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62" r:id="rId4"/>
    <p:sldId id="340" r:id="rId5"/>
    <p:sldId id="351" r:id="rId6"/>
    <p:sldId id="357" r:id="rId7"/>
    <p:sldId id="355" r:id="rId8"/>
    <p:sldId id="356" r:id="rId9"/>
    <p:sldId id="343" r:id="rId10"/>
    <p:sldId id="352" r:id="rId11"/>
    <p:sldId id="353" r:id="rId12"/>
    <p:sldId id="348" r:id="rId13"/>
    <p:sldId id="350" r:id="rId14"/>
    <p:sldId id="354" r:id="rId15"/>
    <p:sldId id="349" r:id="rId16"/>
    <p:sldId id="341" r:id="rId17"/>
    <p:sldId id="342" r:id="rId18"/>
    <p:sldId id="339"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4" autoAdjust="0"/>
    <p:restoredTop sz="94660"/>
  </p:normalViewPr>
  <p:slideViewPr>
    <p:cSldViewPr snapToGrid="0">
      <p:cViewPr varScale="1">
        <p:scale>
          <a:sx n="87" d="100"/>
          <a:sy n="87" d="100"/>
        </p:scale>
        <p:origin x="451" y="77"/>
      </p:cViewPr>
      <p:guideLst/>
    </p:cSldViewPr>
  </p:slideViewPr>
  <p:notesTextViewPr>
    <p:cViewPr>
      <p:scale>
        <a:sx n="3" d="2"/>
        <a:sy n="3" d="2"/>
      </p:scale>
      <p:origin x="0" y="0"/>
    </p:cViewPr>
  </p:notesTextViewPr>
  <p:sorterViewPr>
    <p:cViewPr>
      <p:scale>
        <a:sx n="140" d="100"/>
        <a:sy n="140" d="100"/>
      </p:scale>
      <p:origin x="0" y="-150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3A38B-B670-42C4-AECA-F26E06CFF6E9}" type="datetimeFigureOut">
              <a:rPr lang="zh-CN" altLang="en-US" smtClean="0"/>
              <a:t>2018/10/7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D88354-011B-476D-BE77-BB4DFD67BF48}" type="slidenum">
              <a:rPr lang="zh-CN" altLang="en-US" smtClean="0"/>
              <a:t>‹#›</a:t>
            </a:fld>
            <a:endParaRPr lang="zh-CN" altLang="en-US"/>
          </a:p>
        </p:txBody>
      </p:sp>
    </p:spTree>
    <p:extLst>
      <p:ext uri="{BB962C8B-B14F-4D97-AF65-F5344CB8AC3E}">
        <p14:creationId xmlns:p14="http://schemas.microsoft.com/office/powerpoint/2010/main" val="316372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59890BD5-1E1C-4C30-A502-83AE4551E3F9}" type="datetimeFigureOut">
              <a:rPr lang="zh-CN" altLang="en-US" smtClean="0"/>
              <a:t>2018/10/7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3554502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9890BD5-1E1C-4C30-A502-83AE4551E3F9}" type="datetimeFigureOut">
              <a:rPr lang="zh-CN" altLang="en-US" smtClean="0"/>
              <a:t>2018/10/7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1864495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9890BD5-1E1C-4C30-A502-83AE4551E3F9}" type="datetimeFigureOut">
              <a:rPr lang="zh-CN" altLang="en-US" smtClean="0"/>
              <a:t>2018/10/7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3440812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9890BD5-1E1C-4C30-A502-83AE4551E3F9}" type="datetimeFigureOut">
              <a:rPr lang="zh-CN" altLang="en-US" smtClean="0"/>
              <a:t>2018/10/7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338468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59890BD5-1E1C-4C30-A502-83AE4551E3F9}" type="datetimeFigureOut">
              <a:rPr lang="zh-CN" altLang="en-US" smtClean="0"/>
              <a:t>2018/10/7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1335378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9890BD5-1E1C-4C30-A502-83AE4551E3F9}" type="datetimeFigureOut">
              <a:rPr lang="zh-CN" altLang="en-US" smtClean="0"/>
              <a:t>2018/10/7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3356775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9890BD5-1E1C-4C30-A502-83AE4551E3F9}" type="datetimeFigureOut">
              <a:rPr lang="zh-CN" altLang="en-US" smtClean="0"/>
              <a:t>2018/10/7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375626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9890BD5-1E1C-4C30-A502-83AE4551E3F9}" type="datetimeFigureOut">
              <a:rPr lang="zh-CN" altLang="en-US" smtClean="0"/>
              <a:t>2018/10/7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237458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890BD5-1E1C-4C30-A502-83AE4551E3F9}" type="datetimeFigureOut">
              <a:rPr lang="zh-CN" altLang="en-US" smtClean="0"/>
              <a:t>2018/10/7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15055414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890BD5-1E1C-4C30-A502-83AE4551E3F9}" type="datetimeFigureOut">
              <a:rPr lang="zh-CN" altLang="en-US" smtClean="0"/>
              <a:t>2018/10/7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3445002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9890BD5-1E1C-4C30-A502-83AE4551E3F9}" type="datetimeFigureOut">
              <a:rPr lang="zh-CN" altLang="en-US" smtClean="0"/>
              <a:t>2018/10/7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186682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890BD5-1E1C-4C30-A502-83AE4551E3F9}" type="datetimeFigureOut">
              <a:rPr lang="zh-CN" altLang="en-US" smtClean="0"/>
              <a:t>2018/10/7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C1238-79D6-4603-8859-07F57D00155A}" type="slidenum">
              <a:rPr lang="zh-CN" altLang="en-US" smtClean="0"/>
              <a:t>‹#›</a:t>
            </a:fld>
            <a:endParaRPr lang="zh-CN" altLang="en-US"/>
          </a:p>
        </p:txBody>
      </p:sp>
    </p:spTree>
    <p:extLst>
      <p:ext uri="{BB962C8B-B14F-4D97-AF65-F5344CB8AC3E}">
        <p14:creationId xmlns:p14="http://schemas.microsoft.com/office/powerpoint/2010/main" val="497140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emf"/><Relationship Id="rId7" Type="http://schemas.openxmlformats.org/officeDocument/2006/relationships/image" Target="../media/image14.emf"/><Relationship Id="rId12" Type="http://schemas.openxmlformats.org/officeDocument/2006/relationships/image" Target="../media/image19.emf"/><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jpe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cs-course/cluster-monitoring-tutorial" TargetMode="External"/><Relationship Id="rId2" Type="http://schemas.openxmlformats.org/officeDocument/2006/relationships/hyperlink" Target="https://github.com/cs-course/vagrant-tutoria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blizzard.cs.uwaterloo.ca/keshav/home/Papers/data/07/paper-reading.pdf" TargetMode="External"/><Relationship Id="rId2" Type="http://schemas.openxmlformats.org/officeDocument/2006/relationships/hyperlink" Target="https://www.eecs.harvard.edu/~michaelm/postscripts/ReadPaper.pdf" TargetMode="External"/><Relationship Id="rId1" Type="http://schemas.openxmlformats.org/officeDocument/2006/relationships/slideLayout" Target="../slideLayouts/slideLayout2.xml"/><Relationship Id="rId4" Type="http://schemas.openxmlformats.org/officeDocument/2006/relationships/hyperlink" Target="https://www.bilibili.com/video/av25584054"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usenix.org/conference/atc18/technical-sessions" TargetMode="External"/><Relationship Id="rId2" Type="http://schemas.openxmlformats.org/officeDocument/2006/relationships/hyperlink" Target="http://hpca2018.ece.ucsb.edu/pages/main_program.html" TargetMode="External"/><Relationship Id="rId1" Type="http://schemas.openxmlformats.org/officeDocument/2006/relationships/slideLayout" Target="../slideLayouts/slideLayout2.xml"/><Relationship Id="rId4" Type="http://schemas.openxmlformats.org/officeDocument/2006/relationships/hyperlink" Target="https://docs.qq.com/desktop/"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mailto:zshi@hust.edu.cn" TargetMode="External"/><Relationship Id="rId2" Type="http://schemas.openxmlformats.org/officeDocument/2006/relationships/hyperlink" Target="https://github.com/cs-course/data-center-course" TargetMode="External"/><Relationship Id="rId1" Type="http://schemas.openxmlformats.org/officeDocument/2006/relationships/slideLayout" Target="../slideLayouts/slideLayout2.xml"/><Relationship Id="rId4" Type="http://schemas.openxmlformats.org/officeDocument/2006/relationships/hyperlink" Target="https://github.com/Zhan201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latin typeface="黑体" panose="02010609060101010101" pitchFamily="49" charset="-122"/>
                <a:ea typeface="黑体" panose="02010609060101010101" pitchFamily="49" charset="-122"/>
              </a:rPr>
              <a:t>数据中心技术</a:t>
            </a:r>
          </a:p>
        </p:txBody>
      </p:sp>
      <p:sp>
        <p:nvSpPr>
          <p:cNvPr id="3" name="副标题 2"/>
          <p:cNvSpPr>
            <a:spLocks noGrp="1"/>
          </p:cNvSpPr>
          <p:nvPr>
            <p:ph type="subTitle" idx="1"/>
          </p:nvPr>
        </p:nvSpPr>
        <p:spPr/>
        <p:txBody>
          <a:bodyPr>
            <a:normAutofit/>
          </a:bodyPr>
          <a:lstStyle/>
          <a:p>
            <a:r>
              <a:rPr lang="zh-CN" altLang="en-US" sz="2000" b="1" dirty="0" smtClean="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施展</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，曾令仿</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r>
              <a:rPr lang="zh-CN" altLang="en-US" sz="2000" dirty="0">
                <a:latin typeface="Times New Roman" panose="02020603050405020304" pitchFamily="18" charset="0"/>
                <a:ea typeface="黑体" panose="02010609060101010101" pitchFamily="49" charset="-122"/>
                <a:cs typeface="Times New Roman" panose="02020603050405020304" pitchFamily="18" charset="0"/>
              </a:rPr>
              <a:t>武汉光电</a:t>
            </a:r>
            <a:r>
              <a:rPr lang="zh-CN" altLang="en-US" sz="2000" dirty="0" smtClean="0">
                <a:latin typeface="Times New Roman" panose="02020603050405020304" pitchFamily="18" charset="0"/>
                <a:ea typeface="黑体" panose="02010609060101010101" pitchFamily="49" charset="-122"/>
                <a:cs typeface="Times New Roman" panose="02020603050405020304" pitchFamily="18" charset="0"/>
              </a:rPr>
              <a:t>国家研究中心</a:t>
            </a:r>
            <a:endParaRPr lang="en-US" altLang="zh-CN" sz="2000" dirty="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000" dirty="0" smtClean="0">
                <a:latin typeface="Times New Roman" panose="02020603050405020304" pitchFamily="18" charset="0"/>
                <a:ea typeface="黑体" panose="02010609060101010101" pitchFamily="49" charset="-122"/>
                <a:cs typeface="Times New Roman" panose="02020603050405020304" pitchFamily="18" charset="0"/>
              </a:rPr>
              <a:t>2018-10-09, 10-11</a:t>
            </a:r>
            <a:endParaRPr lang="zh-CN" altLang="en-US" sz="20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8271550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数据中心管理</a:t>
            </a:r>
            <a:endParaRPr lang="zh-CN" altLang="en-US" dirty="0"/>
          </a:p>
        </p:txBody>
      </p:sp>
      <p:grpSp>
        <p:nvGrpSpPr>
          <p:cNvPr id="11" name="Group 5"/>
          <p:cNvGrpSpPr/>
          <p:nvPr/>
        </p:nvGrpSpPr>
        <p:grpSpPr>
          <a:xfrm>
            <a:off x="6872740" y="1356060"/>
            <a:ext cx="2105025" cy="3748313"/>
            <a:chOff x="4572000" y="1356060"/>
            <a:chExt cx="2105025" cy="3748313"/>
          </a:xfrm>
        </p:grpSpPr>
        <p:pic>
          <p:nvPicPr>
            <p:cNvPr id="12"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1764792"/>
              <a:ext cx="2105025" cy="1371600"/>
            </a:xfrm>
            <a:prstGeom prst="rect">
              <a:avLst/>
            </a:prstGeom>
          </p:spPr>
        </p:pic>
        <p:sp>
          <p:nvSpPr>
            <p:cNvPr id="13" name="Round Same Side Corner Rectangle 17"/>
            <p:cNvSpPr/>
            <p:nvPr/>
          </p:nvSpPr>
          <p:spPr>
            <a:xfrm>
              <a:off x="4573806" y="1356060"/>
              <a:ext cx="2103120" cy="457200"/>
            </a:xfrm>
            <a:prstGeom prst="round2Same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38100" h="38100"/>
            </a:sp3d>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63">
                <a:lnSpc>
                  <a:spcPct val="90000"/>
                </a:lnSpc>
              </a:pPr>
              <a:r>
                <a:rPr lang="en-US" sz="1800" b="1" dirty="0" smtClean="0">
                  <a:solidFill>
                    <a:srgbClr val="FFFFFF"/>
                  </a:solidFill>
                </a:rPr>
                <a:t>Fear of Lock-In</a:t>
              </a:r>
              <a:endParaRPr lang="en-US" sz="1800" b="1" dirty="0">
                <a:solidFill>
                  <a:srgbClr val="FFFFFF"/>
                </a:solidFill>
              </a:endParaRPr>
            </a:p>
          </p:txBody>
        </p:sp>
        <p:sp>
          <p:nvSpPr>
            <p:cNvPr id="14" name="TextBox 18"/>
            <p:cNvSpPr txBox="1"/>
            <p:nvPr/>
          </p:nvSpPr>
          <p:spPr>
            <a:xfrm>
              <a:off x="4572000" y="3127169"/>
              <a:ext cx="2099462" cy="1977204"/>
            </a:xfrm>
            <a:prstGeom prst="rect">
              <a:avLst/>
            </a:prstGeom>
            <a:gradFill flip="none" rotWithShape="1">
              <a:gsLst>
                <a:gs pos="0">
                  <a:schemeClr val="bg2">
                    <a:lumMod val="40000"/>
                    <a:lumOff val="60000"/>
                  </a:schemeClr>
                </a:gs>
                <a:gs pos="43000">
                  <a:schemeClr val="bg1"/>
                </a:gs>
                <a:gs pos="100000">
                  <a:srgbClr val="FFFFFF">
                    <a:shade val="100000"/>
                    <a:satMod val="115000"/>
                  </a:srgbClr>
                </a:gs>
              </a:gsLst>
              <a:lin ang="16200000" scaled="1"/>
              <a:tileRect/>
            </a:gradFill>
            <a:ln w="31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91440" rIns="91440" bIns="45720" numCol="1" rtlCol="0" anchor="t" anchorCtr="0" compatLnSpc="1">
              <a:prstTxWarp prst="textNoShape">
                <a:avLst/>
              </a:prstTxWarp>
              <a:noAutofit/>
            </a:bodyPr>
            <a:lstStyle>
              <a:defPPr>
                <a:defRPr lang="en-US"/>
              </a:defPPr>
              <a:lvl3pPr marL="169863" lvl="2" indent="-169863">
                <a:spcAft>
                  <a:spcPts val="600"/>
                </a:spcAft>
                <a:buClr>
                  <a:srgbClr val="FFFFFF"/>
                </a:buClr>
                <a:buSzPct val="100000"/>
                <a:buFont typeface="Arial" pitchFamily="34" charset="0"/>
                <a:buChar char="•"/>
                <a:defRPr sz="1400" b="1">
                  <a:ln>
                    <a:solidFill>
                      <a:srgbClr val="FFFFFF">
                        <a:alpha val="0"/>
                      </a:srgbClr>
                    </a:solidFill>
                  </a:ln>
                  <a:solidFill>
                    <a:srgbClr val="FFFFFF"/>
                  </a:solidFill>
                  <a:ea typeface="Verdana" pitchFamily="34" charset="0"/>
                  <a:cs typeface="Verdana" pitchFamily="34" charset="0"/>
                </a:defRPr>
              </a:lvl3pPr>
            </a:lstStyle>
            <a:p>
              <a:pPr marL="230188" indent="-230188" algn="l" defTabSz="914363">
                <a:buClr>
                  <a:schemeClr val="accent1">
                    <a:lumMod val="75000"/>
                  </a:schemeClr>
                </a:buClr>
                <a:buFont typeface="Wingdings" pitchFamily="2" charset="2"/>
                <a:buChar char="§"/>
                <a:defRPr/>
              </a:pPr>
              <a:r>
                <a:rPr lang="en-US" sz="1400" b="1" dirty="0">
                  <a:solidFill>
                    <a:schemeClr val="tx1"/>
                  </a:solidFill>
                </a:rPr>
                <a:t>Managing heterogeneous IT environments</a:t>
              </a:r>
            </a:p>
            <a:p>
              <a:pPr marL="230188" indent="-230188" algn="l" defTabSz="914363">
                <a:buClr>
                  <a:schemeClr val="accent1">
                    <a:lumMod val="75000"/>
                  </a:schemeClr>
                </a:buClr>
                <a:buFont typeface="Wingdings" pitchFamily="2" charset="2"/>
                <a:buChar char="§"/>
                <a:defRPr/>
              </a:pPr>
              <a:r>
                <a:rPr lang="en-US" sz="1400" b="1" dirty="0">
                  <a:solidFill>
                    <a:schemeClr val="tx1"/>
                  </a:solidFill>
                </a:rPr>
                <a:t>New applications types e.g. Big data, mobile</a:t>
              </a:r>
            </a:p>
            <a:p>
              <a:pPr marL="230188" indent="-230188" algn="l" defTabSz="914363">
                <a:buClr>
                  <a:schemeClr val="accent1">
                    <a:lumMod val="75000"/>
                  </a:schemeClr>
                </a:buClr>
                <a:buFont typeface="Wingdings" pitchFamily="2" charset="2"/>
                <a:buChar char="§"/>
                <a:defRPr/>
              </a:pPr>
              <a:r>
                <a:rPr lang="en-US" sz="1400" b="1" dirty="0">
                  <a:solidFill>
                    <a:schemeClr val="tx1"/>
                  </a:solidFill>
                </a:rPr>
                <a:t>Vendor lock-in</a:t>
              </a:r>
            </a:p>
          </p:txBody>
        </p:sp>
      </p:grpSp>
      <p:grpSp>
        <p:nvGrpSpPr>
          <p:cNvPr id="15" name="Group 4"/>
          <p:cNvGrpSpPr/>
          <p:nvPr/>
        </p:nvGrpSpPr>
        <p:grpSpPr>
          <a:xfrm>
            <a:off x="4634961" y="1356060"/>
            <a:ext cx="2115406" cy="3748313"/>
            <a:chOff x="2334221" y="1356060"/>
            <a:chExt cx="2115406" cy="3748313"/>
          </a:xfrm>
        </p:grpSpPr>
        <p:pic>
          <p:nvPicPr>
            <p:cNvPr id="16"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0864" y="1764792"/>
              <a:ext cx="2105025" cy="1371600"/>
            </a:xfrm>
            <a:prstGeom prst="rect">
              <a:avLst/>
            </a:prstGeom>
          </p:spPr>
        </p:pic>
        <p:sp>
          <p:nvSpPr>
            <p:cNvPr id="17" name="Round Same Side Corner Rectangle 16"/>
            <p:cNvSpPr/>
            <p:nvPr/>
          </p:nvSpPr>
          <p:spPr>
            <a:xfrm>
              <a:off x="2334221" y="1356060"/>
              <a:ext cx="2115406" cy="457200"/>
            </a:xfrm>
            <a:prstGeom prst="round2Same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38100" h="38100"/>
            </a:sp3d>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defTabSz="914363">
                <a:lnSpc>
                  <a:spcPct val="90000"/>
                </a:lnSpc>
              </a:pPr>
              <a:r>
                <a:rPr lang="en-US" sz="1800" b="1" dirty="0" smtClean="0">
                  <a:solidFill>
                    <a:srgbClr val="FFFFFF"/>
                  </a:solidFill>
                </a:rPr>
                <a:t>Inflexibility</a:t>
              </a:r>
              <a:endParaRPr lang="en-US" sz="1800" b="1" dirty="0">
                <a:solidFill>
                  <a:srgbClr val="FFFFFF"/>
                </a:solidFill>
              </a:endParaRPr>
            </a:p>
          </p:txBody>
        </p:sp>
        <p:sp>
          <p:nvSpPr>
            <p:cNvPr id="18" name="TextBox 19"/>
            <p:cNvSpPr txBox="1"/>
            <p:nvPr/>
          </p:nvSpPr>
          <p:spPr>
            <a:xfrm>
              <a:off x="2344303" y="3127169"/>
              <a:ext cx="2099462" cy="1977204"/>
            </a:xfrm>
            <a:prstGeom prst="rect">
              <a:avLst/>
            </a:prstGeom>
            <a:gradFill flip="none" rotWithShape="1">
              <a:gsLst>
                <a:gs pos="0">
                  <a:schemeClr val="bg2">
                    <a:lumMod val="40000"/>
                    <a:lumOff val="60000"/>
                  </a:schemeClr>
                </a:gs>
                <a:gs pos="43000">
                  <a:schemeClr val="bg1"/>
                </a:gs>
                <a:gs pos="100000">
                  <a:srgbClr val="FFFFFF">
                    <a:shade val="100000"/>
                    <a:satMod val="115000"/>
                  </a:srgbClr>
                </a:gs>
              </a:gsLst>
              <a:lin ang="16200000" scaled="1"/>
              <a:tileRect/>
            </a:gradFill>
            <a:ln w="31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91440" rIns="91440" bIns="45720" numCol="1" rtlCol="0" anchor="t" anchorCtr="0" compatLnSpc="1">
              <a:prstTxWarp prst="textNoShape">
                <a:avLst/>
              </a:prstTxWarp>
              <a:noAutofit/>
            </a:bodyPr>
            <a:lstStyle>
              <a:defPPr>
                <a:defRPr lang="en-US"/>
              </a:defPPr>
              <a:lvl1pPr marL="171450" indent="-171450" algn="l" defTabSz="914363">
                <a:buClr>
                  <a:schemeClr val="accent1">
                    <a:lumMod val="75000"/>
                  </a:schemeClr>
                </a:buClr>
                <a:buFont typeface="Wingdings" pitchFamily="2" charset="2"/>
                <a:buChar char="§"/>
                <a:defRPr sz="1100" b="1">
                  <a:solidFill>
                    <a:schemeClr val="tx1"/>
                  </a:solidFill>
                </a:defRPr>
              </a:lvl1pPr>
              <a:lvl3pPr marL="169863" lvl="2" indent="-169863">
                <a:spcAft>
                  <a:spcPts val="600"/>
                </a:spcAft>
                <a:buClr>
                  <a:srgbClr val="FFFFFF"/>
                </a:buClr>
                <a:buSzPct val="100000"/>
                <a:buFont typeface="Arial" pitchFamily="34" charset="0"/>
                <a:buChar char="•"/>
                <a:defRPr sz="1400" b="1">
                  <a:ln>
                    <a:solidFill>
                      <a:srgbClr val="FFFFFF">
                        <a:alpha val="0"/>
                      </a:srgbClr>
                    </a:solidFill>
                  </a:ln>
                  <a:solidFill>
                    <a:srgbClr val="FFFFFF"/>
                  </a:solidFill>
                  <a:ea typeface="Verdana" pitchFamily="34" charset="0"/>
                  <a:cs typeface="Verdana" pitchFamily="34" charset="0"/>
                </a:defRPr>
              </a:lvl3pPr>
            </a:lstStyle>
            <a:p>
              <a:pPr>
                <a:defRPr/>
              </a:pPr>
              <a:r>
                <a:rPr lang="en-US" sz="1400" dirty="0"/>
                <a:t>Slow time to market</a:t>
              </a:r>
            </a:p>
            <a:p>
              <a:pPr>
                <a:defRPr/>
              </a:pPr>
              <a:r>
                <a:rPr lang="en-US" sz="1400" dirty="0"/>
                <a:t>Reactive IT organizations</a:t>
              </a:r>
            </a:p>
            <a:p>
              <a:pPr>
                <a:defRPr/>
              </a:pPr>
              <a:r>
                <a:rPr lang="en-US" sz="1400" dirty="0"/>
                <a:t>Rise of “Shadow IT”</a:t>
              </a:r>
            </a:p>
          </p:txBody>
        </p:sp>
      </p:grpSp>
      <p:sp>
        <p:nvSpPr>
          <p:cNvPr id="26" name="文本框 25"/>
          <p:cNvSpPr txBox="1"/>
          <p:nvPr/>
        </p:nvSpPr>
        <p:spPr>
          <a:xfrm>
            <a:off x="4783015" y="6265082"/>
            <a:ext cx="4018085" cy="523220"/>
          </a:xfrm>
          <a:prstGeom prst="rect">
            <a:avLst/>
          </a:prstGeom>
          <a:noFill/>
        </p:spPr>
        <p:txBody>
          <a:bodyPr wrap="square" rtlCol="0">
            <a:spAutoFit/>
          </a:bodyPr>
          <a:lstStyle/>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来源：</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VMware</a:t>
            </a:r>
          </a:p>
          <a:p>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Cloud Infrastructure and Management 2013 Launch Overview</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7" name="Group 20"/>
          <p:cNvGrpSpPr/>
          <p:nvPr/>
        </p:nvGrpSpPr>
        <p:grpSpPr>
          <a:xfrm>
            <a:off x="2400647" y="1356060"/>
            <a:ext cx="4342705" cy="3748313"/>
            <a:chOff x="2334221" y="1356060"/>
            <a:chExt cx="4342705" cy="3748313"/>
          </a:xfrm>
        </p:grpSpPr>
        <p:pic>
          <p:nvPicPr>
            <p:cNvPr id="28" name="Picture 2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42617" y="1765300"/>
              <a:ext cx="2105025" cy="1371600"/>
            </a:xfrm>
            <a:prstGeom prst="rect">
              <a:avLst/>
            </a:prstGeom>
          </p:spPr>
        </p:pic>
        <p:pic>
          <p:nvPicPr>
            <p:cNvPr id="29" name="Picture 2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571901" y="1765300"/>
              <a:ext cx="2105025" cy="1371600"/>
            </a:xfrm>
            <a:prstGeom prst="rect">
              <a:avLst/>
            </a:prstGeom>
          </p:spPr>
        </p:pic>
        <p:sp>
          <p:nvSpPr>
            <p:cNvPr id="30" name="Round Same Side Corner Rectangle 23"/>
            <p:cNvSpPr/>
            <p:nvPr/>
          </p:nvSpPr>
          <p:spPr>
            <a:xfrm>
              <a:off x="2334221" y="1356060"/>
              <a:ext cx="2115406" cy="457200"/>
            </a:xfrm>
            <a:prstGeom prst="round2Same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38100" h="38100"/>
            </a:sp3d>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63">
                <a:lnSpc>
                  <a:spcPct val="90000"/>
                </a:lnSpc>
              </a:pPr>
              <a:r>
                <a:rPr lang="en-US" sz="1800" b="1" dirty="0">
                  <a:solidFill>
                    <a:srgbClr val="FFFFFF"/>
                  </a:solidFill>
                </a:rPr>
                <a:t>Inefficiency</a:t>
              </a:r>
            </a:p>
          </p:txBody>
        </p:sp>
        <p:sp>
          <p:nvSpPr>
            <p:cNvPr id="31" name="Round Same Side Corner Rectangle 24"/>
            <p:cNvSpPr/>
            <p:nvPr/>
          </p:nvSpPr>
          <p:spPr>
            <a:xfrm>
              <a:off x="4573806" y="1356060"/>
              <a:ext cx="2103120" cy="457200"/>
            </a:xfrm>
            <a:prstGeom prst="round2Same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38100" h="38100"/>
            </a:sp3d>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63">
                <a:lnSpc>
                  <a:spcPct val="90000"/>
                </a:lnSpc>
              </a:pPr>
              <a:r>
                <a:rPr lang="en-US" sz="1800" b="1" dirty="0" smtClean="0">
                  <a:solidFill>
                    <a:srgbClr val="FFFFFF"/>
                  </a:solidFill>
                </a:rPr>
                <a:t>Downtime</a:t>
              </a:r>
              <a:endParaRPr lang="en-US" sz="1800" b="1" dirty="0">
                <a:solidFill>
                  <a:srgbClr val="FFFFFF"/>
                </a:solidFill>
              </a:endParaRPr>
            </a:p>
          </p:txBody>
        </p:sp>
        <p:sp>
          <p:nvSpPr>
            <p:cNvPr id="32" name="TextBox 25"/>
            <p:cNvSpPr txBox="1"/>
            <p:nvPr/>
          </p:nvSpPr>
          <p:spPr>
            <a:xfrm>
              <a:off x="4572000" y="3127169"/>
              <a:ext cx="2099462" cy="1977204"/>
            </a:xfrm>
            <a:prstGeom prst="rect">
              <a:avLst/>
            </a:prstGeom>
            <a:gradFill flip="none" rotWithShape="1">
              <a:gsLst>
                <a:gs pos="0">
                  <a:schemeClr val="bg2">
                    <a:lumMod val="40000"/>
                    <a:lumOff val="60000"/>
                  </a:schemeClr>
                </a:gs>
                <a:gs pos="43000">
                  <a:schemeClr val="bg1"/>
                </a:gs>
                <a:gs pos="100000">
                  <a:srgbClr val="FFFFFF">
                    <a:shade val="100000"/>
                    <a:satMod val="115000"/>
                  </a:srgbClr>
                </a:gs>
              </a:gsLst>
              <a:lin ang="16200000" scaled="1"/>
              <a:tileRect/>
            </a:gradFill>
            <a:ln w="31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91440" rIns="91440" bIns="45720" numCol="1" rtlCol="0" anchor="t" anchorCtr="0" compatLnSpc="1">
              <a:prstTxWarp prst="textNoShape">
                <a:avLst/>
              </a:prstTxWarp>
              <a:noAutofit/>
            </a:bodyPr>
            <a:lstStyle>
              <a:defPPr>
                <a:defRPr lang="en-US"/>
              </a:defPPr>
              <a:lvl3pPr marL="169863" lvl="2" indent="-169863">
                <a:spcAft>
                  <a:spcPts val="600"/>
                </a:spcAft>
                <a:buClr>
                  <a:srgbClr val="FFFFFF"/>
                </a:buClr>
                <a:buSzPct val="100000"/>
                <a:buFont typeface="Arial" pitchFamily="34" charset="0"/>
                <a:buChar char="•"/>
                <a:defRPr sz="1400" b="1">
                  <a:ln>
                    <a:solidFill>
                      <a:srgbClr val="FFFFFF">
                        <a:alpha val="0"/>
                      </a:srgbClr>
                    </a:solidFill>
                  </a:ln>
                  <a:solidFill>
                    <a:srgbClr val="FFFFFF"/>
                  </a:solidFill>
                  <a:ea typeface="Verdana" pitchFamily="34" charset="0"/>
                  <a:cs typeface="Verdana" pitchFamily="34" charset="0"/>
                </a:defRPr>
              </a:lvl3pPr>
            </a:lstStyle>
            <a:p>
              <a:pPr marL="174625" indent="-174625" algn="l" defTabSz="914363">
                <a:buClr>
                  <a:schemeClr val="accent1">
                    <a:lumMod val="75000"/>
                  </a:schemeClr>
                </a:buClr>
                <a:buFont typeface="Wingdings" pitchFamily="2" charset="2"/>
                <a:buChar char="§"/>
                <a:defRPr/>
              </a:pPr>
              <a:r>
                <a:rPr lang="en-US" sz="1400" b="1" dirty="0">
                  <a:solidFill>
                    <a:schemeClr val="tx1"/>
                  </a:solidFill>
                </a:rPr>
                <a:t>Challenging to </a:t>
              </a:r>
              <a:r>
                <a:rPr lang="en-US" sz="1400" b="1" dirty="0" smtClean="0">
                  <a:solidFill>
                    <a:schemeClr val="tx1"/>
                  </a:solidFill>
                </a:rPr>
                <a:t/>
              </a:r>
              <a:br>
                <a:rPr lang="en-US" sz="1400" b="1" dirty="0" smtClean="0">
                  <a:solidFill>
                    <a:schemeClr val="tx1"/>
                  </a:solidFill>
                </a:rPr>
              </a:br>
              <a:r>
                <a:rPr lang="en-US" sz="1400" b="1" dirty="0" smtClean="0">
                  <a:solidFill>
                    <a:schemeClr val="tx1"/>
                  </a:solidFill>
                </a:rPr>
                <a:t>meet </a:t>
              </a:r>
              <a:r>
                <a:rPr lang="en-US" sz="1400" b="1" dirty="0">
                  <a:solidFill>
                    <a:schemeClr val="tx1"/>
                  </a:solidFill>
                </a:rPr>
                <a:t>SLAs</a:t>
              </a:r>
            </a:p>
            <a:p>
              <a:pPr marL="174625" indent="-174625" algn="l" defTabSz="914363">
                <a:buClr>
                  <a:schemeClr val="accent1">
                    <a:lumMod val="75000"/>
                  </a:schemeClr>
                </a:buClr>
                <a:buFont typeface="Wingdings" pitchFamily="2" charset="2"/>
                <a:buChar char="§"/>
                <a:defRPr/>
              </a:pPr>
              <a:r>
                <a:rPr lang="en-US" sz="1400" b="1" dirty="0">
                  <a:solidFill>
                    <a:schemeClr val="tx1"/>
                  </a:solidFill>
                </a:rPr>
                <a:t>Long issue identification / resolution times</a:t>
              </a:r>
            </a:p>
            <a:p>
              <a:pPr marL="174625" indent="-174625" algn="l" defTabSz="914363">
                <a:buClr>
                  <a:schemeClr val="accent1">
                    <a:lumMod val="75000"/>
                  </a:schemeClr>
                </a:buClr>
                <a:buFont typeface="Wingdings" pitchFamily="2" charset="2"/>
                <a:buChar char="§"/>
                <a:defRPr/>
              </a:pPr>
              <a:r>
                <a:rPr lang="en-US" sz="1400" b="1" dirty="0">
                  <a:solidFill>
                    <a:schemeClr val="tx1"/>
                  </a:solidFill>
                </a:rPr>
                <a:t>Security and compliance issues</a:t>
              </a:r>
            </a:p>
          </p:txBody>
        </p:sp>
        <p:sp>
          <p:nvSpPr>
            <p:cNvPr id="33" name="TextBox 26"/>
            <p:cNvSpPr txBox="1"/>
            <p:nvPr/>
          </p:nvSpPr>
          <p:spPr>
            <a:xfrm>
              <a:off x="2344303" y="3127169"/>
              <a:ext cx="2099462" cy="1977204"/>
            </a:xfrm>
            <a:prstGeom prst="rect">
              <a:avLst/>
            </a:prstGeom>
            <a:gradFill flip="none" rotWithShape="1">
              <a:gsLst>
                <a:gs pos="0">
                  <a:schemeClr val="bg2">
                    <a:lumMod val="40000"/>
                    <a:lumOff val="60000"/>
                  </a:schemeClr>
                </a:gs>
                <a:gs pos="43000">
                  <a:schemeClr val="bg1"/>
                </a:gs>
                <a:gs pos="100000">
                  <a:srgbClr val="FFFFFF">
                    <a:shade val="100000"/>
                    <a:satMod val="115000"/>
                  </a:srgbClr>
                </a:gs>
              </a:gsLst>
              <a:lin ang="16200000" scaled="1"/>
              <a:tileRect/>
            </a:gradFill>
            <a:ln w="31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91440" rIns="91440" bIns="45720" numCol="1" rtlCol="0" anchor="t" anchorCtr="0" compatLnSpc="1">
              <a:prstTxWarp prst="textNoShape">
                <a:avLst/>
              </a:prstTxWarp>
              <a:noAutofit/>
            </a:bodyPr>
            <a:lstStyle>
              <a:defPPr>
                <a:defRPr lang="en-US"/>
              </a:defPPr>
              <a:lvl1pPr marL="171450" indent="-171450" algn="l" defTabSz="914363">
                <a:buClr>
                  <a:schemeClr val="accent1">
                    <a:lumMod val="75000"/>
                  </a:schemeClr>
                </a:buClr>
                <a:buFont typeface="Wingdings" pitchFamily="2" charset="2"/>
                <a:buChar char="§"/>
                <a:defRPr sz="1100" b="1">
                  <a:solidFill>
                    <a:schemeClr val="tx1"/>
                  </a:solidFill>
                </a:defRPr>
              </a:lvl1pPr>
              <a:lvl3pPr marL="169863" lvl="2" indent="-169863">
                <a:spcAft>
                  <a:spcPts val="600"/>
                </a:spcAft>
                <a:buClr>
                  <a:srgbClr val="FFFFFF"/>
                </a:buClr>
                <a:buSzPct val="100000"/>
                <a:buFont typeface="Arial" pitchFamily="34" charset="0"/>
                <a:buChar char="•"/>
                <a:defRPr sz="1400" b="1">
                  <a:ln>
                    <a:solidFill>
                      <a:srgbClr val="FFFFFF">
                        <a:alpha val="0"/>
                      </a:srgbClr>
                    </a:solidFill>
                  </a:ln>
                  <a:solidFill>
                    <a:srgbClr val="FFFFFF"/>
                  </a:solidFill>
                  <a:ea typeface="Verdana" pitchFamily="34" charset="0"/>
                  <a:cs typeface="Verdana" pitchFamily="34" charset="0"/>
                </a:defRPr>
              </a:lvl3pPr>
            </a:lstStyle>
            <a:p>
              <a:pPr>
                <a:defRPr/>
              </a:pPr>
              <a:r>
                <a:rPr lang="en-US" sz="1400" dirty="0"/>
                <a:t>High </a:t>
              </a:r>
              <a:r>
                <a:rPr lang="en-US" sz="1400" dirty="0" err="1"/>
                <a:t>capex</a:t>
              </a:r>
              <a:r>
                <a:rPr lang="en-US" sz="1400" dirty="0"/>
                <a:t> and </a:t>
              </a:r>
              <a:r>
                <a:rPr lang="en-US" sz="1400" dirty="0" err="1"/>
                <a:t>opex</a:t>
              </a:r>
              <a:endParaRPr lang="en-US" sz="1400" dirty="0"/>
            </a:p>
            <a:p>
              <a:pPr>
                <a:defRPr/>
              </a:pPr>
              <a:r>
                <a:rPr lang="en-US" sz="1400" dirty="0"/>
                <a:t>High complexity, </a:t>
              </a:r>
              <a:r>
                <a:rPr lang="en-US" sz="1400" dirty="0" err="1"/>
                <a:t>Siloed</a:t>
              </a:r>
              <a:r>
                <a:rPr lang="en-US" sz="1400" dirty="0"/>
                <a:t> IT</a:t>
              </a:r>
            </a:p>
            <a:p>
              <a:pPr>
                <a:defRPr/>
              </a:pPr>
              <a:r>
                <a:rPr lang="en-US" sz="1400" dirty="0"/>
                <a:t>Operational inefficiencies </a:t>
              </a:r>
            </a:p>
          </p:txBody>
        </p:sp>
      </p:grpSp>
    </p:spTree>
    <p:extLst>
      <p:ext uri="{BB962C8B-B14F-4D97-AF65-F5344CB8AC3E}">
        <p14:creationId xmlns:p14="http://schemas.microsoft.com/office/powerpoint/2010/main" val="3795147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nodeType="afterEffect">
                                  <p:stCondLst>
                                    <p:cond delay="0"/>
                                  </p:stCondLst>
                                  <p:childTnLst>
                                    <p:animMotion origin="layout" path="M 0 -3.33333E-6 L -0.2349 -3.33333E-6 " pathEditMode="relative" rAng="0" ptsTypes="AA">
                                      <p:cBhvr>
                                        <p:cTn id="6" dur="250" fill="hold"/>
                                        <p:tgtEl>
                                          <p:spTgt spid="27"/>
                                        </p:tgtEl>
                                        <p:attrNameLst>
                                          <p:attrName>ppt_x</p:attrName>
                                          <p:attrName>ppt_y</p:attrName>
                                        </p:attrNameLst>
                                      </p:cBhvr>
                                      <p:rCtr x="-11753" y="0"/>
                                    </p:animMotion>
                                  </p:childTnLst>
                                </p:cTn>
                              </p:par>
                            </p:childTnLst>
                          </p:cTn>
                        </p:par>
                        <p:par>
                          <p:cTn id="7" fill="hold">
                            <p:stCondLst>
                              <p:cond delay="250"/>
                            </p:stCondLst>
                            <p:childTnLst>
                              <p:par>
                                <p:cTn id="8" presetID="42" presetClass="entr" presetSubtype="0" fill="hold" nodeType="after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250"/>
                                        <p:tgtEl>
                                          <p:spTgt spid="15"/>
                                        </p:tgtEl>
                                      </p:cBhvr>
                                    </p:animEffect>
                                    <p:anim calcmode="lin" valueType="num">
                                      <p:cBhvr>
                                        <p:cTn id="11" dur="250" fill="hold"/>
                                        <p:tgtEl>
                                          <p:spTgt spid="15"/>
                                        </p:tgtEl>
                                        <p:attrNameLst>
                                          <p:attrName>ppt_x</p:attrName>
                                        </p:attrNameLst>
                                      </p:cBhvr>
                                      <p:tavLst>
                                        <p:tav tm="0">
                                          <p:val>
                                            <p:strVal val="#ppt_x"/>
                                          </p:val>
                                        </p:tav>
                                        <p:tav tm="100000">
                                          <p:val>
                                            <p:strVal val="#ppt_x"/>
                                          </p:val>
                                        </p:tav>
                                      </p:tavLst>
                                    </p:anim>
                                    <p:anim calcmode="lin" valueType="num">
                                      <p:cBhvr>
                                        <p:cTn id="12" dur="250" fill="hold"/>
                                        <p:tgtEl>
                                          <p:spTgt spid="15"/>
                                        </p:tgtEl>
                                        <p:attrNameLst>
                                          <p:attrName>ppt_y</p:attrName>
                                        </p:attrNameLst>
                                      </p:cBhvr>
                                      <p:tavLst>
                                        <p:tav tm="0">
                                          <p:val>
                                            <p:strVal val="#ppt_y+.1"/>
                                          </p:val>
                                        </p:tav>
                                        <p:tav tm="100000">
                                          <p:val>
                                            <p:strVal val="#ppt_y"/>
                                          </p:val>
                                        </p:tav>
                                      </p:tavLst>
                                    </p:anim>
                                  </p:childTnLst>
                                </p:cTn>
                              </p:par>
                            </p:childTnLst>
                          </p:cTn>
                        </p:par>
                        <p:par>
                          <p:cTn id="13" fill="hold">
                            <p:stCondLst>
                              <p:cond delay="500"/>
                            </p:stCondLst>
                            <p:childTnLst>
                              <p:par>
                                <p:cTn id="14" presetID="42" presetClass="entr" presetSubtype="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50"/>
                                        <p:tgtEl>
                                          <p:spTgt spid="11"/>
                                        </p:tgtEl>
                                      </p:cBhvr>
                                    </p:animEffect>
                                    <p:anim calcmode="lin" valueType="num">
                                      <p:cBhvr>
                                        <p:cTn id="17" dur="250" fill="hold"/>
                                        <p:tgtEl>
                                          <p:spTgt spid="11"/>
                                        </p:tgtEl>
                                        <p:attrNameLst>
                                          <p:attrName>ppt_x</p:attrName>
                                        </p:attrNameLst>
                                      </p:cBhvr>
                                      <p:tavLst>
                                        <p:tav tm="0">
                                          <p:val>
                                            <p:strVal val="#ppt_x"/>
                                          </p:val>
                                        </p:tav>
                                        <p:tav tm="100000">
                                          <p:val>
                                            <p:strVal val="#ppt_x"/>
                                          </p:val>
                                        </p:tav>
                                      </p:tavLst>
                                    </p:anim>
                                    <p:anim calcmode="lin" valueType="num">
                                      <p:cBhvr>
                                        <p:cTn id="18" dur="25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数据中心管理</a:t>
            </a:r>
            <a:endParaRPr lang="zh-CN" altLang="en-US" dirty="0"/>
          </a:p>
        </p:txBody>
      </p:sp>
      <p:sp>
        <p:nvSpPr>
          <p:cNvPr id="26" name="文本框 25"/>
          <p:cNvSpPr txBox="1"/>
          <p:nvPr/>
        </p:nvSpPr>
        <p:spPr>
          <a:xfrm>
            <a:off x="4783015" y="6265082"/>
            <a:ext cx="4519247" cy="523220"/>
          </a:xfrm>
          <a:prstGeom prst="rect">
            <a:avLst/>
          </a:prstGeom>
          <a:noFill/>
        </p:spPr>
        <p:txBody>
          <a:bodyPr wrap="square" rtlCol="0">
            <a:spAutoFit/>
          </a:bodyPr>
          <a:lstStyle/>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来源：</a:t>
            </a:r>
            <a:endPar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Equinix.com </a:t>
            </a:r>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blog, Cisco VNI 2011 Gartner 2009 and 2011, IDC </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2011</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Rectangle 2"/>
          <p:cNvSpPr/>
          <p:nvPr/>
        </p:nvSpPr>
        <p:spPr bwMode="auto">
          <a:xfrm>
            <a:off x="185738" y="1799117"/>
            <a:ext cx="8782049" cy="4142510"/>
          </a:xfrm>
          <a:prstGeom prst="rect">
            <a:avLst/>
          </a:prstGeom>
          <a:solidFill>
            <a:schemeClr val="bg1"/>
          </a:solidFill>
          <a:ln w="6350">
            <a:solidFill>
              <a:schemeClr val="bg2">
                <a:lumMod val="50000"/>
              </a:schemeClr>
            </a:solidFill>
            <a:round/>
            <a:headEnd/>
            <a:tailEnd/>
          </a:ln>
          <a:effectLst>
            <a:outerShdw blurRad="50800" dist="38100" dir="5400000" algn="t"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2" name="Freeform 12"/>
          <p:cNvSpPr/>
          <p:nvPr/>
        </p:nvSpPr>
        <p:spPr>
          <a:xfrm>
            <a:off x="590485" y="2119098"/>
            <a:ext cx="4368800" cy="3513667"/>
          </a:xfrm>
          <a:custGeom>
            <a:avLst/>
            <a:gdLst>
              <a:gd name="connsiteX0" fmla="*/ 0 w 4368800"/>
              <a:gd name="connsiteY0" fmla="*/ 3513667 h 3513667"/>
              <a:gd name="connsiteX1" fmla="*/ 804334 w 4368800"/>
              <a:gd name="connsiteY1" fmla="*/ 3031067 h 3513667"/>
              <a:gd name="connsiteX2" fmla="*/ 4368800 w 4368800"/>
              <a:gd name="connsiteY2" fmla="*/ 0 h 3513667"/>
              <a:gd name="connsiteX3" fmla="*/ 4343400 w 4368800"/>
              <a:gd name="connsiteY3" fmla="*/ 3471333 h 3513667"/>
              <a:gd name="connsiteX4" fmla="*/ 0 w 4368800"/>
              <a:gd name="connsiteY4" fmla="*/ 3513667 h 35136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68800" h="3513667">
                <a:moveTo>
                  <a:pt x="0" y="3513667"/>
                </a:moveTo>
                <a:lnTo>
                  <a:pt x="804334" y="3031067"/>
                </a:lnTo>
                <a:lnTo>
                  <a:pt x="4368800" y="0"/>
                </a:lnTo>
                <a:lnTo>
                  <a:pt x="4343400" y="3471333"/>
                </a:lnTo>
                <a:lnTo>
                  <a:pt x="0" y="3513667"/>
                </a:lnTo>
                <a:close/>
              </a:path>
            </a:pathLst>
          </a:custGeom>
          <a:solidFill>
            <a:schemeClr val="accent3"/>
          </a:solidFill>
          <a:ln w="12700">
            <a:solidFill>
              <a:schemeClr val="bg1"/>
            </a:solidFill>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4" name="TextBox 3"/>
          <p:cNvSpPr txBox="1"/>
          <p:nvPr/>
        </p:nvSpPr>
        <p:spPr>
          <a:xfrm>
            <a:off x="331587" y="1360915"/>
            <a:ext cx="2121093" cy="40011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spAutoFit/>
          </a:bodyPr>
          <a:lstStyle/>
          <a:p>
            <a:pPr algn="l">
              <a:spcBef>
                <a:spcPts val="0"/>
              </a:spcBef>
              <a:spcAft>
                <a:spcPts val="1200"/>
              </a:spcAft>
            </a:pPr>
            <a:r>
              <a:rPr lang="zh-CN" altLang="en-US"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负载每</a:t>
            </a:r>
            <a:r>
              <a:rPr lang="en-US" altLang="zh-CN"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年翻番</a:t>
            </a:r>
            <a:r>
              <a:rPr lang="en-US"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sz="2000" b="1" dirty="0" smtClean="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TextBox 7"/>
          <p:cNvSpPr txBox="1"/>
          <p:nvPr/>
        </p:nvSpPr>
        <p:spPr>
          <a:xfrm>
            <a:off x="5365733" y="5991371"/>
            <a:ext cx="3666388" cy="40011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spAutoFit/>
          </a:bodyPr>
          <a:lstStyle/>
          <a:p>
            <a:pPr>
              <a:spcAft>
                <a:spcPts val="1200"/>
              </a:spcAft>
            </a:pPr>
            <a:r>
              <a:rPr 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复杂性与日俱增，如何应对</a:t>
            </a:r>
            <a:r>
              <a:rPr lang="en-US" sz="2000" b="1"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6" name="Freeform 11"/>
          <p:cNvSpPr/>
          <p:nvPr/>
        </p:nvSpPr>
        <p:spPr>
          <a:xfrm>
            <a:off x="531218" y="2771032"/>
            <a:ext cx="4419600" cy="2861733"/>
          </a:xfrm>
          <a:custGeom>
            <a:avLst/>
            <a:gdLst>
              <a:gd name="connsiteX0" fmla="*/ 0 w 4419600"/>
              <a:gd name="connsiteY0" fmla="*/ 2844800 h 2861733"/>
              <a:gd name="connsiteX1" fmla="*/ 1422400 w 4419600"/>
              <a:gd name="connsiteY1" fmla="*/ 2209800 h 2861733"/>
              <a:gd name="connsiteX2" fmla="*/ 4419600 w 4419600"/>
              <a:gd name="connsiteY2" fmla="*/ 0 h 2861733"/>
              <a:gd name="connsiteX3" fmla="*/ 4419600 w 4419600"/>
              <a:gd name="connsiteY3" fmla="*/ 2819400 h 2861733"/>
              <a:gd name="connsiteX4" fmla="*/ 59266 w 4419600"/>
              <a:gd name="connsiteY4" fmla="*/ 2819400 h 2861733"/>
              <a:gd name="connsiteX5" fmla="*/ 59266 w 4419600"/>
              <a:gd name="connsiteY5" fmla="*/ 2861733 h 286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19600" h="2861733">
                <a:moveTo>
                  <a:pt x="0" y="2844800"/>
                </a:moveTo>
                <a:lnTo>
                  <a:pt x="1422400" y="2209800"/>
                </a:lnTo>
                <a:lnTo>
                  <a:pt x="4419600" y="0"/>
                </a:lnTo>
                <a:lnTo>
                  <a:pt x="4419600" y="2819400"/>
                </a:lnTo>
                <a:lnTo>
                  <a:pt x="59266" y="2819400"/>
                </a:lnTo>
                <a:lnTo>
                  <a:pt x="59266" y="2861733"/>
                </a:lnTo>
              </a:path>
            </a:pathLst>
          </a:custGeom>
          <a:solidFill>
            <a:schemeClr val="accent1">
              <a:lumMod val="75000"/>
            </a:schemeClr>
          </a:solidFill>
          <a:ln w="12700">
            <a:solidFill>
              <a:schemeClr val="bg1"/>
            </a:solidFill>
          </a:ln>
        </p:spPr>
        <p:txBody>
          <a:bodyPr rtlCol="0" anchor="ctr"/>
          <a:lstStyle/>
          <a:p>
            <a:pPr algn="ctr"/>
            <a:endParaRPr lang="en-US"/>
          </a:p>
        </p:txBody>
      </p:sp>
      <p:sp>
        <p:nvSpPr>
          <p:cNvPr id="17" name="Freeform 10"/>
          <p:cNvSpPr/>
          <p:nvPr/>
        </p:nvSpPr>
        <p:spPr>
          <a:xfrm>
            <a:off x="556618" y="3058897"/>
            <a:ext cx="4394200" cy="2573868"/>
          </a:xfrm>
          <a:custGeom>
            <a:avLst/>
            <a:gdLst>
              <a:gd name="connsiteX0" fmla="*/ 0 w 4394200"/>
              <a:gd name="connsiteY0" fmla="*/ 2531533 h 2531533"/>
              <a:gd name="connsiteX1" fmla="*/ 1490134 w 4394200"/>
              <a:gd name="connsiteY1" fmla="*/ 2006600 h 2531533"/>
              <a:gd name="connsiteX2" fmla="*/ 2794000 w 4394200"/>
              <a:gd name="connsiteY2" fmla="*/ 1185333 h 2531533"/>
              <a:gd name="connsiteX3" fmla="*/ 4394200 w 4394200"/>
              <a:gd name="connsiteY3" fmla="*/ 0 h 2531533"/>
              <a:gd name="connsiteX4" fmla="*/ 4394200 w 4394200"/>
              <a:gd name="connsiteY4" fmla="*/ 2480733 h 2531533"/>
              <a:gd name="connsiteX5" fmla="*/ 59267 w 4394200"/>
              <a:gd name="connsiteY5" fmla="*/ 2480733 h 2531533"/>
              <a:gd name="connsiteX6" fmla="*/ 93134 w 4394200"/>
              <a:gd name="connsiteY6" fmla="*/ 2506133 h 2531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4200" h="2531533">
                <a:moveTo>
                  <a:pt x="0" y="2531533"/>
                </a:moveTo>
                <a:lnTo>
                  <a:pt x="1490134" y="2006600"/>
                </a:lnTo>
                <a:lnTo>
                  <a:pt x="2794000" y="1185333"/>
                </a:lnTo>
                <a:lnTo>
                  <a:pt x="4394200" y="0"/>
                </a:lnTo>
                <a:lnTo>
                  <a:pt x="4394200" y="2480733"/>
                </a:lnTo>
                <a:lnTo>
                  <a:pt x="59267" y="2480733"/>
                </a:lnTo>
                <a:lnTo>
                  <a:pt x="93134" y="2506133"/>
                </a:lnTo>
              </a:path>
            </a:pathLst>
          </a:custGeom>
          <a:solidFill>
            <a:schemeClr val="accent2">
              <a:lumMod val="75000"/>
            </a:schemeClr>
          </a:solidFill>
          <a:ln w="12700">
            <a:solidFill>
              <a:schemeClr val="bg1"/>
            </a:solidFill>
          </a:ln>
        </p:spPr>
        <p:txBody>
          <a:bodyPr rtlCol="0" anchor="ctr"/>
          <a:lstStyle/>
          <a:p>
            <a:pPr algn="ctr"/>
            <a:endParaRPr lang="en-US"/>
          </a:p>
        </p:txBody>
      </p:sp>
      <p:sp>
        <p:nvSpPr>
          <p:cNvPr id="18" name="Freeform 9"/>
          <p:cNvSpPr/>
          <p:nvPr/>
        </p:nvSpPr>
        <p:spPr>
          <a:xfrm>
            <a:off x="556618" y="3803965"/>
            <a:ext cx="4394200" cy="1828800"/>
          </a:xfrm>
          <a:custGeom>
            <a:avLst/>
            <a:gdLst>
              <a:gd name="connsiteX0" fmla="*/ 0 w 4394200"/>
              <a:gd name="connsiteY0" fmla="*/ 1828800 h 1828800"/>
              <a:gd name="connsiteX1" fmla="*/ 1295400 w 4394200"/>
              <a:gd name="connsiteY1" fmla="*/ 1549400 h 1828800"/>
              <a:gd name="connsiteX2" fmla="*/ 3141134 w 4394200"/>
              <a:gd name="connsiteY2" fmla="*/ 778934 h 1828800"/>
              <a:gd name="connsiteX3" fmla="*/ 4394200 w 4394200"/>
              <a:gd name="connsiteY3" fmla="*/ 0 h 1828800"/>
              <a:gd name="connsiteX4" fmla="*/ 4394200 w 4394200"/>
              <a:gd name="connsiteY4" fmla="*/ 1794934 h 1828800"/>
              <a:gd name="connsiteX5" fmla="*/ 0 w 4394200"/>
              <a:gd name="connsiteY5"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94200" h="1828800">
                <a:moveTo>
                  <a:pt x="0" y="1828800"/>
                </a:moveTo>
                <a:lnTo>
                  <a:pt x="1295400" y="1549400"/>
                </a:lnTo>
                <a:lnTo>
                  <a:pt x="3141134" y="778934"/>
                </a:lnTo>
                <a:lnTo>
                  <a:pt x="4394200" y="0"/>
                </a:lnTo>
                <a:lnTo>
                  <a:pt x="4394200" y="1794934"/>
                </a:lnTo>
                <a:lnTo>
                  <a:pt x="0" y="1828800"/>
                </a:lnTo>
                <a:close/>
              </a:path>
            </a:pathLst>
          </a:custGeom>
          <a:solidFill>
            <a:schemeClr val="accent1"/>
          </a:solidFill>
          <a:ln w="12700">
            <a:solidFill>
              <a:schemeClr val="bg1"/>
            </a:solidFill>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19" name="Freeform 8"/>
          <p:cNvSpPr/>
          <p:nvPr/>
        </p:nvSpPr>
        <p:spPr>
          <a:xfrm>
            <a:off x="565085" y="4684501"/>
            <a:ext cx="4385733" cy="1007533"/>
          </a:xfrm>
          <a:custGeom>
            <a:avLst/>
            <a:gdLst>
              <a:gd name="connsiteX0" fmla="*/ 0 w 4385733"/>
              <a:gd name="connsiteY0" fmla="*/ 956733 h 1007533"/>
              <a:gd name="connsiteX1" fmla="*/ 1574800 w 4385733"/>
              <a:gd name="connsiteY1" fmla="*/ 753533 h 1007533"/>
              <a:gd name="connsiteX2" fmla="*/ 3090333 w 4385733"/>
              <a:gd name="connsiteY2" fmla="*/ 414866 h 1007533"/>
              <a:gd name="connsiteX3" fmla="*/ 4385733 w 4385733"/>
              <a:gd name="connsiteY3" fmla="*/ 0 h 1007533"/>
              <a:gd name="connsiteX4" fmla="*/ 4368800 w 4385733"/>
              <a:gd name="connsiteY4" fmla="*/ 939800 h 1007533"/>
              <a:gd name="connsiteX5" fmla="*/ 25400 w 4385733"/>
              <a:gd name="connsiteY5" fmla="*/ 939800 h 1007533"/>
              <a:gd name="connsiteX6" fmla="*/ 25400 w 4385733"/>
              <a:gd name="connsiteY6" fmla="*/ 1007533 h 1007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5733" h="1007533">
                <a:moveTo>
                  <a:pt x="0" y="956733"/>
                </a:moveTo>
                <a:lnTo>
                  <a:pt x="1574800" y="753533"/>
                </a:lnTo>
                <a:lnTo>
                  <a:pt x="3090333" y="414866"/>
                </a:lnTo>
                <a:lnTo>
                  <a:pt x="4385733" y="0"/>
                </a:lnTo>
                <a:lnTo>
                  <a:pt x="4368800" y="939800"/>
                </a:lnTo>
                <a:lnTo>
                  <a:pt x="25400" y="939800"/>
                </a:lnTo>
                <a:lnTo>
                  <a:pt x="25400" y="1007533"/>
                </a:lnTo>
              </a:path>
            </a:pathLst>
          </a:custGeom>
          <a:solidFill>
            <a:schemeClr val="accent2"/>
          </a:solidFill>
          <a:ln w="12700">
            <a:solidFill>
              <a:schemeClr val="bg1"/>
            </a:solidFill>
          </a:ln>
        </p:spPr>
        <p:txBody>
          <a:bodyPr rtlCol="0" anchor="ctr"/>
          <a:lstStyle/>
          <a:p>
            <a:pPr algn="ctr"/>
            <a:endParaRPr lang="en-US"/>
          </a:p>
        </p:txBody>
      </p:sp>
      <p:sp>
        <p:nvSpPr>
          <p:cNvPr id="20" name="Freeform 5"/>
          <p:cNvSpPr/>
          <p:nvPr/>
        </p:nvSpPr>
        <p:spPr>
          <a:xfrm>
            <a:off x="565085" y="5234832"/>
            <a:ext cx="4385733" cy="423334"/>
          </a:xfrm>
          <a:custGeom>
            <a:avLst/>
            <a:gdLst>
              <a:gd name="connsiteX0" fmla="*/ 0 w 4385733"/>
              <a:gd name="connsiteY0" fmla="*/ 423334 h 423334"/>
              <a:gd name="connsiteX1" fmla="*/ 1253066 w 4385733"/>
              <a:gd name="connsiteY1" fmla="*/ 406400 h 423334"/>
              <a:gd name="connsiteX2" fmla="*/ 4385733 w 4385733"/>
              <a:gd name="connsiteY2" fmla="*/ 0 h 423334"/>
              <a:gd name="connsiteX3" fmla="*/ 4368800 w 4385733"/>
              <a:gd name="connsiteY3" fmla="*/ 372534 h 423334"/>
              <a:gd name="connsiteX4" fmla="*/ 0 w 4385733"/>
              <a:gd name="connsiteY4" fmla="*/ 423334 h 4233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5733" h="423334">
                <a:moveTo>
                  <a:pt x="0" y="423334"/>
                </a:moveTo>
                <a:lnTo>
                  <a:pt x="1253066" y="406400"/>
                </a:lnTo>
                <a:lnTo>
                  <a:pt x="4385733" y="0"/>
                </a:lnTo>
                <a:lnTo>
                  <a:pt x="4368800" y="372534"/>
                </a:lnTo>
                <a:lnTo>
                  <a:pt x="0" y="423334"/>
                </a:lnTo>
                <a:close/>
              </a:path>
            </a:pathLst>
          </a:custGeom>
          <a:solidFill>
            <a:schemeClr val="accent2">
              <a:lumMod val="40000"/>
              <a:lumOff val="60000"/>
            </a:schemeClr>
          </a:solidFill>
          <a:ln w="12700">
            <a:solidFill>
              <a:schemeClr val="bg1"/>
            </a:solidFill>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1" name="Rectangle 16"/>
          <p:cNvSpPr/>
          <p:nvPr/>
        </p:nvSpPr>
        <p:spPr bwMode="auto">
          <a:xfrm>
            <a:off x="260284" y="5574410"/>
            <a:ext cx="4732867" cy="135467"/>
          </a:xfrm>
          <a:prstGeom prst="rect">
            <a:avLst/>
          </a:prstGeom>
          <a:solidFill>
            <a:schemeClr val="bg1"/>
          </a:solidFill>
          <a:ln w="19050">
            <a:no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cxnSp>
        <p:nvCxnSpPr>
          <p:cNvPr id="22" name="Straight Connector 15"/>
          <p:cNvCxnSpPr/>
          <p:nvPr/>
        </p:nvCxnSpPr>
        <p:spPr bwMode="auto">
          <a:xfrm>
            <a:off x="407362" y="5580506"/>
            <a:ext cx="4543456" cy="0"/>
          </a:xfrm>
          <a:prstGeom prst="line">
            <a:avLst/>
          </a:prstGeom>
          <a:solidFill>
            <a:srgbClr val="0095D3"/>
          </a:solidFill>
          <a:ln w="19050" cap="flat" cmpd="sng" algn="ctr">
            <a:solidFill>
              <a:schemeClr val="tx1">
                <a:lumMod val="60000"/>
                <a:lumOff val="40000"/>
              </a:schemeClr>
            </a:solidFill>
            <a:prstDash val="solid"/>
            <a:round/>
            <a:headEnd type="none" w="med" len="med"/>
            <a:tailEnd type="none" w="med" len="med"/>
          </a:ln>
          <a:effectLst/>
        </p:spPr>
      </p:cxnSp>
      <p:cxnSp>
        <p:nvCxnSpPr>
          <p:cNvPr id="23" name="Straight Connector 19"/>
          <p:cNvCxnSpPr/>
          <p:nvPr/>
        </p:nvCxnSpPr>
        <p:spPr bwMode="auto">
          <a:xfrm>
            <a:off x="4943864" y="1935796"/>
            <a:ext cx="0" cy="3651068"/>
          </a:xfrm>
          <a:prstGeom prst="line">
            <a:avLst/>
          </a:prstGeom>
          <a:solidFill>
            <a:srgbClr val="0095D3"/>
          </a:solidFill>
          <a:ln w="19050" cap="flat" cmpd="sng" algn="ctr">
            <a:solidFill>
              <a:schemeClr val="tx1">
                <a:lumMod val="60000"/>
                <a:lumOff val="40000"/>
              </a:schemeClr>
            </a:solidFill>
            <a:prstDash val="solid"/>
            <a:round/>
            <a:headEnd type="none" w="med" len="med"/>
            <a:tailEnd type="none" w="med" len="med"/>
          </a:ln>
          <a:effectLst/>
        </p:spPr>
      </p:cxnSp>
      <p:sp>
        <p:nvSpPr>
          <p:cNvPr id="24" name="Oval 21"/>
          <p:cNvSpPr/>
          <p:nvPr/>
        </p:nvSpPr>
        <p:spPr bwMode="auto">
          <a:xfrm>
            <a:off x="4853420" y="2070855"/>
            <a:ext cx="175098" cy="175098"/>
          </a:xfrm>
          <a:prstGeom prst="ellipse">
            <a:avLst/>
          </a:prstGeom>
          <a:solidFill>
            <a:schemeClr val="accent3"/>
          </a:solidFill>
          <a:ln w="19050">
            <a:solidFill>
              <a:schemeClr val="bg1"/>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25" name="Oval 23"/>
          <p:cNvSpPr/>
          <p:nvPr/>
        </p:nvSpPr>
        <p:spPr bwMode="auto">
          <a:xfrm>
            <a:off x="4853420" y="2702532"/>
            <a:ext cx="175098" cy="175098"/>
          </a:xfrm>
          <a:prstGeom prst="ellipse">
            <a:avLst/>
          </a:prstGeom>
          <a:solidFill>
            <a:schemeClr val="accent1">
              <a:lumMod val="75000"/>
            </a:schemeClr>
          </a:solidFill>
          <a:ln w="19050">
            <a:solidFill>
              <a:schemeClr val="bg1"/>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4" name="Oval 24"/>
          <p:cNvSpPr/>
          <p:nvPr/>
        </p:nvSpPr>
        <p:spPr bwMode="auto">
          <a:xfrm>
            <a:off x="4853420" y="3016463"/>
            <a:ext cx="175098" cy="175098"/>
          </a:xfrm>
          <a:prstGeom prst="ellipse">
            <a:avLst/>
          </a:prstGeom>
          <a:solidFill>
            <a:schemeClr val="accent2">
              <a:lumMod val="75000"/>
            </a:schemeClr>
          </a:solidFill>
          <a:ln w="19050">
            <a:solidFill>
              <a:schemeClr val="bg1"/>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5" name="Oval 25"/>
          <p:cNvSpPr/>
          <p:nvPr/>
        </p:nvSpPr>
        <p:spPr bwMode="auto">
          <a:xfrm>
            <a:off x="4853420" y="3753343"/>
            <a:ext cx="175098" cy="175098"/>
          </a:xfrm>
          <a:prstGeom prst="ellipse">
            <a:avLst/>
          </a:prstGeom>
          <a:solidFill>
            <a:schemeClr val="accent1"/>
          </a:solidFill>
          <a:ln w="19050">
            <a:solidFill>
              <a:schemeClr val="bg1"/>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6" name="Oval 26"/>
          <p:cNvSpPr/>
          <p:nvPr/>
        </p:nvSpPr>
        <p:spPr bwMode="auto">
          <a:xfrm>
            <a:off x="4853420" y="4598033"/>
            <a:ext cx="175098" cy="175098"/>
          </a:xfrm>
          <a:prstGeom prst="ellipse">
            <a:avLst/>
          </a:prstGeom>
          <a:solidFill>
            <a:schemeClr val="accent2"/>
          </a:solidFill>
          <a:ln w="19050">
            <a:solidFill>
              <a:schemeClr val="bg1"/>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7" name="Oval 27"/>
          <p:cNvSpPr/>
          <p:nvPr/>
        </p:nvSpPr>
        <p:spPr bwMode="auto">
          <a:xfrm>
            <a:off x="4853420" y="5134670"/>
            <a:ext cx="175098" cy="175098"/>
          </a:xfrm>
          <a:prstGeom prst="ellipse">
            <a:avLst/>
          </a:prstGeom>
          <a:solidFill>
            <a:schemeClr val="accent2">
              <a:lumMod val="60000"/>
              <a:lumOff val="40000"/>
            </a:schemeClr>
          </a:solidFill>
          <a:ln w="19050">
            <a:solidFill>
              <a:schemeClr val="bg1"/>
            </a:solidFill>
            <a:round/>
            <a:headEnd/>
            <a:tailEnd/>
          </a:ln>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38" name="TextBox 22"/>
          <p:cNvSpPr txBox="1"/>
          <p:nvPr/>
        </p:nvSpPr>
        <p:spPr>
          <a:xfrm>
            <a:off x="5061753" y="1988423"/>
            <a:ext cx="3688412"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rtlCol="0">
            <a:spAutoFit/>
          </a:bodyPr>
          <a:lstStyle/>
          <a:p>
            <a:pPr algn="l">
              <a:spcBef>
                <a:spcPts val="0"/>
              </a:spcBef>
              <a:spcAft>
                <a:spcPts val="1200"/>
              </a:spcAft>
            </a:pPr>
            <a:r>
              <a:rPr lang="en-US" sz="1200" b="1" dirty="0" smtClean="0">
                <a:solidFill>
                  <a:srgbClr val="333333"/>
                </a:solidFill>
                <a:latin typeface="Arial"/>
                <a:ea typeface="ＭＳ Ｐゴシック"/>
              </a:rPr>
              <a:t>50x</a:t>
            </a:r>
            <a:r>
              <a:rPr lang="en-US" sz="1200" dirty="0" smtClean="0">
                <a:solidFill>
                  <a:srgbClr val="333333"/>
                </a:solidFill>
                <a:latin typeface="Arial"/>
                <a:ea typeface="ＭＳ Ｐゴシック"/>
              </a:rPr>
              <a:t> – </a:t>
            </a:r>
            <a:r>
              <a:rPr lang="en-US" sz="1200" b="1" dirty="0" smtClean="0">
                <a:solidFill>
                  <a:srgbClr val="333333"/>
                </a:solidFill>
                <a:latin typeface="Arial"/>
                <a:ea typeface="ＭＳ Ｐゴシック"/>
              </a:rPr>
              <a:t>Data</a:t>
            </a:r>
            <a:r>
              <a:rPr lang="en-US" sz="1200" dirty="0" smtClean="0">
                <a:solidFill>
                  <a:srgbClr val="333333"/>
                </a:solidFill>
                <a:latin typeface="Arial"/>
                <a:ea typeface="ＭＳ Ｐゴシック"/>
              </a:rPr>
              <a:t> managed within enterprise datacenters</a:t>
            </a:r>
          </a:p>
        </p:txBody>
      </p:sp>
      <p:sp>
        <p:nvSpPr>
          <p:cNvPr id="39" name="TextBox 29"/>
          <p:cNvSpPr txBox="1"/>
          <p:nvPr/>
        </p:nvSpPr>
        <p:spPr>
          <a:xfrm>
            <a:off x="5061753" y="2662651"/>
            <a:ext cx="3780202"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spAutoFit/>
          </a:bodyPr>
          <a:lstStyle/>
          <a:p>
            <a:pPr algn="l">
              <a:spcBef>
                <a:spcPts val="0"/>
              </a:spcBef>
              <a:spcAft>
                <a:spcPts val="1200"/>
              </a:spcAft>
            </a:pPr>
            <a:r>
              <a:rPr lang="en-US" sz="1200" b="1" dirty="0" smtClean="0">
                <a:solidFill>
                  <a:srgbClr val="333333"/>
                </a:solidFill>
                <a:latin typeface="Arial"/>
                <a:ea typeface="ＭＳ Ｐゴシック"/>
              </a:rPr>
              <a:t>44x</a:t>
            </a:r>
            <a:r>
              <a:rPr lang="en-US" sz="1200" dirty="0" smtClean="0">
                <a:solidFill>
                  <a:srgbClr val="333333"/>
                </a:solidFill>
                <a:latin typeface="Arial"/>
                <a:ea typeface="ＭＳ Ｐゴシック"/>
              </a:rPr>
              <a:t> – </a:t>
            </a:r>
            <a:r>
              <a:rPr lang="en-US" sz="1200" b="1" dirty="0" smtClean="0">
                <a:solidFill>
                  <a:srgbClr val="333333"/>
                </a:solidFill>
                <a:latin typeface="Arial"/>
                <a:ea typeface="ＭＳ Ｐゴシック"/>
              </a:rPr>
              <a:t>Storage</a:t>
            </a:r>
            <a:r>
              <a:rPr lang="en-US" sz="1200" dirty="0" smtClean="0">
                <a:solidFill>
                  <a:srgbClr val="333333"/>
                </a:solidFill>
                <a:latin typeface="Arial"/>
                <a:ea typeface="ＭＳ Ｐゴシック"/>
              </a:rPr>
              <a:t> growing from 0.8 ZB to 35 ZB in 2020</a:t>
            </a:r>
          </a:p>
        </p:txBody>
      </p:sp>
      <p:sp>
        <p:nvSpPr>
          <p:cNvPr id="40" name="TextBox 30"/>
          <p:cNvSpPr txBox="1"/>
          <p:nvPr/>
        </p:nvSpPr>
        <p:spPr>
          <a:xfrm>
            <a:off x="5061753" y="2965535"/>
            <a:ext cx="3787062"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spAutoFit/>
          </a:bodyPr>
          <a:lstStyle/>
          <a:p>
            <a:pPr algn="l">
              <a:spcBef>
                <a:spcPts val="0"/>
              </a:spcBef>
              <a:spcAft>
                <a:spcPts val="1200"/>
              </a:spcAft>
            </a:pPr>
            <a:r>
              <a:rPr lang="en-US" sz="1200" b="1" dirty="0" smtClean="0">
                <a:solidFill>
                  <a:srgbClr val="333333"/>
                </a:solidFill>
                <a:latin typeface="Arial"/>
                <a:ea typeface="ＭＳ Ｐゴシック"/>
              </a:rPr>
              <a:t>26x</a:t>
            </a:r>
            <a:r>
              <a:rPr lang="en-US" sz="1200" dirty="0" smtClean="0">
                <a:solidFill>
                  <a:srgbClr val="333333"/>
                </a:solidFill>
                <a:latin typeface="Arial"/>
                <a:ea typeface="ＭＳ Ｐゴシック"/>
              </a:rPr>
              <a:t> – </a:t>
            </a:r>
            <a:r>
              <a:rPr lang="en-US" sz="1200" b="1" dirty="0" smtClean="0">
                <a:solidFill>
                  <a:srgbClr val="333333"/>
                </a:solidFill>
                <a:latin typeface="Arial"/>
                <a:ea typeface="ＭＳ Ｐゴシック"/>
              </a:rPr>
              <a:t>Mobile data </a:t>
            </a:r>
            <a:r>
              <a:rPr lang="en-US" sz="1200" dirty="0" smtClean="0">
                <a:solidFill>
                  <a:srgbClr val="333333"/>
                </a:solidFill>
                <a:latin typeface="Arial"/>
                <a:ea typeface="ＭＳ Ｐゴシック"/>
              </a:rPr>
              <a:t>traffic growth from mobile devices</a:t>
            </a:r>
          </a:p>
        </p:txBody>
      </p:sp>
      <p:sp>
        <p:nvSpPr>
          <p:cNvPr id="41" name="TextBox 31"/>
          <p:cNvSpPr txBox="1"/>
          <p:nvPr/>
        </p:nvSpPr>
        <p:spPr>
          <a:xfrm>
            <a:off x="5061753" y="3723041"/>
            <a:ext cx="2398413"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spAutoFit/>
          </a:bodyPr>
          <a:lstStyle/>
          <a:p>
            <a:pPr algn="l">
              <a:spcBef>
                <a:spcPts val="0"/>
              </a:spcBef>
              <a:spcAft>
                <a:spcPts val="1200"/>
              </a:spcAft>
            </a:pPr>
            <a:r>
              <a:rPr lang="en-US" sz="1200" b="1" dirty="0" smtClean="0">
                <a:solidFill>
                  <a:srgbClr val="333333"/>
                </a:solidFill>
                <a:latin typeface="Arial"/>
                <a:ea typeface="ＭＳ Ｐゴシック"/>
              </a:rPr>
              <a:t>10x</a:t>
            </a:r>
            <a:r>
              <a:rPr lang="en-US" sz="1200" dirty="0" smtClean="0">
                <a:solidFill>
                  <a:srgbClr val="333333"/>
                </a:solidFill>
                <a:latin typeface="Arial"/>
                <a:ea typeface="ＭＳ Ｐゴシック"/>
              </a:rPr>
              <a:t> – </a:t>
            </a:r>
            <a:r>
              <a:rPr lang="en-US" sz="1200" b="1" dirty="0" smtClean="0">
                <a:solidFill>
                  <a:srgbClr val="333333"/>
                </a:solidFill>
                <a:latin typeface="Arial"/>
                <a:ea typeface="ＭＳ Ｐゴシック"/>
              </a:rPr>
              <a:t>Servers</a:t>
            </a:r>
            <a:r>
              <a:rPr lang="en-US" sz="1200" dirty="0" smtClean="0">
                <a:solidFill>
                  <a:srgbClr val="333333"/>
                </a:solidFill>
                <a:latin typeface="Arial"/>
                <a:ea typeface="ＭＳ Ｐゴシック"/>
              </a:rPr>
              <a:t> worldwide growth</a:t>
            </a:r>
          </a:p>
        </p:txBody>
      </p:sp>
      <p:sp>
        <p:nvSpPr>
          <p:cNvPr id="42" name="TextBox 32"/>
          <p:cNvSpPr txBox="1"/>
          <p:nvPr/>
        </p:nvSpPr>
        <p:spPr>
          <a:xfrm>
            <a:off x="5061753" y="4563459"/>
            <a:ext cx="3897221"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spAutoFit/>
          </a:bodyPr>
          <a:lstStyle/>
          <a:p>
            <a:pPr algn="l">
              <a:spcBef>
                <a:spcPts val="0"/>
              </a:spcBef>
              <a:spcAft>
                <a:spcPts val="1200"/>
              </a:spcAft>
            </a:pPr>
            <a:r>
              <a:rPr lang="en-US" sz="1200" b="1" dirty="0" smtClean="0">
                <a:solidFill>
                  <a:srgbClr val="333333"/>
                </a:solidFill>
                <a:latin typeface="Arial"/>
                <a:ea typeface="ＭＳ Ｐゴシック"/>
              </a:rPr>
              <a:t>5x </a:t>
            </a:r>
            <a:r>
              <a:rPr lang="en-US" sz="1200" dirty="0" smtClean="0">
                <a:solidFill>
                  <a:srgbClr val="333333"/>
                </a:solidFill>
                <a:latin typeface="Arial"/>
                <a:ea typeface="ＭＳ Ｐゴシック"/>
              </a:rPr>
              <a:t>– </a:t>
            </a:r>
            <a:r>
              <a:rPr lang="en-US" sz="1200" b="1" dirty="0" smtClean="0">
                <a:solidFill>
                  <a:srgbClr val="333333"/>
                </a:solidFill>
                <a:latin typeface="Arial"/>
                <a:ea typeface="ＭＳ Ｐゴシック"/>
              </a:rPr>
              <a:t>IP-based video </a:t>
            </a:r>
            <a:r>
              <a:rPr lang="en-US" sz="1200" dirty="0" smtClean="0">
                <a:solidFill>
                  <a:srgbClr val="333333"/>
                </a:solidFill>
                <a:latin typeface="Arial"/>
                <a:ea typeface="ＭＳ Ｐゴシック"/>
              </a:rPr>
              <a:t>and real time applications growth</a:t>
            </a:r>
          </a:p>
        </p:txBody>
      </p:sp>
      <p:sp>
        <p:nvSpPr>
          <p:cNvPr id="43" name="TextBox 33"/>
          <p:cNvSpPr txBox="1"/>
          <p:nvPr/>
        </p:nvSpPr>
        <p:spPr>
          <a:xfrm>
            <a:off x="5061753" y="5071739"/>
            <a:ext cx="1581780" cy="2769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rtlCol="0">
            <a:spAutoFit/>
          </a:bodyPr>
          <a:lstStyle/>
          <a:p>
            <a:pPr algn="l">
              <a:spcBef>
                <a:spcPts val="0"/>
              </a:spcBef>
              <a:spcAft>
                <a:spcPts val="1200"/>
              </a:spcAft>
            </a:pPr>
            <a:r>
              <a:rPr lang="en-US" sz="1200" b="1" dirty="0" smtClean="0">
                <a:solidFill>
                  <a:srgbClr val="333333"/>
                </a:solidFill>
                <a:latin typeface="Arial"/>
                <a:ea typeface="ＭＳ Ｐゴシック"/>
              </a:rPr>
              <a:t>4x</a:t>
            </a:r>
            <a:r>
              <a:rPr lang="en-US" sz="1200" dirty="0" smtClean="0">
                <a:solidFill>
                  <a:srgbClr val="333333"/>
                </a:solidFill>
                <a:latin typeface="Arial"/>
                <a:ea typeface="ＭＳ Ｐゴシック"/>
              </a:rPr>
              <a:t> – </a:t>
            </a:r>
            <a:r>
              <a:rPr lang="en-US" sz="1200" b="1" dirty="0" smtClean="0">
                <a:solidFill>
                  <a:srgbClr val="333333"/>
                </a:solidFill>
                <a:latin typeface="Arial"/>
                <a:ea typeface="ＭＳ Ｐゴシック"/>
              </a:rPr>
              <a:t>IP</a:t>
            </a:r>
            <a:r>
              <a:rPr lang="en-US" sz="1200" dirty="0" smtClean="0">
                <a:solidFill>
                  <a:srgbClr val="333333"/>
                </a:solidFill>
                <a:latin typeface="Arial"/>
                <a:ea typeface="ＭＳ Ｐゴシック"/>
              </a:rPr>
              <a:t> traffic growth</a:t>
            </a:r>
          </a:p>
        </p:txBody>
      </p:sp>
      <p:sp>
        <p:nvSpPr>
          <p:cNvPr id="44" name="TextBox 6"/>
          <p:cNvSpPr txBox="1"/>
          <p:nvPr/>
        </p:nvSpPr>
        <p:spPr>
          <a:xfrm>
            <a:off x="390900" y="5576636"/>
            <a:ext cx="1447800" cy="276999"/>
          </a:xfrm>
          <a:prstGeom prst="rect">
            <a:avLst/>
          </a:prstGeom>
          <a:noFill/>
        </p:spPr>
        <p:txBody>
          <a:bodyPr wrap="square" rtlCol="0">
            <a:spAutoFit/>
          </a:bodyPr>
          <a:lstStyle/>
          <a:p>
            <a:pPr algn="l"/>
            <a:r>
              <a:rPr lang="en-US" sz="1200" b="1" dirty="0" smtClean="0">
                <a:solidFill>
                  <a:srgbClr val="333333"/>
                </a:solidFill>
                <a:latin typeface="Arial Black" pitchFamily="34" charset="0"/>
              </a:rPr>
              <a:t>2012</a:t>
            </a:r>
          </a:p>
        </p:txBody>
      </p:sp>
      <p:sp>
        <p:nvSpPr>
          <p:cNvPr id="45" name="TextBox 34"/>
          <p:cNvSpPr txBox="1"/>
          <p:nvPr/>
        </p:nvSpPr>
        <p:spPr>
          <a:xfrm>
            <a:off x="3508177" y="1891326"/>
            <a:ext cx="1447800" cy="276999"/>
          </a:xfrm>
          <a:prstGeom prst="rect">
            <a:avLst/>
          </a:prstGeom>
          <a:noFill/>
        </p:spPr>
        <p:txBody>
          <a:bodyPr wrap="square" rtlCol="0">
            <a:spAutoFit/>
          </a:bodyPr>
          <a:lstStyle/>
          <a:p>
            <a:pPr algn="r"/>
            <a:r>
              <a:rPr lang="en-US" sz="1200" b="1" dirty="0" smtClean="0">
                <a:solidFill>
                  <a:srgbClr val="333333"/>
                </a:solidFill>
                <a:latin typeface="Arial Black" pitchFamily="34" charset="0"/>
              </a:rPr>
              <a:t>By 2015</a:t>
            </a:r>
          </a:p>
        </p:txBody>
      </p:sp>
    </p:spTree>
    <p:extLst>
      <p:ext uri="{BB962C8B-B14F-4D97-AF65-F5344CB8AC3E}">
        <p14:creationId xmlns:p14="http://schemas.microsoft.com/office/powerpoint/2010/main" val="9798508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软件定义数据中心</a:t>
            </a:r>
            <a:endParaRPr lang="zh-CN" altLang="en-US" dirty="0"/>
          </a:p>
        </p:txBody>
      </p:sp>
      <p:sp>
        <p:nvSpPr>
          <p:cNvPr id="4" name="Rectangle 15"/>
          <p:cNvSpPr/>
          <p:nvPr/>
        </p:nvSpPr>
        <p:spPr bwMode="auto">
          <a:xfrm flipV="1">
            <a:off x="169870" y="4040611"/>
            <a:ext cx="8823325" cy="2687296"/>
          </a:xfrm>
          <a:prstGeom prst="rect">
            <a:avLst/>
          </a:prstGeom>
          <a:gradFill>
            <a:gsLst>
              <a:gs pos="33000">
                <a:schemeClr val="accent2">
                  <a:lumMod val="20000"/>
                  <a:lumOff val="80000"/>
                  <a:alpha val="70000"/>
                </a:schemeClr>
              </a:gs>
              <a:gs pos="77000">
                <a:schemeClr val="accent2">
                  <a:lumMod val="60000"/>
                  <a:lumOff val="40000"/>
                  <a:alpha val="0"/>
                </a:schemeClr>
              </a:gs>
              <a:gs pos="0">
                <a:schemeClr val="accent2">
                  <a:lumMod val="60000"/>
                  <a:lumOff val="40000"/>
                </a:schemeClr>
              </a:gs>
            </a:gsLst>
            <a:lin ang="5400000" scaled="1"/>
          </a:gradFill>
          <a:ln w="31750">
            <a:noFill/>
            <a:round/>
            <a:headEnd/>
            <a:tailEnd/>
          </a:ln>
          <a:effectLst/>
        </p:spPr>
        <p:txBody>
          <a:bodyPr wrap="none" lIns="0" tIns="0" rIns="0" bIns="0" rtlCol="0" anchor="ctr"/>
          <a:lstStyle/>
          <a:p>
            <a:pPr defTabSz="457090"/>
            <a:endParaRPr lang="en-US" sz="900" kern="0" cap="all" dirty="0">
              <a:solidFill>
                <a:srgbClr val="FFFFFF"/>
              </a:solidFill>
            </a:endParaRPr>
          </a:p>
        </p:txBody>
      </p:sp>
      <p:sp>
        <p:nvSpPr>
          <p:cNvPr id="6" name="Rectangle 1"/>
          <p:cNvSpPr/>
          <p:nvPr/>
        </p:nvSpPr>
        <p:spPr bwMode="auto">
          <a:xfrm>
            <a:off x="169870" y="3646167"/>
            <a:ext cx="8823325" cy="824753"/>
          </a:xfrm>
          <a:prstGeom prst="rect">
            <a:avLst/>
          </a:prstGeom>
          <a:ln>
            <a:headEnd/>
            <a:tailEnd/>
          </a:ln>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defTabSz="456753"/>
            <a:endParaRPr lang="en-US" sz="900" kern="0" cap="all" dirty="0">
              <a:solidFill>
                <a:srgbClr val="FFFFFF"/>
              </a:solidFill>
              <a:latin typeface="+mn-lt"/>
              <a:ea typeface="+mn-ea"/>
            </a:endParaRPr>
          </a:p>
        </p:txBody>
      </p:sp>
      <p:sp>
        <p:nvSpPr>
          <p:cNvPr id="7" name="Title 2"/>
          <p:cNvSpPr txBox="1">
            <a:spLocks/>
          </p:cNvSpPr>
          <p:nvPr/>
        </p:nvSpPr>
        <p:spPr>
          <a:xfrm>
            <a:off x="3571891" y="3021678"/>
            <a:ext cx="5421304" cy="36933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1pPr>
          </a:lstStyle>
          <a:p>
            <a:r>
              <a:rPr lang="zh-CN" altLang="en-US" sz="2000" dirty="0" smtClean="0"/>
              <a:t>全部资源均基于一套规范进行管理</a:t>
            </a:r>
            <a:r>
              <a:rPr lang="en-US" sz="2000" dirty="0" smtClean="0"/>
              <a:t>… </a:t>
            </a:r>
            <a:endParaRPr lang="en-US" sz="2000" dirty="0"/>
          </a:p>
        </p:txBody>
      </p:sp>
      <p:sp>
        <p:nvSpPr>
          <p:cNvPr id="9" name="Title 2"/>
          <p:cNvSpPr txBox="1">
            <a:spLocks/>
          </p:cNvSpPr>
          <p:nvPr/>
        </p:nvSpPr>
        <p:spPr bwMode="auto">
          <a:xfrm>
            <a:off x="756678" y="1847646"/>
            <a:ext cx="3577930" cy="769441"/>
          </a:xfrm>
          <a:prstGeom prst="rect">
            <a:avLst/>
          </a:prstGeom>
          <a:noFill/>
        </p:spPr>
        <p:txBody>
          <a:bodyPr wrap="square" lIns="91440" tIns="45720" rIns="91440" bIns="45720">
            <a:spAutoFit/>
          </a:bodyPr>
          <a:lstStyle>
            <a:defPPr>
              <a:defRPr lang="en-US"/>
            </a:defPPr>
            <a:lvl1pPr>
              <a:defRPr sz="5400" b="1">
                <a:ln/>
                <a:solidFill>
                  <a:schemeClr val="accent3"/>
                </a:solidFill>
              </a:defRPr>
            </a:lvl1pPr>
          </a:lstStyle>
          <a:p>
            <a:pPr algn="l"/>
            <a:r>
              <a:rPr lang="zh-CN" altLang="en-US" sz="4400" dirty="0" smtClean="0">
                <a:ln>
                  <a:noFill/>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若能实现</a:t>
            </a:r>
            <a:r>
              <a:rPr lang="en-US" sz="4400" dirty="0" smtClean="0">
                <a:ln>
                  <a:noFill/>
                </a:ln>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sz="4400" dirty="0">
              <a:ln>
                <a:noFill/>
              </a:ln>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Rectangle 7"/>
          <p:cNvSpPr/>
          <p:nvPr/>
        </p:nvSpPr>
        <p:spPr>
          <a:xfrm>
            <a:off x="711200" y="3786621"/>
            <a:ext cx="2348088" cy="492443"/>
          </a:xfrm>
          <a:prstGeom prst="rect">
            <a:avLst/>
          </a:prstGeom>
          <a:noFill/>
        </p:spPr>
        <p:txBody>
          <a:bodyPr wrap="square" lIns="0" tIns="0" rIns="0" bIns="0" anchor="ctr" anchorCtr="0">
            <a:spAutoFit/>
          </a:bodyPr>
          <a:lstStyle/>
          <a:p>
            <a:r>
              <a:rPr lang="zh-CN" altLang="en-US" sz="3200" b="1"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抽象</a:t>
            </a:r>
            <a:endParaRPr lang="en-US" sz="3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Rectangle 12"/>
          <p:cNvSpPr/>
          <p:nvPr/>
        </p:nvSpPr>
        <p:spPr>
          <a:xfrm>
            <a:off x="3602017" y="3786621"/>
            <a:ext cx="1877437" cy="492443"/>
          </a:xfrm>
          <a:prstGeom prst="rect">
            <a:avLst/>
          </a:prstGeom>
          <a:noFill/>
        </p:spPr>
        <p:txBody>
          <a:bodyPr wrap="square" lIns="0" tIns="0" rIns="0" bIns="0" anchor="ctr" anchorCtr="0">
            <a:spAutoFit/>
          </a:bodyPr>
          <a:lstStyle/>
          <a:p>
            <a:r>
              <a:rPr lang="zh-CN" altLang="en-US" sz="3200" b="1"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池化</a:t>
            </a:r>
            <a:endParaRPr lang="en-US" sz="3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2" name="Rectangle 13"/>
          <p:cNvSpPr/>
          <p:nvPr/>
        </p:nvSpPr>
        <p:spPr>
          <a:xfrm>
            <a:off x="6022172" y="3786621"/>
            <a:ext cx="2177519" cy="492443"/>
          </a:xfrm>
          <a:prstGeom prst="rect">
            <a:avLst/>
          </a:prstGeom>
          <a:noFill/>
        </p:spPr>
        <p:txBody>
          <a:bodyPr wrap="square" lIns="0" tIns="0" rIns="0" bIns="0" anchor="ctr" anchorCtr="0">
            <a:spAutoFit/>
          </a:bodyPr>
          <a:lstStyle/>
          <a:p>
            <a:r>
              <a:rPr lang="zh-CN" altLang="en-US" sz="3200" b="1" dirty="0" smtClean="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自动化</a:t>
            </a:r>
            <a:endParaRPr lang="en-US" sz="32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3"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70617" y="1272815"/>
            <a:ext cx="2805953" cy="1418989"/>
          </a:xfrm>
          <a:prstGeom prst="rect">
            <a:avLst/>
          </a:prstGeom>
        </p:spPr>
      </p:pic>
      <p:pic>
        <p:nvPicPr>
          <p:cNvPr id="14" name="Picture 16"/>
          <p:cNvPicPr>
            <a:picLocks noChangeAspect="1"/>
          </p:cNvPicPr>
          <p:nvPr/>
        </p:nvPicPr>
        <p:blipFill rotWithShape="1">
          <a:blip r:embed="rId3" cstate="print">
            <a:extLst>
              <a:ext uri="{28A0092B-C50C-407E-A947-70E740481C1C}">
                <a14:useLocalDpi xmlns:a14="http://schemas.microsoft.com/office/drawing/2010/main" val="0"/>
              </a:ext>
            </a:extLst>
          </a:blip>
          <a:srcRect l="2049" r="1480" b="22144"/>
          <a:stretch/>
        </p:blipFill>
        <p:spPr>
          <a:xfrm flipH="1">
            <a:off x="2631670" y="4215424"/>
            <a:ext cx="4505518" cy="2512483"/>
          </a:xfrm>
          <a:prstGeom prst="rect">
            <a:avLst/>
          </a:prstGeom>
        </p:spPr>
      </p:pic>
    </p:spTree>
    <p:extLst>
      <p:ext uri="{BB962C8B-B14F-4D97-AF65-F5344CB8AC3E}">
        <p14:creationId xmlns:p14="http://schemas.microsoft.com/office/powerpoint/2010/main" val="3342086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软件定义数据中心</a:t>
            </a:r>
            <a:endParaRPr lang="zh-CN" altLang="en-US" dirty="0"/>
          </a:p>
        </p:txBody>
      </p:sp>
      <p:sp>
        <p:nvSpPr>
          <p:cNvPr id="13" name="内容占位符 12"/>
          <p:cNvSpPr>
            <a:spLocks noGrp="1"/>
          </p:cNvSpPr>
          <p:nvPr>
            <p:ph idx="1"/>
          </p:nvPr>
        </p:nvSpPr>
        <p:spPr/>
        <p:txBody>
          <a:bodyPr>
            <a:normAutofit/>
          </a:bodyPr>
          <a:lstStyle/>
          <a:p>
            <a:r>
              <a:rPr lang="en-US" altLang="zh-CN" dirty="0"/>
              <a:t>SDDC is an emerging data center architecture and set of technologies spanning compute, network, storage and security</a:t>
            </a:r>
          </a:p>
          <a:p>
            <a:r>
              <a:rPr lang="en-US" altLang="zh-CN" dirty="0" smtClean="0"/>
              <a:t>Enables </a:t>
            </a:r>
            <a:r>
              <a:rPr lang="en-US" altLang="zh-CN" dirty="0"/>
              <a:t>resources to be:</a:t>
            </a:r>
          </a:p>
          <a:p>
            <a:pPr lvl="1"/>
            <a:r>
              <a:rPr lang="en-US" altLang="zh-CN" dirty="0"/>
              <a:t>Defined in software;</a:t>
            </a:r>
          </a:p>
          <a:p>
            <a:pPr lvl="1"/>
            <a:r>
              <a:rPr lang="en-US" altLang="zh-CN" dirty="0"/>
              <a:t>Provisioned based on policy/service level;</a:t>
            </a:r>
          </a:p>
          <a:p>
            <a:pPr lvl="1"/>
            <a:r>
              <a:rPr lang="en-US" altLang="zh-CN" dirty="0"/>
              <a:t>Deployed on any hardware</a:t>
            </a:r>
          </a:p>
          <a:p>
            <a:r>
              <a:rPr lang="en-US" altLang="zh-CN" dirty="0" smtClean="0"/>
              <a:t>Increase </a:t>
            </a:r>
            <a:r>
              <a:rPr lang="en-US" altLang="zh-CN" dirty="0"/>
              <a:t>IT agility and operational and resource efficiency </a:t>
            </a:r>
            <a:r>
              <a:rPr lang="en-US" altLang="zh-CN" dirty="0" smtClean="0"/>
              <a:t>while </a:t>
            </a:r>
            <a:r>
              <a:rPr lang="en-US" altLang="zh-CN" dirty="0"/>
              <a:t>speeding  delivery of services to application owners </a:t>
            </a:r>
          </a:p>
        </p:txBody>
      </p:sp>
    </p:spTree>
    <p:extLst>
      <p:ext uri="{BB962C8B-B14F-4D97-AF65-F5344CB8AC3E}">
        <p14:creationId xmlns:p14="http://schemas.microsoft.com/office/powerpoint/2010/main" val="42865541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软件定义数据中心</a:t>
            </a:r>
            <a:endParaRPr lang="zh-CN" altLang="en-US" dirty="0"/>
          </a:p>
        </p:txBody>
      </p:sp>
      <p:sp>
        <p:nvSpPr>
          <p:cNvPr id="4" name="Rectangle 13"/>
          <p:cNvSpPr/>
          <p:nvPr/>
        </p:nvSpPr>
        <p:spPr bwMode="auto">
          <a:xfrm>
            <a:off x="896812" y="1690689"/>
            <a:ext cx="7526215" cy="4586067"/>
          </a:xfrm>
          <a:prstGeom prst="rect">
            <a:avLst/>
          </a:prstGeom>
          <a:solidFill>
            <a:schemeClr val="bg1"/>
          </a:solidFill>
          <a:ln w="6350">
            <a:solidFill>
              <a:schemeClr val="bg2">
                <a:lumMod val="50000"/>
              </a:schemeClr>
            </a:solidFill>
            <a:round/>
            <a:headEnd/>
            <a:tailEnd/>
          </a:ln>
          <a:effectLst>
            <a:outerShdw blurRad="50800" dist="38100" dir="5400000" algn="t" rotWithShape="0">
              <a:prstClr val="black">
                <a:alpha val="40000"/>
              </a:prstClr>
            </a:outerShdw>
          </a:effectLst>
        </p:spPr>
        <p:txBody>
          <a:bodyPr wrap="none" lIns="0" tIns="0" rIns="0" bIns="0" rtlCol="0" anchor="ctr"/>
          <a:lstStyle/>
          <a:p>
            <a:pPr marL="0" marR="0" indent="0" algn="ctr" defTabSz="914400" eaLnBrk="1" latinLnBrk="0" hangingPunct="1">
              <a:lnSpc>
                <a:spcPct val="100000"/>
              </a:lnSpc>
              <a:buClrTx/>
              <a:buSzTx/>
              <a:buFontTx/>
              <a:buNone/>
              <a:tabLst/>
            </a:pPr>
            <a:endParaRPr lang="en-US" sz="1800" dirty="0" err="1" smtClean="0">
              <a:solidFill>
                <a:srgbClr val="FFFFFF"/>
              </a:solidFill>
            </a:endParaRPr>
          </a:p>
        </p:txBody>
      </p:sp>
      <p:sp>
        <p:nvSpPr>
          <p:cNvPr id="5" name="Rectangle 24"/>
          <p:cNvSpPr/>
          <p:nvPr>
            <p:custDataLst>
              <p:tags r:id="rId1"/>
            </p:custDataLst>
          </p:nvPr>
        </p:nvSpPr>
        <p:spPr>
          <a:xfrm>
            <a:off x="2088154" y="4930387"/>
            <a:ext cx="1828800" cy="1056897"/>
          </a:xfrm>
          <a:prstGeom prst="rect">
            <a:avLst/>
          </a:pr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lin ang="16200000" scaled="1"/>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2000" b="1" kern="0" dirty="0" smtClean="0">
                <a:ln>
                  <a:solidFill>
                    <a:srgbClr val="FFFFFF">
                      <a:alpha val="0"/>
                    </a:srgbClr>
                  </a:solidFill>
                </a:ln>
                <a:solidFill>
                  <a:srgbClr val="FFFFFF"/>
                </a:solidFill>
                <a:latin typeface="Arial" pitchFamily="34" charset="0"/>
                <a:ea typeface="Segoe UI" pitchFamily="34" charset="0"/>
                <a:cs typeface="Arial" pitchFamily="34" charset="0"/>
              </a:rPr>
              <a:t>$6 Billion</a:t>
            </a:r>
            <a:endParaRPr kumimoji="0" lang="de-DE" sz="2000" b="1" i="0" u="none" strike="noStrike" kern="0" cap="none" spc="0" normalizeH="0" baseline="0" noProof="0" dirty="0">
              <a:ln>
                <a:solidFill>
                  <a:srgbClr val="FFFFFF">
                    <a:alpha val="0"/>
                  </a:srgbClr>
                </a:solidFill>
              </a:ln>
              <a:solidFill>
                <a:srgbClr val="FFFFFF"/>
              </a:solidFill>
              <a:effectLst/>
              <a:uLnTx/>
              <a:uFillTx/>
              <a:latin typeface="Arial" pitchFamily="34" charset="0"/>
              <a:ea typeface="Segoe UI" pitchFamily="34" charset="0"/>
              <a:cs typeface="Arial"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de-DE" sz="1400" i="0" u="none" strike="noStrike" kern="0" cap="none" spc="0" normalizeH="0" baseline="0" noProof="0" dirty="0" smtClean="0">
                <a:ln>
                  <a:solidFill>
                    <a:srgbClr val="FFFFFF">
                      <a:alpha val="0"/>
                    </a:srgbClr>
                  </a:solidFill>
                </a:ln>
                <a:solidFill>
                  <a:srgbClr val="FFFFFF"/>
                </a:solidFill>
                <a:effectLst/>
                <a:uLnTx/>
                <a:uFillTx/>
                <a:latin typeface="Arial" pitchFamily="34" charset="0"/>
                <a:ea typeface="Segoe UI" pitchFamily="34" charset="0"/>
                <a:cs typeface="Arial" pitchFamily="34" charset="0"/>
              </a:rPr>
              <a:t>Compute Virtualization</a:t>
            </a:r>
            <a:endParaRPr kumimoji="0" lang="de-DE" sz="1400" i="0" u="none" strike="noStrike" kern="0" cap="none" spc="0" normalizeH="0" baseline="0" noProof="0" dirty="0">
              <a:ln>
                <a:solidFill>
                  <a:srgbClr val="FFFFFF">
                    <a:alpha val="0"/>
                  </a:srgbClr>
                </a:solidFill>
              </a:ln>
              <a:solidFill>
                <a:srgbClr val="FFFFFF"/>
              </a:solidFill>
              <a:effectLst/>
              <a:uLnTx/>
              <a:uFillTx/>
              <a:latin typeface="Arial" pitchFamily="34" charset="0"/>
              <a:ea typeface="Segoe UI" pitchFamily="34" charset="0"/>
              <a:cs typeface="Arial" pitchFamily="34" charset="0"/>
            </a:endParaRPr>
          </a:p>
        </p:txBody>
      </p:sp>
      <p:sp>
        <p:nvSpPr>
          <p:cNvPr id="6" name="TextBox 25"/>
          <p:cNvSpPr txBox="1"/>
          <p:nvPr>
            <p:custDataLst>
              <p:tags r:id="rId2"/>
            </p:custDataLst>
          </p:nvPr>
        </p:nvSpPr>
        <p:spPr>
          <a:xfrm>
            <a:off x="5075517" y="2231288"/>
            <a:ext cx="1828800" cy="3755998"/>
          </a:xfrm>
          <a:prstGeom prst="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w="25400" cap="flat" cmpd="sng" algn="ctr">
            <a:noFill/>
            <a:prstDash val="solid"/>
          </a:ln>
          <a:effectLst/>
        </p:spPr>
        <p:txBody>
          <a:bodyPr wrap="square" rtlCol="0" anchor="ctr">
            <a:noAutofit/>
          </a:bodyPr>
          <a:lstStyle>
            <a:defPPr>
              <a:defRPr lang="en-US"/>
            </a:defPPr>
            <a:lvl1pPr algn="ctr">
              <a:defRPr sz="1600" b="1">
                <a:ln>
                  <a:solidFill>
                    <a:schemeClr val="tx1">
                      <a:alpha val="0"/>
                    </a:schemeClr>
                  </a:solidFill>
                </a:ln>
                <a:solidFill>
                  <a:schemeClr val="tx1"/>
                </a:solidFill>
                <a:latin typeface="Segoe UI Semibold" pitchFamily="34" charset="0"/>
                <a:ea typeface="Segoe UI" pitchFamily="34" charset="0"/>
                <a:cs typeface="Segoe UI" pitchFamily="34" charset="0"/>
              </a:defRPr>
            </a:lvl1pPr>
          </a:lstStyle>
          <a:p>
            <a:pPr lvl="0" fontAlgn="auto">
              <a:spcBef>
                <a:spcPts val="0"/>
              </a:spcBef>
              <a:spcAft>
                <a:spcPts val="0"/>
              </a:spcAft>
              <a:defRPr/>
            </a:pPr>
            <a:r>
              <a:rPr lang="de-DE" sz="2400" kern="0" dirty="0" smtClean="0">
                <a:ln>
                  <a:solidFill>
                    <a:srgbClr val="FFFFFF">
                      <a:alpha val="0"/>
                    </a:srgbClr>
                  </a:solidFill>
                </a:ln>
                <a:solidFill>
                  <a:srgbClr val="FFFFFF"/>
                </a:solidFill>
                <a:latin typeface="Arial" pitchFamily="34" charset="0"/>
                <a:cs typeface="Arial" pitchFamily="34" charset="0"/>
              </a:rPr>
              <a:t>$28 </a:t>
            </a:r>
            <a:r>
              <a:rPr lang="de-DE" sz="2400" kern="0" dirty="0">
                <a:ln>
                  <a:solidFill>
                    <a:srgbClr val="FFFFFF">
                      <a:alpha val="0"/>
                    </a:srgbClr>
                  </a:solidFill>
                </a:ln>
                <a:solidFill>
                  <a:srgbClr val="FFFFFF"/>
                </a:solidFill>
                <a:latin typeface="Arial" pitchFamily="34" charset="0"/>
                <a:cs typeface="Arial" pitchFamily="34" charset="0"/>
              </a:rPr>
              <a:t>Billion</a:t>
            </a:r>
          </a:p>
          <a:p>
            <a:pPr lvl="0" fontAlgn="auto">
              <a:spcBef>
                <a:spcPts val="0"/>
              </a:spcBef>
              <a:spcAft>
                <a:spcPts val="0"/>
              </a:spcAft>
              <a:defRPr/>
            </a:pPr>
            <a:r>
              <a:rPr lang="de-DE" sz="1400" b="0" kern="0" dirty="0" smtClean="0">
                <a:ln>
                  <a:solidFill>
                    <a:srgbClr val="FFFFFF">
                      <a:alpha val="0"/>
                    </a:srgbClr>
                  </a:solidFill>
                </a:ln>
                <a:solidFill>
                  <a:srgbClr val="FFFFFF"/>
                </a:solidFill>
                <a:latin typeface="Arial" pitchFamily="34" charset="0"/>
                <a:cs typeface="Arial" pitchFamily="34" charset="0"/>
              </a:rPr>
              <a:t>SDDC</a:t>
            </a:r>
          </a:p>
          <a:p>
            <a:pPr lvl="0" fontAlgn="auto">
              <a:spcBef>
                <a:spcPts val="0"/>
              </a:spcBef>
              <a:spcAft>
                <a:spcPts val="0"/>
              </a:spcAft>
              <a:defRPr/>
            </a:pPr>
            <a:r>
              <a:rPr lang="de-DE" sz="1400" b="0" kern="0" dirty="0" smtClean="0">
                <a:ln>
                  <a:solidFill>
                    <a:srgbClr val="FFFFFF">
                      <a:alpha val="0"/>
                    </a:srgbClr>
                  </a:solidFill>
                </a:ln>
                <a:solidFill>
                  <a:srgbClr val="FFFFFF"/>
                </a:solidFill>
                <a:latin typeface="Arial" pitchFamily="34" charset="0"/>
                <a:cs typeface="Arial" pitchFamily="34" charset="0"/>
              </a:rPr>
              <a:t>20 % CAGR</a:t>
            </a:r>
          </a:p>
          <a:p>
            <a:pPr lvl="0" fontAlgn="auto">
              <a:spcBef>
                <a:spcPts val="0"/>
              </a:spcBef>
              <a:spcAft>
                <a:spcPts val="0"/>
              </a:spcAft>
              <a:defRPr/>
            </a:pPr>
            <a:endParaRPr kumimoji="0" lang="de-DE" sz="1400" b="1" i="0" u="none" strike="noStrike" kern="0" cap="none" spc="0" normalizeH="0" baseline="0" noProof="0" dirty="0">
              <a:ln>
                <a:solidFill>
                  <a:srgbClr val="FFFFFF">
                    <a:alpha val="0"/>
                  </a:srgbClr>
                </a:solidFill>
              </a:ln>
              <a:solidFill>
                <a:srgbClr val="FFFFFF"/>
              </a:solidFill>
              <a:effectLst/>
              <a:uLnTx/>
              <a:uFillTx/>
              <a:latin typeface="Arial" pitchFamily="34" charset="0"/>
              <a:cs typeface="Arial" pitchFamily="34" charset="0"/>
            </a:endParaRPr>
          </a:p>
        </p:txBody>
      </p:sp>
      <p:cxnSp>
        <p:nvCxnSpPr>
          <p:cNvPr id="7" name="Straight Connector 28"/>
          <p:cNvCxnSpPr/>
          <p:nvPr/>
        </p:nvCxnSpPr>
        <p:spPr bwMode="auto">
          <a:xfrm>
            <a:off x="938151" y="5987285"/>
            <a:ext cx="7445828" cy="0"/>
          </a:xfrm>
          <a:prstGeom prst="line">
            <a:avLst/>
          </a:prstGeom>
          <a:solidFill>
            <a:srgbClr val="0095D3"/>
          </a:solidFill>
          <a:ln w="9525" cap="flat" cmpd="sng" algn="ctr">
            <a:solidFill>
              <a:schemeClr val="tx1"/>
            </a:solidFill>
            <a:prstDash val="solid"/>
            <a:round/>
            <a:headEnd type="none" w="med" len="med"/>
            <a:tailEnd type="none" w="med" len="med"/>
          </a:ln>
          <a:effectLst/>
        </p:spPr>
      </p:cxnSp>
      <p:sp>
        <p:nvSpPr>
          <p:cNvPr id="8" name="TextBox 39"/>
          <p:cNvSpPr txBox="1"/>
          <p:nvPr/>
        </p:nvSpPr>
        <p:spPr bwMode="auto">
          <a:xfrm>
            <a:off x="1971197" y="4591836"/>
            <a:ext cx="1828800" cy="307777"/>
          </a:xfrm>
          <a:prstGeom prst="rect">
            <a:avLst/>
          </a:prstGeom>
          <a:noFill/>
          <a:ln w="9525">
            <a:noFill/>
            <a:miter lim="800000"/>
            <a:headEnd/>
            <a:tailEnd/>
          </a:ln>
          <a:effectLst/>
        </p:spPr>
        <p:txBody>
          <a:bodyPr wrap="square" bIns="45720" rtlCol="0">
            <a:spAutoFit/>
          </a:bodyPr>
          <a:lstStyle/>
          <a:p>
            <a:pPr marL="115888" indent="-115888" eaLnBrk="1" hangingPunct="1"/>
            <a:r>
              <a:rPr lang="en-US" sz="1400" b="1" dirty="0" smtClean="0">
                <a:solidFill>
                  <a:schemeClr val="tx1"/>
                </a:solidFill>
                <a:cs typeface="Arial" charset="0"/>
              </a:rPr>
              <a:t>We Started </a:t>
            </a:r>
            <a:r>
              <a:rPr lang="en-US" sz="1400" b="1" dirty="0">
                <a:solidFill>
                  <a:schemeClr val="tx1"/>
                </a:solidFill>
                <a:cs typeface="Arial" charset="0"/>
              </a:rPr>
              <a:t>H</a:t>
            </a:r>
            <a:r>
              <a:rPr lang="en-US" sz="1400" b="1" dirty="0" smtClean="0">
                <a:solidFill>
                  <a:schemeClr val="tx1"/>
                </a:solidFill>
                <a:cs typeface="Arial" charset="0"/>
              </a:rPr>
              <a:t>ere</a:t>
            </a:r>
          </a:p>
        </p:txBody>
      </p:sp>
      <p:sp>
        <p:nvSpPr>
          <p:cNvPr id="9" name="TextBox 43"/>
          <p:cNvSpPr txBox="1"/>
          <p:nvPr/>
        </p:nvSpPr>
        <p:spPr bwMode="auto">
          <a:xfrm>
            <a:off x="5075517" y="5992420"/>
            <a:ext cx="1828800" cy="276999"/>
          </a:xfrm>
          <a:prstGeom prst="rect">
            <a:avLst/>
          </a:prstGeom>
          <a:noFill/>
          <a:ln w="9525">
            <a:noFill/>
            <a:miter lim="800000"/>
            <a:headEnd/>
            <a:tailEnd/>
          </a:ln>
          <a:effectLst/>
        </p:spPr>
        <p:txBody>
          <a:bodyPr wrap="square" bIns="45720" rtlCol="0">
            <a:spAutoFit/>
          </a:bodyPr>
          <a:lstStyle/>
          <a:p>
            <a:pPr marL="115888" indent="-115888" eaLnBrk="1" hangingPunct="1"/>
            <a:r>
              <a:rPr lang="en-US" sz="1200" b="1" dirty="0" smtClean="0">
                <a:solidFill>
                  <a:schemeClr val="tx1"/>
                </a:solidFill>
                <a:cs typeface="Arial" charset="0"/>
              </a:rPr>
              <a:t>2016</a:t>
            </a:r>
          </a:p>
        </p:txBody>
      </p:sp>
      <p:sp>
        <p:nvSpPr>
          <p:cNvPr id="10" name="TextBox 44"/>
          <p:cNvSpPr txBox="1"/>
          <p:nvPr/>
        </p:nvSpPr>
        <p:spPr bwMode="auto">
          <a:xfrm>
            <a:off x="4960323" y="1706876"/>
            <a:ext cx="2101460" cy="523220"/>
          </a:xfrm>
          <a:prstGeom prst="rect">
            <a:avLst/>
          </a:prstGeom>
          <a:noFill/>
          <a:ln w="9525">
            <a:noFill/>
            <a:miter lim="800000"/>
            <a:headEnd/>
            <a:tailEnd/>
          </a:ln>
          <a:effectLst/>
        </p:spPr>
        <p:txBody>
          <a:bodyPr wrap="square" bIns="45720" rtlCol="0">
            <a:spAutoFit/>
          </a:bodyPr>
          <a:lstStyle/>
          <a:p>
            <a:pPr marL="115888" indent="-115888" eaLnBrk="1" hangingPunct="1"/>
            <a:r>
              <a:rPr lang="en-US" sz="1400" b="1" dirty="0" smtClean="0">
                <a:solidFill>
                  <a:schemeClr val="tx1"/>
                </a:solidFill>
                <a:cs typeface="Arial" charset="0"/>
              </a:rPr>
              <a:t>Our New Opportunity (~5x)</a:t>
            </a:r>
          </a:p>
        </p:txBody>
      </p:sp>
      <p:sp>
        <p:nvSpPr>
          <p:cNvPr id="11" name="文本框 10"/>
          <p:cNvSpPr txBox="1"/>
          <p:nvPr/>
        </p:nvSpPr>
        <p:spPr>
          <a:xfrm>
            <a:off x="4783015" y="6265082"/>
            <a:ext cx="4018085" cy="523220"/>
          </a:xfrm>
          <a:prstGeom prst="rect">
            <a:avLst/>
          </a:prstGeom>
          <a:noFill/>
        </p:spPr>
        <p:txBody>
          <a:bodyPr wrap="square" rtlCol="0">
            <a:spAutoFit/>
          </a:bodyPr>
          <a:lstStyle/>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来源：</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VMware</a:t>
            </a:r>
          </a:p>
          <a:p>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Cloud Infrastructure and Management 2013 Launch Overview</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2285650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开放管理平台</a:t>
            </a:r>
            <a:endParaRPr lang="zh-CN" altLang="en-US" dirty="0"/>
          </a:p>
        </p:txBody>
      </p:sp>
      <p:sp>
        <p:nvSpPr>
          <p:cNvPr id="3" name="内容占位符 2"/>
          <p:cNvSpPr>
            <a:spLocks noGrp="1"/>
          </p:cNvSpPr>
          <p:nvPr>
            <p:ph idx="1"/>
          </p:nvPr>
        </p:nvSpPr>
        <p:spPr>
          <a:xfrm>
            <a:off x="628650" y="2712202"/>
            <a:ext cx="3213950" cy="2193220"/>
          </a:xfrm>
        </p:spPr>
        <p:txBody>
          <a:bodyPr>
            <a:normAutofit/>
          </a:bodyPr>
          <a:lstStyle/>
          <a:p>
            <a:pPr>
              <a:lnSpc>
                <a:spcPct val="100000"/>
              </a:lnSpc>
              <a:spcBef>
                <a:spcPts val="0"/>
              </a:spcBef>
            </a:pPr>
            <a:r>
              <a:rPr lang="zh-CN" altLang="en-US" sz="2400" dirty="0" smtClean="0"/>
              <a:t>开源生态环境中已经提供丰富选择</a:t>
            </a:r>
            <a:endParaRPr lang="en-US" altLang="zh-CN" sz="2400" dirty="0" smtClean="0"/>
          </a:p>
          <a:p>
            <a:pPr lvl="1">
              <a:lnSpc>
                <a:spcPct val="100000"/>
              </a:lnSpc>
              <a:spcBef>
                <a:spcPts val="0"/>
              </a:spcBef>
            </a:pPr>
            <a:r>
              <a:rPr lang="en-US" altLang="zh-CN" sz="1800" dirty="0" smtClean="0"/>
              <a:t>Puppet</a:t>
            </a:r>
            <a:r>
              <a:rPr lang="en-US" altLang="zh-CN" sz="1800" dirty="0"/>
              <a:t>, Chef, </a:t>
            </a:r>
            <a:r>
              <a:rPr lang="en-US" altLang="zh-CN" sz="1800" dirty="0" err="1"/>
              <a:t>Ansible</a:t>
            </a:r>
            <a:r>
              <a:rPr lang="en-US" altLang="zh-CN" sz="1800" dirty="0"/>
              <a:t>, </a:t>
            </a:r>
            <a:r>
              <a:rPr lang="en-US" altLang="zh-CN" sz="1800" dirty="0" err="1" smtClean="0"/>
              <a:t>Saltstack</a:t>
            </a:r>
            <a:endParaRPr lang="en-US" altLang="zh-CN" sz="1800" dirty="0" smtClean="0"/>
          </a:p>
          <a:p>
            <a:pPr>
              <a:lnSpc>
                <a:spcPct val="100000"/>
              </a:lnSpc>
              <a:spcBef>
                <a:spcPts val="0"/>
              </a:spcBef>
            </a:pPr>
            <a:r>
              <a:rPr lang="zh-CN" altLang="en-US" sz="2400" dirty="0" smtClean="0"/>
              <a:t>面向存储、网络配置管理及自动化</a:t>
            </a:r>
            <a:endParaRPr lang="en-US" altLang="zh-CN" sz="2400" dirty="0"/>
          </a:p>
        </p:txBody>
      </p:sp>
      <p:grpSp>
        <p:nvGrpSpPr>
          <p:cNvPr id="4" name="Group 184"/>
          <p:cNvGrpSpPr/>
          <p:nvPr/>
        </p:nvGrpSpPr>
        <p:grpSpPr>
          <a:xfrm>
            <a:off x="3795823" y="1792915"/>
            <a:ext cx="5257467" cy="3460506"/>
            <a:chOff x="108974" y="91815"/>
            <a:chExt cx="8678502" cy="4636579"/>
          </a:xfrm>
        </p:grpSpPr>
        <p:grpSp>
          <p:nvGrpSpPr>
            <p:cNvPr id="5" name="Group 185"/>
            <p:cNvGrpSpPr/>
            <p:nvPr/>
          </p:nvGrpSpPr>
          <p:grpSpPr>
            <a:xfrm>
              <a:off x="108974" y="3012890"/>
              <a:ext cx="1459600" cy="1290659"/>
              <a:chOff x="5585460" y="3516341"/>
              <a:chExt cx="585760" cy="585760"/>
            </a:xfrm>
          </p:grpSpPr>
          <p:sp>
            <p:nvSpPr>
              <p:cNvPr id="66" name="Rectangle 246"/>
              <p:cNvSpPr/>
              <p:nvPr/>
            </p:nvSpPr>
            <p:spPr>
              <a:xfrm>
                <a:off x="5585460" y="3516341"/>
                <a:ext cx="585760" cy="5857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a:cs typeface="Franklin Gothic Book"/>
                </a:endParaRPr>
              </a:p>
            </p:txBody>
          </p:sp>
          <p:pic>
            <p:nvPicPr>
              <p:cNvPr id="67" name="Picture 247"/>
              <p:cNvPicPr>
                <a:picLocks noChangeAspect="1"/>
              </p:cNvPicPr>
              <p:nvPr/>
            </p:nvPicPr>
            <p:blipFill>
              <a:blip r:embed="rId2"/>
              <a:stretch>
                <a:fillRect/>
              </a:stretch>
            </p:blipFill>
            <p:spPr>
              <a:xfrm>
                <a:off x="5662758" y="3627903"/>
                <a:ext cx="434685" cy="376894"/>
              </a:xfrm>
              <a:prstGeom prst="rect">
                <a:avLst/>
              </a:prstGeom>
            </p:spPr>
          </p:pic>
        </p:grpSp>
        <p:grpSp>
          <p:nvGrpSpPr>
            <p:cNvPr id="6" name="Group 186"/>
            <p:cNvGrpSpPr/>
            <p:nvPr/>
          </p:nvGrpSpPr>
          <p:grpSpPr>
            <a:xfrm>
              <a:off x="108974" y="91815"/>
              <a:ext cx="8678502" cy="4636579"/>
              <a:chOff x="108974" y="91815"/>
              <a:chExt cx="8678502" cy="4636579"/>
            </a:xfrm>
          </p:grpSpPr>
          <p:cxnSp>
            <p:nvCxnSpPr>
              <p:cNvPr id="7" name="Straight Connector 187"/>
              <p:cNvCxnSpPr>
                <a:endCxn id="26" idx="2"/>
              </p:cNvCxnSpPr>
              <p:nvPr/>
            </p:nvCxnSpPr>
            <p:spPr>
              <a:xfrm flipH="1">
                <a:off x="6098523" y="2767409"/>
                <a:ext cx="37044" cy="1581932"/>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8" name="Straight Connector 188"/>
              <p:cNvCxnSpPr>
                <a:endCxn id="23" idx="2"/>
              </p:cNvCxnSpPr>
              <p:nvPr/>
            </p:nvCxnSpPr>
            <p:spPr>
              <a:xfrm>
                <a:off x="4837871" y="2758571"/>
                <a:ext cx="621" cy="1590770"/>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9" name="Straight Connector 189"/>
              <p:cNvCxnSpPr/>
              <p:nvPr/>
            </p:nvCxnSpPr>
            <p:spPr>
              <a:xfrm>
                <a:off x="3615475" y="2779906"/>
                <a:ext cx="15538" cy="1523643"/>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0" name="Straight Connector 190"/>
              <p:cNvCxnSpPr/>
              <p:nvPr/>
            </p:nvCxnSpPr>
            <p:spPr>
              <a:xfrm>
                <a:off x="2312724" y="2815866"/>
                <a:ext cx="15538" cy="1523643"/>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1" name="Group 191"/>
              <p:cNvGrpSpPr/>
              <p:nvPr/>
            </p:nvGrpSpPr>
            <p:grpSpPr>
              <a:xfrm>
                <a:off x="5314236" y="196413"/>
                <a:ext cx="1568574" cy="1333515"/>
                <a:chOff x="7509510" y="2735291"/>
                <a:chExt cx="585760" cy="585760"/>
              </a:xfrm>
            </p:grpSpPr>
            <p:sp>
              <p:nvSpPr>
                <p:cNvPr id="64" name="Rectangle 244"/>
                <p:cNvSpPr/>
                <p:nvPr/>
              </p:nvSpPr>
              <p:spPr>
                <a:xfrm>
                  <a:off x="7509510" y="2735291"/>
                  <a:ext cx="585760" cy="5857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a:cs typeface="Franklin Gothic Book"/>
                  </a:endParaRPr>
                </a:p>
              </p:txBody>
            </p:sp>
            <p:pic>
              <p:nvPicPr>
                <p:cNvPr id="65" name="Picture 245"/>
                <p:cNvPicPr>
                  <a:picLocks noChangeAspect="1"/>
                </p:cNvPicPr>
                <p:nvPr/>
              </p:nvPicPr>
              <p:blipFill>
                <a:blip r:embed="rId3"/>
                <a:stretch>
                  <a:fillRect/>
                </a:stretch>
              </p:blipFill>
              <p:spPr>
                <a:xfrm>
                  <a:off x="7597168" y="2837217"/>
                  <a:ext cx="420314" cy="363184"/>
                </a:xfrm>
                <a:prstGeom prst="rect">
                  <a:avLst/>
                </a:prstGeom>
              </p:spPr>
            </p:pic>
          </p:grpSp>
          <p:grpSp>
            <p:nvGrpSpPr>
              <p:cNvPr id="12" name="Group 192"/>
              <p:cNvGrpSpPr/>
              <p:nvPr/>
            </p:nvGrpSpPr>
            <p:grpSpPr>
              <a:xfrm>
                <a:off x="6616075" y="1323527"/>
                <a:ext cx="1568574" cy="1333515"/>
                <a:chOff x="7706360" y="3592541"/>
                <a:chExt cx="585760" cy="585760"/>
              </a:xfrm>
            </p:grpSpPr>
            <p:sp>
              <p:nvSpPr>
                <p:cNvPr id="62" name="Rectangle 242"/>
                <p:cNvSpPr/>
                <p:nvPr/>
              </p:nvSpPr>
              <p:spPr>
                <a:xfrm>
                  <a:off x="7706360" y="3592541"/>
                  <a:ext cx="585760" cy="5857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a:cs typeface="Franklin Gothic Book"/>
                  </a:endParaRPr>
                </a:p>
              </p:txBody>
            </p:sp>
            <p:pic>
              <p:nvPicPr>
                <p:cNvPr id="63" name="Picture 243"/>
                <p:cNvPicPr>
                  <a:picLocks noChangeAspect="1"/>
                </p:cNvPicPr>
                <p:nvPr/>
              </p:nvPicPr>
              <p:blipFill>
                <a:blip r:embed="rId4"/>
                <a:stretch>
                  <a:fillRect/>
                </a:stretch>
              </p:blipFill>
              <p:spPr>
                <a:xfrm>
                  <a:off x="7801040" y="3822700"/>
                  <a:ext cx="414694" cy="127000"/>
                </a:xfrm>
                <a:prstGeom prst="rect">
                  <a:avLst/>
                </a:prstGeom>
              </p:spPr>
            </p:pic>
          </p:grpSp>
          <p:grpSp>
            <p:nvGrpSpPr>
              <p:cNvPr id="13" name="Group 193"/>
              <p:cNvGrpSpPr/>
              <p:nvPr/>
            </p:nvGrpSpPr>
            <p:grpSpPr>
              <a:xfrm>
                <a:off x="7218902" y="3291651"/>
                <a:ext cx="1568574" cy="1333515"/>
                <a:chOff x="7033260" y="4240241"/>
                <a:chExt cx="585760" cy="585760"/>
              </a:xfrm>
            </p:grpSpPr>
            <p:sp>
              <p:nvSpPr>
                <p:cNvPr id="60" name="Rectangle 240"/>
                <p:cNvSpPr/>
                <p:nvPr/>
              </p:nvSpPr>
              <p:spPr>
                <a:xfrm>
                  <a:off x="7033260" y="4240241"/>
                  <a:ext cx="585760" cy="5857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a:cs typeface="Franklin Gothic Book"/>
                  </a:endParaRPr>
                </a:p>
              </p:txBody>
            </p:sp>
            <p:pic>
              <p:nvPicPr>
                <p:cNvPr id="61" name="Picture 241"/>
                <p:cNvPicPr>
                  <a:picLocks noChangeAspect="1"/>
                </p:cNvPicPr>
                <p:nvPr/>
              </p:nvPicPr>
              <p:blipFill>
                <a:blip r:embed="rId5"/>
                <a:stretch>
                  <a:fillRect/>
                </a:stretch>
              </p:blipFill>
              <p:spPr>
                <a:xfrm>
                  <a:off x="7095236" y="4451350"/>
                  <a:ext cx="482600" cy="158750"/>
                </a:xfrm>
                <a:prstGeom prst="rect">
                  <a:avLst/>
                </a:prstGeom>
              </p:spPr>
            </p:pic>
          </p:grpSp>
          <p:grpSp>
            <p:nvGrpSpPr>
              <p:cNvPr id="14" name="Group 194"/>
              <p:cNvGrpSpPr/>
              <p:nvPr/>
            </p:nvGrpSpPr>
            <p:grpSpPr>
              <a:xfrm>
                <a:off x="7111375" y="2380757"/>
                <a:ext cx="1568574" cy="1333515"/>
                <a:chOff x="6252210" y="4240241"/>
                <a:chExt cx="585760" cy="585760"/>
              </a:xfrm>
            </p:grpSpPr>
            <p:sp>
              <p:nvSpPr>
                <p:cNvPr id="58" name="Rectangle 238"/>
                <p:cNvSpPr/>
                <p:nvPr/>
              </p:nvSpPr>
              <p:spPr>
                <a:xfrm>
                  <a:off x="6252210" y="4240241"/>
                  <a:ext cx="585760" cy="5857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a:cs typeface="Franklin Gothic Book"/>
                  </a:endParaRPr>
                </a:p>
              </p:txBody>
            </p:sp>
            <p:pic>
              <p:nvPicPr>
                <p:cNvPr id="59" name="Picture 239"/>
                <p:cNvPicPr>
                  <a:picLocks noChangeAspect="1"/>
                </p:cNvPicPr>
                <p:nvPr/>
              </p:nvPicPr>
              <p:blipFill>
                <a:blip r:embed="rId6"/>
                <a:stretch>
                  <a:fillRect/>
                </a:stretch>
              </p:blipFill>
              <p:spPr>
                <a:xfrm>
                  <a:off x="6310819" y="4490657"/>
                  <a:ext cx="472062" cy="111887"/>
                </a:xfrm>
                <a:prstGeom prst="rect">
                  <a:avLst/>
                </a:prstGeom>
              </p:spPr>
            </p:pic>
          </p:grpSp>
          <p:grpSp>
            <p:nvGrpSpPr>
              <p:cNvPr id="15" name="Group 195"/>
              <p:cNvGrpSpPr/>
              <p:nvPr/>
            </p:nvGrpSpPr>
            <p:grpSpPr>
              <a:xfrm>
                <a:off x="1832962" y="2928090"/>
                <a:ext cx="990600" cy="1421251"/>
                <a:chOff x="1372829" y="2986796"/>
                <a:chExt cx="990600" cy="1421251"/>
              </a:xfrm>
            </p:grpSpPr>
            <p:pic>
              <p:nvPicPr>
                <p:cNvPr id="56" name="Picture 23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2829" y="3671447"/>
                  <a:ext cx="990600" cy="736600"/>
                </a:xfrm>
                <a:prstGeom prst="rect">
                  <a:avLst/>
                </a:prstGeom>
              </p:spPr>
            </p:pic>
            <p:pic>
              <p:nvPicPr>
                <p:cNvPr id="57" name="Picture 23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2829" y="2986796"/>
                  <a:ext cx="990600" cy="736600"/>
                </a:xfrm>
                <a:prstGeom prst="rect">
                  <a:avLst/>
                </a:prstGeom>
              </p:spPr>
            </p:pic>
          </p:grpSp>
          <p:grpSp>
            <p:nvGrpSpPr>
              <p:cNvPr id="16" name="Group 196"/>
              <p:cNvGrpSpPr/>
              <p:nvPr/>
            </p:nvGrpSpPr>
            <p:grpSpPr>
              <a:xfrm>
                <a:off x="3083161" y="2928090"/>
                <a:ext cx="990600" cy="1421251"/>
                <a:chOff x="1372829" y="2986796"/>
                <a:chExt cx="990600" cy="1421251"/>
              </a:xfrm>
            </p:grpSpPr>
            <p:pic>
              <p:nvPicPr>
                <p:cNvPr id="54" name="Picture 23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2829" y="3671447"/>
                  <a:ext cx="990600" cy="736600"/>
                </a:xfrm>
                <a:prstGeom prst="rect">
                  <a:avLst/>
                </a:prstGeom>
              </p:spPr>
            </p:pic>
            <p:pic>
              <p:nvPicPr>
                <p:cNvPr id="55" name="Picture 23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2829" y="2986796"/>
                  <a:ext cx="990600" cy="736600"/>
                </a:xfrm>
                <a:prstGeom prst="rect">
                  <a:avLst/>
                </a:prstGeom>
              </p:spPr>
            </p:pic>
          </p:grpSp>
          <p:grpSp>
            <p:nvGrpSpPr>
              <p:cNvPr id="17" name="Group 197"/>
              <p:cNvGrpSpPr/>
              <p:nvPr/>
            </p:nvGrpSpPr>
            <p:grpSpPr>
              <a:xfrm>
                <a:off x="4343192" y="2928090"/>
                <a:ext cx="990600" cy="1421251"/>
                <a:chOff x="1372829" y="2986796"/>
                <a:chExt cx="990600" cy="1421251"/>
              </a:xfrm>
            </p:grpSpPr>
            <p:pic>
              <p:nvPicPr>
                <p:cNvPr id="52" name="Picture 23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2829" y="3671447"/>
                  <a:ext cx="990600" cy="736600"/>
                </a:xfrm>
                <a:prstGeom prst="rect">
                  <a:avLst/>
                </a:prstGeom>
              </p:spPr>
            </p:pic>
            <p:pic>
              <p:nvPicPr>
                <p:cNvPr id="53" name="Picture 2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2829" y="2986796"/>
                  <a:ext cx="990600" cy="736600"/>
                </a:xfrm>
                <a:prstGeom prst="rect">
                  <a:avLst/>
                </a:prstGeom>
              </p:spPr>
            </p:pic>
          </p:grpSp>
          <p:grpSp>
            <p:nvGrpSpPr>
              <p:cNvPr id="18" name="Group 198"/>
              <p:cNvGrpSpPr/>
              <p:nvPr/>
            </p:nvGrpSpPr>
            <p:grpSpPr>
              <a:xfrm>
                <a:off x="5603223" y="2928090"/>
                <a:ext cx="990600" cy="1421251"/>
                <a:chOff x="1372829" y="2986796"/>
                <a:chExt cx="990600" cy="1421251"/>
              </a:xfrm>
            </p:grpSpPr>
            <p:pic>
              <p:nvPicPr>
                <p:cNvPr id="50" name="Picture 23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2829" y="3671447"/>
                  <a:ext cx="990600" cy="736600"/>
                </a:xfrm>
                <a:prstGeom prst="rect">
                  <a:avLst/>
                </a:prstGeom>
              </p:spPr>
            </p:pic>
            <p:pic>
              <p:nvPicPr>
                <p:cNvPr id="51" name="Picture 23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372829" y="2986796"/>
                  <a:ext cx="990600" cy="736600"/>
                </a:xfrm>
                <a:prstGeom prst="rect">
                  <a:avLst/>
                </a:prstGeom>
              </p:spPr>
            </p:pic>
          </p:grpSp>
          <p:sp>
            <p:nvSpPr>
              <p:cNvPr id="19" name="TextBox 199"/>
              <p:cNvSpPr txBox="1"/>
              <p:nvPr/>
            </p:nvSpPr>
            <p:spPr>
              <a:xfrm>
                <a:off x="3083161" y="4357255"/>
                <a:ext cx="2250631" cy="371139"/>
              </a:xfrm>
              <a:prstGeom prst="rect">
                <a:avLst/>
              </a:prstGeom>
              <a:noFill/>
            </p:spPr>
            <p:txBody>
              <a:bodyPr wrap="square" rtlCol="0">
                <a:spAutoFit/>
              </a:bodyPr>
              <a:lstStyle/>
              <a:p>
                <a:pPr algn="ctr"/>
                <a:r>
                  <a:rPr lang="en-US" sz="1200" dirty="0">
                    <a:solidFill>
                      <a:schemeClr val="tx1">
                        <a:lumMod val="50000"/>
                        <a:lumOff val="50000"/>
                      </a:schemeClr>
                    </a:solidFill>
                  </a:rPr>
                  <a:t>x</a:t>
                </a:r>
                <a:r>
                  <a:rPr lang="en-US" sz="1200" dirty="0">
                    <a:solidFill>
                      <a:schemeClr val="tx1">
                        <a:lumMod val="50000"/>
                        <a:lumOff val="50000"/>
                      </a:schemeClr>
                    </a:solidFill>
                  </a:rPr>
                  <a:t>86 Linux</a:t>
                </a:r>
                <a:endParaRPr lang="en-US" sz="1200" dirty="0">
                  <a:solidFill>
                    <a:schemeClr val="tx1">
                      <a:lumMod val="50000"/>
                      <a:lumOff val="50000"/>
                    </a:schemeClr>
                  </a:solidFill>
                </a:endParaRPr>
              </a:p>
            </p:txBody>
          </p:sp>
          <p:pic>
            <p:nvPicPr>
              <p:cNvPr id="22" name="Picture 20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77554" y="1095864"/>
                <a:ext cx="1670162" cy="1048986"/>
              </a:xfrm>
              <a:prstGeom prst="rect">
                <a:avLst/>
              </a:prstGeom>
            </p:spPr>
          </p:pic>
          <p:grpSp>
            <p:nvGrpSpPr>
              <p:cNvPr id="23" name="Group 203"/>
              <p:cNvGrpSpPr/>
              <p:nvPr/>
            </p:nvGrpSpPr>
            <p:grpSpPr>
              <a:xfrm>
                <a:off x="3277552" y="91815"/>
                <a:ext cx="1592418" cy="1045123"/>
                <a:chOff x="6626860" y="2459436"/>
                <a:chExt cx="594664" cy="459081"/>
              </a:xfrm>
            </p:grpSpPr>
            <p:sp>
              <p:nvSpPr>
                <p:cNvPr id="48" name="Rectangle 228"/>
                <p:cNvSpPr/>
                <p:nvPr/>
              </p:nvSpPr>
              <p:spPr>
                <a:xfrm>
                  <a:off x="6626860" y="2481291"/>
                  <a:ext cx="594664" cy="43722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a:cs typeface="Franklin Gothic Book"/>
                  </a:endParaRPr>
                </a:p>
              </p:txBody>
            </p:sp>
            <p:pic>
              <p:nvPicPr>
                <p:cNvPr id="49" name="Picture 229"/>
                <p:cNvPicPr>
                  <a:picLocks noChangeAspect="1"/>
                </p:cNvPicPr>
                <p:nvPr/>
              </p:nvPicPr>
              <p:blipFill>
                <a:blip r:embed="rId9"/>
                <a:stretch>
                  <a:fillRect/>
                </a:stretch>
              </p:blipFill>
              <p:spPr>
                <a:xfrm>
                  <a:off x="6718300" y="2459436"/>
                  <a:ext cx="393700" cy="386128"/>
                </a:xfrm>
                <a:prstGeom prst="rect">
                  <a:avLst/>
                </a:prstGeom>
              </p:spPr>
            </p:pic>
          </p:grpSp>
          <p:grpSp>
            <p:nvGrpSpPr>
              <p:cNvPr id="24" name="Group 204"/>
              <p:cNvGrpSpPr/>
              <p:nvPr/>
            </p:nvGrpSpPr>
            <p:grpSpPr>
              <a:xfrm>
                <a:off x="542129" y="865174"/>
                <a:ext cx="2125925" cy="1335619"/>
                <a:chOff x="5775960" y="2734367"/>
                <a:chExt cx="793894" cy="586684"/>
              </a:xfrm>
            </p:grpSpPr>
            <p:sp>
              <p:nvSpPr>
                <p:cNvPr id="46" name="Rectangle 226"/>
                <p:cNvSpPr/>
                <p:nvPr/>
              </p:nvSpPr>
              <p:spPr>
                <a:xfrm>
                  <a:off x="5775960" y="2735291"/>
                  <a:ext cx="585760" cy="5857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Franklin Gothic Book"/>
                    <a:cs typeface="Franklin Gothic Book"/>
                  </a:endParaRPr>
                </a:p>
              </p:txBody>
            </p:sp>
            <p:pic>
              <p:nvPicPr>
                <p:cNvPr id="47" name="Picture 227"/>
                <p:cNvPicPr>
                  <a:picLocks noChangeAspect="1"/>
                </p:cNvPicPr>
                <p:nvPr/>
              </p:nvPicPr>
              <p:blipFill>
                <a:blip r:embed="rId10"/>
                <a:stretch>
                  <a:fillRect/>
                </a:stretch>
              </p:blipFill>
              <p:spPr>
                <a:xfrm>
                  <a:off x="6039070" y="2734367"/>
                  <a:ext cx="530784" cy="184150"/>
                </a:xfrm>
                <a:prstGeom prst="rect">
                  <a:avLst/>
                </a:prstGeom>
              </p:spPr>
            </p:pic>
          </p:grpSp>
          <p:pic>
            <p:nvPicPr>
              <p:cNvPr id="25" name="Picture 20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8974" y="2011699"/>
                <a:ext cx="1848401" cy="516425"/>
              </a:xfrm>
              <a:prstGeom prst="rect">
                <a:avLst/>
              </a:prstGeom>
            </p:spPr>
          </p:pic>
          <p:grpSp>
            <p:nvGrpSpPr>
              <p:cNvPr id="26" name="Group 206"/>
              <p:cNvGrpSpPr/>
              <p:nvPr/>
            </p:nvGrpSpPr>
            <p:grpSpPr>
              <a:xfrm>
                <a:off x="1823130" y="2041898"/>
                <a:ext cx="4804062" cy="767532"/>
                <a:chOff x="1823130" y="2041898"/>
                <a:chExt cx="4804062" cy="767532"/>
              </a:xfrm>
            </p:grpSpPr>
            <p:pic>
              <p:nvPicPr>
                <p:cNvPr id="27" name="Picture 207"/>
                <p:cNvPicPr>
                  <a:picLocks noChangeAspect="1"/>
                </p:cNvPicPr>
                <p:nvPr/>
              </p:nvPicPr>
              <p:blipFill>
                <a:blip r:embed="rId12"/>
                <a:stretch>
                  <a:fillRect/>
                </a:stretch>
              </p:blipFill>
              <p:spPr>
                <a:xfrm>
                  <a:off x="1823130" y="2603776"/>
                  <a:ext cx="979186" cy="205654"/>
                </a:xfrm>
                <a:prstGeom prst="rect">
                  <a:avLst/>
                </a:prstGeom>
              </p:spPr>
            </p:pic>
            <p:pic>
              <p:nvPicPr>
                <p:cNvPr id="28" name="Picture 208"/>
                <p:cNvPicPr>
                  <a:picLocks noChangeAspect="1"/>
                </p:cNvPicPr>
                <p:nvPr/>
              </p:nvPicPr>
              <p:blipFill>
                <a:blip r:embed="rId12"/>
                <a:stretch>
                  <a:fillRect/>
                </a:stretch>
              </p:blipFill>
              <p:spPr>
                <a:xfrm>
                  <a:off x="3112849" y="2599868"/>
                  <a:ext cx="979186" cy="205654"/>
                </a:xfrm>
                <a:prstGeom prst="rect">
                  <a:avLst/>
                </a:prstGeom>
              </p:spPr>
            </p:pic>
            <p:pic>
              <p:nvPicPr>
                <p:cNvPr id="29" name="Picture 209"/>
                <p:cNvPicPr>
                  <a:picLocks noChangeAspect="1"/>
                </p:cNvPicPr>
                <p:nvPr/>
              </p:nvPicPr>
              <p:blipFill>
                <a:blip r:embed="rId12"/>
                <a:stretch>
                  <a:fillRect/>
                </a:stretch>
              </p:blipFill>
              <p:spPr>
                <a:xfrm>
                  <a:off x="4343192" y="2594837"/>
                  <a:ext cx="979186" cy="205654"/>
                </a:xfrm>
                <a:prstGeom prst="rect">
                  <a:avLst/>
                </a:prstGeom>
              </p:spPr>
            </p:pic>
            <p:pic>
              <p:nvPicPr>
                <p:cNvPr id="30" name="Picture 210"/>
                <p:cNvPicPr>
                  <a:picLocks noChangeAspect="1"/>
                </p:cNvPicPr>
                <p:nvPr/>
              </p:nvPicPr>
              <p:blipFill>
                <a:blip r:embed="rId12"/>
                <a:stretch>
                  <a:fillRect/>
                </a:stretch>
              </p:blipFill>
              <p:spPr>
                <a:xfrm>
                  <a:off x="5648006" y="2598048"/>
                  <a:ext cx="979186" cy="205654"/>
                </a:xfrm>
                <a:prstGeom prst="rect">
                  <a:avLst/>
                </a:prstGeom>
              </p:spPr>
            </p:pic>
            <p:pic>
              <p:nvPicPr>
                <p:cNvPr id="31" name="Picture 211"/>
                <p:cNvPicPr>
                  <a:picLocks noChangeAspect="1"/>
                </p:cNvPicPr>
                <p:nvPr/>
              </p:nvPicPr>
              <p:blipFill>
                <a:blip r:embed="rId12"/>
                <a:stretch>
                  <a:fillRect/>
                </a:stretch>
              </p:blipFill>
              <p:spPr>
                <a:xfrm>
                  <a:off x="2517873" y="2041898"/>
                  <a:ext cx="979186" cy="205654"/>
                </a:xfrm>
                <a:prstGeom prst="rect">
                  <a:avLst/>
                </a:prstGeom>
              </p:spPr>
            </p:pic>
            <p:pic>
              <p:nvPicPr>
                <p:cNvPr id="32" name="Picture 212"/>
                <p:cNvPicPr>
                  <a:picLocks noChangeAspect="1"/>
                </p:cNvPicPr>
                <p:nvPr/>
              </p:nvPicPr>
              <p:blipFill>
                <a:blip r:embed="rId12"/>
                <a:stretch>
                  <a:fillRect/>
                </a:stretch>
              </p:blipFill>
              <p:spPr>
                <a:xfrm>
                  <a:off x="3728377" y="2048439"/>
                  <a:ext cx="979186" cy="205654"/>
                </a:xfrm>
                <a:prstGeom prst="rect">
                  <a:avLst/>
                </a:prstGeom>
              </p:spPr>
            </p:pic>
            <p:pic>
              <p:nvPicPr>
                <p:cNvPr id="33" name="Picture 213"/>
                <p:cNvPicPr>
                  <a:picLocks noChangeAspect="1"/>
                </p:cNvPicPr>
                <p:nvPr/>
              </p:nvPicPr>
              <p:blipFill>
                <a:blip r:embed="rId12"/>
                <a:stretch>
                  <a:fillRect/>
                </a:stretch>
              </p:blipFill>
              <p:spPr>
                <a:xfrm>
                  <a:off x="4947715" y="2048439"/>
                  <a:ext cx="979186" cy="205654"/>
                </a:xfrm>
                <a:prstGeom prst="rect">
                  <a:avLst/>
                </a:prstGeom>
                <a:ln w="12700">
                  <a:noFill/>
                  <a:prstDash val="solid"/>
                </a:ln>
              </p:spPr>
            </p:pic>
            <p:cxnSp>
              <p:nvCxnSpPr>
                <p:cNvPr id="34" name="Elbow Connector 214"/>
                <p:cNvCxnSpPr>
                  <a:stCxn id="47" idx="2"/>
                  <a:endCxn id="43" idx="0"/>
                </p:cNvCxnSpPr>
                <p:nvPr/>
              </p:nvCxnSpPr>
              <p:spPr>
                <a:xfrm rot="5400000">
                  <a:off x="2481983" y="2078293"/>
                  <a:ext cx="356224" cy="694743"/>
                </a:xfrm>
                <a:prstGeom prst="bentConnector3">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35" name="Elbow Connector 215"/>
                <p:cNvCxnSpPr>
                  <a:stCxn id="49" idx="2"/>
                  <a:endCxn id="46" idx="0"/>
                </p:cNvCxnSpPr>
                <p:nvPr/>
              </p:nvCxnSpPr>
              <p:spPr>
                <a:xfrm rot="16200000" flipH="1">
                  <a:off x="5615476" y="2075924"/>
                  <a:ext cx="343955" cy="700291"/>
                </a:xfrm>
                <a:prstGeom prst="bentConnector3">
                  <a:avLst>
                    <a:gd name="adj1" fmla="val 50000"/>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36" name="Straight Connector 216"/>
                <p:cNvCxnSpPr>
                  <a:stCxn id="47" idx="2"/>
                  <a:endCxn id="44" idx="0"/>
                </p:cNvCxnSpPr>
                <p:nvPr/>
              </p:nvCxnSpPr>
              <p:spPr>
                <a:xfrm>
                  <a:off x="3007466" y="2247552"/>
                  <a:ext cx="594976" cy="352316"/>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37" name="Straight Connector 217"/>
                <p:cNvCxnSpPr>
                  <a:endCxn id="45" idx="0"/>
                </p:cNvCxnSpPr>
                <p:nvPr/>
              </p:nvCxnSpPr>
              <p:spPr>
                <a:xfrm flipH="1">
                  <a:off x="4832785" y="2251460"/>
                  <a:ext cx="591304" cy="343377"/>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38" name="Straight Connector 218"/>
                <p:cNvCxnSpPr>
                  <a:stCxn id="49" idx="2"/>
                  <a:endCxn id="44" idx="0"/>
                </p:cNvCxnSpPr>
                <p:nvPr/>
              </p:nvCxnSpPr>
              <p:spPr>
                <a:xfrm flipH="1">
                  <a:off x="3602442" y="2254093"/>
                  <a:ext cx="1834866" cy="345775"/>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39" name="Straight Connector 219"/>
                <p:cNvCxnSpPr>
                  <a:stCxn id="49" idx="2"/>
                </p:cNvCxnSpPr>
                <p:nvPr/>
              </p:nvCxnSpPr>
              <p:spPr>
                <a:xfrm flipH="1">
                  <a:off x="2301139" y="2254093"/>
                  <a:ext cx="3136169" cy="351627"/>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40" name="Straight Connector 220"/>
                <p:cNvCxnSpPr>
                  <a:stCxn id="47" idx="2"/>
                  <a:endCxn id="45" idx="0"/>
                </p:cNvCxnSpPr>
                <p:nvPr/>
              </p:nvCxnSpPr>
              <p:spPr>
                <a:xfrm>
                  <a:off x="3007466" y="2247552"/>
                  <a:ext cx="1825319" cy="347285"/>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41" name="Straight Connector 221"/>
                <p:cNvCxnSpPr>
                  <a:stCxn id="47" idx="2"/>
                </p:cNvCxnSpPr>
                <p:nvPr/>
              </p:nvCxnSpPr>
              <p:spPr>
                <a:xfrm>
                  <a:off x="3007466" y="2247552"/>
                  <a:ext cx="3108056" cy="334828"/>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42" name="Straight Connector 222"/>
                <p:cNvCxnSpPr>
                  <a:endCxn id="43" idx="3"/>
                </p:cNvCxnSpPr>
                <p:nvPr/>
              </p:nvCxnSpPr>
              <p:spPr>
                <a:xfrm flipH="1">
                  <a:off x="2802316" y="2244261"/>
                  <a:ext cx="1435318" cy="462342"/>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43" name="Straight Connector 223"/>
                <p:cNvCxnSpPr>
                  <a:stCxn id="48" idx="2"/>
                  <a:endCxn id="44" idx="3"/>
                </p:cNvCxnSpPr>
                <p:nvPr/>
              </p:nvCxnSpPr>
              <p:spPr>
                <a:xfrm flipH="1">
                  <a:off x="4092035" y="2254093"/>
                  <a:ext cx="125935" cy="448602"/>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44" name="Straight Connector 224"/>
                <p:cNvCxnSpPr>
                  <a:stCxn id="48" idx="2"/>
                  <a:endCxn id="45" idx="1"/>
                </p:cNvCxnSpPr>
                <p:nvPr/>
              </p:nvCxnSpPr>
              <p:spPr>
                <a:xfrm>
                  <a:off x="4217970" y="2254093"/>
                  <a:ext cx="125222" cy="443571"/>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45" name="Straight Connector 225"/>
                <p:cNvCxnSpPr>
                  <a:stCxn id="48" idx="2"/>
                  <a:endCxn id="46" idx="1"/>
                </p:cNvCxnSpPr>
                <p:nvPr/>
              </p:nvCxnSpPr>
              <p:spPr>
                <a:xfrm>
                  <a:off x="4217970" y="2254093"/>
                  <a:ext cx="1430036" cy="446782"/>
                </a:xfrm>
                <a:prstGeom prst="line">
                  <a:avLst/>
                </a:prstGeom>
                <a:ln w="12700">
                  <a:solidFill>
                    <a:srgbClr val="00B050"/>
                  </a:solidFill>
                </a:ln>
              </p:spPr>
              <p:style>
                <a:lnRef idx="2">
                  <a:schemeClr val="accent1"/>
                </a:lnRef>
                <a:fillRef idx="0">
                  <a:schemeClr val="accent1"/>
                </a:fillRef>
                <a:effectRef idx="1">
                  <a:schemeClr val="accent1"/>
                </a:effectRef>
                <a:fontRef idx="minor">
                  <a:schemeClr val="tx1"/>
                </a:fontRef>
              </p:style>
            </p:cxnSp>
          </p:grpSp>
        </p:grpSp>
      </p:grpSp>
    </p:spTree>
    <p:extLst>
      <p:ext uri="{BB962C8B-B14F-4D97-AF65-F5344CB8AC3E}">
        <p14:creationId xmlns:p14="http://schemas.microsoft.com/office/powerpoint/2010/main" val="6550908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系统监控</a:t>
            </a:r>
            <a:r>
              <a:rPr lang="zh-CN" altLang="en-US" dirty="0" smtClean="0"/>
              <a:t>管理实践</a:t>
            </a:r>
            <a:endParaRPr lang="zh-CN" altLang="en-US" dirty="0"/>
          </a:p>
        </p:txBody>
      </p:sp>
      <p:sp>
        <p:nvSpPr>
          <p:cNvPr id="3" name="内容占位符 2"/>
          <p:cNvSpPr>
            <a:spLocks noGrp="1"/>
          </p:cNvSpPr>
          <p:nvPr>
            <p:ph idx="1"/>
          </p:nvPr>
        </p:nvSpPr>
        <p:spPr/>
        <p:txBody>
          <a:bodyPr>
            <a:normAutofit fontScale="92500" lnSpcReduction="10000"/>
          </a:bodyPr>
          <a:lstStyle/>
          <a:p>
            <a:pPr>
              <a:lnSpc>
                <a:spcPct val="110000"/>
              </a:lnSpc>
              <a:spcBef>
                <a:spcPts val="0"/>
              </a:spcBef>
            </a:pPr>
            <a:r>
              <a:rPr lang="zh-CN" altLang="en-US" sz="2900" dirty="0" smtClean="0"/>
              <a:t>性能指标采集</a:t>
            </a:r>
            <a:endParaRPr lang="en-US" altLang="zh-CN" sz="2900" dirty="0" smtClean="0"/>
          </a:p>
          <a:p>
            <a:pPr lvl="1">
              <a:lnSpc>
                <a:spcPct val="110000"/>
              </a:lnSpc>
              <a:spcBef>
                <a:spcPts val="0"/>
              </a:spcBef>
            </a:pPr>
            <a:r>
              <a:rPr lang="zh-CN" altLang="en-US" sz="2500" dirty="0" smtClean="0"/>
              <a:t>实践</a:t>
            </a:r>
            <a:endParaRPr lang="en-US" altLang="zh-CN" sz="2500" dirty="0" smtClean="0"/>
          </a:p>
          <a:p>
            <a:pPr lvl="2">
              <a:lnSpc>
                <a:spcPct val="110000"/>
              </a:lnSpc>
              <a:spcBef>
                <a:spcPts val="0"/>
              </a:spcBef>
            </a:pPr>
            <a:r>
              <a:rPr lang="zh-CN" altLang="en-US" sz="2100" dirty="0" smtClean="0"/>
              <a:t>内核与运行状态 </a:t>
            </a:r>
            <a:r>
              <a:rPr lang="en-US" altLang="zh-CN" sz="2100" dirty="0" err="1" smtClean="0"/>
              <a:t>uname</a:t>
            </a:r>
            <a:r>
              <a:rPr lang="en-US" altLang="zh-CN" sz="2100" dirty="0"/>
              <a:t>, uptime, top/</a:t>
            </a:r>
            <a:r>
              <a:rPr lang="en-US" altLang="zh-CN" sz="2100" dirty="0" err="1"/>
              <a:t>htop</a:t>
            </a:r>
            <a:r>
              <a:rPr lang="en-US" altLang="zh-CN" sz="2100" dirty="0"/>
              <a:t>, </a:t>
            </a:r>
            <a:r>
              <a:rPr lang="en-US" altLang="zh-CN" sz="2100" dirty="0" err="1" smtClean="0"/>
              <a:t>ps</a:t>
            </a:r>
            <a:endParaRPr lang="en-US" altLang="zh-CN" sz="2100" dirty="0" smtClean="0"/>
          </a:p>
          <a:p>
            <a:pPr lvl="2">
              <a:lnSpc>
                <a:spcPct val="110000"/>
              </a:lnSpc>
              <a:spcBef>
                <a:spcPts val="0"/>
              </a:spcBef>
            </a:pPr>
            <a:r>
              <a:rPr lang="zh-CN" altLang="en-US" sz="2100" dirty="0" smtClean="0"/>
              <a:t>存储 </a:t>
            </a:r>
            <a:r>
              <a:rPr lang="en-US" altLang="zh-CN" sz="2100" dirty="0" smtClean="0"/>
              <a:t>free</a:t>
            </a:r>
            <a:r>
              <a:rPr lang="en-US" altLang="zh-CN" sz="2100" dirty="0"/>
              <a:t>, </a:t>
            </a:r>
            <a:r>
              <a:rPr lang="en-US" altLang="zh-CN" sz="2100" dirty="0" err="1"/>
              <a:t>df</a:t>
            </a:r>
            <a:r>
              <a:rPr lang="en-US" altLang="zh-CN" sz="2100" dirty="0"/>
              <a:t>, </a:t>
            </a:r>
            <a:r>
              <a:rPr lang="en-US" altLang="zh-CN" sz="2100" dirty="0" err="1"/>
              <a:t>fdisk</a:t>
            </a:r>
            <a:r>
              <a:rPr lang="en-US" altLang="zh-CN" sz="2100" dirty="0"/>
              <a:t> </a:t>
            </a:r>
            <a:r>
              <a:rPr lang="en-US" altLang="zh-CN" sz="2100" dirty="0" smtClean="0"/>
              <a:t>–l</a:t>
            </a:r>
          </a:p>
          <a:p>
            <a:pPr lvl="2">
              <a:lnSpc>
                <a:spcPct val="110000"/>
              </a:lnSpc>
              <a:spcBef>
                <a:spcPts val="0"/>
              </a:spcBef>
            </a:pPr>
            <a:r>
              <a:rPr lang="zh-CN" altLang="en-US" sz="2100" dirty="0" smtClean="0"/>
              <a:t>网络 </a:t>
            </a:r>
            <a:r>
              <a:rPr lang="en-US" altLang="zh-CN" sz="2100" dirty="0" err="1" smtClean="0"/>
              <a:t>ip</a:t>
            </a:r>
            <a:r>
              <a:rPr lang="en-US" altLang="zh-CN" sz="2100" dirty="0" smtClean="0"/>
              <a:t>/</a:t>
            </a:r>
            <a:r>
              <a:rPr lang="en-US" altLang="zh-CN" sz="2100" dirty="0" err="1" smtClean="0"/>
              <a:t>ifconfig</a:t>
            </a:r>
            <a:r>
              <a:rPr lang="en-US" altLang="zh-CN" sz="2100" dirty="0"/>
              <a:t>, </a:t>
            </a:r>
            <a:r>
              <a:rPr lang="en-US" altLang="zh-CN" sz="2100" dirty="0" err="1" smtClean="0"/>
              <a:t>ss</a:t>
            </a:r>
            <a:r>
              <a:rPr lang="en-US" altLang="zh-CN" sz="2100" dirty="0" smtClean="0"/>
              <a:t>/</a:t>
            </a:r>
            <a:r>
              <a:rPr lang="en-US" altLang="zh-CN" sz="2100" dirty="0" err="1" smtClean="0"/>
              <a:t>netstat</a:t>
            </a:r>
            <a:endParaRPr lang="en-US" altLang="zh-CN" sz="2100" dirty="0" smtClean="0"/>
          </a:p>
          <a:p>
            <a:pPr lvl="2">
              <a:lnSpc>
                <a:spcPct val="110000"/>
              </a:lnSpc>
              <a:spcBef>
                <a:spcPts val="0"/>
              </a:spcBef>
            </a:pPr>
            <a:r>
              <a:rPr lang="zh-CN" altLang="en-US" sz="2100" dirty="0"/>
              <a:t>特殊</a:t>
            </a:r>
            <a:r>
              <a:rPr lang="zh-CN" altLang="en-US" sz="2100" dirty="0" smtClean="0"/>
              <a:t>文件系统 </a:t>
            </a:r>
            <a:r>
              <a:rPr lang="en-US" altLang="zh-CN" sz="2100" dirty="0" smtClean="0"/>
              <a:t>/</a:t>
            </a:r>
            <a:r>
              <a:rPr lang="en-US" altLang="zh-CN" sz="2100" dirty="0" err="1" smtClean="0"/>
              <a:t>proc</a:t>
            </a:r>
            <a:r>
              <a:rPr lang="en-US" altLang="zh-CN" sz="2100" dirty="0"/>
              <a:t>, </a:t>
            </a:r>
            <a:r>
              <a:rPr lang="en-US" altLang="zh-CN" sz="2100" dirty="0" smtClean="0"/>
              <a:t>/sys, /</a:t>
            </a:r>
            <a:r>
              <a:rPr lang="en-US" altLang="zh-CN" sz="2100" dirty="0" err="1"/>
              <a:t>var</a:t>
            </a:r>
            <a:r>
              <a:rPr lang="en-US" altLang="zh-CN" sz="2100" dirty="0"/>
              <a:t>/log</a:t>
            </a:r>
            <a:endParaRPr lang="en-US" altLang="zh-CN" sz="2100" dirty="0" smtClean="0"/>
          </a:p>
          <a:p>
            <a:pPr>
              <a:lnSpc>
                <a:spcPct val="110000"/>
              </a:lnSpc>
              <a:spcBef>
                <a:spcPts val="0"/>
              </a:spcBef>
            </a:pPr>
            <a:r>
              <a:rPr lang="zh-CN" altLang="en-US" sz="2900" dirty="0" smtClean="0"/>
              <a:t>集群监控</a:t>
            </a:r>
            <a:endParaRPr lang="en-US" altLang="zh-CN" sz="2900" dirty="0" smtClean="0"/>
          </a:p>
          <a:p>
            <a:pPr lvl="1">
              <a:lnSpc>
                <a:spcPct val="110000"/>
              </a:lnSpc>
              <a:spcBef>
                <a:spcPts val="0"/>
              </a:spcBef>
            </a:pPr>
            <a:r>
              <a:rPr lang="zh-CN" altLang="en-US" sz="2500" dirty="0" smtClean="0"/>
              <a:t>实践</a:t>
            </a:r>
            <a:endParaRPr lang="en-US" altLang="zh-CN" sz="2500" dirty="0" smtClean="0"/>
          </a:p>
          <a:p>
            <a:pPr lvl="2">
              <a:lnSpc>
                <a:spcPct val="110000"/>
              </a:lnSpc>
              <a:spcBef>
                <a:spcPts val="0"/>
              </a:spcBef>
            </a:pPr>
            <a:r>
              <a:rPr lang="zh-CN" altLang="en-US" sz="2100" dirty="0"/>
              <a:t>建立一个初步</a:t>
            </a:r>
            <a:r>
              <a:rPr lang="zh-CN" altLang="en-US" sz="2100" dirty="0" smtClean="0"/>
              <a:t>仪表盘 </a:t>
            </a:r>
            <a:r>
              <a:rPr lang="en-US" altLang="zh-CN" sz="2100" dirty="0" err="1" smtClean="0"/>
              <a:t>grafana+influxdb</a:t>
            </a:r>
            <a:endParaRPr lang="en-US" altLang="zh-CN" sz="2100" dirty="0" smtClean="0"/>
          </a:p>
          <a:p>
            <a:pPr lvl="2">
              <a:lnSpc>
                <a:spcPct val="110000"/>
              </a:lnSpc>
              <a:spcBef>
                <a:spcPts val="0"/>
              </a:spcBef>
            </a:pPr>
            <a:r>
              <a:rPr lang="zh-CN" altLang="en-US" sz="2100" dirty="0" smtClean="0"/>
              <a:t>容器管理 </a:t>
            </a:r>
            <a:r>
              <a:rPr lang="en-US" altLang="zh-CN" sz="2100" dirty="0" err="1" smtClean="0"/>
              <a:t>portainer</a:t>
            </a:r>
            <a:r>
              <a:rPr lang="en-US" altLang="zh-CN" sz="2100" dirty="0" smtClean="0"/>
              <a:t>, k8s</a:t>
            </a:r>
          </a:p>
          <a:p>
            <a:pPr lvl="1">
              <a:lnSpc>
                <a:spcPct val="110000"/>
              </a:lnSpc>
              <a:spcBef>
                <a:spcPts val="0"/>
              </a:spcBef>
            </a:pPr>
            <a:r>
              <a:rPr lang="zh-CN" altLang="en-US" sz="2500" dirty="0" smtClean="0"/>
              <a:t>参考</a:t>
            </a:r>
            <a:endParaRPr lang="en-US" altLang="zh-CN" sz="2500" dirty="0" smtClean="0"/>
          </a:p>
          <a:p>
            <a:pPr lvl="2">
              <a:lnSpc>
                <a:spcPct val="110000"/>
              </a:lnSpc>
              <a:spcBef>
                <a:spcPts val="0"/>
              </a:spcBef>
            </a:pPr>
            <a:r>
              <a:rPr lang="en-US" altLang="zh-CN" sz="2100" dirty="0">
                <a:hlinkClick r:id="rId2"/>
              </a:rPr>
              <a:t>https://</a:t>
            </a:r>
            <a:r>
              <a:rPr lang="en-US" altLang="zh-CN" sz="2100" dirty="0" smtClean="0">
                <a:hlinkClick r:id="rId2"/>
              </a:rPr>
              <a:t>github.com/cs-course/vagrant-tutorial</a:t>
            </a:r>
            <a:endParaRPr lang="en-US" altLang="zh-CN" sz="2100" dirty="0" smtClean="0"/>
          </a:p>
          <a:p>
            <a:pPr lvl="2">
              <a:lnSpc>
                <a:spcPct val="110000"/>
              </a:lnSpc>
              <a:spcBef>
                <a:spcPts val="0"/>
              </a:spcBef>
            </a:pPr>
            <a:r>
              <a:rPr lang="en-US" altLang="zh-CN" sz="2100" dirty="0">
                <a:hlinkClick r:id="rId3"/>
              </a:rPr>
              <a:t>https://</a:t>
            </a:r>
            <a:r>
              <a:rPr lang="en-US" altLang="zh-CN" sz="2100" dirty="0" smtClean="0">
                <a:hlinkClick r:id="rId3"/>
              </a:rPr>
              <a:t>github.com/cs-course/cluster-monitoring-tutorial</a:t>
            </a:r>
            <a:endParaRPr lang="en-US" altLang="zh-CN" sz="2100" dirty="0"/>
          </a:p>
        </p:txBody>
      </p:sp>
    </p:spTree>
    <p:extLst>
      <p:ext uri="{BB962C8B-B14F-4D97-AF65-F5344CB8AC3E}">
        <p14:creationId xmlns:p14="http://schemas.microsoft.com/office/powerpoint/2010/main" val="8399519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论文学习基础</a:t>
            </a:r>
            <a:endParaRPr lang="zh-CN" altLang="en-US" dirty="0"/>
          </a:p>
        </p:txBody>
      </p:sp>
      <p:sp>
        <p:nvSpPr>
          <p:cNvPr id="3" name="内容占位符 2"/>
          <p:cNvSpPr>
            <a:spLocks noGrp="1"/>
          </p:cNvSpPr>
          <p:nvPr>
            <p:ph idx="1"/>
          </p:nvPr>
        </p:nvSpPr>
        <p:spPr/>
        <p:txBody>
          <a:bodyPr>
            <a:normAutofit fontScale="92500"/>
          </a:bodyPr>
          <a:lstStyle/>
          <a:p>
            <a:pPr>
              <a:lnSpc>
                <a:spcPct val="110000"/>
              </a:lnSpc>
              <a:spcBef>
                <a:spcPts val="0"/>
              </a:spcBef>
            </a:pPr>
            <a:r>
              <a:rPr lang="zh-CN" altLang="en-US" sz="2900" dirty="0" smtClean="0"/>
              <a:t>基本方法</a:t>
            </a:r>
            <a:endParaRPr lang="en-US" altLang="zh-CN" sz="2900" dirty="0" smtClean="0"/>
          </a:p>
          <a:p>
            <a:pPr lvl="1">
              <a:lnSpc>
                <a:spcPct val="110000"/>
              </a:lnSpc>
              <a:spcBef>
                <a:spcPts val="0"/>
              </a:spcBef>
            </a:pPr>
            <a:r>
              <a:rPr lang="en-US" altLang="zh-CN" sz="2500" dirty="0"/>
              <a:t>3-Pass </a:t>
            </a:r>
            <a:r>
              <a:rPr lang="zh-CN" altLang="en-US" sz="2500" dirty="0"/>
              <a:t>三遍</a:t>
            </a:r>
            <a:r>
              <a:rPr lang="zh-CN" altLang="en-US" sz="2500" dirty="0" smtClean="0"/>
              <a:t>法</a:t>
            </a:r>
            <a:endParaRPr lang="en-US" altLang="zh-CN" sz="2500" dirty="0" smtClean="0"/>
          </a:p>
          <a:p>
            <a:pPr lvl="1">
              <a:lnSpc>
                <a:spcPct val="110000"/>
              </a:lnSpc>
              <a:spcBef>
                <a:spcPts val="0"/>
              </a:spcBef>
            </a:pPr>
            <a:r>
              <a:rPr lang="zh-CN" altLang="en-US" sz="2500" dirty="0" smtClean="0"/>
              <a:t>粗度与精读</a:t>
            </a:r>
            <a:endParaRPr lang="en-US" altLang="zh-CN" sz="2500" dirty="0" smtClean="0"/>
          </a:p>
          <a:p>
            <a:pPr lvl="1">
              <a:lnSpc>
                <a:spcPct val="110000"/>
              </a:lnSpc>
              <a:spcBef>
                <a:spcPts val="0"/>
              </a:spcBef>
            </a:pPr>
            <a:r>
              <a:rPr lang="zh-CN" altLang="en-US" dirty="0" smtClean="0"/>
              <a:t>论文背后的故事</a:t>
            </a:r>
            <a:endParaRPr lang="en-US" altLang="zh-CN" dirty="0" smtClean="0"/>
          </a:p>
          <a:p>
            <a:pPr lvl="1">
              <a:lnSpc>
                <a:spcPct val="110000"/>
              </a:lnSpc>
              <a:spcBef>
                <a:spcPts val="0"/>
              </a:spcBef>
            </a:pPr>
            <a:r>
              <a:rPr lang="zh-CN" altLang="en-US" dirty="0" smtClean="0"/>
              <a:t>中心思想三段论</a:t>
            </a:r>
            <a:endParaRPr lang="en-US" altLang="zh-CN" dirty="0" smtClean="0"/>
          </a:p>
          <a:p>
            <a:pPr lvl="1">
              <a:lnSpc>
                <a:spcPct val="110000"/>
              </a:lnSpc>
              <a:spcBef>
                <a:spcPts val="0"/>
              </a:spcBef>
            </a:pPr>
            <a:r>
              <a:rPr lang="zh-CN" altLang="en-US" dirty="0" smtClean="0"/>
              <a:t>重现！</a:t>
            </a:r>
            <a:endParaRPr lang="en-US" altLang="zh-CN" dirty="0" smtClean="0"/>
          </a:p>
          <a:p>
            <a:pPr>
              <a:lnSpc>
                <a:spcPct val="110000"/>
              </a:lnSpc>
              <a:spcBef>
                <a:spcPts val="0"/>
              </a:spcBef>
            </a:pPr>
            <a:r>
              <a:rPr lang="zh-CN" altLang="en-US" sz="2900" dirty="0" smtClean="0"/>
              <a:t>参考</a:t>
            </a:r>
            <a:endParaRPr lang="en-US" altLang="zh-CN" sz="2900" dirty="0" smtClean="0"/>
          </a:p>
          <a:p>
            <a:pPr lvl="1">
              <a:lnSpc>
                <a:spcPct val="110000"/>
              </a:lnSpc>
              <a:spcBef>
                <a:spcPts val="0"/>
              </a:spcBef>
            </a:pPr>
            <a:r>
              <a:rPr lang="en-US" altLang="zh-CN" sz="2000" dirty="0">
                <a:hlinkClick r:id="rId2"/>
              </a:rPr>
              <a:t>https://www.eecs.harvard.edu/~</a:t>
            </a:r>
            <a:r>
              <a:rPr lang="en-US" altLang="zh-CN" sz="2000" dirty="0" smtClean="0">
                <a:hlinkClick r:id="rId2"/>
              </a:rPr>
              <a:t>michaelm/postscripts/ReadPaper.pdf</a:t>
            </a:r>
            <a:endParaRPr lang="en-US" altLang="zh-CN" sz="2000" dirty="0"/>
          </a:p>
          <a:p>
            <a:pPr lvl="1">
              <a:lnSpc>
                <a:spcPct val="110000"/>
              </a:lnSpc>
              <a:spcBef>
                <a:spcPts val="0"/>
              </a:spcBef>
            </a:pPr>
            <a:r>
              <a:rPr lang="en-US" altLang="zh-CN" sz="2000" dirty="0">
                <a:hlinkClick r:id="rId3"/>
              </a:rPr>
              <a:t>http://</a:t>
            </a:r>
            <a:r>
              <a:rPr lang="en-US" altLang="zh-CN" sz="2000" dirty="0" smtClean="0">
                <a:hlinkClick r:id="rId3"/>
              </a:rPr>
              <a:t>blizzard.cs.uwaterloo.ca/keshav/home/Papers/data/07/paper-reading.pdf</a:t>
            </a:r>
            <a:endParaRPr lang="en-US" altLang="zh-CN" sz="2000" dirty="0" smtClean="0"/>
          </a:p>
          <a:p>
            <a:pPr lvl="1">
              <a:lnSpc>
                <a:spcPct val="110000"/>
              </a:lnSpc>
              <a:spcBef>
                <a:spcPts val="0"/>
              </a:spcBef>
            </a:pPr>
            <a:r>
              <a:rPr lang="zh-CN" altLang="en-US" sz="2000" dirty="0" smtClean="0"/>
              <a:t>如何阅读学术研究论文？ </a:t>
            </a:r>
            <a:r>
              <a:rPr lang="en-US" altLang="zh-CN" sz="2000" dirty="0">
                <a:hlinkClick r:id="rId4"/>
              </a:rPr>
              <a:t>https://</a:t>
            </a:r>
            <a:r>
              <a:rPr lang="en-US" altLang="zh-CN" sz="2000" dirty="0" smtClean="0">
                <a:hlinkClick r:id="rId4"/>
              </a:rPr>
              <a:t>www.bilibili.com/video/av25584054</a:t>
            </a:r>
            <a:endParaRPr lang="en-US" altLang="zh-CN" sz="2000" dirty="0"/>
          </a:p>
        </p:txBody>
      </p:sp>
    </p:spTree>
    <p:extLst>
      <p:ext uri="{BB962C8B-B14F-4D97-AF65-F5344CB8AC3E}">
        <p14:creationId xmlns:p14="http://schemas.microsoft.com/office/powerpoint/2010/main" val="3895930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后续内容</a:t>
            </a:r>
          </a:p>
        </p:txBody>
      </p:sp>
      <p:sp>
        <p:nvSpPr>
          <p:cNvPr id="3" name="内容占位符 2"/>
          <p:cNvSpPr>
            <a:spLocks noGrp="1"/>
          </p:cNvSpPr>
          <p:nvPr>
            <p:ph idx="1"/>
          </p:nvPr>
        </p:nvSpPr>
        <p:spPr/>
        <p:txBody>
          <a:bodyPr>
            <a:normAutofit fontScale="92500" lnSpcReduction="20000"/>
          </a:bodyPr>
          <a:lstStyle/>
          <a:p>
            <a:pPr>
              <a:lnSpc>
                <a:spcPct val="120000"/>
              </a:lnSpc>
              <a:spcBef>
                <a:spcPts val="0"/>
              </a:spcBef>
            </a:pPr>
            <a:r>
              <a:rPr lang="zh-CN" altLang="en-US" dirty="0" smtClean="0"/>
              <a:t>范文</a:t>
            </a:r>
            <a:endParaRPr lang="en-US" altLang="zh-CN" dirty="0" smtClean="0"/>
          </a:p>
          <a:p>
            <a:pPr lvl="1">
              <a:lnSpc>
                <a:spcPct val="120000"/>
              </a:lnSpc>
              <a:spcBef>
                <a:spcPts val="0"/>
              </a:spcBef>
            </a:pPr>
            <a:r>
              <a:rPr lang="en-US" altLang="zh-CN" sz="2100" dirty="0" smtClean="0"/>
              <a:t>Y</a:t>
            </a:r>
            <a:r>
              <a:rPr lang="en-US" altLang="zh-CN" sz="2100" dirty="0"/>
              <a:t>. Su, D. Feng, Y. Hua, Z. Shi, T. Zhu. IEEE, 2018. </a:t>
            </a:r>
            <a:r>
              <a:rPr lang="en-US" altLang="zh-CN" sz="2100" b="1" dirty="0" err="1"/>
              <a:t>NetRS</a:t>
            </a:r>
            <a:r>
              <a:rPr lang="en-US" altLang="zh-CN" sz="2100" b="1" dirty="0"/>
              <a:t>: Cutting Response Latency in Distributed Key-Value Stores with In-Network Replica Selection</a:t>
            </a:r>
            <a:r>
              <a:rPr lang="en-US" altLang="zh-CN" sz="2100" dirty="0"/>
              <a:t>[C]//2018 IEEE 38th International Conference on Distributed Computing Systems (ICDCS). </a:t>
            </a:r>
            <a:r>
              <a:rPr lang="en-US" altLang="zh-CN" sz="2100" dirty="0" smtClean="0"/>
              <a:t>2018, 143-153</a:t>
            </a:r>
            <a:r>
              <a:rPr lang="en-US" altLang="zh-CN" sz="2100" dirty="0"/>
              <a:t>.</a:t>
            </a:r>
          </a:p>
          <a:p>
            <a:pPr lvl="1">
              <a:lnSpc>
                <a:spcPct val="120000"/>
              </a:lnSpc>
              <a:spcBef>
                <a:spcPts val="0"/>
              </a:spcBef>
            </a:pPr>
            <a:r>
              <a:rPr lang="en-US" altLang="zh-CN" sz="2100" dirty="0" smtClean="0"/>
              <a:t>Su </a:t>
            </a:r>
            <a:r>
              <a:rPr lang="en-US" altLang="zh-CN" sz="2100" dirty="0"/>
              <a:t>Y, Feng D, Hua Y, Shi Z. </a:t>
            </a:r>
            <a:r>
              <a:rPr lang="en-US" altLang="zh-CN" sz="2100" b="1" dirty="0"/>
              <a:t>Predicting Response Latency Percentiles for Cloud Object Storage Systems</a:t>
            </a:r>
            <a:r>
              <a:rPr lang="en-US" altLang="zh-CN" sz="2100" dirty="0"/>
              <a:t>[C]//2017 46th International Conference on Parallel Processing (ICPP). </a:t>
            </a:r>
            <a:r>
              <a:rPr lang="en-US" altLang="zh-CN" sz="2100" dirty="0" smtClean="0"/>
              <a:t>2017, 241-250.</a:t>
            </a:r>
          </a:p>
          <a:p>
            <a:pPr>
              <a:lnSpc>
                <a:spcPct val="120000"/>
              </a:lnSpc>
              <a:spcBef>
                <a:spcPts val="0"/>
              </a:spcBef>
            </a:pPr>
            <a:r>
              <a:rPr lang="zh-CN" altLang="en-US" dirty="0"/>
              <a:t>泛读相关论文</a:t>
            </a:r>
            <a:r>
              <a:rPr lang="zh-CN" altLang="en-US" sz="2000" dirty="0"/>
              <a:t> 选篇精读 </a:t>
            </a:r>
            <a:r>
              <a:rPr lang="en-US" altLang="zh-CN" sz="2000" dirty="0"/>
              <a:t>HPCA2018, ATC2018</a:t>
            </a:r>
          </a:p>
          <a:p>
            <a:pPr lvl="1">
              <a:lnSpc>
                <a:spcPct val="120000"/>
              </a:lnSpc>
              <a:spcBef>
                <a:spcPts val="0"/>
              </a:spcBef>
            </a:pPr>
            <a:r>
              <a:rPr lang="en-US" altLang="zh-CN" dirty="0">
                <a:hlinkClick r:id="rId2"/>
              </a:rPr>
              <a:t>http://hpca2018.ece.ucsb.edu/pages/main_program.html</a:t>
            </a:r>
            <a:endParaRPr lang="en-US" altLang="zh-CN" dirty="0"/>
          </a:p>
          <a:p>
            <a:pPr lvl="1">
              <a:lnSpc>
                <a:spcPct val="120000"/>
              </a:lnSpc>
              <a:spcBef>
                <a:spcPts val="0"/>
              </a:spcBef>
            </a:pPr>
            <a:r>
              <a:rPr lang="en-US" altLang="zh-CN" dirty="0">
                <a:hlinkClick r:id="rId3"/>
              </a:rPr>
              <a:t>https://</a:t>
            </a:r>
            <a:r>
              <a:rPr lang="en-US" altLang="zh-CN" dirty="0" smtClean="0">
                <a:hlinkClick r:id="rId3"/>
              </a:rPr>
              <a:t>www.usenix.org/conference/atc18/technical-sessions</a:t>
            </a:r>
            <a:endParaRPr lang="en-US" altLang="zh-CN" dirty="0" smtClean="0"/>
          </a:p>
          <a:p>
            <a:pPr lvl="1">
              <a:lnSpc>
                <a:spcPct val="120000"/>
              </a:lnSpc>
              <a:spcBef>
                <a:spcPts val="0"/>
              </a:spcBef>
            </a:pPr>
            <a:r>
              <a:rPr lang="zh-CN" altLang="en-US" dirty="0" smtClean="0"/>
              <a:t>通过协同编辑器选择 </a:t>
            </a:r>
            <a:r>
              <a:rPr lang="en-US" altLang="zh-CN" dirty="0" smtClean="0">
                <a:hlinkClick r:id="rId4"/>
              </a:rPr>
              <a:t>https</a:t>
            </a:r>
            <a:r>
              <a:rPr lang="en-US" altLang="zh-CN" dirty="0">
                <a:hlinkClick r:id="rId4"/>
              </a:rPr>
              <a:t>://docs.qq.com/desktop</a:t>
            </a:r>
            <a:r>
              <a:rPr lang="en-US" altLang="zh-CN" dirty="0" smtClean="0">
                <a:hlinkClick r:id="rId4"/>
              </a:rPr>
              <a:t>/</a:t>
            </a:r>
            <a:endParaRPr lang="en-US" altLang="zh-CN" dirty="0"/>
          </a:p>
          <a:p>
            <a:pPr>
              <a:lnSpc>
                <a:spcPct val="120000"/>
              </a:lnSpc>
              <a:spcBef>
                <a:spcPts val="0"/>
              </a:spcBef>
            </a:pPr>
            <a:r>
              <a:rPr lang="zh-CN" altLang="en-US" dirty="0" smtClean="0"/>
              <a:t>论文研讨课评价方法</a:t>
            </a:r>
            <a:endParaRPr lang="zh-CN" altLang="en-US" dirty="0"/>
          </a:p>
        </p:txBody>
      </p:sp>
    </p:spTree>
    <p:extLst>
      <p:ext uri="{BB962C8B-B14F-4D97-AF65-F5344CB8AC3E}">
        <p14:creationId xmlns:p14="http://schemas.microsoft.com/office/powerpoint/2010/main" val="480676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基本信息</a:t>
            </a:r>
          </a:p>
        </p:txBody>
      </p:sp>
      <p:sp>
        <p:nvSpPr>
          <p:cNvPr id="3" name="内容占位符 2"/>
          <p:cNvSpPr>
            <a:spLocks noGrp="1"/>
          </p:cNvSpPr>
          <p:nvPr>
            <p:ph idx="1"/>
          </p:nvPr>
        </p:nvSpPr>
        <p:spPr/>
        <p:txBody>
          <a:bodyPr/>
          <a:lstStyle/>
          <a:p>
            <a:r>
              <a:rPr lang="zh-CN" altLang="en-US" dirty="0"/>
              <a:t>施展</a:t>
            </a:r>
            <a:r>
              <a:rPr lang="zh-CN" altLang="en-US" sz="2000" dirty="0"/>
              <a:t> 副研究员，武汉光电</a:t>
            </a:r>
            <a:r>
              <a:rPr lang="zh-CN" altLang="en-US" sz="2000" dirty="0" smtClean="0"/>
              <a:t>国家研究中心，</a:t>
            </a:r>
            <a:r>
              <a:rPr lang="zh-CN" altLang="en-US" sz="2000" dirty="0"/>
              <a:t>存储部，</a:t>
            </a:r>
            <a:r>
              <a:rPr lang="en-US" altLang="zh-CN" sz="2000" dirty="0"/>
              <a:t>F309</a:t>
            </a:r>
            <a:endParaRPr lang="en-US" altLang="zh-CN" dirty="0"/>
          </a:p>
          <a:p>
            <a:r>
              <a:rPr lang="zh-CN" altLang="en-US" dirty="0"/>
              <a:t>课程公务</a:t>
            </a:r>
            <a:r>
              <a:rPr lang="zh-CN" altLang="en-US" sz="2000" dirty="0"/>
              <a:t> 每周五上午</a:t>
            </a:r>
            <a:r>
              <a:rPr lang="en-US" altLang="zh-CN" sz="2000" dirty="0"/>
              <a:t>08:30-10:00</a:t>
            </a:r>
            <a:endParaRPr lang="en-US" altLang="zh-CN" dirty="0"/>
          </a:p>
          <a:p>
            <a:r>
              <a:rPr lang="zh-CN" altLang="en-US" dirty="0"/>
              <a:t>课程主页 </a:t>
            </a:r>
            <a:r>
              <a:rPr lang="en-US" altLang="zh-CN" sz="2000" dirty="0">
                <a:hlinkClick r:id="rId2"/>
              </a:rPr>
              <a:t>https://</a:t>
            </a:r>
            <a:r>
              <a:rPr lang="en-US" altLang="zh-CN" sz="2000" dirty="0" smtClean="0">
                <a:hlinkClick r:id="rId2"/>
              </a:rPr>
              <a:t>github.com/cs-course/data-center-course</a:t>
            </a:r>
            <a:endParaRPr lang="en-US" altLang="zh-CN" dirty="0"/>
          </a:p>
          <a:p>
            <a:r>
              <a:rPr lang="zh-CN" altLang="en-US" dirty="0"/>
              <a:t>联系方式</a:t>
            </a:r>
            <a:r>
              <a:rPr lang="zh-CN" altLang="en-US" sz="2000" dirty="0"/>
              <a:t> </a:t>
            </a:r>
            <a:r>
              <a:rPr lang="en-US" altLang="zh-CN" sz="2000" dirty="0">
                <a:hlinkClick r:id="rId3"/>
              </a:rPr>
              <a:t>zshi@hust.edu.cn</a:t>
            </a:r>
            <a:r>
              <a:rPr lang="zh-CN" altLang="en-US" sz="2000" dirty="0"/>
              <a:t> </a:t>
            </a:r>
            <a:r>
              <a:rPr lang="en-US" altLang="zh-CN" sz="2000" dirty="0"/>
              <a:t>13971459597 </a:t>
            </a:r>
            <a:r>
              <a:rPr lang="en-US" altLang="zh-CN" sz="1400" dirty="0">
                <a:hlinkClick r:id="rId4"/>
              </a:rPr>
              <a:t>https://</a:t>
            </a:r>
            <a:r>
              <a:rPr lang="en-US" altLang="zh-CN" sz="1400" dirty="0" smtClean="0">
                <a:hlinkClick r:id="rId4"/>
              </a:rPr>
              <a:t>github.com/Zhan2012</a:t>
            </a:r>
            <a:endParaRPr lang="en-US" altLang="zh-CN" sz="2000" dirty="0"/>
          </a:p>
          <a:p>
            <a:r>
              <a:rPr lang="zh-CN" altLang="en-US" dirty="0"/>
              <a:t>参考书</a:t>
            </a:r>
            <a:endParaRPr lang="en-US" altLang="zh-CN" dirty="0"/>
          </a:p>
          <a:p>
            <a:pPr lvl="1"/>
            <a:r>
              <a:rPr lang="zh-CN" altLang="en-US" sz="1400" dirty="0"/>
              <a:t>云计算与分布式系统</a:t>
            </a:r>
            <a:r>
              <a:rPr lang="en-US" altLang="zh-CN" sz="1400" dirty="0"/>
              <a:t>——</a:t>
            </a:r>
            <a:r>
              <a:rPr lang="zh-CN" altLang="en-US" sz="1400" dirty="0"/>
              <a:t>从并行处理到物联网，机械工业出版社，</a:t>
            </a:r>
            <a:r>
              <a:rPr lang="en-US" altLang="zh-CN" sz="1400" dirty="0"/>
              <a:t>2012</a:t>
            </a:r>
          </a:p>
          <a:p>
            <a:pPr lvl="1"/>
            <a:r>
              <a:rPr lang="zh-CN" altLang="en-US" sz="1400" dirty="0"/>
              <a:t>云计算</a:t>
            </a:r>
            <a:r>
              <a:rPr lang="en-US" altLang="zh-CN" sz="1400" dirty="0"/>
              <a:t>——</a:t>
            </a:r>
            <a:r>
              <a:rPr lang="zh-CN" altLang="en-US" sz="1400" dirty="0"/>
              <a:t>概念、技术与架构，机械工业出版社，</a:t>
            </a:r>
            <a:r>
              <a:rPr lang="en-US" altLang="zh-CN" sz="1400" dirty="0"/>
              <a:t>2014</a:t>
            </a:r>
          </a:p>
          <a:p>
            <a:pPr lvl="1"/>
            <a:r>
              <a:rPr lang="en-US" altLang="zh-CN" sz="1400" dirty="0"/>
              <a:t>Barroso, </a:t>
            </a:r>
            <a:r>
              <a:rPr lang="en-US" altLang="zh-CN" sz="1400" dirty="0" err="1"/>
              <a:t>Clidaras</a:t>
            </a:r>
            <a:r>
              <a:rPr lang="en-US" altLang="zh-CN" sz="1400" dirty="0"/>
              <a:t>, and </a:t>
            </a:r>
            <a:r>
              <a:rPr lang="en-US" altLang="zh-CN" sz="1400" dirty="0" err="1"/>
              <a:t>Holzle</a:t>
            </a:r>
            <a:r>
              <a:rPr lang="en-US" altLang="zh-CN" sz="1400" dirty="0"/>
              <a:t>, “The Datacenter as a Computer: An Introduction to the Design of Warehouse-Scale Machines, Second Edition.”</a:t>
            </a:r>
            <a:endParaRPr lang="en-US" altLang="zh-CN" dirty="0"/>
          </a:p>
          <a:p>
            <a:endParaRPr lang="zh-CN" altLang="en-US" dirty="0"/>
          </a:p>
        </p:txBody>
      </p:sp>
    </p:spTree>
    <p:extLst>
      <p:ext uri="{BB962C8B-B14F-4D97-AF65-F5344CB8AC3E}">
        <p14:creationId xmlns:p14="http://schemas.microsoft.com/office/powerpoint/2010/main" val="12743536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课程计划</a:t>
            </a:r>
          </a:p>
        </p:txBody>
      </p:sp>
      <p:graphicFrame>
        <p:nvGraphicFramePr>
          <p:cNvPr id="4" name="表格 3"/>
          <p:cNvGraphicFramePr>
            <a:graphicFrameLocks noGrp="1"/>
          </p:cNvGraphicFramePr>
          <p:nvPr>
            <p:extLst>
              <p:ext uri="{D42A27DB-BD31-4B8C-83A1-F6EECF244321}">
                <p14:modId xmlns:p14="http://schemas.microsoft.com/office/powerpoint/2010/main" val="4192855942"/>
              </p:ext>
            </p:extLst>
          </p:nvPr>
        </p:nvGraphicFramePr>
        <p:xfrm>
          <a:off x="720000" y="1332000"/>
          <a:ext cx="7920000" cy="5400000"/>
        </p:xfrm>
        <a:graphic>
          <a:graphicData uri="http://schemas.openxmlformats.org/drawingml/2006/table">
            <a:tbl>
              <a:tblPr bandRow="1">
                <a:tableStyleId>{5C22544A-7EE6-4342-B048-85BDC9FD1C3A}</a:tableStyleId>
              </a:tblPr>
              <a:tblGrid>
                <a:gridCol w="540000">
                  <a:extLst>
                    <a:ext uri="{9D8B030D-6E8A-4147-A177-3AD203B41FA5}">
                      <a16:colId xmlns:a16="http://schemas.microsoft.com/office/drawing/2014/main" val="20000"/>
                    </a:ext>
                  </a:extLst>
                </a:gridCol>
                <a:gridCol w="6300000">
                  <a:extLst>
                    <a:ext uri="{9D8B030D-6E8A-4147-A177-3AD203B41FA5}">
                      <a16:colId xmlns:a16="http://schemas.microsoft.com/office/drawing/2014/main" val="20001"/>
                    </a:ext>
                  </a:extLst>
                </a:gridCol>
                <a:gridCol w="1080000">
                  <a:extLst>
                    <a:ext uri="{9D8B030D-6E8A-4147-A177-3AD203B41FA5}">
                      <a16:colId xmlns:a16="http://schemas.microsoft.com/office/drawing/2014/main" val="20002"/>
                    </a:ext>
                  </a:extLst>
                </a:gridCol>
              </a:tblGrid>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sz="14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rPr>
                        <a:t>课程总体介绍</a:t>
                      </a:r>
                    </a:p>
                  </a:txBody>
                  <a:tcPr marL="68580" marR="68580" marT="0" marB="0" anchor="ctr">
                    <a:solidFill>
                      <a:schemeClr val="accent6">
                        <a:lumMod val="40000"/>
                        <a:lumOff val="60000"/>
                      </a:schemeClr>
                    </a:solidFill>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09-11</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0000"/>
                  </a:ext>
                </a:extLst>
              </a:tr>
              <a:tr h="337500">
                <a:tc>
                  <a:txBody>
                    <a:bodyPr/>
                    <a:lstStyle/>
                    <a:p>
                      <a:pPr algn="r"/>
                      <a:r>
                        <a:rPr lang="en-US" altLang="zh-CN"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sz="14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rPr>
                        <a:t>大规模高性能分布式块存储系统数据中心部署实例</a:t>
                      </a:r>
                    </a:p>
                  </a:txBody>
                  <a:tcPr marL="68580" marR="68580" marT="0" marB="0" anchor="ctr">
                    <a:solidFill>
                      <a:schemeClr val="accent6">
                        <a:lumMod val="40000"/>
                        <a:lumOff val="60000"/>
                      </a:schemeClr>
                    </a:solidFill>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09-13</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0001"/>
                  </a:ext>
                </a:extLst>
              </a:tr>
              <a:tr h="337500">
                <a:tc>
                  <a:txBody>
                    <a:bodyPr/>
                    <a:lstStyle/>
                    <a:p>
                      <a:pPr algn="r"/>
                      <a:r>
                        <a:rPr lang="en-US" altLang="zh-CN"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3</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5">
                        <a:lumMod val="40000"/>
                        <a:lumOff val="60000"/>
                      </a:schemeClr>
                    </a:solidFill>
                  </a:tcPr>
                </a:tc>
                <a:tc>
                  <a:txBody>
                    <a:bodyPr/>
                    <a:lstStyle/>
                    <a:p>
                      <a:pPr algn="just">
                        <a:spcAft>
                          <a:spcPts val="0"/>
                        </a:spcAft>
                      </a:pPr>
                      <a:r>
                        <a:rPr lang="zh-CN" sz="1400" kern="100" dirty="0">
                          <a:effectLst/>
                          <a:latin typeface="黑体" panose="02010609060101010101" pitchFamily="49" charset="-122"/>
                          <a:ea typeface="黑体" panose="02010609060101010101" pitchFamily="49" charset="-122"/>
                          <a:cs typeface="Times New Roman" panose="02020603050405020304" pitchFamily="18" charset="0"/>
                        </a:rPr>
                        <a:t>虚拟化、容器技术</a:t>
                      </a:r>
                    </a:p>
                  </a:txBody>
                  <a:tcPr marL="68580" marR="68580" marT="0" marB="0" anchor="ctr">
                    <a:solidFill>
                      <a:schemeClr val="accent5">
                        <a:lumMod val="40000"/>
                        <a:lumOff val="60000"/>
                      </a:schemeClr>
                    </a:solidFill>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09-18</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5">
                        <a:lumMod val="40000"/>
                        <a:lumOff val="60000"/>
                      </a:schemeClr>
                    </a:solidFill>
                  </a:tcPr>
                </a:tc>
                <a:extLst>
                  <a:ext uri="{0D108BD9-81ED-4DB2-BD59-A6C34878D82A}">
                    <a16:rowId xmlns:a16="http://schemas.microsoft.com/office/drawing/2014/main" val="10002"/>
                  </a:ext>
                </a:extLst>
              </a:tr>
              <a:tr h="337500">
                <a:tc>
                  <a:txBody>
                    <a:bodyPr/>
                    <a:lstStyle/>
                    <a:p>
                      <a:pPr algn="r"/>
                      <a:r>
                        <a:rPr lang="en-US" altLang="zh-CN"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4</a:t>
                      </a:r>
                      <a:endParaRPr lang="zh-CN" altLang="en-US" sz="14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5">
                        <a:lumMod val="40000"/>
                        <a:lumOff val="60000"/>
                      </a:schemeClr>
                    </a:solidFill>
                  </a:tcPr>
                </a:tc>
                <a:tc>
                  <a:txBody>
                    <a:bodyPr/>
                    <a:lstStyle/>
                    <a:p>
                      <a:pPr algn="just">
                        <a:spcAft>
                          <a:spcPts val="0"/>
                        </a:spcAft>
                      </a:pPr>
                      <a:r>
                        <a:rPr lang="zh-CN" sz="1400" kern="100" dirty="0">
                          <a:effectLst/>
                          <a:latin typeface="黑体" panose="02010609060101010101" pitchFamily="49" charset="-122"/>
                          <a:ea typeface="黑体" panose="02010609060101010101" pitchFamily="49" charset="-122"/>
                          <a:cs typeface="Times New Roman" panose="02020603050405020304" pitchFamily="18" charset="0"/>
                        </a:rPr>
                        <a:t>论文、实验讲解</a:t>
                      </a:r>
                    </a:p>
                  </a:txBody>
                  <a:tcPr marL="68580" marR="68580" marT="0" marB="0" anchor="ctr">
                    <a:solidFill>
                      <a:schemeClr val="accent5">
                        <a:lumMod val="40000"/>
                        <a:lumOff val="60000"/>
                      </a:schemeClr>
                    </a:solidFill>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09-20</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5">
                        <a:lumMod val="40000"/>
                        <a:lumOff val="60000"/>
                      </a:schemeClr>
                    </a:solidFill>
                  </a:tcPr>
                </a:tc>
                <a:extLst>
                  <a:ext uri="{0D108BD9-81ED-4DB2-BD59-A6C34878D82A}">
                    <a16:rowId xmlns:a16="http://schemas.microsoft.com/office/drawing/2014/main" val="10003"/>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c>
                  <a:txBody>
                    <a:bodyPr/>
                    <a:lstStyle/>
                    <a:p>
                      <a:pPr algn="just">
                        <a:spcAft>
                          <a:spcPts val="0"/>
                        </a:spcAft>
                      </a:pPr>
                      <a:r>
                        <a:rPr lang="zh-CN" sz="1400" kern="100" dirty="0">
                          <a:effectLst/>
                          <a:latin typeface="黑体" panose="02010609060101010101" pitchFamily="49" charset="-122"/>
                          <a:ea typeface="黑体" panose="02010609060101010101" pitchFamily="49" charset="-122"/>
                          <a:cs typeface="Times New Roman" panose="02020603050405020304" pitchFamily="18" charset="0"/>
                        </a:rPr>
                        <a:t>软件定义数据中心</a:t>
                      </a:r>
                    </a:p>
                  </a:txBody>
                  <a:tcPr marL="68580" marR="68580" marT="0" marB="0" anchor="ctr">
                    <a:solidFill>
                      <a:schemeClr val="accent6">
                        <a:lumMod val="40000"/>
                        <a:lumOff val="60000"/>
                      </a:schemeClr>
                    </a:solidFill>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09-25</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0004"/>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sz="14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rPr>
                        <a:t>新型非易失性存储器重塑数据中心</a:t>
                      </a:r>
                    </a:p>
                  </a:txBody>
                  <a:tcPr marL="68580" marR="68580" marT="0" marB="0" anchor="ctr">
                    <a:solidFill>
                      <a:schemeClr val="accent6">
                        <a:lumMod val="40000"/>
                        <a:lumOff val="60000"/>
                      </a:schemeClr>
                    </a:solidFill>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09-27</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0005"/>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7</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sz="14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rPr>
                        <a:t>监控与管理技术</a:t>
                      </a:r>
                    </a:p>
                  </a:txBody>
                  <a:tcPr marL="68580" marR="68580" marT="0" marB="0" anchor="ctr">
                    <a:solidFill>
                      <a:schemeClr val="accent5">
                        <a:lumMod val="40000"/>
                        <a:lumOff val="60000"/>
                      </a:schemeClr>
                    </a:solidFill>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10-09</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5">
                        <a:lumMod val="40000"/>
                        <a:lumOff val="60000"/>
                      </a:schemeClr>
                    </a:solidFill>
                  </a:tcPr>
                </a:tc>
                <a:extLst>
                  <a:ext uri="{0D108BD9-81ED-4DB2-BD59-A6C34878D82A}">
                    <a16:rowId xmlns:a16="http://schemas.microsoft.com/office/drawing/2014/main" val="10006"/>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8</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5">
                        <a:lumMod val="40000"/>
                        <a:lumOff val="6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sz="1400" kern="1200" dirty="0">
                          <a:solidFill>
                            <a:schemeClr val="dk1"/>
                          </a:solidFill>
                          <a:latin typeface="Times New Roman" panose="02020603050405020304" pitchFamily="18" charset="0"/>
                          <a:ea typeface="黑体" panose="02010609060101010101" pitchFamily="49" charset="-122"/>
                          <a:cs typeface="Times New Roman" panose="02020603050405020304" pitchFamily="18" charset="0"/>
                        </a:rPr>
                        <a:t>论文、实验讲解</a:t>
                      </a:r>
                    </a:p>
                  </a:txBody>
                  <a:tcPr marL="68580" marR="68580" marT="0" marB="0" anchor="ctr">
                    <a:solidFill>
                      <a:schemeClr val="accent5">
                        <a:lumMod val="40000"/>
                        <a:lumOff val="60000"/>
                      </a:schemeClr>
                    </a:solidFill>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10-11</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5">
                        <a:lumMod val="40000"/>
                        <a:lumOff val="60000"/>
                      </a:schemeClr>
                    </a:solidFill>
                  </a:tcPr>
                </a:tc>
                <a:extLst>
                  <a:ext uri="{0D108BD9-81ED-4DB2-BD59-A6C34878D82A}">
                    <a16:rowId xmlns:a16="http://schemas.microsoft.com/office/drawing/2014/main" val="10007"/>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9</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5">
                        <a:lumMod val="40000"/>
                        <a:lumOff val="60000"/>
                      </a:schemeClr>
                    </a:solidFill>
                  </a:tcPr>
                </a:tc>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分组讨论论文、汇报实验</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5">
                        <a:lumMod val="40000"/>
                        <a:lumOff val="60000"/>
                      </a:schemeClr>
                    </a:solidFill>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10-16</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5">
                        <a:lumMod val="40000"/>
                        <a:lumOff val="60000"/>
                      </a:schemeClr>
                    </a:solidFill>
                  </a:tcPr>
                </a:tc>
                <a:extLst>
                  <a:ext uri="{0D108BD9-81ED-4DB2-BD59-A6C34878D82A}">
                    <a16:rowId xmlns:a16="http://schemas.microsoft.com/office/drawing/2014/main" val="10008"/>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10</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5">
                        <a:lumMod val="40000"/>
                        <a:lumOff val="60000"/>
                      </a:schemeClr>
                    </a:solidFill>
                  </a:tcPr>
                </a:tc>
                <a:tc vMerge="1">
                  <a:txBody>
                    <a:bodyPr/>
                    <a:lstStyle/>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10-18</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5">
                        <a:lumMod val="40000"/>
                        <a:lumOff val="60000"/>
                      </a:schemeClr>
                    </a:solidFill>
                  </a:tcPr>
                </a:tc>
                <a:extLst>
                  <a:ext uri="{0D108BD9-81ED-4DB2-BD59-A6C34878D82A}">
                    <a16:rowId xmlns:a16="http://schemas.microsoft.com/office/drawing/2014/main" val="10009"/>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11</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5">
                        <a:lumMod val="40000"/>
                        <a:lumOff val="60000"/>
                      </a:schemeClr>
                    </a:solidFill>
                  </a:tcPr>
                </a:tc>
                <a:tc vMerge="1">
                  <a:txBody>
                    <a:bodyPr/>
                    <a:lstStyle/>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10-23</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5">
                        <a:lumMod val="40000"/>
                        <a:lumOff val="60000"/>
                      </a:schemeClr>
                    </a:solidFill>
                  </a:tcPr>
                </a:tc>
                <a:extLst>
                  <a:ext uri="{0D108BD9-81ED-4DB2-BD59-A6C34878D82A}">
                    <a16:rowId xmlns:a16="http://schemas.microsoft.com/office/drawing/2014/main" val="10010"/>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12</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5">
                        <a:lumMod val="40000"/>
                        <a:lumOff val="60000"/>
                      </a:schemeClr>
                    </a:solidFill>
                  </a:tcPr>
                </a:tc>
                <a:tc vMerge="1">
                  <a:txBody>
                    <a:bodyPr/>
                    <a:lstStyle/>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10-25</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5">
                        <a:lumMod val="40000"/>
                        <a:lumOff val="60000"/>
                      </a:schemeClr>
                    </a:solidFill>
                  </a:tcPr>
                </a:tc>
                <a:extLst>
                  <a:ext uri="{0D108BD9-81ED-4DB2-BD59-A6C34878D82A}">
                    <a16:rowId xmlns:a16="http://schemas.microsoft.com/office/drawing/2014/main" val="10011"/>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13</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c row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分组讨论论文、汇报实验</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smtClean="0">
                          <a:latin typeface="Times New Roman" panose="02020603050405020304" pitchFamily="18" charset="0"/>
                          <a:ea typeface="黑体" panose="02010609060101010101" pitchFamily="49" charset="-122"/>
                          <a:cs typeface="Times New Roman" panose="02020603050405020304" pitchFamily="18" charset="0"/>
                        </a:rPr>
                        <a:t>完成实验，课程总结，编写报告</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10-30</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0012"/>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14</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c vMerge="1">
                  <a:txBody>
                    <a:bodyPr/>
                    <a:lstStyle/>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11-01</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0013"/>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15</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c vMerge="1">
                  <a:txBody>
                    <a:bodyPr/>
                    <a:lstStyle/>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11-06</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0014"/>
                  </a:ext>
                </a:extLst>
              </a:tr>
              <a:tr h="337500">
                <a:tc>
                  <a:txBody>
                    <a:bodyPr/>
                    <a:lstStyle/>
                    <a:p>
                      <a:pPr algn="r"/>
                      <a:r>
                        <a:rPr lang="en-US" altLang="zh-CN" sz="1400" dirty="0">
                          <a:latin typeface="Times New Roman" panose="02020603050405020304" pitchFamily="18" charset="0"/>
                          <a:ea typeface="黑体" panose="02010609060101010101" pitchFamily="49" charset="-122"/>
                          <a:cs typeface="Times New Roman" panose="02020603050405020304" pitchFamily="18" charset="0"/>
                        </a:rPr>
                        <a:t>16</a:t>
                      </a:r>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solidFill>
                      <a:schemeClr val="accent6">
                        <a:lumMod val="40000"/>
                        <a:lumOff val="60000"/>
                      </a:schemeClr>
                    </a:solidFill>
                  </a:tcPr>
                </a:tc>
                <a:tc vMerge="1">
                  <a:txBody>
                    <a:bodyPr/>
                    <a:lstStyle/>
                    <a:p>
                      <a:endParaRPr lang="zh-CN" altLang="en-US" sz="1400" dirty="0">
                        <a:latin typeface="Times New Roman" panose="02020603050405020304" pitchFamily="18" charset="0"/>
                        <a:ea typeface="黑体" panose="02010609060101010101" pitchFamily="49" charset="-122"/>
                        <a:cs typeface="Times New Roman" panose="02020603050405020304" pitchFamily="18" charset="0"/>
                      </a:endParaRPr>
                    </a:p>
                  </a:txBody>
                  <a:tcPr/>
                </a:tc>
                <a:tc>
                  <a:txBody>
                    <a:bodyPr/>
                    <a:lstStyle/>
                    <a:p>
                      <a:pPr algn="r">
                        <a:spcAft>
                          <a:spcPts val="0"/>
                        </a:spcAft>
                      </a:pPr>
                      <a:r>
                        <a:rPr lang="en-US" sz="1400" kern="100" dirty="0">
                          <a:effectLst/>
                          <a:latin typeface="Times New Roman" panose="02020603050405020304" pitchFamily="18" charset="0"/>
                          <a:ea typeface="等线" panose="02010600030101010101" pitchFamily="2" charset="-122"/>
                          <a:cs typeface="Times New Roman" panose="02020603050405020304" pitchFamily="18" charset="0"/>
                        </a:rPr>
                        <a:t>11-08</a:t>
                      </a:r>
                      <a:endParaRPr lang="zh-CN" sz="1400" kern="100" dirty="0">
                        <a:effectLst/>
                        <a:latin typeface="Times New Roman" panose="02020603050405020304" pitchFamily="18" charset="0"/>
                        <a:ea typeface="等线" panose="02010600030101010101" pitchFamily="2" charset="-122"/>
                        <a:cs typeface="Times New Roman" panose="02020603050405020304" pitchFamily="18" charset="0"/>
                      </a:endParaRPr>
                    </a:p>
                  </a:txBody>
                  <a:tcPr marL="68580" marR="68580" marT="0" marB="0" anchor="ctr">
                    <a:solidFill>
                      <a:schemeClr val="accent6">
                        <a:lumMod val="40000"/>
                        <a:lumOff val="60000"/>
                      </a:schemeClr>
                    </a:solidFill>
                  </a:tcPr>
                </a:tc>
                <a:extLst>
                  <a:ext uri="{0D108BD9-81ED-4DB2-BD59-A6C34878D82A}">
                    <a16:rowId xmlns:a16="http://schemas.microsoft.com/office/drawing/2014/main" val="10015"/>
                  </a:ext>
                </a:extLst>
              </a:tr>
            </a:tbl>
          </a:graphicData>
        </a:graphic>
      </p:graphicFrame>
      <p:sp>
        <p:nvSpPr>
          <p:cNvPr id="3" name="右箭头 2"/>
          <p:cNvSpPr/>
          <p:nvPr/>
        </p:nvSpPr>
        <p:spPr>
          <a:xfrm>
            <a:off x="360000" y="3348000"/>
            <a:ext cx="360000" cy="360000"/>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438049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讲座内容</a:t>
            </a:r>
          </a:p>
        </p:txBody>
      </p:sp>
      <p:sp>
        <p:nvSpPr>
          <p:cNvPr id="3" name="内容占位符 2"/>
          <p:cNvSpPr>
            <a:spLocks noGrp="1"/>
          </p:cNvSpPr>
          <p:nvPr>
            <p:ph idx="1"/>
          </p:nvPr>
        </p:nvSpPr>
        <p:spPr/>
        <p:txBody>
          <a:bodyPr>
            <a:normAutofit/>
          </a:bodyPr>
          <a:lstStyle/>
          <a:p>
            <a:pPr>
              <a:lnSpc>
                <a:spcPct val="100000"/>
              </a:lnSpc>
              <a:spcBef>
                <a:spcPts val="0"/>
              </a:spcBef>
            </a:pPr>
            <a:r>
              <a:rPr lang="zh-CN" altLang="en-US" dirty="0" smtClean="0"/>
              <a:t>数据中心管理</a:t>
            </a:r>
            <a:endParaRPr lang="en-US" altLang="zh-CN" dirty="0"/>
          </a:p>
          <a:p>
            <a:pPr lvl="1">
              <a:lnSpc>
                <a:spcPct val="100000"/>
              </a:lnSpc>
              <a:spcBef>
                <a:spcPts val="0"/>
              </a:spcBef>
            </a:pPr>
            <a:r>
              <a:rPr lang="zh-CN" altLang="en-US" sz="2500" i="1" dirty="0" smtClean="0"/>
              <a:t>从系统管理到软件定义</a:t>
            </a:r>
            <a:endParaRPr lang="en-US" altLang="zh-CN" sz="2500" i="1" dirty="0"/>
          </a:p>
          <a:p>
            <a:pPr>
              <a:lnSpc>
                <a:spcPct val="100000"/>
              </a:lnSpc>
              <a:spcBef>
                <a:spcPts val="0"/>
              </a:spcBef>
            </a:pPr>
            <a:r>
              <a:rPr lang="zh-CN" altLang="en-US" dirty="0"/>
              <a:t>系统</a:t>
            </a:r>
            <a:r>
              <a:rPr lang="zh-CN" altLang="en-US" dirty="0" smtClean="0"/>
              <a:t>监控管理实践</a:t>
            </a:r>
            <a:endParaRPr lang="en-US" altLang="zh-CN" dirty="0"/>
          </a:p>
          <a:p>
            <a:pPr lvl="1">
              <a:lnSpc>
                <a:spcPct val="100000"/>
              </a:lnSpc>
              <a:spcBef>
                <a:spcPts val="0"/>
              </a:spcBef>
            </a:pPr>
            <a:r>
              <a:rPr lang="zh-CN" altLang="en-US" sz="2500" i="1" dirty="0"/>
              <a:t>基础</a:t>
            </a:r>
            <a:r>
              <a:rPr lang="zh-CN" altLang="en-US" sz="2500" i="1" dirty="0" smtClean="0"/>
              <a:t>工具方法</a:t>
            </a:r>
            <a:endParaRPr lang="en-US" altLang="zh-CN" sz="2500" i="1" dirty="0"/>
          </a:p>
          <a:p>
            <a:pPr>
              <a:lnSpc>
                <a:spcPct val="100000"/>
              </a:lnSpc>
              <a:spcBef>
                <a:spcPts val="0"/>
              </a:spcBef>
            </a:pPr>
            <a:r>
              <a:rPr lang="zh-CN" altLang="en-US" dirty="0" smtClean="0"/>
              <a:t>论文学习基础</a:t>
            </a:r>
            <a:endParaRPr lang="en-US" altLang="zh-CN" dirty="0"/>
          </a:p>
          <a:p>
            <a:pPr lvl="1">
              <a:lnSpc>
                <a:spcPct val="100000"/>
              </a:lnSpc>
              <a:spcBef>
                <a:spcPts val="0"/>
              </a:spcBef>
            </a:pPr>
            <a:r>
              <a:rPr lang="zh-CN" altLang="en-US" sz="2500" i="1" dirty="0" smtClean="0"/>
              <a:t>关于后续论文学习的一些常识</a:t>
            </a:r>
            <a:endParaRPr lang="zh-CN" altLang="en-US" sz="2500" i="1" dirty="0"/>
          </a:p>
        </p:txBody>
      </p:sp>
    </p:spTree>
    <p:extLst>
      <p:ext uri="{BB962C8B-B14F-4D97-AF65-F5344CB8AC3E}">
        <p14:creationId xmlns:p14="http://schemas.microsoft.com/office/powerpoint/2010/main" val="11831647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复杂系统管理</a:t>
            </a:r>
            <a:endParaRPr lang="zh-CN" altLang="en-US" dirty="0"/>
          </a:p>
        </p:txBody>
      </p:sp>
      <p:sp>
        <p:nvSpPr>
          <p:cNvPr id="5" name="内容占位符 4"/>
          <p:cNvSpPr>
            <a:spLocks noGrp="1"/>
          </p:cNvSpPr>
          <p:nvPr>
            <p:ph idx="1"/>
          </p:nvPr>
        </p:nvSpPr>
        <p:spPr/>
        <p:txBody>
          <a:bodyPr/>
          <a:lstStyle/>
          <a:p>
            <a:pPr>
              <a:lnSpc>
                <a:spcPct val="100000"/>
              </a:lnSpc>
              <a:spcBef>
                <a:spcPts val="0"/>
              </a:spcBef>
            </a:pPr>
            <a:r>
              <a:rPr lang="zh-CN" altLang="en-US" dirty="0" smtClean="0"/>
              <a:t>基本职责</a:t>
            </a:r>
            <a:endParaRPr lang="en-US" altLang="zh-CN" dirty="0" smtClean="0"/>
          </a:p>
          <a:p>
            <a:pPr lvl="1">
              <a:lnSpc>
                <a:spcPct val="100000"/>
              </a:lnSpc>
              <a:spcBef>
                <a:spcPts val="0"/>
              </a:spcBef>
            </a:pPr>
            <a:r>
              <a:rPr lang="zh-CN" altLang="en-US" dirty="0" smtClean="0"/>
              <a:t>计算</a:t>
            </a:r>
            <a:endParaRPr lang="en-US" altLang="zh-CN" dirty="0" smtClean="0"/>
          </a:p>
          <a:p>
            <a:pPr lvl="1">
              <a:lnSpc>
                <a:spcPct val="100000"/>
              </a:lnSpc>
              <a:spcBef>
                <a:spcPts val="0"/>
              </a:spcBef>
            </a:pPr>
            <a:r>
              <a:rPr lang="zh-CN" altLang="en-US" dirty="0" smtClean="0"/>
              <a:t>网络</a:t>
            </a:r>
            <a:endParaRPr lang="en-US" altLang="zh-CN" dirty="0" smtClean="0"/>
          </a:p>
          <a:p>
            <a:pPr lvl="1">
              <a:lnSpc>
                <a:spcPct val="100000"/>
              </a:lnSpc>
              <a:spcBef>
                <a:spcPts val="0"/>
              </a:spcBef>
            </a:pPr>
            <a:r>
              <a:rPr lang="zh-CN" altLang="en-US" dirty="0" smtClean="0"/>
              <a:t>存储</a:t>
            </a:r>
            <a:endParaRPr lang="en-US" altLang="zh-CN" dirty="0" smtClean="0"/>
          </a:p>
          <a:p>
            <a:pPr lvl="1">
              <a:lnSpc>
                <a:spcPct val="100000"/>
              </a:lnSpc>
              <a:spcBef>
                <a:spcPts val="0"/>
              </a:spcBef>
            </a:pPr>
            <a:r>
              <a:rPr lang="zh-CN" altLang="en-US" dirty="0" smtClean="0"/>
              <a:t>安全</a:t>
            </a:r>
            <a:endParaRPr lang="en-US" altLang="zh-CN" dirty="0" smtClean="0"/>
          </a:p>
          <a:p>
            <a:pPr lvl="1">
              <a:lnSpc>
                <a:spcPct val="100000"/>
              </a:lnSpc>
              <a:spcBef>
                <a:spcPts val="0"/>
              </a:spcBef>
            </a:pPr>
            <a:r>
              <a:rPr lang="zh-CN" altLang="en-US" dirty="0"/>
              <a:t>可靠</a:t>
            </a:r>
          </a:p>
        </p:txBody>
      </p:sp>
      <p:sp>
        <p:nvSpPr>
          <p:cNvPr id="6" name="文本框 5"/>
          <p:cNvSpPr txBox="1"/>
          <p:nvPr/>
        </p:nvSpPr>
        <p:spPr>
          <a:xfrm>
            <a:off x="2743201" y="2285999"/>
            <a:ext cx="2312376" cy="2215991"/>
          </a:xfrm>
          <a:prstGeom prst="rect">
            <a:avLst/>
          </a:prstGeom>
          <a:noFill/>
        </p:spPr>
        <p:txBody>
          <a:bodyPr wrap="square" rtlCol="0">
            <a:spAutoFit/>
          </a:bodyPr>
          <a:lstStyle/>
          <a:p>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150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节点</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300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端口</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0.5PB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存储</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 150 </a:t>
            </a:r>
            <a:r>
              <a:rPr lang="zh-CN" altLang="en-US" sz="2400" dirty="0" smtClean="0">
                <a:latin typeface="Times New Roman" panose="02020603050405020304" pitchFamily="18" charset="0"/>
                <a:ea typeface="黑体" panose="02010609060101010101" pitchFamily="49" charset="-122"/>
                <a:cs typeface="Times New Roman" panose="02020603050405020304" pitchFamily="18" charset="0"/>
              </a:rPr>
              <a:t>用户</a:t>
            </a:r>
            <a:endPar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endParaRPr>
          </a:p>
          <a:p>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7</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 </a:t>
            </a:r>
            <a:r>
              <a:rPr lang="en-US" altLang="zh-CN" sz="2400" dirty="0" smtClean="0">
                <a:latin typeface="Times New Roman" panose="02020603050405020304" pitchFamily="18" charset="0"/>
                <a:ea typeface="黑体" panose="02010609060101010101" pitchFamily="49" charset="-122"/>
                <a:cs typeface="Times New Roman" panose="02020603050405020304" pitchFamily="18" charset="0"/>
              </a:rPr>
              <a:t>24</a:t>
            </a:r>
          </a:p>
          <a:p>
            <a:pPr algn="r"/>
            <a:r>
              <a:rPr lang="en-US" altLang="zh-CN" sz="1600" i="1" dirty="0" smtClean="0">
                <a:latin typeface="Times New Roman" panose="02020603050405020304" pitchFamily="18" charset="0"/>
                <a:ea typeface="黑体" panose="02010609060101010101" pitchFamily="49" charset="-122"/>
                <a:cs typeface="Times New Roman" panose="02020603050405020304" pitchFamily="18" charset="0"/>
              </a:rPr>
              <a:t>WNLO F310</a:t>
            </a:r>
            <a:endParaRPr lang="zh-CN" altLang="en-US" sz="1600"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8"/>
          <p:cNvSpPr/>
          <p:nvPr/>
        </p:nvSpPr>
        <p:spPr>
          <a:xfrm>
            <a:off x="219808" y="4966585"/>
            <a:ext cx="8748346" cy="1723549"/>
          </a:xfrm>
          <a:prstGeom prst="rect">
            <a:avLst/>
          </a:prstGeom>
        </p:spPr>
        <p:txBody>
          <a:bodyPr wrap="square">
            <a:spAutoFit/>
          </a:bodyPr>
          <a:lstStyle/>
          <a:p>
            <a:r>
              <a:rPr lang="en-US" altLang="zh-CN" dirty="0">
                <a:latin typeface="Times New Roman" panose="02020603050405020304" pitchFamily="18" charset="0"/>
                <a:ea typeface="黑体" panose="02010609060101010101" pitchFamily="49" charset="-122"/>
                <a:cs typeface="Times New Roman" panose="02020603050405020304" pitchFamily="18" charset="0"/>
              </a:rPr>
              <a:t>How many employees does it take to run a data center? The Green Data Center blog explored the issue last week when it looked at hiring for new data centers in central Washington and found that Yahoo (YHOO), Ask.com, Intuit (INTU) and Microsoft (MSFT) have hired a total of 180 workers for their facilities. Microsoft, Yahoo and Intuit will each have 50 workers at their data centers in Grant County, while Ask.com is adding 30</a:t>
            </a:r>
            <a:r>
              <a:rPr lang="en-US" altLang="zh-CN" dirty="0" smtClean="0">
                <a:latin typeface="Times New Roman" panose="02020603050405020304" pitchFamily="18" charset="0"/>
                <a:ea typeface="黑体" panose="02010609060101010101" pitchFamily="49" charset="-122"/>
                <a:cs typeface="Times New Roman" panose="02020603050405020304" pitchFamily="18" charset="0"/>
              </a:rPr>
              <a:t>.</a:t>
            </a:r>
          </a:p>
          <a:p>
            <a:pPr algn="r"/>
            <a:r>
              <a:rPr lang="en-US" altLang="zh-CN" sz="1400" i="1" dirty="0">
                <a:latin typeface="Times New Roman" panose="02020603050405020304" pitchFamily="18" charset="0"/>
                <a:ea typeface="黑体" panose="02010609060101010101" pitchFamily="49" charset="-122"/>
                <a:cs typeface="Times New Roman" panose="02020603050405020304" pitchFamily="18" charset="0"/>
              </a:rPr>
              <a:t>https://www.datacenterknowledge.com/archives/2008/01/18/the-economics-of-data-center-staffing</a:t>
            </a:r>
            <a:endParaRPr lang="zh-CN" altLang="en-US" sz="1400" i="1"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766591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复杂系统管理</a:t>
            </a:r>
            <a:endParaRPr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4000" cy="6858000"/>
          </a:xfrm>
        </p:spPr>
      </p:pic>
    </p:spTree>
    <p:extLst>
      <p:ext uri="{BB962C8B-B14F-4D97-AF65-F5344CB8AC3E}">
        <p14:creationId xmlns:p14="http://schemas.microsoft.com/office/powerpoint/2010/main" val="3388753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标准化</a:t>
            </a:r>
            <a:endParaRPr lang="zh-CN" altLang="en-US" dirty="0"/>
          </a:p>
        </p:txBody>
      </p:sp>
      <p:sp>
        <p:nvSpPr>
          <p:cNvPr id="3" name="内容占位符 2"/>
          <p:cNvSpPr>
            <a:spLocks noGrp="1"/>
          </p:cNvSpPr>
          <p:nvPr>
            <p:ph idx="1"/>
          </p:nvPr>
        </p:nvSpPr>
        <p:spPr/>
        <p:txBody>
          <a:bodyPr>
            <a:noAutofit/>
          </a:bodyPr>
          <a:lstStyle/>
          <a:p>
            <a:pPr>
              <a:lnSpc>
                <a:spcPct val="100000"/>
              </a:lnSpc>
              <a:spcBef>
                <a:spcPts val="0"/>
              </a:spcBef>
            </a:pPr>
            <a:r>
              <a:rPr lang="en-US" altLang="zh-CN" sz="2400" dirty="0"/>
              <a:t>What is the Distributed Management Task Force?</a:t>
            </a:r>
          </a:p>
          <a:p>
            <a:pPr lvl="1">
              <a:lnSpc>
                <a:spcPct val="100000"/>
              </a:lnSpc>
              <a:spcBef>
                <a:spcPts val="0"/>
              </a:spcBef>
            </a:pPr>
            <a:r>
              <a:rPr lang="en-US" altLang="zh-CN" sz="1800" dirty="0" smtClean="0"/>
              <a:t>An </a:t>
            </a:r>
            <a:r>
              <a:rPr lang="en-US" altLang="zh-CN" sz="1800" dirty="0"/>
              <a:t>Industry Standards Organization</a:t>
            </a:r>
          </a:p>
          <a:p>
            <a:pPr lvl="1">
              <a:lnSpc>
                <a:spcPct val="100000"/>
              </a:lnSpc>
              <a:spcBef>
                <a:spcPts val="0"/>
              </a:spcBef>
            </a:pPr>
            <a:r>
              <a:rPr lang="en-US" altLang="zh-CN" sz="1800" dirty="0" smtClean="0"/>
              <a:t>Developing </a:t>
            </a:r>
            <a:r>
              <a:rPr lang="en-US" altLang="zh-CN" sz="1800" dirty="0"/>
              <a:t>manageability standards for 24 years (est. 1992)</a:t>
            </a:r>
          </a:p>
          <a:p>
            <a:pPr lvl="1">
              <a:lnSpc>
                <a:spcPct val="100000"/>
              </a:lnSpc>
              <a:spcBef>
                <a:spcPts val="0"/>
              </a:spcBef>
            </a:pPr>
            <a:r>
              <a:rPr lang="en-US" altLang="zh-CN" sz="1800" dirty="0" smtClean="0"/>
              <a:t>Membership </a:t>
            </a:r>
            <a:r>
              <a:rPr lang="en-US" altLang="zh-CN" sz="1800" dirty="0"/>
              <a:t>includes 65 companies and industry organizations</a:t>
            </a:r>
          </a:p>
          <a:p>
            <a:pPr lvl="1">
              <a:lnSpc>
                <a:spcPct val="100000"/>
              </a:lnSpc>
              <a:spcBef>
                <a:spcPts val="0"/>
              </a:spcBef>
            </a:pPr>
            <a:r>
              <a:rPr lang="en-US" altLang="zh-CN" sz="1800" dirty="0" smtClean="0"/>
              <a:t>With </a:t>
            </a:r>
            <a:r>
              <a:rPr lang="en-US" altLang="zh-CN" sz="1800" dirty="0"/>
              <a:t>active chapters in China and Japan</a:t>
            </a:r>
          </a:p>
          <a:p>
            <a:pPr>
              <a:lnSpc>
                <a:spcPct val="100000"/>
              </a:lnSpc>
              <a:spcBef>
                <a:spcPts val="0"/>
              </a:spcBef>
            </a:pPr>
            <a:r>
              <a:rPr lang="en-US" altLang="zh-CN" sz="2400" dirty="0" smtClean="0"/>
              <a:t>Allied </a:t>
            </a:r>
            <a:r>
              <a:rPr lang="en-US" altLang="zh-CN" sz="2400" dirty="0"/>
              <a:t>with</a:t>
            </a:r>
          </a:p>
          <a:p>
            <a:pPr lvl="1">
              <a:lnSpc>
                <a:spcPct val="100000"/>
              </a:lnSpc>
              <a:spcBef>
                <a:spcPts val="0"/>
              </a:spcBef>
            </a:pPr>
            <a:r>
              <a:rPr lang="en-US" altLang="zh-CN" sz="1800" dirty="0" smtClean="0"/>
              <a:t>14 </a:t>
            </a:r>
            <a:r>
              <a:rPr lang="en-US" altLang="zh-CN" sz="1800" dirty="0"/>
              <a:t>standard development organizations (alliance partners)</a:t>
            </a:r>
          </a:p>
          <a:p>
            <a:pPr lvl="1">
              <a:lnSpc>
                <a:spcPct val="100000"/>
              </a:lnSpc>
              <a:spcBef>
                <a:spcPts val="0"/>
              </a:spcBef>
            </a:pPr>
            <a:r>
              <a:rPr lang="en-US" altLang="zh-CN" sz="1800" dirty="0" smtClean="0"/>
              <a:t>80</a:t>
            </a:r>
            <a:r>
              <a:rPr lang="en-US" altLang="zh-CN" sz="1800" dirty="0"/>
              <a:t>+ universities and research organizations (academic </a:t>
            </a:r>
            <a:r>
              <a:rPr lang="en-US" altLang="zh-CN" sz="1800" dirty="0" smtClean="0"/>
              <a:t>alliance partners</a:t>
            </a:r>
            <a:r>
              <a:rPr lang="en-US" altLang="zh-CN" sz="1800" dirty="0"/>
              <a:t>)</a:t>
            </a:r>
          </a:p>
          <a:p>
            <a:pPr>
              <a:lnSpc>
                <a:spcPct val="100000"/>
              </a:lnSpc>
              <a:spcBef>
                <a:spcPts val="0"/>
              </a:spcBef>
            </a:pPr>
            <a:r>
              <a:rPr lang="en-US" altLang="zh-CN" sz="2400" dirty="0" smtClean="0"/>
              <a:t>Focused </a:t>
            </a:r>
            <a:r>
              <a:rPr lang="en-US" altLang="zh-CN" sz="2400" dirty="0"/>
              <a:t>on manageability standards</a:t>
            </a:r>
          </a:p>
          <a:p>
            <a:pPr lvl="1">
              <a:lnSpc>
                <a:spcPct val="100000"/>
              </a:lnSpc>
              <a:spcBef>
                <a:spcPts val="0"/>
              </a:spcBef>
            </a:pPr>
            <a:r>
              <a:rPr lang="en-US" altLang="zh-CN" sz="1800" dirty="0" smtClean="0"/>
              <a:t>For </a:t>
            </a:r>
            <a:r>
              <a:rPr lang="en-US" altLang="zh-CN" sz="1800" dirty="0"/>
              <a:t>the management of on-platform, off-platform, network </a:t>
            </a:r>
            <a:r>
              <a:rPr lang="en-US" altLang="zh-CN" sz="1800" dirty="0" smtClean="0"/>
              <a:t>services and </a:t>
            </a:r>
            <a:r>
              <a:rPr lang="en-US" altLang="zh-CN" sz="1800" dirty="0"/>
              <a:t>infrastructure domains</a:t>
            </a:r>
          </a:p>
          <a:p>
            <a:pPr lvl="1">
              <a:lnSpc>
                <a:spcPct val="100000"/>
              </a:lnSpc>
              <a:spcBef>
                <a:spcPts val="0"/>
              </a:spcBef>
            </a:pPr>
            <a:r>
              <a:rPr lang="en-US" altLang="zh-CN" sz="1800" dirty="0" smtClean="0"/>
              <a:t>Which </a:t>
            </a:r>
            <a:r>
              <a:rPr lang="en-US" altLang="zh-CN" sz="1800" dirty="0"/>
              <a:t>are recognized nationally (ANSI/US) and internationally (ISO)</a:t>
            </a:r>
            <a:endParaRPr lang="en-US" altLang="zh-CN" sz="1800" dirty="0"/>
          </a:p>
        </p:txBody>
      </p:sp>
      <p:sp>
        <p:nvSpPr>
          <p:cNvPr id="4" name="文本框 3"/>
          <p:cNvSpPr txBox="1"/>
          <p:nvPr/>
        </p:nvSpPr>
        <p:spPr>
          <a:xfrm>
            <a:off x="237393" y="6265082"/>
            <a:ext cx="8563708" cy="523220"/>
          </a:xfrm>
          <a:prstGeom prst="rect">
            <a:avLst/>
          </a:prstGeom>
          <a:noFill/>
        </p:spPr>
        <p:txBody>
          <a:bodyPr wrap="square" rtlCol="0">
            <a:spAutoFit/>
          </a:bodyPr>
          <a:lstStyle/>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来源：</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DMTF</a:t>
            </a:r>
          </a:p>
          <a:p>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https://</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www.dmtf.org/sites/default/files/A Modern Interface for Managing Compute, Storage and Network - CNSM 2016 Keynote.pdf</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0597066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标准化</a:t>
            </a:r>
            <a:endParaRPr lang="zh-CN" altLang="en-US" dirty="0"/>
          </a:p>
        </p:txBody>
      </p:sp>
      <p:sp>
        <p:nvSpPr>
          <p:cNvPr id="4" name="文本框 3"/>
          <p:cNvSpPr txBox="1"/>
          <p:nvPr/>
        </p:nvSpPr>
        <p:spPr>
          <a:xfrm>
            <a:off x="237393" y="6265082"/>
            <a:ext cx="8563708" cy="523220"/>
          </a:xfrm>
          <a:prstGeom prst="rect">
            <a:avLst/>
          </a:prstGeom>
          <a:noFill/>
        </p:spPr>
        <p:txBody>
          <a:bodyPr wrap="square" rtlCol="0">
            <a:spAutoFit/>
          </a:bodyPr>
          <a:lstStyle/>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来源：</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DMTF</a:t>
            </a:r>
          </a:p>
          <a:p>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https://</a:t>
            </a:r>
            <a:r>
              <a:rPr lang="en-US" altLang="zh-CN" sz="1200" dirty="0" smtClean="0">
                <a:latin typeface="Times New Roman" panose="02020603050405020304" pitchFamily="18" charset="0"/>
                <a:ea typeface="黑体" panose="02010609060101010101" pitchFamily="49" charset="-122"/>
                <a:cs typeface="Times New Roman" panose="02020603050405020304" pitchFamily="18" charset="0"/>
              </a:rPr>
              <a:t>www.dmtf.org/sites/default/files/A Modern Interface for Managing Compute, Storage and Network - CNSM 2016 Keynote.pdf</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内容占位符 4"/>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558072" y="1523332"/>
            <a:ext cx="7922350" cy="4741750"/>
          </a:xfrm>
          <a:prstGeom prst="rect">
            <a:avLst/>
          </a:prstGeom>
        </p:spPr>
      </p:pic>
    </p:spTree>
    <p:extLst>
      <p:ext uri="{BB962C8B-B14F-4D97-AF65-F5344CB8AC3E}">
        <p14:creationId xmlns:p14="http://schemas.microsoft.com/office/powerpoint/2010/main" val="781871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数据中心管理</a:t>
            </a:r>
            <a:endParaRPr lang="zh-CN" altLang="en-US" dirty="0"/>
          </a:p>
        </p:txBody>
      </p:sp>
      <p:sp>
        <p:nvSpPr>
          <p:cNvPr id="26" name="文本框 25"/>
          <p:cNvSpPr txBox="1"/>
          <p:nvPr/>
        </p:nvSpPr>
        <p:spPr>
          <a:xfrm>
            <a:off x="4783015" y="6265082"/>
            <a:ext cx="4018085" cy="523220"/>
          </a:xfrm>
          <a:prstGeom prst="rect">
            <a:avLst/>
          </a:prstGeom>
          <a:noFill/>
        </p:spPr>
        <p:txBody>
          <a:bodyPr wrap="square" rtlCol="0">
            <a:spAutoFit/>
          </a:bodyPr>
          <a:lstStyle/>
          <a:p>
            <a:r>
              <a:rPr lang="zh-CN" altLang="en-US" sz="1600" dirty="0" smtClean="0">
                <a:latin typeface="Times New Roman" panose="02020603050405020304" pitchFamily="18" charset="0"/>
                <a:ea typeface="黑体" panose="02010609060101010101" pitchFamily="49" charset="-122"/>
                <a:cs typeface="Times New Roman" panose="02020603050405020304" pitchFamily="18" charset="0"/>
              </a:rPr>
              <a:t>来源：</a:t>
            </a:r>
            <a:r>
              <a:rPr lang="en-US" altLang="zh-CN" sz="1600" dirty="0" smtClean="0">
                <a:latin typeface="Times New Roman" panose="02020603050405020304" pitchFamily="18" charset="0"/>
                <a:ea typeface="黑体" panose="02010609060101010101" pitchFamily="49" charset="-122"/>
                <a:cs typeface="Times New Roman" panose="02020603050405020304" pitchFamily="18" charset="0"/>
              </a:rPr>
              <a:t>VMware</a:t>
            </a:r>
          </a:p>
          <a:p>
            <a:r>
              <a:rPr lang="en-US" altLang="zh-CN" sz="1200" dirty="0">
                <a:latin typeface="Times New Roman" panose="02020603050405020304" pitchFamily="18" charset="0"/>
                <a:ea typeface="黑体" panose="02010609060101010101" pitchFamily="49" charset="-122"/>
                <a:cs typeface="Times New Roman" panose="02020603050405020304" pitchFamily="18" charset="0"/>
              </a:rPr>
              <a:t>Cloud Infrastructure and Management 2013 Launch Overview</a:t>
            </a:r>
            <a:endParaRPr lang="zh-CN" altLang="en-US" sz="1200"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7" name="Group 20"/>
          <p:cNvGrpSpPr/>
          <p:nvPr/>
        </p:nvGrpSpPr>
        <p:grpSpPr>
          <a:xfrm>
            <a:off x="2400647" y="1356060"/>
            <a:ext cx="4342705" cy="3748313"/>
            <a:chOff x="2334221" y="1356060"/>
            <a:chExt cx="4342705" cy="3748313"/>
          </a:xfrm>
        </p:grpSpPr>
        <p:pic>
          <p:nvPicPr>
            <p:cNvPr id="28"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2617" y="1765300"/>
              <a:ext cx="2105025" cy="1371600"/>
            </a:xfrm>
            <a:prstGeom prst="rect">
              <a:avLst/>
            </a:prstGeom>
          </p:spPr>
        </p:pic>
        <p:pic>
          <p:nvPicPr>
            <p:cNvPr id="29" name="Picture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1901" y="1765300"/>
              <a:ext cx="2105025" cy="1371600"/>
            </a:xfrm>
            <a:prstGeom prst="rect">
              <a:avLst/>
            </a:prstGeom>
          </p:spPr>
        </p:pic>
        <p:sp>
          <p:nvSpPr>
            <p:cNvPr id="30" name="Round Same Side Corner Rectangle 23"/>
            <p:cNvSpPr/>
            <p:nvPr/>
          </p:nvSpPr>
          <p:spPr>
            <a:xfrm>
              <a:off x="2334221" y="1356060"/>
              <a:ext cx="2115406" cy="457200"/>
            </a:xfrm>
            <a:prstGeom prst="round2Same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38100" h="38100"/>
            </a:sp3d>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63">
                <a:lnSpc>
                  <a:spcPct val="90000"/>
                </a:lnSpc>
              </a:pPr>
              <a:r>
                <a:rPr lang="en-US" sz="1800" b="1" dirty="0">
                  <a:solidFill>
                    <a:srgbClr val="FFFFFF"/>
                  </a:solidFill>
                </a:rPr>
                <a:t>Inefficiency</a:t>
              </a:r>
            </a:p>
          </p:txBody>
        </p:sp>
        <p:sp>
          <p:nvSpPr>
            <p:cNvPr id="31" name="Round Same Side Corner Rectangle 24"/>
            <p:cNvSpPr/>
            <p:nvPr/>
          </p:nvSpPr>
          <p:spPr>
            <a:xfrm>
              <a:off x="4573806" y="1356060"/>
              <a:ext cx="2103120" cy="457200"/>
            </a:xfrm>
            <a:prstGeom prst="round2SameRect">
              <a:avLst/>
            </a:pr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lin ang="16200000" scaled="1"/>
              <a:tileRect/>
            </a:gradFill>
            <a:ln>
              <a:noFill/>
              <a:headEnd type="none" w="med" len="med"/>
              <a:tailEnd type="none" w="med" len="me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38100" h="38100"/>
            </a:sp3d>
          </p:spPr>
          <p:style>
            <a:lnRef idx="1">
              <a:schemeClr val="accent5"/>
            </a:lnRef>
            <a:fillRef idx="3">
              <a:schemeClr val="accent5"/>
            </a:fillRef>
            <a:effectRef idx="2">
              <a:schemeClr val="accent5"/>
            </a:effectRef>
            <a:fontRef idx="minor">
              <a:schemeClr val="lt1"/>
            </a:fontRef>
          </p:style>
          <p:txBody>
            <a:bodyPr vert="horz" wrap="square" lIns="0" tIns="0" rIns="0" bIns="0" numCol="1" rtlCol="0" anchor="ctr" anchorCtr="0" compatLnSpc="1">
              <a:prstTxWarp prst="textNoShape">
                <a:avLst/>
              </a:prstTxWarp>
              <a:noAutofit/>
            </a:bodyPr>
            <a:lstStyle/>
            <a:p>
              <a:pPr algn="ctr" defTabSz="914363">
                <a:lnSpc>
                  <a:spcPct val="90000"/>
                </a:lnSpc>
              </a:pPr>
              <a:r>
                <a:rPr lang="en-US" sz="1800" b="1" dirty="0" smtClean="0">
                  <a:solidFill>
                    <a:srgbClr val="FFFFFF"/>
                  </a:solidFill>
                </a:rPr>
                <a:t>Downtime</a:t>
              </a:r>
              <a:endParaRPr lang="en-US" sz="1800" b="1" dirty="0">
                <a:solidFill>
                  <a:srgbClr val="FFFFFF"/>
                </a:solidFill>
              </a:endParaRPr>
            </a:p>
          </p:txBody>
        </p:sp>
        <p:sp>
          <p:nvSpPr>
            <p:cNvPr id="32" name="TextBox 25"/>
            <p:cNvSpPr txBox="1"/>
            <p:nvPr/>
          </p:nvSpPr>
          <p:spPr>
            <a:xfrm>
              <a:off x="4572000" y="3127169"/>
              <a:ext cx="2099462" cy="1977204"/>
            </a:xfrm>
            <a:prstGeom prst="rect">
              <a:avLst/>
            </a:prstGeom>
            <a:gradFill flip="none" rotWithShape="1">
              <a:gsLst>
                <a:gs pos="0">
                  <a:schemeClr val="bg2">
                    <a:lumMod val="40000"/>
                    <a:lumOff val="60000"/>
                  </a:schemeClr>
                </a:gs>
                <a:gs pos="43000">
                  <a:schemeClr val="bg1"/>
                </a:gs>
                <a:gs pos="100000">
                  <a:srgbClr val="FFFFFF">
                    <a:shade val="100000"/>
                    <a:satMod val="115000"/>
                  </a:srgbClr>
                </a:gs>
              </a:gsLst>
              <a:lin ang="16200000" scaled="1"/>
              <a:tileRect/>
            </a:gradFill>
            <a:ln w="31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91440" rIns="91440" bIns="45720" numCol="1" rtlCol="0" anchor="t" anchorCtr="0" compatLnSpc="1">
              <a:prstTxWarp prst="textNoShape">
                <a:avLst/>
              </a:prstTxWarp>
              <a:noAutofit/>
            </a:bodyPr>
            <a:lstStyle>
              <a:defPPr>
                <a:defRPr lang="en-US"/>
              </a:defPPr>
              <a:lvl3pPr marL="169863" lvl="2" indent="-169863">
                <a:spcAft>
                  <a:spcPts val="600"/>
                </a:spcAft>
                <a:buClr>
                  <a:srgbClr val="FFFFFF"/>
                </a:buClr>
                <a:buSzPct val="100000"/>
                <a:buFont typeface="Arial" pitchFamily="34" charset="0"/>
                <a:buChar char="•"/>
                <a:defRPr sz="1400" b="1">
                  <a:ln>
                    <a:solidFill>
                      <a:srgbClr val="FFFFFF">
                        <a:alpha val="0"/>
                      </a:srgbClr>
                    </a:solidFill>
                  </a:ln>
                  <a:solidFill>
                    <a:srgbClr val="FFFFFF"/>
                  </a:solidFill>
                  <a:ea typeface="Verdana" pitchFamily="34" charset="0"/>
                  <a:cs typeface="Verdana" pitchFamily="34" charset="0"/>
                </a:defRPr>
              </a:lvl3pPr>
            </a:lstStyle>
            <a:p>
              <a:pPr marL="174625" indent="-174625" algn="l" defTabSz="914363">
                <a:buClr>
                  <a:schemeClr val="accent1">
                    <a:lumMod val="75000"/>
                  </a:schemeClr>
                </a:buClr>
                <a:buFont typeface="Wingdings" pitchFamily="2" charset="2"/>
                <a:buChar char="§"/>
                <a:defRPr/>
              </a:pPr>
              <a:r>
                <a:rPr lang="en-US" sz="1400" b="1" dirty="0">
                  <a:solidFill>
                    <a:schemeClr val="tx1"/>
                  </a:solidFill>
                </a:rPr>
                <a:t>Challenging to </a:t>
              </a:r>
              <a:r>
                <a:rPr lang="en-US" sz="1400" b="1" dirty="0" smtClean="0">
                  <a:solidFill>
                    <a:schemeClr val="tx1"/>
                  </a:solidFill>
                </a:rPr>
                <a:t/>
              </a:r>
              <a:br>
                <a:rPr lang="en-US" sz="1400" b="1" dirty="0" smtClean="0">
                  <a:solidFill>
                    <a:schemeClr val="tx1"/>
                  </a:solidFill>
                </a:rPr>
              </a:br>
              <a:r>
                <a:rPr lang="en-US" sz="1400" b="1" dirty="0" smtClean="0">
                  <a:solidFill>
                    <a:schemeClr val="tx1"/>
                  </a:solidFill>
                </a:rPr>
                <a:t>meet </a:t>
              </a:r>
              <a:r>
                <a:rPr lang="en-US" sz="1400" b="1" dirty="0">
                  <a:solidFill>
                    <a:schemeClr val="tx1"/>
                  </a:solidFill>
                </a:rPr>
                <a:t>SLAs</a:t>
              </a:r>
            </a:p>
            <a:p>
              <a:pPr marL="174625" indent="-174625" algn="l" defTabSz="914363">
                <a:buClr>
                  <a:schemeClr val="accent1">
                    <a:lumMod val="75000"/>
                  </a:schemeClr>
                </a:buClr>
                <a:buFont typeface="Wingdings" pitchFamily="2" charset="2"/>
                <a:buChar char="§"/>
                <a:defRPr/>
              </a:pPr>
              <a:r>
                <a:rPr lang="en-US" sz="1400" b="1" dirty="0">
                  <a:solidFill>
                    <a:schemeClr val="tx1"/>
                  </a:solidFill>
                </a:rPr>
                <a:t>Long issue identification / resolution times</a:t>
              </a:r>
            </a:p>
            <a:p>
              <a:pPr marL="174625" indent="-174625" algn="l" defTabSz="914363">
                <a:buClr>
                  <a:schemeClr val="accent1">
                    <a:lumMod val="75000"/>
                  </a:schemeClr>
                </a:buClr>
                <a:buFont typeface="Wingdings" pitchFamily="2" charset="2"/>
                <a:buChar char="§"/>
                <a:defRPr/>
              </a:pPr>
              <a:r>
                <a:rPr lang="en-US" sz="1400" b="1" dirty="0">
                  <a:solidFill>
                    <a:schemeClr val="tx1"/>
                  </a:solidFill>
                </a:rPr>
                <a:t>Security and compliance issues</a:t>
              </a:r>
            </a:p>
          </p:txBody>
        </p:sp>
        <p:sp>
          <p:nvSpPr>
            <p:cNvPr id="33" name="TextBox 26"/>
            <p:cNvSpPr txBox="1"/>
            <p:nvPr/>
          </p:nvSpPr>
          <p:spPr>
            <a:xfrm>
              <a:off x="2344303" y="3127169"/>
              <a:ext cx="2099462" cy="1977204"/>
            </a:xfrm>
            <a:prstGeom prst="rect">
              <a:avLst/>
            </a:prstGeom>
            <a:gradFill flip="none" rotWithShape="1">
              <a:gsLst>
                <a:gs pos="0">
                  <a:schemeClr val="bg2">
                    <a:lumMod val="40000"/>
                    <a:lumOff val="60000"/>
                  </a:schemeClr>
                </a:gs>
                <a:gs pos="43000">
                  <a:schemeClr val="bg1"/>
                </a:gs>
                <a:gs pos="100000">
                  <a:srgbClr val="FFFFFF">
                    <a:shade val="100000"/>
                    <a:satMod val="115000"/>
                  </a:srgbClr>
                </a:gs>
              </a:gsLst>
              <a:lin ang="16200000" scaled="1"/>
              <a:tileRect/>
            </a:gradFill>
            <a:ln w="3175" cap="flat" cmpd="sng" algn="ctr">
              <a:noFill/>
              <a:prstDash val="solid"/>
              <a:round/>
              <a:headEnd type="none" w="med" len="med"/>
              <a:tailEnd type="none" w="med" len="med"/>
            </a:ln>
            <a:effectLst>
              <a:outerShdw blurRad="50800" dist="38100" dir="5400000" algn="t" rotWithShape="0">
                <a:prstClr val="black">
                  <a:alpha val="40000"/>
                </a:prstClr>
              </a:outerShdw>
            </a:effectLst>
          </p:spPr>
          <p:txBody>
            <a:bodyPr vert="horz" wrap="square" lIns="91440" tIns="91440" rIns="91440" bIns="45720" numCol="1" rtlCol="0" anchor="t" anchorCtr="0" compatLnSpc="1">
              <a:prstTxWarp prst="textNoShape">
                <a:avLst/>
              </a:prstTxWarp>
              <a:noAutofit/>
            </a:bodyPr>
            <a:lstStyle>
              <a:defPPr>
                <a:defRPr lang="en-US"/>
              </a:defPPr>
              <a:lvl1pPr marL="171450" indent="-171450" algn="l" defTabSz="914363">
                <a:buClr>
                  <a:schemeClr val="accent1">
                    <a:lumMod val="75000"/>
                  </a:schemeClr>
                </a:buClr>
                <a:buFont typeface="Wingdings" pitchFamily="2" charset="2"/>
                <a:buChar char="§"/>
                <a:defRPr sz="1100" b="1">
                  <a:solidFill>
                    <a:schemeClr val="tx1"/>
                  </a:solidFill>
                </a:defRPr>
              </a:lvl1pPr>
              <a:lvl3pPr marL="169863" lvl="2" indent="-169863">
                <a:spcAft>
                  <a:spcPts val="600"/>
                </a:spcAft>
                <a:buClr>
                  <a:srgbClr val="FFFFFF"/>
                </a:buClr>
                <a:buSzPct val="100000"/>
                <a:buFont typeface="Arial" pitchFamily="34" charset="0"/>
                <a:buChar char="•"/>
                <a:defRPr sz="1400" b="1">
                  <a:ln>
                    <a:solidFill>
                      <a:srgbClr val="FFFFFF">
                        <a:alpha val="0"/>
                      </a:srgbClr>
                    </a:solidFill>
                  </a:ln>
                  <a:solidFill>
                    <a:srgbClr val="FFFFFF"/>
                  </a:solidFill>
                  <a:ea typeface="Verdana" pitchFamily="34" charset="0"/>
                  <a:cs typeface="Verdana" pitchFamily="34" charset="0"/>
                </a:defRPr>
              </a:lvl3pPr>
            </a:lstStyle>
            <a:p>
              <a:pPr>
                <a:defRPr/>
              </a:pPr>
              <a:r>
                <a:rPr lang="en-US" sz="1400" dirty="0"/>
                <a:t>High </a:t>
              </a:r>
              <a:r>
                <a:rPr lang="en-US" sz="1400" dirty="0" err="1"/>
                <a:t>capex</a:t>
              </a:r>
              <a:r>
                <a:rPr lang="en-US" sz="1400" dirty="0"/>
                <a:t> and </a:t>
              </a:r>
              <a:r>
                <a:rPr lang="en-US" sz="1400" dirty="0" err="1"/>
                <a:t>opex</a:t>
              </a:r>
              <a:endParaRPr lang="en-US" sz="1400" dirty="0"/>
            </a:p>
            <a:p>
              <a:pPr>
                <a:defRPr/>
              </a:pPr>
              <a:r>
                <a:rPr lang="en-US" sz="1400" dirty="0"/>
                <a:t>High complexity, </a:t>
              </a:r>
              <a:r>
                <a:rPr lang="en-US" sz="1400" dirty="0" err="1"/>
                <a:t>Siloed</a:t>
              </a:r>
              <a:r>
                <a:rPr lang="en-US" sz="1400" dirty="0"/>
                <a:t> IT</a:t>
              </a:r>
            </a:p>
            <a:p>
              <a:pPr>
                <a:defRPr/>
              </a:pPr>
              <a:r>
                <a:rPr lang="en-US" sz="1400" dirty="0"/>
                <a:t>Operational inefficiencies </a:t>
              </a:r>
            </a:p>
          </p:txBody>
        </p:sp>
      </p:grpSp>
    </p:spTree>
    <p:extLst>
      <p:ext uri="{BB962C8B-B14F-4D97-AF65-F5344CB8AC3E}">
        <p14:creationId xmlns:p14="http://schemas.microsoft.com/office/powerpoint/2010/main" val="274398435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WOJJgIwOlE24ngHfD7of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p3a686OA0qxwR7yw0CzyA"/>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3139</TotalTime>
  <Words>1003</Words>
  <Application>Microsoft Office PowerPoint</Application>
  <PresentationFormat>全屏显示(4:3)</PresentationFormat>
  <Paragraphs>203</Paragraphs>
  <Slides>18</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18</vt:i4>
      </vt:variant>
    </vt:vector>
  </HeadingPairs>
  <TitlesOfParts>
    <vt:vector size="30" baseType="lpstr">
      <vt:lpstr>Franklin Gothic Book</vt:lpstr>
      <vt:lpstr>ＭＳ Ｐゴシック</vt:lpstr>
      <vt:lpstr>等线</vt:lpstr>
      <vt:lpstr>黑体</vt:lpstr>
      <vt:lpstr>宋体</vt:lpstr>
      <vt:lpstr>Arial</vt:lpstr>
      <vt:lpstr>Arial Black</vt:lpstr>
      <vt:lpstr>Calibri</vt:lpstr>
      <vt:lpstr>Segoe UI</vt:lpstr>
      <vt:lpstr>Times New Roman</vt:lpstr>
      <vt:lpstr>Wingdings</vt:lpstr>
      <vt:lpstr>Office 主题</vt:lpstr>
      <vt:lpstr>数据中心技术</vt:lpstr>
      <vt:lpstr>基本信息</vt:lpstr>
      <vt:lpstr>课程计划</vt:lpstr>
      <vt:lpstr>讲座内容</vt:lpstr>
      <vt:lpstr>复杂系统管理</vt:lpstr>
      <vt:lpstr>复杂系统管理</vt:lpstr>
      <vt:lpstr>标准化</vt:lpstr>
      <vt:lpstr>标准化</vt:lpstr>
      <vt:lpstr>数据中心管理</vt:lpstr>
      <vt:lpstr>数据中心管理</vt:lpstr>
      <vt:lpstr>数据中心管理</vt:lpstr>
      <vt:lpstr>软件定义数据中心</vt:lpstr>
      <vt:lpstr>软件定义数据中心</vt:lpstr>
      <vt:lpstr>软件定义数据中心</vt:lpstr>
      <vt:lpstr>开放管理平台</vt:lpstr>
      <vt:lpstr>系统监控管理实践</vt:lpstr>
      <vt:lpstr>论文学习基础</vt:lpstr>
      <vt:lpstr>后续内容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数据中心技术</dc:title>
  <dc:creator>Zhan Shi</dc:creator>
  <cp:lastModifiedBy>Shi Zhan</cp:lastModifiedBy>
  <cp:revision>100</cp:revision>
  <dcterms:created xsi:type="dcterms:W3CDTF">2016-11-06T22:55:39Z</dcterms:created>
  <dcterms:modified xsi:type="dcterms:W3CDTF">2018-10-08T18:38:53Z</dcterms:modified>
</cp:coreProperties>
</file>