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62" r:id="rId4"/>
    <p:sldId id="263" r:id="rId5"/>
    <p:sldId id="304" r:id="rId6"/>
    <p:sldId id="321" r:id="rId7"/>
    <p:sldId id="308" r:id="rId8"/>
    <p:sldId id="309" r:id="rId9"/>
    <p:sldId id="323" r:id="rId10"/>
    <p:sldId id="322" r:id="rId11"/>
    <p:sldId id="320" r:id="rId12"/>
    <p:sldId id="318" r:id="rId13"/>
    <p:sldId id="310" r:id="rId14"/>
    <p:sldId id="326" r:id="rId15"/>
    <p:sldId id="327" r:id="rId16"/>
    <p:sldId id="328" r:id="rId17"/>
    <p:sldId id="324" r:id="rId18"/>
    <p:sldId id="333" r:id="rId19"/>
    <p:sldId id="334" r:id="rId20"/>
    <p:sldId id="325" r:id="rId21"/>
    <p:sldId id="329" r:id="rId22"/>
    <p:sldId id="331" r:id="rId23"/>
    <p:sldId id="330" r:id="rId24"/>
    <p:sldId id="332" r:id="rId25"/>
    <p:sldId id="311" r:id="rId26"/>
    <p:sldId id="312" r:id="rId27"/>
    <p:sldId id="313" r:id="rId28"/>
    <p:sldId id="314" r:id="rId29"/>
    <p:sldId id="317" r:id="rId30"/>
    <p:sldId id="319" r:id="rId31"/>
    <p:sldId id="305" r:id="rId32"/>
    <p:sldId id="306" r:id="rId3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4521" autoAdjust="0"/>
  </p:normalViewPr>
  <p:slideViewPr>
    <p:cSldViewPr snapToGrid="0">
      <p:cViewPr varScale="1">
        <p:scale>
          <a:sx n="87" d="100"/>
          <a:sy n="87" d="100"/>
        </p:scale>
        <p:origin x="17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639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68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Stony brook </a:t>
            </a:r>
            <a:r>
              <a:rPr lang="en-US" altLang="zh-CN" dirty="0" err="1" smtClean="0"/>
              <a:t>fsl</a:t>
            </a:r>
            <a:r>
              <a:rPr lang="en-US" altLang="zh-CN" dirty="0" smtClean="0"/>
              <a:t> &amp; </a:t>
            </a:r>
            <a:r>
              <a:rPr lang="en-US" altLang="zh-CN" dirty="0" err="1" smtClean="0"/>
              <a:t>Erez</a:t>
            </a:r>
            <a:r>
              <a:rPr lang="en-US" altLang="zh-CN" baseline="0" dirty="0" smtClean="0"/>
              <a:t> </a:t>
            </a:r>
            <a:r>
              <a:rPr lang="en-US" altLang="zh-CN" dirty="0" err="1" smtClean="0"/>
              <a:t>Zadok</a:t>
            </a:r>
            <a:endParaRPr lang="en-US" altLang="zh-CN" dirty="0" smtClean="0"/>
          </a:p>
          <a:p>
            <a:r>
              <a:rPr lang="en-US" altLang="zh-CN" dirty="0" smtClean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436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2016/11/18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&#65292;13971459597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7" Type="http://schemas.openxmlformats.org/officeDocument/2006/relationships/image" Target="../media/image15.jpe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pypi.python.org/pypi/pandas" TargetMode="External"/><Relationship Id="rId4" Type="http://schemas.openxmlformats.org/officeDocument/2006/relationships/hyperlink" Target="https://store.docker.com/community/images/tailordev/panda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</a:t>
            </a:r>
            <a:r>
              <a:rPr lang="zh-CN" altLang="en-US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实验室</a:t>
            </a:r>
            <a:endParaRPr lang="en-US" altLang="zh-CN" sz="2000" dirty="0" smtClean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2016-11-18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够“虚”！</a:t>
            </a:r>
            <a:endParaRPr lang="en-US" altLang="zh-CN" dirty="0" smtClean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 smtClean="0"/>
              <a:t>its </a:t>
            </a:r>
            <a:r>
              <a:rPr lang="en-US" altLang="zh-CN" dirty="0"/>
              <a:t>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 smtClean="0"/>
              <a:t>can </a:t>
            </a:r>
            <a:r>
              <a:rPr lang="en-US" altLang="zh-CN" dirty="0"/>
              <a:t>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 smtClean="0"/>
              <a:t>its </a:t>
            </a:r>
            <a:r>
              <a:rPr lang="en-US" altLang="zh-CN" dirty="0"/>
              <a:t>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 smtClean="0"/>
              <a:t>Debian</a:t>
            </a:r>
            <a:r>
              <a:rPr lang="en-US" altLang="zh-CN" dirty="0" smtClean="0"/>
              <a:t> </a:t>
            </a:r>
            <a:r>
              <a:rPr lang="en-US" altLang="zh-CN" dirty="0"/>
              <a:t>host can run Fedora container (&amp;vice-versa)</a:t>
            </a:r>
          </a:p>
          <a:p>
            <a:pPr lvl="2"/>
            <a:r>
              <a:rPr lang="en-US" altLang="zh-CN" dirty="0" smtClean="0"/>
              <a:t>isolation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 smtClean="0"/>
              <a:t>container </a:t>
            </a:r>
            <a:r>
              <a:rPr lang="en-US" altLang="zh-CN" dirty="0"/>
              <a:t>A &amp; B can't harm (or even see) each other</a:t>
            </a:r>
          </a:p>
          <a:p>
            <a:pPr lvl="2"/>
            <a:r>
              <a:rPr lang="en-US" altLang="zh-CN" dirty="0" smtClean="0"/>
              <a:t>isolation 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 smtClean="0"/>
              <a:t>soft </a:t>
            </a:r>
            <a:r>
              <a:rPr lang="en-US" altLang="zh-CN" dirty="0"/>
              <a:t>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www.socallinuxexpo.org/sites/default/files/presentations/Jerome-Scale11x LXC Talk.pdf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2509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能干啥？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</a:t>
            </a:r>
            <a:r>
              <a:rPr lang="en-US" altLang="zh-CN" dirty="0" err="1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­-containers-­parallels­lxc-­openvz­-docker-­and­-more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084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能干啥？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3679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 smtClean="0"/>
              <a:t>0.1.0 </a:t>
            </a:r>
            <a:r>
              <a:rPr lang="en-US" altLang="zh-CN" dirty="0"/>
              <a:t>releases in 2008</a:t>
            </a:r>
          </a:p>
          <a:p>
            <a:pPr lvl="1"/>
            <a:r>
              <a:rPr lang="en-US" altLang="zh-CN" dirty="0" smtClean="0"/>
              <a:t>Works </a:t>
            </a:r>
            <a:r>
              <a:rPr lang="en-US" altLang="zh-CN" dirty="0"/>
              <a:t>with general vanilla Linux kernels off the shelf.</a:t>
            </a:r>
          </a:p>
          <a:p>
            <a:pPr lvl="1"/>
            <a:r>
              <a:rPr lang="en-US" altLang="zh-CN" dirty="0" smtClean="0"/>
              <a:t>GNU </a:t>
            </a:r>
            <a:r>
              <a:rPr lang="en-US" altLang="zh-CN" dirty="0"/>
              <a:t>GPLv2 License</a:t>
            </a:r>
          </a:p>
          <a:p>
            <a:pPr lvl="1"/>
            <a:r>
              <a:rPr lang="en-US" altLang="zh-CN" dirty="0" smtClean="0"/>
              <a:t>Used </a:t>
            </a:r>
            <a:r>
              <a:rPr lang="en-US" altLang="zh-CN" dirty="0"/>
              <a:t>as a “container engine” in Docker</a:t>
            </a:r>
          </a:p>
          <a:p>
            <a:pPr lvl="1"/>
            <a:r>
              <a:rPr lang="en-US" altLang="zh-CN" dirty="0" smtClean="0"/>
              <a:t>Google </a:t>
            </a:r>
            <a:r>
              <a:rPr lang="en-US" altLang="zh-CN" dirty="0"/>
              <a:t>App Engine utilizes an LXC-like </a:t>
            </a:r>
            <a:r>
              <a:rPr lang="en-US" altLang="zh-CN" dirty="0" smtClean="0"/>
              <a:t>technology</a:t>
            </a:r>
          </a:p>
          <a:p>
            <a:pPr lvl="2"/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 smtClean="0"/>
              <a:t>Parellels</a:t>
            </a:r>
            <a:r>
              <a:rPr lang="en-US" altLang="zh-CN" dirty="0" smtClean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 smtClean="0"/>
              <a:t>Rackspace </a:t>
            </a:r>
            <a:r>
              <a:rPr lang="en-US" altLang="zh-CN" strike="sngStrike" dirty="0"/>
              <a:t>Cloud Databases utilize LXC</a:t>
            </a:r>
          </a:p>
          <a:p>
            <a:pPr lvl="1"/>
            <a:r>
              <a:rPr lang="en-US" altLang="zh-CN" dirty="0" err="1" smtClean="0"/>
              <a:t>Heroku</a:t>
            </a:r>
            <a:r>
              <a:rPr lang="en-US" altLang="zh-CN" dirty="0" smtClean="0"/>
              <a:t> </a:t>
            </a:r>
            <a:r>
              <a:rPr lang="en-US" altLang="zh-CN" dirty="0"/>
              <a:t>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1554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Developed </a:t>
            </a:r>
            <a:r>
              <a:rPr lang="en-US" altLang="zh-CN" dirty="0"/>
              <a:t>by Cloud Foundry as an orchestration layer to create application containers. Initially </a:t>
            </a:r>
            <a:r>
              <a:rPr lang="en-US" altLang="zh-CN" dirty="0" smtClean="0"/>
              <a:t>said working </a:t>
            </a:r>
            <a:r>
              <a:rPr lang="en-US" altLang="zh-CN" dirty="0"/>
              <a:t>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(</a:t>
            </a:r>
            <a:r>
              <a:rPr lang="en-US" altLang="zh-CN" dirty="0"/>
              <a:t>Comparison) Warden and Docker both orchestrate containers controlling the subsystems like </a:t>
            </a:r>
            <a:r>
              <a:rPr lang="en-US" altLang="zh-CN" dirty="0" err="1" smtClean="0"/>
              <a:t>linux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cgroups</a:t>
            </a:r>
            <a:r>
              <a:rPr lang="en-US" altLang="zh-CN" dirty="0"/>
              <a:t>, namespaces and security</a:t>
            </a:r>
            <a:r>
              <a:rPr lang="en-US" altLang="zh-CN" dirty="0" smtClean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A </a:t>
            </a:r>
            <a:r>
              <a:rPr lang="en-US" altLang="zh-CN" dirty="0"/>
              <a:t>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Utilizes </a:t>
            </a:r>
            <a:r>
              <a:rPr lang="en-US" altLang="zh-CN" dirty="0"/>
              <a:t>“Zones” as a construct for partitioning system resources. Zones are an enhanced </a:t>
            </a:r>
            <a:r>
              <a:rPr lang="en-US" altLang="zh-CN" i="1" dirty="0" err="1" smtClean="0"/>
              <a:t>chroot</a:t>
            </a:r>
            <a:r>
              <a:rPr lang="en-US" altLang="zh-CN" dirty="0" smtClean="0"/>
              <a:t> mechanism </a:t>
            </a:r>
            <a:r>
              <a:rPr lang="en-US" altLang="zh-CN" dirty="0"/>
              <a:t>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Zones </a:t>
            </a:r>
            <a:r>
              <a:rPr lang="en-US" altLang="zh-CN" dirty="0"/>
              <a:t>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64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Also “Non-Linux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smtClean="0"/>
              <a:t>Linux </a:t>
            </a:r>
            <a:r>
              <a:rPr lang="en-US" altLang="zh-CN" dirty="0"/>
              <a:t>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Also </a:t>
            </a:r>
            <a:r>
              <a:rPr lang="en-US" altLang="zh-CN" dirty="0"/>
              <a:t>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</a:t>
            </a:r>
            <a:r>
              <a:rPr lang="en-US" altLang="zh-CN" dirty="0" smtClean="0"/>
              <a:t>file system </a:t>
            </a:r>
            <a:r>
              <a:rPr lang="en-US" altLang="zh-CN" dirty="0"/>
              <a:t>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GNU </a:t>
            </a:r>
            <a:r>
              <a:rPr lang="en-US" altLang="zh-CN" dirty="0"/>
              <a:t>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Patched </a:t>
            </a:r>
            <a:r>
              <a:rPr lang="en-US" altLang="zh-CN" dirty="0"/>
              <a:t>kernel to enable </a:t>
            </a:r>
            <a:r>
              <a:rPr lang="en-US" altLang="zh-CN" dirty="0" smtClean="0"/>
              <a:t>OS-level </a:t>
            </a:r>
            <a:r>
              <a:rPr lang="en-US" altLang="zh-CN" dirty="0"/>
              <a:t>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Partitions </a:t>
            </a:r>
            <a:r>
              <a:rPr lang="en-US" altLang="zh-CN" dirty="0"/>
              <a:t>of CPU, Memory, Network, Filesystem are called “Security Contexts” which uses a </a:t>
            </a:r>
            <a:r>
              <a:rPr lang="en-US" altLang="zh-CN" dirty="0" err="1" smtClean="0"/>
              <a:t>chroot</a:t>
            </a:r>
            <a:r>
              <a:rPr lang="en-US" altLang="zh-CN" dirty="0" smtClean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Utilizes </a:t>
            </a:r>
            <a:r>
              <a:rPr lang="en-US" altLang="zh-CN" dirty="0" err="1" smtClean="0"/>
              <a:t>CoW</a:t>
            </a:r>
            <a:r>
              <a:rPr lang="en-US" altLang="zh-CN" dirty="0" smtClean="0"/>
              <a:t> (</a:t>
            </a:r>
            <a:r>
              <a:rPr lang="en-US" altLang="zh-CN" dirty="0"/>
              <a:t>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6080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有哪些？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Free Windows XP container solution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smtClean="0"/>
              <a:t>Provides OS-level </a:t>
            </a:r>
            <a:r>
              <a:rPr lang="en-US" altLang="zh-CN" sz="1800" dirty="0"/>
              <a:t>isolated computing environments for </a:t>
            </a:r>
            <a:r>
              <a:rPr lang="en-US" altLang="zh-CN" sz="1800" dirty="0" smtClean="0"/>
              <a:t>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</a:t>
            </a:r>
            <a:r>
              <a:rPr lang="en-US" altLang="zh-CN" sz="1800" dirty="0" smtClean="0">
                <a:hlinkClick r:id="rId2"/>
              </a:rPr>
              <a:t>icoresoftware.com/index.html</a:t>
            </a:r>
            <a:r>
              <a:rPr lang="en-US" altLang="zh-CN" sz="1800" dirty="0" smtClean="0"/>
              <a:t> (obsolete!)</a:t>
            </a:r>
            <a:endParaRPr lang="en-US" altLang="zh-CN" sz="1800" dirty="0"/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smtClean="0"/>
              <a:t>Developed </a:t>
            </a:r>
            <a:r>
              <a:rPr lang="en-US" altLang="zh-CN" sz="1800" dirty="0"/>
              <a:t>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 smtClean="0"/>
              <a:t>“</a:t>
            </a:r>
            <a:r>
              <a:rPr lang="en-US" altLang="zh-CN" sz="1800" dirty="0"/>
              <a:t>Sandboxes”, like a container, are created for isolated environments</a:t>
            </a:r>
            <a:r>
              <a:rPr lang="en-US" altLang="zh-CN" sz="1800" dirty="0" smtClean="0"/>
              <a:t>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</a:t>
            </a:r>
            <a:r>
              <a:rPr lang="en-US" altLang="zh-CN" sz="1800" dirty="0" smtClean="0">
                <a:hlinkClick r:id="rId3"/>
              </a:rPr>
              <a:t>/</a:t>
            </a:r>
            <a:r>
              <a:rPr lang="en-US" altLang="zh-CN" sz="1800" dirty="0" smtClean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5422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主流实现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开</a:t>
            </a:r>
            <a:r>
              <a:rPr lang="zh-CN" altLang="en-US" dirty="0"/>
              <a:t>源的应用容器</a:t>
            </a:r>
            <a:r>
              <a:rPr lang="zh-CN" altLang="en-US" dirty="0" smtClean="0"/>
              <a:t>引擎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让开</a:t>
            </a:r>
            <a:r>
              <a:rPr lang="zh-CN" altLang="en-US" dirty="0"/>
              <a:t>发</a:t>
            </a:r>
            <a:r>
              <a:rPr lang="zh-CN" altLang="en-US" dirty="0" smtClean="0"/>
              <a:t>者打包应用</a:t>
            </a:r>
            <a:r>
              <a:rPr lang="zh-CN" altLang="en-US" dirty="0"/>
              <a:t>以及依赖包到一个可移植的容器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然后</a:t>
            </a:r>
            <a:r>
              <a:rPr lang="zh-CN" altLang="en-US" dirty="0"/>
              <a:t>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完全</a:t>
            </a:r>
            <a:r>
              <a:rPr lang="zh-CN" altLang="en-US" dirty="0"/>
              <a:t>使用沙箱</a:t>
            </a:r>
            <a:r>
              <a:rPr lang="zh-CN" altLang="en-US" dirty="0" smtClean="0"/>
              <a:t>机制</a:t>
            </a:r>
            <a:endParaRPr lang="en-US" altLang="zh-CN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相互</a:t>
            </a:r>
            <a:r>
              <a:rPr lang="zh-CN" altLang="en-US" dirty="0"/>
              <a:t>之间不会有任何</a:t>
            </a:r>
            <a:r>
              <a:rPr lang="zh-CN" altLang="en-US" dirty="0" smtClean="0"/>
              <a:t>接口 </a:t>
            </a:r>
            <a:r>
              <a:rPr lang="zh-CN" altLang="en-US" sz="1800" dirty="0" smtClean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 smtClean="0"/>
              <a:t>几乎</a:t>
            </a:r>
            <a:r>
              <a:rPr lang="zh-CN" altLang="en-US" dirty="0"/>
              <a:t>没有性能</a:t>
            </a:r>
            <a:r>
              <a:rPr lang="zh-CN" altLang="en-US" dirty="0" smtClean="0"/>
              <a:t>开销，可以</a:t>
            </a:r>
            <a:r>
              <a:rPr lang="zh-CN" altLang="en-US" dirty="0"/>
              <a:t>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8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 smtClean="0"/>
              <a:t>3</a:t>
            </a:r>
            <a:r>
              <a:rPr lang="zh-CN" altLang="en-US" sz="2000" dirty="0" smtClean="0"/>
              <a:t>部分组成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74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架构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608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基本信息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 smtClean="0"/>
              <a:t>施展</a:t>
            </a:r>
            <a:r>
              <a:rPr lang="zh-CN" altLang="en-US" sz="2000" dirty="0" smtClean="0"/>
              <a:t> 副研究员，武汉光电国家实验室，存储部，</a:t>
            </a:r>
            <a:r>
              <a:rPr lang="en-US" altLang="zh-CN" sz="2000" dirty="0" smtClean="0"/>
              <a:t>F309</a:t>
            </a:r>
            <a:endParaRPr lang="en-US" altLang="zh-CN" dirty="0" smtClean="0"/>
          </a:p>
          <a:p>
            <a:r>
              <a:rPr lang="zh-CN" altLang="en-US" dirty="0" smtClean="0"/>
              <a:t>课程办公时间</a:t>
            </a:r>
            <a:r>
              <a:rPr lang="zh-CN" altLang="en-US" sz="2000" dirty="0" smtClean="0"/>
              <a:t> 每周五下午</a:t>
            </a:r>
            <a:r>
              <a:rPr lang="en-US" altLang="zh-CN" sz="2000" dirty="0" smtClean="0"/>
              <a:t>14:00-15:00</a:t>
            </a:r>
            <a:endParaRPr lang="en-US" altLang="zh-CN" dirty="0" smtClean="0"/>
          </a:p>
          <a:p>
            <a:r>
              <a:rPr lang="zh-CN" altLang="en-US" dirty="0" smtClean="0"/>
              <a:t>课程主页 </a:t>
            </a:r>
            <a:r>
              <a:rPr lang="en-US" altLang="zh-CN" sz="2000">
                <a:hlinkClick r:id="rId2"/>
              </a:rPr>
              <a:t>https</a:t>
            </a:r>
            <a:r>
              <a:rPr lang="en-US" altLang="zh-CN" sz="2000">
                <a:hlinkClick r:id="rId2"/>
              </a:rPr>
              <a:t>://</a:t>
            </a:r>
            <a:r>
              <a:rPr lang="en-US" altLang="zh-CN" sz="2000" smtClean="0">
                <a:hlinkClick r:id="rId2"/>
              </a:rPr>
              <a:t>github.com/cs210-566</a:t>
            </a:r>
            <a:endParaRPr lang="en-US" altLang="zh-CN" dirty="0" smtClean="0"/>
          </a:p>
          <a:p>
            <a:r>
              <a:rPr lang="zh-CN" altLang="en-US" dirty="0" smtClean="0"/>
              <a:t>联系方式</a:t>
            </a:r>
            <a:r>
              <a:rPr lang="zh-CN" altLang="en-US" sz="2000" dirty="0" smtClean="0"/>
              <a:t> </a:t>
            </a:r>
            <a:r>
              <a:rPr lang="en-US" altLang="zh-CN" sz="2000" dirty="0" smtClean="0">
                <a:hlinkClick r:id="rId3"/>
              </a:rPr>
              <a:t>zshi@hust.edu.cn</a:t>
            </a:r>
            <a:r>
              <a:rPr lang="zh-CN" altLang="en-US" sz="2000" dirty="0" smtClean="0"/>
              <a:t>，</a:t>
            </a:r>
            <a:r>
              <a:rPr lang="en-US" altLang="zh-CN" sz="2000" dirty="0" smtClean="0"/>
              <a:t>13971459597</a:t>
            </a:r>
          </a:p>
          <a:p>
            <a:r>
              <a:rPr lang="zh-CN" altLang="en-US" dirty="0" smtClean="0"/>
              <a:t>参考书</a:t>
            </a:r>
            <a:endParaRPr lang="en-US" altLang="zh-CN" dirty="0" smtClean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 smtClean="0"/>
              <a:t>Barroso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</a:t>
            </a:r>
            <a:r>
              <a:rPr lang="en-US" altLang="zh-CN" sz="1400" dirty="0" smtClean="0"/>
              <a:t>.”</a:t>
            </a:r>
          </a:p>
          <a:p>
            <a:r>
              <a:rPr lang="zh-CN" altLang="en-US" dirty="0" smtClean="0"/>
              <a:t>实验平台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X-Shell Proxy: HTTP1.1, 115.156.209.252:9001</a:t>
            </a:r>
          </a:p>
          <a:p>
            <a:pPr lvl="1"/>
            <a:r>
              <a:rPr lang="en-US" altLang="zh-CN" sz="2000" dirty="0" smtClean="0"/>
              <a:t>192.168.3.85</a:t>
            </a: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</a:t>
            </a:r>
            <a:r>
              <a:rPr lang="zh-CN" altLang="en-US" dirty="0" smtClean="0"/>
              <a:t>生态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Kernel </a:t>
            </a:r>
            <a:r>
              <a:rPr lang="en-US" altLang="zh-CN" dirty="0"/>
              <a:t>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Developed </a:t>
            </a:r>
            <a:r>
              <a:rPr lang="en-US" altLang="zh-CN" dirty="0"/>
              <a:t>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Unified </a:t>
            </a:r>
            <a:r>
              <a:rPr lang="en-US" altLang="zh-CN" dirty="0"/>
              <a:t>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 smtClean="0"/>
              <a:t>Construct </a:t>
            </a:r>
            <a:r>
              <a:rPr lang="en-US" altLang="zh-CN" dirty="0"/>
              <a:t>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 smtClean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 smtClean="0"/>
              <a:t>Libcontainer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20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454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19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技术基础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www.am-utils.org/docs/unionfs-tr/figures/stacking_fanout.png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1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干货 </a:t>
            </a:r>
            <a:r>
              <a:rPr lang="en-US" altLang="zh-CN" dirty="0" smtClean="0"/>
              <a:t>(</a:t>
            </a:r>
            <a:r>
              <a:rPr lang="zh-CN" altLang="en-US" dirty="0" smtClean="0"/>
              <a:t>干活</a:t>
            </a:r>
            <a:r>
              <a:rPr lang="en-US" altLang="zh-CN" dirty="0" smtClean="0"/>
              <a:t>) </a:t>
            </a:r>
            <a:r>
              <a:rPr lang="zh-CN" altLang="en-US" dirty="0" smtClean="0"/>
              <a:t>时间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检查内核 </a:t>
            </a:r>
            <a:r>
              <a:rPr lang="en-US" altLang="zh-CN" dirty="0" smtClean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 smtClean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 smtClean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更新系统源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 smtClean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确保支持 </a:t>
            </a:r>
            <a:r>
              <a:rPr lang="en-US" altLang="zh-CN" dirty="0" smtClean="0"/>
              <a:t>https </a:t>
            </a:r>
            <a:r>
              <a:rPr lang="zh-CN" altLang="en-US" dirty="0" smtClean="0"/>
              <a:t>源，有根证书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 smtClean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</a:t>
            </a:r>
            <a:r>
              <a:rPr lang="en-US" altLang="zh-CN" i="1" dirty="0" smtClean="0"/>
              <a:t>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 smtClean="0"/>
              <a:t>收 </a:t>
            </a:r>
            <a:r>
              <a:rPr lang="en-US" altLang="zh-CN" dirty="0" err="1" smtClean="0"/>
              <a:t>docker</a:t>
            </a:r>
            <a:r>
              <a:rPr lang="en-US" altLang="zh-CN" dirty="0" smtClean="0"/>
              <a:t> </a:t>
            </a:r>
            <a:r>
              <a:rPr lang="zh-CN" altLang="en-US" dirty="0" smtClean="0"/>
              <a:t>安装源证书</a:t>
            </a:r>
            <a:endParaRPr lang="en-US" altLang="zh-CN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 smtClean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</a:t>
            </a:r>
            <a:r>
              <a:rPr lang="en-US" altLang="zh-CN" i="1" dirty="0" smtClean="0"/>
              <a:t>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://docs.docker.com/engine/installation/linux/ubuntulinux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 smtClean="0"/>
              <a:t>添加</a:t>
            </a:r>
            <a:r>
              <a:rPr lang="en-US" altLang="zh-CN" sz="2500" dirty="0" err="1" smtClean="0"/>
              <a:t>docker</a:t>
            </a:r>
            <a:r>
              <a:rPr lang="zh-CN" altLang="en-US" sz="2500" dirty="0" smtClean="0"/>
              <a:t>安装源</a:t>
            </a:r>
            <a:endParaRPr lang="en-US" altLang="zh-CN" sz="25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 smtClean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 smtClean="0"/>
              <a:t>更新、确认</a:t>
            </a:r>
            <a:endParaRPr lang="en-US" altLang="zh-CN" sz="25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 smtClean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 smtClean="0"/>
              <a:t>docker</a:t>
            </a:r>
            <a:r>
              <a:rPr lang="en-US" altLang="zh-CN" sz="2000" i="1" dirty="0" smtClean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 smtClean="0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 smtClean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533196"/>
              </p:ext>
            </p:extLst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/>
                <a:gridCol w="5614353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://docs.docker.com/engine/installation/linux/ubuntulinux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077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 smtClean="0"/>
              <a:t>安装</a:t>
            </a:r>
            <a:endParaRPr lang="en-US" altLang="zh-CN" sz="29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 smtClean="0"/>
              <a:t>docker</a:t>
            </a:r>
            <a:r>
              <a:rPr lang="en-US" altLang="zh-CN" i="1" dirty="0" smtClean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 smtClean="0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 smtClean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CN" i="1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 smtClean="0"/>
              <a:t>开服务 </a:t>
            </a:r>
            <a:r>
              <a:rPr lang="en-US" altLang="zh-CN" sz="2900" dirty="0" smtClean="0"/>
              <a:t>(</a:t>
            </a:r>
            <a:r>
              <a:rPr lang="zh-CN" altLang="en-US" sz="2900" dirty="0" smtClean="0"/>
              <a:t>守护进程</a:t>
            </a:r>
            <a:r>
              <a:rPr lang="en-US" altLang="zh-CN" sz="2900" dirty="0" smtClean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</a:t>
            </a:r>
            <a:r>
              <a:rPr lang="en-US" altLang="zh-CN" i="1" dirty="0" smtClean="0"/>
              <a:t>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 smtClean="0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 smtClean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</a:t>
            </a:r>
            <a:r>
              <a:rPr lang="zh-CN" altLang="en-US" sz="2900" dirty="0" smtClean="0"/>
              <a:t>起</a:t>
            </a:r>
            <a:endParaRPr lang="en-US" altLang="zh-CN" sz="2900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</a:t>
            </a:r>
            <a:r>
              <a:rPr lang="en-US" altLang="zh-CN" i="1" dirty="0" smtClean="0"/>
              <a:t>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 smtClean="0"/>
              <a:t>免 </a:t>
            </a:r>
            <a:r>
              <a:rPr lang="en-US" altLang="zh-CN" sz="2900" i="1" dirty="0" err="1" smtClean="0"/>
              <a:t>sudo</a:t>
            </a:r>
            <a:endParaRPr lang="en-US" altLang="zh-CN" sz="2900" i="1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 smtClean="0"/>
              <a:t>docker</a:t>
            </a:r>
            <a:endParaRPr lang="en-US" altLang="zh-CN" i="1" dirty="0" smtClean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</a:t>
            </a:r>
            <a:r>
              <a:rPr lang="de-DE" altLang="zh-CN" i="1" dirty="0" smtClean="0"/>
              <a:t>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  <a:endParaRPr lang="en-US" altLang="zh-CN" i="1" dirty="0" smtClean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://docs.docker.com/engine/installation/linux/ubuntulinux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073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卸载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 smtClean="0"/>
              <a:t>docker</a:t>
            </a:r>
            <a:r>
              <a:rPr lang="en-US" altLang="zh-CN" sz="1800" i="1" dirty="0" smtClean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或者随依赖一起清除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 smtClean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 smtClean="0"/>
              <a:t>docker</a:t>
            </a:r>
            <a:r>
              <a:rPr lang="en-US" altLang="zh-CN" sz="1800" i="1" dirty="0" smtClean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 smtClean="0"/>
              <a:t>然后删除所有用户数据：所创建容器、卷、配置</a:t>
            </a:r>
            <a:endParaRPr lang="en-US" altLang="zh-CN" sz="20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://docs.docker.com/engine/installation/linux/ubuntulinux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/</a:t>
            </a:r>
            <a:r>
              <a:rPr lang="en-US" altLang="zh-CN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186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 smtClean="0">
                <a:hlinkClick r:id="rId2"/>
              </a:rPr>
              <a:t>https</a:t>
            </a:r>
            <a:r>
              <a:rPr lang="en-US" altLang="zh-CN" dirty="0">
                <a:hlinkClick r:id="rId2"/>
              </a:rPr>
              <a:t>://hub.docker.com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pPr lvl="1"/>
            <a:r>
              <a:rPr lang="en-US" altLang="zh-CN" dirty="0">
                <a:hlinkClick r:id="rId3"/>
              </a:rPr>
              <a:t>https://store.docker.com</a:t>
            </a:r>
            <a:r>
              <a:rPr lang="en-US" altLang="zh-CN" dirty="0" smtClean="0">
                <a:hlinkClick r:id="rId3"/>
              </a:rPr>
              <a:t>/</a:t>
            </a:r>
            <a:r>
              <a:rPr lang="en-US" altLang="zh-CN" dirty="0" smtClean="0"/>
              <a:t> </a:t>
            </a:r>
          </a:p>
          <a:p>
            <a:r>
              <a:rPr lang="zh-CN" altLang="en-US" dirty="0" smtClean="0"/>
              <a:t>试一试 </a:t>
            </a:r>
            <a:r>
              <a:rPr lang="en-US" altLang="zh-CN" dirty="0" smtClean="0"/>
              <a:t>Pandas</a:t>
            </a:r>
            <a:r>
              <a:rPr lang="zh-CN" altLang="en-US" dirty="0" smtClean="0"/>
              <a:t>，与直接部署比较</a:t>
            </a:r>
            <a:endParaRPr lang="en-US" altLang="zh-CN" dirty="0" smtClean="0"/>
          </a:p>
          <a:p>
            <a:pPr lvl="1"/>
            <a:r>
              <a:rPr lang="en-US" altLang="zh-CN" sz="2000" dirty="0">
                <a:hlinkClick r:id="rId4"/>
              </a:rPr>
              <a:t>https://</a:t>
            </a:r>
            <a:r>
              <a:rPr lang="en-US" altLang="zh-CN" sz="2000" dirty="0" smtClean="0">
                <a:hlinkClick r:id="rId4"/>
              </a:rPr>
              <a:t>store.docker.com/community/images/tailordev/pandas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dirty="0">
                <a:hlinkClick r:id="rId5"/>
              </a:rPr>
              <a:t>https://</a:t>
            </a:r>
            <a:r>
              <a:rPr lang="en-US" altLang="zh-CN" sz="2000" dirty="0" smtClean="0">
                <a:hlinkClick r:id="rId5"/>
              </a:rPr>
              <a:t>pypi.python.org/pypi/pandas</a:t>
            </a:r>
            <a:r>
              <a:rPr lang="en-US" altLang="zh-CN" sz="2000" dirty="0" smtClean="0"/>
              <a:t> </a:t>
            </a:r>
          </a:p>
          <a:p>
            <a:pPr lvl="1"/>
            <a:endParaRPr lang="zh-CN" altLang="en-US" dirty="0"/>
          </a:p>
        </p:txBody>
      </p:sp>
      <p:pic>
        <p:nvPicPr>
          <p:cNvPr id="8194" name="Picture 2" descr="https://www.docker.com/sites/default/files/Icon-Cloud-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0" y="3926910"/>
            <a:ext cx="2659523" cy="27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dataschool.io/content/images/2016/05/python_pand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7" y="4233025"/>
            <a:ext cx="35623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9835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课程计划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218225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/>
                <a:gridCol w="6300000"/>
                <a:gridCol w="1080000"/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基础环境与技术讲解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11-11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11-16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11-18</a:t>
                      </a:r>
                      <a:endParaRPr lang="zh-CN" altLang="en-US" sz="140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软件定义网络技术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11-25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论文讨论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12-09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实验讲解、操作、问题分析、课后实践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 smtClean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12-30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Pandas Dependencies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setuptools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NumPy</a:t>
            </a:r>
            <a:r>
              <a:rPr lang="en-US" altLang="zh-CN" dirty="0"/>
              <a:t>: 1.7.1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python-</a:t>
            </a:r>
            <a:r>
              <a:rPr lang="en-US" altLang="zh-CN" dirty="0" err="1"/>
              <a:t>dateutil</a:t>
            </a:r>
            <a:r>
              <a:rPr lang="en-US" altLang="zh-CN" dirty="0"/>
              <a:t>: 1.5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pytz</a:t>
            </a:r>
            <a:r>
              <a:rPr lang="en-US" altLang="zh-CN" dirty="0"/>
              <a:t>: Needed for time zone </a:t>
            </a:r>
            <a:r>
              <a:rPr lang="en-US" altLang="zh-CN" dirty="0" smtClean="0"/>
              <a:t>support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Recommended </a:t>
            </a:r>
            <a:r>
              <a:rPr lang="en-US" altLang="zh-CN" dirty="0" smtClean="0"/>
              <a:t>Dependencies (for performance)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numexpr</a:t>
            </a:r>
            <a:r>
              <a:rPr lang="en-US" altLang="zh-CN" dirty="0"/>
              <a:t>: for accelerating certain numerical operations. </a:t>
            </a:r>
            <a:r>
              <a:rPr lang="en-US" altLang="zh-CN" dirty="0" err="1"/>
              <a:t>numexpr</a:t>
            </a:r>
            <a:r>
              <a:rPr lang="en-US" altLang="zh-CN" dirty="0"/>
              <a:t> uses multiple cores as well as smart chunking and caching to achieve large speedups. If installed, must be Version 2.1 or higher (excluding a buggy 2.4.4). Version 2.4.6 or higher is highly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bottleneck: for accelerating certain types of nan evaluations. bottleneck uses specialized </a:t>
            </a:r>
            <a:r>
              <a:rPr lang="en-US" altLang="zh-CN" dirty="0" err="1"/>
              <a:t>cython</a:t>
            </a:r>
            <a:r>
              <a:rPr lang="en-US" altLang="zh-CN" dirty="0"/>
              <a:t> routines to achieve large speedups</a:t>
            </a:r>
            <a:r>
              <a:rPr lang="en-US" altLang="zh-CN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Optional Dependencies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Cython</a:t>
            </a:r>
            <a:r>
              <a:rPr lang="en-US" altLang="zh-CN" dirty="0"/>
              <a:t>: Only necessary to build development version. Version 0.19.1 or higher.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SciPy</a:t>
            </a:r>
            <a:r>
              <a:rPr lang="en-US" altLang="zh-CN" dirty="0"/>
              <a:t>: miscellaneous statistical functions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xarray</a:t>
            </a:r>
            <a:r>
              <a:rPr lang="en-US" altLang="zh-CN" dirty="0"/>
              <a:t>: pandas like handling for &gt; 2 dims, needed for converting Panels to </a:t>
            </a:r>
            <a:r>
              <a:rPr lang="en-US" altLang="zh-CN" dirty="0" err="1"/>
              <a:t>xarray</a:t>
            </a:r>
            <a:r>
              <a:rPr lang="en-US" altLang="zh-CN" dirty="0"/>
              <a:t> objects. Version 0.7.0 or higher is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 smtClean="0"/>
              <a:t>PyTables</a:t>
            </a:r>
            <a:r>
              <a:rPr lang="en-US" altLang="zh-CN" dirty="0"/>
              <a:t>: necessary for HDF5-based storage. Version 3.0.0 or higher required, Version 3.2.1 or higher highly recommended</a:t>
            </a:r>
            <a:r>
              <a:rPr lang="en-US" altLang="zh-CN" dirty="0" smtClean="0"/>
              <a:t>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1727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后续内容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</a:t>
            </a:r>
            <a:r>
              <a:rPr lang="zh-CN" altLang="en-US" sz="2000" dirty="0" smtClean="0"/>
              <a:t>精读</a:t>
            </a:r>
            <a:endParaRPr lang="en-US" altLang="zh-CN" dirty="0"/>
          </a:p>
          <a:p>
            <a:r>
              <a:rPr lang="zh-CN" altLang="en-US" dirty="0" smtClean="0"/>
              <a:t>勤练实验技术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Linux, </a:t>
            </a:r>
            <a:r>
              <a:rPr lang="en-US" altLang="zh-CN" sz="2000" dirty="0" err="1" smtClean="0"/>
              <a:t>Git</a:t>
            </a:r>
            <a:r>
              <a:rPr lang="en-US" altLang="zh-CN" sz="2000" dirty="0" smtClean="0"/>
              <a:t>, SSH, Python, OpenStack, Docker …</a:t>
            </a:r>
            <a:endParaRPr lang="en-US" altLang="zh-CN" dirty="0" smtClean="0"/>
          </a:p>
          <a:p>
            <a:r>
              <a:rPr lang="zh-CN" altLang="en-US" dirty="0" smtClean="0"/>
              <a:t>讲解数据中心关键技术：数据中心存储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248834" y="324433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背景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论文列表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en-US" altLang="zh-CN" sz="1800" dirty="0" smtClean="0"/>
              <a:t>II </a:t>
            </a:r>
            <a:r>
              <a:rPr lang="en-US" altLang="zh-CN" sz="1800" dirty="0"/>
              <a:t>P T C, SCHEAR N. Spyglass: Demand-Provisioned Linux Containers for Private Network Access[C]//29th Large Installation System Administration Conference (LISA15). Washington, D.C.: USENIX Association, 2015: 37–48</a:t>
            </a:r>
            <a:r>
              <a:rPr lang="en-US" altLang="zh-CN" sz="1800" dirty="0" smtClean="0"/>
              <a:t>.</a:t>
            </a:r>
          </a:p>
          <a:p>
            <a:pPr marL="514350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 startAt="10"/>
            </a:pPr>
            <a:r>
              <a:rPr lang="en-US" altLang="zh-CN" sz="1800" dirty="0" smtClean="0"/>
              <a:t>ZHAI </a:t>
            </a:r>
            <a:r>
              <a:rPr lang="en-US" altLang="zh-CN" sz="1800" dirty="0"/>
              <a:t>Y, YIN L, CHASE J</a:t>
            </a:r>
            <a:r>
              <a:rPr lang="zh-CN" altLang="en-US" sz="1800" dirty="0"/>
              <a:t>等</a:t>
            </a:r>
            <a:r>
              <a:rPr lang="en-US" altLang="zh-CN" sz="1800" dirty="0"/>
              <a:t>. CQSTR: Securing Cross-Tenant Applications with Cloud Containers[C]//Proceedings of the Seventh ACM Symposium on Cloud Computing. New York, NY, USA: ACM, 2016: 223–236.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63994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讲座内容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虚拟化技术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</a:t>
            </a:r>
            <a:r>
              <a:rPr lang="zh-CN" altLang="en-US" sz="2500" dirty="0" smtClean="0"/>
              <a:t>概念、关键技术</a:t>
            </a:r>
            <a:endParaRPr lang="en-US" altLang="zh-CN" sz="2500" dirty="0" smtClean="0"/>
          </a:p>
          <a:p>
            <a:pPr lvl="1"/>
            <a:r>
              <a:rPr lang="en-US" altLang="zh-CN" sz="2500" i="1" dirty="0" smtClean="0"/>
              <a:t>KVM/QEMU</a:t>
            </a:r>
            <a:r>
              <a:rPr lang="en-US" altLang="zh-CN" sz="2500" i="1" dirty="0"/>
              <a:t>, XEN, </a:t>
            </a:r>
            <a:r>
              <a:rPr lang="en-US" altLang="zh-CN" sz="2500" i="1" dirty="0" err="1"/>
              <a:t>VirtualBox</a:t>
            </a:r>
            <a:endParaRPr lang="en-US" altLang="zh-CN" sz="2500" i="1" dirty="0"/>
          </a:p>
          <a:p>
            <a:r>
              <a:rPr lang="zh-CN" altLang="en-US" dirty="0" smtClean="0"/>
              <a:t>容器技术</a:t>
            </a:r>
            <a:endParaRPr lang="en-US" altLang="zh-CN" dirty="0" smtClean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 smtClean="0"/>
              <a:t>Docker</a:t>
            </a:r>
            <a:r>
              <a:rPr lang="en-US" altLang="zh-CN" sz="2500" i="1" dirty="0"/>
              <a:t>, LXC/LXD, RKT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什么是容器？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</a:t>
            </a:r>
            <a:r>
              <a:rPr lang="en-US" altLang="zh-CN" dirty="0" smtClean="0"/>
              <a:t>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</a:t>
            </a:r>
            <a:r>
              <a:rPr lang="en-US" altLang="zh-CN" dirty="0" smtClean="0"/>
              <a:t>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such </a:t>
            </a:r>
            <a:r>
              <a:rPr lang="en-US" altLang="zh-CN" dirty="0"/>
              <a:t>as CPU Shares, Network I/O, Bandwidth, Block I/O, and Memory (RAM</a:t>
            </a:r>
            <a:r>
              <a:rPr lang="en-US" altLang="zh-CN" dirty="0" smtClean="0"/>
              <a:t>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so </a:t>
            </a:r>
            <a:r>
              <a:rPr lang="en-US" altLang="zh-CN" dirty="0"/>
              <a:t>that kernel </a:t>
            </a:r>
            <a:r>
              <a:rPr lang="en-US" altLang="zh-CN" dirty="0" smtClean="0"/>
              <a:t>level constructs </a:t>
            </a:r>
            <a:r>
              <a:rPr lang="en-US" altLang="zh-CN" dirty="0"/>
              <a:t>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</a:t>
            </a:r>
            <a:r>
              <a:rPr lang="en-US" altLang="zh-CN" dirty="0" smtClean="0"/>
              <a:t>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so </a:t>
            </a:r>
            <a:r>
              <a:rPr lang="en-US" altLang="zh-CN" dirty="0"/>
              <a:t>that specific running services (processes</a:t>
            </a:r>
            <a:r>
              <a:rPr lang="en-US" altLang="zh-CN" dirty="0" smtClean="0"/>
              <a:t>) and </a:t>
            </a:r>
            <a:r>
              <a:rPr lang="en-US" altLang="zh-CN" dirty="0"/>
              <a:t>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These </a:t>
            </a:r>
            <a:r>
              <a:rPr lang="en-US" altLang="zh-CN" dirty="0"/>
              <a:t>processes could </a:t>
            </a:r>
            <a:r>
              <a:rPr lang="en-US" altLang="zh-CN" dirty="0" smtClean="0"/>
              <a:t>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lightweight </a:t>
            </a:r>
            <a:r>
              <a:rPr lang="en-US" altLang="zh-CN" dirty="0"/>
              <a:t>Linux hosts based on a Linux </a:t>
            </a:r>
            <a:r>
              <a:rPr lang="en-US" altLang="zh-CN" dirty="0" smtClean="0"/>
              <a:t>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multiple </a:t>
            </a:r>
            <a:r>
              <a:rPr lang="en-US" altLang="zh-CN" dirty="0"/>
              <a:t>web severs and </a:t>
            </a:r>
            <a:r>
              <a:rPr lang="en-US" altLang="zh-CN" dirty="0" smtClean="0"/>
              <a:t>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a </a:t>
            </a:r>
            <a:r>
              <a:rPr lang="en-US" altLang="zh-CN" dirty="0"/>
              <a:t>single subsystem like </a:t>
            </a:r>
            <a:r>
              <a:rPr lang="en-US" altLang="zh-CN" dirty="0" smtClean="0"/>
              <a:t>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a </a:t>
            </a:r>
            <a:r>
              <a:rPr lang="en-US" altLang="zh-CN" dirty="0"/>
              <a:t>single process such as </a:t>
            </a:r>
            <a:r>
              <a:rPr lang="en-US" altLang="zh-CN" i="1" dirty="0" smtClean="0"/>
              <a:t>echo </a:t>
            </a:r>
            <a:r>
              <a:rPr lang="en-US" altLang="zh-CN" i="1" dirty="0"/>
              <a:t>“Hello</a:t>
            </a:r>
            <a:r>
              <a:rPr lang="en-US" altLang="zh-CN" i="1" dirty="0" smtClean="0"/>
              <a:t>”</a:t>
            </a:r>
            <a:r>
              <a:rPr lang="en-US" altLang="zh-CN" dirty="0" smtClean="0"/>
              <a:t> </a:t>
            </a:r>
            <a:r>
              <a:rPr lang="en-US" altLang="zh-CN" dirty="0"/>
              <a:t>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990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什么是容器？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</a:t>
            </a:r>
            <a:r>
              <a:rPr lang="en-US" altLang="zh-CN" dirty="0" smtClean="0"/>
              <a:t>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As compute </a:t>
            </a:r>
            <a:r>
              <a:rPr lang="en-US" altLang="zh-CN" dirty="0"/>
              <a:t>hardware architectures become more elastic, potent, and dense, it becomes possible to run </a:t>
            </a:r>
            <a:r>
              <a:rPr lang="en-US" altLang="zh-CN" dirty="0" smtClean="0"/>
              <a:t>many applications </a:t>
            </a:r>
            <a:r>
              <a:rPr lang="en-US" altLang="zh-CN" dirty="0"/>
              <a:t>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</a:t>
            </a:r>
            <a:r>
              <a:rPr lang="en-US" altLang="zh-CN" dirty="0" smtClean="0"/>
              <a:t>a hypervisor-based </a:t>
            </a:r>
            <a:r>
              <a:rPr lang="en-US" altLang="zh-CN" dirty="0"/>
              <a:t>deployment</a:t>
            </a:r>
            <a:r>
              <a:rPr lang="en-US" altLang="zh-CN" dirty="0" smtClean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 smtClean="0"/>
              <a:t>This </a:t>
            </a:r>
            <a:r>
              <a:rPr lang="en-US" altLang="zh-CN" dirty="0"/>
              <a:t>is attractive enough but also has benefits such as eliminating </a:t>
            </a:r>
            <a:r>
              <a:rPr lang="en-US" altLang="zh-CN" dirty="0" smtClean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58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</a:t>
            </a:r>
            <a:r>
              <a:rPr lang="zh-CN" altLang="en-US" dirty="0" smtClean="0"/>
              <a:t>虚拟机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</a:t>
            </a:r>
            <a:r>
              <a:rPr lang="zh-CN" altLang="en-US" dirty="0" smtClean="0"/>
              <a:t>技术主要目标有所不同</a:t>
            </a:r>
            <a:endParaRPr lang="en-US" altLang="zh-CN" dirty="0" smtClean="0"/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虚拟化为基础</a:t>
            </a:r>
            <a:r>
              <a:rPr lang="zh-CN" altLang="en-US" dirty="0"/>
              <a:t>设施服务与</a:t>
            </a:r>
            <a:r>
              <a:rPr lang="zh-CN" altLang="en-US" dirty="0" smtClean="0"/>
              <a:t>应用程序的</a:t>
            </a:r>
            <a:r>
              <a:rPr lang="zh-CN" altLang="en-US" dirty="0"/>
              <a:t>结合</a:t>
            </a:r>
            <a:r>
              <a:rPr lang="zh-CN" altLang="en-US" dirty="0" smtClean="0"/>
              <a:t>提供</a:t>
            </a:r>
            <a:r>
              <a:rPr lang="zh-CN" altLang="en-US" dirty="0" smtClean="0">
                <a:solidFill>
                  <a:srgbClr val="FF0000"/>
                </a:solidFill>
              </a:rPr>
              <a:t>抽象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 smtClean="0"/>
              <a:t>容器允许</a:t>
            </a:r>
            <a:r>
              <a:rPr lang="zh-CN" altLang="en-US" dirty="0"/>
              <a:t>在轻量化软件环境中干净</a:t>
            </a:r>
            <a:r>
              <a:rPr lang="zh-CN" altLang="en-US" dirty="0" smtClean="0">
                <a:solidFill>
                  <a:srgbClr val="FF0000"/>
                </a:solidFill>
              </a:rPr>
              <a:t>隔离</a:t>
            </a:r>
            <a:r>
              <a:rPr lang="zh-CN" altLang="en-US" dirty="0" smtClean="0"/>
              <a:t>，是主要</a:t>
            </a:r>
            <a:r>
              <a:rPr lang="zh-CN" altLang="en-US" dirty="0"/>
              <a:t>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3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够快！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www.socallinuxexpo.org/sites/default/files/presentations/Jerome-Scale11x LXC Talk.pdf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4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为什么？</a:t>
            </a:r>
            <a:endParaRPr lang="zh-CN" altLang="en-US" dirty="0"/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够轻！</a:t>
            </a:r>
            <a:endParaRPr lang="en-US" altLang="zh-CN" dirty="0" smtClean="0"/>
          </a:p>
          <a:p>
            <a:pPr lvl="1"/>
            <a:r>
              <a:rPr lang="en-US" altLang="zh-CN" dirty="0"/>
              <a:t>On a typical physical server, with </a:t>
            </a:r>
            <a:r>
              <a:rPr lang="en-US" altLang="zh-CN" dirty="0" smtClean="0"/>
              <a:t>average compute </a:t>
            </a:r>
            <a:r>
              <a:rPr lang="en-US" altLang="zh-CN" dirty="0"/>
              <a:t>resources, you can easily run:</a:t>
            </a:r>
          </a:p>
          <a:p>
            <a:pPr lvl="2"/>
            <a:r>
              <a:rPr lang="en-US" altLang="zh-CN" dirty="0" smtClean="0"/>
              <a:t>10-100 </a:t>
            </a:r>
            <a:r>
              <a:rPr lang="en-US" altLang="zh-CN" dirty="0"/>
              <a:t>virtual machines</a:t>
            </a:r>
          </a:p>
          <a:p>
            <a:pPr lvl="2"/>
            <a:r>
              <a:rPr lang="en-US" altLang="zh-CN" dirty="0" smtClean="0"/>
              <a:t>100-1000 </a:t>
            </a:r>
            <a:r>
              <a:rPr lang="en-US" altLang="zh-CN" dirty="0"/>
              <a:t>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www.socallinuxexpo.org/sites/default/files/presentations/Jerome-Scale11x LXC Talk.pdf</a:t>
            </a:r>
            <a:r>
              <a:rPr lang="en-US" altLang="zh-CN" sz="16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89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1928</Words>
  <Application>Microsoft Office PowerPoint</Application>
  <PresentationFormat>全屏显示(4:3)</PresentationFormat>
  <Paragraphs>288</Paragraphs>
  <Slides>32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黑体</vt:lpstr>
      <vt:lpstr>宋体</vt:lpstr>
      <vt:lpstr>Arial</vt:lpstr>
      <vt:lpstr>Calibri</vt:lpstr>
      <vt:lpstr>Times New Roman</vt:lpstr>
      <vt:lpstr>Office 主题</vt:lpstr>
      <vt:lpstr>数据中心技术</vt:lpstr>
      <vt:lpstr>基本信息</vt:lpstr>
      <vt:lpstr>课程计划</vt:lpstr>
      <vt:lpstr>讲座内容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后续内容</vt:lpstr>
      <vt:lpstr>论文列表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65</cp:revision>
  <dcterms:created xsi:type="dcterms:W3CDTF">2016-11-06T22:55:39Z</dcterms:created>
  <dcterms:modified xsi:type="dcterms:W3CDTF">2016-11-18T06:42:20Z</dcterms:modified>
</cp:coreProperties>
</file>