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62" r:id="rId4"/>
    <p:sldId id="263" r:id="rId5"/>
    <p:sldId id="343" r:id="rId6"/>
    <p:sldId id="344" r:id="rId7"/>
    <p:sldId id="302" r:id="rId8"/>
    <p:sldId id="303" r:id="rId9"/>
    <p:sldId id="268" r:id="rId10"/>
    <p:sldId id="307" r:id="rId11"/>
    <p:sldId id="269" r:id="rId12"/>
    <p:sldId id="270" r:id="rId13"/>
    <p:sldId id="271" r:id="rId14"/>
    <p:sldId id="301" r:id="rId15"/>
    <p:sldId id="300" r:id="rId16"/>
    <p:sldId id="299" r:id="rId17"/>
    <p:sldId id="275" r:id="rId18"/>
    <p:sldId id="276" r:id="rId19"/>
    <p:sldId id="298" r:id="rId20"/>
    <p:sldId id="297" r:id="rId21"/>
    <p:sldId id="296" r:id="rId22"/>
    <p:sldId id="294" r:id="rId23"/>
    <p:sldId id="295" r:id="rId24"/>
    <p:sldId id="293" r:id="rId25"/>
    <p:sldId id="292" r:id="rId26"/>
    <p:sldId id="291" r:id="rId27"/>
    <p:sldId id="290" r:id="rId28"/>
    <p:sldId id="288" r:id="rId29"/>
    <p:sldId id="289" r:id="rId30"/>
    <p:sldId id="341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1B38-A8B1-4525-8BB8-70FF295FAFC1}" type="doc">
      <dgm:prSet loTypeId="urn:microsoft.com/office/officeart/2005/8/layout/chart3" loCatId="relationship" qsTypeId="urn:microsoft.com/office/officeart/2005/8/quickstyle/simple2" qsCatId="simple" csTypeId="urn:microsoft.com/office/officeart/2005/8/colors/colorful4" csCatId="colorful" phldr="1"/>
      <dgm:spPr/>
    </dgm:pt>
    <dgm:pt modelId="{7D30AE7F-167E-410D-B1B7-729CF6A37FA0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1B28121-4FF1-46DF-8F00-244D7E1B08F4}" type="par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DF51B96D-F1D1-4D80-BB18-3527A16AEE27}" type="sib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014A15AF-26E6-4464-AAF6-E377E3D3E795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43DCABB-C718-4B8D-A325-A7789F595A84}" type="par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29DFF254-2E57-4E21-A02A-8C8D8AB2BE8B}" type="sib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82D4A342-7755-429C-9A55-ADD80D844FFA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713429-3C39-4D2C-BA2F-449D091BB6E7}" type="par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01AE5A1F-6A90-4987-ADA6-FA80CB4BB94D}" type="sib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AB9B95B1-9DB1-470D-B14D-45669F0A8A6F}" type="pres">
      <dgm:prSet presAssocID="{E8BD1B38-A8B1-4525-8BB8-70FF295FAFC1}" presName="compositeShape" presStyleCnt="0">
        <dgm:presLayoutVars>
          <dgm:chMax val="7"/>
          <dgm:dir/>
          <dgm:resizeHandles val="exact"/>
        </dgm:presLayoutVars>
      </dgm:prSet>
      <dgm:spPr/>
    </dgm:pt>
    <dgm:pt modelId="{F27D04D4-F1BE-44B7-BB14-9A81AB15DE43}" type="pres">
      <dgm:prSet presAssocID="{E8BD1B38-A8B1-4525-8BB8-70FF295FAFC1}" presName="wedge1" presStyleLbl="node1" presStyleIdx="0" presStyleCnt="3"/>
      <dgm:spPr/>
    </dgm:pt>
    <dgm:pt modelId="{BBB7CE96-72D1-4BC4-AC2B-859254DA4C7B}" type="pres">
      <dgm:prSet presAssocID="{E8BD1B38-A8B1-4525-8BB8-70FF295FAF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A46136-7F75-4F3E-89A5-16BC7C480107}" type="pres">
      <dgm:prSet presAssocID="{E8BD1B38-A8B1-4525-8BB8-70FF295FAFC1}" presName="wedge2" presStyleLbl="node1" presStyleIdx="1" presStyleCnt="3"/>
      <dgm:spPr/>
    </dgm:pt>
    <dgm:pt modelId="{BF005FD3-CDBB-49C1-94C6-7F6B6868FDA1}" type="pres">
      <dgm:prSet presAssocID="{E8BD1B38-A8B1-4525-8BB8-70FF295FAF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7CC588-1FE8-40AF-9B20-165CB4726169}" type="pres">
      <dgm:prSet presAssocID="{E8BD1B38-A8B1-4525-8BB8-70FF295FAFC1}" presName="wedge3" presStyleLbl="node1" presStyleIdx="2" presStyleCnt="3"/>
      <dgm:spPr/>
    </dgm:pt>
    <dgm:pt modelId="{B10010CC-5C01-4202-9341-7037D7B95F80}" type="pres">
      <dgm:prSet presAssocID="{E8BD1B38-A8B1-4525-8BB8-70FF295FAF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140707-8991-4F8E-B2C6-C5BDCD46843C}" type="presOf" srcId="{014A15AF-26E6-4464-AAF6-E377E3D3E795}" destId="{D4A46136-7F75-4F3E-89A5-16BC7C480107}" srcOrd="0" destOrd="0" presId="urn:microsoft.com/office/officeart/2005/8/layout/chart3"/>
    <dgm:cxn modelId="{B8512812-EA8A-47AB-8B8D-ADCA9CA59B9B}" srcId="{E8BD1B38-A8B1-4525-8BB8-70FF295FAFC1}" destId="{014A15AF-26E6-4464-AAF6-E377E3D3E795}" srcOrd="1" destOrd="0" parTransId="{F43DCABB-C718-4B8D-A325-A7789F595A84}" sibTransId="{29DFF254-2E57-4E21-A02A-8C8D8AB2BE8B}"/>
    <dgm:cxn modelId="{67561D39-95DE-4FF6-8C2F-C7E19FAE3D87}" type="presOf" srcId="{7D30AE7F-167E-410D-B1B7-729CF6A37FA0}" destId="{BBB7CE96-72D1-4BC4-AC2B-859254DA4C7B}" srcOrd="1" destOrd="0" presId="urn:microsoft.com/office/officeart/2005/8/layout/chart3"/>
    <dgm:cxn modelId="{F0214882-2FC2-4BF5-BFA8-0AEFA1E27630}" type="presOf" srcId="{82D4A342-7755-429C-9A55-ADD80D844FFA}" destId="{F87CC588-1FE8-40AF-9B20-165CB4726169}" srcOrd="0" destOrd="0" presId="urn:microsoft.com/office/officeart/2005/8/layout/chart3"/>
    <dgm:cxn modelId="{CA2ABAA6-B566-4DD4-B2DF-E6BBF3D2AA59}" srcId="{E8BD1B38-A8B1-4525-8BB8-70FF295FAFC1}" destId="{82D4A342-7755-429C-9A55-ADD80D844FFA}" srcOrd="2" destOrd="0" parTransId="{C6713429-3C39-4D2C-BA2F-449D091BB6E7}" sibTransId="{01AE5A1F-6A90-4987-ADA6-FA80CB4BB94D}"/>
    <dgm:cxn modelId="{41393FB6-45BA-44E0-AFE4-7EDD2F1D84A1}" type="presOf" srcId="{014A15AF-26E6-4464-AAF6-E377E3D3E795}" destId="{BF005FD3-CDBB-49C1-94C6-7F6B6868FDA1}" srcOrd="1" destOrd="0" presId="urn:microsoft.com/office/officeart/2005/8/layout/chart3"/>
    <dgm:cxn modelId="{062E7FCC-4834-459D-96C8-89CE8EB3C8B2}" type="presOf" srcId="{E8BD1B38-A8B1-4525-8BB8-70FF295FAFC1}" destId="{AB9B95B1-9DB1-470D-B14D-45669F0A8A6F}" srcOrd="0" destOrd="0" presId="urn:microsoft.com/office/officeart/2005/8/layout/chart3"/>
    <dgm:cxn modelId="{E2D7FCCE-EB6F-4602-91FD-624EA3E571DD}" type="presOf" srcId="{82D4A342-7755-429C-9A55-ADD80D844FFA}" destId="{B10010CC-5C01-4202-9341-7037D7B95F80}" srcOrd="1" destOrd="0" presId="urn:microsoft.com/office/officeart/2005/8/layout/chart3"/>
    <dgm:cxn modelId="{3A64AFDC-94E3-4921-A18A-E507F025ED03}" srcId="{E8BD1B38-A8B1-4525-8BB8-70FF295FAFC1}" destId="{7D30AE7F-167E-410D-B1B7-729CF6A37FA0}" srcOrd="0" destOrd="0" parTransId="{11B28121-4FF1-46DF-8F00-244D7E1B08F4}" sibTransId="{DF51B96D-F1D1-4D80-BB18-3527A16AEE27}"/>
    <dgm:cxn modelId="{EEBBB8E7-8B94-4D35-AE01-70C92070213A}" type="presOf" srcId="{7D30AE7F-167E-410D-B1B7-729CF6A37FA0}" destId="{F27D04D4-F1BE-44B7-BB14-9A81AB15DE43}" srcOrd="0" destOrd="0" presId="urn:microsoft.com/office/officeart/2005/8/layout/chart3"/>
    <dgm:cxn modelId="{5BF8FECE-128C-4E27-BC89-D25810CE2B59}" type="presParOf" srcId="{AB9B95B1-9DB1-470D-B14D-45669F0A8A6F}" destId="{F27D04D4-F1BE-44B7-BB14-9A81AB15DE43}" srcOrd="0" destOrd="0" presId="urn:microsoft.com/office/officeart/2005/8/layout/chart3"/>
    <dgm:cxn modelId="{DD9CFCA5-AAC7-4ED9-86AB-1E0E2F6B6CBC}" type="presParOf" srcId="{AB9B95B1-9DB1-470D-B14D-45669F0A8A6F}" destId="{BBB7CE96-72D1-4BC4-AC2B-859254DA4C7B}" srcOrd="1" destOrd="0" presId="urn:microsoft.com/office/officeart/2005/8/layout/chart3"/>
    <dgm:cxn modelId="{1213AF0C-D860-49A1-BEE8-2C9D08E714F9}" type="presParOf" srcId="{AB9B95B1-9DB1-470D-B14D-45669F0A8A6F}" destId="{D4A46136-7F75-4F3E-89A5-16BC7C480107}" srcOrd="2" destOrd="0" presId="urn:microsoft.com/office/officeart/2005/8/layout/chart3"/>
    <dgm:cxn modelId="{0D23456E-92CD-412F-ACD3-3438D4C5524D}" type="presParOf" srcId="{AB9B95B1-9DB1-470D-B14D-45669F0A8A6F}" destId="{BF005FD3-CDBB-49C1-94C6-7F6B6868FDA1}" srcOrd="3" destOrd="0" presId="urn:microsoft.com/office/officeart/2005/8/layout/chart3"/>
    <dgm:cxn modelId="{5932B2BF-BAA2-4C6E-AA03-F71A4115782C}" type="presParOf" srcId="{AB9B95B1-9DB1-470D-B14D-45669F0A8A6F}" destId="{F87CC588-1FE8-40AF-9B20-165CB4726169}" srcOrd="4" destOrd="0" presId="urn:microsoft.com/office/officeart/2005/8/layout/chart3"/>
    <dgm:cxn modelId="{7C41DB7E-3E57-49C2-A976-900916887DA7}" type="presParOf" srcId="{AB9B95B1-9DB1-470D-B14D-45669F0A8A6F}" destId="{B10010CC-5C01-4202-9341-7037D7B95F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04D4-F1BE-44B7-BB14-9A81AB15DE43}">
      <dsp:nvSpPr>
        <dsp:cNvPr id="0" name=""/>
        <dsp:cNvSpPr/>
      </dsp:nvSpPr>
      <dsp:spPr>
        <a:xfrm>
          <a:off x="292751" y="194399"/>
          <a:ext cx="2419200" cy="2419200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608048" y="640799"/>
        <a:ext cx="820800" cy="806400"/>
      </dsp:txXfrm>
    </dsp:sp>
    <dsp:sp modelId="{D4A46136-7F75-4F3E-89A5-16BC7C480107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830448" y="1792800"/>
        <a:ext cx="1094400" cy="748800"/>
      </dsp:txXfrm>
    </dsp:sp>
    <dsp:sp modelId="{F87CC588-1FE8-40AF-9B20-165CB4726169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27247" y="741600"/>
        <a:ext cx="820800" cy="80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E1476C-AC43-4F6B-8AF7-33548C2F1D9F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408D7-278A-4B71-A226-37D54F235B8A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0DE445-873B-4792-AE8B-F70352CC6009}" type="slidenum">
              <a:rPr lang="zh-CN" altLang="en-US" sz="1200">
                <a:ea typeface="SimSun" panose="02010600030101010101" pitchFamily="2" charset="-122"/>
              </a:rPr>
              <a:pPr eaLnBrk="1" hangingPunct="1"/>
              <a:t>12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4A7B5-67FE-4219-8258-DBB1E991744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A6910B-334D-4F15-BE62-8798290DA66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6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BDC409-8388-4C78-A882-C025B07F380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系统中发挥了根目录的切换工作，同时带来了系统的安全性等好处。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root directory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系统中，系统默认的目录结构都是以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，即是以根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开始的。而在使用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之后，系统的目录结构将以指定的位置作为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http://www.ibm.com/developerworks/cn/linux/l-cn-chroot/index.html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内核提供的一种可以限制、记录、隔离进程组（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）所使用的物理资源（如：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cpu,memory,IO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等等）的机制。最初由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的工程师提出，后来被整合进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为实现虚拟化所使用的资源管理手段，可以说没有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Stony brook </a:t>
            </a:r>
            <a:r>
              <a:rPr lang="en-US" altLang="zh-CN" dirty="0" err="1"/>
              <a:t>fsl</a:t>
            </a:r>
            <a:r>
              <a:rPr lang="en-US" altLang="zh-CN" dirty="0"/>
              <a:t> &amp; </a:t>
            </a:r>
            <a:r>
              <a:rPr lang="en-US" altLang="zh-CN" dirty="0" err="1"/>
              <a:t>Erez</a:t>
            </a:r>
            <a:r>
              <a:rPr lang="en-US" altLang="zh-CN" baseline="0" dirty="0"/>
              <a:t> </a:t>
            </a:r>
            <a:r>
              <a:rPr lang="en-US" altLang="zh-CN" dirty="0" err="1"/>
              <a:t>Zadok</a:t>
            </a:r>
            <a:endParaRPr lang="en-US" altLang="zh-CN" dirty="0"/>
          </a:p>
          <a:p>
            <a:r>
              <a:rPr lang="en-US" altLang="zh-CN" dirty="0"/>
              <a:t>http://www.fsl.cs.stonybrook.edu/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13.png"/><Relationship Id="rId10" Type="http://schemas.microsoft.com/office/2007/relationships/diagramDrawing" Target="../diagrams/drawing1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allinuxexpo.org/sites/default/files/presentations/Jerome-Scale11x%20LXC%20Talk.pd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boxie.com/" TargetMode="External"/><Relationship Id="rId2" Type="http://schemas.openxmlformats.org/officeDocument/2006/relationships/hyperlink" Target="https://icoresoftware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-utils.org/docs/unionfs-tr/figures/stacking_fanout.png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7" Type="http://schemas.openxmlformats.org/officeDocument/2006/relationships/image" Target="../media/image51.jpe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pypi.python.org/pypi/pandas" TargetMode="External"/><Relationship Id="rId4" Type="http://schemas.openxmlformats.org/officeDocument/2006/relationships/hyperlink" Target="https://store.docker.com/community/images/tailordev/pandas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2017-09-14, 09-15, 09-21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  <p:pic>
        <p:nvPicPr>
          <p:cNvPr id="2050" name="Picture 2" descr="http://www.ben.cbccinc.com/MAME/cabinet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0000"/>
            <a:ext cx="2880000" cy="45768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www.emulab.it/covers/mame_dvd_1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4140000"/>
            <a:ext cx="3780000" cy="2546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https://www.research.ibm.com/compsci/project_spotlight/plansoft/jv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72000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m.com/assets/images/gem5_ARM_Streamline_-Time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600000"/>
            <a:ext cx="3600000" cy="2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41403955"/>
              </p:ext>
            </p:extLst>
          </p:nvPr>
        </p:nvGraphicFramePr>
        <p:xfrm>
          <a:off x="3600000" y="2340000"/>
          <a:ext cx="288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1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</a:p>
        </p:txBody>
      </p:sp>
    </p:spTree>
    <p:extLst>
      <p:ext uri="{BB962C8B-B14F-4D97-AF65-F5344CB8AC3E}">
        <p14:creationId xmlns:p14="http://schemas.microsoft.com/office/powerpoint/2010/main" val="78312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332314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30800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449388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800000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24000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68000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legacy software</a:t>
            </a:r>
            <a:r>
              <a:rPr lang="en-US" altLang="zh-CN" dirty="0"/>
              <a:t> on non-legacy hardware</a:t>
            </a:r>
          </a:p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multiple operating systems</a:t>
            </a:r>
            <a:r>
              <a:rPr lang="en-US" altLang="zh-CN" dirty="0"/>
              <a:t> on the same hardware</a:t>
            </a:r>
          </a:p>
          <a:p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a manageable upgrade path</a:t>
            </a:r>
          </a:p>
          <a:p>
            <a:r>
              <a:rPr lang="en-US" altLang="zh-CN" dirty="0"/>
              <a:t>Manage outages (expected and unexpected) </a:t>
            </a:r>
            <a:r>
              <a:rPr lang="en-US" altLang="zh-CN" dirty="0">
                <a:solidFill>
                  <a:srgbClr val="FF0000"/>
                </a:solidFill>
              </a:rPr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568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costs by </a:t>
            </a:r>
            <a:r>
              <a:rPr lang="en-US" altLang="zh-CN" b="1" dirty="0">
                <a:solidFill>
                  <a:srgbClr val="FF0000"/>
                </a:solidFill>
              </a:rPr>
              <a:t>consolidating </a:t>
            </a:r>
            <a:r>
              <a:rPr lang="zh-CN" altLang="en-US" b="1" dirty="0">
                <a:solidFill>
                  <a:srgbClr val="FF0000"/>
                </a:solidFill>
              </a:rPr>
              <a:t>整合</a:t>
            </a:r>
            <a:r>
              <a:rPr lang="en-US" altLang="zh-CN" dirty="0"/>
              <a:t> services onto the fewest number of physical machines</a:t>
            </a:r>
            <a:endParaRPr lang="zh-CN" altLang="en-US" dirty="0"/>
          </a:p>
        </p:txBody>
      </p:sp>
      <p:pic>
        <p:nvPicPr>
          <p:cNvPr id="4" name="Picture 4" descr="serverconso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67000" y="5410200"/>
            <a:ext cx="348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ea typeface="SimSun" panose="02010600030101010101" pitchFamily="2" charset="-122"/>
                <a:cs typeface="Times New Roman" panose="02020603050405020304" pitchFamily="18" charset="0"/>
              </a:rPr>
              <a:t>http://www.vmware.com/img/serverconsolidation.jpg</a:t>
            </a:r>
          </a:p>
        </p:txBody>
      </p:sp>
    </p:spTree>
    <p:extLst>
      <p:ext uri="{BB962C8B-B14F-4D97-AF65-F5344CB8AC3E}">
        <p14:creationId xmlns:p14="http://schemas.microsoft.com/office/powerpoint/2010/main" val="5031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Too many servers/cores for too little work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High costs and infrastructure needs</a:t>
            </a:r>
          </a:p>
          <a:p>
            <a:pPr lvl="1"/>
            <a:r>
              <a:rPr lang="zh-CN" altLang="en-US" sz="2200" dirty="0"/>
              <a:t>维护 </a:t>
            </a:r>
            <a:r>
              <a:rPr lang="en-US" altLang="zh-CN" sz="2200" dirty="0"/>
              <a:t>Maintenance</a:t>
            </a:r>
          </a:p>
          <a:p>
            <a:pPr lvl="1"/>
            <a:r>
              <a:rPr lang="zh-CN" altLang="en-US" sz="2200" dirty="0"/>
              <a:t>网络 </a:t>
            </a:r>
            <a:r>
              <a:rPr lang="en-US" altLang="zh-CN" sz="2200" dirty="0"/>
              <a:t>Networking</a:t>
            </a:r>
          </a:p>
          <a:p>
            <a:pPr lvl="1"/>
            <a:r>
              <a:rPr lang="zh-CN" altLang="en-US" sz="2200" dirty="0"/>
              <a:t>空间 </a:t>
            </a:r>
            <a:r>
              <a:rPr lang="en-US" altLang="zh-CN" sz="2200" dirty="0"/>
              <a:t>Floor space</a:t>
            </a:r>
          </a:p>
          <a:p>
            <a:pPr lvl="1"/>
            <a:r>
              <a:rPr lang="zh-CN" altLang="en-US" sz="2200" dirty="0"/>
              <a:t>冷却 </a:t>
            </a:r>
            <a:r>
              <a:rPr lang="en-US" altLang="zh-CN" sz="2200" dirty="0"/>
              <a:t>Cooling</a:t>
            </a:r>
          </a:p>
          <a:p>
            <a:pPr lvl="1"/>
            <a:r>
              <a:rPr lang="zh-CN" altLang="en-US" sz="2200" dirty="0"/>
              <a:t>能耗 </a:t>
            </a:r>
            <a:r>
              <a:rPr lang="en-US" altLang="zh-CN" sz="2200" dirty="0"/>
              <a:t>Power</a:t>
            </a:r>
          </a:p>
          <a:p>
            <a:pPr lvl="1"/>
            <a:r>
              <a:rPr lang="zh-CN" altLang="en-US" sz="2200" dirty="0"/>
              <a:t>容灾 </a:t>
            </a:r>
            <a:r>
              <a:rPr lang="en-US" altLang="zh-CN" sz="2200" dirty="0"/>
              <a:t>Disaster Recovery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980001"/>
            <a:ext cx="3204000" cy="215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0" y="1980000"/>
            <a:ext cx="3204000" cy="2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88325" cy="468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Virtualization helps us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break the “one service per server”</a:t>
            </a:r>
            <a:r>
              <a:rPr lang="en-US" altLang="zh-CN" sz="2800" dirty="0">
                <a:ea typeface="SimSun" panose="02010600030101010101" pitchFamily="2" charset="-122"/>
              </a:rPr>
              <a:t> model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Consolidate many services into a fewer number of machines when workload is low,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reducing costs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Conversely, as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demand for a particular service</a:t>
            </a:r>
            <a:r>
              <a:rPr lang="en-US" altLang="zh-CN" sz="2800" dirty="0">
                <a:ea typeface="SimSun" panose="02010600030101010101" pitchFamily="2" charset="-122"/>
              </a:rPr>
              <a:t> increases, we can shift more virtual machines to run that service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We can build a data center with fewer total resources, since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resources are used as needed</a:t>
            </a:r>
            <a:r>
              <a:rPr lang="en-US" altLang="zh-CN" sz="2800" dirty="0">
                <a:ea typeface="SimSun" panose="02010600030101010101" pitchFamily="2" charset="-122"/>
              </a:rPr>
              <a:t> instead of being dedicated to single services </a:t>
            </a:r>
          </a:p>
        </p:txBody>
      </p:sp>
    </p:spTree>
    <p:extLst>
      <p:ext uri="{BB962C8B-B14F-4D97-AF65-F5344CB8AC3E}">
        <p14:creationId xmlns:p14="http://schemas.microsoft.com/office/powerpoint/2010/main" val="888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workload multiplexing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06123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62000" y="176900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62000" y="19372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14400" y="18944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38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79463" y="454554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79463" y="325014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79463" y="348985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974725" y="348668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7600" y="321680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6800" y="428360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4876800" y="169280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876800" y="23309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029200" y="31136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9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029200" y="235161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5029200" y="317553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657600" y="1997605"/>
            <a:ext cx="5257800" cy="2636838"/>
            <a:chOff x="2304" y="1104"/>
            <a:chExt cx="3312" cy="1661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 dirty="0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0442"/>
            <a:ext cx="7886700" cy="241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工作负载复用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Multiplex VMs’ workload on same physical server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Aggregate multiple workload. Estimate total capacity need based on aggregated workload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Performance level of each VM be preserved</a:t>
            </a:r>
          </a:p>
        </p:txBody>
      </p:sp>
    </p:spTree>
    <p:extLst>
      <p:ext uri="{BB962C8B-B14F-4D97-AF65-F5344CB8AC3E}">
        <p14:creationId xmlns:p14="http://schemas.microsoft.com/office/powerpoint/2010/main" val="21108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83199"/>
            <a:ext cx="7886700" cy="1993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Java </a:t>
            </a:r>
            <a:r>
              <a:rPr lang="zh-CN" altLang="en-US" dirty="0"/>
              <a:t>虚拟机？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显然不是，</a:t>
            </a:r>
            <a:r>
              <a:rPr lang="en-US" altLang="zh-CN" dirty="0"/>
              <a:t>Java </a:t>
            </a:r>
            <a:r>
              <a:rPr lang="zh-CN" altLang="en-US" dirty="0"/>
              <a:t>虚拟机以及各类高级语言虚拟机目标不在于模拟各类机器部件设备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虚拟机管理器需要从 </a:t>
            </a:r>
            <a:r>
              <a:rPr lang="en-US" altLang="zh-CN" dirty="0"/>
              <a:t>CPU </a:t>
            </a:r>
            <a:r>
              <a:rPr lang="zh-CN" altLang="en-US" dirty="0"/>
              <a:t>指令层面准确模拟各种硬件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40000"/>
            <a:ext cx="900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en-US" altLang="zh-CN" dirty="0"/>
              <a:t> “</a:t>
            </a:r>
            <a:r>
              <a:rPr lang="zh-CN" altLang="en-US" dirty="0"/>
              <a:t>虚拟机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zh-CN" altLang="en-US" sz="2500" dirty="0"/>
              <a:t>虚拟机管理器与进程虚拟机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0446"/>
            <a:ext cx="6953250" cy="2924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320000"/>
            <a:ext cx="4588932" cy="235373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Process VM </a:t>
            </a:r>
            <a:r>
              <a:rPr lang="zh-CN" altLang="en-US" sz="2500" dirty="0"/>
              <a:t>进程虚拟机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程序编译为 </a:t>
            </a:r>
            <a:r>
              <a:rPr lang="en-US" altLang="zh-CN" sz="1500" dirty="0"/>
              <a:t>Intermediate Code </a:t>
            </a:r>
            <a:r>
              <a:rPr lang="zh-CN" altLang="en-US" sz="1500" dirty="0"/>
              <a:t>中间代码交由“</a:t>
            </a:r>
            <a:r>
              <a:rPr lang="en-US" altLang="zh-CN" sz="1500" dirty="0"/>
              <a:t>Runtime</a:t>
            </a:r>
            <a:r>
              <a:rPr lang="zh-CN" altLang="en-US" sz="1500" dirty="0"/>
              <a:t>运行时”执行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为编程语言提供“跨平台</a:t>
            </a:r>
            <a:r>
              <a:rPr lang="en-US" altLang="zh-CN" sz="1500" dirty="0"/>
              <a:t>/</a:t>
            </a:r>
            <a:r>
              <a:rPr lang="zh-CN" altLang="en-US" sz="1500" dirty="0"/>
              <a:t>平台无关”特性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Java VM, Python VM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88932" y="4320000"/>
            <a:ext cx="455506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VM Monitor </a:t>
            </a:r>
            <a:r>
              <a:rPr lang="zh-CN" altLang="en-US" sz="2500" dirty="0"/>
              <a:t>虚拟机管理器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用于模拟另外一套硬件指令集的特殊软件层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足以支持一整套操作系统及其应用软件运行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VMWare, </a:t>
            </a:r>
            <a:r>
              <a:rPr lang="en-US" altLang="zh-CN" sz="1500" dirty="0" err="1"/>
              <a:t>VirtualBox</a:t>
            </a:r>
            <a:r>
              <a:rPr lang="en-US" altLang="zh-CN" sz="1500" dirty="0"/>
              <a:t>, Hyper-V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236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Three Virtualization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全虚拟化 </a:t>
            </a:r>
            <a:r>
              <a:rPr lang="en-US" altLang="zh-CN" dirty="0"/>
              <a:t>Full Virtualization</a:t>
            </a:r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半虚拟化 </a:t>
            </a:r>
            <a:r>
              <a:rPr lang="en-US" altLang="zh-CN" dirty="0" err="1"/>
              <a:t>Paravirtualization</a:t>
            </a:r>
            <a:endParaRPr lang="en-US" altLang="zh-CN" dirty="0"/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硬件辅助虚拟化 </a:t>
            </a:r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is virtualized</a:t>
            </a:r>
          </a:p>
          <a:p>
            <a:r>
              <a:rPr lang="en-US" altLang="zh-CN" dirty="0"/>
              <a:t>Full hardware emulation</a:t>
            </a:r>
          </a:p>
          <a:p>
            <a:r>
              <a:rPr lang="en-US" altLang="zh-CN" dirty="0"/>
              <a:t>Emulation = latency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420000"/>
            <a:ext cx="4358311" cy="3240000"/>
          </a:xfrm>
          <a:prstGeom prst="rect">
            <a:avLst/>
          </a:prstGeom>
        </p:spPr>
      </p:pic>
      <p:pic>
        <p:nvPicPr>
          <p:cNvPr id="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Privileged instructions: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kernel and device driver access to system hardware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Trapped and emulated by VMM</a:t>
            </a:r>
            <a:endParaRPr lang="zh-CN" altLang="en-US" dirty="0"/>
          </a:p>
        </p:txBody>
      </p:sp>
      <p:pic>
        <p:nvPicPr>
          <p:cNvPr id="4" name="Picture 2" descr="Lets_Get_Virtual_Draw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600000"/>
            <a:ext cx="4320000" cy="277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3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 </a:t>
            </a:r>
            <a:r>
              <a:rPr lang="en-US" altLang="zh-CN" sz="3200" i="1" dirty="0"/>
              <a:t>Pros and Cons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Pros</a:t>
            </a:r>
          </a:p>
          <a:p>
            <a:pPr lvl="1"/>
            <a:r>
              <a:rPr lang="en-US" altLang="zh-CN" dirty="0"/>
              <a:t>Disaster recovery, failover</a:t>
            </a:r>
          </a:p>
          <a:p>
            <a:pPr lvl="1"/>
            <a:r>
              <a:rPr lang="en-US" altLang="zh-CN" dirty="0"/>
              <a:t>Virtual appliance deployment</a:t>
            </a:r>
          </a:p>
          <a:p>
            <a:pPr lvl="1"/>
            <a:r>
              <a:rPr lang="en-US" altLang="zh-CN" dirty="0"/>
              <a:t>Legacy code on non-legacy hardware</a:t>
            </a:r>
          </a:p>
          <a:p>
            <a:r>
              <a:rPr lang="en-US" altLang="zh-CN" b="1" dirty="0"/>
              <a:t>Cons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FF0000"/>
                </a:solidFill>
              </a:rPr>
              <a:t>LATENCY</a:t>
            </a:r>
            <a:r>
              <a:rPr lang="en-US" altLang="zh-CN" dirty="0"/>
              <a:t> of core four resources</a:t>
            </a:r>
          </a:p>
          <a:p>
            <a:pPr lvl="1"/>
            <a:r>
              <a:rPr lang="en-US" altLang="zh-CN" dirty="0"/>
              <a:t>RAM performance reduced 25% to 75%</a:t>
            </a:r>
          </a:p>
          <a:p>
            <a:pPr lvl="1"/>
            <a:r>
              <a:rPr lang="en-US" altLang="zh-CN" dirty="0"/>
              <a:t>Disk I/O degraded from 5% to 20%</a:t>
            </a:r>
          </a:p>
          <a:p>
            <a:pPr lvl="1"/>
            <a:r>
              <a:rPr lang="en-US" altLang="zh-CN" dirty="0"/>
              <a:t>Network performance decreased up to 10%</a:t>
            </a:r>
          </a:p>
          <a:p>
            <a:pPr lvl="1"/>
            <a:r>
              <a:rPr lang="en-US" altLang="zh-CN" dirty="0"/>
              <a:t>CPU privileged instruction dings nearing 1% to 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8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or system devices are virtualization aware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Requirements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level -- </a:t>
            </a:r>
            <a:r>
              <a:rPr lang="en-US" altLang="zh-CN" dirty="0">
                <a:solidFill>
                  <a:srgbClr val="FF0000"/>
                </a:solidFill>
              </a:rPr>
              <a:t>recompiled</a:t>
            </a:r>
            <a:r>
              <a:rPr lang="en-US" altLang="zh-CN" dirty="0"/>
              <a:t> kernel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Device level – </a:t>
            </a:r>
            <a:r>
              <a:rPr lang="en-US" altLang="zh-CN" dirty="0" err="1"/>
              <a:t>paravirtualized</a:t>
            </a:r>
            <a:r>
              <a:rPr lang="en-US" altLang="zh-CN" dirty="0"/>
              <a:t> or “enlightened” device drivers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4320000"/>
            <a:ext cx="3133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r>
              <a:rPr lang="en-US" altLang="zh-CN" dirty="0"/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Pros and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/>
              <a:t>Pros</a:t>
            </a:r>
            <a:r>
              <a:rPr lang="en-US" altLang="zh-CN" dirty="0"/>
              <a:t>: fast!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Cons</a:t>
            </a:r>
            <a:r>
              <a:rPr lang="en-US" altLang="zh-CN" dirty="0"/>
              <a:t>: requires </a:t>
            </a:r>
            <a:r>
              <a:rPr lang="en-US" altLang="zh-CN" b="1" i="1" dirty="0">
                <a:solidFill>
                  <a:srgbClr val="FF0000"/>
                </a:solidFill>
              </a:rPr>
              <a:t>a specially modified guest OS</a:t>
            </a:r>
            <a:r>
              <a:rPr lang="en-US" altLang="zh-CN" dirty="0"/>
              <a:t>, thus precludes the ability to run off-the-shelf and legacy OS in para-virtual environments.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9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4312" cy="435133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Server hardware is virtualization aware</a:t>
            </a:r>
          </a:p>
          <a:p>
            <a:r>
              <a:rPr lang="en-US" altLang="zh-CN" sz="2500" dirty="0"/>
              <a:t>Hypervisor and VMM load at</a:t>
            </a:r>
            <a:br>
              <a:rPr lang="en-US" altLang="zh-CN" sz="2500" dirty="0"/>
            </a:br>
            <a:r>
              <a:rPr lang="en-US" altLang="zh-CN" sz="2500" dirty="0"/>
              <a:t>privilege Ring-1 (firmware)</a:t>
            </a:r>
          </a:p>
          <a:p>
            <a:pPr>
              <a:lnSpc>
                <a:spcPct val="130000"/>
              </a:lnSpc>
            </a:pPr>
            <a:r>
              <a:rPr lang="en-US" altLang="zh-CN" sz="2500" dirty="0"/>
              <a:t>Removes CPU emulation bottleneck</a:t>
            </a:r>
          </a:p>
          <a:p>
            <a:r>
              <a:rPr lang="en-US" altLang="zh-CN" sz="2500" dirty="0"/>
              <a:t>Memory virtualization coming in quad core AMD and Intel CPUs</a:t>
            </a:r>
          </a:p>
          <a:p>
            <a:endParaRPr lang="zh-CN" altLang="en-US" sz="2500" dirty="0"/>
          </a:p>
        </p:txBody>
      </p:sp>
      <p:pic>
        <p:nvPicPr>
          <p:cNvPr id="4" name="Picture 2" descr="Lets_Get_Virtual_Drawin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7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Software solutions*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35225" y="5722938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919163" y="3729038"/>
            <a:ext cx="1446212" cy="1909762"/>
            <a:chOff x="718" y="2320"/>
            <a:chExt cx="911" cy="1203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12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13" name="Picture 6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6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3765550" y="4497388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3767138" y="5030788"/>
            <a:ext cx="1441450" cy="608012"/>
            <a:chOff x="-1524" y="3245"/>
            <a:chExt cx="908" cy="383"/>
          </a:xfrm>
        </p:grpSpPr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0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779963" y="4095750"/>
            <a:ext cx="430212" cy="357188"/>
            <a:chOff x="-995" y="1967"/>
            <a:chExt cx="271" cy="225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3765550" y="4095750"/>
            <a:ext cx="430213" cy="357188"/>
            <a:chOff x="-1325" y="1967"/>
            <a:chExt cx="271" cy="225"/>
          </a:xfrm>
        </p:grpSpPr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19863" y="4943475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192713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5135563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135563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5146675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530975" y="4968875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6516688" y="4249738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7407275" y="4249738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959600" y="4422775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7318375" y="5949950"/>
            <a:ext cx="1385888" cy="227013"/>
            <a:chOff x="-1664" y="3123"/>
            <a:chExt cx="873" cy="143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6516688" y="4679950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4195763" y="4181475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180000" y="6300000"/>
            <a:ext cx="54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SimSun" panose="02010600030101010101" pitchFamily="2" charset="-122"/>
              </a:rPr>
              <a:t>*</a:t>
            </a:r>
            <a:r>
              <a:rPr lang="en-US" altLang="zh-CN" dirty="0">
                <a:ea typeface="SimSun" panose="02010600030101010101" pitchFamily="2" charset="-122"/>
              </a:rPr>
              <a:t>This slide is from </a:t>
            </a:r>
            <a:r>
              <a:rPr lang="en-US" altLang="ja-JP" dirty="0"/>
              <a:t>Intel® Corporation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6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2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4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Para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</p:spTree>
    <p:extLst>
      <p:ext uri="{BB962C8B-B14F-4D97-AF65-F5344CB8AC3E}">
        <p14:creationId xmlns:p14="http://schemas.microsoft.com/office/powerpoint/2010/main" val="294741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10633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A900D-AF87-46A8-80EF-3C87AD89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所需材料</a:t>
            </a:r>
            <a:endParaRPr lang="en-US" altLang="zh-CN" dirty="0"/>
          </a:p>
          <a:p>
            <a:pPr lvl="1"/>
            <a:r>
              <a:rPr lang="en-US" altLang="zh-CN" dirty="0"/>
              <a:t>VirtualBox(All)/</a:t>
            </a:r>
            <a:r>
              <a:rPr lang="en-US" altLang="zh-CN" dirty="0" err="1"/>
              <a:t>HyperV</a:t>
            </a:r>
            <a:r>
              <a:rPr lang="en-US" altLang="zh-CN" dirty="0"/>
              <a:t>(Windows10)/Parallels(MacOS)</a:t>
            </a:r>
          </a:p>
          <a:p>
            <a:pPr lvl="1"/>
            <a:r>
              <a:rPr lang="en-US" altLang="zh-CN" dirty="0"/>
              <a:t>Vagrant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container (Linux Container) at its core is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allocation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portioning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of host (compute) resources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such as CPU Shares, Network I/O, Bandwidth, Block I/O, and Memory (RAM)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kernel level constructs may </a:t>
            </a:r>
            <a:r>
              <a:rPr lang="en-US" altLang="zh-CN" dirty="0">
                <a:solidFill>
                  <a:srgbClr val="FF0000"/>
                </a:solidFill>
              </a:rPr>
              <a:t>jail-off, isolate or “contain”</a:t>
            </a:r>
            <a:r>
              <a:rPr lang="en-US" altLang="zh-CN" dirty="0"/>
              <a:t> these protected resources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specific running services (processes) and namespaces may </a:t>
            </a:r>
            <a:r>
              <a:rPr lang="en-US" altLang="zh-CN" dirty="0">
                <a:solidFill>
                  <a:srgbClr val="FF0000"/>
                </a:solidFill>
              </a:rPr>
              <a:t>solely utilize them without interfering with the rest of the system</a:t>
            </a:r>
            <a:r>
              <a:rPr lang="en-US" altLang="zh-CN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These processes could be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lightweight Linux hosts based on a Linux image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multiple web severs and applications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subsystem like a database backend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process such as </a:t>
            </a:r>
            <a:r>
              <a:rPr lang="en-US" altLang="zh-CN" i="1" dirty="0"/>
              <a:t>echo “Hello”</a:t>
            </a:r>
            <a:r>
              <a:rPr lang="en-US" altLang="zh-CN" dirty="0"/>
              <a:t> with little to no overhead.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92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Containers have been around for over 15 years, so why is there an influx of attention for containers?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As compute hardware architectures become more elastic, potent, and dense, it becomes possible to run many applications at scale while </a:t>
            </a:r>
            <a:r>
              <a:rPr lang="en-US" altLang="zh-CN" dirty="0">
                <a:solidFill>
                  <a:srgbClr val="FF0000"/>
                </a:solidFill>
              </a:rPr>
              <a:t>lowering TCO</a:t>
            </a:r>
            <a:r>
              <a:rPr lang="en-US" altLang="zh-CN" dirty="0"/>
              <a:t>, eliminating the </a:t>
            </a:r>
            <a:r>
              <a:rPr lang="en-US" altLang="zh-CN" dirty="0">
                <a:solidFill>
                  <a:srgbClr val="FF0000"/>
                </a:solidFill>
              </a:rPr>
              <a:t>redundant Kernel and Guest OS code</a:t>
            </a:r>
            <a:r>
              <a:rPr lang="en-US" altLang="zh-CN" dirty="0"/>
              <a:t> typically used in a hypervisor-based deployment.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This is attractive enough but also has benefits such as eliminating </a:t>
            </a:r>
            <a:r>
              <a:rPr lang="en-US" altLang="zh-CN" dirty="0">
                <a:solidFill>
                  <a:srgbClr val="FF0000"/>
                </a:solidFill>
              </a:rPr>
              <a:t>performance penalties</a:t>
            </a:r>
            <a:r>
              <a:rPr lang="en-US" altLang="zh-CN" dirty="0"/>
              <a:t>, increase </a:t>
            </a:r>
            <a:r>
              <a:rPr lang="en-US" altLang="zh-CN" dirty="0">
                <a:solidFill>
                  <a:srgbClr val="FF0000"/>
                </a:solidFill>
              </a:rPr>
              <a:t>visibility</a:t>
            </a:r>
            <a:r>
              <a:rPr lang="en-US" altLang="zh-CN" dirty="0"/>
              <a:t> and decrease </a:t>
            </a:r>
            <a:r>
              <a:rPr lang="en-US" altLang="zh-CN" dirty="0">
                <a:solidFill>
                  <a:srgbClr val="FF0000"/>
                </a:solidFill>
              </a:rPr>
              <a:t>difficulty of debug and management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之于虚拟机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两种技术主要目标有所不同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虚拟化为基础设施服务与应用程序的结合提供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容器允许在轻量化软件环境中干净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，是主要的服务提供方法。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098" name="Picture 2" descr="https://aucouranton.files.wordpress.com/2014/06/screen-shot-2014-06-13-at-9-18-1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4038849"/>
            <a:ext cx="3780000" cy="20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ucouranton.files.wordpress.com/2014/06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51" y="3691076"/>
            <a:ext cx="3240000" cy="27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7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够快！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340000"/>
            <a:ext cx="7920000" cy="3631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7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够轻！</a:t>
            </a:r>
            <a:endParaRPr lang="en-US" altLang="zh-CN" dirty="0"/>
          </a:p>
          <a:p>
            <a:pPr lvl="1"/>
            <a:r>
              <a:rPr lang="en-US" altLang="zh-CN" dirty="0"/>
              <a:t>On a typical physical server, with average compute resources, you can easily run:</a:t>
            </a:r>
          </a:p>
          <a:p>
            <a:pPr lvl="2"/>
            <a:r>
              <a:rPr lang="en-US" altLang="zh-CN" dirty="0"/>
              <a:t>10-100 virtual machines</a:t>
            </a:r>
          </a:p>
          <a:p>
            <a:pPr lvl="2"/>
            <a:r>
              <a:rPr lang="en-US" altLang="zh-CN" dirty="0"/>
              <a:t>100-1000 containers</a:t>
            </a:r>
          </a:p>
          <a:p>
            <a:pPr lvl="1"/>
            <a:r>
              <a:rPr lang="en-US" altLang="zh-CN" dirty="0"/>
              <a:t>On disk, containers can be very light.</a:t>
            </a:r>
          </a:p>
          <a:p>
            <a:pPr lvl="1"/>
            <a:r>
              <a:rPr lang="en-US" altLang="zh-CN" dirty="0"/>
              <a:t>A few MB — even without fancy storage.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4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够“虚”！</a:t>
            </a:r>
            <a:endParaRPr lang="en-US" altLang="zh-CN" dirty="0"/>
          </a:p>
          <a:p>
            <a:pPr lvl="1"/>
            <a:r>
              <a:rPr lang="en-US" altLang="zh-CN" dirty="0"/>
              <a:t>Each container has:</a:t>
            </a:r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network interface</a:t>
            </a:r>
            <a:r>
              <a:rPr lang="en-US" altLang="zh-CN" dirty="0"/>
              <a:t> (and IP address)</a:t>
            </a:r>
          </a:p>
          <a:p>
            <a:pPr lvl="3"/>
            <a:r>
              <a:rPr lang="en-US" altLang="zh-CN" dirty="0"/>
              <a:t>can be bridged, routed... just like $</a:t>
            </a:r>
            <a:r>
              <a:rPr lang="en-US" altLang="zh-CN" dirty="0" err="1"/>
              <a:t>your_favorite_vm</a:t>
            </a:r>
            <a:endParaRPr lang="en-US" altLang="zh-CN" dirty="0"/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filesystem</a:t>
            </a:r>
          </a:p>
          <a:p>
            <a:pPr lvl="3"/>
            <a:r>
              <a:rPr lang="en-US" altLang="zh-CN" dirty="0" err="1"/>
              <a:t>Debian</a:t>
            </a:r>
            <a:r>
              <a:rPr lang="en-US" altLang="zh-CN" dirty="0"/>
              <a:t> host can run Fedora container (&amp;vice-versa)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security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container A &amp; B can't harm (or even see) each other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resource usage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soft &amp; hard quotas for RAM, CPU, I/O...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42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Some of the main business drivers and strategic reasons to use containers are: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Ability to easily run and accommodate </a:t>
            </a:r>
            <a:r>
              <a:rPr lang="en-US" altLang="zh-CN" dirty="0">
                <a:solidFill>
                  <a:srgbClr val="FF0000"/>
                </a:solidFill>
              </a:rPr>
              <a:t>legacy applications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en-US" altLang="zh-CN" dirty="0"/>
              <a:t> benefits of running on bare-metal, no overhead of hypervisor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Higher density and utilization</a:t>
            </a:r>
            <a:r>
              <a:rPr lang="en-US" altLang="zh-CN" dirty="0"/>
              <a:t> for resources in the datacenter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Adoption for new technologies is accelerated, put in </a:t>
            </a:r>
            <a:r>
              <a:rPr lang="en-US" altLang="zh-CN" dirty="0">
                <a:solidFill>
                  <a:srgbClr val="FF0000"/>
                </a:solidFill>
              </a:rPr>
              <a:t>isolated secure</a:t>
            </a:r>
            <a:r>
              <a:rPr lang="en-US" altLang="zh-CN" dirty="0"/>
              <a:t> containers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Reduce “</a:t>
            </a:r>
            <a:r>
              <a:rPr lang="en-US" altLang="zh-CN" dirty="0">
                <a:solidFill>
                  <a:srgbClr val="FF0000"/>
                </a:solidFill>
              </a:rPr>
              <a:t>shipping</a:t>
            </a:r>
            <a:r>
              <a:rPr lang="en-US" altLang="zh-CN" dirty="0"/>
              <a:t>” pains; code is easily streamlined to customers, fast.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https://aucouranton.com/2014/06/13/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linux­-containers-­parallels­lxc-­openvz­-docker-­and­-more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18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blog.docker.com/media/2015/09/docker-hub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32513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92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LxC</a:t>
            </a:r>
            <a:r>
              <a:rPr lang="en-US" altLang="zh-CN" dirty="0"/>
              <a:t> ( Linux Containers )</a:t>
            </a:r>
          </a:p>
          <a:p>
            <a:pPr lvl="1"/>
            <a:r>
              <a:rPr lang="en-US" altLang="zh-CN" dirty="0"/>
              <a:t>0.1.0 releases in 2008</a:t>
            </a:r>
          </a:p>
          <a:p>
            <a:pPr lvl="1"/>
            <a:r>
              <a:rPr lang="en-US" altLang="zh-CN" dirty="0"/>
              <a:t>Works with general vanilla Linux kernels off the shelf.</a:t>
            </a:r>
          </a:p>
          <a:p>
            <a:pPr lvl="1"/>
            <a:r>
              <a:rPr lang="en-US" altLang="zh-CN" dirty="0"/>
              <a:t>GNU GPLv2 License</a:t>
            </a:r>
          </a:p>
          <a:p>
            <a:pPr lvl="1"/>
            <a:r>
              <a:rPr lang="en-US" altLang="zh-CN" dirty="0"/>
              <a:t>Used as a “container engine” in Docker</a:t>
            </a:r>
          </a:p>
          <a:p>
            <a:pPr lvl="1"/>
            <a:r>
              <a:rPr lang="en-US" altLang="zh-CN" dirty="0"/>
              <a:t>Google App Engine utilizes an LXC-like technology</a:t>
            </a:r>
          </a:p>
          <a:p>
            <a:pPr lvl="2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Borg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与谷歌早期架构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/>
              <a:t>Parellels</a:t>
            </a:r>
            <a:r>
              <a:rPr lang="en-US" altLang="zh-CN" dirty="0"/>
              <a:t> </a:t>
            </a:r>
            <a:r>
              <a:rPr lang="en-US" altLang="zh-CN" dirty="0" err="1"/>
              <a:t>Virtouzzo</a:t>
            </a:r>
            <a:r>
              <a:rPr lang="en-US" altLang="zh-CN" dirty="0"/>
              <a:t> utilizes LXC</a:t>
            </a:r>
          </a:p>
          <a:p>
            <a:pPr lvl="1"/>
            <a:r>
              <a:rPr lang="en-US" altLang="zh-CN" strike="sngStrike" dirty="0"/>
              <a:t>Rackspace Cloud Databases utilize LXC</a:t>
            </a:r>
          </a:p>
          <a:p>
            <a:pPr lvl="1"/>
            <a:r>
              <a:rPr lang="en-US" altLang="zh-CN" dirty="0" err="1"/>
              <a:t>Heroku</a:t>
            </a:r>
            <a:r>
              <a:rPr lang="en-US" altLang="zh-CN" dirty="0"/>
              <a:t> (Application Deployment Platform) utilize LXC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8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KVM/QEMU, XEN</a:t>
            </a:r>
          </a:p>
          <a:p>
            <a:pPr lvl="1"/>
            <a:r>
              <a:rPr lang="en-US" altLang="zh-CN" sz="2500" i="1" dirty="0"/>
              <a:t>VirtualBox</a:t>
            </a:r>
          </a:p>
          <a:p>
            <a:r>
              <a:rPr lang="zh-CN" altLang="en-US" dirty="0"/>
              <a:t>容器技术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Docker, LXC/LXD, RKT</a:t>
            </a:r>
          </a:p>
          <a:p>
            <a:r>
              <a:rPr lang="zh-CN" altLang="en-US" dirty="0"/>
              <a:t>虚拟机与容器编排</a:t>
            </a:r>
            <a:endParaRPr lang="en-US" altLang="zh-CN" dirty="0"/>
          </a:p>
          <a:p>
            <a:pPr lvl="1"/>
            <a:r>
              <a:rPr lang="en-US" altLang="zh-CN" i="1" dirty="0"/>
              <a:t>Vagrant</a:t>
            </a:r>
          </a:p>
          <a:p>
            <a:pPr lvl="1"/>
            <a:r>
              <a:rPr lang="en-US" altLang="zh-CN" i="1" dirty="0"/>
              <a:t>docker-compose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Warden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by Cloud Foundry as an orchestration layer to create application containers. Initially said working with </a:t>
            </a:r>
            <a:r>
              <a:rPr lang="en-US" altLang="zh-CN" dirty="0" err="1"/>
              <a:t>LxC</a:t>
            </a:r>
            <a:r>
              <a:rPr lang="en-US" altLang="zh-CN" dirty="0"/>
              <a:t> was “too troublesome”.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(Comparison) Warden and Docker both orchestrate containers controlling the subsystems like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cgroups</a:t>
            </a:r>
            <a:r>
              <a:rPr lang="en-US" altLang="zh-CN" dirty="0"/>
              <a:t>, namespaces and security.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Solaris Containers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“non-</a:t>
            </a:r>
            <a:r>
              <a:rPr lang="en-US" altLang="zh-CN" dirty="0" err="1"/>
              <a:t>linux</a:t>
            </a:r>
            <a:r>
              <a:rPr lang="en-US" altLang="zh-CN" dirty="0"/>
              <a:t>” containerization mechanism. Differ from “true” </a:t>
            </a:r>
            <a:r>
              <a:rPr lang="en-US" altLang="zh-CN" dirty="0" err="1"/>
              <a:t>linux</a:t>
            </a:r>
            <a:r>
              <a:rPr lang="en-US" altLang="zh-CN" dirty="0"/>
              <a:t>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“Zones” as a construct for partitioning system resources. Zones are an enhanced </a:t>
            </a:r>
            <a:r>
              <a:rPr lang="en-US" altLang="zh-CN" i="1" dirty="0" err="1"/>
              <a:t>chroot</a:t>
            </a:r>
            <a:r>
              <a:rPr lang="en-US" altLang="zh-CN" dirty="0"/>
              <a:t> mechanism that adds additional features like ones included in ZFS that allow snapshotting and cloning.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Zones are commonly compared to FreeBSD Jails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7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(Free) BSD Jails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“Non-Linux” containerization mechanism. Differ from “true” Linux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an “enhanced </a:t>
            </a:r>
            <a:r>
              <a:rPr lang="en-US" altLang="zh-CN" dirty="0" err="1"/>
              <a:t>chroot</a:t>
            </a:r>
            <a:r>
              <a:rPr lang="en-US" altLang="zh-CN" dirty="0"/>
              <a:t>”-like mechanism where not only does it use </a:t>
            </a:r>
            <a:r>
              <a:rPr lang="en-US" altLang="zh-CN" dirty="0" err="1"/>
              <a:t>chroot</a:t>
            </a:r>
            <a:r>
              <a:rPr lang="en-US" altLang="zh-CN" dirty="0"/>
              <a:t> to segregate the file system but it also does the same for users, processes and networks.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Linux V-Server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GNU GPL v2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Patched kernel to enable OS-level virtualization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Partitions of CPU, Memory, Network, Filesystem are called “Security Contexts” which uses a </a:t>
            </a:r>
            <a:r>
              <a:rPr lang="en-US" altLang="zh-CN" dirty="0" err="1"/>
              <a:t>chroot</a:t>
            </a:r>
            <a:r>
              <a:rPr lang="en-US" altLang="zh-CN" dirty="0"/>
              <a:t>-like mechanism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</a:t>
            </a:r>
            <a:r>
              <a:rPr lang="en-US" altLang="zh-CN" dirty="0" err="1"/>
              <a:t>CoW</a:t>
            </a:r>
            <a:r>
              <a:rPr lang="en-US" altLang="zh-CN" dirty="0"/>
              <a:t> (Copy on Write) file systems to save storage 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41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iCore</a:t>
            </a:r>
            <a:r>
              <a:rPr lang="en-US" altLang="zh-CN" sz="2000" dirty="0"/>
              <a:t> Virtual Accounts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A Free Windows XP container solution.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Provides OS-level isolated computing environments for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https://icoresoftware.com/index.html</a:t>
            </a:r>
            <a:r>
              <a:rPr lang="en-US" altLang="zh-CN" sz="1800" dirty="0"/>
              <a:t> (obsolete!)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Sandboxie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Developed by </a:t>
            </a:r>
            <a:r>
              <a:rPr lang="en-US" altLang="zh-CN" sz="1800" dirty="0" err="1"/>
              <a:t>Invincea</a:t>
            </a:r>
            <a:r>
              <a:rPr lang="en-US" altLang="zh-CN" sz="1800" dirty="0"/>
              <a:t> for Windows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“Sandboxes”, like a container, are created for isolated environments.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http://www.sandboxie.com/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  <p:pic>
        <p:nvPicPr>
          <p:cNvPr id="9218" name="Picture 2" descr="http://www.sandboxie.com/img/NewGui/MainWin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30" y="5043292"/>
            <a:ext cx="4448696" cy="17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4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开源的应用容器引擎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让开发者打包应用以及依赖包到一个可移植的容器中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然后发布到任何流行的 </a:t>
            </a:r>
            <a:r>
              <a:rPr lang="en-US" altLang="zh-CN" dirty="0"/>
              <a:t>Linux </a:t>
            </a:r>
            <a:r>
              <a:rPr lang="zh-CN" altLang="en-US" dirty="0"/>
              <a:t>机器上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完全使用沙箱机制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相互之间不会有任何接口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类似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iPhone/Android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app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几乎没有性能开销，可以很容易地在机器和数据中心中运行。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42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部分组成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server which is a type of long-running program called a </a:t>
            </a:r>
            <a:r>
              <a:rPr lang="en-US" altLang="zh-CN" sz="1800" dirty="0">
                <a:solidFill>
                  <a:srgbClr val="FF0000"/>
                </a:solidFill>
              </a:rPr>
              <a:t>daemon</a:t>
            </a:r>
            <a:r>
              <a:rPr lang="en-US" altLang="zh-CN" sz="1800" dirty="0"/>
              <a:t> process.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</a:t>
            </a:r>
            <a:r>
              <a:rPr lang="en-US" altLang="zh-CN" sz="1800" dirty="0">
                <a:solidFill>
                  <a:srgbClr val="FF0000"/>
                </a:solidFill>
              </a:rPr>
              <a:t>REST API</a:t>
            </a:r>
            <a:r>
              <a:rPr lang="en-US" altLang="zh-CN" sz="1800" dirty="0"/>
              <a:t> which specifies interfaces that programs can use to talk to the daemon and instruct it what to do.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command line interface (</a:t>
            </a:r>
            <a:r>
              <a:rPr lang="en-US" altLang="zh-CN" sz="1800" dirty="0">
                <a:solidFill>
                  <a:srgbClr val="FF0000"/>
                </a:solidFill>
              </a:rPr>
              <a:t>CLI</a:t>
            </a:r>
            <a:r>
              <a:rPr lang="en-US" altLang="zh-CN" sz="1800" dirty="0"/>
              <a:t>) client.</a:t>
            </a:r>
            <a:endParaRPr lang="zh-CN" altLang="en-US" sz="1800" dirty="0"/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D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3" y="3621431"/>
            <a:ext cx="4136082" cy="32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01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800000"/>
            <a:ext cx="9000000" cy="486894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131514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blog.docker.com/media/Screen-Shot-2014-09-16-at-6.26.20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20000"/>
            <a:ext cx="9000000" cy="56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丰富生态</a:t>
            </a:r>
          </a:p>
        </p:txBody>
      </p:sp>
    </p:spTree>
    <p:extLst>
      <p:ext uri="{BB962C8B-B14F-4D97-AF65-F5344CB8AC3E}">
        <p14:creationId xmlns:p14="http://schemas.microsoft.com/office/powerpoint/2010/main" val="535106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Sysjail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</a:t>
            </a:r>
            <a:r>
              <a:rPr lang="en-US" altLang="zh-CN" dirty="0" err="1"/>
              <a:t>userspace</a:t>
            </a:r>
            <a:r>
              <a:rPr lang="en-US" altLang="zh-CN" dirty="0"/>
              <a:t> virtualization tool developed for Open BSD systems. Much like the </a:t>
            </a:r>
            <a:r>
              <a:rPr lang="en-US" altLang="zh-CN" dirty="0" err="1"/>
              <a:t>FreeBSS</a:t>
            </a:r>
            <a:r>
              <a:rPr lang="en-US" altLang="zh-CN" dirty="0"/>
              <a:t> “jail”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Chroot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Kernel level function that allows a program to run in a host system in its own root </a:t>
            </a:r>
            <a:r>
              <a:rPr lang="en-US" altLang="zh-CN" dirty="0" err="1"/>
              <a:t>filesytem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Cgroups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in 2006, used initially by Google Search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Unified in </a:t>
            </a:r>
            <a:r>
              <a:rPr lang="en-US" altLang="zh-CN" dirty="0" err="1"/>
              <a:t>linux</a:t>
            </a:r>
            <a:r>
              <a:rPr lang="en-US" altLang="zh-CN" dirty="0"/>
              <a:t> kernel by 2013.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Namespaces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Construct that allows partitioning and isolation of different resources so that they are only available to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the processes in the container. Namespaces are Network (NET), UTS(hostname), PROC(process id), MNT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(mount), IPC and User (Security </a:t>
            </a:r>
            <a:r>
              <a:rPr lang="en-US" altLang="zh-CN" dirty="0" err="1"/>
              <a:t>Seperation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Libcontainer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Written in Go programming language and developed by </a:t>
            </a:r>
            <a:r>
              <a:rPr lang="en-US" altLang="zh-CN" dirty="0" err="1"/>
              <a:t>dotCloud</a:t>
            </a:r>
            <a:r>
              <a:rPr lang="en-US" altLang="zh-CN" dirty="0"/>
              <a:t>/Docker it is a native Go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implementation of “</a:t>
            </a:r>
            <a:r>
              <a:rPr lang="en-US" altLang="zh-CN" dirty="0" err="1"/>
              <a:t>lxc</a:t>
            </a:r>
            <a:r>
              <a:rPr lang="en-US" altLang="zh-CN" dirty="0"/>
              <a:t>-like” control over </a:t>
            </a:r>
            <a:r>
              <a:rPr lang="en-US" altLang="zh-CN" dirty="0" err="1"/>
              <a:t>cgroups</a:t>
            </a:r>
            <a:r>
              <a:rPr lang="en-US" altLang="zh-CN" dirty="0"/>
              <a:t> and namespaces.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43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7410" name="Picture 2" descr="http://cdn.linuxaria.com/wp-content/uploads/2014/01/chroot-ori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9" y="2158445"/>
            <a:ext cx="6072768" cy="32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61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6386" name="Picture 2" descr="http://img4.07net01.com/upload/images/2016/04/14/1020881412533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800000"/>
            <a:ext cx="9000000" cy="48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5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17FA52-7163-4965-880F-F262247B41C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4085439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Innocuous instructions should execute directly on the hardware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Resource control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Executed programs may not affect the system resources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Equivalence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The behavior of a program executing under the VMM should be the same as if the program were executed directly on the hardware (except possibly for timing and resource availability)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5ACC0D-39D9-4264-8C26-BD6A8716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0839"/>
            <a:ext cx="3081338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E4B06586-1F57-4F96-A03F-B072E7F8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990439"/>
            <a:ext cx="4265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Communications of the ACM, vol 17, no 7, 1974, pp.412-421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EBE3734-465A-4610-9D4C-0F462A48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7039"/>
            <a:ext cx="1514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ABA8D13E-8F86-444C-9CAF-0F0775F7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28239"/>
            <a:ext cx="3613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“an </a:t>
            </a:r>
            <a:r>
              <a:rPr lang="en-US" altLang="zh-CN" sz="1200" i="1"/>
              <a:t>efficient, isolated duplicate</a:t>
            </a:r>
            <a:r>
              <a:rPr lang="en-US" altLang="zh-CN" sz="1200"/>
              <a:t> of the real machine”</a:t>
            </a:r>
          </a:p>
        </p:txBody>
      </p:sp>
    </p:spTree>
    <p:extLst>
      <p:ext uri="{BB962C8B-B14F-4D97-AF65-F5344CB8AC3E}">
        <p14:creationId xmlns:p14="http://schemas.microsoft.com/office/powerpoint/2010/main" val="11325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8434" name="Picture 2" descr="http://www.am-utils.org/docs/unionfs-tr/figures/stacking_fa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825624"/>
            <a:ext cx="49625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00000" y="6480000"/>
            <a:ext cx="720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http://www.am-utils.org/docs/unionfs-tr/figures/stacking_fanout.png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42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干货 </a:t>
            </a:r>
            <a:r>
              <a:rPr lang="en-US" altLang="zh-CN" dirty="0"/>
              <a:t>(</a:t>
            </a:r>
            <a:r>
              <a:rPr lang="zh-CN" altLang="en-US" dirty="0"/>
              <a:t>干活</a:t>
            </a:r>
            <a:r>
              <a:rPr lang="en-US" altLang="zh-CN" dirty="0"/>
              <a:t>) 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检查内核 </a:t>
            </a:r>
            <a:r>
              <a:rPr lang="en-US" altLang="zh-CN" dirty="0"/>
              <a:t>&gt; 3.10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uname</a:t>
            </a:r>
            <a:r>
              <a:rPr lang="en-US" altLang="zh-CN" i="1" dirty="0"/>
              <a:t> -r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3.11.0-15-generic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更新系统源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update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确保支持 </a:t>
            </a:r>
            <a:r>
              <a:rPr lang="en-US" altLang="zh-CN" dirty="0"/>
              <a:t>https </a:t>
            </a:r>
            <a:r>
              <a:rPr lang="zh-CN" altLang="en-US" dirty="0"/>
              <a:t>源，有根证书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apt-transport-https ca-certificates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收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安装源证书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apt-key </a:t>
            </a:r>
            <a:r>
              <a:rPr lang="en-US" altLang="zh-CN" i="1" dirty="0" err="1"/>
              <a:t>adv</a:t>
            </a:r>
            <a:r>
              <a:rPr lang="en-US" altLang="zh-CN" i="1" dirty="0"/>
              <a:t> --</a:t>
            </a:r>
            <a:r>
              <a:rPr lang="en-US" altLang="zh-CN" i="1" dirty="0" err="1"/>
              <a:t>keyserver</a:t>
            </a:r>
            <a:r>
              <a:rPr lang="en-US" altLang="zh-CN" i="1" dirty="0"/>
              <a:t> hkp://ha.pool.sks-keyservers.net:80 --</a:t>
            </a:r>
            <a:r>
              <a:rPr lang="en-US" altLang="zh-CN" i="1" dirty="0" err="1"/>
              <a:t>recv</a:t>
            </a:r>
            <a:r>
              <a:rPr lang="en-US" altLang="zh-CN" i="1" dirty="0"/>
              <a:t>-keys 58118E89F3A912897C070ADBF76221572C52609D</a:t>
            </a:r>
            <a:endParaRPr lang="zh-CN" altLang="en-US" i="1" dirty="0"/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54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添加</a:t>
            </a:r>
            <a:r>
              <a:rPr lang="en-US" altLang="zh-CN" sz="2500" dirty="0" err="1"/>
              <a:t>docker</a:t>
            </a:r>
            <a:r>
              <a:rPr lang="zh-CN" altLang="en-US" sz="2500" dirty="0"/>
              <a:t>安装源</a:t>
            </a: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echo "&lt;REPO&gt;" |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tee /</a:t>
            </a:r>
            <a:r>
              <a:rPr lang="en-US" altLang="zh-CN" sz="2000" i="1" dirty="0" err="1"/>
              <a:t>etc</a:t>
            </a:r>
            <a:r>
              <a:rPr lang="en-US" altLang="zh-CN" sz="2000" i="1" dirty="0"/>
              <a:t>/apt/</a:t>
            </a:r>
            <a:r>
              <a:rPr lang="en-US" altLang="zh-CN" sz="2000" i="1" dirty="0" err="1"/>
              <a:t>sources.list.d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docker.list</a:t>
            </a:r>
            <a:endParaRPr lang="en-US" altLang="zh-CN" sz="2000" i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更新、确认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apt-get update &amp; $ apt-cache policy </a:t>
            </a:r>
            <a:r>
              <a:rPr lang="en-US" altLang="zh-CN" sz="2000" i="1" dirty="0" err="1"/>
              <a:t>docker</a:t>
            </a:r>
            <a:r>
              <a:rPr lang="en-US" altLang="zh-CN" sz="2000" i="1" dirty="0"/>
              <a:t>-engine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apt-get install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-image-extra-$(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uname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-r)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-image-extra-virtual (AUFS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相关辅助软件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000" y="2340000"/>
          <a:ext cx="768127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 version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Precise 12.04 (LTS)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ubuntu-precise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Trusty 14.04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ubuntu-trusty main</a:t>
                      </a:r>
                      <a:endParaRPr lang="pl-PL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Wily 15.10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ubuntu-wily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Xenial 16.04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ubuntu-xenial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main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6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安装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</a:t>
            </a:r>
            <a:r>
              <a:rPr lang="en-US" altLang="zh-CN" i="1" dirty="0" err="1"/>
              <a:t>docker</a:t>
            </a:r>
            <a:r>
              <a:rPr lang="en-US" altLang="zh-CN" i="1" dirty="0"/>
              <a:t>-engine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apt-get upgrade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-engine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升级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开服务 </a:t>
            </a:r>
            <a:r>
              <a:rPr lang="en-US" altLang="zh-CN" sz="2900" dirty="0"/>
              <a:t>(</a:t>
            </a:r>
            <a:r>
              <a:rPr lang="zh-CN" altLang="en-US" sz="2900" dirty="0"/>
              <a:t>守护进程</a:t>
            </a:r>
            <a:r>
              <a:rPr lang="en-US" altLang="zh-CN" sz="2900" dirty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service </a:t>
            </a:r>
            <a:r>
              <a:rPr lang="en-US" altLang="zh-CN" i="1" dirty="0" err="1"/>
              <a:t>docker</a:t>
            </a:r>
            <a:r>
              <a:rPr lang="en-US" altLang="zh-CN" i="1" dirty="0"/>
              <a:t> start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systemctl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enable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开机运行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走起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 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r>
              <a:rPr lang="en-US" altLang="zh-CN" i="1" dirty="0"/>
              <a:t> run hello-world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i="1" dirty="0"/>
              <a:t>免 </a:t>
            </a:r>
            <a:r>
              <a:rPr lang="en-US" altLang="zh-CN" sz="2900" i="1" dirty="0" err="1"/>
              <a:t>sudo</a:t>
            </a:r>
            <a:endParaRPr lang="en-US" altLang="zh-CN" sz="2900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groupadd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endParaRPr lang="en-US" altLang="zh-CN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de-DE" altLang="zh-CN" i="1" dirty="0"/>
              <a:t>$ sudo usermod -aG docker $USER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Log out and log back in.</a:t>
            </a:r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99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卸载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或者随依赖一起清除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</a:t>
            </a:r>
            <a:r>
              <a:rPr lang="en-US" altLang="zh-CN" sz="1800" i="1" dirty="0" err="1"/>
              <a:t>autoremove</a:t>
            </a:r>
            <a:r>
              <a:rPr lang="en-US" altLang="zh-CN" sz="1800" i="1" dirty="0"/>
              <a:t> --purge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然后删除所有用户数据：所创建容器、卷、配置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rm</a:t>
            </a:r>
            <a:r>
              <a:rPr lang="en-US" altLang="zh-CN" sz="1800" i="1" dirty="0"/>
              <a:t> -</a:t>
            </a:r>
            <a:r>
              <a:rPr lang="en-US" altLang="zh-CN" sz="1800" i="1" dirty="0" err="1"/>
              <a:t>rf</a:t>
            </a:r>
            <a:r>
              <a:rPr lang="en-US" altLang="zh-CN" sz="1800" i="1" dirty="0"/>
              <a:t> /</a:t>
            </a:r>
            <a:r>
              <a:rPr lang="en-US" altLang="zh-CN" sz="1800" i="1" dirty="0" err="1"/>
              <a:t>var</a:t>
            </a:r>
            <a:r>
              <a:rPr lang="en-US" altLang="zh-CN" sz="1800" i="1" dirty="0"/>
              <a:t>/lib/</a:t>
            </a:r>
            <a:r>
              <a:rPr lang="en-US" altLang="zh-CN" sz="1800" i="1" dirty="0" err="1"/>
              <a:t>docker</a:t>
            </a:r>
            <a:endParaRPr lang="zh-CN" altLang="en-US" sz="1800" i="1" dirty="0"/>
          </a:p>
        </p:txBody>
      </p:sp>
      <p:sp>
        <p:nvSpPr>
          <p:cNvPr id="4" name="矩形 3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9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发掘一下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https://hub.docker.com/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https://store.docker.com/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试一试 </a:t>
            </a:r>
            <a:r>
              <a:rPr lang="en-US" altLang="zh-CN" dirty="0"/>
              <a:t>Pandas</a:t>
            </a:r>
            <a:r>
              <a:rPr lang="zh-CN" altLang="en-US" dirty="0"/>
              <a:t>，与直接部署比较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4"/>
              </a:rPr>
              <a:t>https://store.docker.com/community/images/tailordev/pandas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>
                <a:hlinkClick r:id="rId5"/>
              </a:rPr>
              <a:t>https://pypi.python.org/pypi/pandas</a:t>
            </a:r>
            <a:r>
              <a:rPr lang="en-US" altLang="zh-CN" sz="2000" dirty="0"/>
              <a:t> </a:t>
            </a:r>
          </a:p>
          <a:p>
            <a:pPr lvl="1"/>
            <a:endParaRPr lang="zh-CN" altLang="en-US" dirty="0"/>
          </a:p>
        </p:txBody>
      </p:sp>
      <p:pic>
        <p:nvPicPr>
          <p:cNvPr id="8194" name="Picture 2" descr="https://www.docker.com/sites/default/files/Icon-Cloud-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0" y="3926910"/>
            <a:ext cx="2659523" cy="27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dataschool.io/content/images/2016/05/python_pand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7" y="4233025"/>
            <a:ext cx="35623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6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Pandas Dependencies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setuptools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NumPy</a:t>
            </a:r>
            <a:r>
              <a:rPr lang="en-US" altLang="zh-CN" dirty="0"/>
              <a:t>: 1.7.1 or higher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python-</a:t>
            </a:r>
            <a:r>
              <a:rPr lang="en-US" altLang="zh-CN" dirty="0" err="1"/>
              <a:t>dateutil</a:t>
            </a:r>
            <a:r>
              <a:rPr lang="en-US" altLang="zh-CN" dirty="0"/>
              <a:t>: 1.5 or higher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pytz</a:t>
            </a:r>
            <a:r>
              <a:rPr lang="en-US" altLang="zh-CN" dirty="0"/>
              <a:t>: Needed for time zone support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Recommended Dependencies (for performance)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numexpr</a:t>
            </a:r>
            <a:r>
              <a:rPr lang="en-US" altLang="zh-CN" dirty="0"/>
              <a:t>: for accelerating certain numerical operations. </a:t>
            </a:r>
            <a:r>
              <a:rPr lang="en-US" altLang="zh-CN" dirty="0" err="1"/>
              <a:t>numexpr</a:t>
            </a:r>
            <a:r>
              <a:rPr lang="en-US" altLang="zh-CN" dirty="0"/>
              <a:t> uses multiple cores as well as smart chunking and caching to achieve large speedups. If installed, must be Version 2.1 or higher (excluding a buggy 2.4.4). Version 2.4.6 or higher is highly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bottleneck: for accelerating certain types of nan evaluations. bottleneck uses specialized </a:t>
            </a:r>
            <a:r>
              <a:rPr lang="en-US" altLang="zh-CN" dirty="0" err="1"/>
              <a:t>cython</a:t>
            </a:r>
            <a:r>
              <a:rPr lang="en-US" altLang="zh-CN" dirty="0"/>
              <a:t> routines to achieve large speedups.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Optional Dependencies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Cython</a:t>
            </a:r>
            <a:r>
              <a:rPr lang="en-US" altLang="zh-CN" dirty="0"/>
              <a:t>: Only necessary to build development version. Version 0.19.1 or higher.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SciPy</a:t>
            </a:r>
            <a:r>
              <a:rPr lang="en-US" altLang="zh-CN" dirty="0"/>
              <a:t>: miscellaneous statistical functions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xarray</a:t>
            </a:r>
            <a:r>
              <a:rPr lang="en-US" altLang="zh-CN" dirty="0"/>
              <a:t>: pandas like handling for &gt; 2 dims, needed for converting Panels to </a:t>
            </a:r>
            <a:r>
              <a:rPr lang="en-US" altLang="zh-CN" dirty="0" err="1"/>
              <a:t>xarray</a:t>
            </a:r>
            <a:r>
              <a:rPr lang="en-US" altLang="zh-CN" dirty="0"/>
              <a:t> objects. Version 0.7.0 or higher is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PyTables</a:t>
            </a:r>
            <a:r>
              <a:rPr lang="en-US" altLang="zh-CN" dirty="0"/>
              <a:t>: necessary for HDF5-based storage. Version 3.0.0 or higher required, Version 3.2.1 or higher highly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79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, SSH, Python, OpenStack, Docker …</a:t>
            </a:r>
            <a:endParaRPr lang="en-US" altLang="zh-CN" dirty="0"/>
          </a:p>
          <a:p>
            <a:r>
              <a:rPr lang="zh-CN" altLang="en-US" dirty="0"/>
              <a:t>范文</a:t>
            </a:r>
            <a:endParaRPr lang="en-US" altLang="zh-CN" dirty="0"/>
          </a:p>
          <a:p>
            <a:pPr lvl="1"/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/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5B9945-3D85-485C-BFA6-FFB7AA6C18A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899171"/>
            <a:ext cx="6019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Concurrent execution of multiple production operating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Testing and development of experimental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Adoption of new systems with continued use of legacy systems 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Ability to accommodate applications requiring special-purpose OS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Introduced notions of “handshake” and “virtual-equals-real mode” to allow sharing of resource control information with CP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Leveraged ability to co-design hardware, VMM, and guestOS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278F99B-28F9-4F16-926A-965F34CA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70171"/>
            <a:ext cx="5900738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63220D0B-0D33-430F-B383-D8B59ACA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65771"/>
            <a:ext cx="2000250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>
            <a:extLst>
              <a:ext uri="{FF2B5EF4-FFF2-40B4-BE49-F238E27FC236}">
                <a16:creationId xmlns:a16="http://schemas.microsoft.com/office/drawing/2014/main" id="{CDD23C67-2B8D-45A0-9C69-8460F5F5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84771"/>
            <a:ext cx="3687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IBM Systems Journal, vol. 18, no. 1, 1979, pp. 4-17.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ECAADD1-CFDB-48D0-9199-060BD552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3571"/>
            <a:ext cx="24876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 </a:t>
            </a:r>
            <a:r>
              <a:rPr lang="en-US" altLang="zh-CN" dirty="0"/>
              <a:t>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814483" cy="43513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Virtualization deals with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 “extending or replacing an existing interface so as to mimic the behavior of another system”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system 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Private Network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Memory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Machine 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7" y="2699809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edia.techeblog.com/images/mimic-octo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1921932"/>
            <a:ext cx="2736849" cy="36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从物理机开始</a:t>
            </a:r>
          </a:p>
        </p:txBody>
      </p:sp>
    </p:spTree>
    <p:extLst>
      <p:ext uri="{BB962C8B-B14F-4D97-AF65-F5344CB8AC3E}">
        <p14:creationId xmlns:p14="http://schemas.microsoft.com/office/powerpoint/2010/main" val="15026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</p:spTree>
    <p:extLst>
      <p:ext uri="{BB962C8B-B14F-4D97-AF65-F5344CB8AC3E}">
        <p14:creationId xmlns:p14="http://schemas.microsoft.com/office/powerpoint/2010/main" val="25210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3021</Words>
  <Application>Microsoft Office PowerPoint</Application>
  <PresentationFormat>全屏显示(4:3)</PresentationFormat>
  <Paragraphs>455</Paragraphs>
  <Slides>57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ＭＳ Ｐゴシック</vt:lpstr>
      <vt:lpstr>ＭＳ Ｐゴシック</vt:lpstr>
      <vt:lpstr>黑体</vt:lpstr>
      <vt:lpstr>宋体</vt:lpstr>
      <vt:lpstr>宋体</vt:lpstr>
      <vt:lpstr>Arial</vt:lpstr>
      <vt:lpstr>Calibri</vt:lpstr>
      <vt:lpstr>Times New Roman</vt:lpstr>
      <vt:lpstr>Wingdings</vt:lpstr>
      <vt:lpstr>Office 主题</vt:lpstr>
      <vt:lpstr>数据中心技术</vt:lpstr>
      <vt:lpstr>基本信息</vt:lpstr>
      <vt:lpstr>课程计划</vt:lpstr>
      <vt:lpstr>讲座内容</vt:lpstr>
      <vt:lpstr>虚拟化简史</vt:lpstr>
      <vt:lpstr>虚拟化简史</vt:lpstr>
      <vt:lpstr>虚拟化 Virtualization</vt:lpstr>
      <vt:lpstr>从物理机开始</vt:lpstr>
      <vt:lpstr>什么是虚拟机？</vt:lpstr>
      <vt:lpstr>什么是虚拟机？</vt:lpstr>
      <vt:lpstr>实现隔离</vt:lpstr>
      <vt:lpstr>实现封装</vt:lpstr>
      <vt:lpstr>实现兼容</vt:lpstr>
      <vt:lpstr>用途</vt:lpstr>
      <vt:lpstr>用途</vt:lpstr>
      <vt:lpstr>用途</vt:lpstr>
      <vt:lpstr>Non-Virtualized Data Centers</vt:lpstr>
      <vt:lpstr>Dynamic Data Center</vt:lpstr>
      <vt:lpstr>VM workload multiplexing</vt:lpstr>
      <vt:lpstr>虚拟机管理器</vt:lpstr>
      <vt:lpstr>两种 “虚拟机” 虚拟机管理器与进程虚拟机</vt:lpstr>
      <vt:lpstr>Three Virtualization Approaches</vt:lpstr>
      <vt:lpstr>Full Virtualization</vt:lpstr>
      <vt:lpstr>Privileged Instructions</vt:lpstr>
      <vt:lpstr>Full Virtualization Pros and Cons</vt:lpstr>
      <vt:lpstr>Paravirtualization</vt:lpstr>
      <vt:lpstr>Paravirtualization Pros and Cons</vt:lpstr>
      <vt:lpstr>Hardware-assisted Virtualization</vt:lpstr>
      <vt:lpstr>Evolution of Software solutions*</vt:lpstr>
      <vt:lpstr>实践</vt:lpstr>
      <vt:lpstr>什么是容器？</vt:lpstr>
      <vt:lpstr>什么是容器？</vt:lpstr>
      <vt:lpstr>之于虚拟机</vt:lpstr>
      <vt:lpstr>为什么？</vt:lpstr>
      <vt:lpstr>为什么？</vt:lpstr>
      <vt:lpstr>为什么？</vt:lpstr>
      <vt:lpstr>能干啥？</vt:lpstr>
      <vt:lpstr>能干啥？</vt:lpstr>
      <vt:lpstr>有哪些？</vt:lpstr>
      <vt:lpstr>有哪些？</vt:lpstr>
      <vt:lpstr>有哪些？</vt:lpstr>
      <vt:lpstr>有哪些？</vt:lpstr>
      <vt:lpstr>主流实现</vt:lpstr>
      <vt:lpstr>主流实现</vt:lpstr>
      <vt:lpstr>主流实现</vt:lpstr>
      <vt:lpstr>丰富生态</vt:lpstr>
      <vt:lpstr>技术基础</vt:lpstr>
      <vt:lpstr>技术基础</vt:lpstr>
      <vt:lpstr>技术基础</vt:lpstr>
      <vt:lpstr>技术基础</vt:lpstr>
      <vt:lpstr>干货 (干活) 时间</vt:lpstr>
      <vt:lpstr>实践</vt:lpstr>
      <vt:lpstr>实践</vt:lpstr>
      <vt:lpstr>实践</vt:lpstr>
      <vt:lpstr>实践</vt:lpstr>
      <vt:lpstr>实践</vt:lpstr>
      <vt:lpstr>后续内容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50</cp:revision>
  <dcterms:created xsi:type="dcterms:W3CDTF">2016-11-06T22:55:39Z</dcterms:created>
  <dcterms:modified xsi:type="dcterms:W3CDTF">2017-09-20T23:28:47Z</dcterms:modified>
</cp:coreProperties>
</file>