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57" r:id="rId3"/>
    <p:sldId id="262" r:id="rId4"/>
    <p:sldId id="263" r:id="rId5"/>
    <p:sldId id="307" r:id="rId6"/>
    <p:sldId id="308" r:id="rId7"/>
    <p:sldId id="309" r:id="rId8"/>
    <p:sldId id="310" r:id="rId9"/>
    <p:sldId id="314" r:id="rId10"/>
    <p:sldId id="315" r:id="rId11"/>
    <p:sldId id="318" r:id="rId12"/>
    <p:sldId id="265" r:id="rId13"/>
    <p:sldId id="319" r:id="rId14"/>
    <p:sldId id="320" r:id="rId15"/>
    <p:sldId id="321" r:id="rId16"/>
    <p:sldId id="322" r:id="rId17"/>
    <p:sldId id="323" r:id="rId18"/>
    <p:sldId id="335" r:id="rId19"/>
    <p:sldId id="336" r:id="rId20"/>
    <p:sldId id="337" r:id="rId21"/>
    <p:sldId id="338" r:id="rId22"/>
    <p:sldId id="339" r:id="rId23"/>
    <p:sldId id="340" r:id="rId24"/>
    <p:sldId id="341" r:id="rId25"/>
    <p:sldId id="342" r:id="rId26"/>
    <p:sldId id="343" r:id="rId27"/>
    <p:sldId id="344" r:id="rId28"/>
    <p:sldId id="324" r:id="rId29"/>
    <p:sldId id="325" r:id="rId30"/>
    <p:sldId id="331" r:id="rId31"/>
    <p:sldId id="332" r:id="rId32"/>
    <p:sldId id="333" r:id="rId33"/>
    <p:sldId id="334" r:id="rId34"/>
    <p:sldId id="326" r:id="rId35"/>
    <p:sldId id="345" r:id="rId36"/>
    <p:sldId id="346" r:id="rId37"/>
    <p:sldId id="347" r:id="rId38"/>
    <p:sldId id="348" r:id="rId39"/>
    <p:sldId id="349" r:id="rId40"/>
    <p:sldId id="327" r:id="rId41"/>
    <p:sldId id="328" r:id="rId42"/>
    <p:sldId id="329" r:id="rId43"/>
    <p:sldId id="330" r:id="rId44"/>
    <p:sldId id="264" r:id="rId45"/>
    <p:sldId id="305" r:id="rId46"/>
    <p:sldId id="259"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049DB2D-A03E-4716-9776-2474F7E4540B}">
          <p14:sldIdLst>
            <p14:sldId id="256"/>
            <p14:sldId id="257"/>
            <p14:sldId id="262"/>
            <p14:sldId id="263"/>
          </p14:sldIdLst>
        </p14:section>
        <p14:section name="concept" id="{AA086D72-05C4-4F37-9847-BC7CA0B4DF6D}">
          <p14:sldIdLst>
            <p14:sldId id="307"/>
            <p14:sldId id="308"/>
            <p14:sldId id="309"/>
            <p14:sldId id="310"/>
            <p14:sldId id="314"/>
            <p14:sldId id="315"/>
            <p14:sldId id="318"/>
            <p14:sldId id="265"/>
            <p14:sldId id="319"/>
            <p14:sldId id="320"/>
            <p14:sldId id="321"/>
            <p14:sldId id="322"/>
            <p14:sldId id="323"/>
            <p14:sldId id="335"/>
            <p14:sldId id="336"/>
            <p14:sldId id="337"/>
            <p14:sldId id="338"/>
            <p14:sldId id="339"/>
            <p14:sldId id="340"/>
            <p14:sldId id="341"/>
            <p14:sldId id="342"/>
            <p14:sldId id="343"/>
            <p14:sldId id="344"/>
            <p14:sldId id="324"/>
            <p14:sldId id="325"/>
            <p14:sldId id="331"/>
            <p14:sldId id="332"/>
            <p14:sldId id="333"/>
            <p14:sldId id="334"/>
            <p14:sldId id="326"/>
            <p14:sldId id="345"/>
            <p14:sldId id="346"/>
            <p14:sldId id="347"/>
            <p14:sldId id="348"/>
            <p14:sldId id="349"/>
            <p14:sldId id="327"/>
            <p14:sldId id="328"/>
            <p14:sldId id="329"/>
            <p14:sldId id="330"/>
          </p14:sldIdLst>
        </p14:section>
        <p14:section name="experiment" id="{F32B37E2-162D-4DBA-BB83-FAA4558A5BB9}">
          <p14:sldIdLst>
            <p14:sldId id="264"/>
            <p14:sldId id="305"/>
          </p14:sldIdLst>
        </p14:section>
        <p14:section name="reading" id="{B3DB6FA2-96D2-4A62-8402-00CF2323FA27}">
          <p14:sldIdLst>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80161" autoAdjust="0"/>
  </p:normalViewPr>
  <p:slideViewPr>
    <p:cSldViewPr snapToGrid="0">
      <p:cViewPr varScale="1">
        <p:scale>
          <a:sx n="82" d="100"/>
          <a:sy n="82" d="100"/>
        </p:scale>
        <p:origin x="36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9CC90B-3F34-44E9-879C-2E4F6F17B96D}" type="doc">
      <dgm:prSet loTypeId="urn:microsoft.com/office/officeart/2009/3/layout/CircleRelationship" loCatId="relationship" qsTypeId="urn:microsoft.com/office/officeart/2005/8/quickstyle/simple1" qsCatId="simple" csTypeId="urn:microsoft.com/office/officeart/2005/8/colors/colorful1" csCatId="colorful" phldr="1"/>
      <dgm:spPr/>
      <dgm:t>
        <a:bodyPr/>
        <a:lstStyle/>
        <a:p>
          <a:endParaRPr lang="zh-CN" altLang="en-US"/>
        </a:p>
      </dgm:t>
    </dgm:pt>
    <dgm:pt modelId="{F3D2FC10-8ADD-4B32-A6BC-F239E13A7C57}">
      <dgm:prSet/>
      <dgm:spPr/>
      <dgm:t>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数据中心</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dgm:t>
    </dgm:pt>
    <dgm:pt modelId="{60D06810-5EF8-449D-98BD-74960662958D}" type="parTrans" cxnId="{20A2175D-C9FE-4151-BE9E-AAD072604901}">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F3F3870A-D4C6-4D84-BDF0-2506C7DEFA19}" type="sibTrans" cxnId="{20A2175D-C9FE-4151-BE9E-AAD072604901}">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A892B4AC-BB73-4F4F-BEE4-93612EA630B0}">
      <dgm:prSet/>
      <dgm:spPr/>
      <dgm:t>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安全控制</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dgm:t>
    </dgm:pt>
    <dgm:pt modelId="{C8B09DCF-DD28-4116-AD91-8A88BC51BAE8}" type="parTrans" cxnId="{A6F8C8F2-859D-422B-836A-57BB12A8CE58}">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83684F1F-5A7A-4856-A446-0590CBF05D3F}" type="sibTrans" cxnId="{A6F8C8F2-859D-422B-836A-57BB12A8CE58}">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BE39E100-EBC1-473C-89FB-2BCF71628C6C}">
      <dgm:prSet/>
      <dgm:spPr/>
      <dgm:t>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网络管理</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dgm:t>
    </dgm:pt>
    <dgm:pt modelId="{CF099B0C-BD77-482B-9974-9D635690371A}" type="parTrans" cxnId="{9CD2F939-05FE-489C-A4D9-21E3DBB69D80}">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77DCAC39-313F-476E-A45B-1BDEEC3930B1}" type="sibTrans" cxnId="{9CD2F939-05FE-489C-A4D9-21E3DBB69D80}">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196DBE8E-D450-4916-AB77-FE41820233A7}">
      <dgm:prSet/>
      <dgm:spPr/>
      <dgm:t>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云计算</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dgm:t>
    </dgm:pt>
    <dgm:pt modelId="{8C087032-26F4-4AB0-A9DB-E3B5D86993EC}" type="parTrans" cxnId="{EFE163D4-4ED0-4BED-B283-686167FB57E3}">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64F1C191-5620-4A51-B08C-35944286C0C0}" type="sibTrans" cxnId="{EFE163D4-4ED0-4BED-B283-686167FB57E3}">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566E42FE-A3DB-4C40-B329-5CD9C51FBD47}">
      <dgm:prSet/>
      <dgm:spPr/>
      <dgm:t>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虚拟化</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dgm:t>
    </dgm:pt>
    <dgm:pt modelId="{86D28A16-E6BC-47EF-9B0B-D3AB9AA33BBA}" type="parTrans" cxnId="{0FE4286B-AAAF-4657-80E8-ADE754FAC857}">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6419CF54-C9AA-4675-8905-0AFF98FDC553}" type="sibTrans" cxnId="{0FE4286B-AAAF-4657-80E8-ADE754FAC857}">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49937503-19B4-4402-A7CC-A136343D74A1}">
      <dgm:prSet phldrT="[文本]"/>
      <dgm:spPr/>
      <dgm:t>
        <a:bodyPr/>
        <a:lstStyle/>
        <a:p>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校园网</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dgm:t>
    </dgm:pt>
    <dgm:pt modelId="{698A7A81-753C-41B6-B16D-1DF9D1C7AEA3}" type="parTrans" cxnId="{AB319C16-3FC7-4A7F-839A-7AE705958C5F}">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B031721E-D89D-4445-B5C7-755648E5CE8D}" type="sibTrans" cxnId="{AB319C16-3FC7-4A7F-839A-7AE705958C5F}">
      <dgm:prSet/>
      <dgm:spPr/>
      <dgm:t>
        <a:bodyPr/>
        <a:lstStyle/>
        <a:p>
          <a:endParaRPr lang="zh-CN" altLang="en-US">
            <a:latin typeface="Times New Roman" panose="02020603050405020304" pitchFamily="18" charset="0"/>
            <a:ea typeface="黑体" panose="02010609060101010101" pitchFamily="49" charset="-122"/>
            <a:cs typeface="Times New Roman" panose="02020603050405020304" pitchFamily="18" charset="0"/>
          </a:endParaRPr>
        </a:p>
      </dgm:t>
    </dgm:pt>
    <dgm:pt modelId="{EE7E2246-6C58-43BA-B849-90060B6623B0}" type="pres">
      <dgm:prSet presAssocID="{689CC90B-3F34-44E9-879C-2E4F6F17B96D}" presName="Name0" presStyleCnt="0">
        <dgm:presLayoutVars>
          <dgm:chMax val="1"/>
          <dgm:chPref val="1"/>
        </dgm:presLayoutVars>
      </dgm:prSet>
      <dgm:spPr/>
    </dgm:pt>
    <dgm:pt modelId="{77DD4DBA-1002-4576-8536-AF55DCEF7167}" type="pres">
      <dgm:prSet presAssocID="{F3D2FC10-8ADD-4B32-A6BC-F239E13A7C57}" presName="Parent" presStyleLbl="node0" presStyleIdx="0" presStyleCnt="1">
        <dgm:presLayoutVars>
          <dgm:chMax val="5"/>
          <dgm:chPref val="5"/>
        </dgm:presLayoutVars>
      </dgm:prSet>
      <dgm:spPr/>
    </dgm:pt>
    <dgm:pt modelId="{EE14F548-3953-4697-A3EC-91540936798E}" type="pres">
      <dgm:prSet presAssocID="{F3D2FC10-8ADD-4B32-A6BC-F239E13A7C57}" presName="Accent2" presStyleLbl="node1" presStyleIdx="0" presStyleCnt="19"/>
      <dgm:spPr/>
    </dgm:pt>
    <dgm:pt modelId="{520A371A-53CF-4A8F-9415-921C55D870D8}" type="pres">
      <dgm:prSet presAssocID="{F3D2FC10-8ADD-4B32-A6BC-F239E13A7C57}" presName="Accent3" presStyleLbl="node1" presStyleIdx="1" presStyleCnt="19"/>
      <dgm:spPr/>
    </dgm:pt>
    <dgm:pt modelId="{33812309-FFD1-4EC2-88A0-E3D5F7A56C14}" type="pres">
      <dgm:prSet presAssocID="{F3D2FC10-8ADD-4B32-A6BC-F239E13A7C57}" presName="Accent4" presStyleLbl="node1" presStyleIdx="2" presStyleCnt="19"/>
      <dgm:spPr/>
    </dgm:pt>
    <dgm:pt modelId="{3B754EA3-4709-48F4-83B7-923D8AE7C2D3}" type="pres">
      <dgm:prSet presAssocID="{F3D2FC10-8ADD-4B32-A6BC-F239E13A7C57}" presName="Accent5" presStyleLbl="node1" presStyleIdx="3" presStyleCnt="19"/>
      <dgm:spPr/>
    </dgm:pt>
    <dgm:pt modelId="{422C1EE1-5E30-4472-ADB0-FFB31767F648}" type="pres">
      <dgm:prSet presAssocID="{F3D2FC10-8ADD-4B32-A6BC-F239E13A7C57}" presName="Accent6" presStyleLbl="node1" presStyleIdx="4" presStyleCnt="19"/>
      <dgm:spPr/>
    </dgm:pt>
    <dgm:pt modelId="{E0550D71-B3DA-48DA-9AFA-3348D7183162}" type="pres">
      <dgm:prSet presAssocID="{49937503-19B4-4402-A7CC-A136343D74A1}" presName="Child1" presStyleLbl="node1" presStyleIdx="5" presStyleCnt="19">
        <dgm:presLayoutVars>
          <dgm:chMax val="0"/>
          <dgm:chPref val="0"/>
        </dgm:presLayoutVars>
      </dgm:prSet>
      <dgm:spPr/>
    </dgm:pt>
    <dgm:pt modelId="{A253A7D7-07B1-4B70-8471-1FF20700D636}" type="pres">
      <dgm:prSet presAssocID="{49937503-19B4-4402-A7CC-A136343D74A1}" presName="Accent7" presStyleCnt="0"/>
      <dgm:spPr/>
    </dgm:pt>
    <dgm:pt modelId="{7CCE1EBD-3CDB-448E-B52F-EC99A3C1B666}" type="pres">
      <dgm:prSet presAssocID="{49937503-19B4-4402-A7CC-A136343D74A1}" presName="AccentHold1" presStyleLbl="node1" presStyleIdx="6" presStyleCnt="19"/>
      <dgm:spPr/>
    </dgm:pt>
    <dgm:pt modelId="{84174A88-2DE8-4138-9B6B-7ABCB13FBFF3}" type="pres">
      <dgm:prSet presAssocID="{49937503-19B4-4402-A7CC-A136343D74A1}" presName="Accent8" presStyleCnt="0"/>
      <dgm:spPr/>
    </dgm:pt>
    <dgm:pt modelId="{4ABD3BFC-094F-4B2F-BFF6-7077512991B6}" type="pres">
      <dgm:prSet presAssocID="{49937503-19B4-4402-A7CC-A136343D74A1}" presName="AccentHold2" presStyleLbl="node1" presStyleIdx="7" presStyleCnt="19"/>
      <dgm:spPr/>
    </dgm:pt>
    <dgm:pt modelId="{F7596DDB-C6DF-493D-80A1-7AD2379C0C7A}" type="pres">
      <dgm:prSet presAssocID="{A892B4AC-BB73-4F4F-BEE4-93612EA630B0}" presName="Child2" presStyleLbl="node1" presStyleIdx="8" presStyleCnt="19">
        <dgm:presLayoutVars>
          <dgm:chMax val="0"/>
          <dgm:chPref val="0"/>
        </dgm:presLayoutVars>
      </dgm:prSet>
      <dgm:spPr/>
    </dgm:pt>
    <dgm:pt modelId="{F6ED2252-8D82-4766-906B-70E2D979FFE1}" type="pres">
      <dgm:prSet presAssocID="{A892B4AC-BB73-4F4F-BEE4-93612EA630B0}" presName="Accent9" presStyleCnt="0"/>
      <dgm:spPr/>
    </dgm:pt>
    <dgm:pt modelId="{10D9300F-CA0E-4509-9F39-55732D14D142}" type="pres">
      <dgm:prSet presAssocID="{A892B4AC-BB73-4F4F-BEE4-93612EA630B0}" presName="AccentHold1" presStyleLbl="node1" presStyleIdx="9" presStyleCnt="19"/>
      <dgm:spPr/>
    </dgm:pt>
    <dgm:pt modelId="{FAA0B1E8-D315-41E0-9D0F-72B883CA5F65}" type="pres">
      <dgm:prSet presAssocID="{A892B4AC-BB73-4F4F-BEE4-93612EA630B0}" presName="Accent10" presStyleCnt="0"/>
      <dgm:spPr/>
    </dgm:pt>
    <dgm:pt modelId="{5A031DC8-6DB9-4EE2-A8EB-295FD28E5AAF}" type="pres">
      <dgm:prSet presAssocID="{A892B4AC-BB73-4F4F-BEE4-93612EA630B0}" presName="AccentHold2" presStyleLbl="node1" presStyleIdx="10" presStyleCnt="19"/>
      <dgm:spPr/>
    </dgm:pt>
    <dgm:pt modelId="{EB62475B-485A-406F-AACC-DE77D93F4415}" type="pres">
      <dgm:prSet presAssocID="{A892B4AC-BB73-4F4F-BEE4-93612EA630B0}" presName="Accent11" presStyleCnt="0"/>
      <dgm:spPr/>
    </dgm:pt>
    <dgm:pt modelId="{530A2103-A785-43AF-897E-CA1AAE219FEF}" type="pres">
      <dgm:prSet presAssocID="{A892B4AC-BB73-4F4F-BEE4-93612EA630B0}" presName="AccentHold3" presStyleLbl="node1" presStyleIdx="11" presStyleCnt="19"/>
      <dgm:spPr/>
    </dgm:pt>
    <dgm:pt modelId="{D694111E-11BA-4F6F-8D98-84D56987A8B8}" type="pres">
      <dgm:prSet presAssocID="{BE39E100-EBC1-473C-89FB-2BCF71628C6C}" presName="Child3" presStyleLbl="node1" presStyleIdx="12" presStyleCnt="19">
        <dgm:presLayoutVars>
          <dgm:chMax val="0"/>
          <dgm:chPref val="0"/>
        </dgm:presLayoutVars>
      </dgm:prSet>
      <dgm:spPr/>
    </dgm:pt>
    <dgm:pt modelId="{3A531AAB-F357-4F14-90C8-CE051C01DE65}" type="pres">
      <dgm:prSet presAssocID="{BE39E100-EBC1-473C-89FB-2BCF71628C6C}" presName="Accent12" presStyleCnt="0"/>
      <dgm:spPr/>
    </dgm:pt>
    <dgm:pt modelId="{F7147726-6720-4F62-8309-3AFBDC0780C9}" type="pres">
      <dgm:prSet presAssocID="{BE39E100-EBC1-473C-89FB-2BCF71628C6C}" presName="AccentHold1" presStyleLbl="node1" presStyleIdx="13" presStyleCnt="19"/>
      <dgm:spPr/>
    </dgm:pt>
    <dgm:pt modelId="{A4E7A844-35B7-4B56-9C25-8297670FFED6}" type="pres">
      <dgm:prSet presAssocID="{196DBE8E-D450-4916-AB77-FE41820233A7}" presName="Child4" presStyleLbl="node1" presStyleIdx="14" presStyleCnt="19">
        <dgm:presLayoutVars>
          <dgm:chMax val="0"/>
          <dgm:chPref val="0"/>
        </dgm:presLayoutVars>
      </dgm:prSet>
      <dgm:spPr/>
    </dgm:pt>
    <dgm:pt modelId="{C54BE812-D248-4084-AE41-3937467E95B8}" type="pres">
      <dgm:prSet presAssocID="{196DBE8E-D450-4916-AB77-FE41820233A7}" presName="Accent13" presStyleCnt="0"/>
      <dgm:spPr/>
    </dgm:pt>
    <dgm:pt modelId="{F6C13ABE-3BD2-4246-B1BB-691FE56F8A97}" type="pres">
      <dgm:prSet presAssocID="{196DBE8E-D450-4916-AB77-FE41820233A7}" presName="AccentHold1" presStyleLbl="node1" presStyleIdx="15" presStyleCnt="19"/>
      <dgm:spPr/>
    </dgm:pt>
    <dgm:pt modelId="{B6A07339-D425-4F9E-90A0-A843F9553E12}" type="pres">
      <dgm:prSet presAssocID="{566E42FE-A3DB-4C40-B329-5CD9C51FBD47}" presName="Child5" presStyleLbl="node1" presStyleIdx="16" presStyleCnt="19">
        <dgm:presLayoutVars>
          <dgm:chMax val="0"/>
          <dgm:chPref val="0"/>
        </dgm:presLayoutVars>
      </dgm:prSet>
      <dgm:spPr/>
    </dgm:pt>
    <dgm:pt modelId="{E4412663-9449-43DC-BD10-274BA2B705FF}" type="pres">
      <dgm:prSet presAssocID="{566E42FE-A3DB-4C40-B329-5CD9C51FBD47}" presName="Accent15" presStyleCnt="0"/>
      <dgm:spPr/>
    </dgm:pt>
    <dgm:pt modelId="{1AE630B6-A6CA-4812-A2F2-05500AC45740}" type="pres">
      <dgm:prSet presAssocID="{566E42FE-A3DB-4C40-B329-5CD9C51FBD47}" presName="AccentHold2" presStyleLbl="node1" presStyleIdx="17" presStyleCnt="19"/>
      <dgm:spPr/>
    </dgm:pt>
    <dgm:pt modelId="{F936B68A-0185-4E5F-A8E9-087665F61E50}" type="pres">
      <dgm:prSet presAssocID="{566E42FE-A3DB-4C40-B329-5CD9C51FBD47}" presName="Accent16" presStyleCnt="0"/>
      <dgm:spPr/>
    </dgm:pt>
    <dgm:pt modelId="{BA9545E5-6FA2-420C-A67F-691583976757}" type="pres">
      <dgm:prSet presAssocID="{566E42FE-A3DB-4C40-B329-5CD9C51FBD47}" presName="AccentHold3" presStyleLbl="node1" presStyleIdx="18" presStyleCnt="19"/>
      <dgm:spPr/>
    </dgm:pt>
  </dgm:ptLst>
  <dgm:cxnLst>
    <dgm:cxn modelId="{9ADE11B7-B075-47EC-BE55-A0AD01F70FB2}" type="presOf" srcId="{F3D2FC10-8ADD-4B32-A6BC-F239E13A7C57}" destId="{77DD4DBA-1002-4576-8536-AF55DCEF7167}" srcOrd="0" destOrd="0" presId="urn:microsoft.com/office/officeart/2009/3/layout/CircleRelationship"/>
    <dgm:cxn modelId="{20A2175D-C9FE-4151-BE9E-AAD072604901}" srcId="{689CC90B-3F34-44E9-879C-2E4F6F17B96D}" destId="{F3D2FC10-8ADD-4B32-A6BC-F239E13A7C57}" srcOrd="0" destOrd="0" parTransId="{60D06810-5EF8-449D-98BD-74960662958D}" sibTransId="{F3F3870A-D4C6-4D84-BDF0-2506C7DEFA19}"/>
    <dgm:cxn modelId="{EE6025FB-6BCF-4207-A11F-0A37736AF4B2}" type="presOf" srcId="{49937503-19B4-4402-A7CC-A136343D74A1}" destId="{E0550D71-B3DA-48DA-9AFA-3348D7183162}" srcOrd="0" destOrd="0" presId="urn:microsoft.com/office/officeart/2009/3/layout/CircleRelationship"/>
    <dgm:cxn modelId="{313E5AA5-4A39-4C24-9C29-57E2704DC7B4}" type="presOf" srcId="{689CC90B-3F34-44E9-879C-2E4F6F17B96D}" destId="{EE7E2246-6C58-43BA-B849-90060B6623B0}" srcOrd="0" destOrd="0" presId="urn:microsoft.com/office/officeart/2009/3/layout/CircleRelationship"/>
    <dgm:cxn modelId="{AB319C16-3FC7-4A7F-839A-7AE705958C5F}" srcId="{F3D2FC10-8ADD-4B32-A6BC-F239E13A7C57}" destId="{49937503-19B4-4402-A7CC-A136343D74A1}" srcOrd="0" destOrd="0" parTransId="{698A7A81-753C-41B6-B16D-1DF9D1C7AEA3}" sibTransId="{B031721E-D89D-4445-B5C7-755648E5CE8D}"/>
    <dgm:cxn modelId="{0FE4286B-AAAF-4657-80E8-ADE754FAC857}" srcId="{F3D2FC10-8ADD-4B32-A6BC-F239E13A7C57}" destId="{566E42FE-A3DB-4C40-B329-5CD9C51FBD47}" srcOrd="4" destOrd="0" parTransId="{86D28A16-E6BC-47EF-9B0B-D3AB9AA33BBA}" sibTransId="{6419CF54-C9AA-4675-8905-0AFF98FDC553}"/>
    <dgm:cxn modelId="{A6F8C8F2-859D-422B-836A-57BB12A8CE58}" srcId="{F3D2FC10-8ADD-4B32-A6BC-F239E13A7C57}" destId="{A892B4AC-BB73-4F4F-BEE4-93612EA630B0}" srcOrd="1" destOrd="0" parTransId="{C8B09DCF-DD28-4116-AD91-8A88BC51BAE8}" sibTransId="{83684F1F-5A7A-4856-A446-0590CBF05D3F}"/>
    <dgm:cxn modelId="{635B8D6D-726E-4BCF-870F-022B6B9BD13A}" type="presOf" srcId="{A892B4AC-BB73-4F4F-BEE4-93612EA630B0}" destId="{F7596DDB-C6DF-493D-80A1-7AD2379C0C7A}" srcOrd="0" destOrd="0" presId="urn:microsoft.com/office/officeart/2009/3/layout/CircleRelationship"/>
    <dgm:cxn modelId="{26DA7499-7315-4388-ADA3-A42F2F9090FA}" type="presOf" srcId="{196DBE8E-D450-4916-AB77-FE41820233A7}" destId="{A4E7A844-35B7-4B56-9C25-8297670FFED6}" srcOrd="0" destOrd="0" presId="urn:microsoft.com/office/officeart/2009/3/layout/CircleRelationship"/>
    <dgm:cxn modelId="{EFE163D4-4ED0-4BED-B283-686167FB57E3}" srcId="{F3D2FC10-8ADD-4B32-A6BC-F239E13A7C57}" destId="{196DBE8E-D450-4916-AB77-FE41820233A7}" srcOrd="3" destOrd="0" parTransId="{8C087032-26F4-4AB0-A9DB-E3B5D86993EC}" sibTransId="{64F1C191-5620-4A51-B08C-35944286C0C0}"/>
    <dgm:cxn modelId="{200D48AF-AED2-4548-88C8-0EEFE7F0A943}" type="presOf" srcId="{BE39E100-EBC1-473C-89FB-2BCF71628C6C}" destId="{D694111E-11BA-4F6F-8D98-84D56987A8B8}" srcOrd="0" destOrd="0" presId="urn:microsoft.com/office/officeart/2009/3/layout/CircleRelationship"/>
    <dgm:cxn modelId="{9CD2F939-05FE-489C-A4D9-21E3DBB69D80}" srcId="{F3D2FC10-8ADD-4B32-A6BC-F239E13A7C57}" destId="{BE39E100-EBC1-473C-89FB-2BCF71628C6C}" srcOrd="2" destOrd="0" parTransId="{CF099B0C-BD77-482B-9974-9D635690371A}" sibTransId="{77DCAC39-313F-476E-A45B-1BDEEC3930B1}"/>
    <dgm:cxn modelId="{5DBC7ADF-5C1A-4DCF-88AA-0615D248EBDF}" type="presOf" srcId="{566E42FE-A3DB-4C40-B329-5CD9C51FBD47}" destId="{B6A07339-D425-4F9E-90A0-A843F9553E12}" srcOrd="0" destOrd="0" presId="urn:microsoft.com/office/officeart/2009/3/layout/CircleRelationship"/>
    <dgm:cxn modelId="{3636A401-88D4-46B1-876B-28E0C14D8B0B}" type="presParOf" srcId="{EE7E2246-6C58-43BA-B849-90060B6623B0}" destId="{77DD4DBA-1002-4576-8536-AF55DCEF7167}" srcOrd="0" destOrd="0" presId="urn:microsoft.com/office/officeart/2009/3/layout/CircleRelationship"/>
    <dgm:cxn modelId="{7F827C9E-FD0D-4AA3-8913-91FDBE3D8117}" type="presParOf" srcId="{EE7E2246-6C58-43BA-B849-90060B6623B0}" destId="{EE14F548-3953-4697-A3EC-91540936798E}" srcOrd="1" destOrd="0" presId="urn:microsoft.com/office/officeart/2009/3/layout/CircleRelationship"/>
    <dgm:cxn modelId="{C2009A10-284C-49D7-BD59-76F1B3B78829}" type="presParOf" srcId="{EE7E2246-6C58-43BA-B849-90060B6623B0}" destId="{520A371A-53CF-4A8F-9415-921C55D870D8}" srcOrd="2" destOrd="0" presId="urn:microsoft.com/office/officeart/2009/3/layout/CircleRelationship"/>
    <dgm:cxn modelId="{93988E79-F41F-4A5B-8060-967117AD2BDF}" type="presParOf" srcId="{EE7E2246-6C58-43BA-B849-90060B6623B0}" destId="{33812309-FFD1-4EC2-88A0-E3D5F7A56C14}" srcOrd="3" destOrd="0" presId="urn:microsoft.com/office/officeart/2009/3/layout/CircleRelationship"/>
    <dgm:cxn modelId="{DAAF5B15-FA84-4DC9-AE71-77CC151212C6}" type="presParOf" srcId="{EE7E2246-6C58-43BA-B849-90060B6623B0}" destId="{3B754EA3-4709-48F4-83B7-923D8AE7C2D3}" srcOrd="4" destOrd="0" presId="urn:microsoft.com/office/officeart/2009/3/layout/CircleRelationship"/>
    <dgm:cxn modelId="{AB150D7A-F4F7-443E-9A2F-2A28F7D0D21D}" type="presParOf" srcId="{EE7E2246-6C58-43BA-B849-90060B6623B0}" destId="{422C1EE1-5E30-4472-ADB0-FFB31767F648}" srcOrd="5" destOrd="0" presId="urn:microsoft.com/office/officeart/2009/3/layout/CircleRelationship"/>
    <dgm:cxn modelId="{26DD42B0-6BE2-4C72-90AD-410D195C07B8}" type="presParOf" srcId="{EE7E2246-6C58-43BA-B849-90060B6623B0}" destId="{E0550D71-B3DA-48DA-9AFA-3348D7183162}" srcOrd="6" destOrd="0" presId="urn:microsoft.com/office/officeart/2009/3/layout/CircleRelationship"/>
    <dgm:cxn modelId="{146B8FB7-ED90-40F2-A857-948399A5C9C6}" type="presParOf" srcId="{EE7E2246-6C58-43BA-B849-90060B6623B0}" destId="{A253A7D7-07B1-4B70-8471-1FF20700D636}" srcOrd="7" destOrd="0" presId="urn:microsoft.com/office/officeart/2009/3/layout/CircleRelationship"/>
    <dgm:cxn modelId="{694B6AAC-A5BF-4A67-94CE-7946370CD3DE}" type="presParOf" srcId="{A253A7D7-07B1-4B70-8471-1FF20700D636}" destId="{7CCE1EBD-3CDB-448E-B52F-EC99A3C1B666}" srcOrd="0" destOrd="0" presId="urn:microsoft.com/office/officeart/2009/3/layout/CircleRelationship"/>
    <dgm:cxn modelId="{52753F5D-18BA-44BE-B96F-3645B71FDABD}" type="presParOf" srcId="{EE7E2246-6C58-43BA-B849-90060B6623B0}" destId="{84174A88-2DE8-4138-9B6B-7ABCB13FBFF3}" srcOrd="8" destOrd="0" presId="urn:microsoft.com/office/officeart/2009/3/layout/CircleRelationship"/>
    <dgm:cxn modelId="{23F3FBB0-292A-467E-B8C6-B9810612B51C}" type="presParOf" srcId="{84174A88-2DE8-4138-9B6B-7ABCB13FBFF3}" destId="{4ABD3BFC-094F-4B2F-BFF6-7077512991B6}" srcOrd="0" destOrd="0" presId="urn:microsoft.com/office/officeart/2009/3/layout/CircleRelationship"/>
    <dgm:cxn modelId="{9B359B00-9341-430C-A741-E337E4E82169}" type="presParOf" srcId="{EE7E2246-6C58-43BA-B849-90060B6623B0}" destId="{F7596DDB-C6DF-493D-80A1-7AD2379C0C7A}" srcOrd="9" destOrd="0" presId="urn:microsoft.com/office/officeart/2009/3/layout/CircleRelationship"/>
    <dgm:cxn modelId="{DEE70945-AEE4-400C-9D7B-D39934276B94}" type="presParOf" srcId="{EE7E2246-6C58-43BA-B849-90060B6623B0}" destId="{F6ED2252-8D82-4766-906B-70E2D979FFE1}" srcOrd="10" destOrd="0" presId="urn:microsoft.com/office/officeart/2009/3/layout/CircleRelationship"/>
    <dgm:cxn modelId="{E84F9B0B-0885-4285-894C-7C233D1D3C30}" type="presParOf" srcId="{F6ED2252-8D82-4766-906B-70E2D979FFE1}" destId="{10D9300F-CA0E-4509-9F39-55732D14D142}" srcOrd="0" destOrd="0" presId="urn:microsoft.com/office/officeart/2009/3/layout/CircleRelationship"/>
    <dgm:cxn modelId="{CECEF7C0-87DC-438B-9BE8-95A74C5C2F4E}" type="presParOf" srcId="{EE7E2246-6C58-43BA-B849-90060B6623B0}" destId="{FAA0B1E8-D315-41E0-9D0F-72B883CA5F65}" srcOrd="11" destOrd="0" presId="urn:microsoft.com/office/officeart/2009/3/layout/CircleRelationship"/>
    <dgm:cxn modelId="{185BD0DF-9F60-46A4-96A5-942AD8E5B0AE}" type="presParOf" srcId="{FAA0B1E8-D315-41E0-9D0F-72B883CA5F65}" destId="{5A031DC8-6DB9-4EE2-A8EB-295FD28E5AAF}" srcOrd="0" destOrd="0" presId="urn:microsoft.com/office/officeart/2009/3/layout/CircleRelationship"/>
    <dgm:cxn modelId="{C3CC178F-FE08-45AF-899E-477DA3CE253A}" type="presParOf" srcId="{EE7E2246-6C58-43BA-B849-90060B6623B0}" destId="{EB62475B-485A-406F-AACC-DE77D93F4415}" srcOrd="12" destOrd="0" presId="urn:microsoft.com/office/officeart/2009/3/layout/CircleRelationship"/>
    <dgm:cxn modelId="{1204E417-9685-413B-B02E-8C9A2E736754}" type="presParOf" srcId="{EB62475B-485A-406F-AACC-DE77D93F4415}" destId="{530A2103-A785-43AF-897E-CA1AAE219FEF}" srcOrd="0" destOrd="0" presId="urn:microsoft.com/office/officeart/2009/3/layout/CircleRelationship"/>
    <dgm:cxn modelId="{886B27B2-B634-49F7-9348-BCAE6FB9A62C}" type="presParOf" srcId="{EE7E2246-6C58-43BA-B849-90060B6623B0}" destId="{D694111E-11BA-4F6F-8D98-84D56987A8B8}" srcOrd="13" destOrd="0" presId="urn:microsoft.com/office/officeart/2009/3/layout/CircleRelationship"/>
    <dgm:cxn modelId="{3AA55896-CDDD-4CF2-A4A2-391544940771}" type="presParOf" srcId="{EE7E2246-6C58-43BA-B849-90060B6623B0}" destId="{3A531AAB-F357-4F14-90C8-CE051C01DE65}" srcOrd="14" destOrd="0" presId="urn:microsoft.com/office/officeart/2009/3/layout/CircleRelationship"/>
    <dgm:cxn modelId="{D07C5B97-6EFA-489A-80CC-21C2130BBBBE}" type="presParOf" srcId="{3A531AAB-F357-4F14-90C8-CE051C01DE65}" destId="{F7147726-6720-4F62-8309-3AFBDC0780C9}" srcOrd="0" destOrd="0" presId="urn:microsoft.com/office/officeart/2009/3/layout/CircleRelationship"/>
    <dgm:cxn modelId="{BBC10910-406E-469F-BD0B-4744C2616D8A}" type="presParOf" srcId="{EE7E2246-6C58-43BA-B849-90060B6623B0}" destId="{A4E7A844-35B7-4B56-9C25-8297670FFED6}" srcOrd="15" destOrd="0" presId="urn:microsoft.com/office/officeart/2009/3/layout/CircleRelationship"/>
    <dgm:cxn modelId="{8493A165-5E39-4CEC-9AD2-C43252957833}" type="presParOf" srcId="{EE7E2246-6C58-43BA-B849-90060B6623B0}" destId="{C54BE812-D248-4084-AE41-3937467E95B8}" srcOrd="16" destOrd="0" presId="urn:microsoft.com/office/officeart/2009/3/layout/CircleRelationship"/>
    <dgm:cxn modelId="{D6DC06BA-9420-408E-A84B-93C427A42039}" type="presParOf" srcId="{C54BE812-D248-4084-AE41-3937467E95B8}" destId="{F6C13ABE-3BD2-4246-B1BB-691FE56F8A97}" srcOrd="0" destOrd="0" presId="urn:microsoft.com/office/officeart/2009/3/layout/CircleRelationship"/>
    <dgm:cxn modelId="{6C169156-2B9C-418F-A049-B9883466F2C6}" type="presParOf" srcId="{EE7E2246-6C58-43BA-B849-90060B6623B0}" destId="{B6A07339-D425-4F9E-90A0-A843F9553E12}" srcOrd="17" destOrd="0" presId="urn:microsoft.com/office/officeart/2009/3/layout/CircleRelationship"/>
    <dgm:cxn modelId="{E4AC7765-4987-4163-B5C0-AE2C44797661}" type="presParOf" srcId="{EE7E2246-6C58-43BA-B849-90060B6623B0}" destId="{E4412663-9449-43DC-BD10-274BA2B705FF}" srcOrd="18" destOrd="0" presId="urn:microsoft.com/office/officeart/2009/3/layout/CircleRelationship"/>
    <dgm:cxn modelId="{01B0D7ED-E854-464E-A8E7-163043A2FCAF}" type="presParOf" srcId="{E4412663-9449-43DC-BD10-274BA2B705FF}" destId="{1AE630B6-A6CA-4812-A2F2-05500AC45740}" srcOrd="0" destOrd="0" presId="urn:microsoft.com/office/officeart/2009/3/layout/CircleRelationship"/>
    <dgm:cxn modelId="{193BC65F-C0BA-440F-ADB3-433FAF8125CB}" type="presParOf" srcId="{EE7E2246-6C58-43BA-B849-90060B6623B0}" destId="{F936B68A-0185-4E5F-A8E9-087665F61E50}" srcOrd="19" destOrd="0" presId="urn:microsoft.com/office/officeart/2009/3/layout/CircleRelationship"/>
    <dgm:cxn modelId="{161347CD-4419-4594-8826-39E8DD32C22A}" type="presParOf" srcId="{F936B68A-0185-4E5F-A8E9-087665F61E50}" destId="{BA9545E5-6FA2-420C-A67F-691583976757}" srcOrd="0" destOrd="0" presId="urn:microsoft.com/office/officeart/2009/3/layout/CircleRelationship"/>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DD4DBA-1002-4576-8536-AF55DCEF7167}">
      <dsp:nvSpPr>
        <dsp:cNvPr id="0" name=""/>
        <dsp:cNvSpPr/>
      </dsp:nvSpPr>
      <dsp:spPr>
        <a:xfrm>
          <a:off x="602922" y="1381832"/>
          <a:ext cx="1718858" cy="171915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dirty="0" smtClean="0">
              <a:latin typeface="Times New Roman" panose="02020603050405020304" pitchFamily="18" charset="0"/>
              <a:ea typeface="黑体" panose="02010609060101010101" pitchFamily="49" charset="-122"/>
              <a:cs typeface="Times New Roman" panose="02020603050405020304" pitchFamily="18" charset="0"/>
            </a:rPr>
            <a:t>数据中心</a:t>
          </a:r>
          <a:endParaRPr lang="zh-CN" altLang="en-US" sz="130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a:off x="854643" y="1633596"/>
        <a:ext cx="1215416" cy="1215625"/>
      </dsp:txXfrm>
    </dsp:sp>
    <dsp:sp modelId="{EE14F548-3953-4697-A3EC-91540936798E}">
      <dsp:nvSpPr>
        <dsp:cNvPr id="0" name=""/>
        <dsp:cNvSpPr/>
      </dsp:nvSpPr>
      <dsp:spPr>
        <a:xfrm>
          <a:off x="1131449" y="2973186"/>
          <a:ext cx="138566" cy="138552"/>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0A371A-53CF-4A8F-9415-921C55D870D8}">
      <dsp:nvSpPr>
        <dsp:cNvPr id="0" name=""/>
        <dsp:cNvSpPr/>
      </dsp:nvSpPr>
      <dsp:spPr>
        <a:xfrm>
          <a:off x="2432492" y="2079509"/>
          <a:ext cx="138566" cy="138552"/>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812309-FFD1-4EC2-88A0-E3D5F7A56C14}">
      <dsp:nvSpPr>
        <dsp:cNvPr id="0" name=""/>
        <dsp:cNvSpPr/>
      </dsp:nvSpPr>
      <dsp:spPr>
        <a:xfrm>
          <a:off x="1770335" y="3120648"/>
          <a:ext cx="191101" cy="191392"/>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754EA3-4709-48F4-83B7-923D8AE7C2D3}">
      <dsp:nvSpPr>
        <dsp:cNvPr id="0" name=""/>
        <dsp:cNvSpPr/>
      </dsp:nvSpPr>
      <dsp:spPr>
        <a:xfrm>
          <a:off x="1170233" y="1575068"/>
          <a:ext cx="138566" cy="138552"/>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2C1EE1-5E30-4472-ADB0-FFB31767F648}">
      <dsp:nvSpPr>
        <dsp:cNvPr id="0" name=""/>
        <dsp:cNvSpPr/>
      </dsp:nvSpPr>
      <dsp:spPr>
        <a:xfrm>
          <a:off x="734084" y="2367980"/>
          <a:ext cx="138566" cy="138552"/>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550D71-B3DA-48DA-9AFA-3348D7183162}">
      <dsp:nvSpPr>
        <dsp:cNvPr id="0" name=""/>
        <dsp:cNvSpPr/>
      </dsp:nvSpPr>
      <dsp:spPr>
        <a:xfrm>
          <a:off x="65581" y="1692116"/>
          <a:ext cx="698826" cy="698905"/>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dirty="0" smtClean="0">
              <a:latin typeface="Times New Roman" panose="02020603050405020304" pitchFamily="18" charset="0"/>
              <a:ea typeface="黑体" panose="02010609060101010101" pitchFamily="49" charset="-122"/>
              <a:cs typeface="Times New Roman" panose="02020603050405020304" pitchFamily="18" charset="0"/>
            </a:rPr>
            <a:t>校园网</a:t>
          </a:r>
          <a:endParaRPr lang="zh-CN" altLang="en-US" sz="130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a:off x="167922" y="1794468"/>
        <a:ext cx="494144" cy="494201"/>
      </dsp:txXfrm>
    </dsp:sp>
    <dsp:sp modelId="{7CCE1EBD-3CDB-448E-B52F-EC99A3C1B666}">
      <dsp:nvSpPr>
        <dsp:cNvPr id="0" name=""/>
        <dsp:cNvSpPr/>
      </dsp:nvSpPr>
      <dsp:spPr>
        <a:xfrm>
          <a:off x="1390600" y="1581212"/>
          <a:ext cx="191101" cy="191392"/>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BD3BFC-094F-4B2F-BFF6-7077512991B6}">
      <dsp:nvSpPr>
        <dsp:cNvPr id="0" name=""/>
        <dsp:cNvSpPr/>
      </dsp:nvSpPr>
      <dsp:spPr>
        <a:xfrm>
          <a:off x="131514" y="2595624"/>
          <a:ext cx="345534" cy="345612"/>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596DDB-C6DF-493D-80A1-7AD2379C0C7A}">
      <dsp:nvSpPr>
        <dsp:cNvPr id="0" name=""/>
        <dsp:cNvSpPr/>
      </dsp:nvSpPr>
      <dsp:spPr>
        <a:xfrm>
          <a:off x="2498426" y="1363400"/>
          <a:ext cx="698826" cy="698905"/>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dirty="0" smtClean="0">
              <a:latin typeface="Times New Roman" panose="02020603050405020304" pitchFamily="18" charset="0"/>
              <a:ea typeface="黑体" panose="02010609060101010101" pitchFamily="49" charset="-122"/>
              <a:cs typeface="Times New Roman" panose="02020603050405020304" pitchFamily="18" charset="0"/>
            </a:rPr>
            <a:t>安全控制</a:t>
          </a:r>
          <a:endParaRPr lang="zh-CN" altLang="en-US" sz="130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a:off x="2600767" y="1465752"/>
        <a:ext cx="494144" cy="494201"/>
      </dsp:txXfrm>
    </dsp:sp>
    <dsp:sp modelId="{10D9300F-CA0E-4509-9F39-55732D14D142}">
      <dsp:nvSpPr>
        <dsp:cNvPr id="0" name=""/>
        <dsp:cNvSpPr/>
      </dsp:nvSpPr>
      <dsp:spPr>
        <a:xfrm>
          <a:off x="2186387" y="1845721"/>
          <a:ext cx="191101" cy="191392"/>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031DC8-6DB9-4EE2-A8EB-295FD28E5AAF}">
      <dsp:nvSpPr>
        <dsp:cNvPr id="0" name=""/>
        <dsp:cNvSpPr/>
      </dsp:nvSpPr>
      <dsp:spPr>
        <a:xfrm>
          <a:off x="0" y="3006980"/>
          <a:ext cx="138566" cy="138552"/>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0A2103-A785-43AF-897E-CA1AAE219FEF}">
      <dsp:nvSpPr>
        <dsp:cNvPr id="0" name=""/>
        <dsp:cNvSpPr/>
      </dsp:nvSpPr>
      <dsp:spPr>
        <a:xfrm>
          <a:off x="1380727" y="2809750"/>
          <a:ext cx="138566" cy="138552"/>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94111E-11BA-4F6F-8D98-84D56987A8B8}">
      <dsp:nvSpPr>
        <dsp:cNvPr id="0" name=""/>
        <dsp:cNvSpPr/>
      </dsp:nvSpPr>
      <dsp:spPr>
        <a:xfrm>
          <a:off x="2827036" y="2571047"/>
          <a:ext cx="698826" cy="698905"/>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dirty="0" smtClean="0">
              <a:latin typeface="Times New Roman" panose="02020603050405020304" pitchFamily="18" charset="0"/>
              <a:ea typeface="黑体" panose="02010609060101010101" pitchFamily="49" charset="-122"/>
              <a:cs typeface="Times New Roman" panose="02020603050405020304" pitchFamily="18" charset="0"/>
            </a:rPr>
            <a:t>网络管理</a:t>
          </a:r>
          <a:endParaRPr lang="zh-CN" altLang="en-US" sz="130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a:off x="2929377" y="2673399"/>
        <a:ext cx="494144" cy="494201"/>
      </dsp:txXfrm>
    </dsp:sp>
    <dsp:sp modelId="{F7147726-6720-4F62-8309-3AFBDC0780C9}">
      <dsp:nvSpPr>
        <dsp:cNvPr id="0" name=""/>
        <dsp:cNvSpPr/>
      </dsp:nvSpPr>
      <dsp:spPr>
        <a:xfrm>
          <a:off x="2629941" y="2546777"/>
          <a:ext cx="138566" cy="138552"/>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E7A844-35B7-4B56-9C25-8297670FFED6}">
      <dsp:nvSpPr>
        <dsp:cNvPr id="0" name=""/>
        <dsp:cNvSpPr/>
      </dsp:nvSpPr>
      <dsp:spPr>
        <a:xfrm>
          <a:off x="821173" y="3169187"/>
          <a:ext cx="698826" cy="698905"/>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dirty="0" smtClean="0">
              <a:latin typeface="Times New Roman" panose="02020603050405020304" pitchFamily="18" charset="0"/>
              <a:ea typeface="黑体" panose="02010609060101010101" pitchFamily="49" charset="-122"/>
              <a:cs typeface="Times New Roman" panose="02020603050405020304" pitchFamily="18" charset="0"/>
            </a:rPr>
            <a:t>云计算</a:t>
          </a:r>
          <a:endParaRPr lang="zh-CN" altLang="en-US" sz="130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a:off x="923514" y="3271539"/>
        <a:ext cx="494144" cy="494201"/>
      </dsp:txXfrm>
    </dsp:sp>
    <dsp:sp modelId="{F6C13ABE-3BD2-4246-B1BB-691FE56F8A97}">
      <dsp:nvSpPr>
        <dsp:cNvPr id="0" name=""/>
        <dsp:cNvSpPr/>
      </dsp:nvSpPr>
      <dsp:spPr>
        <a:xfrm>
          <a:off x="1445251" y="3145532"/>
          <a:ext cx="138566" cy="138552"/>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A07339-D425-4F9E-90A0-A843F9553E12}">
      <dsp:nvSpPr>
        <dsp:cNvPr id="0" name=""/>
        <dsp:cNvSpPr/>
      </dsp:nvSpPr>
      <dsp:spPr>
        <a:xfrm>
          <a:off x="1487561" y="795980"/>
          <a:ext cx="698826" cy="698905"/>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zh-CN" altLang="en-US" sz="1300" kern="1200" dirty="0" smtClean="0">
              <a:latin typeface="Times New Roman" panose="02020603050405020304" pitchFamily="18" charset="0"/>
              <a:ea typeface="黑体" panose="02010609060101010101" pitchFamily="49" charset="-122"/>
              <a:cs typeface="Times New Roman" panose="02020603050405020304" pitchFamily="18" charset="0"/>
            </a:rPr>
            <a:t>虚拟化</a:t>
          </a:r>
          <a:endParaRPr lang="zh-CN" altLang="en-US" sz="1300" kern="1200" dirty="0">
            <a:latin typeface="Times New Roman" panose="02020603050405020304" pitchFamily="18" charset="0"/>
            <a:ea typeface="黑体" panose="02010609060101010101" pitchFamily="49" charset="-122"/>
            <a:cs typeface="Times New Roman" panose="02020603050405020304" pitchFamily="18" charset="0"/>
          </a:endParaRPr>
        </a:p>
      </dsp:txBody>
      <dsp:txXfrm>
        <a:off x="1589902" y="898332"/>
        <a:ext cx="494144" cy="494201"/>
      </dsp:txXfrm>
    </dsp:sp>
    <dsp:sp modelId="{1AE630B6-A6CA-4812-A2F2-05500AC45740}">
      <dsp:nvSpPr>
        <dsp:cNvPr id="0" name=""/>
        <dsp:cNvSpPr/>
      </dsp:nvSpPr>
      <dsp:spPr>
        <a:xfrm>
          <a:off x="625840" y="1553563"/>
          <a:ext cx="138566" cy="138552"/>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9545E5-6FA2-420C-A67F-691583976757}">
      <dsp:nvSpPr>
        <dsp:cNvPr id="0" name=""/>
        <dsp:cNvSpPr/>
      </dsp:nvSpPr>
      <dsp:spPr>
        <a:xfrm>
          <a:off x="2239275" y="968019"/>
          <a:ext cx="138566" cy="138552"/>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96B62-DD6F-42C6-B8E0-9E63B6C7347C}" type="datetimeFigureOut">
              <a:rPr lang="zh-CN" altLang="en-US" smtClean="0"/>
              <a:t>2016/11/24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E3D287-574E-48F5-B99C-214183ACD148}" type="slidenum">
              <a:rPr lang="zh-CN" altLang="en-US" smtClean="0"/>
              <a:t>‹#›</a:t>
            </a:fld>
            <a:endParaRPr lang="zh-CN" altLang="en-US"/>
          </a:p>
        </p:txBody>
      </p:sp>
    </p:spTree>
    <p:extLst>
      <p:ext uri="{BB962C8B-B14F-4D97-AF65-F5344CB8AC3E}">
        <p14:creationId xmlns:p14="http://schemas.microsoft.com/office/powerpoint/2010/main" val="3248185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FB07F25-CC14-4945-91BF-16BFCC5F74DF}" type="slidenum">
              <a:rPr lang="zh-CN" altLang="en-US" smtClean="0"/>
              <a:pPr>
                <a:defRPr/>
              </a:pPr>
              <a:t>11</a:t>
            </a:fld>
            <a:endParaRPr lang="zh-CN" altLang="en-US"/>
          </a:p>
        </p:txBody>
      </p:sp>
    </p:spTree>
    <p:extLst>
      <p:ext uri="{BB962C8B-B14F-4D97-AF65-F5344CB8AC3E}">
        <p14:creationId xmlns:p14="http://schemas.microsoft.com/office/powerpoint/2010/main" val="3990727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8E3D287-574E-48F5-B99C-214183ACD148}" type="slidenum">
              <a:rPr lang="zh-CN" altLang="en-US" smtClean="0"/>
              <a:t>30</a:t>
            </a:fld>
            <a:endParaRPr lang="zh-CN" altLang="en-US"/>
          </a:p>
        </p:txBody>
      </p:sp>
    </p:spTree>
    <p:extLst>
      <p:ext uri="{BB962C8B-B14F-4D97-AF65-F5344CB8AC3E}">
        <p14:creationId xmlns:p14="http://schemas.microsoft.com/office/powerpoint/2010/main" val="3852986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Actions:</a:t>
            </a:r>
          </a:p>
          <a:p>
            <a:pPr latinLnBrk="1"/>
            <a:r>
              <a:rPr lang="en-US" sz="1200" b="0" i="0" kern="1200" dirty="0" smtClean="0">
                <a:solidFill>
                  <a:schemeClr val="tx1"/>
                </a:solidFill>
                <a:effectLst/>
                <a:latin typeface="+mn-lt"/>
                <a:ea typeface="+mn-ea"/>
                <a:cs typeface="+mn-cs"/>
              </a:rPr>
              <a:t>Output. The Output action forwards a packet to a </a:t>
            </a:r>
            <a:r>
              <a:rPr lang="en-US" sz="1200" b="0" i="0" kern="1200" dirty="0" err="1" smtClean="0">
                <a:solidFill>
                  <a:schemeClr val="tx1"/>
                </a:solidFill>
                <a:effectLst/>
                <a:latin typeface="+mn-lt"/>
                <a:ea typeface="+mn-ea"/>
                <a:cs typeface="+mn-cs"/>
              </a:rPr>
              <a:t>speci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ed</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OpenFlow</a:t>
            </a:r>
            <a:r>
              <a:rPr lang="en-US" sz="1200" b="0" i="0" kern="1200" dirty="0" smtClean="0">
                <a:solidFill>
                  <a:schemeClr val="tx1"/>
                </a:solidFill>
                <a:effectLst/>
                <a:latin typeface="+mn-lt"/>
                <a:ea typeface="+mn-ea"/>
                <a:cs typeface="+mn-cs"/>
              </a:rPr>
              <a:t> port</a:t>
            </a:r>
          </a:p>
          <a:p>
            <a:pPr latinLnBrk="1"/>
            <a:r>
              <a:rPr lang="en-US" sz="1200" b="0" i="0" kern="1200" dirty="0" smtClean="0">
                <a:solidFill>
                  <a:schemeClr val="tx1"/>
                </a:solidFill>
                <a:effectLst/>
                <a:latin typeface="+mn-lt"/>
                <a:ea typeface="+mn-ea"/>
                <a:cs typeface="+mn-cs"/>
              </a:rPr>
              <a:t>Set-Queue. The set-queue action sets the queue id for a packet. When the packet is forwarded to a port using the output action, the queue id determines which queue attached to this port is used for scheduling and forwarding the packet.</a:t>
            </a:r>
          </a:p>
          <a:p>
            <a:pPr latinLnBrk="1"/>
            <a:r>
              <a:rPr lang="en-US" sz="1200" b="0" i="0" kern="1200" dirty="0" smtClean="0">
                <a:solidFill>
                  <a:schemeClr val="tx1"/>
                </a:solidFill>
                <a:effectLst/>
                <a:latin typeface="+mn-lt"/>
                <a:ea typeface="+mn-ea"/>
                <a:cs typeface="+mn-cs"/>
              </a:rPr>
              <a:t>Drop. There is no explicit action to represent drops.</a:t>
            </a:r>
          </a:p>
          <a:p>
            <a:pPr latinLnBrk="1"/>
            <a:r>
              <a:rPr lang="en-US" sz="1200" b="0" i="0" kern="1200" dirty="0" smtClean="0">
                <a:solidFill>
                  <a:schemeClr val="tx1"/>
                </a:solidFill>
                <a:effectLst/>
                <a:latin typeface="+mn-lt"/>
                <a:ea typeface="+mn-ea"/>
                <a:cs typeface="+mn-cs"/>
              </a:rPr>
              <a:t>Group. Process the packet through the specified group.</a:t>
            </a:r>
          </a:p>
          <a:p>
            <a:pPr latinLnBrk="1"/>
            <a:r>
              <a:rPr lang="en-US" sz="1200" b="0" i="0" kern="1200" dirty="0" smtClean="0">
                <a:solidFill>
                  <a:schemeClr val="tx1"/>
                </a:solidFill>
                <a:effectLst/>
                <a:latin typeface="+mn-lt"/>
                <a:ea typeface="+mn-ea"/>
                <a:cs typeface="+mn-cs"/>
              </a:rPr>
              <a:t>Push-Tag/Pop-Tag. Switches may support the ability to push/pop tags</a:t>
            </a:r>
          </a:p>
          <a:p>
            <a:endParaRPr lang="en-US" dirty="0"/>
          </a:p>
        </p:txBody>
      </p:sp>
      <p:sp>
        <p:nvSpPr>
          <p:cNvPr id="4" name="Slide Number Placeholder 3"/>
          <p:cNvSpPr>
            <a:spLocks noGrp="1"/>
          </p:cNvSpPr>
          <p:nvPr>
            <p:ph type="sldNum" sz="quarter" idx="10"/>
          </p:nvPr>
        </p:nvSpPr>
        <p:spPr/>
        <p:txBody>
          <a:bodyPr/>
          <a:lstStyle/>
          <a:p>
            <a:fld id="{7C74283B-4136-4A02-81C0-1448FB6183F0}" type="slidenum">
              <a:rPr lang="en-US" smtClean="0"/>
              <a:t>32</a:t>
            </a:fld>
            <a:endParaRPr lang="en-US"/>
          </a:p>
        </p:txBody>
      </p:sp>
    </p:spTree>
    <p:extLst>
      <p:ext uri="{BB962C8B-B14F-4D97-AF65-F5344CB8AC3E}">
        <p14:creationId xmlns:p14="http://schemas.microsoft.com/office/powerpoint/2010/main" val="2035687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FB07F25-CC14-4945-91BF-16BFCC5F74DF}" type="slidenum">
              <a:rPr lang="zh-CN" altLang="en-US" smtClean="0"/>
              <a:pPr>
                <a:defRPr/>
              </a:pPr>
              <a:t>34</a:t>
            </a:fld>
            <a:endParaRPr lang="zh-CN" altLang="en-US"/>
          </a:p>
        </p:txBody>
      </p:sp>
    </p:spTree>
    <p:extLst>
      <p:ext uri="{BB962C8B-B14F-4D97-AF65-F5344CB8AC3E}">
        <p14:creationId xmlns:p14="http://schemas.microsoft.com/office/powerpoint/2010/main" val="2674019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There are three daemons started by </a:t>
            </a:r>
            <a:r>
              <a:rPr lang="en-US" sz="1200" b="0" i="0" kern="1200" dirty="0" err="1" smtClean="0">
                <a:solidFill>
                  <a:schemeClr val="tx1"/>
                </a:solidFill>
                <a:effectLst/>
                <a:latin typeface="+mn-lt"/>
                <a:ea typeface="+mn-ea"/>
                <a:cs typeface="+mn-cs"/>
              </a:rPr>
              <a:t>openvswitch</a:t>
            </a:r>
            <a:r>
              <a:rPr lang="en-US" sz="1200" b="0" i="0" kern="1200" dirty="0" smtClean="0">
                <a:solidFill>
                  <a:schemeClr val="tx1"/>
                </a:solidFill>
                <a:effectLst/>
                <a:latin typeface="+mn-lt"/>
                <a:ea typeface="+mn-ea"/>
                <a:cs typeface="+mn-cs"/>
              </a:rPr>
              <a:t> service: </a:t>
            </a:r>
            <a:r>
              <a:rPr lang="en-US" sz="1200" b="0" i="0" kern="1200" dirty="0" err="1" smtClean="0">
                <a:solidFill>
                  <a:schemeClr val="tx1"/>
                </a:solidFill>
                <a:effectLst/>
                <a:latin typeface="+mn-lt"/>
                <a:ea typeface="+mn-ea"/>
                <a:cs typeface="+mn-cs"/>
              </a:rPr>
              <a:t>ovs-vswitchd</a:t>
            </a:r>
            <a:r>
              <a:rPr lang="en-US" sz="1200" b="0" i="0" kern="1200" dirty="0" smtClean="0">
                <a:solidFill>
                  <a:schemeClr val="tx1"/>
                </a:solidFill>
                <a:effectLst/>
                <a:latin typeface="+mn-lt"/>
                <a:ea typeface="+mn-ea"/>
                <a:cs typeface="+mn-cs"/>
              </a:rPr>
              <a:t>, which is the core implementation of the switch; </a:t>
            </a:r>
            <a:r>
              <a:rPr lang="en-US" sz="1200" b="0" i="0" kern="1200" dirty="0" err="1" smtClean="0">
                <a:solidFill>
                  <a:schemeClr val="tx1"/>
                </a:solidFill>
                <a:effectLst/>
                <a:latin typeface="+mn-lt"/>
                <a:ea typeface="+mn-ea"/>
                <a:cs typeface="+mn-cs"/>
              </a:rPr>
              <a:t>ovsdb</a:t>
            </a:r>
            <a:r>
              <a:rPr lang="en-US" sz="1200" b="0" i="0" kern="1200" dirty="0" smtClean="0">
                <a:solidFill>
                  <a:schemeClr val="tx1"/>
                </a:solidFill>
                <a:effectLst/>
                <a:latin typeface="+mn-lt"/>
                <a:ea typeface="+mn-ea"/>
                <a:cs typeface="+mn-cs"/>
              </a:rPr>
              <a:t>-server, which manipulates the database of the </a:t>
            </a:r>
            <a:r>
              <a:rPr lang="en-US" sz="1200" b="0" i="0" kern="1200" dirty="0" err="1" smtClean="0">
                <a:solidFill>
                  <a:schemeClr val="tx1"/>
                </a:solidFill>
                <a:effectLst/>
                <a:latin typeface="+mn-lt"/>
                <a:ea typeface="+mn-ea"/>
                <a:cs typeface="+mn-cs"/>
              </a:rPr>
              <a:t>vswitch</a:t>
            </a:r>
            <a:r>
              <a:rPr lang="en-US" sz="1200" b="0" i="0" kern="1200" dirty="0" smtClean="0">
                <a:solidFill>
                  <a:schemeClr val="tx1"/>
                </a:solidFill>
                <a:effectLst/>
                <a:latin typeface="+mn-lt"/>
                <a:ea typeface="+mn-ea"/>
                <a:cs typeface="+mn-cs"/>
              </a:rPr>
              <a:t> configuration and flows; and </a:t>
            </a:r>
            <a:r>
              <a:rPr lang="en-US" sz="1200" b="0" i="0" kern="1200" dirty="0" err="1" smtClean="0">
                <a:solidFill>
                  <a:schemeClr val="tx1"/>
                </a:solidFill>
                <a:effectLst/>
                <a:latin typeface="+mn-lt"/>
                <a:ea typeface="+mn-ea"/>
                <a:cs typeface="+mn-cs"/>
              </a:rPr>
              <a:t>ovs-brcompatd</a:t>
            </a:r>
            <a:r>
              <a:rPr lang="en-US" sz="1200" b="0" i="0" kern="1200" dirty="0" smtClean="0">
                <a:solidFill>
                  <a:schemeClr val="tx1"/>
                </a:solidFill>
                <a:effectLst/>
                <a:latin typeface="+mn-lt"/>
                <a:ea typeface="+mn-ea"/>
                <a:cs typeface="+mn-cs"/>
              </a:rPr>
              <a:t> which keeps the compatibility with the traditional bridges (that is the one you create with ‘</a:t>
            </a:r>
            <a:r>
              <a:rPr lang="en-US" sz="1200" b="0" i="0" kern="1200" dirty="0" err="1" smtClean="0">
                <a:solidFill>
                  <a:schemeClr val="tx1"/>
                </a:solidFill>
                <a:effectLst/>
                <a:latin typeface="+mn-lt"/>
                <a:ea typeface="+mn-ea"/>
                <a:cs typeface="+mn-cs"/>
              </a:rPr>
              <a:t>brctl</a:t>
            </a:r>
            <a:r>
              <a:rPr lang="en-US" sz="1200" b="0" i="0" kern="1200" dirty="0" smtClean="0">
                <a:solidFill>
                  <a:schemeClr val="tx1"/>
                </a:solidFill>
                <a:effectLst/>
                <a:latin typeface="+mn-lt"/>
                <a:ea typeface="+mn-ea"/>
                <a:cs typeface="+mn-cs"/>
              </a:rPr>
              <a:t>’ command) .</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C74283B-4136-4A02-81C0-1448FB6183F0}" type="slidenum">
              <a:rPr lang="en-US" smtClean="0"/>
              <a:t>39</a:t>
            </a:fld>
            <a:endParaRPr lang="en-US"/>
          </a:p>
        </p:txBody>
      </p:sp>
    </p:spTree>
    <p:extLst>
      <p:ext uri="{BB962C8B-B14F-4D97-AF65-F5344CB8AC3E}">
        <p14:creationId xmlns:p14="http://schemas.microsoft.com/office/powerpoint/2010/main" val="16752168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FB07F25-CC14-4945-91BF-16BFCC5F74DF}" type="slidenum">
              <a:rPr lang="zh-CN" altLang="en-US" smtClean="0"/>
              <a:pPr>
                <a:defRPr/>
              </a:pPr>
              <a:t>40</a:t>
            </a:fld>
            <a:endParaRPr lang="zh-CN" altLang="en-US"/>
          </a:p>
        </p:txBody>
      </p:sp>
    </p:spTree>
    <p:extLst>
      <p:ext uri="{BB962C8B-B14F-4D97-AF65-F5344CB8AC3E}">
        <p14:creationId xmlns:p14="http://schemas.microsoft.com/office/powerpoint/2010/main" val="12130197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FB07F25-CC14-4945-91BF-16BFCC5F74DF}" type="slidenum">
              <a:rPr lang="zh-CN" altLang="en-US" smtClean="0"/>
              <a:pPr>
                <a:defRPr/>
              </a:pPr>
              <a:t>41</a:t>
            </a:fld>
            <a:endParaRPr lang="zh-CN" altLang="en-US"/>
          </a:p>
        </p:txBody>
      </p:sp>
    </p:spTree>
    <p:extLst>
      <p:ext uri="{BB962C8B-B14F-4D97-AF65-F5344CB8AC3E}">
        <p14:creationId xmlns:p14="http://schemas.microsoft.com/office/powerpoint/2010/main" val="1277585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FB07F25-CC14-4945-91BF-16BFCC5F74DF}" type="slidenum">
              <a:rPr lang="zh-CN" altLang="en-US" smtClean="0"/>
              <a:pPr>
                <a:defRPr/>
              </a:pPr>
              <a:t>42</a:t>
            </a:fld>
            <a:endParaRPr lang="zh-CN" altLang="en-US"/>
          </a:p>
        </p:txBody>
      </p:sp>
    </p:spTree>
    <p:extLst>
      <p:ext uri="{BB962C8B-B14F-4D97-AF65-F5344CB8AC3E}">
        <p14:creationId xmlns:p14="http://schemas.microsoft.com/office/powerpoint/2010/main" val="3991525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FB07F25-CC14-4945-91BF-16BFCC5F74DF}" type="slidenum">
              <a:rPr lang="zh-CN" altLang="en-US" smtClean="0"/>
              <a:pPr>
                <a:defRPr/>
              </a:pPr>
              <a:t>43</a:t>
            </a:fld>
            <a:endParaRPr lang="zh-CN" altLang="en-US"/>
          </a:p>
        </p:txBody>
      </p:sp>
    </p:spTree>
    <p:extLst>
      <p:ext uri="{BB962C8B-B14F-4D97-AF65-F5344CB8AC3E}">
        <p14:creationId xmlns:p14="http://schemas.microsoft.com/office/powerpoint/2010/main" val="4283257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有了</a:t>
            </a:r>
            <a:r>
              <a:rPr lang="en-US" altLang="zh-CN" dirty="0" err="1" smtClean="0"/>
              <a:t>Vmware</a:t>
            </a:r>
            <a:r>
              <a:rPr lang="en-US" altLang="zh-CN" dirty="0" smtClean="0"/>
              <a:t>, Xen, KVM</a:t>
            </a:r>
            <a:r>
              <a:rPr lang="zh-CN" altLang="en-US" dirty="0" smtClean="0"/>
              <a:t>等，计算能力虚拟化了</a:t>
            </a:r>
          </a:p>
          <a:p>
            <a:r>
              <a:rPr lang="zh-CN" altLang="en-US" dirty="0" smtClean="0"/>
              <a:t>有了</a:t>
            </a:r>
            <a:r>
              <a:rPr lang="en-US" altLang="zh-CN" dirty="0" smtClean="0"/>
              <a:t>LVM, </a:t>
            </a:r>
            <a:r>
              <a:rPr lang="en-US" altLang="zh-CN" dirty="0" err="1" smtClean="0"/>
              <a:t>Ceph</a:t>
            </a:r>
            <a:r>
              <a:rPr lang="en-US" altLang="zh-CN" dirty="0" smtClean="0"/>
              <a:t>, GFS</a:t>
            </a:r>
            <a:r>
              <a:rPr lang="zh-CN" altLang="en-US" dirty="0" smtClean="0"/>
              <a:t>等，存储能力虚拟化了</a:t>
            </a:r>
          </a:p>
          <a:p>
            <a:r>
              <a:rPr lang="zh-CN" altLang="en-US" dirty="0" smtClean="0"/>
              <a:t>下面轮到网络了。</a:t>
            </a:r>
          </a:p>
          <a:p>
            <a:r>
              <a:rPr lang="zh-CN" altLang="en-US" dirty="0" smtClean="0"/>
              <a:t>我们希望，网络设备仅仅起到一个联通的作用，而不需要在一个个的设备上进行复杂的配置，而是通过软件的方法，让网络管理员集中，统一的配置和管理。</a:t>
            </a:r>
          </a:p>
          <a:p>
            <a:r>
              <a:rPr lang="en-US" altLang="zh-CN" dirty="0" smtClean="0"/>
              <a:t>SDN</a:t>
            </a:r>
            <a:r>
              <a:rPr lang="zh-CN" altLang="en-US" dirty="0" smtClean="0"/>
              <a:t>分三层，</a:t>
            </a:r>
            <a:r>
              <a:rPr lang="en-US" altLang="zh-CN" dirty="0" smtClean="0"/>
              <a:t>controller</a:t>
            </a:r>
            <a:r>
              <a:rPr lang="zh-CN" altLang="en-US" dirty="0" smtClean="0"/>
              <a:t>层接收上面</a:t>
            </a:r>
            <a:r>
              <a:rPr lang="en-US" altLang="zh-CN" dirty="0" smtClean="0"/>
              <a:t>application</a:t>
            </a:r>
            <a:r>
              <a:rPr lang="zh-CN" altLang="en-US" dirty="0" smtClean="0"/>
              <a:t>层发送来的配置请求，通过</a:t>
            </a:r>
            <a:r>
              <a:rPr lang="en-US" altLang="zh-CN" dirty="0" err="1" smtClean="0"/>
              <a:t>Openflow</a:t>
            </a:r>
            <a:r>
              <a:rPr lang="zh-CN" altLang="en-US" dirty="0" smtClean="0"/>
              <a:t>协议，来配置各个</a:t>
            </a:r>
            <a:r>
              <a:rPr lang="en-US" altLang="zh-CN" dirty="0" smtClean="0"/>
              <a:t>Network Device</a:t>
            </a:r>
            <a:r>
              <a:rPr lang="zh-CN" altLang="en-US" dirty="0" smtClean="0"/>
              <a:t>，当然要求这些设备需要支持</a:t>
            </a:r>
            <a:r>
              <a:rPr lang="en-US" altLang="zh-CN" dirty="0" err="1" smtClean="0"/>
              <a:t>Openflow</a:t>
            </a:r>
            <a:r>
              <a:rPr lang="zh-CN" altLang="en-US" dirty="0" smtClean="0"/>
              <a:t>协议</a:t>
            </a:r>
          </a:p>
          <a:p>
            <a:endParaRPr lang="zh-CN" altLang="en-US" dirty="0"/>
          </a:p>
        </p:txBody>
      </p:sp>
      <p:sp>
        <p:nvSpPr>
          <p:cNvPr id="4" name="灯片编号占位符 3"/>
          <p:cNvSpPr>
            <a:spLocks noGrp="1"/>
          </p:cNvSpPr>
          <p:nvPr>
            <p:ph type="sldNum" sz="quarter" idx="10"/>
          </p:nvPr>
        </p:nvSpPr>
        <p:spPr/>
        <p:txBody>
          <a:bodyPr/>
          <a:lstStyle/>
          <a:p>
            <a:fld id="{68E3D287-574E-48F5-B99C-214183ACD148}" type="slidenum">
              <a:rPr lang="zh-CN" altLang="en-US" smtClean="0"/>
              <a:t>12</a:t>
            </a:fld>
            <a:endParaRPr lang="zh-CN" altLang="en-US"/>
          </a:p>
        </p:txBody>
      </p:sp>
    </p:spTree>
    <p:extLst>
      <p:ext uri="{BB962C8B-B14F-4D97-AF65-F5344CB8AC3E}">
        <p14:creationId xmlns:p14="http://schemas.microsoft.com/office/powerpoint/2010/main" val="3138919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FB07F25-CC14-4945-91BF-16BFCC5F74DF}" type="slidenum">
              <a:rPr lang="zh-CN" altLang="en-US" smtClean="0"/>
              <a:pPr>
                <a:defRPr/>
              </a:pPr>
              <a:t>13</a:t>
            </a:fld>
            <a:endParaRPr lang="zh-CN" altLang="en-US"/>
          </a:p>
        </p:txBody>
      </p:sp>
    </p:spTree>
    <p:extLst>
      <p:ext uri="{BB962C8B-B14F-4D97-AF65-F5344CB8AC3E}">
        <p14:creationId xmlns:p14="http://schemas.microsoft.com/office/powerpoint/2010/main" val="319634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FB07F25-CC14-4945-91BF-16BFCC5F74DF}" type="slidenum">
              <a:rPr lang="zh-CN" altLang="en-US" smtClean="0"/>
              <a:pPr>
                <a:defRPr/>
              </a:pPr>
              <a:t>14</a:t>
            </a:fld>
            <a:endParaRPr lang="zh-CN" altLang="en-US"/>
          </a:p>
        </p:txBody>
      </p:sp>
    </p:spTree>
    <p:extLst>
      <p:ext uri="{BB962C8B-B14F-4D97-AF65-F5344CB8AC3E}">
        <p14:creationId xmlns:p14="http://schemas.microsoft.com/office/powerpoint/2010/main" val="2411018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FB07F25-CC14-4945-91BF-16BFCC5F74DF}" type="slidenum">
              <a:rPr lang="zh-CN" altLang="en-US" smtClean="0"/>
              <a:pPr>
                <a:defRPr/>
              </a:pPr>
              <a:t>15</a:t>
            </a:fld>
            <a:endParaRPr lang="zh-CN" altLang="en-US"/>
          </a:p>
        </p:txBody>
      </p:sp>
    </p:spTree>
    <p:extLst>
      <p:ext uri="{BB962C8B-B14F-4D97-AF65-F5344CB8AC3E}">
        <p14:creationId xmlns:p14="http://schemas.microsoft.com/office/powerpoint/2010/main" val="3317478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FB07F25-CC14-4945-91BF-16BFCC5F74DF}" type="slidenum">
              <a:rPr lang="zh-CN" altLang="en-US" smtClean="0"/>
              <a:pPr>
                <a:defRPr/>
              </a:pPr>
              <a:t>16</a:t>
            </a:fld>
            <a:endParaRPr lang="zh-CN" altLang="en-US"/>
          </a:p>
        </p:txBody>
      </p:sp>
    </p:spTree>
    <p:extLst>
      <p:ext uri="{BB962C8B-B14F-4D97-AF65-F5344CB8AC3E}">
        <p14:creationId xmlns:p14="http://schemas.microsoft.com/office/powerpoint/2010/main" val="867687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FB07F25-CC14-4945-91BF-16BFCC5F74DF}" type="slidenum">
              <a:rPr lang="zh-CN" altLang="en-US" smtClean="0"/>
              <a:pPr>
                <a:defRPr/>
              </a:pPr>
              <a:t>17</a:t>
            </a:fld>
            <a:endParaRPr lang="zh-CN" altLang="en-US"/>
          </a:p>
        </p:txBody>
      </p:sp>
    </p:spTree>
    <p:extLst>
      <p:ext uri="{BB962C8B-B14F-4D97-AF65-F5344CB8AC3E}">
        <p14:creationId xmlns:p14="http://schemas.microsoft.com/office/powerpoint/2010/main" val="3991008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FB07F25-CC14-4945-91BF-16BFCC5F74DF}" type="slidenum">
              <a:rPr lang="zh-CN" altLang="en-US" smtClean="0"/>
              <a:pPr>
                <a:defRPr/>
              </a:pPr>
              <a:t>28</a:t>
            </a:fld>
            <a:endParaRPr lang="zh-CN" altLang="en-US"/>
          </a:p>
        </p:txBody>
      </p:sp>
    </p:spTree>
    <p:extLst>
      <p:ext uri="{BB962C8B-B14F-4D97-AF65-F5344CB8AC3E}">
        <p14:creationId xmlns:p14="http://schemas.microsoft.com/office/powerpoint/2010/main" val="2524884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FB07F25-CC14-4945-91BF-16BFCC5F74DF}" type="slidenum">
              <a:rPr lang="zh-CN" altLang="en-US" smtClean="0"/>
              <a:pPr>
                <a:defRPr/>
              </a:pPr>
              <a:t>29</a:t>
            </a:fld>
            <a:endParaRPr lang="zh-CN" altLang="en-US"/>
          </a:p>
        </p:txBody>
      </p:sp>
    </p:spTree>
    <p:extLst>
      <p:ext uri="{BB962C8B-B14F-4D97-AF65-F5344CB8AC3E}">
        <p14:creationId xmlns:p14="http://schemas.microsoft.com/office/powerpoint/2010/main" val="3263955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59890BD5-1E1C-4C30-A502-83AE4551E3F9}" type="datetimeFigureOut">
              <a:rPr lang="zh-CN" altLang="en-US" smtClean="0"/>
              <a:t>2016/11/24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3C1238-79D6-4603-8859-07F57D00155A}" type="slidenum">
              <a:rPr lang="zh-CN" altLang="en-US" smtClean="0"/>
              <a:t>‹#›</a:t>
            </a:fld>
            <a:endParaRPr lang="zh-CN" altLang="en-US"/>
          </a:p>
        </p:txBody>
      </p:sp>
    </p:spTree>
    <p:extLst>
      <p:ext uri="{BB962C8B-B14F-4D97-AF65-F5344CB8AC3E}">
        <p14:creationId xmlns:p14="http://schemas.microsoft.com/office/powerpoint/2010/main" val="3554502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9890BD5-1E1C-4C30-A502-83AE4551E3F9}" type="datetimeFigureOut">
              <a:rPr lang="zh-CN" altLang="en-US" smtClean="0"/>
              <a:t>2016/11/24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3C1238-79D6-4603-8859-07F57D00155A}" type="slidenum">
              <a:rPr lang="zh-CN" altLang="en-US" smtClean="0"/>
              <a:t>‹#›</a:t>
            </a:fld>
            <a:endParaRPr lang="zh-CN" altLang="en-US"/>
          </a:p>
        </p:txBody>
      </p:sp>
    </p:spTree>
    <p:extLst>
      <p:ext uri="{BB962C8B-B14F-4D97-AF65-F5344CB8AC3E}">
        <p14:creationId xmlns:p14="http://schemas.microsoft.com/office/powerpoint/2010/main" val="1864495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9890BD5-1E1C-4C30-A502-83AE4551E3F9}" type="datetimeFigureOut">
              <a:rPr lang="zh-CN" altLang="en-US" smtClean="0"/>
              <a:t>2016/11/24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3C1238-79D6-4603-8859-07F57D00155A}" type="slidenum">
              <a:rPr lang="zh-CN" altLang="en-US" smtClean="0"/>
              <a:t>‹#›</a:t>
            </a:fld>
            <a:endParaRPr lang="zh-CN" altLang="en-US"/>
          </a:p>
        </p:txBody>
      </p:sp>
    </p:spTree>
    <p:extLst>
      <p:ext uri="{BB962C8B-B14F-4D97-AF65-F5344CB8AC3E}">
        <p14:creationId xmlns:p14="http://schemas.microsoft.com/office/powerpoint/2010/main" val="3440812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9890BD5-1E1C-4C30-A502-83AE4551E3F9}" type="datetimeFigureOut">
              <a:rPr lang="zh-CN" altLang="en-US" smtClean="0"/>
              <a:t>2016/11/24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3C1238-79D6-4603-8859-07F57D00155A}" type="slidenum">
              <a:rPr lang="zh-CN" altLang="en-US" smtClean="0"/>
              <a:t>‹#›</a:t>
            </a:fld>
            <a:endParaRPr lang="zh-CN" altLang="en-US"/>
          </a:p>
        </p:txBody>
      </p:sp>
    </p:spTree>
    <p:extLst>
      <p:ext uri="{BB962C8B-B14F-4D97-AF65-F5344CB8AC3E}">
        <p14:creationId xmlns:p14="http://schemas.microsoft.com/office/powerpoint/2010/main" val="3384685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9890BD5-1E1C-4C30-A502-83AE4551E3F9}" type="datetimeFigureOut">
              <a:rPr lang="zh-CN" altLang="en-US" smtClean="0"/>
              <a:t>2016/11/24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3C1238-79D6-4603-8859-07F57D00155A}" type="slidenum">
              <a:rPr lang="zh-CN" altLang="en-US" smtClean="0"/>
              <a:t>‹#›</a:t>
            </a:fld>
            <a:endParaRPr lang="zh-CN" altLang="en-US"/>
          </a:p>
        </p:txBody>
      </p:sp>
    </p:spTree>
    <p:extLst>
      <p:ext uri="{BB962C8B-B14F-4D97-AF65-F5344CB8AC3E}">
        <p14:creationId xmlns:p14="http://schemas.microsoft.com/office/powerpoint/2010/main" val="1335378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59890BD5-1E1C-4C30-A502-83AE4551E3F9}" type="datetimeFigureOut">
              <a:rPr lang="zh-CN" altLang="en-US" smtClean="0"/>
              <a:t>2016/11/24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D3C1238-79D6-4603-8859-07F57D00155A}" type="slidenum">
              <a:rPr lang="zh-CN" altLang="en-US" smtClean="0"/>
              <a:t>‹#›</a:t>
            </a:fld>
            <a:endParaRPr lang="zh-CN" altLang="en-US"/>
          </a:p>
        </p:txBody>
      </p:sp>
    </p:spTree>
    <p:extLst>
      <p:ext uri="{BB962C8B-B14F-4D97-AF65-F5344CB8AC3E}">
        <p14:creationId xmlns:p14="http://schemas.microsoft.com/office/powerpoint/2010/main" val="3356775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9890BD5-1E1C-4C30-A502-83AE4551E3F9}" type="datetimeFigureOut">
              <a:rPr lang="zh-CN" altLang="en-US" smtClean="0"/>
              <a:t>2016/11/24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D3C1238-79D6-4603-8859-07F57D00155A}" type="slidenum">
              <a:rPr lang="zh-CN" altLang="en-US" smtClean="0"/>
              <a:t>‹#›</a:t>
            </a:fld>
            <a:endParaRPr lang="zh-CN" altLang="en-US"/>
          </a:p>
        </p:txBody>
      </p:sp>
    </p:spTree>
    <p:extLst>
      <p:ext uri="{BB962C8B-B14F-4D97-AF65-F5344CB8AC3E}">
        <p14:creationId xmlns:p14="http://schemas.microsoft.com/office/powerpoint/2010/main" val="3756265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59890BD5-1E1C-4C30-A502-83AE4551E3F9}" type="datetimeFigureOut">
              <a:rPr lang="zh-CN" altLang="en-US" smtClean="0"/>
              <a:t>2016/11/24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D3C1238-79D6-4603-8859-07F57D00155A}" type="slidenum">
              <a:rPr lang="zh-CN" altLang="en-US" smtClean="0"/>
              <a:t>‹#›</a:t>
            </a:fld>
            <a:endParaRPr lang="zh-CN" altLang="en-US"/>
          </a:p>
        </p:txBody>
      </p:sp>
    </p:spTree>
    <p:extLst>
      <p:ext uri="{BB962C8B-B14F-4D97-AF65-F5344CB8AC3E}">
        <p14:creationId xmlns:p14="http://schemas.microsoft.com/office/powerpoint/2010/main" val="2374587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890BD5-1E1C-4C30-A502-83AE4551E3F9}" type="datetimeFigureOut">
              <a:rPr lang="zh-CN" altLang="en-US" smtClean="0"/>
              <a:t>2016/11/24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D3C1238-79D6-4603-8859-07F57D00155A}" type="slidenum">
              <a:rPr lang="zh-CN" altLang="en-US" smtClean="0"/>
              <a:t>‹#›</a:t>
            </a:fld>
            <a:endParaRPr lang="zh-CN" altLang="en-US"/>
          </a:p>
        </p:txBody>
      </p:sp>
    </p:spTree>
    <p:extLst>
      <p:ext uri="{BB962C8B-B14F-4D97-AF65-F5344CB8AC3E}">
        <p14:creationId xmlns:p14="http://schemas.microsoft.com/office/powerpoint/2010/main" val="1505541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9890BD5-1E1C-4C30-A502-83AE4551E3F9}" type="datetimeFigureOut">
              <a:rPr lang="zh-CN" altLang="en-US" smtClean="0"/>
              <a:t>2016/11/24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D3C1238-79D6-4603-8859-07F57D00155A}" type="slidenum">
              <a:rPr lang="zh-CN" altLang="en-US" smtClean="0"/>
              <a:t>‹#›</a:t>
            </a:fld>
            <a:endParaRPr lang="zh-CN" altLang="en-US"/>
          </a:p>
        </p:txBody>
      </p:sp>
    </p:spTree>
    <p:extLst>
      <p:ext uri="{BB962C8B-B14F-4D97-AF65-F5344CB8AC3E}">
        <p14:creationId xmlns:p14="http://schemas.microsoft.com/office/powerpoint/2010/main" val="3445002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9890BD5-1E1C-4C30-A502-83AE4551E3F9}" type="datetimeFigureOut">
              <a:rPr lang="zh-CN" altLang="en-US" smtClean="0"/>
              <a:t>2016/11/24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D3C1238-79D6-4603-8859-07F57D00155A}" type="slidenum">
              <a:rPr lang="zh-CN" altLang="en-US" smtClean="0"/>
              <a:t>‹#›</a:t>
            </a:fld>
            <a:endParaRPr lang="zh-CN" altLang="en-US"/>
          </a:p>
        </p:txBody>
      </p:sp>
    </p:spTree>
    <p:extLst>
      <p:ext uri="{BB962C8B-B14F-4D97-AF65-F5344CB8AC3E}">
        <p14:creationId xmlns:p14="http://schemas.microsoft.com/office/powerpoint/2010/main" val="186682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890BD5-1E1C-4C30-A502-83AE4551E3F9}" type="datetimeFigureOut">
              <a:rPr lang="zh-CN" altLang="en-US" smtClean="0"/>
              <a:t>2016/11/24</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3C1238-79D6-4603-8859-07F57D00155A}" type="slidenum">
              <a:rPr lang="zh-CN" altLang="en-US" smtClean="0"/>
              <a:t>‹#›</a:t>
            </a:fld>
            <a:endParaRPr lang="zh-CN" altLang="en-US"/>
          </a:p>
        </p:txBody>
      </p:sp>
    </p:spTree>
    <p:extLst>
      <p:ext uri="{BB962C8B-B14F-4D97-AF65-F5344CB8AC3E}">
        <p14:creationId xmlns:p14="http://schemas.microsoft.com/office/powerpoint/2010/main" val="4971407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zshi@hust.edu.cn&#65292;13971459597" TargetMode="External"/><Relationship Id="rId2" Type="http://schemas.openxmlformats.org/officeDocument/2006/relationships/hyperlink" Target="https://github.com/cs210-566"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7.png"/><Relationship Id="rId7" Type="http://schemas.openxmlformats.org/officeDocument/2006/relationships/diagramColors" Target="../diagrams/colors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www.sdnlab.com/experimental-platform/"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github.com/openvswitch/ovs/blob/master/INSTALL.rst"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latin typeface="黑体" panose="02010609060101010101" pitchFamily="49" charset="-122"/>
                <a:ea typeface="黑体" panose="02010609060101010101" pitchFamily="49" charset="-122"/>
              </a:rPr>
              <a:t>数据中心技术</a:t>
            </a:r>
            <a:endParaRPr lang="zh-CN" altLang="en-US" dirty="0">
              <a:latin typeface="黑体" panose="02010609060101010101" pitchFamily="49" charset="-122"/>
              <a:ea typeface="黑体" panose="02010609060101010101" pitchFamily="49" charset="-122"/>
            </a:endParaRPr>
          </a:p>
        </p:txBody>
      </p:sp>
      <p:sp>
        <p:nvSpPr>
          <p:cNvPr id="3" name="副标题 2"/>
          <p:cNvSpPr>
            <a:spLocks noGrp="1"/>
          </p:cNvSpPr>
          <p:nvPr>
            <p:ph type="subTitle" idx="1"/>
          </p:nvPr>
        </p:nvSpPr>
        <p:spPr/>
        <p:txBody>
          <a:bodyPr>
            <a:normAutofit/>
          </a:bodyPr>
          <a:lstStyle/>
          <a:p>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施展</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武汉光电国家</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实验室</a:t>
            </a:r>
            <a:endPar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2016-11-25</a:t>
            </a:r>
            <a:endParaRPr lang="zh-CN" altLang="en-US" sz="20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8271550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愿望</a:t>
            </a:r>
            <a:endParaRPr lang="zh-CN" altLang="en-US" dirty="0"/>
          </a:p>
        </p:txBody>
      </p:sp>
      <p:pic>
        <p:nvPicPr>
          <p:cNvPr id="15362" name="Picture 2" descr="http://marketingland.com/wp-content/ml-loads/2014/06/future-computer-woman-shutterstoc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 y="1296000"/>
            <a:ext cx="9000000" cy="553212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6739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dirty="0" smtClean="0"/>
              <a:t>目标</a:t>
            </a:r>
            <a:endParaRPr lang="zh-CN" altLang="zh-CN" dirty="0" smtClean="0"/>
          </a:p>
        </p:txBody>
      </p:sp>
      <p:sp>
        <p:nvSpPr>
          <p:cNvPr id="8195" name="Rectangle 3"/>
          <p:cNvSpPr>
            <a:spLocks noGrp="1" noChangeArrowheads="1"/>
          </p:cNvSpPr>
          <p:nvPr>
            <p:ph type="body" idx="1"/>
          </p:nvPr>
        </p:nvSpPr>
        <p:spPr/>
        <p:txBody>
          <a:bodyPr>
            <a:normAutofit fontScale="92500" lnSpcReduction="20000"/>
          </a:bodyPr>
          <a:lstStyle/>
          <a:p>
            <a:pPr>
              <a:lnSpc>
                <a:spcPct val="120000"/>
              </a:lnSpc>
            </a:pPr>
            <a:r>
              <a:rPr lang="en-US" altLang="zh-CN" b="1" dirty="0" smtClean="0">
                <a:solidFill>
                  <a:srgbClr val="FF0000"/>
                </a:solidFill>
              </a:rPr>
              <a:t>[</a:t>
            </a:r>
            <a:r>
              <a:rPr lang="zh-CN" altLang="en-US" b="1" dirty="0" smtClean="0">
                <a:solidFill>
                  <a:srgbClr val="FF0000"/>
                </a:solidFill>
              </a:rPr>
              <a:t>用户视角</a:t>
            </a:r>
            <a:r>
              <a:rPr lang="en-US" altLang="zh-CN" b="1" dirty="0" smtClean="0">
                <a:solidFill>
                  <a:srgbClr val="FF0000"/>
                </a:solidFill>
              </a:rPr>
              <a:t>]</a:t>
            </a:r>
            <a:r>
              <a:rPr lang="en-US" altLang="zh-CN" dirty="0" smtClean="0"/>
              <a:t> </a:t>
            </a:r>
            <a:r>
              <a:rPr lang="zh-CN" altLang="en-US" dirty="0" smtClean="0"/>
              <a:t>传统</a:t>
            </a:r>
            <a:r>
              <a:rPr lang="zh-CN" altLang="en-US" dirty="0" smtClean="0"/>
              <a:t>的网络</a:t>
            </a:r>
            <a:r>
              <a:rPr lang="zh-CN" altLang="en-US" dirty="0" smtClean="0"/>
              <a:t>设备 </a:t>
            </a:r>
            <a:r>
              <a:rPr lang="en-US" altLang="zh-CN" dirty="0" smtClean="0"/>
              <a:t>(</a:t>
            </a:r>
            <a:r>
              <a:rPr lang="zh-CN" altLang="en-US" dirty="0" smtClean="0"/>
              <a:t>交换机</a:t>
            </a:r>
            <a:r>
              <a:rPr lang="zh-CN" altLang="en-US" dirty="0" smtClean="0"/>
              <a:t>、</a:t>
            </a:r>
            <a:r>
              <a:rPr lang="zh-CN" altLang="en-US" dirty="0" smtClean="0"/>
              <a:t>路由器</a:t>
            </a:r>
            <a:r>
              <a:rPr lang="en-US" altLang="zh-CN" dirty="0" smtClean="0"/>
              <a:t>) </a:t>
            </a:r>
            <a:r>
              <a:rPr lang="zh-CN" altLang="en-US" dirty="0" smtClean="0"/>
              <a:t>的</a:t>
            </a:r>
            <a:r>
              <a:rPr lang="zh-CN" altLang="en-US" dirty="0" smtClean="0"/>
              <a:t>固件是由设备制造商锁定和</a:t>
            </a:r>
            <a:r>
              <a:rPr lang="zh-CN" altLang="en-US" dirty="0" smtClean="0"/>
              <a:t>控制</a:t>
            </a:r>
            <a:endParaRPr lang="en-US" altLang="zh-CN" dirty="0" smtClean="0"/>
          </a:p>
          <a:p>
            <a:pPr lvl="1">
              <a:lnSpc>
                <a:spcPct val="120000"/>
              </a:lnSpc>
            </a:pPr>
            <a:r>
              <a:rPr lang="zh-CN" altLang="en-US" dirty="0"/>
              <a:t>若能</a:t>
            </a:r>
            <a:r>
              <a:rPr lang="zh-CN" altLang="en-US" dirty="0" smtClean="0"/>
              <a:t>将</a:t>
            </a:r>
            <a:r>
              <a:rPr lang="zh-CN" altLang="en-US" dirty="0" smtClean="0"/>
              <a:t>网络控制与物理网络拓扑分离</a:t>
            </a:r>
            <a:r>
              <a:rPr lang="zh-CN" altLang="en-US" dirty="0" smtClean="0"/>
              <a:t>，即可摆脱</a:t>
            </a:r>
            <a:r>
              <a:rPr lang="zh-CN" altLang="en-US" dirty="0" smtClean="0"/>
              <a:t>硬件对网络架构的限制</a:t>
            </a:r>
            <a:r>
              <a:rPr lang="zh-CN" altLang="en-US" dirty="0" smtClean="0"/>
              <a:t>。</a:t>
            </a:r>
            <a:endParaRPr lang="en-US" altLang="zh-CN" dirty="0" smtClean="0"/>
          </a:p>
          <a:p>
            <a:pPr>
              <a:lnSpc>
                <a:spcPct val="120000"/>
              </a:lnSpc>
            </a:pPr>
            <a:r>
              <a:rPr lang="en-US" altLang="zh-CN" b="1" dirty="0" smtClean="0">
                <a:solidFill>
                  <a:srgbClr val="FF0000"/>
                </a:solidFill>
              </a:rPr>
              <a:t>[</a:t>
            </a:r>
            <a:r>
              <a:rPr lang="zh-CN" altLang="en-US" b="1" dirty="0" smtClean="0">
                <a:solidFill>
                  <a:srgbClr val="FF0000"/>
                </a:solidFill>
              </a:rPr>
              <a:t>供应商视角</a:t>
            </a:r>
            <a:r>
              <a:rPr lang="en-US" altLang="zh-CN" b="1" dirty="0" smtClean="0">
                <a:solidFill>
                  <a:srgbClr val="FF0000"/>
                </a:solidFill>
              </a:rPr>
              <a:t>]</a:t>
            </a:r>
            <a:r>
              <a:rPr lang="en-US" altLang="zh-CN" dirty="0" smtClean="0"/>
              <a:t> </a:t>
            </a:r>
            <a:r>
              <a:rPr lang="zh-CN" altLang="en-US" dirty="0" smtClean="0"/>
              <a:t>企业可以</a:t>
            </a:r>
            <a:r>
              <a:rPr lang="zh-CN" altLang="en-US" dirty="0" smtClean="0"/>
              <a:t>像升级、安装软件一样对网络架构进行</a:t>
            </a:r>
            <a:r>
              <a:rPr lang="zh-CN" altLang="en-US" dirty="0" smtClean="0"/>
              <a:t>修改</a:t>
            </a:r>
            <a:endParaRPr lang="en-US" altLang="zh-CN" dirty="0" smtClean="0"/>
          </a:p>
          <a:p>
            <a:pPr lvl="1">
              <a:lnSpc>
                <a:spcPct val="120000"/>
              </a:lnSpc>
            </a:pPr>
            <a:r>
              <a:rPr lang="zh-CN" altLang="en-US" dirty="0" smtClean="0"/>
              <a:t>企业可以对</a:t>
            </a:r>
            <a:r>
              <a:rPr lang="zh-CN" altLang="en-US" dirty="0" smtClean="0"/>
              <a:t>整个网站</a:t>
            </a:r>
            <a:r>
              <a:rPr lang="zh-CN" altLang="en-US" dirty="0" smtClean="0"/>
              <a:t>架构进行全局调整</a:t>
            </a:r>
            <a:r>
              <a:rPr lang="zh-CN" altLang="en-US" dirty="0" smtClean="0"/>
              <a:t>、扩容或</a:t>
            </a:r>
            <a:r>
              <a:rPr lang="zh-CN" altLang="en-US" dirty="0" smtClean="0"/>
              <a:t>升级</a:t>
            </a:r>
            <a:endParaRPr lang="en-US" altLang="zh-CN" dirty="0" smtClean="0"/>
          </a:p>
          <a:p>
            <a:pPr>
              <a:lnSpc>
                <a:spcPct val="120000"/>
              </a:lnSpc>
            </a:pPr>
            <a:r>
              <a:rPr lang="zh-CN" altLang="en-US" dirty="0" smtClean="0"/>
              <a:t>重构网络时无需</a:t>
            </a:r>
            <a:r>
              <a:rPr lang="zh-CN" altLang="en-US" dirty="0"/>
              <a:t>替换</a:t>
            </a:r>
            <a:r>
              <a:rPr lang="zh-CN" altLang="en-US" dirty="0" smtClean="0"/>
              <a:t>底层</a:t>
            </a:r>
            <a:r>
              <a:rPr lang="zh-CN" altLang="en-US" dirty="0" smtClean="0"/>
              <a:t>交换机</a:t>
            </a:r>
            <a:r>
              <a:rPr lang="zh-CN" altLang="en-US" dirty="0" smtClean="0"/>
              <a:t>、路由器等</a:t>
            </a:r>
            <a:r>
              <a:rPr lang="zh-CN" altLang="en-US" dirty="0" smtClean="0"/>
              <a:t>硬件</a:t>
            </a:r>
            <a:endParaRPr lang="en-US" altLang="zh-CN" dirty="0" smtClean="0"/>
          </a:p>
          <a:p>
            <a:pPr lvl="1">
              <a:lnSpc>
                <a:spcPct val="120000"/>
              </a:lnSpc>
            </a:pPr>
            <a:r>
              <a:rPr lang="zh-CN" altLang="en-US" dirty="0" smtClean="0"/>
              <a:t>节省大量成本</a:t>
            </a:r>
            <a:endParaRPr lang="en-US" altLang="zh-CN" dirty="0" smtClean="0"/>
          </a:p>
          <a:p>
            <a:pPr lvl="1">
              <a:lnSpc>
                <a:spcPct val="120000"/>
              </a:lnSpc>
            </a:pPr>
            <a:r>
              <a:rPr lang="zh-CN" altLang="en-US" dirty="0"/>
              <a:t>大大缩短网络</a:t>
            </a:r>
            <a:r>
              <a:rPr lang="zh-CN" altLang="en-US" dirty="0" smtClean="0"/>
              <a:t>架构迭代</a:t>
            </a:r>
            <a:r>
              <a:rPr lang="zh-CN" altLang="en-US" dirty="0" smtClean="0"/>
              <a:t>周期</a:t>
            </a:r>
            <a:endParaRPr lang="zh-CN" altLang="zh-CN" dirty="0" smtClean="0"/>
          </a:p>
        </p:txBody>
      </p:sp>
    </p:spTree>
    <p:extLst>
      <p:ext uri="{BB962C8B-B14F-4D97-AF65-F5344CB8AC3E}">
        <p14:creationId xmlns:p14="http://schemas.microsoft.com/office/powerpoint/2010/main" val="397979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animEffect transition="in" filter="fade">
                                      <p:cBhvr>
                                        <p:cTn id="7" dur="500"/>
                                        <p:tgtEl>
                                          <p:spTgt spid="819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195">
                                            <p:txEl>
                                              <p:pRg st="3" end="3"/>
                                            </p:txEl>
                                          </p:spTgt>
                                        </p:tgtEl>
                                        <p:attrNameLst>
                                          <p:attrName>style.visibility</p:attrName>
                                        </p:attrNameLst>
                                      </p:cBhvr>
                                      <p:to>
                                        <p:strVal val="visible"/>
                                      </p:to>
                                    </p:set>
                                    <p:animEffect transition="in" filter="fade">
                                      <p:cBhvr>
                                        <p:cTn id="10" dur="500"/>
                                        <p:tgtEl>
                                          <p:spTgt spid="819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195">
                                            <p:txEl>
                                              <p:pRg st="4" end="4"/>
                                            </p:txEl>
                                          </p:spTgt>
                                        </p:tgtEl>
                                        <p:attrNameLst>
                                          <p:attrName>style.visibility</p:attrName>
                                        </p:attrNameLst>
                                      </p:cBhvr>
                                      <p:to>
                                        <p:strVal val="visible"/>
                                      </p:to>
                                    </p:set>
                                    <p:animEffect transition="in" filter="fade">
                                      <p:cBhvr>
                                        <p:cTn id="15" dur="500"/>
                                        <p:tgtEl>
                                          <p:spTgt spid="8195">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195">
                                            <p:txEl>
                                              <p:pRg st="5" end="5"/>
                                            </p:txEl>
                                          </p:spTgt>
                                        </p:tgtEl>
                                        <p:attrNameLst>
                                          <p:attrName>style.visibility</p:attrName>
                                        </p:attrNameLst>
                                      </p:cBhvr>
                                      <p:to>
                                        <p:strVal val="visible"/>
                                      </p:to>
                                    </p:set>
                                    <p:animEffect transition="in" filter="fade">
                                      <p:cBhvr>
                                        <p:cTn id="18" dur="500"/>
                                        <p:tgtEl>
                                          <p:spTgt spid="8195">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195">
                                            <p:txEl>
                                              <p:pRg st="6" end="6"/>
                                            </p:txEl>
                                          </p:spTgt>
                                        </p:tgtEl>
                                        <p:attrNameLst>
                                          <p:attrName>style.visibility</p:attrName>
                                        </p:attrNameLst>
                                      </p:cBhvr>
                                      <p:to>
                                        <p:strVal val="visible"/>
                                      </p:to>
                                    </p:set>
                                    <p:animEffect transition="in" filter="fade">
                                      <p:cBhvr>
                                        <p:cTn id="21" dur="500"/>
                                        <p:tgtEl>
                                          <p:spTgt spid="81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提出 </a:t>
            </a:r>
            <a:r>
              <a:rPr lang="en-US" altLang="zh-CN" dirty="0" smtClean="0"/>
              <a:t>Software </a:t>
            </a:r>
            <a:r>
              <a:rPr lang="en-US" altLang="zh-CN" dirty="0"/>
              <a:t>Defined Network</a:t>
            </a:r>
            <a:endParaRPr lang="zh-CN" altLang="en-US" dirty="0"/>
          </a:p>
        </p:txBody>
      </p:sp>
      <p:grpSp>
        <p:nvGrpSpPr>
          <p:cNvPr id="4" name="Group 29"/>
          <p:cNvGrpSpPr>
            <a:grpSpLocks/>
          </p:cNvGrpSpPr>
          <p:nvPr/>
        </p:nvGrpSpPr>
        <p:grpSpPr bwMode="auto">
          <a:xfrm>
            <a:off x="58755" y="1632803"/>
            <a:ext cx="3171825" cy="2840037"/>
            <a:chOff x="5364163" y="2887663"/>
            <a:chExt cx="3171825" cy="2840037"/>
          </a:xfrm>
        </p:grpSpPr>
        <p:grpSp>
          <p:nvGrpSpPr>
            <p:cNvPr id="5" name="Group 30"/>
            <p:cNvGrpSpPr>
              <a:grpSpLocks/>
            </p:cNvGrpSpPr>
            <p:nvPr/>
          </p:nvGrpSpPr>
          <p:grpSpPr bwMode="auto">
            <a:xfrm>
              <a:off x="5364163" y="2887663"/>
              <a:ext cx="3171825" cy="2840037"/>
              <a:chOff x="5364163" y="2887663"/>
              <a:chExt cx="3171825" cy="2840037"/>
            </a:xfrm>
          </p:grpSpPr>
          <p:sp>
            <p:nvSpPr>
              <p:cNvPr id="17" name="AutoShape 57"/>
              <p:cNvSpPr>
                <a:spLocks noChangeArrowheads="1"/>
              </p:cNvSpPr>
              <p:nvPr/>
            </p:nvSpPr>
            <p:spPr bwMode="auto">
              <a:xfrm>
                <a:off x="6156325" y="3695700"/>
                <a:ext cx="1668463" cy="569913"/>
              </a:xfrm>
              <a:prstGeom prst="roundRect">
                <a:avLst>
                  <a:gd name="adj" fmla="val 8495"/>
                </a:avLst>
              </a:prstGeom>
              <a:solidFill>
                <a:schemeClr val="bg2"/>
              </a:solidFill>
              <a:ln w="9525">
                <a:solidFill>
                  <a:schemeClr val="tx1"/>
                </a:solidFill>
                <a:round/>
                <a:headEnd/>
                <a:tailEnd/>
              </a:ln>
            </p:spPr>
            <p:txBody>
              <a:bodyPr wrap="none" anchor="ctr"/>
              <a:lstStyle>
                <a:lvl1pPr>
                  <a:spcBef>
                    <a:spcPts val="600"/>
                  </a:spcBef>
                  <a:buClr>
                    <a:schemeClr val="tx1"/>
                  </a:buClr>
                  <a:buSzPct val="55000"/>
                  <a:buFont typeface="Wingdings" panose="05000000000000000000" pitchFamily="2" charset="2"/>
                  <a:buChar char="l"/>
                  <a:defRPr sz="3200">
                    <a:solidFill>
                      <a:schemeClr val="tx1"/>
                    </a:solidFill>
                    <a:latin typeface="Franklin Gothic Book" panose="020B0503020102020204" pitchFamily="34" charset="0"/>
                    <a:ea typeface="SimSun" panose="02010600030101010101" pitchFamily="2" charset="-122"/>
                  </a:defRPr>
                </a:lvl1pPr>
                <a:lvl2pPr marL="742950" indent="-285750">
                  <a:spcBef>
                    <a:spcPts val="550"/>
                  </a:spcBef>
                  <a:buClr>
                    <a:schemeClr val="tx1"/>
                  </a:buClr>
                  <a:buSzPct val="50000"/>
                  <a:buFont typeface="Wingdings" panose="05000000000000000000" pitchFamily="2" charset="2"/>
                  <a:buChar char="l"/>
                  <a:defRPr sz="2800">
                    <a:solidFill>
                      <a:schemeClr val="tx1"/>
                    </a:solidFill>
                    <a:latin typeface="Franklin Gothic Book" panose="020B0503020102020204" pitchFamily="34" charset="0"/>
                    <a:ea typeface="SimSun" panose="02010600030101010101" pitchFamily="2" charset="-122"/>
                  </a:defRPr>
                </a:lvl2pPr>
                <a:lvl3pPr marL="1143000" indent="-228600">
                  <a:spcBef>
                    <a:spcPct val="20000"/>
                  </a:spcBef>
                  <a:buClr>
                    <a:schemeClr val="tx1"/>
                  </a:buClr>
                  <a:buSzPct val="45000"/>
                  <a:buFont typeface="Wingdings" panose="05000000000000000000" pitchFamily="2" charset="2"/>
                  <a:buChar char="l"/>
                  <a:defRPr sz="2400">
                    <a:solidFill>
                      <a:schemeClr val="tx1"/>
                    </a:solidFill>
                    <a:latin typeface="Franklin Gothic Book" panose="020B0503020102020204" pitchFamily="34" charset="0"/>
                    <a:ea typeface="SimSun" panose="02010600030101010101" pitchFamily="2" charset="-122"/>
                  </a:defRPr>
                </a:lvl3pPr>
                <a:lvl4pPr marL="1600200" indent="-228600">
                  <a:spcBef>
                    <a:spcPct val="20000"/>
                  </a:spcBef>
                  <a:buClr>
                    <a:schemeClr val="tx1"/>
                  </a:buClr>
                  <a:buSzPct val="40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4pPr>
                <a:lvl5pPr marL="2057400" indent="-228600">
                  <a:spcBef>
                    <a:spcPct val="20000"/>
                  </a:spcBef>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5pPr>
                <a:lvl6pPr marL="25146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6pPr>
                <a:lvl7pPr marL="29718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7pPr>
                <a:lvl8pPr marL="34290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8pPr>
                <a:lvl9pPr marL="38862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9pPr>
              </a:lstStyle>
              <a:p>
                <a:pPr algn="ctr" eaLnBrk="1" hangingPunct="1">
                  <a:spcBef>
                    <a:spcPct val="0"/>
                  </a:spcBef>
                  <a:buClrTx/>
                  <a:buSzTx/>
                  <a:buFontTx/>
                  <a:buNone/>
                </a:pPr>
                <a:endParaRPr lang="zh-CN" altLang="en-US" sz="1800">
                  <a:latin typeface="Arial" panose="020B0604020202020204" pitchFamily="34" charset="0"/>
                  <a:cs typeface="Arial" panose="020B0604020202020204" pitchFamily="34" charset="0"/>
                </a:endParaRPr>
              </a:p>
            </p:txBody>
          </p:sp>
          <p:sp>
            <p:nvSpPr>
              <p:cNvPr id="18" name="AutoShape 55"/>
              <p:cNvSpPr>
                <a:spLocks noChangeArrowheads="1"/>
              </p:cNvSpPr>
              <p:nvPr/>
            </p:nvSpPr>
            <p:spPr bwMode="auto">
              <a:xfrm>
                <a:off x="6156325" y="4776788"/>
                <a:ext cx="1668463" cy="571500"/>
              </a:xfrm>
              <a:prstGeom prst="roundRect">
                <a:avLst>
                  <a:gd name="adj" fmla="val 8495"/>
                </a:avLst>
              </a:prstGeom>
              <a:solidFill>
                <a:schemeClr val="bg2"/>
              </a:solidFill>
              <a:ln w="9525">
                <a:solidFill>
                  <a:schemeClr val="tx1"/>
                </a:solidFill>
                <a:round/>
                <a:headEnd/>
                <a:tailEnd/>
              </a:ln>
            </p:spPr>
            <p:txBody>
              <a:bodyPr wrap="none" anchor="ctr"/>
              <a:lstStyle>
                <a:lvl1pPr>
                  <a:spcBef>
                    <a:spcPts val="600"/>
                  </a:spcBef>
                  <a:buClr>
                    <a:schemeClr val="tx1"/>
                  </a:buClr>
                  <a:buSzPct val="55000"/>
                  <a:buFont typeface="Wingdings" panose="05000000000000000000" pitchFamily="2" charset="2"/>
                  <a:buChar char="l"/>
                  <a:defRPr sz="3200">
                    <a:solidFill>
                      <a:schemeClr val="tx1"/>
                    </a:solidFill>
                    <a:latin typeface="Franklin Gothic Book" panose="020B0503020102020204" pitchFamily="34" charset="0"/>
                    <a:ea typeface="SimSun" panose="02010600030101010101" pitchFamily="2" charset="-122"/>
                  </a:defRPr>
                </a:lvl1pPr>
                <a:lvl2pPr marL="742950" indent="-285750">
                  <a:spcBef>
                    <a:spcPts val="550"/>
                  </a:spcBef>
                  <a:buClr>
                    <a:schemeClr val="tx1"/>
                  </a:buClr>
                  <a:buSzPct val="50000"/>
                  <a:buFont typeface="Wingdings" panose="05000000000000000000" pitchFamily="2" charset="2"/>
                  <a:buChar char="l"/>
                  <a:defRPr sz="2800">
                    <a:solidFill>
                      <a:schemeClr val="tx1"/>
                    </a:solidFill>
                    <a:latin typeface="Franklin Gothic Book" panose="020B0503020102020204" pitchFamily="34" charset="0"/>
                    <a:ea typeface="SimSun" panose="02010600030101010101" pitchFamily="2" charset="-122"/>
                  </a:defRPr>
                </a:lvl2pPr>
                <a:lvl3pPr marL="1143000" indent="-228600">
                  <a:spcBef>
                    <a:spcPct val="20000"/>
                  </a:spcBef>
                  <a:buClr>
                    <a:schemeClr val="tx1"/>
                  </a:buClr>
                  <a:buSzPct val="45000"/>
                  <a:buFont typeface="Wingdings" panose="05000000000000000000" pitchFamily="2" charset="2"/>
                  <a:buChar char="l"/>
                  <a:defRPr sz="2400">
                    <a:solidFill>
                      <a:schemeClr val="tx1"/>
                    </a:solidFill>
                    <a:latin typeface="Franklin Gothic Book" panose="020B0503020102020204" pitchFamily="34" charset="0"/>
                    <a:ea typeface="SimSun" panose="02010600030101010101" pitchFamily="2" charset="-122"/>
                  </a:defRPr>
                </a:lvl3pPr>
                <a:lvl4pPr marL="1600200" indent="-228600">
                  <a:spcBef>
                    <a:spcPct val="20000"/>
                  </a:spcBef>
                  <a:buClr>
                    <a:schemeClr val="tx1"/>
                  </a:buClr>
                  <a:buSzPct val="40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4pPr>
                <a:lvl5pPr marL="2057400" indent="-228600">
                  <a:spcBef>
                    <a:spcPct val="20000"/>
                  </a:spcBef>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5pPr>
                <a:lvl6pPr marL="25146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6pPr>
                <a:lvl7pPr marL="29718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7pPr>
                <a:lvl8pPr marL="34290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8pPr>
                <a:lvl9pPr marL="38862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9pPr>
              </a:lstStyle>
              <a:p>
                <a:pPr algn="ctr" eaLnBrk="1" hangingPunct="1">
                  <a:spcBef>
                    <a:spcPct val="0"/>
                  </a:spcBef>
                  <a:buClrTx/>
                  <a:buSzTx/>
                  <a:buFontTx/>
                  <a:buNone/>
                </a:pPr>
                <a:endParaRPr lang="zh-CN" altLang="en-US" sz="1800">
                  <a:latin typeface="Arial" panose="020B0604020202020204" pitchFamily="34" charset="0"/>
                  <a:cs typeface="Arial" panose="020B0604020202020204" pitchFamily="34" charset="0"/>
                </a:endParaRPr>
              </a:p>
            </p:txBody>
          </p:sp>
          <p:sp>
            <p:nvSpPr>
              <p:cNvPr id="19" name="TextBox 76"/>
              <p:cNvSpPr txBox="1">
                <a:spLocks noChangeArrowheads="1"/>
              </p:cNvSpPr>
              <p:nvPr/>
            </p:nvSpPr>
            <p:spPr bwMode="auto">
              <a:xfrm>
                <a:off x="6372225" y="4332288"/>
                <a:ext cx="125095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tx1"/>
                  </a:buClr>
                  <a:buSzPct val="55000"/>
                  <a:buFont typeface="Wingdings" panose="05000000000000000000" pitchFamily="2" charset="2"/>
                  <a:buChar char="l"/>
                  <a:defRPr sz="3200">
                    <a:solidFill>
                      <a:schemeClr val="tx1"/>
                    </a:solidFill>
                    <a:latin typeface="Franklin Gothic Book" panose="020B0503020102020204" pitchFamily="34" charset="0"/>
                    <a:ea typeface="SimSun" panose="02010600030101010101" pitchFamily="2" charset="-122"/>
                  </a:defRPr>
                </a:lvl1pPr>
                <a:lvl2pPr marL="742950" indent="-285750">
                  <a:spcBef>
                    <a:spcPts val="550"/>
                  </a:spcBef>
                  <a:buClr>
                    <a:schemeClr val="tx1"/>
                  </a:buClr>
                  <a:buSzPct val="50000"/>
                  <a:buFont typeface="Wingdings" panose="05000000000000000000" pitchFamily="2" charset="2"/>
                  <a:buChar char="l"/>
                  <a:defRPr sz="2800">
                    <a:solidFill>
                      <a:schemeClr val="tx1"/>
                    </a:solidFill>
                    <a:latin typeface="Franklin Gothic Book" panose="020B0503020102020204" pitchFamily="34" charset="0"/>
                    <a:ea typeface="SimSun" panose="02010600030101010101" pitchFamily="2" charset="-122"/>
                  </a:defRPr>
                </a:lvl2pPr>
                <a:lvl3pPr marL="1143000" indent="-228600">
                  <a:spcBef>
                    <a:spcPct val="20000"/>
                  </a:spcBef>
                  <a:buClr>
                    <a:schemeClr val="tx1"/>
                  </a:buClr>
                  <a:buSzPct val="45000"/>
                  <a:buFont typeface="Wingdings" panose="05000000000000000000" pitchFamily="2" charset="2"/>
                  <a:buChar char="l"/>
                  <a:defRPr sz="2400">
                    <a:solidFill>
                      <a:schemeClr val="tx1"/>
                    </a:solidFill>
                    <a:latin typeface="Franklin Gothic Book" panose="020B0503020102020204" pitchFamily="34" charset="0"/>
                    <a:ea typeface="SimSun" panose="02010600030101010101" pitchFamily="2" charset="-122"/>
                  </a:defRPr>
                </a:lvl3pPr>
                <a:lvl4pPr marL="1600200" indent="-228600">
                  <a:spcBef>
                    <a:spcPct val="20000"/>
                  </a:spcBef>
                  <a:buClr>
                    <a:schemeClr val="tx1"/>
                  </a:buClr>
                  <a:buSzPct val="40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4pPr>
                <a:lvl5pPr marL="2057400" indent="-228600">
                  <a:spcBef>
                    <a:spcPct val="20000"/>
                  </a:spcBef>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5pPr>
                <a:lvl6pPr marL="25146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6pPr>
                <a:lvl7pPr marL="29718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7pPr>
                <a:lvl8pPr marL="34290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8pPr>
                <a:lvl9pPr marL="38862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9pPr>
              </a:lstStyle>
              <a:p>
                <a:pPr algn="ctr" eaLnBrk="1" hangingPunct="1">
                  <a:spcBef>
                    <a:spcPct val="0"/>
                  </a:spcBef>
                  <a:buClrTx/>
                  <a:buSzTx/>
                  <a:buFontTx/>
                  <a:buNone/>
                </a:pPr>
                <a:r>
                  <a:rPr lang="en-US" altLang="zh-CN" sz="1700" b="1">
                    <a:latin typeface="Arial" panose="020B0604020202020204" pitchFamily="34" charset="0"/>
                    <a:cs typeface="Arial" panose="020B0604020202020204" pitchFamily="34" charset="0"/>
                  </a:rPr>
                  <a:t>CPU</a:t>
                </a:r>
                <a:r>
                  <a:rPr lang="zh-CN" altLang="en-US" sz="1700" b="1">
                    <a:latin typeface="Arial" panose="020B0604020202020204" pitchFamily="34" charset="0"/>
                    <a:cs typeface="Arial" panose="020B0604020202020204" pitchFamily="34" charset="0"/>
                  </a:rPr>
                  <a:t> </a:t>
                </a:r>
                <a:r>
                  <a:rPr lang="en-US" altLang="zh-CN" sz="1700" b="1">
                    <a:latin typeface="Arial" panose="020B0604020202020204" pitchFamily="34" charset="0"/>
                    <a:cs typeface="Arial" panose="020B0604020202020204" pitchFamily="34" charset="0"/>
                  </a:rPr>
                  <a:t>Pool</a:t>
                </a:r>
                <a:endParaRPr lang="zh-CN" altLang="en-US" sz="1700" b="1">
                  <a:latin typeface="Arial" panose="020B0604020202020204" pitchFamily="34" charset="0"/>
                  <a:cs typeface="Arial" panose="020B0604020202020204" pitchFamily="34" charset="0"/>
                </a:endParaRPr>
              </a:p>
            </p:txBody>
          </p:sp>
          <p:sp>
            <p:nvSpPr>
              <p:cNvPr id="20" name="TextBox 77"/>
              <p:cNvSpPr txBox="1">
                <a:spLocks noChangeArrowheads="1"/>
              </p:cNvSpPr>
              <p:nvPr/>
            </p:nvSpPr>
            <p:spPr bwMode="auto">
              <a:xfrm>
                <a:off x="6156325" y="5373688"/>
                <a:ext cx="1771650"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tx1"/>
                  </a:buClr>
                  <a:buSzPct val="55000"/>
                  <a:buFont typeface="Wingdings" panose="05000000000000000000" pitchFamily="2" charset="2"/>
                  <a:buChar char="l"/>
                  <a:defRPr sz="3200">
                    <a:solidFill>
                      <a:schemeClr val="tx1"/>
                    </a:solidFill>
                    <a:latin typeface="Franklin Gothic Book" panose="020B0503020102020204" pitchFamily="34" charset="0"/>
                    <a:ea typeface="SimSun" panose="02010600030101010101" pitchFamily="2" charset="-122"/>
                  </a:defRPr>
                </a:lvl1pPr>
                <a:lvl2pPr marL="742950" indent="-285750">
                  <a:spcBef>
                    <a:spcPts val="550"/>
                  </a:spcBef>
                  <a:buClr>
                    <a:schemeClr val="tx1"/>
                  </a:buClr>
                  <a:buSzPct val="50000"/>
                  <a:buFont typeface="Wingdings" panose="05000000000000000000" pitchFamily="2" charset="2"/>
                  <a:buChar char="l"/>
                  <a:defRPr sz="2800">
                    <a:solidFill>
                      <a:schemeClr val="tx1"/>
                    </a:solidFill>
                    <a:latin typeface="Franklin Gothic Book" panose="020B0503020102020204" pitchFamily="34" charset="0"/>
                    <a:ea typeface="SimSun" panose="02010600030101010101" pitchFamily="2" charset="-122"/>
                  </a:defRPr>
                </a:lvl2pPr>
                <a:lvl3pPr marL="1143000" indent="-228600">
                  <a:spcBef>
                    <a:spcPct val="20000"/>
                  </a:spcBef>
                  <a:buClr>
                    <a:schemeClr val="tx1"/>
                  </a:buClr>
                  <a:buSzPct val="45000"/>
                  <a:buFont typeface="Wingdings" panose="05000000000000000000" pitchFamily="2" charset="2"/>
                  <a:buChar char="l"/>
                  <a:defRPr sz="2400">
                    <a:solidFill>
                      <a:schemeClr val="tx1"/>
                    </a:solidFill>
                    <a:latin typeface="Franklin Gothic Book" panose="020B0503020102020204" pitchFamily="34" charset="0"/>
                    <a:ea typeface="SimSun" panose="02010600030101010101" pitchFamily="2" charset="-122"/>
                  </a:defRPr>
                </a:lvl3pPr>
                <a:lvl4pPr marL="1600200" indent="-228600">
                  <a:spcBef>
                    <a:spcPct val="20000"/>
                  </a:spcBef>
                  <a:buClr>
                    <a:schemeClr val="tx1"/>
                  </a:buClr>
                  <a:buSzPct val="40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4pPr>
                <a:lvl5pPr marL="2057400" indent="-228600">
                  <a:spcBef>
                    <a:spcPct val="20000"/>
                  </a:spcBef>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5pPr>
                <a:lvl6pPr marL="25146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6pPr>
                <a:lvl7pPr marL="29718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7pPr>
                <a:lvl8pPr marL="34290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8pPr>
                <a:lvl9pPr marL="38862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9pPr>
              </a:lstStyle>
              <a:p>
                <a:pPr algn="ctr" eaLnBrk="1" hangingPunct="1">
                  <a:spcBef>
                    <a:spcPct val="0"/>
                  </a:spcBef>
                  <a:buClrTx/>
                  <a:buSzTx/>
                  <a:buFontTx/>
                  <a:buNone/>
                </a:pPr>
                <a:r>
                  <a:rPr lang="en-US" altLang="zh-CN" sz="1700" b="1">
                    <a:latin typeface="Arial" panose="020B0604020202020204" pitchFamily="34" charset="0"/>
                    <a:cs typeface="Arial" panose="020B0604020202020204" pitchFamily="34" charset="0"/>
                  </a:rPr>
                  <a:t>Storage Pool</a:t>
                </a:r>
                <a:endParaRPr lang="zh-CN" altLang="en-US" sz="1700" b="1">
                  <a:latin typeface="Arial" panose="020B0604020202020204" pitchFamily="34" charset="0"/>
                  <a:cs typeface="Arial" panose="020B0604020202020204" pitchFamily="34" charset="0"/>
                </a:endParaRPr>
              </a:p>
            </p:txBody>
          </p:sp>
          <p:grpSp>
            <p:nvGrpSpPr>
              <p:cNvPr id="21" name="Group 16"/>
              <p:cNvGrpSpPr>
                <a:grpSpLocks/>
              </p:cNvGrpSpPr>
              <p:nvPr/>
            </p:nvGrpSpPr>
            <p:grpSpPr bwMode="auto">
              <a:xfrm>
                <a:off x="5364163" y="2887663"/>
                <a:ext cx="3171825" cy="619125"/>
                <a:chOff x="1717" y="2805"/>
                <a:chExt cx="2295" cy="246"/>
              </a:xfrm>
            </p:grpSpPr>
            <p:grpSp>
              <p:nvGrpSpPr>
                <p:cNvPr id="22" name="Group 17"/>
                <p:cNvGrpSpPr>
                  <a:grpSpLocks/>
                </p:cNvGrpSpPr>
                <p:nvPr/>
              </p:nvGrpSpPr>
              <p:grpSpPr bwMode="auto">
                <a:xfrm>
                  <a:off x="1734" y="2828"/>
                  <a:ext cx="2250" cy="200"/>
                  <a:chOff x="2016" y="1410"/>
                  <a:chExt cx="1950" cy="200"/>
                </a:xfrm>
              </p:grpSpPr>
              <p:sp>
                <p:nvSpPr>
                  <p:cNvPr id="36" name="Rectangle 18"/>
                  <p:cNvSpPr>
                    <a:spLocks noChangeArrowheads="1"/>
                  </p:cNvSpPr>
                  <p:nvPr/>
                </p:nvSpPr>
                <p:spPr bwMode="auto">
                  <a:xfrm>
                    <a:off x="2016" y="1410"/>
                    <a:ext cx="1950" cy="200"/>
                  </a:xfrm>
                  <a:prstGeom prst="rect">
                    <a:avLst/>
                  </a:prstGeom>
                  <a:solidFill>
                    <a:schemeClr val="tx1"/>
                  </a:solidFill>
                  <a:ln>
                    <a:noFill/>
                  </a:ln>
                  <a:extLst>
                    <a:ext uri="{91240B29-F687-4F45-9708-019B960494DF}">
                      <a14:hiddenLine xmlns:a14="http://schemas.microsoft.com/office/drawing/2010/main" w="22225">
                        <a:solidFill>
                          <a:srgbClr val="000000"/>
                        </a:solidFill>
                        <a:miter lim="800000"/>
                        <a:headEnd/>
                        <a:tailEnd/>
                      </a14:hiddenLine>
                    </a:ext>
                  </a:extLst>
                </p:spPr>
                <p:txBody>
                  <a:bodyPr wrap="none" anchor="ctr"/>
                  <a:lstStyle>
                    <a:lvl1pPr>
                      <a:spcBef>
                        <a:spcPts val="600"/>
                      </a:spcBef>
                      <a:buClr>
                        <a:schemeClr val="tx1"/>
                      </a:buClr>
                      <a:buSzPct val="55000"/>
                      <a:buFont typeface="Wingdings" panose="05000000000000000000" pitchFamily="2" charset="2"/>
                      <a:buChar char="l"/>
                      <a:defRPr sz="3200">
                        <a:solidFill>
                          <a:schemeClr val="tx1"/>
                        </a:solidFill>
                        <a:latin typeface="Franklin Gothic Book" panose="020B0503020102020204" pitchFamily="34" charset="0"/>
                        <a:ea typeface="SimSun" panose="02010600030101010101" pitchFamily="2" charset="-122"/>
                      </a:defRPr>
                    </a:lvl1pPr>
                    <a:lvl2pPr marL="742950" indent="-285750">
                      <a:spcBef>
                        <a:spcPts val="550"/>
                      </a:spcBef>
                      <a:buClr>
                        <a:schemeClr val="tx1"/>
                      </a:buClr>
                      <a:buSzPct val="50000"/>
                      <a:buFont typeface="Wingdings" panose="05000000000000000000" pitchFamily="2" charset="2"/>
                      <a:buChar char="l"/>
                      <a:defRPr sz="2800">
                        <a:solidFill>
                          <a:schemeClr val="tx1"/>
                        </a:solidFill>
                        <a:latin typeface="Franklin Gothic Book" panose="020B0503020102020204" pitchFamily="34" charset="0"/>
                        <a:ea typeface="SimSun" panose="02010600030101010101" pitchFamily="2" charset="-122"/>
                      </a:defRPr>
                    </a:lvl2pPr>
                    <a:lvl3pPr marL="1143000" indent="-228600">
                      <a:spcBef>
                        <a:spcPct val="20000"/>
                      </a:spcBef>
                      <a:buClr>
                        <a:schemeClr val="tx1"/>
                      </a:buClr>
                      <a:buSzPct val="45000"/>
                      <a:buFont typeface="Wingdings" panose="05000000000000000000" pitchFamily="2" charset="2"/>
                      <a:buChar char="l"/>
                      <a:defRPr sz="2400">
                        <a:solidFill>
                          <a:schemeClr val="tx1"/>
                        </a:solidFill>
                        <a:latin typeface="Franklin Gothic Book" panose="020B0503020102020204" pitchFamily="34" charset="0"/>
                        <a:ea typeface="SimSun" panose="02010600030101010101" pitchFamily="2" charset="-122"/>
                      </a:defRPr>
                    </a:lvl3pPr>
                    <a:lvl4pPr marL="1600200" indent="-228600">
                      <a:spcBef>
                        <a:spcPct val="20000"/>
                      </a:spcBef>
                      <a:buClr>
                        <a:schemeClr val="tx1"/>
                      </a:buClr>
                      <a:buSzPct val="40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4pPr>
                    <a:lvl5pPr marL="2057400" indent="-228600">
                      <a:spcBef>
                        <a:spcPct val="20000"/>
                      </a:spcBef>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5pPr>
                    <a:lvl6pPr marL="25146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6pPr>
                    <a:lvl7pPr marL="29718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7pPr>
                    <a:lvl8pPr marL="34290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8pPr>
                    <a:lvl9pPr marL="38862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9pPr>
                  </a:lstStyle>
                  <a:p>
                    <a:pPr eaLnBrk="1" hangingPunct="1">
                      <a:spcBef>
                        <a:spcPct val="0"/>
                      </a:spcBef>
                      <a:buClrTx/>
                      <a:buSzTx/>
                      <a:buFontTx/>
                      <a:buNone/>
                    </a:pPr>
                    <a:endParaRPr lang="zh-CN" altLang="en-US" sz="2500">
                      <a:latin typeface="Arial" panose="020B0604020202020204" pitchFamily="34" charset="0"/>
                      <a:cs typeface="Arial" panose="020B0604020202020204" pitchFamily="34" charset="0"/>
                    </a:endParaRPr>
                  </a:p>
                </p:txBody>
              </p:sp>
              <p:sp>
                <p:nvSpPr>
                  <p:cNvPr id="37" name="Rectangle 19"/>
                  <p:cNvSpPr>
                    <a:spLocks noChangeArrowheads="1"/>
                  </p:cNvSpPr>
                  <p:nvPr/>
                </p:nvSpPr>
                <p:spPr bwMode="auto">
                  <a:xfrm>
                    <a:off x="2016" y="1434"/>
                    <a:ext cx="1950" cy="153"/>
                  </a:xfrm>
                  <a:prstGeom prst="rect">
                    <a:avLst/>
                  </a:prstGeom>
                  <a:solidFill>
                    <a:srgbClr val="477CAD"/>
                  </a:solidFill>
                  <a:ln w="22225">
                    <a:solidFill>
                      <a:srgbClr val="CBEBF3"/>
                    </a:solidFill>
                    <a:miter lim="800000"/>
                    <a:headEnd/>
                    <a:tailEnd/>
                  </a:ln>
                </p:spPr>
                <p:txBody>
                  <a:bodyPr wrap="none" anchor="ctr"/>
                  <a:lstStyle>
                    <a:lvl1pPr>
                      <a:spcBef>
                        <a:spcPts val="600"/>
                      </a:spcBef>
                      <a:buClr>
                        <a:schemeClr val="tx1"/>
                      </a:buClr>
                      <a:buSzPct val="55000"/>
                      <a:buFont typeface="Wingdings" panose="05000000000000000000" pitchFamily="2" charset="2"/>
                      <a:buChar char="l"/>
                      <a:defRPr sz="3200">
                        <a:solidFill>
                          <a:schemeClr val="tx1"/>
                        </a:solidFill>
                        <a:latin typeface="Franklin Gothic Book" panose="020B0503020102020204" pitchFamily="34" charset="0"/>
                        <a:ea typeface="SimSun" panose="02010600030101010101" pitchFamily="2" charset="-122"/>
                      </a:defRPr>
                    </a:lvl1pPr>
                    <a:lvl2pPr marL="742950" indent="-285750">
                      <a:spcBef>
                        <a:spcPts val="550"/>
                      </a:spcBef>
                      <a:buClr>
                        <a:schemeClr val="tx1"/>
                      </a:buClr>
                      <a:buSzPct val="50000"/>
                      <a:buFont typeface="Wingdings" panose="05000000000000000000" pitchFamily="2" charset="2"/>
                      <a:buChar char="l"/>
                      <a:defRPr sz="2800">
                        <a:solidFill>
                          <a:schemeClr val="tx1"/>
                        </a:solidFill>
                        <a:latin typeface="Franklin Gothic Book" panose="020B0503020102020204" pitchFamily="34" charset="0"/>
                        <a:ea typeface="SimSun" panose="02010600030101010101" pitchFamily="2" charset="-122"/>
                      </a:defRPr>
                    </a:lvl2pPr>
                    <a:lvl3pPr marL="1143000" indent="-228600">
                      <a:spcBef>
                        <a:spcPct val="20000"/>
                      </a:spcBef>
                      <a:buClr>
                        <a:schemeClr val="tx1"/>
                      </a:buClr>
                      <a:buSzPct val="45000"/>
                      <a:buFont typeface="Wingdings" panose="05000000000000000000" pitchFamily="2" charset="2"/>
                      <a:buChar char="l"/>
                      <a:defRPr sz="2400">
                        <a:solidFill>
                          <a:schemeClr val="tx1"/>
                        </a:solidFill>
                        <a:latin typeface="Franklin Gothic Book" panose="020B0503020102020204" pitchFamily="34" charset="0"/>
                        <a:ea typeface="SimSun" panose="02010600030101010101" pitchFamily="2" charset="-122"/>
                      </a:defRPr>
                    </a:lvl3pPr>
                    <a:lvl4pPr marL="1600200" indent="-228600">
                      <a:spcBef>
                        <a:spcPct val="20000"/>
                      </a:spcBef>
                      <a:buClr>
                        <a:schemeClr val="tx1"/>
                      </a:buClr>
                      <a:buSzPct val="40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4pPr>
                    <a:lvl5pPr marL="2057400" indent="-228600">
                      <a:spcBef>
                        <a:spcPct val="20000"/>
                      </a:spcBef>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5pPr>
                    <a:lvl6pPr marL="25146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6pPr>
                    <a:lvl7pPr marL="29718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7pPr>
                    <a:lvl8pPr marL="34290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8pPr>
                    <a:lvl9pPr marL="38862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9pPr>
                  </a:lstStyle>
                  <a:p>
                    <a:pPr eaLnBrk="1" hangingPunct="1">
                      <a:spcBef>
                        <a:spcPct val="0"/>
                      </a:spcBef>
                      <a:buClrTx/>
                      <a:buSzTx/>
                      <a:buFontTx/>
                      <a:buNone/>
                    </a:pPr>
                    <a:endParaRPr lang="zh-CN" altLang="en-US" sz="2500">
                      <a:latin typeface="Arial" panose="020B0604020202020204" pitchFamily="34" charset="0"/>
                      <a:cs typeface="Arial" panose="020B0604020202020204" pitchFamily="34" charset="0"/>
                    </a:endParaRPr>
                  </a:p>
                </p:txBody>
              </p:sp>
            </p:grpSp>
            <p:sp>
              <p:nvSpPr>
                <p:cNvPr id="23" name="Text Box 20"/>
                <p:cNvSpPr txBox="1">
                  <a:spLocks noChangeArrowheads="1"/>
                </p:cNvSpPr>
                <p:nvPr/>
              </p:nvSpPr>
              <p:spPr bwMode="auto">
                <a:xfrm>
                  <a:off x="1939" y="2857"/>
                  <a:ext cx="1851"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a:spcBef>
                      <a:spcPts val="600"/>
                    </a:spcBef>
                    <a:buClr>
                      <a:schemeClr val="tx1"/>
                    </a:buClr>
                    <a:buSzPct val="55000"/>
                    <a:buFont typeface="Wingdings" panose="05000000000000000000" pitchFamily="2" charset="2"/>
                    <a:buChar char="l"/>
                    <a:defRPr sz="3200">
                      <a:solidFill>
                        <a:schemeClr val="tx1"/>
                      </a:solidFill>
                      <a:latin typeface="Franklin Gothic Book" panose="020B0503020102020204" pitchFamily="34" charset="0"/>
                      <a:ea typeface="SimSun" panose="02010600030101010101" pitchFamily="2" charset="-122"/>
                    </a:defRPr>
                  </a:lvl1pPr>
                  <a:lvl2pPr marL="742950" indent="-285750">
                    <a:spcBef>
                      <a:spcPts val="550"/>
                    </a:spcBef>
                    <a:buClr>
                      <a:schemeClr val="tx1"/>
                    </a:buClr>
                    <a:buSzPct val="50000"/>
                    <a:buFont typeface="Wingdings" panose="05000000000000000000" pitchFamily="2" charset="2"/>
                    <a:buChar char="l"/>
                    <a:defRPr sz="2800">
                      <a:solidFill>
                        <a:schemeClr val="tx1"/>
                      </a:solidFill>
                      <a:latin typeface="Franklin Gothic Book" panose="020B0503020102020204" pitchFamily="34" charset="0"/>
                      <a:ea typeface="SimSun" panose="02010600030101010101" pitchFamily="2" charset="-122"/>
                    </a:defRPr>
                  </a:lvl2pPr>
                  <a:lvl3pPr marL="1143000" indent="-228600">
                    <a:spcBef>
                      <a:spcPct val="20000"/>
                    </a:spcBef>
                    <a:buClr>
                      <a:schemeClr val="tx1"/>
                    </a:buClr>
                    <a:buSzPct val="45000"/>
                    <a:buFont typeface="Wingdings" panose="05000000000000000000" pitchFamily="2" charset="2"/>
                    <a:buChar char="l"/>
                    <a:defRPr sz="2400">
                      <a:solidFill>
                        <a:schemeClr val="tx1"/>
                      </a:solidFill>
                      <a:latin typeface="Franklin Gothic Book" panose="020B0503020102020204" pitchFamily="34" charset="0"/>
                      <a:ea typeface="SimSun" panose="02010600030101010101" pitchFamily="2" charset="-122"/>
                    </a:defRPr>
                  </a:lvl3pPr>
                  <a:lvl4pPr marL="1600200" indent="-228600">
                    <a:spcBef>
                      <a:spcPct val="20000"/>
                    </a:spcBef>
                    <a:buClr>
                      <a:schemeClr val="tx1"/>
                    </a:buClr>
                    <a:buSzPct val="40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4pPr>
                  <a:lvl5pPr marL="2057400" indent="-228600">
                    <a:spcBef>
                      <a:spcPct val="20000"/>
                    </a:spcBef>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5pPr>
                  <a:lvl6pPr marL="25146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6pPr>
                  <a:lvl7pPr marL="29718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7pPr>
                  <a:lvl8pPr marL="34290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8pPr>
                  <a:lvl9pPr marL="38862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9pPr>
                </a:lstStyle>
                <a:p>
                  <a:pPr algn="ctr" eaLnBrk="1" hangingPunct="1">
                    <a:spcBef>
                      <a:spcPct val="0"/>
                    </a:spcBef>
                    <a:buClrTx/>
                    <a:buSzTx/>
                    <a:buFontTx/>
                    <a:buNone/>
                  </a:pPr>
                  <a:r>
                    <a:rPr lang="en-US" altLang="zh-CN" sz="1700" b="1" dirty="0">
                      <a:solidFill>
                        <a:schemeClr val="bg1"/>
                      </a:solidFill>
                      <a:latin typeface="Arial" panose="020B0604020202020204" pitchFamily="34" charset="0"/>
                      <a:cs typeface="Arial" panose="020B0604020202020204" pitchFamily="34" charset="0"/>
                    </a:rPr>
                    <a:t>Virtual Infrastructure</a:t>
                  </a:r>
                  <a:endParaRPr lang="zh-CN" altLang="en-US" sz="1700" b="1" dirty="0">
                    <a:solidFill>
                      <a:schemeClr val="bg1"/>
                    </a:solidFill>
                    <a:latin typeface="Arial" panose="020B0604020202020204" pitchFamily="34" charset="0"/>
                    <a:cs typeface="Arial" panose="020B0604020202020204" pitchFamily="34" charset="0"/>
                  </a:endParaRPr>
                </a:p>
              </p:txBody>
            </p:sp>
            <p:grpSp>
              <p:nvGrpSpPr>
                <p:cNvPr id="24" name="Group 21"/>
                <p:cNvGrpSpPr>
                  <a:grpSpLocks/>
                </p:cNvGrpSpPr>
                <p:nvPr/>
              </p:nvGrpSpPr>
              <p:grpSpPr bwMode="auto">
                <a:xfrm>
                  <a:off x="3568" y="2805"/>
                  <a:ext cx="444" cy="246"/>
                  <a:chOff x="3440" y="1386"/>
                  <a:chExt cx="444" cy="246"/>
                </a:xfrm>
              </p:grpSpPr>
              <p:sp>
                <p:nvSpPr>
                  <p:cNvPr id="31" name="Rectangle 22"/>
                  <p:cNvSpPr>
                    <a:spLocks noChangeArrowheads="1"/>
                  </p:cNvSpPr>
                  <p:nvPr/>
                </p:nvSpPr>
                <p:spPr bwMode="auto">
                  <a:xfrm>
                    <a:off x="3440" y="1386"/>
                    <a:ext cx="444" cy="246"/>
                  </a:xfrm>
                  <a:prstGeom prst="rect">
                    <a:avLst/>
                  </a:prstGeom>
                  <a:gradFill rotWithShape="1">
                    <a:gsLst>
                      <a:gs pos="0">
                        <a:srgbClr val="FFFFFF">
                          <a:alpha val="0"/>
                        </a:srgbClr>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tx1"/>
                      </a:buClr>
                      <a:buSzPct val="55000"/>
                      <a:buFont typeface="Wingdings" panose="05000000000000000000" pitchFamily="2" charset="2"/>
                      <a:buChar char="l"/>
                      <a:defRPr sz="3200">
                        <a:solidFill>
                          <a:schemeClr val="tx1"/>
                        </a:solidFill>
                        <a:latin typeface="Franklin Gothic Book" panose="020B0503020102020204" pitchFamily="34" charset="0"/>
                        <a:ea typeface="SimSun" panose="02010600030101010101" pitchFamily="2" charset="-122"/>
                      </a:defRPr>
                    </a:lvl1pPr>
                    <a:lvl2pPr marL="742950" indent="-285750">
                      <a:spcBef>
                        <a:spcPts val="550"/>
                      </a:spcBef>
                      <a:buClr>
                        <a:schemeClr val="tx1"/>
                      </a:buClr>
                      <a:buSzPct val="50000"/>
                      <a:buFont typeface="Wingdings" panose="05000000000000000000" pitchFamily="2" charset="2"/>
                      <a:buChar char="l"/>
                      <a:defRPr sz="2800">
                        <a:solidFill>
                          <a:schemeClr val="tx1"/>
                        </a:solidFill>
                        <a:latin typeface="Franklin Gothic Book" panose="020B0503020102020204" pitchFamily="34" charset="0"/>
                        <a:ea typeface="SimSun" panose="02010600030101010101" pitchFamily="2" charset="-122"/>
                      </a:defRPr>
                    </a:lvl2pPr>
                    <a:lvl3pPr marL="1143000" indent="-228600">
                      <a:spcBef>
                        <a:spcPct val="20000"/>
                      </a:spcBef>
                      <a:buClr>
                        <a:schemeClr val="tx1"/>
                      </a:buClr>
                      <a:buSzPct val="45000"/>
                      <a:buFont typeface="Wingdings" panose="05000000000000000000" pitchFamily="2" charset="2"/>
                      <a:buChar char="l"/>
                      <a:defRPr sz="2400">
                        <a:solidFill>
                          <a:schemeClr val="tx1"/>
                        </a:solidFill>
                        <a:latin typeface="Franklin Gothic Book" panose="020B0503020102020204" pitchFamily="34" charset="0"/>
                        <a:ea typeface="SimSun" panose="02010600030101010101" pitchFamily="2" charset="-122"/>
                      </a:defRPr>
                    </a:lvl3pPr>
                    <a:lvl4pPr marL="1600200" indent="-228600">
                      <a:spcBef>
                        <a:spcPct val="20000"/>
                      </a:spcBef>
                      <a:buClr>
                        <a:schemeClr val="tx1"/>
                      </a:buClr>
                      <a:buSzPct val="40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4pPr>
                    <a:lvl5pPr marL="2057400" indent="-228600">
                      <a:spcBef>
                        <a:spcPct val="20000"/>
                      </a:spcBef>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5pPr>
                    <a:lvl6pPr marL="25146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6pPr>
                    <a:lvl7pPr marL="29718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7pPr>
                    <a:lvl8pPr marL="34290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8pPr>
                    <a:lvl9pPr marL="38862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9pPr>
                  </a:lstStyle>
                  <a:p>
                    <a:pPr eaLnBrk="1" hangingPunct="1">
                      <a:spcBef>
                        <a:spcPct val="0"/>
                      </a:spcBef>
                      <a:buClrTx/>
                      <a:buSzTx/>
                      <a:buFontTx/>
                      <a:buNone/>
                    </a:pPr>
                    <a:endParaRPr lang="zh-CN" altLang="en-US" sz="2500">
                      <a:latin typeface="Arial" panose="020B0604020202020204" pitchFamily="34" charset="0"/>
                      <a:cs typeface="Arial" panose="020B0604020202020204" pitchFamily="34" charset="0"/>
                    </a:endParaRPr>
                  </a:p>
                </p:txBody>
              </p:sp>
              <p:grpSp>
                <p:nvGrpSpPr>
                  <p:cNvPr id="32" name="Group 23"/>
                  <p:cNvGrpSpPr>
                    <a:grpSpLocks/>
                  </p:cNvGrpSpPr>
                  <p:nvPr/>
                </p:nvGrpSpPr>
                <p:grpSpPr bwMode="auto">
                  <a:xfrm>
                    <a:off x="3712" y="1491"/>
                    <a:ext cx="170" cy="37"/>
                    <a:chOff x="384" y="3265"/>
                    <a:chExt cx="211" cy="47"/>
                  </a:xfrm>
                </p:grpSpPr>
                <p:sp>
                  <p:nvSpPr>
                    <p:cNvPr id="33" name="Oval 24"/>
                    <p:cNvSpPr>
                      <a:spLocks noChangeArrowheads="1"/>
                    </p:cNvSpPr>
                    <p:nvPr/>
                  </p:nvSpPr>
                  <p:spPr bwMode="auto">
                    <a:xfrm>
                      <a:off x="384" y="3265"/>
                      <a:ext cx="47" cy="4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600"/>
                        </a:spcBef>
                        <a:buClr>
                          <a:schemeClr val="tx1"/>
                        </a:buClr>
                        <a:buSzPct val="55000"/>
                        <a:buFont typeface="Wingdings" panose="05000000000000000000" pitchFamily="2" charset="2"/>
                        <a:buChar char="l"/>
                        <a:defRPr sz="3200">
                          <a:solidFill>
                            <a:schemeClr val="tx1"/>
                          </a:solidFill>
                          <a:latin typeface="Franklin Gothic Book" panose="020B0503020102020204" pitchFamily="34" charset="0"/>
                          <a:ea typeface="SimSun" panose="02010600030101010101" pitchFamily="2" charset="-122"/>
                        </a:defRPr>
                      </a:lvl1pPr>
                      <a:lvl2pPr marL="742950" indent="-285750">
                        <a:spcBef>
                          <a:spcPts val="550"/>
                        </a:spcBef>
                        <a:buClr>
                          <a:schemeClr val="tx1"/>
                        </a:buClr>
                        <a:buSzPct val="50000"/>
                        <a:buFont typeface="Wingdings" panose="05000000000000000000" pitchFamily="2" charset="2"/>
                        <a:buChar char="l"/>
                        <a:defRPr sz="2800">
                          <a:solidFill>
                            <a:schemeClr val="tx1"/>
                          </a:solidFill>
                          <a:latin typeface="Franklin Gothic Book" panose="020B0503020102020204" pitchFamily="34" charset="0"/>
                          <a:ea typeface="SimSun" panose="02010600030101010101" pitchFamily="2" charset="-122"/>
                        </a:defRPr>
                      </a:lvl2pPr>
                      <a:lvl3pPr marL="1143000" indent="-228600">
                        <a:spcBef>
                          <a:spcPct val="20000"/>
                        </a:spcBef>
                        <a:buClr>
                          <a:schemeClr val="tx1"/>
                        </a:buClr>
                        <a:buSzPct val="45000"/>
                        <a:buFont typeface="Wingdings" panose="05000000000000000000" pitchFamily="2" charset="2"/>
                        <a:buChar char="l"/>
                        <a:defRPr sz="2400">
                          <a:solidFill>
                            <a:schemeClr val="tx1"/>
                          </a:solidFill>
                          <a:latin typeface="Franklin Gothic Book" panose="020B0503020102020204" pitchFamily="34" charset="0"/>
                          <a:ea typeface="SimSun" panose="02010600030101010101" pitchFamily="2" charset="-122"/>
                        </a:defRPr>
                      </a:lvl3pPr>
                      <a:lvl4pPr marL="1600200" indent="-228600">
                        <a:spcBef>
                          <a:spcPct val="20000"/>
                        </a:spcBef>
                        <a:buClr>
                          <a:schemeClr val="tx1"/>
                        </a:buClr>
                        <a:buSzPct val="40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4pPr>
                      <a:lvl5pPr marL="2057400" indent="-228600">
                        <a:spcBef>
                          <a:spcPct val="20000"/>
                        </a:spcBef>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5pPr>
                      <a:lvl6pPr marL="25146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6pPr>
                      <a:lvl7pPr marL="29718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7pPr>
                      <a:lvl8pPr marL="34290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8pPr>
                      <a:lvl9pPr marL="38862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9pPr>
                    </a:lstStyle>
                    <a:p>
                      <a:pPr eaLnBrk="1" hangingPunct="1">
                        <a:spcBef>
                          <a:spcPct val="0"/>
                        </a:spcBef>
                        <a:buClrTx/>
                        <a:buSzTx/>
                        <a:buFontTx/>
                        <a:buNone/>
                      </a:pPr>
                      <a:endParaRPr lang="zh-CN" altLang="en-US" sz="2500">
                        <a:latin typeface="Arial" panose="020B0604020202020204" pitchFamily="34" charset="0"/>
                        <a:cs typeface="Arial" panose="020B0604020202020204" pitchFamily="34" charset="0"/>
                      </a:endParaRPr>
                    </a:p>
                  </p:txBody>
                </p:sp>
                <p:sp>
                  <p:nvSpPr>
                    <p:cNvPr id="34" name="Oval 25"/>
                    <p:cNvSpPr>
                      <a:spLocks noChangeArrowheads="1"/>
                    </p:cNvSpPr>
                    <p:nvPr/>
                  </p:nvSpPr>
                  <p:spPr bwMode="auto">
                    <a:xfrm>
                      <a:off x="466" y="3265"/>
                      <a:ext cx="47" cy="4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600"/>
                        </a:spcBef>
                        <a:buClr>
                          <a:schemeClr val="tx1"/>
                        </a:buClr>
                        <a:buSzPct val="55000"/>
                        <a:buFont typeface="Wingdings" panose="05000000000000000000" pitchFamily="2" charset="2"/>
                        <a:buChar char="l"/>
                        <a:defRPr sz="3200">
                          <a:solidFill>
                            <a:schemeClr val="tx1"/>
                          </a:solidFill>
                          <a:latin typeface="Franklin Gothic Book" panose="020B0503020102020204" pitchFamily="34" charset="0"/>
                          <a:ea typeface="SimSun" panose="02010600030101010101" pitchFamily="2" charset="-122"/>
                        </a:defRPr>
                      </a:lvl1pPr>
                      <a:lvl2pPr marL="742950" indent="-285750">
                        <a:spcBef>
                          <a:spcPts val="550"/>
                        </a:spcBef>
                        <a:buClr>
                          <a:schemeClr val="tx1"/>
                        </a:buClr>
                        <a:buSzPct val="50000"/>
                        <a:buFont typeface="Wingdings" panose="05000000000000000000" pitchFamily="2" charset="2"/>
                        <a:buChar char="l"/>
                        <a:defRPr sz="2800">
                          <a:solidFill>
                            <a:schemeClr val="tx1"/>
                          </a:solidFill>
                          <a:latin typeface="Franklin Gothic Book" panose="020B0503020102020204" pitchFamily="34" charset="0"/>
                          <a:ea typeface="SimSun" panose="02010600030101010101" pitchFamily="2" charset="-122"/>
                        </a:defRPr>
                      </a:lvl2pPr>
                      <a:lvl3pPr marL="1143000" indent="-228600">
                        <a:spcBef>
                          <a:spcPct val="20000"/>
                        </a:spcBef>
                        <a:buClr>
                          <a:schemeClr val="tx1"/>
                        </a:buClr>
                        <a:buSzPct val="45000"/>
                        <a:buFont typeface="Wingdings" panose="05000000000000000000" pitchFamily="2" charset="2"/>
                        <a:buChar char="l"/>
                        <a:defRPr sz="2400">
                          <a:solidFill>
                            <a:schemeClr val="tx1"/>
                          </a:solidFill>
                          <a:latin typeface="Franklin Gothic Book" panose="020B0503020102020204" pitchFamily="34" charset="0"/>
                          <a:ea typeface="SimSun" panose="02010600030101010101" pitchFamily="2" charset="-122"/>
                        </a:defRPr>
                      </a:lvl3pPr>
                      <a:lvl4pPr marL="1600200" indent="-228600">
                        <a:spcBef>
                          <a:spcPct val="20000"/>
                        </a:spcBef>
                        <a:buClr>
                          <a:schemeClr val="tx1"/>
                        </a:buClr>
                        <a:buSzPct val="40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4pPr>
                      <a:lvl5pPr marL="2057400" indent="-228600">
                        <a:spcBef>
                          <a:spcPct val="20000"/>
                        </a:spcBef>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5pPr>
                      <a:lvl6pPr marL="25146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6pPr>
                      <a:lvl7pPr marL="29718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7pPr>
                      <a:lvl8pPr marL="34290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8pPr>
                      <a:lvl9pPr marL="38862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9pPr>
                    </a:lstStyle>
                    <a:p>
                      <a:pPr eaLnBrk="1" hangingPunct="1">
                        <a:spcBef>
                          <a:spcPct val="0"/>
                        </a:spcBef>
                        <a:buClrTx/>
                        <a:buSzTx/>
                        <a:buFontTx/>
                        <a:buNone/>
                      </a:pPr>
                      <a:endParaRPr lang="zh-CN" altLang="en-US" sz="2500">
                        <a:latin typeface="Arial" panose="020B0604020202020204" pitchFamily="34" charset="0"/>
                        <a:cs typeface="Arial" panose="020B0604020202020204" pitchFamily="34" charset="0"/>
                      </a:endParaRPr>
                    </a:p>
                  </p:txBody>
                </p:sp>
                <p:sp>
                  <p:nvSpPr>
                    <p:cNvPr id="35" name="Oval 26"/>
                    <p:cNvSpPr>
                      <a:spLocks noChangeArrowheads="1"/>
                    </p:cNvSpPr>
                    <p:nvPr/>
                  </p:nvSpPr>
                  <p:spPr bwMode="auto">
                    <a:xfrm>
                      <a:off x="548" y="3265"/>
                      <a:ext cx="47" cy="4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600"/>
                        </a:spcBef>
                        <a:buClr>
                          <a:schemeClr val="tx1"/>
                        </a:buClr>
                        <a:buSzPct val="55000"/>
                        <a:buFont typeface="Wingdings" panose="05000000000000000000" pitchFamily="2" charset="2"/>
                        <a:buChar char="l"/>
                        <a:defRPr sz="3200">
                          <a:solidFill>
                            <a:schemeClr val="tx1"/>
                          </a:solidFill>
                          <a:latin typeface="Franklin Gothic Book" panose="020B0503020102020204" pitchFamily="34" charset="0"/>
                          <a:ea typeface="SimSun" panose="02010600030101010101" pitchFamily="2" charset="-122"/>
                        </a:defRPr>
                      </a:lvl1pPr>
                      <a:lvl2pPr marL="742950" indent="-285750">
                        <a:spcBef>
                          <a:spcPts val="550"/>
                        </a:spcBef>
                        <a:buClr>
                          <a:schemeClr val="tx1"/>
                        </a:buClr>
                        <a:buSzPct val="50000"/>
                        <a:buFont typeface="Wingdings" panose="05000000000000000000" pitchFamily="2" charset="2"/>
                        <a:buChar char="l"/>
                        <a:defRPr sz="2800">
                          <a:solidFill>
                            <a:schemeClr val="tx1"/>
                          </a:solidFill>
                          <a:latin typeface="Franklin Gothic Book" panose="020B0503020102020204" pitchFamily="34" charset="0"/>
                          <a:ea typeface="SimSun" panose="02010600030101010101" pitchFamily="2" charset="-122"/>
                        </a:defRPr>
                      </a:lvl2pPr>
                      <a:lvl3pPr marL="1143000" indent="-228600">
                        <a:spcBef>
                          <a:spcPct val="20000"/>
                        </a:spcBef>
                        <a:buClr>
                          <a:schemeClr val="tx1"/>
                        </a:buClr>
                        <a:buSzPct val="45000"/>
                        <a:buFont typeface="Wingdings" panose="05000000000000000000" pitchFamily="2" charset="2"/>
                        <a:buChar char="l"/>
                        <a:defRPr sz="2400">
                          <a:solidFill>
                            <a:schemeClr val="tx1"/>
                          </a:solidFill>
                          <a:latin typeface="Franklin Gothic Book" panose="020B0503020102020204" pitchFamily="34" charset="0"/>
                          <a:ea typeface="SimSun" panose="02010600030101010101" pitchFamily="2" charset="-122"/>
                        </a:defRPr>
                      </a:lvl3pPr>
                      <a:lvl4pPr marL="1600200" indent="-228600">
                        <a:spcBef>
                          <a:spcPct val="20000"/>
                        </a:spcBef>
                        <a:buClr>
                          <a:schemeClr val="tx1"/>
                        </a:buClr>
                        <a:buSzPct val="40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4pPr>
                      <a:lvl5pPr marL="2057400" indent="-228600">
                        <a:spcBef>
                          <a:spcPct val="20000"/>
                        </a:spcBef>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5pPr>
                      <a:lvl6pPr marL="25146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6pPr>
                      <a:lvl7pPr marL="29718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7pPr>
                      <a:lvl8pPr marL="34290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8pPr>
                      <a:lvl9pPr marL="38862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9pPr>
                    </a:lstStyle>
                    <a:p>
                      <a:pPr eaLnBrk="1" hangingPunct="1">
                        <a:spcBef>
                          <a:spcPct val="0"/>
                        </a:spcBef>
                        <a:buClrTx/>
                        <a:buSzTx/>
                        <a:buFontTx/>
                        <a:buNone/>
                      </a:pPr>
                      <a:endParaRPr lang="zh-CN" altLang="en-US" sz="2500">
                        <a:latin typeface="Arial" panose="020B0604020202020204" pitchFamily="34" charset="0"/>
                        <a:cs typeface="Arial" panose="020B0604020202020204" pitchFamily="34" charset="0"/>
                      </a:endParaRPr>
                    </a:p>
                  </p:txBody>
                </p:sp>
              </p:grpSp>
            </p:grpSp>
            <p:grpSp>
              <p:nvGrpSpPr>
                <p:cNvPr id="25" name="Group 27"/>
                <p:cNvGrpSpPr>
                  <a:grpSpLocks/>
                </p:cNvGrpSpPr>
                <p:nvPr/>
              </p:nvGrpSpPr>
              <p:grpSpPr bwMode="auto">
                <a:xfrm>
                  <a:off x="1717" y="2805"/>
                  <a:ext cx="444" cy="246"/>
                  <a:chOff x="1876" y="1386"/>
                  <a:chExt cx="444" cy="246"/>
                </a:xfrm>
              </p:grpSpPr>
              <p:sp>
                <p:nvSpPr>
                  <p:cNvPr id="26" name="Rectangle 28"/>
                  <p:cNvSpPr>
                    <a:spLocks noChangeArrowheads="1"/>
                  </p:cNvSpPr>
                  <p:nvPr/>
                </p:nvSpPr>
                <p:spPr bwMode="auto">
                  <a:xfrm rot="10800000">
                    <a:off x="1876" y="1386"/>
                    <a:ext cx="444" cy="246"/>
                  </a:xfrm>
                  <a:prstGeom prst="rect">
                    <a:avLst/>
                  </a:prstGeom>
                  <a:gradFill rotWithShape="1">
                    <a:gsLst>
                      <a:gs pos="0">
                        <a:srgbClr val="FFFFFF">
                          <a:alpha val="0"/>
                        </a:srgbClr>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600"/>
                      </a:spcBef>
                      <a:buClr>
                        <a:schemeClr val="tx1"/>
                      </a:buClr>
                      <a:buSzPct val="55000"/>
                      <a:buFont typeface="Wingdings" panose="05000000000000000000" pitchFamily="2" charset="2"/>
                      <a:buChar char="l"/>
                      <a:defRPr sz="3200">
                        <a:solidFill>
                          <a:schemeClr val="tx1"/>
                        </a:solidFill>
                        <a:latin typeface="Franklin Gothic Book" panose="020B0503020102020204" pitchFamily="34" charset="0"/>
                        <a:ea typeface="SimSun" panose="02010600030101010101" pitchFamily="2" charset="-122"/>
                      </a:defRPr>
                    </a:lvl1pPr>
                    <a:lvl2pPr marL="742950" indent="-285750">
                      <a:spcBef>
                        <a:spcPts val="550"/>
                      </a:spcBef>
                      <a:buClr>
                        <a:schemeClr val="tx1"/>
                      </a:buClr>
                      <a:buSzPct val="50000"/>
                      <a:buFont typeface="Wingdings" panose="05000000000000000000" pitchFamily="2" charset="2"/>
                      <a:buChar char="l"/>
                      <a:defRPr sz="2800">
                        <a:solidFill>
                          <a:schemeClr val="tx1"/>
                        </a:solidFill>
                        <a:latin typeface="Franklin Gothic Book" panose="020B0503020102020204" pitchFamily="34" charset="0"/>
                        <a:ea typeface="SimSun" panose="02010600030101010101" pitchFamily="2" charset="-122"/>
                      </a:defRPr>
                    </a:lvl2pPr>
                    <a:lvl3pPr marL="1143000" indent="-228600">
                      <a:spcBef>
                        <a:spcPct val="20000"/>
                      </a:spcBef>
                      <a:buClr>
                        <a:schemeClr val="tx1"/>
                      </a:buClr>
                      <a:buSzPct val="45000"/>
                      <a:buFont typeface="Wingdings" panose="05000000000000000000" pitchFamily="2" charset="2"/>
                      <a:buChar char="l"/>
                      <a:defRPr sz="2400">
                        <a:solidFill>
                          <a:schemeClr val="tx1"/>
                        </a:solidFill>
                        <a:latin typeface="Franklin Gothic Book" panose="020B0503020102020204" pitchFamily="34" charset="0"/>
                        <a:ea typeface="SimSun" panose="02010600030101010101" pitchFamily="2" charset="-122"/>
                      </a:defRPr>
                    </a:lvl3pPr>
                    <a:lvl4pPr marL="1600200" indent="-228600">
                      <a:spcBef>
                        <a:spcPct val="20000"/>
                      </a:spcBef>
                      <a:buClr>
                        <a:schemeClr val="tx1"/>
                      </a:buClr>
                      <a:buSzPct val="40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4pPr>
                    <a:lvl5pPr marL="2057400" indent="-228600">
                      <a:spcBef>
                        <a:spcPct val="20000"/>
                      </a:spcBef>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5pPr>
                    <a:lvl6pPr marL="25146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6pPr>
                    <a:lvl7pPr marL="29718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7pPr>
                    <a:lvl8pPr marL="34290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8pPr>
                    <a:lvl9pPr marL="38862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9pPr>
                  </a:lstStyle>
                  <a:p>
                    <a:pPr eaLnBrk="1" hangingPunct="1">
                      <a:spcBef>
                        <a:spcPct val="0"/>
                      </a:spcBef>
                      <a:buClrTx/>
                      <a:buSzTx/>
                      <a:buFontTx/>
                      <a:buNone/>
                    </a:pPr>
                    <a:endParaRPr lang="zh-CN" altLang="en-US" sz="2500">
                      <a:latin typeface="Arial" panose="020B0604020202020204" pitchFamily="34" charset="0"/>
                      <a:cs typeface="Arial" panose="020B0604020202020204" pitchFamily="34" charset="0"/>
                    </a:endParaRPr>
                  </a:p>
                </p:txBody>
              </p:sp>
              <p:grpSp>
                <p:nvGrpSpPr>
                  <p:cNvPr id="27" name="Group 29"/>
                  <p:cNvGrpSpPr>
                    <a:grpSpLocks/>
                  </p:cNvGrpSpPr>
                  <p:nvPr/>
                </p:nvGrpSpPr>
                <p:grpSpPr bwMode="auto">
                  <a:xfrm>
                    <a:off x="1878" y="1490"/>
                    <a:ext cx="170" cy="37"/>
                    <a:chOff x="384" y="3265"/>
                    <a:chExt cx="211" cy="47"/>
                  </a:xfrm>
                </p:grpSpPr>
                <p:sp>
                  <p:nvSpPr>
                    <p:cNvPr id="28" name="Oval 30"/>
                    <p:cNvSpPr>
                      <a:spLocks noChangeArrowheads="1"/>
                    </p:cNvSpPr>
                    <p:nvPr/>
                  </p:nvSpPr>
                  <p:spPr bwMode="auto">
                    <a:xfrm>
                      <a:off x="384" y="3265"/>
                      <a:ext cx="47" cy="4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600"/>
                        </a:spcBef>
                        <a:buClr>
                          <a:schemeClr val="tx1"/>
                        </a:buClr>
                        <a:buSzPct val="55000"/>
                        <a:buFont typeface="Wingdings" panose="05000000000000000000" pitchFamily="2" charset="2"/>
                        <a:buChar char="l"/>
                        <a:defRPr sz="3200">
                          <a:solidFill>
                            <a:schemeClr val="tx1"/>
                          </a:solidFill>
                          <a:latin typeface="Franklin Gothic Book" panose="020B0503020102020204" pitchFamily="34" charset="0"/>
                          <a:ea typeface="SimSun" panose="02010600030101010101" pitchFamily="2" charset="-122"/>
                        </a:defRPr>
                      </a:lvl1pPr>
                      <a:lvl2pPr marL="742950" indent="-285750">
                        <a:spcBef>
                          <a:spcPts val="550"/>
                        </a:spcBef>
                        <a:buClr>
                          <a:schemeClr val="tx1"/>
                        </a:buClr>
                        <a:buSzPct val="50000"/>
                        <a:buFont typeface="Wingdings" panose="05000000000000000000" pitchFamily="2" charset="2"/>
                        <a:buChar char="l"/>
                        <a:defRPr sz="2800">
                          <a:solidFill>
                            <a:schemeClr val="tx1"/>
                          </a:solidFill>
                          <a:latin typeface="Franklin Gothic Book" panose="020B0503020102020204" pitchFamily="34" charset="0"/>
                          <a:ea typeface="SimSun" panose="02010600030101010101" pitchFamily="2" charset="-122"/>
                        </a:defRPr>
                      </a:lvl2pPr>
                      <a:lvl3pPr marL="1143000" indent="-228600">
                        <a:spcBef>
                          <a:spcPct val="20000"/>
                        </a:spcBef>
                        <a:buClr>
                          <a:schemeClr val="tx1"/>
                        </a:buClr>
                        <a:buSzPct val="45000"/>
                        <a:buFont typeface="Wingdings" panose="05000000000000000000" pitchFamily="2" charset="2"/>
                        <a:buChar char="l"/>
                        <a:defRPr sz="2400">
                          <a:solidFill>
                            <a:schemeClr val="tx1"/>
                          </a:solidFill>
                          <a:latin typeface="Franklin Gothic Book" panose="020B0503020102020204" pitchFamily="34" charset="0"/>
                          <a:ea typeface="SimSun" panose="02010600030101010101" pitchFamily="2" charset="-122"/>
                        </a:defRPr>
                      </a:lvl3pPr>
                      <a:lvl4pPr marL="1600200" indent="-228600">
                        <a:spcBef>
                          <a:spcPct val="20000"/>
                        </a:spcBef>
                        <a:buClr>
                          <a:schemeClr val="tx1"/>
                        </a:buClr>
                        <a:buSzPct val="40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4pPr>
                      <a:lvl5pPr marL="2057400" indent="-228600">
                        <a:spcBef>
                          <a:spcPct val="20000"/>
                        </a:spcBef>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5pPr>
                      <a:lvl6pPr marL="25146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6pPr>
                      <a:lvl7pPr marL="29718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7pPr>
                      <a:lvl8pPr marL="34290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8pPr>
                      <a:lvl9pPr marL="38862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9pPr>
                    </a:lstStyle>
                    <a:p>
                      <a:pPr eaLnBrk="1" hangingPunct="1">
                        <a:spcBef>
                          <a:spcPct val="0"/>
                        </a:spcBef>
                        <a:buClrTx/>
                        <a:buSzTx/>
                        <a:buFontTx/>
                        <a:buNone/>
                      </a:pPr>
                      <a:endParaRPr lang="zh-CN" altLang="en-US" sz="2500">
                        <a:latin typeface="Arial" panose="020B0604020202020204" pitchFamily="34" charset="0"/>
                        <a:cs typeface="Arial" panose="020B0604020202020204" pitchFamily="34" charset="0"/>
                      </a:endParaRPr>
                    </a:p>
                  </p:txBody>
                </p:sp>
                <p:sp>
                  <p:nvSpPr>
                    <p:cNvPr id="29" name="Oval 31"/>
                    <p:cNvSpPr>
                      <a:spLocks noChangeArrowheads="1"/>
                    </p:cNvSpPr>
                    <p:nvPr/>
                  </p:nvSpPr>
                  <p:spPr bwMode="auto">
                    <a:xfrm>
                      <a:off x="466" y="3265"/>
                      <a:ext cx="47" cy="4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600"/>
                        </a:spcBef>
                        <a:buClr>
                          <a:schemeClr val="tx1"/>
                        </a:buClr>
                        <a:buSzPct val="55000"/>
                        <a:buFont typeface="Wingdings" panose="05000000000000000000" pitchFamily="2" charset="2"/>
                        <a:buChar char="l"/>
                        <a:defRPr sz="3200">
                          <a:solidFill>
                            <a:schemeClr val="tx1"/>
                          </a:solidFill>
                          <a:latin typeface="Franklin Gothic Book" panose="020B0503020102020204" pitchFamily="34" charset="0"/>
                          <a:ea typeface="SimSun" panose="02010600030101010101" pitchFamily="2" charset="-122"/>
                        </a:defRPr>
                      </a:lvl1pPr>
                      <a:lvl2pPr marL="742950" indent="-285750">
                        <a:spcBef>
                          <a:spcPts val="550"/>
                        </a:spcBef>
                        <a:buClr>
                          <a:schemeClr val="tx1"/>
                        </a:buClr>
                        <a:buSzPct val="50000"/>
                        <a:buFont typeface="Wingdings" panose="05000000000000000000" pitchFamily="2" charset="2"/>
                        <a:buChar char="l"/>
                        <a:defRPr sz="2800">
                          <a:solidFill>
                            <a:schemeClr val="tx1"/>
                          </a:solidFill>
                          <a:latin typeface="Franklin Gothic Book" panose="020B0503020102020204" pitchFamily="34" charset="0"/>
                          <a:ea typeface="SimSun" panose="02010600030101010101" pitchFamily="2" charset="-122"/>
                        </a:defRPr>
                      </a:lvl2pPr>
                      <a:lvl3pPr marL="1143000" indent="-228600">
                        <a:spcBef>
                          <a:spcPct val="20000"/>
                        </a:spcBef>
                        <a:buClr>
                          <a:schemeClr val="tx1"/>
                        </a:buClr>
                        <a:buSzPct val="45000"/>
                        <a:buFont typeface="Wingdings" panose="05000000000000000000" pitchFamily="2" charset="2"/>
                        <a:buChar char="l"/>
                        <a:defRPr sz="2400">
                          <a:solidFill>
                            <a:schemeClr val="tx1"/>
                          </a:solidFill>
                          <a:latin typeface="Franklin Gothic Book" panose="020B0503020102020204" pitchFamily="34" charset="0"/>
                          <a:ea typeface="SimSun" panose="02010600030101010101" pitchFamily="2" charset="-122"/>
                        </a:defRPr>
                      </a:lvl3pPr>
                      <a:lvl4pPr marL="1600200" indent="-228600">
                        <a:spcBef>
                          <a:spcPct val="20000"/>
                        </a:spcBef>
                        <a:buClr>
                          <a:schemeClr val="tx1"/>
                        </a:buClr>
                        <a:buSzPct val="40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4pPr>
                      <a:lvl5pPr marL="2057400" indent="-228600">
                        <a:spcBef>
                          <a:spcPct val="20000"/>
                        </a:spcBef>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5pPr>
                      <a:lvl6pPr marL="25146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6pPr>
                      <a:lvl7pPr marL="29718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7pPr>
                      <a:lvl8pPr marL="34290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8pPr>
                      <a:lvl9pPr marL="38862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9pPr>
                    </a:lstStyle>
                    <a:p>
                      <a:pPr eaLnBrk="1" hangingPunct="1">
                        <a:spcBef>
                          <a:spcPct val="0"/>
                        </a:spcBef>
                        <a:buClrTx/>
                        <a:buSzTx/>
                        <a:buFontTx/>
                        <a:buNone/>
                      </a:pPr>
                      <a:endParaRPr lang="zh-CN" altLang="en-US" sz="2500">
                        <a:latin typeface="Arial" panose="020B0604020202020204" pitchFamily="34" charset="0"/>
                        <a:cs typeface="Arial" panose="020B0604020202020204" pitchFamily="34" charset="0"/>
                      </a:endParaRPr>
                    </a:p>
                  </p:txBody>
                </p:sp>
                <p:sp>
                  <p:nvSpPr>
                    <p:cNvPr id="30" name="Oval 32"/>
                    <p:cNvSpPr>
                      <a:spLocks noChangeArrowheads="1"/>
                    </p:cNvSpPr>
                    <p:nvPr/>
                  </p:nvSpPr>
                  <p:spPr bwMode="auto">
                    <a:xfrm>
                      <a:off x="548" y="3265"/>
                      <a:ext cx="47" cy="47"/>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ts val="600"/>
                        </a:spcBef>
                        <a:buClr>
                          <a:schemeClr val="tx1"/>
                        </a:buClr>
                        <a:buSzPct val="55000"/>
                        <a:buFont typeface="Wingdings" panose="05000000000000000000" pitchFamily="2" charset="2"/>
                        <a:buChar char="l"/>
                        <a:defRPr sz="3200">
                          <a:solidFill>
                            <a:schemeClr val="tx1"/>
                          </a:solidFill>
                          <a:latin typeface="Franklin Gothic Book" panose="020B0503020102020204" pitchFamily="34" charset="0"/>
                          <a:ea typeface="SimSun" panose="02010600030101010101" pitchFamily="2" charset="-122"/>
                        </a:defRPr>
                      </a:lvl1pPr>
                      <a:lvl2pPr marL="742950" indent="-285750">
                        <a:spcBef>
                          <a:spcPts val="550"/>
                        </a:spcBef>
                        <a:buClr>
                          <a:schemeClr val="tx1"/>
                        </a:buClr>
                        <a:buSzPct val="50000"/>
                        <a:buFont typeface="Wingdings" panose="05000000000000000000" pitchFamily="2" charset="2"/>
                        <a:buChar char="l"/>
                        <a:defRPr sz="2800">
                          <a:solidFill>
                            <a:schemeClr val="tx1"/>
                          </a:solidFill>
                          <a:latin typeface="Franklin Gothic Book" panose="020B0503020102020204" pitchFamily="34" charset="0"/>
                          <a:ea typeface="SimSun" panose="02010600030101010101" pitchFamily="2" charset="-122"/>
                        </a:defRPr>
                      </a:lvl2pPr>
                      <a:lvl3pPr marL="1143000" indent="-228600">
                        <a:spcBef>
                          <a:spcPct val="20000"/>
                        </a:spcBef>
                        <a:buClr>
                          <a:schemeClr val="tx1"/>
                        </a:buClr>
                        <a:buSzPct val="45000"/>
                        <a:buFont typeface="Wingdings" panose="05000000000000000000" pitchFamily="2" charset="2"/>
                        <a:buChar char="l"/>
                        <a:defRPr sz="2400">
                          <a:solidFill>
                            <a:schemeClr val="tx1"/>
                          </a:solidFill>
                          <a:latin typeface="Franklin Gothic Book" panose="020B0503020102020204" pitchFamily="34" charset="0"/>
                          <a:ea typeface="SimSun" panose="02010600030101010101" pitchFamily="2" charset="-122"/>
                        </a:defRPr>
                      </a:lvl3pPr>
                      <a:lvl4pPr marL="1600200" indent="-228600">
                        <a:spcBef>
                          <a:spcPct val="20000"/>
                        </a:spcBef>
                        <a:buClr>
                          <a:schemeClr val="tx1"/>
                        </a:buClr>
                        <a:buSzPct val="40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4pPr>
                      <a:lvl5pPr marL="2057400" indent="-228600">
                        <a:spcBef>
                          <a:spcPct val="20000"/>
                        </a:spcBef>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5pPr>
                      <a:lvl6pPr marL="25146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6pPr>
                      <a:lvl7pPr marL="29718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7pPr>
                      <a:lvl8pPr marL="34290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8pPr>
                      <a:lvl9pPr marL="3886200" indent="-228600" eaLnBrk="0" fontAlgn="base" hangingPunct="0">
                        <a:spcBef>
                          <a:spcPct val="20000"/>
                        </a:spcBef>
                        <a:spcAft>
                          <a:spcPct val="0"/>
                        </a:spcAft>
                        <a:buClr>
                          <a:schemeClr val="tx1"/>
                        </a:buClr>
                        <a:buSzPct val="35000"/>
                        <a:buFont typeface="Wingdings" panose="05000000000000000000" pitchFamily="2" charset="2"/>
                        <a:buChar char="l"/>
                        <a:defRPr sz="2000">
                          <a:solidFill>
                            <a:schemeClr val="tx1"/>
                          </a:solidFill>
                          <a:latin typeface="Franklin Gothic Book" panose="020B0503020102020204" pitchFamily="34" charset="0"/>
                          <a:ea typeface="SimSun" panose="02010600030101010101" pitchFamily="2" charset="-122"/>
                        </a:defRPr>
                      </a:lvl9pPr>
                    </a:lstStyle>
                    <a:p>
                      <a:pPr eaLnBrk="1" hangingPunct="1">
                        <a:spcBef>
                          <a:spcPct val="0"/>
                        </a:spcBef>
                        <a:buClrTx/>
                        <a:buSzTx/>
                        <a:buFontTx/>
                        <a:buNone/>
                      </a:pPr>
                      <a:endParaRPr lang="zh-CN" altLang="en-US" sz="2500">
                        <a:latin typeface="Arial" panose="020B0604020202020204" pitchFamily="34" charset="0"/>
                        <a:cs typeface="Arial" panose="020B0604020202020204" pitchFamily="34" charset="0"/>
                      </a:endParaRPr>
                    </a:p>
                  </p:txBody>
                </p:sp>
              </p:grpSp>
            </p:grpSp>
          </p:grpSp>
        </p:grpSp>
        <p:pic>
          <p:nvPicPr>
            <p:cNvPr id="6" name="Picture 80" descr="Storage_icon_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2841" y="4869160"/>
              <a:ext cx="3333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0" descr="Storage_icon_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4208" y="4869160"/>
              <a:ext cx="3333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0" descr="Storage_icon_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4869160"/>
              <a:ext cx="3333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0" descr="Storage_icon_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4288" y="4869160"/>
              <a:ext cx="3333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0" descr="Storage_icon_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2320" y="4869160"/>
              <a:ext cx="3333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8" descr="CPU_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6979" y="3804593"/>
              <a:ext cx="249237"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88" descr="CPU_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3804593"/>
              <a:ext cx="249237"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8" descr="CPU_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1035" y="3804593"/>
              <a:ext cx="249237"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88" descr="CPU_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0272" y="3804593"/>
              <a:ext cx="249237"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88" descr="CPU_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6296" y="3804593"/>
              <a:ext cx="249237"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88" descr="CPU_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320" y="3804593"/>
              <a:ext cx="249237"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8"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84982" y="4560840"/>
            <a:ext cx="2400300"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39"/>
          <p:cNvPicPr>
            <a:picLocks noChangeAspect="1"/>
          </p:cNvPicPr>
          <p:nvPr/>
        </p:nvPicPr>
        <p:blipFill>
          <a:blip r:embed="rId6"/>
          <a:stretch>
            <a:fillRect/>
          </a:stretch>
        </p:blipFill>
        <p:spPr>
          <a:xfrm>
            <a:off x="3230580" y="1632803"/>
            <a:ext cx="5905500" cy="3905250"/>
          </a:xfrm>
          <a:prstGeom prst="rect">
            <a:avLst/>
          </a:prstGeom>
        </p:spPr>
      </p:pic>
    </p:spTree>
    <p:extLst>
      <p:ext uri="{BB962C8B-B14F-4D97-AF65-F5344CB8AC3E}">
        <p14:creationId xmlns:p14="http://schemas.microsoft.com/office/powerpoint/2010/main" val="17618402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dirty="0" smtClean="0"/>
              <a:t>SDN</a:t>
            </a:r>
            <a:r>
              <a:rPr lang="zh-CN" altLang="en-US" dirty="0" smtClean="0"/>
              <a:t>定义</a:t>
            </a:r>
            <a:endParaRPr lang="zh-CN" altLang="zh-CN" dirty="0" smtClean="0"/>
          </a:p>
        </p:txBody>
      </p:sp>
      <p:sp>
        <p:nvSpPr>
          <p:cNvPr id="2" name="内容占位符 1"/>
          <p:cNvSpPr>
            <a:spLocks noGrp="1"/>
          </p:cNvSpPr>
          <p:nvPr>
            <p:ph idx="1"/>
          </p:nvPr>
        </p:nvSpPr>
        <p:spPr/>
        <p:txBody>
          <a:bodyPr/>
          <a:lstStyle/>
          <a:p>
            <a:pPr>
              <a:lnSpc>
                <a:spcPct val="120000"/>
              </a:lnSpc>
            </a:pPr>
            <a:r>
              <a:rPr lang="en-US" altLang="zh-CN" dirty="0"/>
              <a:t>SDN</a:t>
            </a:r>
            <a:r>
              <a:rPr lang="zh-CN" altLang="en-US" dirty="0"/>
              <a:t>（</a:t>
            </a:r>
            <a:r>
              <a:rPr lang="en-US" altLang="zh-CN" dirty="0"/>
              <a:t>Software Defined Network</a:t>
            </a:r>
            <a:r>
              <a:rPr lang="en-US" altLang="zh-CN" dirty="0" smtClean="0"/>
              <a:t>, </a:t>
            </a:r>
            <a:r>
              <a:rPr lang="zh-CN" altLang="en-US" dirty="0" smtClean="0"/>
              <a:t>软件定义网</a:t>
            </a:r>
            <a:r>
              <a:rPr lang="zh-CN" altLang="en-US" dirty="0"/>
              <a:t>络）是一</a:t>
            </a:r>
            <a:r>
              <a:rPr lang="zh-CN" altLang="en-US" dirty="0" smtClean="0"/>
              <a:t>种</a:t>
            </a:r>
            <a:r>
              <a:rPr lang="zh-CN" altLang="en-US" dirty="0" smtClean="0">
                <a:solidFill>
                  <a:srgbClr val="FF0000"/>
                </a:solidFill>
              </a:rPr>
              <a:t>控制</a:t>
            </a:r>
            <a:r>
              <a:rPr lang="zh-CN" altLang="en-US" dirty="0">
                <a:solidFill>
                  <a:srgbClr val="FF0000"/>
                </a:solidFill>
              </a:rPr>
              <a:t>与转发分离</a:t>
            </a:r>
            <a:r>
              <a:rPr lang="zh-CN" altLang="en-US" dirty="0"/>
              <a:t>并</a:t>
            </a:r>
            <a:r>
              <a:rPr lang="zh-CN" altLang="en-US" dirty="0">
                <a:solidFill>
                  <a:srgbClr val="FF0000"/>
                </a:solidFill>
              </a:rPr>
              <a:t>直接可编程</a:t>
            </a:r>
            <a:r>
              <a:rPr lang="zh-CN" altLang="en-US" dirty="0"/>
              <a:t>的网络架构。</a:t>
            </a:r>
          </a:p>
          <a:p>
            <a:pPr>
              <a:lnSpc>
                <a:spcPct val="120000"/>
              </a:lnSpc>
            </a:pPr>
            <a:r>
              <a:rPr lang="zh-CN" altLang="en-US" dirty="0"/>
              <a:t>传统网络设备紧耦合的网络架构被分拆成应用、控制、转发三层分离的架构</a:t>
            </a:r>
            <a:r>
              <a:rPr lang="zh-CN" altLang="en-US" dirty="0" smtClean="0"/>
              <a:t>。</a:t>
            </a:r>
            <a:endParaRPr lang="en-US" altLang="zh-CN" dirty="0" smtClean="0"/>
          </a:p>
          <a:p>
            <a:pPr lvl="1">
              <a:lnSpc>
                <a:spcPct val="120000"/>
              </a:lnSpc>
            </a:pPr>
            <a:r>
              <a:rPr lang="zh-CN" altLang="en-US" dirty="0" smtClean="0"/>
              <a:t>控制功能</a:t>
            </a:r>
            <a:r>
              <a:rPr lang="zh-CN" altLang="en-US" dirty="0"/>
              <a:t>被转移到了服务器，上层应用、底层转发设施被抽象成多个逻辑实体</a:t>
            </a:r>
            <a:r>
              <a:rPr lang="zh-CN" altLang="en-US" dirty="0" smtClean="0"/>
              <a:t>。</a:t>
            </a:r>
            <a:endParaRPr lang="zh-CN" altLang="en-US" dirty="0"/>
          </a:p>
        </p:txBody>
      </p:sp>
    </p:spTree>
    <p:extLst>
      <p:ext uri="{BB962C8B-B14F-4D97-AF65-F5344CB8AC3E}">
        <p14:creationId xmlns:p14="http://schemas.microsoft.com/office/powerpoint/2010/main" val="9170668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dirty="0" smtClean="0"/>
              <a:t>SDN</a:t>
            </a:r>
            <a:r>
              <a:rPr lang="zh-CN" altLang="en-US" dirty="0" smtClean="0"/>
              <a:t>特性</a:t>
            </a:r>
            <a:endParaRPr lang="zh-CN" altLang="zh-CN" dirty="0" smtClean="0"/>
          </a:p>
        </p:txBody>
      </p:sp>
      <p:pic>
        <p:nvPicPr>
          <p:cNvPr id="10243"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0682" y="1238264"/>
            <a:ext cx="8256667" cy="3347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72000" y="4860000"/>
            <a:ext cx="4500000" cy="1800000"/>
          </a:xfrm>
          <a:prstGeom prst="rect">
            <a:avLst/>
          </a:prstGeom>
          <a:noFill/>
        </p:spPr>
        <p:txBody>
          <a:bodyPr wrap="square">
            <a:noAutofit/>
          </a:bodyPr>
          <a:lstStyle/>
          <a:p>
            <a:pPr eaLnBrk="1" hangingPunct="1">
              <a:defRPr/>
            </a:pP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1. </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控制</a:t>
            </a:r>
            <a:r>
              <a:rPr lang="zh-CN" altLang="en-US" dirty="0">
                <a:latin typeface="Times New Roman" panose="02020603050405020304" pitchFamily="18" charset="0"/>
                <a:ea typeface="黑体" panose="02010609060101010101" pitchFamily="49" charset="-122"/>
                <a:cs typeface="Times New Roman" panose="02020603050405020304" pitchFamily="18" charset="0"/>
              </a:rPr>
              <a:t>转发</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分离</a:t>
            </a:r>
            <a:endParaRPr lang="en-US" altLang="zh-CN"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defRPr/>
            </a:pP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支持第三方控制面设备通过</a:t>
            </a:r>
            <a:r>
              <a:rPr lang="en-US" altLang="zh-CN" sz="1600" dirty="0" err="1" smtClean="0">
                <a:latin typeface="Times New Roman" panose="02020603050405020304" pitchFamily="18" charset="0"/>
                <a:ea typeface="黑体" panose="02010609060101010101" pitchFamily="49" charset="-122"/>
                <a:cs typeface="Times New Roman" panose="02020603050405020304" pitchFamily="18" charset="0"/>
              </a:rPr>
              <a:t>OpenFlow</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等开放式的协议远程控制通用硬件的交换</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路由功能。</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defRPr/>
            </a:pP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defRPr/>
            </a:pP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2. </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控制</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平面</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集中化</a:t>
            </a:r>
            <a:endParaRPr lang="en-US" altLang="zh-CN"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defRPr/>
            </a:pP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提高</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路由管理灵活性，加快业务开通速度，简化运维</a:t>
            </a: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文本框 4"/>
          <p:cNvSpPr txBox="1"/>
          <p:nvPr/>
        </p:nvSpPr>
        <p:spPr>
          <a:xfrm>
            <a:off x="4680000" y="4859999"/>
            <a:ext cx="4500000" cy="1800000"/>
          </a:xfrm>
          <a:prstGeom prst="rect">
            <a:avLst/>
          </a:prstGeom>
          <a:noFill/>
        </p:spPr>
        <p:txBody>
          <a:bodyPr>
            <a:noAutofit/>
          </a:bodyPr>
          <a:lstStyle/>
          <a:p>
            <a:pPr eaLnBrk="1" hangingPunct="1">
              <a:defRPr/>
            </a:pP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3. </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转发</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平面</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通用化</a:t>
            </a:r>
            <a:endParaRPr lang="en-US" altLang="zh-CN"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defRPr/>
            </a:pP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多种</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交换、路由功能共享通用硬件设备。</a:t>
            </a: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defRPr/>
            </a:pPr>
            <a:endParaRPr lang="en-US" altLang="zh-CN"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defRPr/>
            </a:pP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defRPr/>
            </a:pP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4. </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控制器</a:t>
            </a:r>
            <a:r>
              <a:rPr lang="zh-CN" altLang="en-US" dirty="0">
                <a:latin typeface="Times New Roman" panose="02020603050405020304" pitchFamily="18" charset="0"/>
                <a:ea typeface="黑体" panose="02010609060101010101" pitchFamily="49" charset="-122"/>
                <a:cs typeface="Times New Roman" panose="02020603050405020304" pitchFamily="18" charset="0"/>
              </a:rPr>
              <a:t>软件</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可编程</a:t>
            </a:r>
            <a:endParaRPr lang="en-US" altLang="zh-CN" dirty="0" smtClean="0">
              <a:latin typeface="Times New Roman" panose="02020603050405020304" pitchFamily="18" charset="0"/>
              <a:ea typeface="黑体" panose="02010609060101010101" pitchFamily="49" charset="-122"/>
              <a:cs typeface="Times New Roman" panose="02020603050405020304" pitchFamily="18" charset="0"/>
            </a:endParaRPr>
          </a:p>
          <a:p>
            <a:pPr eaLnBrk="1" hangingPunct="1">
              <a:defRPr/>
            </a:pPr>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可</a:t>
            </a:r>
            <a:r>
              <a:rPr lang="zh-CN" altLang="en-US" sz="1600" dirty="0">
                <a:latin typeface="Times New Roman" panose="02020603050405020304" pitchFamily="18" charset="0"/>
                <a:ea typeface="黑体" panose="02010609060101010101" pitchFamily="49" charset="-122"/>
                <a:cs typeface="Times New Roman" panose="02020603050405020304" pitchFamily="18" charset="0"/>
              </a:rPr>
              <a:t>通过软件编程方式满足客户化定制需求。</a:t>
            </a:r>
          </a:p>
        </p:txBody>
      </p:sp>
    </p:spTree>
    <p:extLst>
      <p:ext uri="{BB962C8B-B14F-4D97-AF65-F5344CB8AC3E}">
        <p14:creationId xmlns:p14="http://schemas.microsoft.com/office/powerpoint/2010/main" val="42610722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dirty="0" smtClean="0"/>
              <a:t>SDN</a:t>
            </a:r>
            <a:r>
              <a:rPr lang="zh-CN" altLang="en-US" dirty="0" smtClean="0"/>
              <a:t>设计</a:t>
            </a:r>
            <a:r>
              <a:rPr lang="zh-CN" altLang="en-US" dirty="0" smtClean="0"/>
              <a:t>思想</a:t>
            </a:r>
            <a:endParaRPr lang="zh-CN" altLang="zh-CN" dirty="0" smtClean="0"/>
          </a:p>
        </p:txBody>
      </p:sp>
      <p:sp>
        <p:nvSpPr>
          <p:cNvPr id="2" name="内容占位符 1"/>
          <p:cNvSpPr>
            <a:spLocks noGrp="1"/>
          </p:cNvSpPr>
          <p:nvPr>
            <p:ph idx="1"/>
          </p:nvPr>
        </p:nvSpPr>
        <p:spPr/>
        <p:txBody>
          <a:bodyPr>
            <a:normAutofit fontScale="92500" lnSpcReduction="20000"/>
          </a:bodyPr>
          <a:lstStyle/>
          <a:p>
            <a:pPr>
              <a:lnSpc>
                <a:spcPct val="120000"/>
              </a:lnSpc>
            </a:pPr>
            <a:r>
              <a:rPr lang="zh-CN" altLang="en-US" dirty="0"/>
              <a:t>由</a:t>
            </a:r>
            <a:r>
              <a:rPr lang="zh-CN" altLang="en-US" dirty="0" smtClean="0"/>
              <a:t>美国斯坦福大学</a:t>
            </a:r>
            <a:r>
              <a:rPr lang="en-US" altLang="zh-CN" dirty="0" smtClean="0"/>
              <a:t>Clean Slate</a:t>
            </a:r>
            <a:r>
              <a:rPr lang="zh-CN" altLang="en-US" dirty="0"/>
              <a:t>研究组提出的一种新型网络创新架构。</a:t>
            </a:r>
          </a:p>
          <a:p>
            <a:pPr>
              <a:lnSpc>
                <a:spcPct val="120000"/>
              </a:lnSpc>
            </a:pPr>
            <a:r>
              <a:rPr lang="zh-CN" altLang="en-US" dirty="0" smtClean="0"/>
              <a:t>打个比方</a:t>
            </a:r>
            <a:endParaRPr lang="en-US" altLang="zh-CN" dirty="0" smtClean="0"/>
          </a:p>
          <a:p>
            <a:pPr lvl="1">
              <a:lnSpc>
                <a:spcPct val="120000"/>
              </a:lnSpc>
            </a:pPr>
            <a:r>
              <a:rPr lang="en-US" altLang="zh-CN" dirty="0" smtClean="0"/>
              <a:t>SDN </a:t>
            </a:r>
            <a:r>
              <a:rPr lang="zh-CN" altLang="en-US" dirty="0"/>
              <a:t>技术就相当于把每人家里路由器的的管理设置系统和路由器剥离</a:t>
            </a:r>
            <a:r>
              <a:rPr lang="zh-CN" altLang="en-US" dirty="0" smtClean="0"/>
              <a:t>开</a:t>
            </a:r>
            <a:endParaRPr lang="en-US" altLang="zh-CN" dirty="0" smtClean="0"/>
          </a:p>
          <a:p>
            <a:pPr lvl="2">
              <a:lnSpc>
                <a:spcPct val="120000"/>
              </a:lnSpc>
            </a:pPr>
            <a:r>
              <a:rPr lang="zh-CN" altLang="en-US" dirty="0" smtClean="0"/>
              <a:t>以前</a:t>
            </a:r>
            <a:r>
              <a:rPr lang="zh-CN" altLang="en-US" dirty="0"/>
              <a:t>我们每台路由器都有自己的管理系统，而有了 </a:t>
            </a:r>
            <a:r>
              <a:rPr lang="en-US" altLang="zh-CN" dirty="0"/>
              <a:t>SDN </a:t>
            </a:r>
            <a:r>
              <a:rPr lang="zh-CN" altLang="en-US" dirty="0"/>
              <a:t>之后，一个管理系统可用在所有品牌的路由器</a:t>
            </a:r>
            <a:r>
              <a:rPr lang="zh-CN" altLang="en-US" dirty="0" smtClean="0"/>
              <a:t>上。</a:t>
            </a:r>
            <a:endParaRPr lang="en-US" altLang="zh-CN" dirty="0" smtClean="0"/>
          </a:p>
          <a:p>
            <a:pPr lvl="1">
              <a:lnSpc>
                <a:spcPct val="120000"/>
              </a:lnSpc>
            </a:pPr>
            <a:r>
              <a:rPr lang="zh-CN" altLang="en-US" dirty="0" smtClean="0"/>
              <a:t>如果</a:t>
            </a:r>
            <a:r>
              <a:rPr lang="zh-CN" altLang="en-US" dirty="0"/>
              <a:t>说现在的网络系统是功能机，系统和硬件出厂时就被捆绑在一起，那么</a:t>
            </a:r>
            <a:r>
              <a:rPr lang="en-US" altLang="zh-CN" dirty="0"/>
              <a:t>SDN </a:t>
            </a:r>
            <a:r>
              <a:rPr lang="zh-CN" altLang="en-US" dirty="0"/>
              <a:t>就是 </a:t>
            </a:r>
            <a:r>
              <a:rPr lang="en-US" altLang="zh-CN" dirty="0"/>
              <a:t>Android</a:t>
            </a:r>
            <a:r>
              <a:rPr lang="zh-CN" altLang="en-US" dirty="0"/>
              <a:t>系统，可以在很多智能手机上安装、升级，同时还能安装更多更强大的手机 </a:t>
            </a:r>
            <a:r>
              <a:rPr lang="en-US" altLang="zh-CN" dirty="0" smtClean="0"/>
              <a:t>App</a:t>
            </a:r>
            <a:r>
              <a:rPr lang="zh-CN" altLang="en-US" dirty="0" smtClean="0"/>
              <a:t> </a:t>
            </a:r>
            <a:r>
              <a:rPr lang="en-US" altLang="zh-CN" dirty="0" smtClean="0"/>
              <a:t>(SDN </a:t>
            </a:r>
            <a:r>
              <a:rPr lang="zh-CN" altLang="en-US" dirty="0"/>
              <a:t>应用层</a:t>
            </a:r>
            <a:r>
              <a:rPr lang="zh-CN" altLang="en-US" dirty="0" smtClean="0"/>
              <a:t>部署</a:t>
            </a:r>
            <a:r>
              <a:rPr lang="en-US" altLang="zh-CN" dirty="0" smtClean="0"/>
              <a:t>)</a:t>
            </a:r>
            <a:r>
              <a:rPr lang="zh-CN" altLang="en-US" dirty="0" smtClean="0"/>
              <a:t>。</a:t>
            </a:r>
            <a:endParaRPr lang="zh-CN" altLang="en-US" dirty="0"/>
          </a:p>
        </p:txBody>
      </p:sp>
    </p:spTree>
    <p:extLst>
      <p:ext uri="{BB962C8B-B14F-4D97-AF65-F5344CB8AC3E}">
        <p14:creationId xmlns:p14="http://schemas.microsoft.com/office/powerpoint/2010/main" val="13823497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zh-CN" dirty="0" smtClean="0"/>
              <a:t>SDN</a:t>
            </a:r>
            <a:r>
              <a:rPr lang="zh-CN" altLang="en-US" dirty="0" smtClean="0"/>
              <a:t>核心</a:t>
            </a:r>
            <a:r>
              <a:rPr lang="zh-CN" altLang="en-US" dirty="0" smtClean="0"/>
              <a:t>技术：</a:t>
            </a:r>
            <a:r>
              <a:rPr lang="en-US" altLang="zh-CN" b="1" dirty="0" err="1" smtClean="0"/>
              <a:t>OpenFlow</a:t>
            </a:r>
            <a:endParaRPr lang="zh-CN" altLang="zh-CN" b="1" dirty="0" smtClean="0"/>
          </a:p>
        </p:txBody>
      </p:sp>
      <p:pic>
        <p:nvPicPr>
          <p:cNvPr id="13316"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7410" y="2237878"/>
            <a:ext cx="4774579" cy="3122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3"/>
          <p:cNvSpPr>
            <a:spLocks noGrp="1" noChangeArrowheads="1"/>
          </p:cNvSpPr>
          <p:nvPr>
            <p:ph type="body" idx="1"/>
          </p:nvPr>
        </p:nvSpPr>
        <p:spPr>
          <a:xfrm>
            <a:off x="4719234" y="1858169"/>
            <a:ext cx="4173941" cy="4333404"/>
          </a:xfrm>
        </p:spPr>
        <p:txBody>
          <a:bodyPr>
            <a:normAutofit/>
          </a:bodyPr>
          <a:lstStyle/>
          <a:p>
            <a:pPr marL="0" indent="0">
              <a:lnSpc>
                <a:spcPct val="120000"/>
              </a:lnSpc>
              <a:buNone/>
              <a:defRPr/>
            </a:pPr>
            <a:r>
              <a:rPr lang="en-US" altLang="zh-CN" sz="1800" b="1" dirty="0" err="1"/>
              <a:t>OpenFlow</a:t>
            </a:r>
            <a:r>
              <a:rPr lang="zh-CN" altLang="en-US" sz="1800" b="1" dirty="0"/>
              <a:t>起源</a:t>
            </a:r>
          </a:p>
          <a:p>
            <a:pPr>
              <a:lnSpc>
                <a:spcPct val="120000"/>
              </a:lnSpc>
              <a:defRPr/>
            </a:pPr>
            <a:r>
              <a:rPr lang="en-US" altLang="zh-CN" sz="1800" dirty="0" err="1" smtClean="0"/>
              <a:t>OpenFlow</a:t>
            </a:r>
            <a:r>
              <a:rPr lang="zh-CN" altLang="en-US" sz="1800" dirty="0"/>
              <a:t>由斯坦福大学和加州大学伯克利分校领导的大学联盟所发起</a:t>
            </a:r>
            <a:r>
              <a:rPr lang="zh-CN" altLang="en-US" sz="1800" dirty="0" smtClean="0"/>
              <a:t>，初衷</a:t>
            </a:r>
            <a:r>
              <a:rPr lang="zh-CN" altLang="en-US" sz="1800" dirty="0"/>
              <a:t>是让研究人员可将企业级以太网交换机作为定制构件用于大学的网络实验。</a:t>
            </a:r>
          </a:p>
          <a:p>
            <a:pPr>
              <a:lnSpc>
                <a:spcPct val="120000"/>
              </a:lnSpc>
              <a:defRPr/>
            </a:pPr>
            <a:r>
              <a:rPr lang="en-US" altLang="zh-CN" sz="1800" dirty="0" err="1" smtClean="0"/>
              <a:t>OpenFlow</a:t>
            </a:r>
            <a:r>
              <a:rPr lang="zh-CN" altLang="en-US" sz="1800" dirty="0"/>
              <a:t>的核心</a:t>
            </a:r>
            <a:r>
              <a:rPr lang="zh-CN" altLang="en-US" sz="1800" dirty="0" smtClean="0"/>
              <a:t>思想是</a:t>
            </a:r>
            <a:r>
              <a:rPr lang="zh-CN" altLang="en-US" sz="1800" dirty="0"/>
              <a:t>将原本完全由交换机</a:t>
            </a:r>
            <a:r>
              <a:rPr lang="en-US" altLang="zh-CN" sz="1800" dirty="0"/>
              <a:t>/</a:t>
            </a:r>
            <a:r>
              <a:rPr lang="zh-CN" altLang="en-US" sz="1800" dirty="0"/>
              <a:t>路由器控制的数据包转发过程，转化为由</a:t>
            </a:r>
            <a:r>
              <a:rPr lang="en-US" altLang="zh-CN" sz="1800" dirty="0" err="1"/>
              <a:t>OpenFlow</a:t>
            </a:r>
            <a:r>
              <a:rPr lang="zh-CN" altLang="en-US" sz="1800" dirty="0"/>
              <a:t>交换机（</a:t>
            </a:r>
            <a:r>
              <a:rPr lang="en-US" altLang="zh-CN" sz="1800" dirty="0" err="1"/>
              <a:t>OpenFlow</a:t>
            </a:r>
            <a:r>
              <a:rPr lang="en-US" altLang="zh-CN" sz="1800" dirty="0"/>
              <a:t> Switch</a:t>
            </a:r>
            <a:r>
              <a:rPr lang="zh-CN" altLang="en-US" sz="1800" dirty="0"/>
              <a:t>）和控制服务器（</a:t>
            </a:r>
            <a:r>
              <a:rPr lang="en-US" altLang="zh-CN" sz="1800" dirty="0"/>
              <a:t>Controller</a:t>
            </a:r>
            <a:r>
              <a:rPr lang="zh-CN" altLang="en-US" sz="1800" dirty="0"/>
              <a:t>）分别完成的独立过程</a:t>
            </a:r>
            <a:r>
              <a:rPr lang="zh-CN" altLang="en-US" sz="1800" dirty="0" smtClean="0"/>
              <a:t>。</a:t>
            </a:r>
            <a:endParaRPr lang="zh-CN" altLang="zh-CN" sz="1800" dirty="0"/>
          </a:p>
        </p:txBody>
      </p:sp>
    </p:spTree>
    <p:extLst>
      <p:ext uri="{BB962C8B-B14F-4D97-AF65-F5344CB8AC3E}">
        <p14:creationId xmlns:p14="http://schemas.microsoft.com/office/powerpoint/2010/main" val="30568607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pPr eaLnBrk="1" hangingPunct="1"/>
            <a:r>
              <a:rPr lang="en-US" altLang="zh-CN" dirty="0" smtClean="0"/>
              <a:t>SDN</a:t>
            </a:r>
            <a:r>
              <a:rPr lang="zh-CN" altLang="en-US" dirty="0" smtClean="0"/>
              <a:t>核心</a:t>
            </a:r>
            <a:r>
              <a:rPr lang="zh-CN" altLang="en-US" dirty="0" smtClean="0"/>
              <a:t>技术：</a:t>
            </a:r>
            <a:r>
              <a:rPr lang="en-US" altLang="zh-CN" b="1" dirty="0" err="1" smtClean="0"/>
              <a:t>OpenFlow</a:t>
            </a:r>
            <a:endParaRPr lang="zh-CN" altLang="en-US" dirty="0" smtClean="0"/>
          </a:p>
        </p:txBody>
      </p:sp>
      <p:sp>
        <p:nvSpPr>
          <p:cNvPr id="14339" name="内容占位符 2"/>
          <p:cNvSpPr>
            <a:spLocks noGrp="1"/>
          </p:cNvSpPr>
          <p:nvPr>
            <p:ph idx="1"/>
          </p:nvPr>
        </p:nvSpPr>
        <p:spPr/>
        <p:txBody>
          <a:bodyPr>
            <a:normAutofit fontScale="77500" lnSpcReduction="20000"/>
          </a:bodyPr>
          <a:lstStyle/>
          <a:p>
            <a:pPr marL="0" indent="0">
              <a:lnSpc>
                <a:spcPct val="130000"/>
              </a:lnSpc>
              <a:buNone/>
            </a:pPr>
            <a:r>
              <a:rPr lang="en-US" altLang="zh-CN" b="1" dirty="0" err="1" smtClean="0"/>
              <a:t>OpenFlow</a:t>
            </a:r>
            <a:r>
              <a:rPr lang="zh-CN" altLang="en-US" b="1" dirty="0" smtClean="0"/>
              <a:t>要解决的问题</a:t>
            </a:r>
            <a:endParaRPr lang="en-US" altLang="zh-CN" b="1" dirty="0" smtClean="0"/>
          </a:p>
          <a:p>
            <a:pPr>
              <a:lnSpc>
                <a:spcPct val="130000"/>
              </a:lnSpc>
            </a:pPr>
            <a:r>
              <a:rPr lang="zh-CN" altLang="zh-CN" dirty="0" smtClean="0"/>
              <a:t>现代</a:t>
            </a:r>
            <a:r>
              <a:rPr lang="zh-CN" altLang="zh-CN" dirty="0" smtClean="0"/>
              <a:t>大规模的网络环境十分复杂，给管理带来较大的难度</a:t>
            </a:r>
            <a:r>
              <a:rPr lang="zh-CN" altLang="zh-CN" dirty="0" smtClean="0"/>
              <a:t>。</a:t>
            </a:r>
            <a:endParaRPr lang="en-US" altLang="zh-CN" dirty="0" smtClean="0"/>
          </a:p>
          <a:p>
            <a:pPr lvl="1">
              <a:lnSpc>
                <a:spcPct val="130000"/>
              </a:lnSpc>
            </a:pPr>
            <a:r>
              <a:rPr lang="zh-CN" altLang="zh-CN" dirty="0" smtClean="0"/>
              <a:t>特别</a:t>
            </a:r>
            <a:r>
              <a:rPr lang="zh-CN" altLang="zh-CN" dirty="0" smtClean="0"/>
              <a:t>对于企业网络来说，管控需求繁多，应用、资源多样化，安全性、扩展性要求都特别高</a:t>
            </a:r>
            <a:r>
              <a:rPr lang="zh-CN" altLang="zh-CN" dirty="0" smtClean="0"/>
              <a:t>。</a:t>
            </a:r>
            <a:endParaRPr lang="en-US" altLang="zh-CN" dirty="0" smtClean="0"/>
          </a:p>
          <a:p>
            <a:pPr lvl="1">
              <a:lnSpc>
                <a:spcPct val="130000"/>
              </a:lnSpc>
            </a:pPr>
            <a:r>
              <a:rPr lang="zh-CN" altLang="zh-CN" dirty="0" smtClean="0"/>
              <a:t>网络管理</a:t>
            </a:r>
            <a:r>
              <a:rPr lang="zh-CN" altLang="zh-CN" dirty="0" smtClean="0"/>
              <a:t>始终是研究的热点问题</a:t>
            </a:r>
            <a:r>
              <a:rPr lang="zh-CN" altLang="zh-CN" dirty="0" smtClean="0"/>
              <a:t>。</a:t>
            </a:r>
            <a:endParaRPr lang="en-US" altLang="zh-CN" dirty="0" smtClean="0"/>
          </a:p>
          <a:p>
            <a:pPr>
              <a:lnSpc>
                <a:spcPct val="130000"/>
              </a:lnSpc>
            </a:pPr>
            <a:r>
              <a:rPr lang="zh-CN" altLang="zh-CN" dirty="0" smtClean="0"/>
              <a:t>对于</a:t>
            </a:r>
            <a:r>
              <a:rPr lang="zh-CN" altLang="zh-CN" dirty="0" smtClean="0"/>
              <a:t>传统网络</a:t>
            </a:r>
            <a:r>
              <a:rPr lang="zh-CN" altLang="zh-CN" dirty="0" smtClean="0"/>
              <a:t>来说</a:t>
            </a:r>
            <a:endParaRPr lang="en-US" altLang="zh-CN" dirty="0" smtClean="0"/>
          </a:p>
          <a:p>
            <a:pPr lvl="1">
              <a:lnSpc>
                <a:spcPct val="130000"/>
              </a:lnSpc>
            </a:pPr>
            <a:r>
              <a:rPr lang="zh-CN" altLang="zh-CN" dirty="0" smtClean="0"/>
              <a:t>交换机</a:t>
            </a:r>
            <a:r>
              <a:rPr lang="zh-CN" altLang="zh-CN" dirty="0" smtClean="0"/>
              <a:t>等设备提供的可观测性和控制性都十分</a:t>
            </a:r>
            <a:r>
              <a:rPr lang="zh-CN" altLang="zh-CN" dirty="0" smtClean="0"/>
              <a:t>有限</a:t>
            </a:r>
            <a:endParaRPr lang="en-US" altLang="zh-CN" dirty="0" smtClean="0"/>
          </a:p>
          <a:p>
            <a:pPr lvl="2">
              <a:lnSpc>
                <a:spcPct val="130000"/>
              </a:lnSpc>
            </a:pPr>
            <a:r>
              <a:rPr lang="zh-CN" altLang="zh-CN" dirty="0" smtClean="0"/>
              <a:t>管理员</a:t>
            </a:r>
            <a:r>
              <a:rPr lang="zh-CN" altLang="zh-CN" dirty="0" smtClean="0"/>
              <a:t>难以实时获取足够的网络统计</a:t>
            </a:r>
            <a:r>
              <a:rPr lang="zh-CN" altLang="zh-CN" dirty="0" smtClean="0"/>
              <a:t>信息</a:t>
            </a:r>
            <a:endParaRPr lang="en-US" altLang="zh-CN" dirty="0" smtClean="0"/>
          </a:p>
          <a:p>
            <a:pPr lvl="2">
              <a:lnSpc>
                <a:spcPct val="130000"/>
              </a:lnSpc>
            </a:pPr>
            <a:r>
              <a:rPr lang="zh-CN" altLang="zh-CN" dirty="0" smtClean="0"/>
              <a:t>控制</a:t>
            </a:r>
            <a:r>
              <a:rPr lang="zh-CN" altLang="zh-CN" dirty="0" smtClean="0"/>
              <a:t>手段十分</a:t>
            </a:r>
            <a:r>
              <a:rPr lang="zh-CN" altLang="zh-CN" dirty="0" smtClean="0"/>
              <a:t>单一</a:t>
            </a:r>
            <a:r>
              <a:rPr lang="zh-CN" altLang="en-US" dirty="0" smtClean="0"/>
              <a:t>：</a:t>
            </a:r>
            <a:r>
              <a:rPr lang="zh-CN" altLang="zh-CN" dirty="0" smtClean="0"/>
              <a:t>依赖</a:t>
            </a:r>
            <a:r>
              <a:rPr lang="zh-CN" altLang="zh-CN" dirty="0" smtClean="0"/>
              <a:t>于静态的</a:t>
            </a:r>
            <a:r>
              <a:rPr lang="en-US" altLang="zh-CN" dirty="0" smtClean="0"/>
              <a:t> policy </a:t>
            </a:r>
            <a:r>
              <a:rPr lang="zh-CN" altLang="zh-CN" dirty="0" smtClean="0"/>
              <a:t>部署</a:t>
            </a:r>
            <a:endParaRPr lang="en-US" altLang="zh-CN" dirty="0" smtClean="0"/>
          </a:p>
          <a:p>
            <a:pPr>
              <a:lnSpc>
                <a:spcPct val="130000"/>
              </a:lnSpc>
            </a:pPr>
            <a:r>
              <a:rPr lang="zh-CN" altLang="en-US" dirty="0"/>
              <a:t>若</a:t>
            </a:r>
            <a:r>
              <a:rPr lang="zh-CN" altLang="zh-CN" dirty="0" smtClean="0"/>
              <a:t>基于</a:t>
            </a:r>
            <a:r>
              <a:rPr lang="zh-CN" altLang="zh-CN" dirty="0" smtClean="0"/>
              <a:t>软件定义网络，这两方面的问题几乎迎刃而解。</a:t>
            </a:r>
            <a:endParaRPr lang="zh-CN" altLang="en-US" dirty="0" smtClean="0"/>
          </a:p>
        </p:txBody>
      </p:sp>
    </p:spTree>
    <p:extLst>
      <p:ext uri="{BB962C8B-B14F-4D97-AF65-F5344CB8AC3E}">
        <p14:creationId xmlns:p14="http://schemas.microsoft.com/office/powerpoint/2010/main" val="23033831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a:xfrm>
            <a:off x="628650" y="1131094"/>
            <a:ext cx="7886700" cy="863204"/>
          </a:xfrm>
        </p:spPr>
        <p:txBody>
          <a:bodyPr/>
          <a:lstStyle/>
          <a:p>
            <a:pPr eaLnBrk="1" hangingPunct="1"/>
            <a:r>
              <a:rPr lang="zh-CN" altLang="en-US" b="1" dirty="0" smtClean="0"/>
              <a:t>论文核心</a:t>
            </a:r>
          </a:p>
        </p:txBody>
      </p:sp>
      <p:sp>
        <p:nvSpPr>
          <p:cNvPr id="3075" name="内容占位符 2"/>
          <p:cNvSpPr>
            <a:spLocks noGrp="1"/>
          </p:cNvSpPr>
          <p:nvPr>
            <p:ph idx="1"/>
          </p:nvPr>
        </p:nvSpPr>
        <p:spPr>
          <a:xfrm>
            <a:off x="628650" y="3125392"/>
            <a:ext cx="7886700" cy="3402806"/>
          </a:xfrm>
        </p:spPr>
        <p:txBody>
          <a:bodyPr>
            <a:normAutofit fontScale="92500" lnSpcReduction="10000"/>
          </a:bodyPr>
          <a:lstStyle/>
          <a:p>
            <a:pPr eaLnBrk="1" hangingPunct="1">
              <a:lnSpc>
                <a:spcPct val="120000"/>
              </a:lnSpc>
            </a:pPr>
            <a:r>
              <a:rPr lang="zh-CN" altLang="en-US" b="1" dirty="0" smtClean="0"/>
              <a:t>提出</a:t>
            </a:r>
            <a:r>
              <a:rPr lang="en-US" altLang="zh-CN" b="1" dirty="0" err="1" smtClean="0"/>
              <a:t>OpenFlow</a:t>
            </a:r>
            <a:endParaRPr lang="en-US" altLang="zh-CN" b="1" dirty="0" smtClean="0"/>
          </a:p>
          <a:p>
            <a:pPr lvl="1">
              <a:lnSpc>
                <a:spcPct val="120000"/>
              </a:lnSpc>
            </a:pPr>
            <a:r>
              <a:rPr lang="zh-CN" altLang="en-US" b="1" dirty="0" smtClean="0"/>
              <a:t>一</a:t>
            </a:r>
            <a:r>
              <a:rPr lang="zh-CN" altLang="en-US" b="1" dirty="0" smtClean="0"/>
              <a:t>种研究者可以在他们日常使用的网络中运行实验协议的方法</a:t>
            </a:r>
            <a:endParaRPr lang="en-US" altLang="zh-CN" b="1" dirty="0" smtClean="0"/>
          </a:p>
          <a:p>
            <a:pPr eaLnBrk="1" hangingPunct="1">
              <a:lnSpc>
                <a:spcPct val="120000"/>
              </a:lnSpc>
            </a:pPr>
            <a:r>
              <a:rPr lang="en-US" altLang="zh-CN" b="1" dirty="0" err="1" smtClean="0"/>
              <a:t>OpenFlow</a:t>
            </a:r>
            <a:r>
              <a:rPr lang="zh-CN" altLang="en-US" b="1" dirty="0" smtClean="0"/>
              <a:t>优点</a:t>
            </a:r>
            <a:endParaRPr lang="en-US" altLang="zh-CN" b="1" dirty="0" smtClean="0"/>
          </a:p>
          <a:p>
            <a:pPr lvl="1">
              <a:lnSpc>
                <a:spcPct val="120000"/>
              </a:lnSpc>
            </a:pPr>
            <a:r>
              <a:rPr lang="zh-CN" altLang="en-US" b="1" dirty="0" smtClean="0"/>
              <a:t>让</a:t>
            </a:r>
            <a:r>
              <a:rPr lang="zh-CN" altLang="en-US" b="1" dirty="0" smtClean="0"/>
              <a:t>研究者们可以在异构的交换机中高效的运行实验</a:t>
            </a:r>
            <a:endParaRPr lang="en-US" altLang="zh-CN" b="1" dirty="0" smtClean="0"/>
          </a:p>
          <a:p>
            <a:pPr lvl="1">
              <a:lnSpc>
                <a:spcPct val="120000"/>
              </a:lnSpc>
            </a:pPr>
            <a:r>
              <a:rPr lang="zh-CN" altLang="en-US" b="1" dirty="0" smtClean="0"/>
              <a:t>供应</a:t>
            </a:r>
            <a:r>
              <a:rPr lang="zh-CN" altLang="en-US" b="1" dirty="0" smtClean="0"/>
              <a:t>商不需要暴露他们产品交换机的内部工作机制</a:t>
            </a:r>
            <a:endParaRPr lang="en-US" altLang="zh-CN" b="1" dirty="0" smtClean="0"/>
          </a:p>
          <a:p>
            <a:pPr lvl="1">
              <a:lnSpc>
                <a:spcPct val="120000"/>
              </a:lnSpc>
            </a:pPr>
            <a:r>
              <a:rPr lang="zh-CN" altLang="en-US" b="1" dirty="0" smtClean="0"/>
              <a:t>允许</a:t>
            </a:r>
            <a:r>
              <a:rPr lang="zh-CN" altLang="en-US" b="1" dirty="0" smtClean="0"/>
              <a:t>研究者在真实的流量环境中评估他们的想法</a:t>
            </a:r>
          </a:p>
        </p:txBody>
      </p:sp>
      <p:pic>
        <p:nvPicPr>
          <p:cNvPr id="2" name="图片 1"/>
          <p:cNvPicPr>
            <a:picLocks noChangeAspect="1"/>
          </p:cNvPicPr>
          <p:nvPr/>
        </p:nvPicPr>
        <p:blipFill>
          <a:blip r:embed="rId2"/>
          <a:stretch>
            <a:fillRect/>
          </a:stretch>
        </p:blipFill>
        <p:spPr>
          <a:xfrm>
            <a:off x="3844952" y="0"/>
            <a:ext cx="5299048" cy="2931388"/>
          </a:xfrm>
          <a:prstGeom prst="rect">
            <a:avLst/>
          </a:prstGeom>
        </p:spPr>
      </p:pic>
    </p:spTree>
    <p:extLst>
      <p:ext uri="{BB962C8B-B14F-4D97-AF65-F5344CB8AC3E}">
        <p14:creationId xmlns:p14="http://schemas.microsoft.com/office/powerpoint/2010/main" val="22533070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pPr eaLnBrk="1" hangingPunct="1"/>
            <a:r>
              <a:rPr lang="zh-CN" altLang="en-US" b="1" smtClean="0"/>
              <a:t>一、为什么提出</a:t>
            </a:r>
            <a:r>
              <a:rPr lang="en-US" altLang="zh-CN" b="1" smtClean="0"/>
              <a:t>OpenFlow</a:t>
            </a:r>
            <a:endParaRPr lang="zh-CN" altLang="en-US" b="1" smtClean="0"/>
          </a:p>
        </p:txBody>
      </p:sp>
      <p:sp>
        <p:nvSpPr>
          <p:cNvPr id="3" name="内容占位符 2"/>
          <p:cNvSpPr>
            <a:spLocks noGrp="1"/>
          </p:cNvSpPr>
          <p:nvPr>
            <p:ph idx="1"/>
          </p:nvPr>
        </p:nvSpPr>
        <p:spPr>
          <a:xfrm>
            <a:off x="628651" y="2226469"/>
            <a:ext cx="3059906" cy="395288"/>
          </a:xfrm>
        </p:spPr>
        <p:txBody>
          <a:bodyPr>
            <a:normAutofit fontScale="77500" lnSpcReduction="20000"/>
          </a:bodyPr>
          <a:lstStyle/>
          <a:p>
            <a:pPr eaLnBrk="1" hangingPunct="1"/>
            <a:r>
              <a:rPr lang="zh-CN" altLang="en-US" b="1" dirty="0" smtClean="0"/>
              <a:t>对可编程网络的需求：</a:t>
            </a:r>
            <a:endParaRPr lang="en-US" altLang="zh-CN" b="1" dirty="0" smtClean="0"/>
          </a:p>
        </p:txBody>
      </p:sp>
      <p:sp>
        <p:nvSpPr>
          <p:cNvPr id="4" name="文本框 3"/>
          <p:cNvSpPr txBox="1">
            <a:spLocks noChangeArrowheads="1"/>
          </p:cNvSpPr>
          <p:nvPr/>
        </p:nvSpPr>
        <p:spPr bwMode="auto">
          <a:xfrm>
            <a:off x="710804" y="2713435"/>
            <a:ext cx="727590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2100" b="1" dirty="0" smtClean="0">
                <a:latin typeface="Times New Roman" panose="02020603050405020304" pitchFamily="18" charset="0"/>
                <a:ea typeface="黑体" panose="02010609060101010101" pitchFamily="49" charset="-122"/>
                <a:cs typeface="Times New Roman" panose="02020603050405020304" pitchFamily="18" charset="0"/>
              </a:rPr>
              <a:t>1. </a:t>
            </a:r>
            <a:r>
              <a:rPr lang="zh-CN" altLang="en-US" sz="2100" b="1" dirty="0" smtClean="0">
                <a:latin typeface="Times New Roman" panose="02020603050405020304" pitchFamily="18" charset="0"/>
                <a:ea typeface="黑体" panose="02010609060101010101" pitchFamily="49" charset="-122"/>
                <a:cs typeface="Times New Roman" panose="02020603050405020304" pitchFamily="18" charset="0"/>
              </a:rPr>
              <a:t>网络</a:t>
            </a:r>
            <a:r>
              <a:rPr lang="zh-CN" altLang="en-US" sz="2100" b="1" dirty="0">
                <a:latin typeface="Times New Roman" panose="02020603050405020304" pitchFamily="18" charset="0"/>
                <a:ea typeface="黑体" panose="02010609060101010101" pitchFamily="49" charset="-122"/>
                <a:cs typeface="Times New Roman" panose="02020603050405020304" pitchFamily="18" charset="0"/>
              </a:rPr>
              <a:t>成为一项基础设施</a:t>
            </a:r>
            <a:endParaRPr lang="en-US" altLang="zh-CN" sz="2100" b="1"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00000"/>
              </a:lnSpc>
              <a:spcBef>
                <a:spcPct val="0"/>
              </a:spcBef>
              <a:buFontTx/>
              <a:buNone/>
            </a:pPr>
            <a:r>
              <a:rPr lang="en-US" altLang="zh-CN" sz="2100" b="1" dirty="0" smtClean="0">
                <a:latin typeface="Times New Roman" panose="02020603050405020304" pitchFamily="18" charset="0"/>
                <a:ea typeface="黑体" panose="02010609060101010101" pitchFamily="49" charset="-122"/>
                <a:cs typeface="Times New Roman" panose="02020603050405020304" pitchFamily="18" charset="0"/>
              </a:rPr>
              <a:t>2. </a:t>
            </a:r>
            <a:r>
              <a:rPr lang="zh-CN" altLang="en-US" sz="2100" b="1" dirty="0" smtClean="0">
                <a:latin typeface="Times New Roman" panose="02020603050405020304" pitchFamily="18" charset="0"/>
                <a:ea typeface="黑体" panose="02010609060101010101" pitchFamily="49" charset="-122"/>
                <a:cs typeface="Times New Roman" panose="02020603050405020304" pitchFamily="18" charset="0"/>
              </a:rPr>
              <a:t>已</a:t>
            </a:r>
            <a:r>
              <a:rPr lang="zh-CN" altLang="en-US" sz="2100" b="1" dirty="0">
                <a:latin typeface="Times New Roman" panose="02020603050405020304" pitchFamily="18" charset="0"/>
                <a:ea typeface="黑体" panose="02010609060101010101" pitchFamily="49" charset="-122"/>
                <a:cs typeface="Times New Roman" panose="02020603050405020304" pitchFamily="18" charset="0"/>
              </a:rPr>
              <a:t>安装设备和网络协议庞大，以及难以在真实网络流量中进行实验，使新想法很难产生</a:t>
            </a:r>
            <a:endParaRPr lang="en-US" altLang="zh-CN" sz="2100" b="1"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00000"/>
              </a:lnSpc>
              <a:spcBef>
                <a:spcPct val="0"/>
              </a:spcBef>
              <a:buFontTx/>
              <a:buNone/>
            </a:pPr>
            <a:r>
              <a:rPr lang="en-US" altLang="zh-CN" sz="2100" b="1" dirty="0" smtClean="0">
                <a:latin typeface="Times New Roman" panose="02020603050405020304" pitchFamily="18" charset="0"/>
                <a:ea typeface="黑体" panose="02010609060101010101" pitchFamily="49" charset="-122"/>
                <a:cs typeface="Times New Roman" panose="02020603050405020304" pitchFamily="18" charset="0"/>
              </a:rPr>
              <a:t>3. </a:t>
            </a:r>
            <a:r>
              <a:rPr lang="zh-CN" altLang="en-US" sz="2100" b="1" dirty="0" smtClean="0">
                <a:latin typeface="Times New Roman" panose="02020603050405020304" pitchFamily="18" charset="0"/>
                <a:ea typeface="黑体" panose="02010609060101010101" pitchFamily="49" charset="-122"/>
                <a:cs typeface="Times New Roman" panose="02020603050405020304" pitchFamily="18" charset="0"/>
              </a:rPr>
              <a:t>新</a:t>
            </a:r>
            <a:r>
              <a:rPr lang="zh-CN" altLang="en-US" sz="2100" b="1" dirty="0">
                <a:latin typeface="Times New Roman" panose="02020603050405020304" pitchFamily="18" charset="0"/>
                <a:ea typeface="黑体" panose="02010609060101010101" pitchFamily="49" charset="-122"/>
                <a:cs typeface="Times New Roman" panose="02020603050405020304" pitchFamily="18" charset="0"/>
              </a:rPr>
              <a:t>的想法还没有测试就投入网络运行</a:t>
            </a:r>
            <a:endParaRPr lang="en-US" altLang="zh-CN" sz="21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文本框 4"/>
          <p:cNvSpPr txBox="1">
            <a:spLocks noChangeArrowheads="1"/>
          </p:cNvSpPr>
          <p:nvPr/>
        </p:nvSpPr>
        <p:spPr bwMode="auto">
          <a:xfrm>
            <a:off x="727473" y="4679156"/>
            <a:ext cx="725924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100" b="1" dirty="0">
                <a:latin typeface="Times New Roman" panose="02020603050405020304" pitchFamily="18" charset="0"/>
                <a:ea typeface="黑体" panose="02010609060101010101" pitchFamily="49" charset="-122"/>
                <a:cs typeface="Times New Roman" panose="02020603050405020304" pitchFamily="18" charset="0"/>
              </a:rPr>
              <a:t>美国</a:t>
            </a:r>
            <a:r>
              <a:rPr lang="en-US" altLang="zh-CN" sz="2100" b="1" dirty="0" smtClean="0">
                <a:latin typeface="Times New Roman" panose="02020603050405020304" pitchFamily="18" charset="0"/>
                <a:ea typeface="黑体" panose="02010609060101010101" pitchFamily="49" charset="-122"/>
                <a:cs typeface="Times New Roman" panose="02020603050405020304" pitchFamily="18" charset="0"/>
              </a:rPr>
              <a:t>NFS (</a:t>
            </a:r>
            <a:r>
              <a:rPr lang="zh-CN" altLang="en-US" sz="2100" b="1" dirty="0">
                <a:latin typeface="Times New Roman" panose="02020603050405020304" pitchFamily="18" charset="0"/>
                <a:ea typeface="黑体" panose="02010609060101010101" pitchFamily="49" charset="-122"/>
                <a:cs typeface="Times New Roman" panose="02020603050405020304" pitchFamily="18" charset="0"/>
              </a:rPr>
              <a:t>国家科学基金会</a:t>
            </a:r>
            <a:r>
              <a:rPr lang="en-US" altLang="zh-CN" sz="21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100" b="1" dirty="0">
                <a:latin typeface="Times New Roman" panose="02020603050405020304" pitchFamily="18" charset="0"/>
                <a:ea typeface="黑体" panose="02010609060101010101" pitchFamily="49" charset="-122"/>
                <a:cs typeface="Times New Roman" panose="02020603050405020304" pitchFamily="18" charset="0"/>
              </a:rPr>
              <a:t>因此制定了</a:t>
            </a:r>
            <a:r>
              <a:rPr lang="en-US" altLang="zh-CN" sz="2100" b="1" dirty="0">
                <a:latin typeface="Times New Roman" panose="02020603050405020304" pitchFamily="18" charset="0"/>
                <a:ea typeface="黑体" panose="02010609060101010101" pitchFamily="49" charset="-122"/>
                <a:cs typeface="Times New Roman" panose="02020603050405020304" pitchFamily="18" charset="0"/>
              </a:rPr>
              <a:t>GENI</a:t>
            </a:r>
            <a:r>
              <a:rPr lang="zh-CN" altLang="en-US" sz="2100" b="1" dirty="0">
                <a:latin typeface="Times New Roman" panose="02020603050405020304" pitchFamily="18" charset="0"/>
                <a:ea typeface="黑体" panose="02010609060101010101" pitchFamily="49" charset="-122"/>
                <a:cs typeface="Times New Roman" panose="02020603050405020304" pitchFamily="18" charset="0"/>
              </a:rPr>
              <a:t>计划，用于新的网络架构和分布式系统实验，基于可编程网络，但难以普及。</a:t>
            </a:r>
          </a:p>
        </p:txBody>
      </p:sp>
    </p:spTree>
    <p:extLst>
      <p:ext uri="{BB962C8B-B14F-4D97-AF65-F5344CB8AC3E}">
        <p14:creationId xmlns:p14="http://schemas.microsoft.com/office/powerpoint/2010/main" val="24699844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基本信息</a:t>
            </a:r>
            <a:endParaRPr lang="zh-CN" altLang="en-US" dirty="0"/>
          </a:p>
        </p:txBody>
      </p:sp>
      <p:sp>
        <p:nvSpPr>
          <p:cNvPr id="3" name="内容占位符 2"/>
          <p:cNvSpPr>
            <a:spLocks noGrp="1"/>
          </p:cNvSpPr>
          <p:nvPr>
            <p:ph idx="1"/>
          </p:nvPr>
        </p:nvSpPr>
        <p:spPr/>
        <p:txBody>
          <a:bodyPr/>
          <a:lstStyle/>
          <a:p>
            <a:r>
              <a:rPr lang="zh-CN" altLang="en-US" dirty="0" smtClean="0"/>
              <a:t>施展</a:t>
            </a:r>
            <a:r>
              <a:rPr lang="zh-CN" altLang="en-US" sz="2000" dirty="0" smtClean="0"/>
              <a:t> 副研究员，武汉光电国家实验室，存储部，</a:t>
            </a:r>
            <a:r>
              <a:rPr lang="en-US" altLang="zh-CN" sz="2000" dirty="0" smtClean="0"/>
              <a:t>F309</a:t>
            </a:r>
            <a:endParaRPr lang="en-US" altLang="zh-CN" dirty="0" smtClean="0"/>
          </a:p>
          <a:p>
            <a:r>
              <a:rPr lang="zh-CN" altLang="en-US" dirty="0" smtClean="0"/>
              <a:t>课程办公时间</a:t>
            </a:r>
            <a:r>
              <a:rPr lang="zh-CN" altLang="en-US" sz="2000" dirty="0" smtClean="0"/>
              <a:t> 每周五下午</a:t>
            </a:r>
            <a:r>
              <a:rPr lang="en-US" altLang="zh-CN" sz="2000" dirty="0" smtClean="0"/>
              <a:t>14:00-15:00</a:t>
            </a:r>
            <a:endParaRPr lang="en-US" altLang="zh-CN" dirty="0" smtClean="0"/>
          </a:p>
          <a:p>
            <a:r>
              <a:rPr lang="zh-CN" altLang="en-US" dirty="0" smtClean="0"/>
              <a:t>课程主页 </a:t>
            </a:r>
            <a:r>
              <a:rPr lang="en-US" altLang="zh-CN" sz="2000" dirty="0">
                <a:hlinkClick r:id="rId2"/>
              </a:rPr>
              <a:t>https://github.com/cs210-566</a:t>
            </a:r>
            <a:endParaRPr lang="en-US" altLang="zh-CN" dirty="0" smtClean="0"/>
          </a:p>
          <a:p>
            <a:r>
              <a:rPr lang="zh-CN" altLang="en-US" dirty="0" smtClean="0"/>
              <a:t>联系方式</a:t>
            </a:r>
            <a:r>
              <a:rPr lang="zh-CN" altLang="en-US" sz="2000" dirty="0" smtClean="0"/>
              <a:t> </a:t>
            </a:r>
            <a:r>
              <a:rPr lang="en-US" altLang="zh-CN" sz="2000" dirty="0" smtClean="0">
                <a:hlinkClick r:id="rId3"/>
              </a:rPr>
              <a:t>zshi@hust.edu.cn</a:t>
            </a:r>
            <a:r>
              <a:rPr lang="zh-CN" altLang="en-US" sz="2000" dirty="0" smtClean="0"/>
              <a:t>，</a:t>
            </a:r>
            <a:r>
              <a:rPr lang="en-US" altLang="zh-CN" sz="2000" dirty="0" smtClean="0"/>
              <a:t>13971459597</a:t>
            </a:r>
          </a:p>
          <a:p>
            <a:r>
              <a:rPr lang="zh-CN" altLang="en-US" dirty="0" smtClean="0"/>
              <a:t>参考书</a:t>
            </a:r>
            <a:endParaRPr lang="en-US" altLang="zh-CN" dirty="0" smtClean="0"/>
          </a:p>
          <a:p>
            <a:pPr lvl="1"/>
            <a:r>
              <a:rPr lang="zh-CN" altLang="en-US" sz="1400" dirty="0"/>
              <a:t>云计算与分布式系统</a:t>
            </a:r>
            <a:r>
              <a:rPr lang="en-US" altLang="zh-CN" sz="1400" dirty="0"/>
              <a:t>——</a:t>
            </a:r>
            <a:r>
              <a:rPr lang="zh-CN" altLang="en-US" sz="1400" dirty="0"/>
              <a:t>从并行处理到物联网，机械工业出版社，</a:t>
            </a:r>
            <a:r>
              <a:rPr lang="en-US" altLang="zh-CN" sz="1400" dirty="0"/>
              <a:t>2012</a:t>
            </a:r>
          </a:p>
          <a:p>
            <a:pPr lvl="1"/>
            <a:r>
              <a:rPr lang="zh-CN" altLang="en-US" sz="1400" dirty="0"/>
              <a:t>云计算</a:t>
            </a:r>
            <a:r>
              <a:rPr lang="en-US" altLang="zh-CN" sz="1400" dirty="0"/>
              <a:t>——</a:t>
            </a:r>
            <a:r>
              <a:rPr lang="zh-CN" altLang="en-US" sz="1400" dirty="0"/>
              <a:t>概念、技术与架构，机械工业出版社，</a:t>
            </a:r>
            <a:r>
              <a:rPr lang="en-US" altLang="zh-CN" sz="1400" dirty="0"/>
              <a:t>2014</a:t>
            </a:r>
          </a:p>
          <a:p>
            <a:pPr lvl="1"/>
            <a:r>
              <a:rPr lang="en-US" altLang="zh-CN" sz="1400" dirty="0" smtClean="0"/>
              <a:t>Barroso</a:t>
            </a:r>
            <a:r>
              <a:rPr lang="en-US" altLang="zh-CN" sz="1400" dirty="0"/>
              <a:t>, </a:t>
            </a:r>
            <a:r>
              <a:rPr lang="en-US" altLang="zh-CN" sz="1400" dirty="0" err="1"/>
              <a:t>Clidaras</a:t>
            </a:r>
            <a:r>
              <a:rPr lang="en-US" altLang="zh-CN" sz="1400" dirty="0"/>
              <a:t>, and </a:t>
            </a:r>
            <a:r>
              <a:rPr lang="en-US" altLang="zh-CN" sz="1400" dirty="0" err="1"/>
              <a:t>Holzle</a:t>
            </a:r>
            <a:r>
              <a:rPr lang="en-US" altLang="zh-CN" sz="1400" dirty="0"/>
              <a:t>, “The Datacenter as a Computer: An Introduction to the Design of Warehouse-Scale Machines, Second Edition.”</a:t>
            </a:r>
            <a:endParaRPr lang="en-US" altLang="zh-CN" dirty="0"/>
          </a:p>
          <a:p>
            <a:endParaRPr lang="zh-CN" altLang="en-US" dirty="0"/>
          </a:p>
        </p:txBody>
      </p:sp>
    </p:spTree>
    <p:extLst>
      <p:ext uri="{BB962C8B-B14F-4D97-AF65-F5344CB8AC3E}">
        <p14:creationId xmlns:p14="http://schemas.microsoft.com/office/powerpoint/2010/main" val="1274353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zh-CN" altLang="en-US" b="1" dirty="0" smtClean="0"/>
              <a:t>研究者：如何才能在校园网中进行实验</a:t>
            </a:r>
          </a:p>
        </p:txBody>
      </p:sp>
      <p:sp>
        <p:nvSpPr>
          <p:cNvPr id="4" name="文本框 3"/>
          <p:cNvSpPr txBox="1">
            <a:spLocks noChangeArrowheads="1"/>
          </p:cNvSpPr>
          <p:nvPr/>
        </p:nvSpPr>
        <p:spPr bwMode="auto">
          <a:xfrm>
            <a:off x="946547" y="2588419"/>
            <a:ext cx="342780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350" b="1" dirty="0">
                <a:latin typeface="Times New Roman" panose="02020603050405020304" pitchFamily="18" charset="0"/>
                <a:ea typeface="黑体" panose="02010609060101010101" pitchFamily="49" charset="-122"/>
                <a:cs typeface="Times New Roman" panose="02020603050405020304" pitchFamily="18" charset="0"/>
              </a:rPr>
              <a:t>使网络管理员愿意加入实验设备到校园网</a:t>
            </a:r>
          </a:p>
        </p:txBody>
      </p:sp>
      <p:sp>
        <p:nvSpPr>
          <p:cNvPr id="5" name="文本框 4"/>
          <p:cNvSpPr txBox="1">
            <a:spLocks noChangeArrowheads="1"/>
          </p:cNvSpPr>
          <p:nvPr/>
        </p:nvSpPr>
        <p:spPr bwMode="auto">
          <a:xfrm>
            <a:off x="945357" y="3374231"/>
            <a:ext cx="343733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350" b="1">
                <a:latin typeface="Times New Roman" panose="02020603050405020304" pitchFamily="18" charset="0"/>
                <a:ea typeface="黑体" panose="02010609060101010101" pitchFamily="49" charset="-122"/>
                <a:cs typeface="Times New Roman" panose="02020603050405020304" pitchFamily="18" charset="0"/>
              </a:rPr>
              <a:t>隔离实验网络和其他网络</a:t>
            </a:r>
          </a:p>
        </p:txBody>
      </p:sp>
      <p:sp>
        <p:nvSpPr>
          <p:cNvPr id="6" name="文本框 5"/>
          <p:cNvSpPr txBox="1">
            <a:spLocks noChangeArrowheads="1"/>
          </p:cNvSpPr>
          <p:nvPr/>
        </p:nvSpPr>
        <p:spPr bwMode="auto">
          <a:xfrm>
            <a:off x="946547" y="4051697"/>
            <a:ext cx="342780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350" b="1">
                <a:latin typeface="Times New Roman" panose="02020603050405020304" pitchFamily="18" charset="0"/>
                <a:ea typeface="黑体" panose="02010609060101010101" pitchFamily="49" charset="-122"/>
                <a:cs typeface="Times New Roman" panose="02020603050405020304" pitchFamily="18" charset="0"/>
              </a:rPr>
              <a:t>网络交换机需要具备的实验功能</a:t>
            </a:r>
          </a:p>
        </p:txBody>
      </p:sp>
      <p:sp>
        <p:nvSpPr>
          <p:cNvPr id="7" name="文本框 6"/>
          <p:cNvSpPr txBox="1">
            <a:spLocks noChangeArrowheads="1"/>
          </p:cNvSpPr>
          <p:nvPr/>
        </p:nvSpPr>
        <p:spPr bwMode="auto">
          <a:xfrm>
            <a:off x="6154341" y="3167063"/>
            <a:ext cx="193952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350" b="1" dirty="0">
                <a:latin typeface="Times New Roman" panose="02020603050405020304" pitchFamily="18" charset="0"/>
                <a:ea typeface="黑体" panose="02010609060101010101" pitchFamily="49" charset="-122"/>
                <a:cs typeface="Times New Roman" panose="02020603050405020304" pitchFamily="18" charset="0"/>
              </a:rPr>
              <a:t>新的交换机属性：</a:t>
            </a:r>
            <a:endParaRPr lang="en-US" altLang="zh-CN" sz="1350" b="1"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00000"/>
              </a:lnSpc>
              <a:spcBef>
                <a:spcPct val="0"/>
              </a:spcBef>
              <a:buFontTx/>
              <a:buNone/>
            </a:pPr>
            <a:r>
              <a:rPr lang="zh-CN" altLang="en-US" sz="1350" b="1" dirty="0">
                <a:latin typeface="Times New Roman" panose="02020603050405020304" pitchFamily="18" charset="0"/>
                <a:ea typeface="黑体" panose="02010609060101010101" pitchFamily="49" charset="-122"/>
                <a:cs typeface="Times New Roman" panose="02020603050405020304" pitchFamily="18" charset="0"/>
              </a:rPr>
              <a:t>          可编程能力</a:t>
            </a:r>
          </a:p>
        </p:txBody>
      </p:sp>
      <p:sp>
        <p:nvSpPr>
          <p:cNvPr id="8" name="右大括号 7"/>
          <p:cNvSpPr/>
          <p:nvPr/>
        </p:nvSpPr>
        <p:spPr>
          <a:xfrm>
            <a:off x="4299347" y="2756298"/>
            <a:ext cx="442913" cy="1454944"/>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135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右箭头 8"/>
          <p:cNvSpPr/>
          <p:nvPr/>
        </p:nvSpPr>
        <p:spPr>
          <a:xfrm>
            <a:off x="5043488" y="3344467"/>
            <a:ext cx="1028700" cy="277415"/>
          </a:xfrm>
          <a:prstGeom prst="rightArrow">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endParaRPr lang="zh-CN" altLang="en-US" sz="135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文本框 9"/>
          <p:cNvSpPr txBox="1">
            <a:spLocks noChangeArrowheads="1"/>
          </p:cNvSpPr>
          <p:nvPr/>
        </p:nvSpPr>
        <p:spPr bwMode="auto">
          <a:xfrm>
            <a:off x="1999060" y="4795838"/>
            <a:ext cx="57792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400" b="1">
                <a:latin typeface="Times New Roman" panose="02020603050405020304" pitchFamily="18" charset="0"/>
                <a:ea typeface="黑体" panose="02010609060101010101" pitchFamily="49" charset="-122"/>
                <a:cs typeface="Times New Roman" panose="02020603050405020304" pitchFamily="18" charset="0"/>
              </a:rPr>
              <a:t>对这种新交换机的寻找？</a:t>
            </a:r>
          </a:p>
        </p:txBody>
      </p:sp>
    </p:spTree>
    <p:extLst>
      <p:ext uri="{BB962C8B-B14F-4D97-AF65-F5344CB8AC3E}">
        <p14:creationId xmlns:p14="http://schemas.microsoft.com/office/powerpoint/2010/main" val="33597430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nodeType="clickEffect">
                                  <p:stCondLst>
                                    <p:cond delay="0"/>
                                  </p:stCondLst>
                                  <p:childTnLst>
                                    <p:set>
                                      <p:cBhvr>
                                        <p:cTn id="29" dur="1" fill="hold">
                                          <p:stCondLst>
                                            <p:cond delay="0"/>
                                          </p:stCondLst>
                                        </p:cTn>
                                        <p:tgtEl>
                                          <p:spTgt spid="10">
                                            <p:txEl>
                                              <p:pRg st="0" end="0"/>
                                            </p:txEl>
                                          </p:spTgt>
                                        </p:tgtEl>
                                        <p:attrNameLst>
                                          <p:attrName>style.visibility</p:attrName>
                                        </p:attrNameLst>
                                      </p:cBhvr>
                                      <p:to>
                                        <p:strVal val="visible"/>
                                      </p:to>
                                    </p:set>
                                    <p:animEffect transition="in" filter="fade">
                                      <p:cBhvr>
                                        <p:cTn id="3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zh-CN" altLang="en-US" b="1" smtClean="0"/>
              <a:t>寻求可编程的交换机</a:t>
            </a:r>
          </a:p>
        </p:txBody>
      </p:sp>
      <p:sp>
        <p:nvSpPr>
          <p:cNvPr id="4" name="文本框 3"/>
          <p:cNvSpPr txBox="1">
            <a:spLocks noChangeArrowheads="1"/>
          </p:cNvSpPr>
          <p:nvPr/>
        </p:nvSpPr>
        <p:spPr bwMode="auto">
          <a:xfrm>
            <a:off x="785813" y="2362201"/>
            <a:ext cx="336232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350" b="1">
                <a:latin typeface="Times New Roman" panose="02020603050405020304" pitchFamily="18" charset="0"/>
                <a:ea typeface="黑体" panose="02010609060101010101" pitchFamily="49" charset="-122"/>
                <a:cs typeface="Times New Roman" panose="02020603050405020304" pitchFamily="18" charset="0"/>
              </a:rPr>
              <a:t>商业交换机：设备提供商不提高开放的接口，交换机内部构造被隐藏</a:t>
            </a:r>
          </a:p>
        </p:txBody>
      </p:sp>
      <p:sp>
        <p:nvSpPr>
          <p:cNvPr id="5" name="乘号 4"/>
          <p:cNvSpPr/>
          <p:nvPr/>
        </p:nvSpPr>
        <p:spPr>
          <a:xfrm>
            <a:off x="1919288" y="4162426"/>
            <a:ext cx="426244" cy="38457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文本框 5"/>
          <p:cNvSpPr txBox="1">
            <a:spLocks noChangeArrowheads="1"/>
          </p:cNvSpPr>
          <p:nvPr/>
        </p:nvSpPr>
        <p:spPr bwMode="auto">
          <a:xfrm>
            <a:off x="5035154" y="2362201"/>
            <a:ext cx="320278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350" b="1">
                <a:latin typeface="Times New Roman" panose="02020603050405020304" pitchFamily="18" charset="0"/>
                <a:ea typeface="黑体" panose="02010609060101010101" pitchFamily="49" charset="-122"/>
                <a:cs typeface="Times New Roman" panose="02020603050405020304" pitchFamily="18" charset="0"/>
              </a:rPr>
              <a:t>开源的软件平台：如多个网络接口的</a:t>
            </a:r>
            <a:r>
              <a:rPr lang="en-US" altLang="zh-CN" sz="1350" b="1">
                <a:latin typeface="Times New Roman" panose="02020603050405020304" pitchFamily="18" charset="0"/>
                <a:ea typeface="黑体" panose="02010609060101010101" pitchFamily="49" charset="-122"/>
                <a:cs typeface="Times New Roman" panose="02020603050405020304" pitchFamily="18" charset="0"/>
              </a:rPr>
              <a:t>PC</a:t>
            </a:r>
            <a:r>
              <a:rPr lang="zh-CN" altLang="en-US" sz="1350" b="1">
                <a:latin typeface="Times New Roman" panose="02020603050405020304" pitchFamily="18" charset="0"/>
                <a:ea typeface="黑体" panose="02010609060101010101" pitchFamily="49" charset="-122"/>
                <a:cs typeface="Times New Roman" panose="02020603050405020304" pitchFamily="18" charset="0"/>
              </a:rPr>
              <a:t>、虚拟化可编程路由器、</a:t>
            </a:r>
            <a:r>
              <a:rPr lang="en-US" altLang="zh-CN" sz="1350" b="1">
                <a:latin typeface="Times New Roman" panose="02020603050405020304" pitchFamily="18" charset="0"/>
                <a:ea typeface="黑体" panose="02010609060101010101" pitchFamily="49" charset="-122"/>
                <a:cs typeface="Times New Roman" panose="02020603050405020304" pitchFamily="18" charset="0"/>
              </a:rPr>
              <a:t>NetFPGA</a:t>
            </a:r>
            <a:endParaRPr lang="zh-CN" altLang="en-US" sz="135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文本框 6"/>
          <p:cNvSpPr txBox="1">
            <a:spLocks noChangeArrowheads="1"/>
          </p:cNvSpPr>
          <p:nvPr/>
        </p:nvSpPr>
        <p:spPr bwMode="auto">
          <a:xfrm>
            <a:off x="1438275" y="3365897"/>
            <a:ext cx="1890713"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350" b="1">
                <a:latin typeface="Times New Roman" panose="02020603050405020304" pitchFamily="18" charset="0"/>
                <a:ea typeface="黑体" panose="02010609060101010101" pitchFamily="49" charset="-122"/>
                <a:cs typeface="Times New Roman" panose="02020603050405020304" pitchFamily="18" charset="0"/>
              </a:rPr>
              <a:t>太封闭，不灵活</a:t>
            </a:r>
          </a:p>
        </p:txBody>
      </p:sp>
      <p:sp>
        <p:nvSpPr>
          <p:cNvPr id="8" name="文本框 7"/>
          <p:cNvSpPr txBox="1">
            <a:spLocks noChangeArrowheads="1"/>
          </p:cNvSpPr>
          <p:nvPr/>
        </p:nvSpPr>
        <p:spPr bwMode="auto">
          <a:xfrm>
            <a:off x="5185172" y="3399235"/>
            <a:ext cx="205740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350" b="1">
                <a:latin typeface="Times New Roman" panose="02020603050405020304" pitchFamily="18" charset="0"/>
                <a:ea typeface="黑体" panose="02010609060101010101" pitchFamily="49" charset="-122"/>
                <a:cs typeface="Times New Roman" panose="02020603050405020304" pitchFamily="18" charset="0"/>
              </a:rPr>
              <a:t>性能不佳或太过昂贵</a:t>
            </a:r>
          </a:p>
        </p:txBody>
      </p:sp>
      <p:sp>
        <p:nvSpPr>
          <p:cNvPr id="10" name="下箭头 9"/>
          <p:cNvSpPr/>
          <p:nvPr/>
        </p:nvSpPr>
        <p:spPr>
          <a:xfrm>
            <a:off x="2040731" y="2972991"/>
            <a:ext cx="209550" cy="3178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 name="乘号 15"/>
          <p:cNvSpPr/>
          <p:nvPr/>
        </p:nvSpPr>
        <p:spPr>
          <a:xfrm>
            <a:off x="5862638" y="4213622"/>
            <a:ext cx="426244" cy="38457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7" name="下箭头 16"/>
          <p:cNvSpPr/>
          <p:nvPr/>
        </p:nvSpPr>
        <p:spPr>
          <a:xfrm>
            <a:off x="2027635" y="3768328"/>
            <a:ext cx="209550" cy="3178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 name="下箭头 17"/>
          <p:cNvSpPr/>
          <p:nvPr/>
        </p:nvSpPr>
        <p:spPr>
          <a:xfrm>
            <a:off x="5970985" y="2972991"/>
            <a:ext cx="209550" cy="3178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 name="下箭头 18"/>
          <p:cNvSpPr/>
          <p:nvPr/>
        </p:nvSpPr>
        <p:spPr>
          <a:xfrm>
            <a:off x="5970985" y="3824288"/>
            <a:ext cx="209550" cy="3178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文本框 19"/>
          <p:cNvSpPr txBox="1">
            <a:spLocks noChangeArrowheads="1"/>
          </p:cNvSpPr>
          <p:nvPr/>
        </p:nvSpPr>
        <p:spPr bwMode="auto">
          <a:xfrm>
            <a:off x="2662238" y="4096942"/>
            <a:ext cx="2884885" cy="113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350" b="1">
                <a:latin typeface="Times New Roman" panose="02020603050405020304" pitchFamily="18" charset="0"/>
                <a:ea typeface="黑体" panose="02010609060101010101" pitchFamily="49" charset="-122"/>
                <a:cs typeface="Times New Roman" panose="02020603050405020304" pitchFamily="18" charset="0"/>
              </a:rPr>
              <a:t>需要：</a:t>
            </a:r>
            <a:endParaRPr lang="en-US" altLang="zh-CN" sz="1350" b="1">
              <a:latin typeface="Times New Roman" panose="02020603050405020304" pitchFamily="18" charset="0"/>
              <a:ea typeface="黑体" panose="02010609060101010101" pitchFamily="49" charset="-122"/>
              <a:cs typeface="Times New Roman" panose="02020603050405020304" pitchFamily="18" charset="0"/>
            </a:endParaRPr>
          </a:p>
          <a:p>
            <a:pPr>
              <a:lnSpc>
                <a:spcPct val="100000"/>
              </a:lnSpc>
              <a:spcBef>
                <a:spcPct val="0"/>
              </a:spcBef>
              <a:buFontTx/>
              <a:buNone/>
            </a:pPr>
            <a:r>
              <a:rPr lang="en-US" altLang="zh-CN" sz="1350" b="1">
                <a:latin typeface="Times New Roman" panose="02020603050405020304" pitchFamily="18" charset="0"/>
                <a:ea typeface="黑体" panose="02010609060101010101" pitchFamily="49" charset="-122"/>
                <a:cs typeface="Times New Roman" panose="02020603050405020304" pitchFamily="18" charset="0"/>
              </a:rPr>
              <a:t>1</a:t>
            </a:r>
            <a:r>
              <a:rPr lang="zh-CN" altLang="en-US" sz="1350" b="1">
                <a:latin typeface="Times New Roman" panose="02020603050405020304" pitchFamily="18" charset="0"/>
                <a:ea typeface="黑体" panose="02010609060101010101" pitchFamily="49" charset="-122"/>
                <a:cs typeface="Times New Roman" panose="02020603050405020304" pitchFamily="18" charset="0"/>
              </a:rPr>
              <a:t>、</a:t>
            </a:r>
            <a:r>
              <a:rPr lang="zh-CN" altLang="zh-CN" sz="1350" b="1">
                <a:latin typeface="Times New Roman" panose="02020603050405020304" pitchFamily="18" charset="0"/>
                <a:ea typeface="黑体" panose="02010609060101010101" pitchFamily="49" charset="-122"/>
                <a:cs typeface="Times New Roman" panose="02020603050405020304" pitchFamily="18" charset="0"/>
              </a:rPr>
              <a:t>适合于高性能和低成本的实现。</a:t>
            </a:r>
          </a:p>
          <a:p>
            <a:pPr>
              <a:lnSpc>
                <a:spcPct val="100000"/>
              </a:lnSpc>
              <a:spcBef>
                <a:spcPct val="0"/>
              </a:spcBef>
              <a:buFontTx/>
              <a:buNone/>
            </a:pPr>
            <a:r>
              <a:rPr lang="en-US" altLang="zh-CN" sz="1350" b="1">
                <a:latin typeface="Times New Roman" panose="02020603050405020304" pitchFamily="18" charset="0"/>
                <a:ea typeface="黑体" panose="02010609060101010101" pitchFamily="49" charset="-122"/>
                <a:cs typeface="Times New Roman" panose="02020603050405020304" pitchFamily="18" charset="0"/>
              </a:rPr>
              <a:t>2</a:t>
            </a:r>
            <a:r>
              <a:rPr lang="zh-CN" altLang="en-US" sz="1350" b="1">
                <a:latin typeface="Times New Roman" panose="02020603050405020304" pitchFamily="18" charset="0"/>
                <a:ea typeface="黑体" panose="02010609060101010101" pitchFamily="49" charset="-122"/>
                <a:cs typeface="Times New Roman" panose="02020603050405020304" pitchFamily="18" charset="0"/>
              </a:rPr>
              <a:t>、</a:t>
            </a:r>
            <a:r>
              <a:rPr lang="zh-CN" altLang="zh-CN" sz="1350" b="1">
                <a:latin typeface="Times New Roman" panose="02020603050405020304" pitchFamily="18" charset="0"/>
                <a:ea typeface="黑体" panose="02010609060101010101" pitchFamily="49" charset="-122"/>
                <a:cs typeface="Times New Roman" panose="02020603050405020304" pitchFamily="18" charset="0"/>
              </a:rPr>
              <a:t>能支持范围广泛的研究</a:t>
            </a:r>
          </a:p>
          <a:p>
            <a:pPr>
              <a:lnSpc>
                <a:spcPct val="100000"/>
              </a:lnSpc>
              <a:spcBef>
                <a:spcPct val="0"/>
              </a:spcBef>
              <a:buFontTx/>
              <a:buNone/>
            </a:pPr>
            <a:r>
              <a:rPr lang="en-US" altLang="zh-CN" sz="1350" b="1">
                <a:latin typeface="Times New Roman" panose="02020603050405020304" pitchFamily="18" charset="0"/>
                <a:ea typeface="黑体" panose="02010609060101010101" pitchFamily="49" charset="-122"/>
                <a:cs typeface="Times New Roman" panose="02020603050405020304" pitchFamily="18" charset="0"/>
              </a:rPr>
              <a:t>3</a:t>
            </a:r>
            <a:r>
              <a:rPr lang="zh-CN" altLang="en-US" sz="1350" b="1">
                <a:latin typeface="Times New Roman" panose="02020603050405020304" pitchFamily="18" charset="0"/>
                <a:ea typeface="黑体" panose="02010609060101010101" pitchFamily="49" charset="-122"/>
                <a:cs typeface="Times New Roman" panose="02020603050405020304" pitchFamily="18" charset="0"/>
              </a:rPr>
              <a:t>、</a:t>
            </a:r>
            <a:r>
              <a:rPr lang="zh-CN" altLang="zh-CN" sz="1350" b="1">
                <a:latin typeface="Times New Roman" panose="02020603050405020304" pitchFamily="18" charset="0"/>
                <a:ea typeface="黑体" panose="02010609060101010101" pitchFamily="49" charset="-122"/>
                <a:cs typeface="Times New Roman" panose="02020603050405020304" pitchFamily="18" charset="0"/>
              </a:rPr>
              <a:t>确信能隔离实验流量与生产流量</a:t>
            </a:r>
          </a:p>
          <a:p>
            <a:pPr>
              <a:lnSpc>
                <a:spcPct val="100000"/>
              </a:lnSpc>
              <a:spcBef>
                <a:spcPct val="0"/>
              </a:spcBef>
              <a:buFontTx/>
              <a:buNone/>
            </a:pPr>
            <a:r>
              <a:rPr lang="en-US" altLang="zh-CN" sz="1350" b="1">
                <a:latin typeface="Times New Roman" panose="02020603050405020304" pitchFamily="18" charset="0"/>
                <a:ea typeface="黑体" panose="02010609060101010101" pitchFamily="49" charset="-122"/>
                <a:cs typeface="Times New Roman" panose="02020603050405020304" pitchFamily="18" charset="0"/>
              </a:rPr>
              <a:t>4</a:t>
            </a:r>
            <a:r>
              <a:rPr lang="zh-CN" altLang="en-US" sz="1350" b="1">
                <a:latin typeface="Times New Roman" panose="02020603050405020304" pitchFamily="18" charset="0"/>
                <a:ea typeface="黑体" panose="02010609060101010101" pitchFamily="49" charset="-122"/>
                <a:cs typeface="Times New Roman" panose="02020603050405020304" pitchFamily="18" charset="0"/>
              </a:rPr>
              <a:t>、</a:t>
            </a:r>
            <a:r>
              <a:rPr lang="zh-CN" altLang="zh-CN" sz="1350" b="1">
                <a:latin typeface="Times New Roman" panose="02020603050405020304" pitchFamily="18" charset="0"/>
                <a:ea typeface="黑体" panose="02010609060101010101" pitchFamily="49" charset="-122"/>
                <a:cs typeface="Times New Roman" panose="02020603050405020304" pitchFamily="18" charset="0"/>
              </a:rPr>
              <a:t>与厂商的平台封闭性需求相一致</a:t>
            </a:r>
            <a:endParaRPr lang="zh-CN" altLang="en-US" sz="135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 name="文本框 20"/>
          <p:cNvSpPr txBox="1">
            <a:spLocks noChangeArrowheads="1"/>
          </p:cNvSpPr>
          <p:nvPr/>
        </p:nvSpPr>
        <p:spPr bwMode="auto">
          <a:xfrm>
            <a:off x="5794773" y="5211366"/>
            <a:ext cx="272057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2100" b="1">
                <a:latin typeface="Times New Roman" panose="02020603050405020304" pitchFamily="18" charset="0"/>
                <a:ea typeface="黑体" panose="02010609060101010101" pitchFamily="49" charset="-122"/>
                <a:cs typeface="Times New Roman" panose="02020603050405020304" pitchFamily="18" charset="0"/>
              </a:rPr>
              <a:t>提出</a:t>
            </a:r>
            <a:r>
              <a:rPr lang="en-US" altLang="zh-CN" sz="2100" b="1">
                <a:latin typeface="Times New Roman" panose="02020603050405020304" pitchFamily="18" charset="0"/>
                <a:ea typeface="黑体" panose="02010609060101010101" pitchFamily="49" charset="-122"/>
                <a:cs typeface="Times New Roman" panose="02020603050405020304" pitchFamily="18" charset="0"/>
              </a:rPr>
              <a:t>OpenFlow</a:t>
            </a:r>
            <a:r>
              <a:rPr lang="zh-CN" altLang="en-US" sz="2100" b="1">
                <a:latin typeface="Times New Roman" panose="02020603050405020304" pitchFamily="18" charset="0"/>
                <a:ea typeface="黑体" panose="02010609060101010101" pitchFamily="49" charset="-122"/>
                <a:cs typeface="Times New Roman" panose="02020603050405020304" pitchFamily="18" charset="0"/>
              </a:rPr>
              <a:t>交换机</a:t>
            </a:r>
          </a:p>
        </p:txBody>
      </p:sp>
      <p:sp>
        <p:nvSpPr>
          <p:cNvPr id="22" name="上弧形箭头 21"/>
          <p:cNvSpPr/>
          <p:nvPr/>
        </p:nvSpPr>
        <p:spPr>
          <a:xfrm>
            <a:off x="5519738" y="4745832"/>
            <a:ext cx="870347" cy="38814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7067024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10" grpId="0" animBg="1"/>
      <p:bldP spid="17" grpId="0" animBg="1"/>
      <p:bldP spid="18" grpId="0" animBg="1"/>
      <p:bldP spid="19" grpId="0" animBg="1"/>
      <p:bldP spid="20" grpId="0"/>
      <p:bldP spid="21" grpId="0"/>
      <p:bldP spid="2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eaLnBrk="1" hangingPunct="1"/>
            <a:r>
              <a:rPr lang="zh-CN" altLang="en-US" b="1" smtClean="0"/>
              <a:t>二、</a:t>
            </a:r>
            <a:r>
              <a:rPr lang="en-US" altLang="zh-CN" b="1" smtClean="0"/>
              <a:t>OpenFlow</a:t>
            </a:r>
            <a:r>
              <a:rPr lang="zh-CN" altLang="en-US" b="1" smtClean="0"/>
              <a:t>交换机</a:t>
            </a:r>
          </a:p>
        </p:txBody>
      </p:sp>
      <p:sp>
        <p:nvSpPr>
          <p:cNvPr id="4" name="文本框 3"/>
          <p:cNvSpPr txBox="1">
            <a:spLocks noChangeArrowheads="1"/>
          </p:cNvSpPr>
          <p:nvPr/>
        </p:nvSpPr>
        <p:spPr bwMode="auto">
          <a:xfrm>
            <a:off x="760810" y="2249091"/>
            <a:ext cx="3002756"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350" b="1">
                <a:latin typeface="Times New Roman" panose="02020603050405020304" pitchFamily="18" charset="0"/>
                <a:ea typeface="黑体" panose="02010609060101010101" pitchFamily="49" charset="-122"/>
                <a:cs typeface="Times New Roman" panose="02020603050405020304" pitchFamily="18" charset="0"/>
              </a:rPr>
              <a:t>1</a:t>
            </a:r>
            <a:r>
              <a:rPr lang="zh-CN" altLang="en-US" sz="1350" b="1">
                <a:latin typeface="Times New Roman" panose="02020603050405020304" pitchFamily="18" charset="0"/>
                <a:ea typeface="黑体" panose="02010609060101010101" pitchFamily="49" charset="-122"/>
                <a:cs typeface="Times New Roman" panose="02020603050405020304" pitchFamily="18" charset="0"/>
              </a:rPr>
              <a:t>、大多交换机和路由器都包含流表</a:t>
            </a:r>
          </a:p>
        </p:txBody>
      </p:sp>
      <p:sp>
        <p:nvSpPr>
          <p:cNvPr id="5" name="文本框 4"/>
          <p:cNvSpPr txBox="1">
            <a:spLocks noChangeArrowheads="1"/>
          </p:cNvSpPr>
          <p:nvPr/>
        </p:nvSpPr>
        <p:spPr bwMode="auto">
          <a:xfrm>
            <a:off x="760810" y="2649141"/>
            <a:ext cx="378023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350" b="1">
                <a:latin typeface="Times New Roman" panose="02020603050405020304" pitchFamily="18" charset="0"/>
                <a:ea typeface="黑体" panose="02010609060101010101" pitchFamily="49" charset="-122"/>
                <a:cs typeface="Times New Roman" panose="02020603050405020304" pitchFamily="18" charset="0"/>
              </a:rPr>
              <a:t>2</a:t>
            </a:r>
            <a:r>
              <a:rPr lang="zh-CN" altLang="en-US" sz="1350" b="1">
                <a:latin typeface="Times New Roman" panose="02020603050405020304" pitchFamily="18" charset="0"/>
                <a:ea typeface="黑体" panose="02010609060101010101" pitchFamily="49" charset="-122"/>
                <a:cs typeface="Times New Roman" panose="02020603050405020304" pitchFamily="18" charset="0"/>
              </a:rPr>
              <a:t>、</a:t>
            </a:r>
            <a:r>
              <a:rPr lang="en-US" altLang="zh-CN" sz="1350" b="1">
                <a:latin typeface="Times New Roman" panose="02020603050405020304" pitchFamily="18" charset="0"/>
                <a:ea typeface="黑体" panose="02010609060101010101" pitchFamily="49" charset="-122"/>
                <a:cs typeface="Times New Roman" panose="02020603050405020304" pitchFamily="18" charset="0"/>
              </a:rPr>
              <a:t>OpenFlow</a:t>
            </a:r>
            <a:r>
              <a:rPr lang="zh-CN" altLang="en-US" sz="1350" b="1">
                <a:latin typeface="Times New Roman" panose="02020603050405020304" pitchFamily="18" charset="0"/>
                <a:ea typeface="黑体" panose="02010609060101010101" pitchFamily="49" charset="-122"/>
                <a:cs typeface="Times New Roman" panose="02020603050405020304" pitchFamily="18" charset="0"/>
              </a:rPr>
              <a:t>提供一个开源协议对流表进行编程</a:t>
            </a:r>
          </a:p>
        </p:txBody>
      </p:sp>
      <p:sp>
        <p:nvSpPr>
          <p:cNvPr id="6" name="文本框 5"/>
          <p:cNvSpPr txBox="1">
            <a:spLocks noChangeArrowheads="1"/>
          </p:cNvSpPr>
          <p:nvPr/>
        </p:nvSpPr>
        <p:spPr bwMode="auto">
          <a:xfrm>
            <a:off x="760810" y="3049192"/>
            <a:ext cx="347900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350" b="1">
                <a:latin typeface="Times New Roman" panose="02020603050405020304" pitchFamily="18" charset="0"/>
                <a:ea typeface="黑体" panose="02010609060101010101" pitchFamily="49" charset="-122"/>
                <a:cs typeface="Times New Roman" panose="02020603050405020304" pitchFamily="18" charset="0"/>
              </a:rPr>
              <a:t>3</a:t>
            </a:r>
            <a:r>
              <a:rPr lang="zh-CN" altLang="en-US" sz="1350" b="1">
                <a:latin typeface="Times New Roman" panose="02020603050405020304" pitchFamily="18" charset="0"/>
                <a:ea typeface="黑体" panose="02010609060101010101" pitchFamily="49" charset="-122"/>
                <a:cs typeface="Times New Roman" panose="02020603050405020304" pitchFamily="18" charset="0"/>
              </a:rPr>
              <a:t>、</a:t>
            </a:r>
            <a:r>
              <a:rPr lang="en-US" altLang="zh-CN" sz="1350" b="1">
                <a:latin typeface="Times New Roman" panose="02020603050405020304" pitchFamily="18" charset="0"/>
                <a:ea typeface="黑体" panose="02010609060101010101" pitchFamily="49" charset="-122"/>
                <a:cs typeface="Times New Roman" panose="02020603050405020304" pitchFamily="18" charset="0"/>
              </a:rPr>
              <a:t>OpenFlow</a:t>
            </a:r>
            <a:r>
              <a:rPr lang="zh-CN" altLang="en-US" sz="1350" b="1">
                <a:latin typeface="Times New Roman" panose="02020603050405020304" pitchFamily="18" charset="0"/>
                <a:ea typeface="黑体" panose="02010609060101010101" pitchFamily="49" charset="-122"/>
                <a:cs typeface="Times New Roman" panose="02020603050405020304" pitchFamily="18" charset="0"/>
              </a:rPr>
              <a:t>交换机间的数据链路由一个流表、流表项相关的动作组成</a:t>
            </a:r>
          </a:p>
        </p:txBody>
      </p:sp>
      <p:sp>
        <p:nvSpPr>
          <p:cNvPr id="7" name="右箭头 6"/>
          <p:cNvSpPr/>
          <p:nvPr/>
        </p:nvSpPr>
        <p:spPr>
          <a:xfrm>
            <a:off x="1597819" y="4018360"/>
            <a:ext cx="769144" cy="2928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文本框 7"/>
          <p:cNvSpPr txBox="1">
            <a:spLocks noChangeArrowheads="1"/>
          </p:cNvSpPr>
          <p:nvPr/>
        </p:nvSpPr>
        <p:spPr bwMode="auto">
          <a:xfrm>
            <a:off x="2651522" y="4018360"/>
            <a:ext cx="144660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350" b="1">
                <a:latin typeface="Times New Roman" panose="02020603050405020304" pitchFamily="18" charset="0"/>
                <a:ea typeface="黑体" panose="02010609060101010101" pitchFamily="49" charset="-122"/>
                <a:cs typeface="Times New Roman" panose="02020603050405020304" pitchFamily="18" charset="0"/>
              </a:rPr>
              <a:t>OpenFlow</a:t>
            </a:r>
            <a:r>
              <a:rPr lang="zh-CN" altLang="en-US" sz="1350" b="1">
                <a:latin typeface="Times New Roman" panose="02020603050405020304" pitchFamily="18" charset="0"/>
                <a:ea typeface="黑体" panose="02010609060101010101" pitchFamily="49" charset="-122"/>
                <a:cs typeface="Times New Roman" panose="02020603050405020304" pitchFamily="18" charset="0"/>
              </a:rPr>
              <a:t>交换机</a:t>
            </a:r>
          </a:p>
        </p:txBody>
      </p:sp>
      <p:sp>
        <p:nvSpPr>
          <p:cNvPr id="10" name="文本框 9"/>
          <p:cNvSpPr txBox="1">
            <a:spLocks noChangeArrowheads="1"/>
          </p:cNvSpPr>
          <p:nvPr/>
        </p:nvSpPr>
        <p:spPr bwMode="auto">
          <a:xfrm>
            <a:off x="5168504" y="2926556"/>
            <a:ext cx="259318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350" b="1">
                <a:latin typeface="Times New Roman" panose="02020603050405020304" pitchFamily="18" charset="0"/>
                <a:ea typeface="黑体" panose="02010609060101010101" pitchFamily="49" charset="-122"/>
                <a:cs typeface="Times New Roman" panose="02020603050405020304" pitchFamily="18" charset="0"/>
              </a:rPr>
              <a:t>一个流表，包含处理流的流表项</a:t>
            </a:r>
          </a:p>
        </p:txBody>
      </p:sp>
      <p:sp>
        <p:nvSpPr>
          <p:cNvPr id="11" name="文本框 10"/>
          <p:cNvSpPr txBox="1">
            <a:spLocks noChangeArrowheads="1"/>
          </p:cNvSpPr>
          <p:nvPr/>
        </p:nvSpPr>
        <p:spPr bwMode="auto">
          <a:xfrm>
            <a:off x="5193507" y="3650456"/>
            <a:ext cx="2559844"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350" b="1">
                <a:latin typeface="Times New Roman" panose="02020603050405020304" pitchFamily="18" charset="0"/>
                <a:ea typeface="黑体" panose="02010609060101010101" pitchFamily="49" charset="-122"/>
                <a:cs typeface="Times New Roman" panose="02020603050405020304" pitchFamily="18" charset="0"/>
              </a:rPr>
              <a:t>一个安全通道，连接交换机和远程控制器</a:t>
            </a:r>
          </a:p>
        </p:txBody>
      </p:sp>
      <p:sp>
        <p:nvSpPr>
          <p:cNvPr id="12" name="文本框 11"/>
          <p:cNvSpPr txBox="1">
            <a:spLocks noChangeArrowheads="1"/>
          </p:cNvSpPr>
          <p:nvPr/>
        </p:nvSpPr>
        <p:spPr bwMode="auto">
          <a:xfrm>
            <a:off x="5268516" y="4838700"/>
            <a:ext cx="249316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350" b="1">
                <a:latin typeface="Times New Roman" panose="02020603050405020304" pitchFamily="18" charset="0"/>
                <a:ea typeface="黑体" panose="02010609060101010101" pitchFamily="49" charset="-122"/>
                <a:cs typeface="Times New Roman" panose="02020603050405020304" pitchFamily="18" charset="0"/>
              </a:rPr>
              <a:t>OpenFlow</a:t>
            </a:r>
            <a:r>
              <a:rPr lang="zh-CN" altLang="en-US" sz="1350" b="1">
                <a:latin typeface="Times New Roman" panose="02020603050405020304" pitchFamily="18" charset="0"/>
                <a:ea typeface="黑体" panose="02010609060101010101" pitchFamily="49" charset="-122"/>
                <a:cs typeface="Times New Roman" panose="02020603050405020304" pitchFamily="18" charset="0"/>
              </a:rPr>
              <a:t>协议，在交换机和控制器间</a:t>
            </a:r>
          </a:p>
        </p:txBody>
      </p:sp>
      <p:sp>
        <p:nvSpPr>
          <p:cNvPr id="13" name="左大括号 12"/>
          <p:cNvSpPr/>
          <p:nvPr/>
        </p:nvSpPr>
        <p:spPr>
          <a:xfrm>
            <a:off x="4352925" y="3125391"/>
            <a:ext cx="757238" cy="2064544"/>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135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653295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8" grpId="0"/>
      <p:bldP spid="10" grpId="0"/>
      <p:bldP spid="11" grpId="0"/>
      <p:bldP spid="12" grpId="0"/>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1932" y="1237060"/>
            <a:ext cx="3907631" cy="3250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文本框 4"/>
          <p:cNvSpPr txBox="1">
            <a:spLocks noChangeArrowheads="1"/>
          </p:cNvSpPr>
          <p:nvPr/>
        </p:nvSpPr>
        <p:spPr bwMode="auto">
          <a:xfrm>
            <a:off x="844154" y="4654153"/>
            <a:ext cx="235862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350" b="1">
                <a:latin typeface="Times New Roman" panose="02020603050405020304" pitchFamily="18" charset="0"/>
                <a:ea typeface="黑体" panose="02010609060101010101" pitchFamily="49" charset="-122"/>
                <a:cs typeface="Times New Roman" panose="02020603050405020304" pitchFamily="18" charset="0"/>
              </a:rPr>
              <a:t>专用的</a:t>
            </a:r>
            <a:r>
              <a:rPr lang="en-US" altLang="zh-CN" sz="1350" b="1">
                <a:latin typeface="Times New Roman" panose="02020603050405020304" pitchFamily="18" charset="0"/>
                <a:ea typeface="黑体" panose="02010609060101010101" pitchFamily="49" charset="-122"/>
                <a:cs typeface="Times New Roman" panose="02020603050405020304" pitchFamily="18" charset="0"/>
              </a:rPr>
              <a:t>OpenFlow</a:t>
            </a:r>
            <a:r>
              <a:rPr lang="zh-CN" altLang="en-US" sz="1350" b="1">
                <a:latin typeface="Times New Roman" panose="02020603050405020304" pitchFamily="18" charset="0"/>
                <a:ea typeface="黑体" panose="02010609060101010101" pitchFamily="49" charset="-122"/>
                <a:cs typeface="Times New Roman" panose="02020603050405020304" pitchFamily="18" charset="0"/>
              </a:rPr>
              <a:t>交换机</a:t>
            </a:r>
          </a:p>
        </p:txBody>
      </p:sp>
      <p:sp>
        <p:nvSpPr>
          <p:cNvPr id="6" name="文本框 5"/>
          <p:cNvSpPr txBox="1">
            <a:spLocks noChangeArrowheads="1"/>
          </p:cNvSpPr>
          <p:nvPr/>
        </p:nvSpPr>
        <p:spPr bwMode="auto">
          <a:xfrm>
            <a:off x="4023122" y="3621882"/>
            <a:ext cx="4281488"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350" b="1">
                <a:latin typeface="Times New Roman" panose="02020603050405020304" pitchFamily="18" charset="0"/>
                <a:ea typeface="黑体" panose="02010609060101010101" pitchFamily="49" charset="-122"/>
                <a:cs typeface="Times New Roman" panose="02020603050405020304" pitchFamily="18" charset="0"/>
              </a:rPr>
              <a:t>流表项动作：</a:t>
            </a:r>
            <a:endParaRPr lang="en-US" altLang="zh-CN" sz="1350" b="1">
              <a:latin typeface="Times New Roman" panose="02020603050405020304" pitchFamily="18" charset="0"/>
              <a:ea typeface="黑体" panose="02010609060101010101" pitchFamily="49" charset="-122"/>
              <a:cs typeface="Times New Roman" panose="02020603050405020304" pitchFamily="18" charset="0"/>
            </a:endParaRPr>
          </a:p>
          <a:p>
            <a:pPr>
              <a:lnSpc>
                <a:spcPct val="100000"/>
              </a:lnSpc>
              <a:spcBef>
                <a:spcPct val="0"/>
              </a:spcBef>
              <a:buFontTx/>
              <a:buNone/>
            </a:pPr>
            <a:r>
              <a:rPr lang="en-US" altLang="zh-CN" sz="1350" b="1">
                <a:latin typeface="Times New Roman" panose="02020603050405020304" pitchFamily="18" charset="0"/>
                <a:ea typeface="黑体" panose="02010609060101010101" pitchFamily="49" charset="-122"/>
                <a:cs typeface="Times New Roman" panose="02020603050405020304" pitchFamily="18" charset="0"/>
              </a:rPr>
              <a:t>1</a:t>
            </a:r>
            <a:r>
              <a:rPr lang="zh-CN" altLang="en-US" sz="1350" b="1">
                <a:latin typeface="Times New Roman" panose="02020603050405020304" pitchFamily="18" charset="0"/>
                <a:ea typeface="黑体" panose="02010609060101010101" pitchFamily="49" charset="-122"/>
                <a:cs typeface="Times New Roman" panose="02020603050405020304" pitchFamily="18" charset="0"/>
              </a:rPr>
              <a:t>、</a:t>
            </a:r>
            <a:r>
              <a:rPr lang="zh-CN" altLang="zh-CN" sz="1350" b="1">
                <a:latin typeface="Times New Roman" panose="02020603050405020304" pitchFamily="18" charset="0"/>
                <a:ea typeface="黑体" panose="02010609060101010101" pitchFamily="49" charset="-122"/>
                <a:cs typeface="Times New Roman" panose="02020603050405020304" pitchFamily="18" charset="0"/>
              </a:rPr>
              <a:t>转发流的数据包到一个给定的端口（或多个端口）</a:t>
            </a:r>
            <a:endParaRPr lang="en-US" altLang="zh-CN" sz="1350" b="1">
              <a:latin typeface="Times New Roman" panose="02020603050405020304" pitchFamily="18" charset="0"/>
              <a:ea typeface="黑体" panose="02010609060101010101" pitchFamily="49" charset="-122"/>
              <a:cs typeface="Times New Roman" panose="02020603050405020304" pitchFamily="18" charset="0"/>
            </a:endParaRPr>
          </a:p>
          <a:p>
            <a:pPr>
              <a:lnSpc>
                <a:spcPct val="100000"/>
              </a:lnSpc>
              <a:spcBef>
                <a:spcPct val="0"/>
              </a:spcBef>
              <a:buFontTx/>
              <a:buNone/>
            </a:pPr>
            <a:endParaRPr lang="en-US" altLang="zh-CN" sz="1350" b="1">
              <a:latin typeface="Times New Roman" panose="02020603050405020304" pitchFamily="18" charset="0"/>
              <a:ea typeface="黑体" panose="02010609060101010101" pitchFamily="49" charset="-122"/>
              <a:cs typeface="Times New Roman" panose="02020603050405020304" pitchFamily="18" charset="0"/>
            </a:endParaRPr>
          </a:p>
          <a:p>
            <a:pPr>
              <a:lnSpc>
                <a:spcPct val="100000"/>
              </a:lnSpc>
              <a:spcBef>
                <a:spcPct val="0"/>
              </a:spcBef>
              <a:buFontTx/>
              <a:buNone/>
            </a:pPr>
            <a:r>
              <a:rPr lang="en-US" altLang="zh-CN" sz="1350" b="1">
                <a:latin typeface="Times New Roman" panose="02020603050405020304" pitchFamily="18" charset="0"/>
                <a:ea typeface="黑体" panose="02010609060101010101" pitchFamily="49" charset="-122"/>
                <a:cs typeface="Times New Roman" panose="02020603050405020304" pitchFamily="18" charset="0"/>
              </a:rPr>
              <a:t>2</a:t>
            </a:r>
            <a:r>
              <a:rPr lang="zh-CN" altLang="en-US" sz="1350" b="1">
                <a:latin typeface="Times New Roman" panose="02020603050405020304" pitchFamily="18" charset="0"/>
                <a:ea typeface="黑体" panose="02010609060101010101" pitchFamily="49" charset="-122"/>
                <a:cs typeface="Times New Roman" panose="02020603050405020304" pitchFamily="18" charset="0"/>
              </a:rPr>
              <a:t>、</a:t>
            </a:r>
            <a:r>
              <a:rPr lang="zh-CN" altLang="zh-CN" sz="1350" b="1">
                <a:latin typeface="Times New Roman" panose="02020603050405020304" pitchFamily="18" charset="0"/>
                <a:ea typeface="黑体" panose="02010609060101010101" pitchFamily="49" charset="-122"/>
                <a:cs typeface="Times New Roman" panose="02020603050405020304" pitchFamily="18" charset="0"/>
              </a:rPr>
              <a:t>封装和转发这个流的数据包到一个控制器，数据包被传递到安全通道，在安全通道数据包被封装并发送到控制器</a:t>
            </a:r>
            <a:endParaRPr lang="en-US" altLang="zh-CN" sz="1350" b="1">
              <a:latin typeface="Times New Roman" panose="02020603050405020304" pitchFamily="18" charset="0"/>
              <a:ea typeface="黑体" panose="02010609060101010101" pitchFamily="49" charset="-122"/>
              <a:cs typeface="Times New Roman" panose="02020603050405020304" pitchFamily="18" charset="0"/>
            </a:endParaRPr>
          </a:p>
          <a:p>
            <a:pPr>
              <a:lnSpc>
                <a:spcPct val="100000"/>
              </a:lnSpc>
              <a:spcBef>
                <a:spcPct val="0"/>
              </a:spcBef>
              <a:buFontTx/>
              <a:buNone/>
            </a:pPr>
            <a:endParaRPr lang="en-US" altLang="zh-CN" sz="1350" b="1">
              <a:latin typeface="Times New Roman" panose="02020603050405020304" pitchFamily="18" charset="0"/>
              <a:ea typeface="黑体" panose="02010609060101010101" pitchFamily="49" charset="-122"/>
              <a:cs typeface="Times New Roman" panose="02020603050405020304" pitchFamily="18" charset="0"/>
            </a:endParaRPr>
          </a:p>
          <a:p>
            <a:pPr>
              <a:lnSpc>
                <a:spcPct val="100000"/>
              </a:lnSpc>
              <a:spcBef>
                <a:spcPct val="0"/>
              </a:spcBef>
              <a:buFontTx/>
              <a:buNone/>
            </a:pPr>
            <a:r>
              <a:rPr lang="en-US" altLang="zh-CN" sz="1350" b="1">
                <a:latin typeface="Times New Roman" panose="02020603050405020304" pitchFamily="18" charset="0"/>
                <a:ea typeface="黑体" panose="02010609060101010101" pitchFamily="49" charset="-122"/>
                <a:cs typeface="Times New Roman" panose="02020603050405020304" pitchFamily="18" charset="0"/>
              </a:rPr>
              <a:t>3</a:t>
            </a:r>
            <a:r>
              <a:rPr lang="zh-CN" altLang="en-US" sz="1350" b="1">
                <a:latin typeface="Times New Roman" panose="02020603050405020304" pitchFamily="18" charset="0"/>
                <a:ea typeface="黑体" panose="02010609060101010101" pitchFamily="49" charset="-122"/>
                <a:cs typeface="Times New Roman" panose="02020603050405020304" pitchFamily="18" charset="0"/>
              </a:rPr>
              <a:t>、</a:t>
            </a:r>
            <a:r>
              <a:rPr lang="zh-CN" altLang="zh-CN" sz="1350" b="1">
                <a:latin typeface="Times New Roman" panose="02020603050405020304" pitchFamily="18" charset="0"/>
                <a:ea typeface="黑体" panose="02010609060101010101" pitchFamily="49" charset="-122"/>
                <a:cs typeface="Times New Roman" panose="02020603050405020304" pitchFamily="18" charset="0"/>
              </a:rPr>
              <a:t>丢弃流的数据包</a:t>
            </a:r>
            <a:endParaRPr lang="zh-CN" altLang="en-US" sz="135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文本框 7"/>
          <p:cNvSpPr txBox="1">
            <a:spLocks noChangeArrowheads="1"/>
          </p:cNvSpPr>
          <p:nvPr/>
        </p:nvSpPr>
        <p:spPr bwMode="auto">
          <a:xfrm>
            <a:off x="4468416" y="2271712"/>
            <a:ext cx="68580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350" b="1">
                <a:latin typeface="Times New Roman" panose="02020603050405020304" pitchFamily="18" charset="0"/>
                <a:ea typeface="黑体" panose="02010609060101010101" pitchFamily="49" charset="-122"/>
                <a:cs typeface="Times New Roman" panose="02020603050405020304" pitchFamily="18" charset="0"/>
              </a:rPr>
              <a:t>流表项</a:t>
            </a:r>
          </a:p>
        </p:txBody>
      </p:sp>
      <p:sp>
        <p:nvSpPr>
          <p:cNvPr id="9" name="文本框 8"/>
          <p:cNvSpPr txBox="1">
            <a:spLocks noChangeArrowheads="1"/>
          </p:cNvSpPr>
          <p:nvPr/>
        </p:nvSpPr>
        <p:spPr bwMode="auto">
          <a:xfrm>
            <a:off x="5937647" y="1454944"/>
            <a:ext cx="164782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350" b="1">
                <a:latin typeface="Times New Roman" panose="02020603050405020304" pitchFamily="18" charset="0"/>
                <a:ea typeface="黑体" panose="02010609060101010101" pitchFamily="49" charset="-122"/>
                <a:cs typeface="Times New Roman" panose="02020603050405020304" pitchFamily="18" charset="0"/>
              </a:rPr>
              <a:t>定义流的数据包头</a:t>
            </a:r>
          </a:p>
        </p:txBody>
      </p:sp>
      <p:sp>
        <p:nvSpPr>
          <p:cNvPr id="12" name="文本框 11"/>
          <p:cNvSpPr txBox="1">
            <a:spLocks noChangeArrowheads="1"/>
          </p:cNvSpPr>
          <p:nvPr/>
        </p:nvSpPr>
        <p:spPr bwMode="auto">
          <a:xfrm>
            <a:off x="5895975" y="2057401"/>
            <a:ext cx="173116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zh-CN" sz="1350" b="1">
                <a:latin typeface="Times New Roman" panose="02020603050405020304" pitchFamily="18" charset="0"/>
                <a:ea typeface="黑体" panose="02010609060101010101" pitchFamily="49" charset="-122"/>
                <a:cs typeface="Times New Roman" panose="02020603050405020304" pitchFamily="18" charset="0"/>
              </a:rPr>
              <a:t>动作：它定义数据包应该怎样被处理</a:t>
            </a:r>
            <a:endParaRPr lang="zh-CN" altLang="en-US" sz="135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文本框 12"/>
          <p:cNvSpPr txBox="1">
            <a:spLocks noChangeArrowheads="1"/>
          </p:cNvSpPr>
          <p:nvPr/>
        </p:nvSpPr>
        <p:spPr bwMode="auto">
          <a:xfrm>
            <a:off x="5895975" y="2862263"/>
            <a:ext cx="2366963"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zh-CN" sz="1350" b="1">
                <a:latin typeface="Times New Roman" panose="02020603050405020304" pitchFamily="18" charset="0"/>
                <a:ea typeface="黑体" panose="02010609060101010101" pitchFamily="49" charset="-122"/>
                <a:cs typeface="Times New Roman" panose="02020603050405020304" pitchFamily="18" charset="0"/>
              </a:rPr>
              <a:t>统计：跟踪数据包的数量和每个流的字节数，还有最后一个数据包匹配的流的时间</a:t>
            </a:r>
            <a:endParaRPr lang="zh-CN" altLang="en-US" sz="135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 name="左大括号 13"/>
          <p:cNvSpPr/>
          <p:nvPr/>
        </p:nvSpPr>
        <p:spPr>
          <a:xfrm>
            <a:off x="5503069" y="1593056"/>
            <a:ext cx="326231" cy="1615679"/>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135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383807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2" grpId="0"/>
      <p:bldP spid="13" grpId="0"/>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45781" y="1321594"/>
            <a:ext cx="455295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文本框 4"/>
          <p:cNvSpPr txBox="1">
            <a:spLocks noChangeArrowheads="1"/>
          </p:cNvSpPr>
          <p:nvPr/>
        </p:nvSpPr>
        <p:spPr bwMode="auto">
          <a:xfrm>
            <a:off x="4954191" y="2059781"/>
            <a:ext cx="333732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zh-CN" sz="1350" b="1">
                <a:latin typeface="Times New Roman" panose="02020603050405020304" pitchFamily="18" charset="0"/>
                <a:ea typeface="黑体" panose="02010609060101010101" pitchFamily="49" charset="-122"/>
                <a:cs typeface="Times New Roman" panose="02020603050405020304" pitchFamily="18" charset="0"/>
              </a:rPr>
              <a:t>在“类型</a:t>
            </a:r>
            <a:r>
              <a:rPr lang="en-US" altLang="zh-CN" sz="1350" b="1">
                <a:latin typeface="Times New Roman" panose="02020603050405020304" pitchFamily="18" charset="0"/>
                <a:ea typeface="黑体" panose="02010609060101010101" pitchFamily="49" charset="-122"/>
                <a:cs typeface="Times New Roman" panose="02020603050405020304" pitchFamily="18" charset="0"/>
              </a:rPr>
              <a:t>0</a:t>
            </a:r>
            <a:r>
              <a:rPr lang="zh-CN" altLang="zh-CN" sz="1350" b="1">
                <a:latin typeface="Times New Roman" panose="02020603050405020304" pitchFamily="18" charset="0"/>
                <a:ea typeface="黑体" panose="02010609060101010101" pitchFamily="49" charset="-122"/>
                <a:cs typeface="Times New Roman" panose="02020603050405020304" pitchFamily="18" charset="0"/>
              </a:rPr>
              <a:t>”</a:t>
            </a:r>
            <a:r>
              <a:rPr lang="en-US" altLang="zh-CN" sz="1350" b="1">
                <a:latin typeface="Times New Roman" panose="02020603050405020304" pitchFamily="18" charset="0"/>
                <a:ea typeface="黑体" panose="02010609060101010101" pitchFamily="49" charset="-122"/>
                <a:cs typeface="Times New Roman" panose="02020603050405020304" pitchFamily="18" charset="0"/>
              </a:rPr>
              <a:t>OpenFlow</a:t>
            </a:r>
            <a:r>
              <a:rPr lang="zh-CN" altLang="zh-CN" sz="1350" b="1">
                <a:latin typeface="Times New Roman" panose="02020603050405020304" pitchFamily="18" charset="0"/>
                <a:ea typeface="黑体" panose="02010609060101010101" pitchFamily="49" charset="-122"/>
                <a:cs typeface="Times New Roman" panose="02020603050405020304" pitchFamily="18" charset="0"/>
              </a:rPr>
              <a:t>交换机中的头部域</a:t>
            </a:r>
            <a:endParaRPr lang="zh-CN" altLang="en-US" sz="1350" b="1">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9220"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5085" y="1191816"/>
            <a:ext cx="3561159" cy="4206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文本框 2"/>
          <p:cNvSpPr txBox="1">
            <a:spLocks noChangeArrowheads="1"/>
          </p:cNvSpPr>
          <p:nvPr/>
        </p:nvSpPr>
        <p:spPr bwMode="auto">
          <a:xfrm>
            <a:off x="675085" y="5464969"/>
            <a:ext cx="398025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zh-CN" sz="1350" b="1">
                <a:latin typeface="Times New Roman" panose="02020603050405020304" pitchFamily="18" charset="0"/>
                <a:ea typeface="黑体" panose="02010609060101010101" pitchFamily="49" charset="-122"/>
                <a:cs typeface="Times New Roman" panose="02020603050405020304" pitchFamily="18" charset="0"/>
              </a:rPr>
              <a:t>一个支持</a:t>
            </a:r>
            <a:r>
              <a:rPr lang="en-US" altLang="zh-CN" sz="1350" b="1">
                <a:latin typeface="Times New Roman" panose="02020603050405020304" pitchFamily="18" charset="0"/>
                <a:ea typeface="黑体" panose="02010609060101010101" pitchFamily="49" charset="-122"/>
                <a:cs typeface="Times New Roman" panose="02020603050405020304" pitchFamily="18" charset="0"/>
              </a:rPr>
              <a:t>OpenFlow</a:t>
            </a:r>
            <a:r>
              <a:rPr lang="zh-CN" altLang="zh-CN" sz="1350" b="1">
                <a:latin typeface="Times New Roman" panose="02020603050405020304" pitchFamily="18" charset="0"/>
                <a:ea typeface="黑体" panose="02010609060101010101" pitchFamily="49" charset="-122"/>
                <a:cs typeface="Times New Roman" panose="02020603050405020304" pitchFamily="18" charset="0"/>
              </a:rPr>
              <a:t>的商用交换机和路由器的例子</a:t>
            </a:r>
            <a:endParaRPr lang="zh-CN" altLang="en-US" sz="135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文本框 3"/>
          <p:cNvSpPr txBox="1">
            <a:spLocks noChangeArrowheads="1"/>
          </p:cNvSpPr>
          <p:nvPr/>
        </p:nvSpPr>
        <p:spPr bwMode="auto">
          <a:xfrm>
            <a:off x="4954192" y="2637235"/>
            <a:ext cx="3211115"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350" b="1">
                <a:latin typeface="Times New Roman" panose="02020603050405020304" pitchFamily="18" charset="0"/>
                <a:ea typeface="黑体" panose="02010609060101010101" pitchFamily="49" charset="-122"/>
                <a:cs typeface="Times New Roman" panose="02020603050405020304" pitchFamily="18" charset="0"/>
              </a:rPr>
              <a:t>需要隔离生产流量和实验流量：</a:t>
            </a:r>
            <a:endParaRPr lang="en-US" altLang="zh-CN" sz="1350" b="1">
              <a:latin typeface="Times New Roman" panose="02020603050405020304" pitchFamily="18" charset="0"/>
              <a:ea typeface="黑体" panose="02010609060101010101" pitchFamily="49" charset="-122"/>
              <a:cs typeface="Times New Roman" panose="02020603050405020304" pitchFamily="18" charset="0"/>
            </a:endParaRPr>
          </a:p>
          <a:p>
            <a:pPr>
              <a:lnSpc>
                <a:spcPct val="100000"/>
              </a:lnSpc>
              <a:spcBef>
                <a:spcPct val="0"/>
              </a:spcBef>
              <a:buFontTx/>
              <a:buNone/>
            </a:pPr>
            <a:r>
              <a:rPr lang="en-US" altLang="zh-CN" sz="1350" b="1">
                <a:latin typeface="Times New Roman" panose="02020603050405020304" pitchFamily="18" charset="0"/>
                <a:ea typeface="黑体" panose="02010609060101010101" pitchFamily="49" charset="-122"/>
                <a:cs typeface="Times New Roman" panose="02020603050405020304" pitchFamily="18" charset="0"/>
              </a:rPr>
              <a:t>1</a:t>
            </a:r>
            <a:r>
              <a:rPr lang="zh-CN" altLang="en-US" sz="1350" b="1">
                <a:latin typeface="Times New Roman" panose="02020603050405020304" pitchFamily="18" charset="0"/>
                <a:ea typeface="黑体" panose="02010609060101010101" pitchFamily="49" charset="-122"/>
                <a:cs typeface="Times New Roman" panose="02020603050405020304" pitchFamily="18" charset="0"/>
              </a:rPr>
              <a:t>、增加第四种动作：</a:t>
            </a:r>
            <a:r>
              <a:rPr lang="zh-CN" altLang="zh-CN" sz="1350" b="1">
                <a:latin typeface="Times New Roman" panose="02020603050405020304" pitchFamily="18" charset="0"/>
                <a:ea typeface="黑体" panose="02010609060101010101" pitchFamily="49" charset="-122"/>
                <a:cs typeface="Times New Roman" panose="02020603050405020304" pitchFamily="18" charset="0"/>
              </a:rPr>
              <a:t>通过交换机正常的处理链路转发数据包</a:t>
            </a:r>
            <a:r>
              <a:rPr lang="zh-CN" altLang="en-US" sz="1350" b="1">
                <a:latin typeface="Times New Roman" panose="02020603050405020304" pitchFamily="18" charset="0"/>
                <a:ea typeface="黑体" panose="02010609060101010101" pitchFamily="49" charset="-122"/>
                <a:cs typeface="Times New Roman" panose="02020603050405020304" pitchFamily="18" charset="0"/>
              </a:rPr>
              <a:t>；</a:t>
            </a:r>
            <a:endParaRPr lang="en-US" altLang="zh-CN" sz="1350" b="1">
              <a:latin typeface="Times New Roman" panose="02020603050405020304" pitchFamily="18" charset="0"/>
              <a:ea typeface="黑体" panose="02010609060101010101" pitchFamily="49" charset="-122"/>
              <a:cs typeface="Times New Roman" panose="02020603050405020304" pitchFamily="18" charset="0"/>
            </a:endParaRPr>
          </a:p>
          <a:p>
            <a:pPr>
              <a:lnSpc>
                <a:spcPct val="100000"/>
              </a:lnSpc>
              <a:spcBef>
                <a:spcPct val="0"/>
              </a:spcBef>
              <a:buFontTx/>
              <a:buNone/>
            </a:pPr>
            <a:r>
              <a:rPr lang="zh-CN" altLang="en-US" sz="1350" b="1">
                <a:latin typeface="Times New Roman" panose="02020603050405020304" pitchFamily="18" charset="0"/>
                <a:ea typeface="黑体" panose="02010609060101010101" pitchFamily="49" charset="-122"/>
                <a:cs typeface="Times New Roman" panose="02020603050405020304" pitchFamily="18" charset="0"/>
              </a:rPr>
              <a:t>或者：</a:t>
            </a:r>
            <a:endParaRPr lang="en-US" altLang="zh-CN" sz="1350" b="1">
              <a:latin typeface="Times New Roman" panose="02020603050405020304" pitchFamily="18" charset="0"/>
              <a:ea typeface="黑体" panose="02010609060101010101" pitchFamily="49" charset="-122"/>
              <a:cs typeface="Times New Roman" panose="02020603050405020304" pitchFamily="18" charset="0"/>
            </a:endParaRPr>
          </a:p>
          <a:p>
            <a:pPr>
              <a:lnSpc>
                <a:spcPct val="100000"/>
              </a:lnSpc>
              <a:spcBef>
                <a:spcPct val="0"/>
              </a:spcBef>
              <a:buFontTx/>
              <a:buNone/>
            </a:pPr>
            <a:r>
              <a:rPr lang="en-US" altLang="zh-CN" sz="1350" b="1">
                <a:latin typeface="Times New Roman" panose="02020603050405020304" pitchFamily="18" charset="0"/>
                <a:ea typeface="黑体" panose="02010609060101010101" pitchFamily="49" charset="-122"/>
                <a:cs typeface="Times New Roman" panose="02020603050405020304" pitchFamily="18" charset="0"/>
              </a:rPr>
              <a:t>2</a:t>
            </a:r>
            <a:r>
              <a:rPr lang="zh-CN" altLang="en-US" sz="1350" b="1">
                <a:latin typeface="Times New Roman" panose="02020603050405020304" pitchFamily="18" charset="0"/>
                <a:ea typeface="黑体" panose="02010609060101010101" pitchFamily="49" charset="-122"/>
                <a:cs typeface="Times New Roman" panose="02020603050405020304" pitchFamily="18" charset="0"/>
              </a:rPr>
              <a:t>、</a:t>
            </a:r>
            <a:r>
              <a:rPr lang="zh-CN" altLang="zh-CN" sz="1350" b="1">
                <a:latin typeface="Times New Roman" panose="02020603050405020304" pitchFamily="18" charset="0"/>
                <a:ea typeface="黑体" panose="02010609060101010101" pitchFamily="49" charset="-122"/>
                <a:cs typeface="Times New Roman" panose="02020603050405020304" pitchFamily="18" charset="0"/>
              </a:rPr>
              <a:t>为实验流量和生产流量分别定义</a:t>
            </a:r>
            <a:r>
              <a:rPr lang="en-US" altLang="zh-CN" sz="1350" b="1">
                <a:latin typeface="Times New Roman" panose="02020603050405020304" pitchFamily="18" charset="0"/>
                <a:ea typeface="黑体" panose="02010609060101010101" pitchFamily="49" charset="-122"/>
                <a:cs typeface="Times New Roman" panose="02020603050405020304" pitchFamily="18" charset="0"/>
              </a:rPr>
              <a:t>VLAN</a:t>
            </a:r>
            <a:r>
              <a:rPr lang="zh-CN" altLang="zh-CN" sz="1350" b="1">
                <a:latin typeface="Times New Roman" panose="02020603050405020304" pitchFamily="18" charset="0"/>
                <a:ea typeface="黑体" panose="02010609060101010101" pitchFamily="49" charset="-122"/>
                <a:cs typeface="Times New Roman" panose="02020603050405020304" pitchFamily="18" charset="0"/>
              </a:rPr>
              <a:t>集合</a:t>
            </a:r>
            <a:endParaRPr lang="zh-CN" altLang="en-US" sz="135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文本框 6"/>
          <p:cNvSpPr txBox="1">
            <a:spLocks noChangeArrowheads="1"/>
          </p:cNvSpPr>
          <p:nvPr/>
        </p:nvSpPr>
        <p:spPr bwMode="auto">
          <a:xfrm>
            <a:off x="4954192" y="4495800"/>
            <a:ext cx="401240"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350" b="1">
                <a:latin typeface="Times New Roman" panose="02020603050405020304" pitchFamily="18" charset="0"/>
                <a:ea typeface="黑体" panose="02010609060101010101" pitchFamily="49" charset="-122"/>
                <a:cs typeface="Times New Roman" panose="02020603050405020304" pitchFamily="18" charset="0"/>
              </a:rPr>
              <a:t>控</a:t>
            </a:r>
            <a:endParaRPr lang="en-US" altLang="zh-CN" sz="1350" b="1">
              <a:latin typeface="Times New Roman" panose="02020603050405020304" pitchFamily="18" charset="0"/>
              <a:ea typeface="黑体" panose="02010609060101010101" pitchFamily="49" charset="-122"/>
              <a:cs typeface="Times New Roman" panose="02020603050405020304" pitchFamily="18" charset="0"/>
            </a:endParaRPr>
          </a:p>
          <a:p>
            <a:pPr>
              <a:lnSpc>
                <a:spcPct val="100000"/>
              </a:lnSpc>
              <a:spcBef>
                <a:spcPct val="0"/>
              </a:spcBef>
              <a:buFontTx/>
              <a:buNone/>
            </a:pPr>
            <a:r>
              <a:rPr lang="zh-CN" altLang="en-US" sz="1350" b="1">
                <a:latin typeface="Times New Roman" panose="02020603050405020304" pitchFamily="18" charset="0"/>
                <a:ea typeface="黑体" panose="02010609060101010101" pitchFamily="49" charset="-122"/>
                <a:cs typeface="Times New Roman" panose="02020603050405020304" pitchFamily="18" charset="0"/>
              </a:rPr>
              <a:t>制</a:t>
            </a:r>
            <a:endParaRPr lang="en-US" altLang="zh-CN" sz="1350" b="1">
              <a:latin typeface="Times New Roman" panose="02020603050405020304" pitchFamily="18" charset="0"/>
              <a:ea typeface="黑体" panose="02010609060101010101" pitchFamily="49" charset="-122"/>
              <a:cs typeface="Times New Roman" panose="02020603050405020304" pitchFamily="18" charset="0"/>
            </a:endParaRPr>
          </a:p>
          <a:p>
            <a:pPr>
              <a:lnSpc>
                <a:spcPct val="100000"/>
              </a:lnSpc>
              <a:spcBef>
                <a:spcPct val="0"/>
              </a:spcBef>
              <a:buFontTx/>
              <a:buNone/>
            </a:pPr>
            <a:r>
              <a:rPr lang="zh-CN" altLang="en-US" sz="1350" b="1">
                <a:latin typeface="Times New Roman" panose="02020603050405020304" pitchFamily="18" charset="0"/>
                <a:ea typeface="黑体" panose="02010609060101010101" pitchFamily="49" charset="-122"/>
                <a:cs typeface="Times New Roman" panose="02020603050405020304" pitchFamily="18" charset="0"/>
              </a:rPr>
              <a:t>器</a:t>
            </a:r>
          </a:p>
        </p:txBody>
      </p:sp>
      <p:sp>
        <p:nvSpPr>
          <p:cNvPr id="8" name="文本框 7"/>
          <p:cNvSpPr txBox="1">
            <a:spLocks noChangeArrowheads="1"/>
          </p:cNvSpPr>
          <p:nvPr/>
        </p:nvSpPr>
        <p:spPr bwMode="auto">
          <a:xfrm>
            <a:off x="5984081" y="4254103"/>
            <a:ext cx="240030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350" b="1">
                <a:latin typeface="Times New Roman" panose="02020603050405020304" pitchFamily="18" charset="0"/>
                <a:ea typeface="黑体" panose="02010609060101010101" pitchFamily="49" charset="-122"/>
                <a:cs typeface="Times New Roman" panose="02020603050405020304" pitchFamily="18" charset="0"/>
              </a:rPr>
              <a:t>静态或动态地添加</a:t>
            </a:r>
            <a:r>
              <a:rPr lang="en-US" altLang="zh-CN" sz="1350" b="1">
                <a:latin typeface="Times New Roman" panose="02020603050405020304" pitchFamily="18" charset="0"/>
                <a:ea typeface="黑体" panose="02010609060101010101" pitchFamily="49" charset="-122"/>
                <a:cs typeface="Times New Roman" panose="02020603050405020304" pitchFamily="18" charset="0"/>
              </a:rPr>
              <a:t>/</a:t>
            </a:r>
            <a:r>
              <a:rPr lang="zh-CN" altLang="en-US" sz="1350" b="1">
                <a:latin typeface="Times New Roman" panose="02020603050405020304" pitchFamily="18" charset="0"/>
                <a:ea typeface="黑体" panose="02010609060101010101" pitchFamily="49" charset="-122"/>
                <a:cs typeface="Times New Roman" panose="02020603050405020304" pitchFamily="18" charset="0"/>
              </a:rPr>
              <a:t>删除流</a:t>
            </a:r>
          </a:p>
        </p:txBody>
      </p:sp>
      <p:sp>
        <p:nvSpPr>
          <p:cNvPr id="5" name="文本框 4"/>
          <p:cNvSpPr txBox="1">
            <a:spLocks noChangeArrowheads="1"/>
          </p:cNvSpPr>
          <p:nvPr/>
        </p:nvSpPr>
        <p:spPr bwMode="auto">
          <a:xfrm>
            <a:off x="5984081" y="4980385"/>
            <a:ext cx="262532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350" b="1">
                <a:latin typeface="Times New Roman" panose="02020603050405020304" pitchFamily="18" charset="0"/>
                <a:ea typeface="黑体" panose="02010609060101010101" pitchFamily="49" charset="-122"/>
                <a:cs typeface="Times New Roman" panose="02020603050405020304" pitchFamily="18" charset="0"/>
              </a:rPr>
              <a:t>更复杂功能：用户控制、访问策略等</a:t>
            </a:r>
          </a:p>
        </p:txBody>
      </p:sp>
      <p:sp>
        <p:nvSpPr>
          <p:cNvPr id="6" name="左大括号 5"/>
          <p:cNvSpPr/>
          <p:nvPr/>
        </p:nvSpPr>
        <p:spPr>
          <a:xfrm>
            <a:off x="5372100" y="4379119"/>
            <a:ext cx="315516" cy="101917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sz="135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4330283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5" grpId="0"/>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pPr eaLnBrk="1" hangingPunct="1"/>
            <a:r>
              <a:rPr lang="zh-CN" altLang="en-US" b="1" smtClean="0"/>
              <a:t>三、如何使用</a:t>
            </a:r>
            <a:r>
              <a:rPr lang="en-US" altLang="zh-CN" b="1" smtClean="0"/>
              <a:t>OpenFlow</a:t>
            </a:r>
            <a:r>
              <a:rPr lang="zh-CN" altLang="en-US" b="1" smtClean="0"/>
              <a:t>交换机</a:t>
            </a:r>
          </a:p>
        </p:txBody>
      </p:sp>
      <p:pic>
        <p:nvPicPr>
          <p:cNvPr id="10243"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71172" y="1695451"/>
            <a:ext cx="766763" cy="859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文本框 3"/>
          <p:cNvSpPr txBox="1">
            <a:spLocks noChangeArrowheads="1"/>
          </p:cNvSpPr>
          <p:nvPr/>
        </p:nvSpPr>
        <p:spPr bwMode="auto">
          <a:xfrm>
            <a:off x="7309247" y="2781300"/>
            <a:ext cx="148947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350" b="1">
                <a:latin typeface="Times New Roman" panose="02020603050405020304" pitchFamily="18" charset="0"/>
                <a:ea typeface="黑体" panose="02010609060101010101" pitchFamily="49" charset="-122"/>
                <a:cs typeface="Times New Roman" panose="02020603050405020304" pitchFamily="18" charset="0"/>
              </a:rPr>
              <a:t>Amy’s  computer</a:t>
            </a:r>
            <a:endParaRPr lang="zh-CN" altLang="en-US" sz="1350" b="1">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10245"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49479" y="3057525"/>
            <a:ext cx="592931"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04951" y="3046810"/>
            <a:ext cx="592931" cy="429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图片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04951" y="4593431"/>
            <a:ext cx="592931"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图片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62588" y="4593431"/>
            <a:ext cx="592931"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9" name="图片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70647" y="3665935"/>
            <a:ext cx="681038" cy="682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连接符 11"/>
          <p:cNvCxnSpPr/>
          <p:nvPr/>
        </p:nvCxnSpPr>
        <p:spPr>
          <a:xfrm flipH="1">
            <a:off x="6055519" y="2555081"/>
            <a:ext cx="1253729" cy="619125"/>
          </a:xfrm>
          <a:prstGeom prst="line">
            <a:avLst/>
          </a:prstGeom>
        </p:spPr>
        <p:style>
          <a:lnRef idx="3">
            <a:schemeClr val="dk1"/>
          </a:lnRef>
          <a:fillRef idx="0">
            <a:schemeClr val="dk1"/>
          </a:fillRef>
          <a:effectRef idx="2">
            <a:schemeClr val="dk1"/>
          </a:effectRef>
          <a:fontRef idx="minor">
            <a:schemeClr val="tx1"/>
          </a:fontRef>
        </p:style>
      </p:cxnSp>
      <p:cxnSp>
        <p:nvCxnSpPr>
          <p:cNvPr id="14" name="直接连接符 13"/>
          <p:cNvCxnSpPr>
            <a:stCxn id="10245" idx="1"/>
            <a:endCxn id="10246" idx="3"/>
          </p:cNvCxnSpPr>
          <p:nvPr/>
        </p:nvCxnSpPr>
        <p:spPr>
          <a:xfrm flipH="1" flipV="1">
            <a:off x="2097882" y="3261123"/>
            <a:ext cx="3251597" cy="10715"/>
          </a:xfrm>
          <a:prstGeom prst="line">
            <a:avLst/>
          </a:prstGeom>
        </p:spPr>
        <p:style>
          <a:lnRef idx="3">
            <a:schemeClr val="dk1"/>
          </a:lnRef>
          <a:fillRef idx="0">
            <a:schemeClr val="dk1"/>
          </a:fillRef>
          <a:effectRef idx="2">
            <a:schemeClr val="dk1"/>
          </a:effectRef>
          <a:fontRef idx="minor">
            <a:schemeClr val="tx1"/>
          </a:fontRef>
        </p:style>
      </p:cxnSp>
      <p:cxnSp>
        <p:nvCxnSpPr>
          <p:cNvPr id="16" name="直接连接符 15"/>
          <p:cNvCxnSpPr>
            <a:endCxn id="10247" idx="0"/>
          </p:cNvCxnSpPr>
          <p:nvPr/>
        </p:nvCxnSpPr>
        <p:spPr>
          <a:xfrm>
            <a:off x="1772841" y="3575447"/>
            <a:ext cx="28575" cy="1017984"/>
          </a:xfrm>
          <a:prstGeom prst="line">
            <a:avLst/>
          </a:prstGeom>
        </p:spPr>
        <p:style>
          <a:lnRef idx="3">
            <a:schemeClr val="dk1"/>
          </a:lnRef>
          <a:fillRef idx="0">
            <a:schemeClr val="dk1"/>
          </a:fillRef>
          <a:effectRef idx="2">
            <a:schemeClr val="dk1"/>
          </a:effectRef>
          <a:fontRef idx="minor">
            <a:schemeClr val="tx1"/>
          </a:fontRef>
        </p:style>
      </p:cxnSp>
      <p:cxnSp>
        <p:nvCxnSpPr>
          <p:cNvPr id="18" name="直接连接符 17"/>
          <p:cNvCxnSpPr>
            <a:stCxn id="10247" idx="3"/>
            <a:endCxn id="10248" idx="1"/>
          </p:cNvCxnSpPr>
          <p:nvPr/>
        </p:nvCxnSpPr>
        <p:spPr>
          <a:xfrm>
            <a:off x="2097882" y="4807744"/>
            <a:ext cx="3364706" cy="0"/>
          </a:xfrm>
          <a:prstGeom prst="line">
            <a:avLst/>
          </a:prstGeom>
        </p:spPr>
        <p:style>
          <a:lnRef idx="3">
            <a:schemeClr val="dk1"/>
          </a:lnRef>
          <a:fillRef idx="0">
            <a:schemeClr val="dk1"/>
          </a:fillRef>
          <a:effectRef idx="2">
            <a:schemeClr val="dk1"/>
          </a:effectRef>
          <a:fontRef idx="minor">
            <a:schemeClr val="tx1"/>
          </a:fontRef>
        </p:style>
      </p:cxnSp>
      <p:cxnSp>
        <p:nvCxnSpPr>
          <p:cNvPr id="20" name="直接连接符 19"/>
          <p:cNvCxnSpPr>
            <a:stCxn id="10245" idx="2"/>
            <a:endCxn id="10248" idx="0"/>
          </p:cNvCxnSpPr>
          <p:nvPr/>
        </p:nvCxnSpPr>
        <p:spPr>
          <a:xfrm>
            <a:off x="5645944" y="3486151"/>
            <a:ext cx="113110" cy="1107281"/>
          </a:xfrm>
          <a:prstGeom prst="line">
            <a:avLst/>
          </a:prstGeom>
        </p:spPr>
        <p:style>
          <a:lnRef idx="3">
            <a:schemeClr val="dk1"/>
          </a:lnRef>
          <a:fillRef idx="0">
            <a:schemeClr val="dk1"/>
          </a:fillRef>
          <a:effectRef idx="2">
            <a:schemeClr val="dk1"/>
          </a:effectRef>
          <a:fontRef idx="minor">
            <a:schemeClr val="tx1"/>
          </a:fontRef>
        </p:style>
      </p:cxnSp>
      <p:cxnSp>
        <p:nvCxnSpPr>
          <p:cNvPr id="24" name="直接连接符 23"/>
          <p:cNvCxnSpPr>
            <a:stCxn id="10249" idx="1"/>
          </p:cNvCxnSpPr>
          <p:nvPr/>
        </p:nvCxnSpPr>
        <p:spPr>
          <a:xfrm flipH="1" flipV="1">
            <a:off x="1957388" y="3446860"/>
            <a:ext cx="1313260" cy="559594"/>
          </a:xfrm>
          <a:prstGeom prst="line">
            <a:avLst/>
          </a:prstGeom>
        </p:spPr>
        <p:style>
          <a:lnRef idx="3">
            <a:schemeClr val="dk1"/>
          </a:lnRef>
          <a:fillRef idx="0">
            <a:schemeClr val="dk1"/>
          </a:fillRef>
          <a:effectRef idx="2">
            <a:schemeClr val="dk1"/>
          </a:effectRef>
          <a:fontRef idx="minor">
            <a:schemeClr val="tx1"/>
          </a:fontRef>
        </p:style>
      </p:cxnSp>
      <p:cxnSp>
        <p:nvCxnSpPr>
          <p:cNvPr id="26" name="直接连接符 25"/>
          <p:cNvCxnSpPr>
            <a:stCxn id="10249" idx="0"/>
          </p:cNvCxnSpPr>
          <p:nvPr/>
        </p:nvCxnSpPr>
        <p:spPr>
          <a:xfrm flipV="1">
            <a:off x="3611166" y="3446860"/>
            <a:ext cx="1851422" cy="219075"/>
          </a:xfrm>
          <a:prstGeom prst="line">
            <a:avLst/>
          </a:prstGeom>
        </p:spPr>
        <p:style>
          <a:lnRef idx="3">
            <a:schemeClr val="dk1"/>
          </a:lnRef>
          <a:fillRef idx="0">
            <a:schemeClr val="dk1"/>
          </a:fillRef>
          <a:effectRef idx="2">
            <a:schemeClr val="dk1"/>
          </a:effectRef>
          <a:fontRef idx="minor">
            <a:schemeClr val="tx1"/>
          </a:fontRef>
        </p:style>
      </p:cxnSp>
      <p:cxnSp>
        <p:nvCxnSpPr>
          <p:cNvPr id="28" name="直接连接符 27"/>
          <p:cNvCxnSpPr/>
          <p:nvPr/>
        </p:nvCxnSpPr>
        <p:spPr>
          <a:xfrm flipH="1">
            <a:off x="1957388" y="4287441"/>
            <a:ext cx="1495425" cy="404813"/>
          </a:xfrm>
          <a:prstGeom prst="line">
            <a:avLst/>
          </a:prstGeom>
        </p:spPr>
        <p:style>
          <a:lnRef idx="3">
            <a:schemeClr val="dk1"/>
          </a:lnRef>
          <a:fillRef idx="0">
            <a:schemeClr val="dk1"/>
          </a:fillRef>
          <a:effectRef idx="2">
            <a:schemeClr val="dk1"/>
          </a:effectRef>
          <a:fontRef idx="minor">
            <a:schemeClr val="tx1"/>
          </a:fontRef>
        </p:style>
      </p:cxnSp>
      <p:cxnSp>
        <p:nvCxnSpPr>
          <p:cNvPr id="30" name="直接连接符 29"/>
          <p:cNvCxnSpPr>
            <a:stCxn id="10249" idx="3"/>
          </p:cNvCxnSpPr>
          <p:nvPr/>
        </p:nvCxnSpPr>
        <p:spPr>
          <a:xfrm>
            <a:off x="3951685" y="4006454"/>
            <a:ext cx="1807369" cy="735806"/>
          </a:xfrm>
          <a:prstGeom prst="line">
            <a:avLst/>
          </a:prstGeom>
        </p:spPr>
        <p:style>
          <a:lnRef idx="3">
            <a:schemeClr val="dk1"/>
          </a:lnRef>
          <a:fillRef idx="0">
            <a:schemeClr val="dk1"/>
          </a:fillRef>
          <a:effectRef idx="2">
            <a:schemeClr val="dk1"/>
          </a:effectRef>
          <a:fontRef idx="minor">
            <a:schemeClr val="tx1"/>
          </a:fontRef>
        </p:style>
      </p:cxnSp>
      <p:cxnSp>
        <p:nvCxnSpPr>
          <p:cNvPr id="10240" name="直接连接符 10239"/>
          <p:cNvCxnSpPr>
            <a:stCxn id="10246" idx="1"/>
          </p:cNvCxnSpPr>
          <p:nvPr/>
        </p:nvCxnSpPr>
        <p:spPr>
          <a:xfrm flipH="1" flipV="1">
            <a:off x="895350" y="2628901"/>
            <a:ext cx="609600" cy="632222"/>
          </a:xfrm>
          <a:prstGeom prst="line">
            <a:avLst/>
          </a:prstGeom>
        </p:spPr>
        <p:style>
          <a:lnRef idx="3">
            <a:schemeClr val="dk1"/>
          </a:lnRef>
          <a:fillRef idx="0">
            <a:schemeClr val="dk1"/>
          </a:fillRef>
          <a:effectRef idx="2">
            <a:schemeClr val="dk1"/>
          </a:effectRef>
          <a:fontRef idx="minor">
            <a:schemeClr val="tx1"/>
          </a:fontRef>
        </p:style>
      </p:cxnSp>
      <p:cxnSp>
        <p:nvCxnSpPr>
          <p:cNvPr id="2" name="直接连接符 10242"/>
          <p:cNvCxnSpPr>
            <a:stCxn id="10248" idx="3"/>
          </p:cNvCxnSpPr>
          <p:nvPr/>
        </p:nvCxnSpPr>
        <p:spPr>
          <a:xfrm flipH="1">
            <a:off x="945357" y="5022057"/>
            <a:ext cx="856060" cy="502444"/>
          </a:xfrm>
          <a:prstGeom prst="line">
            <a:avLst/>
          </a:prstGeom>
        </p:spPr>
        <p:style>
          <a:lnRef idx="3">
            <a:schemeClr val="dk1"/>
          </a:lnRef>
          <a:fillRef idx="0">
            <a:schemeClr val="dk1"/>
          </a:fillRef>
          <a:effectRef idx="2">
            <a:schemeClr val="dk1"/>
          </a:effectRef>
          <a:fontRef idx="minor">
            <a:schemeClr val="tx1"/>
          </a:fontRef>
        </p:style>
      </p:cxnSp>
      <p:cxnSp>
        <p:nvCxnSpPr>
          <p:cNvPr id="3" name="直接连接符 10244"/>
          <p:cNvCxnSpPr>
            <a:stCxn id="10248" idx="3"/>
          </p:cNvCxnSpPr>
          <p:nvPr/>
        </p:nvCxnSpPr>
        <p:spPr>
          <a:xfrm flipH="1" flipV="1">
            <a:off x="4692254" y="2235994"/>
            <a:ext cx="953690" cy="821531"/>
          </a:xfrm>
          <a:prstGeom prst="line">
            <a:avLst/>
          </a:prstGeom>
        </p:spPr>
        <p:style>
          <a:lnRef idx="3">
            <a:schemeClr val="dk1"/>
          </a:lnRef>
          <a:fillRef idx="0">
            <a:schemeClr val="dk1"/>
          </a:fillRef>
          <a:effectRef idx="2">
            <a:schemeClr val="dk1"/>
          </a:effectRef>
          <a:fontRef idx="minor">
            <a:schemeClr val="tx1"/>
          </a:fontRef>
        </p:style>
      </p:cxnSp>
      <p:cxnSp>
        <p:nvCxnSpPr>
          <p:cNvPr id="4" name="直接连接符 10246"/>
          <p:cNvCxnSpPr>
            <a:stCxn id="10248" idx="3"/>
          </p:cNvCxnSpPr>
          <p:nvPr/>
        </p:nvCxnSpPr>
        <p:spPr>
          <a:xfrm>
            <a:off x="6055519" y="4807744"/>
            <a:ext cx="919163" cy="465535"/>
          </a:xfrm>
          <a:prstGeom prst="line">
            <a:avLst/>
          </a:prstGeom>
        </p:spPr>
        <p:style>
          <a:lnRef idx="3">
            <a:schemeClr val="dk1"/>
          </a:lnRef>
          <a:fillRef idx="0">
            <a:schemeClr val="dk1"/>
          </a:fillRef>
          <a:effectRef idx="2">
            <a:schemeClr val="dk1"/>
          </a:effectRef>
          <a:fontRef idx="minor">
            <a:schemeClr val="tx1"/>
          </a:fontRef>
        </p:style>
      </p:cxnSp>
      <p:sp>
        <p:nvSpPr>
          <p:cNvPr id="10263" name="文本框 10247"/>
          <p:cNvSpPr txBox="1">
            <a:spLocks noChangeArrowheads="1"/>
          </p:cNvSpPr>
          <p:nvPr/>
        </p:nvSpPr>
        <p:spPr bwMode="auto">
          <a:xfrm>
            <a:off x="2394347" y="5273278"/>
            <a:ext cx="288607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350" b="1">
                <a:latin typeface="Times New Roman" panose="02020603050405020304" pitchFamily="18" charset="0"/>
                <a:ea typeface="黑体" panose="02010609060101010101" pitchFamily="49" charset="-122"/>
                <a:cs typeface="Times New Roman" panose="02020603050405020304" pitchFamily="18" charset="0"/>
              </a:rPr>
              <a:t>使用</a:t>
            </a:r>
            <a:r>
              <a:rPr lang="en-US" altLang="zh-CN" sz="1350" b="1">
                <a:latin typeface="Times New Roman" panose="02020603050405020304" pitchFamily="18" charset="0"/>
                <a:ea typeface="黑体" panose="02010609060101010101" pitchFamily="49" charset="-122"/>
                <a:cs typeface="Times New Roman" panose="02020603050405020304" pitchFamily="18" charset="0"/>
              </a:rPr>
              <a:t>OpenFlow</a:t>
            </a:r>
            <a:r>
              <a:rPr lang="zh-CN" altLang="en-US" sz="1350" b="1">
                <a:latin typeface="Times New Roman" panose="02020603050405020304" pitchFamily="18" charset="0"/>
                <a:ea typeface="黑体" panose="02010609060101010101" pitchFamily="49" charset="-122"/>
                <a:cs typeface="Times New Roman" panose="02020603050405020304" pitchFamily="18" charset="0"/>
              </a:rPr>
              <a:t>测试</a:t>
            </a:r>
            <a:r>
              <a:rPr lang="en-US" altLang="zh-CN" sz="1350" b="1">
                <a:latin typeface="Times New Roman" panose="02020603050405020304" pitchFamily="18" charset="0"/>
                <a:ea typeface="黑体" panose="02010609060101010101" pitchFamily="49" charset="-122"/>
                <a:cs typeface="Times New Roman" panose="02020603050405020304" pitchFamily="18" charset="0"/>
              </a:rPr>
              <a:t>Amy-OSPF</a:t>
            </a:r>
            <a:endParaRPr lang="zh-CN" altLang="en-US" sz="1350" b="1">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10250" name="直接箭头连接符 10249"/>
          <p:cNvCxnSpPr/>
          <p:nvPr/>
        </p:nvCxnSpPr>
        <p:spPr>
          <a:xfrm flipH="1">
            <a:off x="6055519" y="2628900"/>
            <a:ext cx="1321594" cy="64293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252" name="直接箭头连接符 10251"/>
          <p:cNvCxnSpPr/>
          <p:nvPr/>
        </p:nvCxnSpPr>
        <p:spPr>
          <a:xfrm flipH="1">
            <a:off x="4014788" y="3545681"/>
            <a:ext cx="1447800" cy="21550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253" name="文本框 10252"/>
          <p:cNvSpPr txBox="1">
            <a:spLocks noChangeArrowheads="1"/>
          </p:cNvSpPr>
          <p:nvPr/>
        </p:nvSpPr>
        <p:spPr bwMode="auto">
          <a:xfrm>
            <a:off x="6506766" y="3613548"/>
            <a:ext cx="184785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350" b="1">
                <a:latin typeface="Times New Roman" panose="02020603050405020304" pitchFamily="18" charset="0"/>
                <a:ea typeface="黑体" panose="02010609060101010101" pitchFamily="49" charset="-122"/>
                <a:cs typeface="Times New Roman" panose="02020603050405020304" pitchFamily="18" charset="0"/>
              </a:rPr>
              <a:t>新的流到达先封装并转发到控制器</a:t>
            </a:r>
          </a:p>
        </p:txBody>
      </p:sp>
      <p:sp>
        <p:nvSpPr>
          <p:cNvPr id="10258" name="弧形 10257"/>
          <p:cNvSpPr/>
          <p:nvPr/>
        </p:nvSpPr>
        <p:spPr>
          <a:xfrm>
            <a:off x="6565106" y="3119438"/>
            <a:ext cx="744141" cy="887016"/>
          </a:xfrm>
          <a:prstGeom prst="arc">
            <a:avLst/>
          </a:prstGeom>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sz="1350">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10260" name="直接箭头连接符 10259"/>
          <p:cNvCxnSpPr/>
          <p:nvPr/>
        </p:nvCxnSpPr>
        <p:spPr>
          <a:xfrm flipV="1">
            <a:off x="3723085" y="3340894"/>
            <a:ext cx="1557338" cy="23693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262" name="直接箭头连接符 10261"/>
          <p:cNvCxnSpPr/>
          <p:nvPr/>
        </p:nvCxnSpPr>
        <p:spPr>
          <a:xfrm flipH="1" flipV="1">
            <a:off x="1957388" y="3380185"/>
            <a:ext cx="1371600" cy="41195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265" name="直接箭头连接符 10264"/>
          <p:cNvCxnSpPr/>
          <p:nvPr/>
        </p:nvCxnSpPr>
        <p:spPr>
          <a:xfrm flipH="1">
            <a:off x="1890713" y="4126706"/>
            <a:ext cx="1438275" cy="46672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267" name="直接箭头连接符 10266"/>
          <p:cNvCxnSpPr/>
          <p:nvPr/>
        </p:nvCxnSpPr>
        <p:spPr>
          <a:xfrm>
            <a:off x="3792141" y="4186238"/>
            <a:ext cx="1853803" cy="55602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268" name="文本框 10267"/>
          <p:cNvSpPr txBox="1">
            <a:spLocks noChangeArrowheads="1"/>
          </p:cNvSpPr>
          <p:nvPr/>
        </p:nvSpPr>
        <p:spPr bwMode="auto">
          <a:xfrm>
            <a:off x="2462213" y="2599135"/>
            <a:ext cx="2051447"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350" b="1">
                <a:latin typeface="Times New Roman" panose="02020603050405020304" pitchFamily="18" charset="0"/>
                <a:ea typeface="黑体" panose="02010609060101010101" pitchFamily="49" charset="-122"/>
                <a:cs typeface="Times New Roman" panose="02020603050405020304" pitchFamily="18" charset="0"/>
              </a:rPr>
              <a:t>添加流表项配置转发规则</a:t>
            </a:r>
          </a:p>
        </p:txBody>
      </p:sp>
      <p:cxnSp>
        <p:nvCxnSpPr>
          <p:cNvPr id="10271" name="直接连接符 10270"/>
          <p:cNvCxnSpPr>
            <a:stCxn id="10268" idx="2"/>
          </p:cNvCxnSpPr>
          <p:nvPr/>
        </p:nvCxnSpPr>
        <p:spPr>
          <a:xfrm flipH="1">
            <a:off x="3039667" y="3106966"/>
            <a:ext cx="448270" cy="435144"/>
          </a:xfrm>
          <a:prstGeom prst="line">
            <a:avLst/>
          </a:prstGeom>
          <a:ln>
            <a:prstDash val="lgDash"/>
          </a:ln>
        </p:spPr>
        <p:style>
          <a:lnRef idx="3">
            <a:schemeClr val="accent1"/>
          </a:lnRef>
          <a:fillRef idx="0">
            <a:schemeClr val="accent1"/>
          </a:fillRef>
          <a:effectRef idx="2">
            <a:schemeClr val="accent1"/>
          </a:effectRef>
          <a:fontRef idx="minor">
            <a:schemeClr val="tx1"/>
          </a:fontRef>
        </p:style>
      </p:cxnSp>
      <p:cxnSp>
        <p:nvCxnSpPr>
          <p:cNvPr id="64" name="直接连接符 63"/>
          <p:cNvCxnSpPr/>
          <p:nvPr/>
        </p:nvCxnSpPr>
        <p:spPr>
          <a:xfrm>
            <a:off x="3723085" y="2853929"/>
            <a:ext cx="371475" cy="635794"/>
          </a:xfrm>
          <a:prstGeom prst="line">
            <a:avLst/>
          </a:prstGeom>
          <a:ln>
            <a:prstDash val="lgDash"/>
          </a:ln>
        </p:spPr>
        <p:style>
          <a:lnRef idx="3">
            <a:schemeClr val="accent1"/>
          </a:lnRef>
          <a:fillRef idx="0">
            <a:schemeClr val="accent1"/>
          </a:fillRef>
          <a:effectRef idx="2">
            <a:schemeClr val="accent1"/>
          </a:effectRef>
          <a:fontRef idx="minor">
            <a:schemeClr val="tx1"/>
          </a:fontRef>
        </p:style>
      </p:cxnSp>
      <p:cxnSp>
        <p:nvCxnSpPr>
          <p:cNvPr id="66" name="直接连接符 65"/>
          <p:cNvCxnSpPr/>
          <p:nvPr/>
        </p:nvCxnSpPr>
        <p:spPr>
          <a:xfrm>
            <a:off x="3837385" y="2968229"/>
            <a:ext cx="850106" cy="1446609"/>
          </a:xfrm>
          <a:prstGeom prst="line">
            <a:avLst/>
          </a:prstGeom>
          <a:ln>
            <a:prstDash val="lgDash"/>
          </a:ln>
        </p:spPr>
        <p:style>
          <a:lnRef idx="3">
            <a:schemeClr val="accent1"/>
          </a:lnRef>
          <a:fillRef idx="0">
            <a:schemeClr val="accent1"/>
          </a:fillRef>
          <a:effectRef idx="2">
            <a:schemeClr val="accent1"/>
          </a:effectRef>
          <a:fontRef idx="minor">
            <a:schemeClr val="tx1"/>
          </a:fontRef>
        </p:style>
      </p:cxnSp>
      <p:cxnSp>
        <p:nvCxnSpPr>
          <p:cNvPr id="68" name="直接连接符 67"/>
          <p:cNvCxnSpPr/>
          <p:nvPr/>
        </p:nvCxnSpPr>
        <p:spPr>
          <a:xfrm flipH="1">
            <a:off x="2377679" y="2853929"/>
            <a:ext cx="704850" cy="1487090"/>
          </a:xfrm>
          <a:prstGeom prst="line">
            <a:avLst/>
          </a:prstGeom>
          <a:ln>
            <a:prstDash val="lgDash"/>
          </a:ln>
        </p:spPr>
        <p:style>
          <a:lnRef idx="3">
            <a:schemeClr val="accent1"/>
          </a:lnRef>
          <a:fillRef idx="0">
            <a:schemeClr val="accent1"/>
          </a:fillRef>
          <a:effectRef idx="2">
            <a:schemeClr val="accent1"/>
          </a:effectRef>
          <a:fontRef idx="minor">
            <a:schemeClr val="tx1"/>
          </a:fontRef>
        </p:style>
      </p:cxnSp>
      <p:sp>
        <p:nvSpPr>
          <p:cNvPr id="70" name="任意多边形 69"/>
          <p:cNvSpPr/>
          <p:nvPr/>
        </p:nvSpPr>
        <p:spPr>
          <a:xfrm>
            <a:off x="988219" y="3365897"/>
            <a:ext cx="4905375" cy="1852613"/>
          </a:xfrm>
          <a:custGeom>
            <a:avLst/>
            <a:gdLst>
              <a:gd name="connsiteX0" fmla="*/ 758675 w 6540557"/>
              <a:gd name="connsiteY0" fmla="*/ 0 h 2470654"/>
              <a:gd name="connsiteX1" fmla="*/ 27155 w 6540557"/>
              <a:gd name="connsiteY1" fmla="*/ 1998618 h 2470654"/>
              <a:gd name="connsiteX2" fmla="*/ 1607761 w 6540557"/>
              <a:gd name="connsiteY2" fmla="*/ 2468880 h 2470654"/>
              <a:gd name="connsiteX3" fmla="*/ 6062195 w 6540557"/>
              <a:gd name="connsiteY3" fmla="*/ 2155372 h 2470654"/>
              <a:gd name="connsiteX4" fmla="*/ 6205887 w 6540557"/>
              <a:gd name="connsiteY4" fmla="*/ 2050869 h 24706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0557" h="2470654">
                <a:moveTo>
                  <a:pt x="758675" y="0"/>
                </a:moveTo>
                <a:cubicBezTo>
                  <a:pt x="322158" y="793569"/>
                  <a:pt x="-114359" y="1587138"/>
                  <a:pt x="27155" y="1998618"/>
                </a:cubicBezTo>
                <a:cubicBezTo>
                  <a:pt x="168669" y="2410098"/>
                  <a:pt x="601921" y="2442754"/>
                  <a:pt x="1607761" y="2468880"/>
                </a:cubicBezTo>
                <a:cubicBezTo>
                  <a:pt x="2613601" y="2495006"/>
                  <a:pt x="5295841" y="2225041"/>
                  <a:pt x="6062195" y="2155372"/>
                </a:cubicBezTo>
                <a:cubicBezTo>
                  <a:pt x="6828549" y="2085703"/>
                  <a:pt x="6517218" y="2068286"/>
                  <a:pt x="6205887" y="2050869"/>
                </a:cubicBezTo>
              </a:path>
            </a:pathLst>
          </a:custGeom>
        </p:spPr>
        <p:style>
          <a:lnRef idx="3">
            <a:schemeClr val="dk1"/>
          </a:lnRef>
          <a:fillRef idx="0">
            <a:schemeClr val="dk1"/>
          </a:fillRef>
          <a:effectRef idx="2">
            <a:schemeClr val="dk1"/>
          </a:effectRef>
          <a:fontRef idx="minor">
            <a:schemeClr val="tx1"/>
          </a:fontRef>
        </p:style>
        <p:txBody>
          <a:bodyPr anchor="ctr"/>
          <a:lstStyle/>
          <a:p>
            <a:pPr algn="ctr">
              <a:defRPr/>
            </a:pPr>
            <a:endParaRPr lang="zh-CN" altLang="en-US" sz="135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1" name="任意多边形 70"/>
          <p:cNvSpPr/>
          <p:nvPr/>
        </p:nvSpPr>
        <p:spPr>
          <a:xfrm>
            <a:off x="962026" y="2139554"/>
            <a:ext cx="4812506" cy="2587228"/>
          </a:xfrm>
          <a:custGeom>
            <a:avLst/>
            <a:gdLst>
              <a:gd name="connsiteX0" fmla="*/ 924269 w 6416407"/>
              <a:gd name="connsiteY0" fmla="*/ 3450485 h 3450485"/>
              <a:gd name="connsiteX1" fmla="*/ 231937 w 6416407"/>
              <a:gd name="connsiteY1" fmla="*/ 223959 h 3450485"/>
              <a:gd name="connsiteX2" fmla="*/ 4451240 w 6416407"/>
              <a:gd name="connsiteY2" fmla="*/ 315399 h 3450485"/>
              <a:gd name="connsiteX3" fmla="*/ 6136349 w 6416407"/>
              <a:gd name="connsiteY3" fmla="*/ 628907 h 3450485"/>
              <a:gd name="connsiteX4" fmla="*/ 6397606 w 6416407"/>
              <a:gd name="connsiteY4" fmla="*/ 1295113 h 3450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6407" h="3450485">
                <a:moveTo>
                  <a:pt x="924269" y="3450485"/>
                </a:moveTo>
                <a:cubicBezTo>
                  <a:pt x="284189" y="2098479"/>
                  <a:pt x="-355891" y="746473"/>
                  <a:pt x="231937" y="223959"/>
                </a:cubicBezTo>
                <a:cubicBezTo>
                  <a:pt x="819765" y="-298555"/>
                  <a:pt x="3467171" y="247908"/>
                  <a:pt x="4451240" y="315399"/>
                </a:cubicBezTo>
                <a:cubicBezTo>
                  <a:pt x="5435309" y="382890"/>
                  <a:pt x="5811955" y="465621"/>
                  <a:pt x="6136349" y="628907"/>
                </a:cubicBezTo>
                <a:cubicBezTo>
                  <a:pt x="6460743" y="792193"/>
                  <a:pt x="6429174" y="1043653"/>
                  <a:pt x="6397606" y="1295113"/>
                </a:cubicBezTo>
              </a:path>
            </a:pathLst>
          </a:custGeom>
        </p:spPr>
        <p:style>
          <a:lnRef idx="3">
            <a:schemeClr val="dk1"/>
          </a:lnRef>
          <a:fillRef idx="0">
            <a:schemeClr val="dk1"/>
          </a:fillRef>
          <a:effectRef idx="2">
            <a:schemeClr val="dk1"/>
          </a:effectRef>
          <a:fontRef idx="minor">
            <a:schemeClr val="tx1"/>
          </a:fontRef>
        </p:style>
        <p:txBody>
          <a:bodyPr anchor="ctr"/>
          <a:lstStyle/>
          <a:p>
            <a:pPr algn="ctr">
              <a:defRPr/>
            </a:pPr>
            <a:endParaRPr lang="zh-CN" altLang="en-US" sz="1350">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73" name="直接箭头连接符 72"/>
          <p:cNvCxnSpPr/>
          <p:nvPr/>
        </p:nvCxnSpPr>
        <p:spPr>
          <a:xfrm flipH="1">
            <a:off x="5942410" y="2050257"/>
            <a:ext cx="1366838" cy="80367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4" name="文本框 73"/>
          <p:cNvSpPr txBox="1">
            <a:spLocks noChangeArrowheads="1"/>
          </p:cNvSpPr>
          <p:nvPr/>
        </p:nvSpPr>
        <p:spPr bwMode="auto">
          <a:xfrm>
            <a:off x="6862763" y="3349229"/>
            <a:ext cx="179189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350" b="1">
                <a:latin typeface="Times New Roman" panose="02020603050405020304" pitchFamily="18" charset="0"/>
                <a:ea typeface="黑体" panose="02010609060101010101" pitchFamily="49" charset="-122"/>
                <a:cs typeface="Times New Roman" panose="02020603050405020304" pitchFamily="18" charset="0"/>
              </a:rPr>
              <a:t>后续数据包按流表项规则转发</a:t>
            </a:r>
          </a:p>
        </p:txBody>
      </p:sp>
      <p:sp>
        <p:nvSpPr>
          <p:cNvPr id="75" name="弧形 74"/>
          <p:cNvSpPr/>
          <p:nvPr/>
        </p:nvSpPr>
        <p:spPr>
          <a:xfrm>
            <a:off x="6381750" y="2339579"/>
            <a:ext cx="1048941" cy="1787128"/>
          </a:xfrm>
          <a:prstGeom prst="arc">
            <a:avLst/>
          </a:prstGeom>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sz="135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6" name="文本框 75"/>
          <p:cNvSpPr txBox="1">
            <a:spLocks noChangeArrowheads="1"/>
          </p:cNvSpPr>
          <p:nvPr/>
        </p:nvSpPr>
        <p:spPr bwMode="auto">
          <a:xfrm>
            <a:off x="6162675" y="4167188"/>
            <a:ext cx="2827735"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350" b="1">
                <a:latin typeface="Times New Roman" panose="02020603050405020304" pitchFamily="18" charset="0"/>
                <a:ea typeface="黑体" panose="02010609060101010101" pitchFamily="49" charset="-122"/>
                <a:cs typeface="Times New Roman" panose="02020603050405020304" pitchFamily="18" charset="0"/>
              </a:rPr>
              <a:t>基于低成本台式机的控制器</a:t>
            </a:r>
            <a:r>
              <a:rPr lang="zh-CN" altLang="zh-CN" sz="1350" b="1">
                <a:latin typeface="Times New Roman" panose="02020603050405020304" pitchFamily="18" charset="0"/>
                <a:ea typeface="黑体" panose="02010609060101010101" pitchFamily="49" charset="-122"/>
                <a:cs typeface="Times New Roman" panose="02020603050405020304" pitchFamily="18" charset="0"/>
              </a:rPr>
              <a:t>每秒可以处理超过</a:t>
            </a:r>
            <a:r>
              <a:rPr lang="en-US" altLang="zh-CN" sz="1350" b="1">
                <a:latin typeface="Times New Roman" panose="02020603050405020304" pitchFamily="18" charset="0"/>
                <a:ea typeface="黑体" panose="02010609060101010101" pitchFamily="49" charset="-122"/>
                <a:cs typeface="Times New Roman" panose="02020603050405020304" pitchFamily="18" charset="0"/>
              </a:rPr>
              <a:t>10000</a:t>
            </a:r>
            <a:r>
              <a:rPr lang="zh-CN" altLang="zh-CN" sz="1350" b="1">
                <a:latin typeface="Times New Roman" panose="02020603050405020304" pitchFamily="18" charset="0"/>
                <a:ea typeface="黑体" panose="02010609060101010101" pitchFamily="49" charset="-122"/>
                <a:cs typeface="Times New Roman" panose="02020603050405020304" pitchFamily="18" charset="0"/>
              </a:rPr>
              <a:t>个新的流量</a:t>
            </a:r>
            <a:r>
              <a:rPr lang="zh-CN" altLang="en-US" sz="1350" b="1">
                <a:latin typeface="Times New Roman" panose="02020603050405020304" pitchFamily="18" charset="0"/>
                <a:ea typeface="黑体" panose="02010609060101010101" pitchFamily="49" charset="-122"/>
                <a:cs typeface="Times New Roman" panose="02020603050405020304" pitchFamily="18" charset="0"/>
              </a:rPr>
              <a:t>，</a:t>
            </a:r>
            <a:r>
              <a:rPr lang="zh-CN" altLang="zh-CN" sz="1350" b="1">
                <a:latin typeface="Times New Roman" panose="02020603050405020304" pitchFamily="18" charset="0"/>
                <a:ea typeface="黑体" panose="02010609060101010101" pitchFamily="49" charset="-122"/>
                <a:cs typeface="Times New Roman" panose="02020603050405020304" pitchFamily="18" charset="0"/>
              </a:rPr>
              <a:t>足够用于一个大型的大学校园</a:t>
            </a:r>
            <a:endParaRPr lang="zh-CN" altLang="en-US" sz="1350" b="1">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828244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250"/>
                                        </p:tgtEl>
                                        <p:attrNameLst>
                                          <p:attrName>style.visibility</p:attrName>
                                        </p:attrNameLst>
                                      </p:cBhvr>
                                      <p:to>
                                        <p:strVal val="visible"/>
                                      </p:to>
                                    </p:set>
                                    <p:animEffect transition="in" filter="fade">
                                      <p:cBhvr>
                                        <p:cTn id="7" dur="500"/>
                                        <p:tgtEl>
                                          <p:spTgt spid="102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0252"/>
                                        </p:tgtEl>
                                        <p:attrNameLst>
                                          <p:attrName>style.visibility</p:attrName>
                                        </p:attrNameLst>
                                      </p:cBhvr>
                                      <p:to>
                                        <p:strVal val="visible"/>
                                      </p:to>
                                    </p:set>
                                    <p:animEffect transition="in" filter="fade">
                                      <p:cBhvr>
                                        <p:cTn id="12" dur="500"/>
                                        <p:tgtEl>
                                          <p:spTgt spid="10252"/>
                                        </p:tgtEl>
                                      </p:cBhvr>
                                    </p:animEffect>
                                  </p:childTnLst>
                                </p:cTn>
                              </p:par>
                              <p:par>
                                <p:cTn id="13" presetID="10" presetClass="entr" presetSubtype="0" fill="hold" nodeType="withEffect">
                                  <p:stCondLst>
                                    <p:cond delay="0"/>
                                  </p:stCondLst>
                                  <p:childTnLst>
                                    <p:set>
                                      <p:cBhvr>
                                        <p:cTn id="14" dur="1" fill="hold">
                                          <p:stCondLst>
                                            <p:cond delay="0"/>
                                          </p:stCondLst>
                                        </p:cTn>
                                        <p:tgtEl>
                                          <p:spTgt spid="10258"/>
                                        </p:tgtEl>
                                        <p:attrNameLst>
                                          <p:attrName>style.visibility</p:attrName>
                                        </p:attrNameLst>
                                      </p:cBhvr>
                                      <p:to>
                                        <p:strVal val="visible"/>
                                      </p:to>
                                    </p:set>
                                    <p:animEffect transition="in" filter="fade">
                                      <p:cBhvr>
                                        <p:cTn id="15" dur="500"/>
                                        <p:tgtEl>
                                          <p:spTgt spid="1025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253"/>
                                        </p:tgtEl>
                                        <p:attrNameLst>
                                          <p:attrName>style.visibility</p:attrName>
                                        </p:attrNameLst>
                                      </p:cBhvr>
                                      <p:to>
                                        <p:strVal val="visible"/>
                                      </p:to>
                                    </p:set>
                                    <p:animEffect transition="in" filter="fade">
                                      <p:cBhvr>
                                        <p:cTn id="18" dur="500"/>
                                        <p:tgtEl>
                                          <p:spTgt spid="1025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nodeType="clickEffect">
                                  <p:stCondLst>
                                    <p:cond delay="0"/>
                                  </p:stCondLst>
                                  <p:childTnLst>
                                    <p:set>
                                      <p:cBhvr>
                                        <p:cTn id="22" dur="1" fill="hold">
                                          <p:stCondLst>
                                            <p:cond delay="0"/>
                                          </p:stCondLst>
                                        </p:cTn>
                                        <p:tgtEl>
                                          <p:spTgt spid="10250"/>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0252"/>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0258"/>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0253"/>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026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26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26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27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26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268"/>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xit" presetSubtype="0" fill="hold" nodeType="clickEffect">
                                  <p:stCondLst>
                                    <p:cond delay="0"/>
                                  </p:stCondLst>
                                  <p:childTnLst>
                                    <p:set>
                                      <p:cBhvr>
                                        <p:cTn id="52" dur="1" fill="hold">
                                          <p:stCondLst>
                                            <p:cond delay="0"/>
                                          </p:stCondLst>
                                        </p:cTn>
                                        <p:tgtEl>
                                          <p:spTgt spid="10262"/>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10260"/>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10267"/>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10271"/>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68"/>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66"/>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64"/>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10265"/>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10268"/>
                                        </p:tgtEl>
                                        <p:attrNameLst>
                                          <p:attrName>style.visibility</p:attrName>
                                        </p:attrNameLst>
                                      </p:cBhvr>
                                      <p:to>
                                        <p:strVal val="hidden"/>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7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4"/>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3" grpId="0"/>
      <p:bldP spid="10253" grpId="1"/>
      <p:bldP spid="10268" grpId="0"/>
      <p:bldP spid="10268" grpId="1"/>
      <p:bldP spid="74" grpId="0"/>
      <p:bldP spid="7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mtClean="0"/>
              <a:t>更多使用</a:t>
            </a:r>
            <a:r>
              <a:rPr lang="en-US" altLang="zh-CN" smtClean="0"/>
              <a:t>OpenFlow</a:t>
            </a:r>
            <a:r>
              <a:rPr lang="zh-CN" altLang="en-US" smtClean="0"/>
              <a:t>的例子</a:t>
            </a:r>
          </a:p>
        </p:txBody>
      </p:sp>
      <p:sp>
        <p:nvSpPr>
          <p:cNvPr id="4" name="文本框 3"/>
          <p:cNvSpPr txBox="1">
            <a:spLocks noChangeArrowheads="1"/>
          </p:cNvSpPr>
          <p:nvPr/>
        </p:nvSpPr>
        <p:spPr bwMode="auto">
          <a:xfrm>
            <a:off x="628651" y="2257426"/>
            <a:ext cx="3080147"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350" b="1">
                <a:latin typeface="Times New Roman" panose="02020603050405020304" pitchFamily="18" charset="0"/>
                <a:ea typeface="黑体" panose="02010609060101010101" pitchFamily="49" charset="-122"/>
                <a:cs typeface="Times New Roman" panose="02020603050405020304" pitchFamily="18" charset="0"/>
              </a:rPr>
              <a:t>1</a:t>
            </a:r>
            <a:r>
              <a:rPr lang="zh-CN" altLang="en-US" sz="1350" b="1">
                <a:latin typeface="Times New Roman" panose="02020603050405020304" pitchFamily="18" charset="0"/>
                <a:ea typeface="黑体" panose="02010609060101010101" pitchFamily="49" charset="-122"/>
                <a:cs typeface="Times New Roman" panose="02020603050405020304" pitchFamily="18" charset="0"/>
              </a:rPr>
              <a:t>、</a:t>
            </a:r>
            <a:r>
              <a:rPr lang="zh-CN" altLang="zh-CN" sz="1350" b="1">
                <a:latin typeface="Times New Roman" panose="02020603050405020304" pitchFamily="18" charset="0"/>
                <a:ea typeface="黑体" panose="02010609060101010101" pitchFamily="49" charset="-122"/>
                <a:cs typeface="Times New Roman" panose="02020603050405020304" pitchFamily="18" charset="0"/>
              </a:rPr>
              <a:t>网络管理和接入控制</a:t>
            </a:r>
            <a:r>
              <a:rPr lang="zh-CN" altLang="en-US" sz="1350" b="1">
                <a:latin typeface="Times New Roman" panose="02020603050405020304" pitchFamily="18" charset="0"/>
                <a:ea typeface="黑体" panose="02010609060101010101" pitchFamily="49" charset="-122"/>
                <a:cs typeface="Times New Roman" panose="02020603050405020304" pitchFamily="18" charset="0"/>
              </a:rPr>
              <a:t>：对每个新进入交换机的流，控制器都会做进入控制</a:t>
            </a:r>
            <a:endParaRPr lang="zh-CN" altLang="en-US" sz="135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7504" y="2989660"/>
            <a:ext cx="682228" cy="682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15867" y="3094435"/>
            <a:ext cx="592931"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直接箭头连接符 7"/>
          <p:cNvCxnSpPr>
            <a:stCxn id="6" idx="1"/>
            <a:endCxn id="5" idx="3"/>
          </p:cNvCxnSpPr>
          <p:nvPr/>
        </p:nvCxnSpPr>
        <p:spPr>
          <a:xfrm flipH="1">
            <a:off x="1659732" y="3308748"/>
            <a:ext cx="1456135" cy="214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矩形 8"/>
          <p:cNvSpPr/>
          <p:nvPr/>
        </p:nvSpPr>
        <p:spPr>
          <a:xfrm>
            <a:off x="977504" y="4483894"/>
            <a:ext cx="1248965" cy="1248966"/>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sz="1350">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11" name="直接连接符 10"/>
          <p:cNvCxnSpPr>
            <a:stCxn id="9" idx="0"/>
            <a:endCxn id="9" idx="2"/>
          </p:cNvCxnSpPr>
          <p:nvPr/>
        </p:nvCxnSpPr>
        <p:spPr>
          <a:xfrm>
            <a:off x="1602581" y="4483894"/>
            <a:ext cx="0" cy="1248966"/>
          </a:xfrm>
          <a:prstGeom prst="line">
            <a:avLst/>
          </a:prstGeom>
        </p:spPr>
        <p:style>
          <a:lnRef idx="3">
            <a:schemeClr val="dk1"/>
          </a:lnRef>
          <a:fillRef idx="0">
            <a:schemeClr val="dk1"/>
          </a:fillRef>
          <a:effectRef idx="2">
            <a:schemeClr val="dk1"/>
          </a:effectRef>
          <a:fontRef idx="minor">
            <a:schemeClr val="tx1"/>
          </a:fontRef>
        </p:style>
      </p:cxnSp>
      <p:cxnSp>
        <p:nvCxnSpPr>
          <p:cNvPr id="13" name="直接连接符 12"/>
          <p:cNvCxnSpPr>
            <a:stCxn id="9" idx="1"/>
            <a:endCxn id="9" idx="3"/>
          </p:cNvCxnSpPr>
          <p:nvPr/>
        </p:nvCxnSpPr>
        <p:spPr>
          <a:xfrm>
            <a:off x="977504" y="5107781"/>
            <a:ext cx="1248965" cy="0"/>
          </a:xfrm>
          <a:prstGeom prst="line">
            <a:avLst/>
          </a:prstGeom>
        </p:spPr>
        <p:style>
          <a:lnRef idx="3">
            <a:schemeClr val="dk1"/>
          </a:lnRef>
          <a:fillRef idx="0">
            <a:schemeClr val="dk1"/>
          </a:fillRef>
          <a:effectRef idx="2">
            <a:schemeClr val="dk1"/>
          </a:effectRef>
          <a:fontRef idx="minor">
            <a:schemeClr val="tx1"/>
          </a:fontRef>
        </p:style>
      </p:cxnSp>
      <p:cxnSp>
        <p:nvCxnSpPr>
          <p:cNvPr id="15" name="直接连接符 14"/>
          <p:cNvCxnSpPr/>
          <p:nvPr/>
        </p:nvCxnSpPr>
        <p:spPr>
          <a:xfrm flipV="1">
            <a:off x="977504" y="4774406"/>
            <a:ext cx="1248965" cy="9525"/>
          </a:xfrm>
          <a:prstGeom prst="line">
            <a:avLst/>
          </a:prstGeom>
        </p:spPr>
        <p:style>
          <a:lnRef idx="3">
            <a:schemeClr val="dk1"/>
          </a:lnRef>
          <a:fillRef idx="0">
            <a:schemeClr val="dk1"/>
          </a:fillRef>
          <a:effectRef idx="2">
            <a:schemeClr val="dk1"/>
          </a:effectRef>
          <a:fontRef idx="minor">
            <a:schemeClr val="tx1"/>
          </a:fontRef>
        </p:style>
      </p:cxnSp>
      <p:sp>
        <p:nvSpPr>
          <p:cNvPr id="16" name="文本框 15"/>
          <p:cNvSpPr txBox="1">
            <a:spLocks noChangeArrowheads="1"/>
          </p:cNvSpPr>
          <p:nvPr/>
        </p:nvSpPr>
        <p:spPr bwMode="auto">
          <a:xfrm>
            <a:off x="488156" y="3938587"/>
            <a:ext cx="1001316"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350" b="1">
                <a:latin typeface="Times New Roman" panose="02020603050405020304" pitchFamily="18" charset="0"/>
                <a:ea typeface="黑体" panose="02010609060101010101" pitchFamily="49" charset="-122"/>
                <a:cs typeface="Times New Roman" panose="02020603050405020304" pitchFamily="18" charset="0"/>
              </a:rPr>
              <a:t>检查规则</a:t>
            </a:r>
          </a:p>
        </p:txBody>
      </p:sp>
      <p:cxnSp>
        <p:nvCxnSpPr>
          <p:cNvPr id="18" name="直接箭头连接符 17"/>
          <p:cNvCxnSpPr>
            <a:stCxn id="5" idx="2"/>
          </p:cNvCxnSpPr>
          <p:nvPr/>
        </p:nvCxnSpPr>
        <p:spPr>
          <a:xfrm>
            <a:off x="1319213" y="3671888"/>
            <a:ext cx="340519" cy="7453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文本框 18"/>
          <p:cNvSpPr txBox="1">
            <a:spLocks noChangeArrowheads="1"/>
          </p:cNvSpPr>
          <p:nvPr/>
        </p:nvSpPr>
        <p:spPr bwMode="auto">
          <a:xfrm>
            <a:off x="3001566" y="3968353"/>
            <a:ext cx="456009"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350" b="1">
                <a:latin typeface="Times New Roman" panose="02020603050405020304" pitchFamily="18" charset="0"/>
                <a:ea typeface="黑体" panose="02010609060101010101" pitchFamily="49" charset="-122"/>
                <a:cs typeface="Times New Roman" panose="02020603050405020304" pitchFamily="18" charset="0"/>
              </a:rPr>
              <a:t>配置流表项和动作</a:t>
            </a:r>
          </a:p>
        </p:txBody>
      </p:sp>
      <p:cxnSp>
        <p:nvCxnSpPr>
          <p:cNvPr id="21" name="直接箭头连接符 20"/>
          <p:cNvCxnSpPr>
            <a:endCxn id="19" idx="1"/>
          </p:cNvCxnSpPr>
          <p:nvPr/>
        </p:nvCxnSpPr>
        <p:spPr>
          <a:xfrm>
            <a:off x="2330053" y="4483894"/>
            <a:ext cx="671513" cy="36162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文本框 25"/>
          <p:cNvSpPr txBox="1">
            <a:spLocks noChangeArrowheads="1"/>
          </p:cNvSpPr>
          <p:nvPr/>
        </p:nvSpPr>
        <p:spPr bwMode="auto">
          <a:xfrm>
            <a:off x="5768579" y="2257425"/>
            <a:ext cx="148351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350" b="1">
                <a:latin typeface="Times New Roman" panose="02020603050405020304" pitchFamily="18" charset="0"/>
                <a:ea typeface="黑体" panose="02010609060101010101" pitchFamily="49" charset="-122"/>
                <a:cs typeface="Times New Roman" panose="02020603050405020304" pitchFamily="18" charset="0"/>
              </a:rPr>
              <a:t>2</a:t>
            </a:r>
            <a:r>
              <a:rPr lang="zh-CN" altLang="en-US" sz="1350" b="1">
                <a:latin typeface="Times New Roman" panose="02020603050405020304" pitchFamily="18" charset="0"/>
                <a:ea typeface="黑体" panose="02010609060101010101" pitchFamily="49" charset="-122"/>
                <a:cs typeface="Times New Roman" panose="02020603050405020304" pitchFamily="18" charset="0"/>
              </a:rPr>
              <a:t>、</a:t>
            </a:r>
            <a:r>
              <a:rPr lang="en-US" altLang="zh-CN" sz="1350" b="1">
                <a:latin typeface="Times New Roman" panose="02020603050405020304" pitchFamily="18" charset="0"/>
                <a:ea typeface="黑体" panose="02010609060101010101" pitchFamily="49" charset="-122"/>
                <a:cs typeface="Times New Roman" panose="02020603050405020304" pitchFamily="18" charset="0"/>
              </a:rPr>
              <a:t>VLANS</a:t>
            </a:r>
            <a:endParaRPr lang="zh-CN" altLang="en-US" sz="1350" b="1">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28" name="图片 2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86350" y="2806304"/>
            <a:ext cx="682229" cy="682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9" name="表格 28"/>
          <p:cNvGraphicFramePr>
            <a:graphicFrameLocks noGrp="1"/>
          </p:cNvGraphicFramePr>
          <p:nvPr/>
        </p:nvGraphicFramePr>
        <p:xfrm>
          <a:off x="4666060" y="3520679"/>
          <a:ext cx="4013596" cy="2255584"/>
        </p:xfrm>
        <a:graphic>
          <a:graphicData uri="http://schemas.openxmlformats.org/drawingml/2006/table">
            <a:tbl>
              <a:tblPr firstRow="1" bandRow="1">
                <a:tableStyleId>{0505E3EF-67EA-436B-97B2-0124C06EBD24}</a:tableStyleId>
              </a:tblPr>
              <a:tblGrid>
                <a:gridCol w="2006798"/>
                <a:gridCol w="2006798"/>
              </a:tblGrid>
              <a:tr h="278160">
                <a:tc>
                  <a:txBody>
                    <a:bodyPr/>
                    <a:lstStyle/>
                    <a:p>
                      <a:r>
                        <a:rPr lang="zh-CN" altLang="en-US" sz="1400" b="1" dirty="0" smtClean="0"/>
                        <a:t>入端口</a:t>
                      </a:r>
                      <a:endParaRPr lang="zh-CN" altLang="en-US" sz="1400" b="1" dirty="0"/>
                    </a:p>
                  </a:txBody>
                  <a:tcPr marL="68570" marR="68570" marT="34294" marB="34294"/>
                </a:tc>
                <a:tc>
                  <a:txBody>
                    <a:bodyPr/>
                    <a:lstStyle/>
                    <a:p>
                      <a:r>
                        <a:rPr lang="en-US" altLang="zh-CN" sz="1400" b="1" dirty="0" smtClean="0"/>
                        <a:t>VLAN ID</a:t>
                      </a:r>
                      <a:endParaRPr lang="zh-CN" altLang="en-US" sz="1400" b="1" dirty="0"/>
                    </a:p>
                  </a:txBody>
                  <a:tcPr marL="68570" marR="68570" marT="34294" marB="34294"/>
                </a:tc>
              </a:tr>
              <a:tr h="278160">
                <a:tc>
                  <a:txBody>
                    <a:bodyPr/>
                    <a:lstStyle/>
                    <a:p>
                      <a:r>
                        <a:rPr lang="en-US" altLang="zh-CN" sz="1400" b="1" dirty="0" smtClean="0"/>
                        <a:t>1</a:t>
                      </a:r>
                      <a:endParaRPr lang="zh-CN" altLang="en-US" sz="1400" b="1" dirty="0"/>
                    </a:p>
                  </a:txBody>
                  <a:tcPr marL="68570" marR="68570" marT="34294" marB="34294"/>
                </a:tc>
                <a:tc>
                  <a:txBody>
                    <a:bodyPr/>
                    <a:lstStyle/>
                    <a:p>
                      <a:r>
                        <a:rPr lang="en-US" altLang="zh-CN" sz="1400" b="1" dirty="0" smtClean="0"/>
                        <a:t>1</a:t>
                      </a:r>
                      <a:endParaRPr lang="zh-CN" altLang="en-US" sz="1400" b="1" dirty="0"/>
                    </a:p>
                  </a:txBody>
                  <a:tcPr marL="68570" marR="68570" marT="34294" marB="34294"/>
                </a:tc>
              </a:tr>
              <a:tr h="278160">
                <a:tc>
                  <a:txBody>
                    <a:bodyPr/>
                    <a:lstStyle/>
                    <a:p>
                      <a:r>
                        <a:rPr lang="en-US" altLang="zh-CN" sz="1400" b="1" dirty="0" smtClean="0"/>
                        <a:t>2</a:t>
                      </a:r>
                      <a:endParaRPr lang="zh-CN" altLang="en-US" sz="1400" b="1" dirty="0"/>
                    </a:p>
                  </a:txBody>
                  <a:tcPr marL="68570" marR="68570" marT="34294" marB="34294"/>
                </a:tc>
                <a:tc>
                  <a:txBody>
                    <a:bodyPr/>
                    <a:lstStyle/>
                    <a:p>
                      <a:r>
                        <a:rPr lang="en-US" altLang="zh-CN" sz="1400" b="1" dirty="0" smtClean="0"/>
                        <a:t>2</a:t>
                      </a:r>
                      <a:endParaRPr lang="zh-CN" altLang="en-US" sz="1400" b="1" dirty="0"/>
                    </a:p>
                  </a:txBody>
                  <a:tcPr marL="68570" marR="68570" marT="34294" marB="34294"/>
                </a:tc>
              </a:tr>
              <a:tr h="278160">
                <a:tc>
                  <a:txBody>
                    <a:bodyPr/>
                    <a:lstStyle/>
                    <a:p>
                      <a:r>
                        <a:rPr lang="en-US" altLang="zh-CN" sz="1400" b="1" dirty="0" smtClean="0"/>
                        <a:t>MAC address</a:t>
                      </a:r>
                      <a:endParaRPr lang="zh-CN" altLang="en-US" sz="1400" b="1" dirty="0"/>
                    </a:p>
                  </a:txBody>
                  <a:tcPr marL="68570" marR="68570" marT="34294" marB="34294"/>
                </a:tc>
                <a:tc>
                  <a:txBody>
                    <a:bodyPr/>
                    <a:lstStyle/>
                    <a:p>
                      <a:r>
                        <a:rPr lang="en-US" altLang="zh-CN" sz="1400" b="1" dirty="0" smtClean="0"/>
                        <a:t>VLAN ID</a:t>
                      </a:r>
                      <a:endParaRPr lang="zh-CN" altLang="en-US" sz="1400" b="1" dirty="0"/>
                    </a:p>
                  </a:txBody>
                  <a:tcPr marL="68570" marR="68570" marT="34294" marB="34294"/>
                </a:tc>
              </a:tr>
              <a:tr h="278160">
                <a:tc>
                  <a:txBody>
                    <a:bodyPr/>
                    <a:lstStyle/>
                    <a:p>
                      <a:r>
                        <a:rPr lang="en-US" altLang="zh-CN" sz="1400" b="1" dirty="0" smtClean="0"/>
                        <a:t>00-00-00-00-00-00-00-E0</a:t>
                      </a:r>
                      <a:endParaRPr lang="zh-CN" altLang="en-US" sz="1400" b="1" dirty="0"/>
                    </a:p>
                  </a:txBody>
                  <a:tcPr marL="68570" marR="68570" marT="34294" marB="34294"/>
                </a:tc>
                <a:tc>
                  <a:txBody>
                    <a:bodyPr/>
                    <a:lstStyle/>
                    <a:p>
                      <a:r>
                        <a:rPr lang="en-US" altLang="zh-CN" sz="1400" b="1" dirty="0" smtClean="0"/>
                        <a:t>3</a:t>
                      </a:r>
                      <a:endParaRPr lang="zh-CN" altLang="en-US" sz="1400" b="1" dirty="0"/>
                    </a:p>
                  </a:txBody>
                  <a:tcPr marL="68570" marR="68570" marT="34294" marB="34294"/>
                </a:tc>
              </a:tr>
              <a:tr h="278160">
                <a:tc>
                  <a:txBody>
                    <a:bodyPr/>
                    <a:lstStyle/>
                    <a:p>
                      <a:r>
                        <a:rPr lang="en-US" altLang="zh-CN" sz="1400" b="1" dirty="0" smtClean="0"/>
                        <a:t>00-00-00-00-00-00-00-E1</a:t>
                      </a:r>
                      <a:endParaRPr lang="zh-CN" altLang="en-US" sz="1400" b="1" dirty="0"/>
                    </a:p>
                  </a:txBody>
                  <a:tcPr marL="68570" marR="68570" marT="34294" marB="34294"/>
                </a:tc>
                <a:tc>
                  <a:txBody>
                    <a:bodyPr/>
                    <a:lstStyle/>
                    <a:p>
                      <a:r>
                        <a:rPr lang="en-US" altLang="zh-CN" sz="1400" b="1" dirty="0" smtClean="0"/>
                        <a:t>4</a:t>
                      </a:r>
                      <a:endParaRPr lang="zh-CN" altLang="en-US" sz="1400" b="1" dirty="0"/>
                    </a:p>
                  </a:txBody>
                  <a:tcPr marL="68570" marR="68570" marT="34294" marB="34294"/>
                </a:tc>
              </a:tr>
              <a:tr h="278160">
                <a:tc>
                  <a:txBody>
                    <a:bodyPr/>
                    <a:lstStyle/>
                    <a:p>
                      <a:r>
                        <a:rPr lang="zh-CN" altLang="en-US" sz="1400" b="1" dirty="0" smtClean="0"/>
                        <a:t>用户位置标识</a:t>
                      </a:r>
                      <a:endParaRPr lang="zh-CN" altLang="en-US" sz="1400" b="1" dirty="0"/>
                    </a:p>
                  </a:txBody>
                  <a:tcPr marL="68570" marR="68570" marT="34294" marB="34294"/>
                </a:tc>
                <a:tc>
                  <a:txBody>
                    <a:bodyPr/>
                    <a:lstStyle/>
                    <a:p>
                      <a:r>
                        <a:rPr lang="en-US" altLang="zh-CN" sz="1400" b="1" dirty="0" smtClean="0"/>
                        <a:t>VLAN ID</a:t>
                      </a:r>
                      <a:endParaRPr lang="zh-CN" altLang="en-US" sz="1400" b="1" dirty="0"/>
                    </a:p>
                  </a:txBody>
                  <a:tcPr marL="68570" marR="68570" marT="34294" marB="34294"/>
                </a:tc>
              </a:tr>
              <a:tr h="278160">
                <a:tc>
                  <a:txBody>
                    <a:bodyPr/>
                    <a:lstStyle/>
                    <a:p>
                      <a:r>
                        <a:rPr lang="en-US" altLang="zh-CN" sz="1400" b="1" dirty="0" smtClean="0"/>
                        <a:t>…</a:t>
                      </a:r>
                      <a:endParaRPr lang="zh-CN" altLang="en-US" sz="1400" b="1" dirty="0"/>
                    </a:p>
                  </a:txBody>
                  <a:tcPr marL="68570" marR="68570" marT="34294" marB="34294"/>
                </a:tc>
                <a:tc>
                  <a:txBody>
                    <a:bodyPr/>
                    <a:lstStyle/>
                    <a:p>
                      <a:r>
                        <a:rPr lang="en-US" altLang="zh-CN" sz="1400" b="1" dirty="0" smtClean="0"/>
                        <a:t>5</a:t>
                      </a:r>
                      <a:endParaRPr lang="zh-CN" altLang="en-US" sz="1400" b="1" dirty="0"/>
                    </a:p>
                  </a:txBody>
                  <a:tcPr marL="68570" marR="68570" marT="34294" marB="34294"/>
                </a:tc>
              </a:tr>
            </a:tbl>
          </a:graphicData>
        </a:graphic>
      </p:graphicFrame>
    </p:spTree>
    <p:extLst>
      <p:ext uri="{BB962C8B-B14F-4D97-AF65-F5344CB8AC3E}">
        <p14:creationId xmlns:p14="http://schemas.microsoft.com/office/powerpoint/2010/main" val="5739343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16" grpId="0"/>
      <p:bldP spid="19" grpId="0"/>
      <p:bldP spid="2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文本框 3"/>
          <p:cNvSpPr txBox="1">
            <a:spLocks noChangeArrowheads="1"/>
          </p:cNvSpPr>
          <p:nvPr/>
        </p:nvSpPr>
        <p:spPr bwMode="auto">
          <a:xfrm>
            <a:off x="714375" y="1354931"/>
            <a:ext cx="231100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350" b="1"/>
              <a:t>3</a:t>
            </a:r>
            <a:r>
              <a:rPr lang="zh-CN" altLang="en-US" sz="1350" b="1"/>
              <a:t>、</a:t>
            </a:r>
            <a:r>
              <a:rPr lang="zh-CN" altLang="zh-CN" sz="1350" b="1"/>
              <a:t>移动无线</a:t>
            </a:r>
            <a:r>
              <a:rPr lang="en-US" altLang="zh-CN" sz="1350" b="1"/>
              <a:t>VOIP</a:t>
            </a:r>
            <a:r>
              <a:rPr lang="zh-CN" altLang="zh-CN" sz="1350" b="1"/>
              <a:t>客户端</a:t>
            </a:r>
            <a:endParaRPr lang="zh-CN" altLang="en-US" sz="1350" b="1"/>
          </a:p>
        </p:txBody>
      </p:sp>
      <p:pic>
        <p:nvPicPr>
          <p:cNvPr id="12291" name="图片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9860" y="3515916"/>
            <a:ext cx="401240" cy="43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图片 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7748" y="3431382"/>
            <a:ext cx="401240" cy="432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直接箭头连接符 7"/>
          <p:cNvCxnSpPr/>
          <p:nvPr/>
        </p:nvCxnSpPr>
        <p:spPr>
          <a:xfrm flipV="1">
            <a:off x="535781" y="2219325"/>
            <a:ext cx="3100388" cy="95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294" name="文本框 8"/>
          <p:cNvSpPr txBox="1">
            <a:spLocks noChangeArrowheads="1"/>
          </p:cNvSpPr>
          <p:nvPr/>
        </p:nvSpPr>
        <p:spPr bwMode="auto">
          <a:xfrm>
            <a:off x="825104" y="1806178"/>
            <a:ext cx="2520553"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zh-CN" altLang="en-US" sz="1350" b="1"/>
              <a:t>移动无线</a:t>
            </a:r>
            <a:r>
              <a:rPr lang="en-US" altLang="zh-CN" sz="1350" b="1"/>
              <a:t>voip</a:t>
            </a:r>
            <a:r>
              <a:rPr lang="zh-CN" altLang="en-US" sz="1350" b="1"/>
              <a:t>客户端移动方向</a:t>
            </a:r>
          </a:p>
        </p:txBody>
      </p:sp>
      <p:pic>
        <p:nvPicPr>
          <p:cNvPr id="12295" name="图片 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0650" y="2266950"/>
            <a:ext cx="695325" cy="791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箭头连接符 11"/>
          <p:cNvCxnSpPr>
            <a:stCxn id="12291" idx="0"/>
            <a:endCxn id="12295" idx="2"/>
          </p:cNvCxnSpPr>
          <p:nvPr/>
        </p:nvCxnSpPr>
        <p:spPr>
          <a:xfrm flipV="1">
            <a:off x="979885" y="3058716"/>
            <a:ext cx="758428" cy="457200"/>
          </a:xfrm>
          <a:prstGeom prst="straightConnector1">
            <a:avLst/>
          </a:prstGeom>
          <a:ln>
            <a:prstDash val="sysDash"/>
            <a:headEnd type="triangle"/>
            <a:tailEnd type="triangle"/>
          </a:ln>
        </p:spPr>
        <p:style>
          <a:lnRef idx="3">
            <a:schemeClr val="dk1"/>
          </a:lnRef>
          <a:fillRef idx="0">
            <a:schemeClr val="dk1"/>
          </a:fillRef>
          <a:effectRef idx="2">
            <a:schemeClr val="dk1"/>
          </a:effectRef>
          <a:fontRef idx="minor">
            <a:schemeClr val="tx1"/>
          </a:fontRef>
        </p:style>
      </p:cxnSp>
      <p:cxnSp>
        <p:nvCxnSpPr>
          <p:cNvPr id="14" name="直接箭头连接符 13"/>
          <p:cNvCxnSpPr>
            <a:stCxn id="15" idx="2"/>
            <a:endCxn id="12292" idx="0"/>
          </p:cNvCxnSpPr>
          <p:nvPr/>
        </p:nvCxnSpPr>
        <p:spPr>
          <a:xfrm>
            <a:off x="3025379" y="3021806"/>
            <a:ext cx="103584" cy="409575"/>
          </a:xfrm>
          <a:prstGeom prst="straightConnector1">
            <a:avLst/>
          </a:prstGeom>
          <a:ln>
            <a:prstDash val="sysDash"/>
            <a:headEnd type="triangle"/>
            <a:tailEnd type="triangle"/>
          </a:ln>
        </p:spPr>
        <p:style>
          <a:lnRef idx="3">
            <a:schemeClr val="dk1"/>
          </a:lnRef>
          <a:fillRef idx="0">
            <a:schemeClr val="dk1"/>
          </a:fillRef>
          <a:effectRef idx="2">
            <a:schemeClr val="dk1"/>
          </a:effectRef>
          <a:fontRef idx="minor">
            <a:schemeClr val="tx1"/>
          </a:fontRef>
        </p:style>
      </p:cxnSp>
      <p:pic>
        <p:nvPicPr>
          <p:cNvPr id="12298" name="图片 1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8762" y="4563666"/>
            <a:ext cx="682229" cy="682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直接箭头连接符 16"/>
          <p:cNvCxnSpPr>
            <a:stCxn id="12291" idx="2"/>
            <a:endCxn id="12298" idx="1"/>
          </p:cNvCxnSpPr>
          <p:nvPr/>
        </p:nvCxnSpPr>
        <p:spPr>
          <a:xfrm>
            <a:off x="979885" y="3948113"/>
            <a:ext cx="548878" cy="956072"/>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9" name="直接箭头连接符 18"/>
          <p:cNvCxnSpPr>
            <a:stCxn id="12298" idx="3"/>
            <a:endCxn id="12292" idx="2"/>
          </p:cNvCxnSpPr>
          <p:nvPr/>
        </p:nvCxnSpPr>
        <p:spPr>
          <a:xfrm flipV="1">
            <a:off x="2210991" y="3863579"/>
            <a:ext cx="917972" cy="1040606"/>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1" name="直接箭头连接符 20"/>
          <p:cNvCxnSpPr>
            <a:stCxn id="12295" idx="2"/>
            <a:endCxn id="12298" idx="0"/>
          </p:cNvCxnSpPr>
          <p:nvPr/>
        </p:nvCxnSpPr>
        <p:spPr>
          <a:xfrm>
            <a:off x="1738313" y="3058716"/>
            <a:ext cx="130969" cy="1504950"/>
          </a:xfrm>
          <a:prstGeom prst="straightConnector1">
            <a:avLst/>
          </a:prstGeom>
          <a:ln>
            <a:prstDash val="sysDash"/>
            <a:headEnd type="triangle"/>
            <a:tailEnd type="triangle"/>
          </a:ln>
        </p:spPr>
        <p:style>
          <a:lnRef idx="3">
            <a:schemeClr val="dk1"/>
          </a:lnRef>
          <a:fillRef idx="0">
            <a:schemeClr val="dk1"/>
          </a:fillRef>
          <a:effectRef idx="2">
            <a:schemeClr val="dk1"/>
          </a:effectRef>
          <a:fontRef idx="minor">
            <a:schemeClr val="tx1"/>
          </a:fontRef>
        </p:style>
      </p:cxnSp>
      <p:pic>
        <p:nvPicPr>
          <p:cNvPr id="15" name="图片 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77716" y="2230042"/>
            <a:ext cx="695325" cy="791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直接箭头连接符 3"/>
          <p:cNvCxnSpPr>
            <a:stCxn id="12298" idx="0"/>
            <a:endCxn id="15" idx="2"/>
          </p:cNvCxnSpPr>
          <p:nvPr/>
        </p:nvCxnSpPr>
        <p:spPr>
          <a:xfrm flipV="1">
            <a:off x="1870473" y="3021807"/>
            <a:ext cx="1154906" cy="1541860"/>
          </a:xfrm>
          <a:prstGeom prst="straightConnector1">
            <a:avLst/>
          </a:prstGeom>
          <a:ln>
            <a:prstDash val="dash"/>
            <a:headEnd type="triangle"/>
            <a:tailEnd type="triangle"/>
          </a:ln>
        </p:spPr>
        <p:style>
          <a:lnRef idx="3">
            <a:schemeClr val="dk1"/>
          </a:lnRef>
          <a:fillRef idx="0">
            <a:schemeClr val="dk1"/>
          </a:fillRef>
          <a:effectRef idx="2">
            <a:schemeClr val="dk1"/>
          </a:effectRef>
          <a:fontRef idx="minor">
            <a:schemeClr val="tx1"/>
          </a:fontRef>
        </p:style>
      </p:cxnSp>
      <p:sp>
        <p:nvSpPr>
          <p:cNvPr id="5" name="文本框 4"/>
          <p:cNvSpPr txBox="1">
            <a:spLocks noChangeArrowheads="1"/>
          </p:cNvSpPr>
          <p:nvPr/>
        </p:nvSpPr>
        <p:spPr bwMode="auto">
          <a:xfrm>
            <a:off x="5126831" y="1418035"/>
            <a:ext cx="118705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350" b="1"/>
              <a:t>4</a:t>
            </a:r>
            <a:r>
              <a:rPr lang="zh-CN" altLang="en-US" sz="1350" b="1"/>
              <a:t>、非</a:t>
            </a:r>
            <a:r>
              <a:rPr lang="en-US" altLang="zh-CN" sz="1350" b="1"/>
              <a:t>IP</a:t>
            </a:r>
            <a:r>
              <a:rPr lang="zh-CN" altLang="en-US" sz="1350" b="1"/>
              <a:t>网络</a:t>
            </a:r>
            <a:endParaRPr lang="en-US" altLang="zh-CN" sz="1350" b="1"/>
          </a:p>
        </p:txBody>
      </p:sp>
      <p:sp>
        <p:nvSpPr>
          <p:cNvPr id="6" name="文本框 5"/>
          <p:cNvSpPr txBox="1">
            <a:spLocks noChangeArrowheads="1"/>
          </p:cNvSpPr>
          <p:nvPr/>
        </p:nvSpPr>
        <p:spPr bwMode="auto">
          <a:xfrm>
            <a:off x="5126831" y="1759744"/>
            <a:ext cx="276820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350" b="1"/>
              <a:t>5</a:t>
            </a:r>
            <a:r>
              <a:rPr lang="zh-CN" altLang="en-US" sz="1350" b="1"/>
              <a:t>、处理数据包而不仅仅是流：</a:t>
            </a:r>
          </a:p>
        </p:txBody>
      </p:sp>
      <p:sp>
        <p:nvSpPr>
          <p:cNvPr id="7" name="文本框 6"/>
          <p:cNvSpPr txBox="1">
            <a:spLocks noChangeArrowheads="1"/>
          </p:cNvSpPr>
          <p:nvPr/>
        </p:nvSpPr>
        <p:spPr bwMode="auto">
          <a:xfrm>
            <a:off x="5126831" y="2069306"/>
            <a:ext cx="298608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350" b="1"/>
              <a:t>A.</a:t>
            </a:r>
            <a:r>
              <a:rPr lang="zh-CN" altLang="en-US" sz="1350" b="1"/>
              <a:t>所有数据包都通过控制器，性能差</a:t>
            </a:r>
          </a:p>
        </p:txBody>
      </p:sp>
      <p:sp>
        <p:nvSpPr>
          <p:cNvPr id="9" name="文本框 8"/>
          <p:cNvSpPr txBox="1">
            <a:spLocks noChangeArrowheads="1"/>
          </p:cNvSpPr>
          <p:nvPr/>
        </p:nvSpPr>
        <p:spPr bwMode="auto">
          <a:xfrm>
            <a:off x="5126831" y="2345531"/>
            <a:ext cx="2868216"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Tx/>
              <a:buNone/>
            </a:pPr>
            <a:r>
              <a:rPr lang="en-US" altLang="zh-CN" sz="1350" b="1"/>
              <a:t>B.</a:t>
            </a:r>
            <a:r>
              <a:rPr lang="zh-CN" altLang="en-US" sz="1350" b="1"/>
              <a:t>路由到一个可编程的交换机</a:t>
            </a:r>
          </a:p>
        </p:txBody>
      </p:sp>
      <p:pic>
        <p:nvPicPr>
          <p:cNvPr id="10" name="图片 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82716" y="2670573"/>
            <a:ext cx="3292078" cy="3234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57751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9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9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29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29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xit" presetSubtype="0" fill="hold" nodeType="clickEffect">
                                  <p:stCondLst>
                                    <p:cond delay="0"/>
                                  </p:stCondLst>
                                  <p:childTnLst>
                                    <p:set>
                                      <p:cBhvr>
                                        <p:cTn id="32" dur="1" fill="hold">
                                          <p:stCondLst>
                                            <p:cond delay="0"/>
                                          </p:stCondLst>
                                        </p:cTn>
                                        <p:tgtEl>
                                          <p:spTgt spid="12295"/>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21"/>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2"/>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nodeType="with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par>
                                <p:cTn id="45" presetID="10" presetClass="entr" presetSubtype="0"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6"/>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7"/>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9"/>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p:bldP spid="5" grpId="0"/>
      <p:bldP spid="6" grpId="0"/>
      <p:bldP spid="7"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dirty="0" err="1" smtClean="0"/>
              <a:t>OpenFlow</a:t>
            </a:r>
            <a:r>
              <a:rPr lang="zh-CN" altLang="en-US" dirty="0" smtClean="0"/>
              <a:t>网络架构</a:t>
            </a:r>
            <a:endParaRPr lang="zh-CN" altLang="zh-CN" dirty="0" smtClean="0"/>
          </a:p>
        </p:txBody>
      </p:sp>
      <p:pic>
        <p:nvPicPr>
          <p:cNvPr id="1536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772445"/>
            <a:ext cx="5891212" cy="3489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矩形 24"/>
          <p:cNvSpPr>
            <a:spLocks noChangeArrowheads="1"/>
          </p:cNvSpPr>
          <p:nvPr/>
        </p:nvSpPr>
        <p:spPr bwMode="auto">
          <a:xfrm>
            <a:off x="6011863" y="2672557"/>
            <a:ext cx="30734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FontTx/>
              <a:buNone/>
            </a:pPr>
            <a:endParaRPr lang="en-US" altLang="zh-CN" sz="16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spcBef>
                <a:spcPct val="0"/>
              </a:spcBef>
              <a:buFontTx/>
              <a:buNone/>
            </a:pPr>
            <a:r>
              <a:rPr lang="en-US" altLang="zh-CN" sz="1200" dirty="0" err="1">
                <a:latin typeface="Times New Roman" panose="02020603050405020304" pitchFamily="18" charset="0"/>
                <a:ea typeface="黑体" panose="02010609060101010101" pitchFamily="49" charset="-122"/>
                <a:cs typeface="Times New Roman" panose="02020603050405020304" pitchFamily="18" charset="0"/>
              </a:rPr>
              <a:t>OpenFlow</a:t>
            </a:r>
            <a:r>
              <a:rPr lang="zh-CN" altLang="en-US" sz="1200" dirty="0">
                <a:latin typeface="Times New Roman" panose="02020603050405020304" pitchFamily="18" charset="0"/>
                <a:ea typeface="黑体" panose="02010609060101010101" pitchFamily="49" charset="-122"/>
                <a:cs typeface="Times New Roman" panose="02020603050405020304" pitchFamily="18" charset="0"/>
              </a:rPr>
              <a:t>交换机进行数据层的转发；</a:t>
            </a:r>
            <a:endParaRPr lang="en-US" altLang="zh-CN" sz="12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spcBef>
                <a:spcPct val="0"/>
              </a:spcBef>
              <a:buFontTx/>
              <a:buNone/>
            </a:pPr>
            <a:endParaRPr lang="en-US" altLang="zh-CN" sz="12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spcBef>
                <a:spcPct val="0"/>
              </a:spcBef>
              <a:buFontTx/>
              <a:buNone/>
            </a:pPr>
            <a:r>
              <a:rPr lang="en-US" altLang="zh-CN" sz="1200" dirty="0" err="1">
                <a:latin typeface="Times New Roman" panose="02020603050405020304" pitchFamily="18" charset="0"/>
                <a:ea typeface="黑体" panose="02010609060101010101" pitchFamily="49" charset="-122"/>
                <a:cs typeface="Times New Roman" panose="02020603050405020304" pitchFamily="18" charset="0"/>
              </a:rPr>
              <a:t>FlowVisor</a:t>
            </a:r>
            <a:r>
              <a:rPr lang="zh-CN" altLang="en-US" sz="1200" dirty="0">
                <a:latin typeface="Times New Roman" panose="02020603050405020304" pitchFamily="18" charset="0"/>
                <a:ea typeface="黑体" panose="02010609060101010101" pitchFamily="49" charset="-122"/>
                <a:cs typeface="Times New Roman" panose="02020603050405020304" pitchFamily="18" charset="0"/>
              </a:rPr>
              <a:t>对网络进行虚拟化；</a:t>
            </a:r>
            <a:endParaRPr lang="en-US" altLang="zh-CN" sz="12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spcBef>
                <a:spcPct val="0"/>
              </a:spcBef>
              <a:buFontTx/>
              <a:buNone/>
            </a:pPr>
            <a:endParaRPr lang="en-US" altLang="zh-CN" sz="1200"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spcBef>
                <a:spcPct val="0"/>
              </a:spcBef>
              <a:buFontTx/>
              <a:buNone/>
            </a:pPr>
            <a:r>
              <a:rPr lang="en-US" altLang="zh-CN" sz="1200" dirty="0">
                <a:latin typeface="Times New Roman" panose="02020603050405020304" pitchFamily="18" charset="0"/>
                <a:ea typeface="黑体" panose="02010609060101010101" pitchFamily="49" charset="-122"/>
                <a:cs typeface="Times New Roman" panose="02020603050405020304" pitchFamily="18" charset="0"/>
              </a:rPr>
              <a:t>Controller</a:t>
            </a:r>
            <a:r>
              <a:rPr lang="zh-CN" altLang="en-US" sz="1200" dirty="0">
                <a:latin typeface="Times New Roman" panose="02020603050405020304" pitchFamily="18" charset="0"/>
                <a:ea typeface="黑体" panose="02010609060101010101" pitchFamily="49" charset="-122"/>
                <a:cs typeface="Times New Roman" panose="02020603050405020304" pitchFamily="18" charset="0"/>
              </a:rPr>
              <a:t>对网络进行集中控制，实现控制层的功能</a:t>
            </a:r>
          </a:p>
        </p:txBody>
      </p:sp>
    </p:spTree>
    <p:extLst>
      <p:ext uri="{BB962C8B-B14F-4D97-AF65-F5344CB8AC3E}">
        <p14:creationId xmlns:p14="http://schemas.microsoft.com/office/powerpoint/2010/main" val="25590368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smtClean="0"/>
              <a:t>OpenFlow</a:t>
            </a:r>
            <a:r>
              <a:rPr lang="zh-CN" altLang="en-US" smtClean="0"/>
              <a:t>交换机组成</a:t>
            </a:r>
            <a:endParaRPr lang="zh-CN" altLang="zh-CN" smtClean="0"/>
          </a:p>
        </p:txBody>
      </p:sp>
      <p:pic>
        <p:nvPicPr>
          <p:cNvPr id="1638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9" y="1721644"/>
            <a:ext cx="5870575" cy="328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矩形 2"/>
          <p:cNvSpPr>
            <a:spLocks noChangeArrowheads="1"/>
          </p:cNvSpPr>
          <p:nvPr/>
        </p:nvSpPr>
        <p:spPr bwMode="auto">
          <a:xfrm>
            <a:off x="619126" y="5076031"/>
            <a:ext cx="6689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FontTx/>
              <a:buNone/>
            </a:pPr>
            <a:r>
              <a:rPr lang="en-US" altLang="zh-CN" sz="1800">
                <a:latin typeface="Times New Roman" panose="02020603050405020304" pitchFamily="18" charset="0"/>
                <a:ea typeface="黑体" panose="02010609060101010101" pitchFamily="49" charset="-122"/>
                <a:cs typeface="Times New Roman" panose="02020603050405020304" pitchFamily="18" charset="0"/>
              </a:rPr>
              <a:t>OpenFlow</a:t>
            </a:r>
            <a:r>
              <a:rPr lang="zh-CN" altLang="en-US" sz="1800">
                <a:latin typeface="Times New Roman" panose="02020603050405020304" pitchFamily="18" charset="0"/>
                <a:ea typeface="黑体" panose="02010609060101010101" pitchFamily="49" charset="-122"/>
                <a:cs typeface="Times New Roman" panose="02020603050405020304" pitchFamily="18" charset="0"/>
              </a:rPr>
              <a:t>交换机由流表、安全通道和</a:t>
            </a:r>
            <a:r>
              <a:rPr lang="en-US" altLang="zh-CN" sz="1800">
                <a:latin typeface="Times New Roman" panose="02020603050405020304" pitchFamily="18" charset="0"/>
                <a:ea typeface="黑体" panose="02010609060101010101" pitchFamily="49" charset="-122"/>
                <a:cs typeface="Times New Roman" panose="02020603050405020304" pitchFamily="18" charset="0"/>
              </a:rPr>
              <a:t>OpenFlow</a:t>
            </a:r>
            <a:r>
              <a:rPr lang="zh-CN" altLang="en-US" sz="1800">
                <a:latin typeface="Times New Roman" panose="02020603050405020304" pitchFamily="18" charset="0"/>
                <a:ea typeface="黑体" panose="02010609060101010101" pitchFamily="49" charset="-122"/>
                <a:cs typeface="Times New Roman" panose="02020603050405020304" pitchFamily="18" charset="0"/>
              </a:rPr>
              <a:t>协议三部分组成</a:t>
            </a:r>
          </a:p>
        </p:txBody>
      </p:sp>
    </p:spTree>
    <p:extLst>
      <p:ext uri="{BB962C8B-B14F-4D97-AF65-F5344CB8AC3E}">
        <p14:creationId xmlns:p14="http://schemas.microsoft.com/office/powerpoint/2010/main" val="3868785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课程计划</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680366682"/>
              </p:ext>
            </p:extLst>
          </p:nvPr>
        </p:nvGraphicFramePr>
        <p:xfrm>
          <a:off x="720000" y="1332000"/>
          <a:ext cx="7920000" cy="5400000"/>
        </p:xfrm>
        <a:graphic>
          <a:graphicData uri="http://schemas.openxmlformats.org/drawingml/2006/table">
            <a:tbl>
              <a:tblPr bandRow="1">
                <a:tableStyleId>{5C22544A-7EE6-4342-B048-85BDC9FD1C3A}</a:tableStyleId>
              </a:tblPr>
              <a:tblGrid>
                <a:gridCol w="540000"/>
                <a:gridCol w="6300000"/>
                <a:gridCol w="1080000"/>
              </a:tblGrid>
              <a:tr h="337500">
                <a:tc>
                  <a:txBody>
                    <a:bodyPr/>
                    <a:lstStyle/>
                    <a:p>
                      <a:pPr algn="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tc>
                <a:tc>
                  <a:txBody>
                    <a:bodyPr/>
                    <a:lstStyle/>
                    <a:p>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课程总体介绍</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tc>
                <a:tc>
                  <a:txBody>
                    <a:bodyPr/>
                    <a:lstStyle/>
                    <a:p>
                      <a:pPr algn="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11-09</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tc>
              </a:tr>
              <a:tr h="337500">
                <a:tc>
                  <a:txBody>
                    <a:bodyPr/>
                    <a:lstStyle/>
                    <a:p>
                      <a:pPr algn="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tc>
                <a:tc>
                  <a:txBody>
                    <a:bodyPr/>
                    <a:lstStyle/>
                    <a:p>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基础环境与技术讲解</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tc>
                <a:tc>
                  <a:txBody>
                    <a:bodyPr/>
                    <a:lstStyle/>
                    <a:p>
                      <a:pPr algn="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11-11</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tc>
              </a:tr>
              <a:tr h="337500">
                <a:tc>
                  <a:txBody>
                    <a:bodyPr/>
                    <a:lstStyle/>
                    <a:p>
                      <a:pPr algn="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solidFill>
                          <a:schemeClr val="accent6"/>
                        </a:solidFill>
                        <a:latin typeface="Times New Roman" panose="02020603050405020304" pitchFamily="18" charset="0"/>
                        <a:ea typeface="黑体" panose="02010609060101010101" pitchFamily="49" charset="-122"/>
                        <a:cs typeface="Times New Roman" panose="02020603050405020304" pitchFamily="18" charset="0"/>
                      </a:endParaRPr>
                    </a:p>
                  </a:txBody>
                  <a:tcPr/>
                </a:tc>
                <a:tc rowSpan="2">
                  <a:txBody>
                    <a:bodyPr/>
                    <a:lstStyle/>
                    <a:p>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虚拟化、容器技术</a:t>
                      </a:r>
                      <a:endParaRPr lang="zh-CN" altLang="en-US" sz="1400" dirty="0">
                        <a:solidFill>
                          <a:schemeClr val="accent6"/>
                        </a:solidFill>
                        <a:latin typeface="Times New Roman" panose="02020603050405020304" pitchFamily="18" charset="0"/>
                        <a:ea typeface="黑体" panose="02010609060101010101" pitchFamily="49" charset="-122"/>
                        <a:cs typeface="Times New Roman" panose="02020603050405020304" pitchFamily="18" charset="0"/>
                      </a:endParaRPr>
                    </a:p>
                  </a:txBody>
                  <a:tcPr/>
                </a:tc>
                <a:tc>
                  <a:txBody>
                    <a:bodyPr/>
                    <a:lstStyle/>
                    <a:p>
                      <a:pPr algn="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11-16</a:t>
                      </a:r>
                      <a:endParaRPr lang="zh-CN" altLang="en-US" sz="1400" dirty="0">
                        <a:solidFill>
                          <a:schemeClr val="accent6"/>
                        </a:solidFill>
                        <a:latin typeface="Times New Roman" panose="02020603050405020304" pitchFamily="18" charset="0"/>
                        <a:ea typeface="黑体" panose="02010609060101010101" pitchFamily="49" charset="-122"/>
                        <a:cs typeface="Times New Roman" panose="02020603050405020304" pitchFamily="18" charset="0"/>
                      </a:endParaRPr>
                    </a:p>
                  </a:txBody>
                  <a:tcPr/>
                </a:tc>
              </a:tr>
              <a:tr h="337500">
                <a:tc>
                  <a:txBody>
                    <a:bodyPr/>
                    <a:lstStyle/>
                    <a:p>
                      <a:pPr algn="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dirty="0">
                        <a:solidFill>
                          <a:schemeClr val="accent6"/>
                        </a:solidFill>
                        <a:latin typeface="Times New Roman" panose="02020603050405020304" pitchFamily="18" charset="0"/>
                        <a:ea typeface="黑体" panose="02010609060101010101" pitchFamily="49" charset="-122"/>
                        <a:cs typeface="Times New Roman" panose="02020603050405020304" pitchFamily="18" charset="0"/>
                      </a:endParaRPr>
                    </a:p>
                  </a:txBody>
                  <a:tcPr/>
                </a:tc>
                <a:tc vMerge="1">
                  <a:txBody>
                    <a:bodyPr/>
                    <a:lstStyle/>
                    <a:p>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tc>
                <a:tc>
                  <a:txBody>
                    <a:bodyPr/>
                    <a:lstStyle/>
                    <a:p>
                      <a:pPr algn="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11-18</a:t>
                      </a:r>
                      <a:endParaRPr lang="zh-CN" altLang="en-US" sz="1400" dirty="0">
                        <a:solidFill>
                          <a:schemeClr val="accent6"/>
                        </a:solidFill>
                        <a:latin typeface="Times New Roman" panose="02020603050405020304" pitchFamily="18" charset="0"/>
                        <a:ea typeface="黑体" panose="02010609060101010101" pitchFamily="49" charset="-122"/>
                        <a:cs typeface="Times New Roman" panose="02020603050405020304" pitchFamily="18" charset="0"/>
                      </a:endParaRPr>
                    </a:p>
                  </a:txBody>
                  <a:tcPr/>
                </a:tc>
              </a:tr>
              <a:tr h="337500">
                <a:tc>
                  <a:txBody>
                    <a:bodyPr/>
                    <a:lstStyle/>
                    <a:p>
                      <a:pPr algn="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tc>
                <a:tc>
                  <a:txBody>
                    <a:bodyPr/>
                    <a:lstStyle/>
                    <a:p>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分布式对象存储技术</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tc>
                <a:tc>
                  <a:txBody>
                    <a:bodyPr/>
                    <a:lstStyle/>
                    <a:p>
                      <a:pPr algn="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11-23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tc>
              </a:tr>
              <a:tr h="337500">
                <a:tc>
                  <a:txBody>
                    <a:bodyPr/>
                    <a:lstStyle/>
                    <a:p>
                      <a:pPr algn="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solidFill>
                      <a:schemeClr val="accent6">
                        <a:lumMod val="40000"/>
                        <a:lumOff val="60000"/>
                      </a:schemeClr>
                    </a:solidFill>
                  </a:tcPr>
                </a:tc>
                <a:tc>
                  <a:txBody>
                    <a:bodyPr/>
                    <a:lstStyle/>
                    <a:p>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软件定义网络技术</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solidFill>
                      <a:schemeClr val="accent6">
                        <a:lumMod val="40000"/>
                        <a:lumOff val="60000"/>
                      </a:schemeClr>
                    </a:solidFill>
                  </a:tcPr>
                </a:tc>
                <a:tc>
                  <a:txBody>
                    <a:bodyPr/>
                    <a:lstStyle/>
                    <a:p>
                      <a:pPr algn="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11-25</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solidFill>
                      <a:schemeClr val="accent6">
                        <a:lumMod val="40000"/>
                        <a:lumOff val="60000"/>
                      </a:schemeClr>
                    </a:solidFill>
                  </a:tcPr>
                </a:tc>
              </a:tr>
              <a:tr h="337500">
                <a:tc>
                  <a:txBody>
                    <a:bodyPr/>
                    <a:lstStyle/>
                    <a:p>
                      <a:pPr algn="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tc>
                <a:tc rowSpan="4">
                  <a:txBody>
                    <a:bodyPr/>
                    <a:lstStyle/>
                    <a:p>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论文讨论</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tc>
                <a:tc>
                  <a:txBody>
                    <a:bodyPr/>
                    <a:lstStyle/>
                    <a:p>
                      <a:pPr algn="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11-30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tc>
              </a:tr>
              <a:tr h="337500">
                <a:tc>
                  <a:txBody>
                    <a:bodyPr/>
                    <a:lstStyle/>
                    <a:p>
                      <a:pPr algn="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tc>
                <a:tc vMerge="1">
                  <a:txBody>
                    <a:bodyPr/>
                    <a:lstStyle/>
                    <a:p>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tc>
                <a:tc>
                  <a:txBody>
                    <a:bodyPr/>
                    <a:lstStyle/>
                    <a:p>
                      <a:pPr algn="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12-02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tc>
              </a:tr>
              <a:tr h="337500">
                <a:tc>
                  <a:txBody>
                    <a:bodyPr/>
                    <a:lstStyle/>
                    <a:p>
                      <a:pPr algn="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tc>
                <a:tc vMerge="1">
                  <a:txBody>
                    <a:bodyPr/>
                    <a:lstStyle/>
                    <a:p>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tc>
                <a:tc>
                  <a:txBody>
                    <a:bodyPr/>
                    <a:lstStyle/>
                    <a:p>
                      <a:pPr algn="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12-07</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tc>
              </a:tr>
              <a:tr h="337500">
                <a:tc>
                  <a:txBody>
                    <a:bodyPr/>
                    <a:lstStyle/>
                    <a:p>
                      <a:pPr algn="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tc>
                <a:tc vMerge="1">
                  <a:txBody>
                    <a:bodyPr/>
                    <a:lstStyle/>
                    <a:p>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tc>
                <a:tc>
                  <a:txBody>
                    <a:bodyPr/>
                    <a:lstStyle/>
                    <a:p>
                      <a:pPr algn="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12-09</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tc>
              </a:tr>
              <a:tr h="337500">
                <a:tc>
                  <a:txBody>
                    <a:bodyPr/>
                    <a:lstStyle/>
                    <a:p>
                      <a:pPr algn="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tc>
                <a:tc rowSpan="4">
                  <a:txBody>
                    <a:bodyPr/>
                    <a:lstStyle/>
                    <a:p>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实验讲解、操作、问题分析、课后实践</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tc>
                <a:tc>
                  <a:txBody>
                    <a:bodyPr/>
                    <a:lstStyle/>
                    <a:p>
                      <a:pPr algn="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12-14</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tc>
              </a:tr>
              <a:tr h="337500">
                <a:tc>
                  <a:txBody>
                    <a:bodyPr/>
                    <a:lstStyle/>
                    <a:p>
                      <a:pPr algn="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tc>
                <a:tc vMerge="1">
                  <a:txBody>
                    <a:bodyPr/>
                    <a:lstStyle/>
                    <a:p>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tc>
                <a:tc>
                  <a:txBody>
                    <a:bodyPr/>
                    <a:lstStyle/>
                    <a:p>
                      <a:pPr algn="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12-16</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tc>
              </a:tr>
              <a:tr h="337500">
                <a:tc>
                  <a:txBody>
                    <a:bodyPr/>
                    <a:lstStyle/>
                    <a:p>
                      <a:pPr algn="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tc>
                <a:tc vMerge="1">
                  <a:txBody>
                    <a:bodyPr/>
                    <a:lstStyle/>
                    <a:p>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tc>
                <a:tc>
                  <a:txBody>
                    <a:bodyPr/>
                    <a:lstStyle/>
                    <a:p>
                      <a:pPr algn="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12-21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tc>
              </a:tr>
              <a:tr h="337500">
                <a:tc>
                  <a:txBody>
                    <a:bodyPr/>
                    <a:lstStyle/>
                    <a:p>
                      <a:pPr algn="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14</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tc>
                <a:tc vMerge="1">
                  <a:txBody>
                    <a:bodyPr/>
                    <a:lstStyle/>
                    <a:p>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tc>
                <a:tc>
                  <a:txBody>
                    <a:bodyPr/>
                    <a:lstStyle/>
                    <a:p>
                      <a:pPr algn="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12-23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tc>
              </a:tr>
              <a:tr h="337500">
                <a:tc>
                  <a:txBody>
                    <a:bodyPr/>
                    <a:lstStyle/>
                    <a:p>
                      <a:pPr algn="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15</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tc>
                <a:tc rowSpan="2">
                  <a:txBody>
                    <a:bodyPr/>
                    <a:lstStyle/>
                    <a:p>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完成实验，课程总结，编写报告</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tc>
                <a:tc>
                  <a:txBody>
                    <a:bodyPr/>
                    <a:lstStyle/>
                    <a:p>
                      <a:pPr algn="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12-28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tc>
              </a:tr>
              <a:tr h="337500">
                <a:tc>
                  <a:txBody>
                    <a:bodyPr/>
                    <a:lstStyle/>
                    <a:p>
                      <a:pPr algn="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16</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tc>
                <a:tc vMerge="1">
                  <a:txBody>
                    <a:bodyPr/>
                    <a:lstStyle/>
                    <a:p>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tc>
                <a:tc>
                  <a:txBody>
                    <a:bodyPr/>
                    <a:lstStyle/>
                    <a:p>
                      <a:pPr algn="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12-30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tc>
              </a:tr>
            </a:tbl>
          </a:graphicData>
        </a:graphic>
      </p:graphicFrame>
      <p:sp>
        <p:nvSpPr>
          <p:cNvPr id="3" name="右箭头 2"/>
          <p:cNvSpPr/>
          <p:nvPr/>
        </p:nvSpPr>
        <p:spPr>
          <a:xfrm>
            <a:off x="360000" y="3060000"/>
            <a:ext cx="360000" cy="3600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084306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OpenFlow</a:t>
            </a:r>
            <a:r>
              <a:rPr lang="en-US" altLang="zh-CN" dirty="0"/>
              <a:t> Switch Components</a:t>
            </a:r>
            <a:endParaRPr lang="zh-CN" altLang="en-US" dirty="0"/>
          </a:p>
        </p:txBody>
      </p:sp>
      <p:pic>
        <p:nvPicPr>
          <p:cNvPr id="3" name="Picture 3"/>
          <p:cNvPicPr>
            <a:picLocks noChangeAspect="1"/>
          </p:cNvPicPr>
          <p:nvPr/>
        </p:nvPicPr>
        <p:blipFill>
          <a:blip r:embed="rId3"/>
          <a:stretch>
            <a:fillRect/>
          </a:stretch>
        </p:blipFill>
        <p:spPr>
          <a:xfrm>
            <a:off x="6505575" y="2687388"/>
            <a:ext cx="2638425" cy="3705225"/>
          </a:xfrm>
          <a:prstGeom prst="rect">
            <a:avLst/>
          </a:prstGeom>
        </p:spPr>
      </p:pic>
      <p:sp>
        <p:nvSpPr>
          <p:cNvPr id="5" name="内容占位符 4"/>
          <p:cNvSpPr>
            <a:spLocks noGrp="1"/>
          </p:cNvSpPr>
          <p:nvPr>
            <p:ph idx="1"/>
          </p:nvPr>
        </p:nvSpPr>
        <p:spPr>
          <a:xfrm>
            <a:off x="628649" y="1825624"/>
            <a:ext cx="8166029" cy="4852577"/>
          </a:xfrm>
        </p:spPr>
        <p:txBody>
          <a:bodyPr>
            <a:normAutofit fontScale="77500" lnSpcReduction="20000"/>
          </a:bodyPr>
          <a:lstStyle/>
          <a:p>
            <a:pPr>
              <a:lnSpc>
                <a:spcPct val="140000"/>
              </a:lnSpc>
              <a:spcBef>
                <a:spcPts val="0"/>
              </a:spcBef>
            </a:pPr>
            <a:r>
              <a:rPr lang="en-US" altLang="zh-CN" dirty="0" err="1"/>
              <a:t>OpenFlow</a:t>
            </a:r>
            <a:r>
              <a:rPr lang="en-US" altLang="zh-CN" dirty="0"/>
              <a:t> Channel</a:t>
            </a:r>
            <a:r>
              <a:rPr lang="zh-CN" altLang="en-US" dirty="0"/>
              <a:t>负责同</a:t>
            </a:r>
            <a:r>
              <a:rPr lang="en-US" altLang="zh-CN" dirty="0"/>
              <a:t>Controller</a:t>
            </a:r>
            <a:r>
              <a:rPr lang="zh-CN" altLang="en-US" dirty="0"/>
              <a:t>的交互</a:t>
            </a:r>
          </a:p>
          <a:p>
            <a:pPr>
              <a:lnSpc>
                <a:spcPct val="140000"/>
              </a:lnSpc>
              <a:spcBef>
                <a:spcPts val="0"/>
              </a:spcBef>
            </a:pPr>
            <a:r>
              <a:rPr lang="en-US" altLang="zh-CN" dirty="0"/>
              <a:t>Flow Table</a:t>
            </a:r>
            <a:r>
              <a:rPr lang="zh-CN" altLang="en-US" dirty="0"/>
              <a:t>包含许多</a:t>
            </a:r>
            <a:r>
              <a:rPr lang="en-US" altLang="zh-CN" dirty="0"/>
              <a:t>entry</a:t>
            </a:r>
            <a:r>
              <a:rPr lang="zh-CN" altLang="en-US" dirty="0"/>
              <a:t>，每个</a:t>
            </a:r>
            <a:r>
              <a:rPr lang="en-US" altLang="zh-CN" dirty="0"/>
              <a:t>entry</a:t>
            </a:r>
            <a:r>
              <a:rPr lang="zh-CN" altLang="en-US" dirty="0"/>
              <a:t>是对</a:t>
            </a:r>
            <a:r>
              <a:rPr lang="en-US" altLang="zh-CN" dirty="0"/>
              <a:t>packet</a:t>
            </a:r>
            <a:r>
              <a:rPr lang="zh-CN" altLang="en-US" dirty="0"/>
              <a:t>进行处理的规则</a:t>
            </a:r>
          </a:p>
          <a:p>
            <a:pPr>
              <a:lnSpc>
                <a:spcPct val="140000"/>
              </a:lnSpc>
              <a:spcBef>
                <a:spcPts val="0"/>
              </a:spcBef>
            </a:pPr>
            <a:endParaRPr lang="zh-CN" altLang="en-US" dirty="0"/>
          </a:p>
          <a:p>
            <a:pPr>
              <a:lnSpc>
                <a:spcPct val="140000"/>
              </a:lnSpc>
              <a:spcBef>
                <a:spcPts val="0"/>
              </a:spcBef>
            </a:pPr>
            <a:endParaRPr lang="zh-CN" altLang="en-US" dirty="0"/>
          </a:p>
          <a:p>
            <a:pPr>
              <a:lnSpc>
                <a:spcPct val="140000"/>
              </a:lnSpc>
              <a:spcBef>
                <a:spcPts val="0"/>
              </a:spcBef>
            </a:pPr>
            <a:endParaRPr lang="zh-CN" altLang="en-US" dirty="0"/>
          </a:p>
          <a:p>
            <a:pPr>
              <a:lnSpc>
                <a:spcPct val="140000"/>
              </a:lnSpc>
              <a:spcBef>
                <a:spcPts val="0"/>
              </a:spcBef>
            </a:pPr>
            <a:endParaRPr lang="zh-CN" altLang="en-US" dirty="0"/>
          </a:p>
          <a:p>
            <a:pPr>
              <a:lnSpc>
                <a:spcPct val="140000"/>
              </a:lnSpc>
              <a:spcBef>
                <a:spcPts val="0"/>
              </a:spcBef>
            </a:pPr>
            <a:endParaRPr lang="zh-CN" altLang="en-US" dirty="0"/>
          </a:p>
          <a:p>
            <a:pPr>
              <a:lnSpc>
                <a:spcPct val="140000"/>
              </a:lnSpc>
              <a:spcBef>
                <a:spcPts val="0"/>
              </a:spcBef>
            </a:pPr>
            <a:r>
              <a:rPr lang="en-US" altLang="zh-CN" dirty="0"/>
              <a:t>Group Table</a:t>
            </a:r>
            <a:r>
              <a:rPr lang="zh-CN" altLang="en-US" dirty="0"/>
              <a:t>：处理更复杂的转发规则</a:t>
            </a:r>
          </a:p>
          <a:p>
            <a:pPr lvl="1">
              <a:lnSpc>
                <a:spcPct val="140000"/>
              </a:lnSpc>
              <a:spcBef>
                <a:spcPts val="0"/>
              </a:spcBef>
            </a:pPr>
            <a:r>
              <a:rPr lang="zh-CN" altLang="en-US" dirty="0"/>
              <a:t>包含一系列</a:t>
            </a:r>
            <a:r>
              <a:rPr lang="en-US" altLang="zh-CN" dirty="0"/>
              <a:t>Group Entry</a:t>
            </a:r>
          </a:p>
          <a:p>
            <a:pPr lvl="1">
              <a:lnSpc>
                <a:spcPct val="140000"/>
              </a:lnSpc>
              <a:spcBef>
                <a:spcPts val="0"/>
              </a:spcBef>
            </a:pPr>
            <a:r>
              <a:rPr lang="zh-CN" altLang="en-US" dirty="0"/>
              <a:t>每个</a:t>
            </a:r>
            <a:r>
              <a:rPr lang="en-US" altLang="zh-CN" dirty="0"/>
              <a:t>Entry</a:t>
            </a:r>
            <a:r>
              <a:rPr lang="zh-CN" altLang="en-US" dirty="0"/>
              <a:t>包含一系列操作集合</a:t>
            </a:r>
            <a:r>
              <a:rPr lang="en-US" altLang="zh-CN" dirty="0"/>
              <a:t>(action buckets)</a:t>
            </a:r>
          </a:p>
          <a:p>
            <a:pPr lvl="1">
              <a:lnSpc>
                <a:spcPct val="140000"/>
              </a:lnSpc>
              <a:spcBef>
                <a:spcPts val="0"/>
              </a:spcBef>
            </a:pPr>
            <a:r>
              <a:rPr lang="zh-CN" altLang="en-US" dirty="0"/>
              <a:t>每个操作集合包含一系列</a:t>
            </a:r>
            <a:r>
              <a:rPr lang="en-US" altLang="zh-CN" dirty="0"/>
              <a:t>action</a:t>
            </a:r>
            <a:r>
              <a:rPr lang="zh-CN" altLang="en-US" dirty="0"/>
              <a:t>，以及</a:t>
            </a:r>
            <a:r>
              <a:rPr lang="zh-CN" altLang="en-US" dirty="0" smtClean="0"/>
              <a:t>参数</a:t>
            </a:r>
            <a:endParaRPr lang="zh-CN" altLang="en-US" dirty="0"/>
          </a:p>
        </p:txBody>
      </p:sp>
      <p:grpSp>
        <p:nvGrpSpPr>
          <p:cNvPr id="13" name="组合 12"/>
          <p:cNvGrpSpPr/>
          <p:nvPr/>
        </p:nvGrpSpPr>
        <p:grpSpPr>
          <a:xfrm>
            <a:off x="279327" y="2687388"/>
            <a:ext cx="6525957" cy="1895299"/>
            <a:chOff x="614582" y="2142490"/>
            <a:chExt cx="7510243" cy="2447662"/>
          </a:xfrm>
        </p:grpSpPr>
        <p:pic>
          <p:nvPicPr>
            <p:cNvPr id="6" name="Picture 4"/>
            <p:cNvPicPr>
              <a:picLocks noChangeAspect="1"/>
            </p:cNvPicPr>
            <p:nvPr/>
          </p:nvPicPr>
          <p:blipFill>
            <a:blip r:embed="rId4"/>
            <a:stretch>
              <a:fillRect/>
            </a:stretch>
          </p:blipFill>
          <p:spPr>
            <a:xfrm>
              <a:off x="904875" y="2142490"/>
              <a:ext cx="7219950" cy="933450"/>
            </a:xfrm>
            <a:prstGeom prst="rect">
              <a:avLst/>
            </a:prstGeom>
          </p:spPr>
        </p:pic>
        <p:sp>
          <p:nvSpPr>
            <p:cNvPr id="7" name="TextBox 5"/>
            <p:cNvSpPr txBox="1"/>
            <p:nvPr/>
          </p:nvSpPr>
          <p:spPr>
            <a:xfrm>
              <a:off x="614582" y="3075940"/>
              <a:ext cx="1514932" cy="1232171"/>
            </a:xfrm>
            <a:prstGeom prst="rect">
              <a:avLst/>
            </a:prstGeom>
            <a:noFill/>
            <a:ln w="25400">
              <a:solidFill>
                <a:schemeClr val="accent1"/>
              </a:solidFill>
            </a:ln>
          </p:spPr>
          <p:txBody>
            <a:bodyPr wrap="none" rtlCol="0">
              <a:spAutoFit/>
            </a:bodyPr>
            <a:lstStyle/>
            <a:p>
              <a:r>
                <a:rPr lang="en-US" sz="1400" dirty="0" smtClean="0">
                  <a:latin typeface="Times New Roman" panose="02020603050405020304" pitchFamily="18" charset="0"/>
                  <a:ea typeface="黑体" panose="02010609060101010101" pitchFamily="49" charset="-122"/>
                  <a:cs typeface="Times New Roman" panose="02020603050405020304" pitchFamily="18" charset="0"/>
                </a:rPr>
                <a:t>Match packets:</a:t>
              </a:r>
            </a:p>
            <a:p>
              <a:pPr marL="285750" indent="-285750">
                <a:buFont typeface="Arial" panose="020B0604020202020204" pitchFamily="34" charset="0"/>
                <a:buChar char="•"/>
              </a:pPr>
              <a:r>
                <a:rPr lang="en-US" sz="1400" dirty="0">
                  <a:latin typeface="Times New Roman" panose="02020603050405020304" pitchFamily="18" charset="0"/>
                  <a:ea typeface="黑体" panose="02010609060101010101" pitchFamily="49" charset="-122"/>
                  <a:cs typeface="Times New Roman" panose="02020603050405020304" pitchFamily="18" charset="0"/>
                </a:rPr>
                <a:t>ingress </a:t>
              </a:r>
              <a:r>
                <a:rPr lang="en-US" sz="1400" dirty="0" smtClean="0">
                  <a:latin typeface="Times New Roman" panose="02020603050405020304" pitchFamily="18" charset="0"/>
                  <a:ea typeface="黑体" panose="02010609060101010101" pitchFamily="49" charset="-122"/>
                  <a:cs typeface="Times New Roman" panose="02020603050405020304" pitchFamily="18" charset="0"/>
                </a:rPr>
                <a:t>port</a:t>
              </a:r>
            </a:p>
            <a:p>
              <a:pPr marL="285750" indent="-285750">
                <a:buFont typeface="Arial" panose="020B0604020202020204" pitchFamily="34" charset="0"/>
                <a:buChar char="•"/>
              </a:pPr>
              <a:r>
                <a:rPr lang="en-US" sz="1400" dirty="0" smtClean="0">
                  <a:latin typeface="Times New Roman" panose="02020603050405020304" pitchFamily="18" charset="0"/>
                  <a:ea typeface="黑体" panose="02010609060101010101" pitchFamily="49" charset="-122"/>
                  <a:cs typeface="Times New Roman" panose="02020603050405020304" pitchFamily="18" charset="0"/>
                </a:rPr>
                <a:t>Headers</a:t>
              </a:r>
            </a:p>
            <a:p>
              <a:pPr marL="285750" indent="-285750">
                <a:buFont typeface="Arial" panose="020B0604020202020204" pitchFamily="34" charset="0"/>
                <a:buChar char="•"/>
              </a:pPr>
              <a:r>
                <a:rPr lang="en-US" sz="1400" dirty="0" smtClean="0">
                  <a:latin typeface="Times New Roman" panose="02020603050405020304" pitchFamily="18" charset="0"/>
                  <a:ea typeface="黑体" panose="02010609060101010101" pitchFamily="49" charset="-122"/>
                  <a:cs typeface="Times New Roman" panose="02020603050405020304" pitchFamily="18" charset="0"/>
                </a:rPr>
                <a:t>metadata</a:t>
              </a:r>
              <a:endParaRPr lang="en-US" sz="1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 name="Rectangle 7"/>
            <p:cNvSpPr/>
            <p:nvPr/>
          </p:nvSpPr>
          <p:spPr>
            <a:xfrm>
              <a:off x="2299799" y="3075940"/>
              <a:ext cx="2273531" cy="675706"/>
            </a:xfrm>
            <a:prstGeom prst="rect">
              <a:avLst/>
            </a:prstGeom>
            <a:ln w="25400">
              <a:solidFill>
                <a:schemeClr val="accent1"/>
              </a:solidFill>
            </a:ln>
          </p:spPr>
          <p:txBody>
            <a:bodyPr wrap="square">
              <a:spAutoFit/>
            </a:bodyPr>
            <a:lstStyle/>
            <a:p>
              <a:r>
                <a:rPr lang="en-US" sz="1400" dirty="0">
                  <a:latin typeface="Times New Roman" panose="02020603050405020304" pitchFamily="18" charset="0"/>
                  <a:ea typeface="黑体" panose="02010609060101010101" pitchFamily="49" charset="-122"/>
                  <a:cs typeface="Times New Roman" panose="02020603050405020304" pitchFamily="18" charset="0"/>
                </a:rPr>
                <a:t>Flow entries match packets in priority order</a:t>
              </a:r>
            </a:p>
          </p:txBody>
        </p:sp>
        <p:sp>
          <p:nvSpPr>
            <p:cNvPr id="9" name="TextBox 8"/>
            <p:cNvSpPr txBox="1"/>
            <p:nvPr/>
          </p:nvSpPr>
          <p:spPr>
            <a:xfrm>
              <a:off x="4710602" y="3079749"/>
              <a:ext cx="1989261" cy="1510403"/>
            </a:xfrm>
            <a:prstGeom prst="rect">
              <a:avLst/>
            </a:prstGeom>
            <a:noFill/>
            <a:ln w="25400">
              <a:solidFill>
                <a:schemeClr val="accent1"/>
              </a:solidFill>
            </a:ln>
          </p:spPr>
          <p:txBody>
            <a:bodyPr wrap="none" rtlCol="0">
              <a:spAutoFit/>
            </a:bodyPr>
            <a:lstStyle/>
            <a:p>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对</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packet</a:t>
              </a:r>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处</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理</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a:t>
              </a:r>
            </a:p>
            <a:p>
              <a:pPr marL="285750" indent="-285750">
                <a:buFont typeface="Arial" panose="020B0604020202020204" pitchFamily="34" charset="0"/>
                <a:buChar char="•"/>
              </a:pPr>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转</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发</a:t>
              </a:r>
              <a:endPar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修</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改</a:t>
              </a:r>
              <a:endPar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endParaRPr>
            </a:p>
            <a:p>
              <a:pPr marL="285750" indent="-285750">
                <a:buFont typeface="Arial" panose="020B0604020202020204" pitchFamily="34" charset="0"/>
                <a:buChar char="•"/>
              </a:pPr>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交</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给</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Group Table</a:t>
              </a:r>
            </a:p>
            <a:p>
              <a:pPr marL="285750" indent="-285750">
                <a:buFont typeface="Arial" panose="020B0604020202020204" pitchFamily="34" charset="0"/>
                <a:buChar char="•"/>
              </a:pPr>
              <a:r>
                <a:rPr lang="zh-CN" altLang="en-US" sz="1400" dirty="0">
                  <a:latin typeface="Times New Roman" panose="02020603050405020304" pitchFamily="18" charset="0"/>
                  <a:ea typeface="黑体" panose="02010609060101010101" pitchFamily="49" charset="-122"/>
                  <a:cs typeface="Times New Roman" panose="02020603050405020304" pitchFamily="18" charset="0"/>
                </a:rPr>
                <a:t>交</a:t>
              </a: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给下个</a:t>
              </a:r>
              <a:r>
                <a:rPr lang="en-US" altLang="zh-CN" sz="1400" dirty="0" smtClean="0">
                  <a:latin typeface="Times New Roman" panose="02020603050405020304" pitchFamily="18" charset="0"/>
                  <a:ea typeface="黑体" panose="02010609060101010101" pitchFamily="49" charset="-122"/>
                  <a:cs typeface="Times New Roman" panose="02020603050405020304" pitchFamily="18" charset="0"/>
                </a:rPr>
                <a:t>Table</a:t>
              </a:r>
              <a:endParaRPr lang="en-US" sz="1400" dirty="0">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10" name="Straight Connector 10"/>
            <p:cNvCxnSpPr>
              <a:endCxn id="7" idx="0"/>
            </p:cNvCxnSpPr>
            <p:nvPr/>
          </p:nvCxnSpPr>
          <p:spPr>
            <a:xfrm flipH="1">
              <a:off x="1372048" y="2513966"/>
              <a:ext cx="342454" cy="561975"/>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2"/>
            <p:cNvCxnSpPr>
              <a:endCxn id="8" idx="0"/>
            </p:cNvCxnSpPr>
            <p:nvPr/>
          </p:nvCxnSpPr>
          <p:spPr>
            <a:xfrm>
              <a:off x="2952750" y="2513966"/>
              <a:ext cx="483814" cy="561975"/>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4"/>
            <p:cNvCxnSpPr>
              <a:endCxn id="9" idx="0"/>
            </p:cNvCxnSpPr>
            <p:nvPr/>
          </p:nvCxnSpPr>
          <p:spPr>
            <a:xfrm>
              <a:off x="5295899" y="2513966"/>
              <a:ext cx="409333" cy="565783"/>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313633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OpenFlow</a:t>
            </a:r>
            <a:r>
              <a:rPr lang="en-US" altLang="zh-CN" dirty="0"/>
              <a:t> Packet Processing</a:t>
            </a:r>
            <a:endParaRPr lang="zh-CN" altLang="en-US" dirty="0"/>
          </a:p>
        </p:txBody>
      </p:sp>
      <p:pic>
        <p:nvPicPr>
          <p:cNvPr id="4" name="Picture 3"/>
          <p:cNvPicPr>
            <a:picLocks noChangeAspect="1"/>
          </p:cNvPicPr>
          <p:nvPr/>
        </p:nvPicPr>
        <p:blipFill>
          <a:blip r:embed="rId2"/>
          <a:stretch>
            <a:fillRect/>
          </a:stretch>
        </p:blipFill>
        <p:spPr>
          <a:xfrm>
            <a:off x="120877" y="1371600"/>
            <a:ext cx="8666205" cy="2743200"/>
          </a:xfrm>
          <a:prstGeom prst="rect">
            <a:avLst/>
          </a:prstGeom>
        </p:spPr>
      </p:pic>
      <p:pic>
        <p:nvPicPr>
          <p:cNvPr id="5" name="Picture 4"/>
          <p:cNvPicPr>
            <a:picLocks noChangeAspect="1"/>
          </p:cNvPicPr>
          <p:nvPr/>
        </p:nvPicPr>
        <p:blipFill>
          <a:blip r:embed="rId3"/>
          <a:stretch>
            <a:fillRect/>
          </a:stretch>
        </p:blipFill>
        <p:spPr>
          <a:xfrm>
            <a:off x="227860" y="4114800"/>
            <a:ext cx="8452237" cy="2743200"/>
          </a:xfrm>
          <a:prstGeom prst="rect">
            <a:avLst/>
          </a:prstGeom>
        </p:spPr>
      </p:pic>
    </p:spTree>
    <p:extLst>
      <p:ext uri="{BB962C8B-B14F-4D97-AF65-F5344CB8AC3E}">
        <p14:creationId xmlns:p14="http://schemas.microsoft.com/office/powerpoint/2010/main" val="35311303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OpenFlow</a:t>
            </a:r>
            <a:r>
              <a:rPr lang="en-US" dirty="0"/>
              <a:t> Packet Processing</a:t>
            </a:r>
          </a:p>
        </p:txBody>
      </p:sp>
      <p:pic>
        <p:nvPicPr>
          <p:cNvPr id="4" name="Picture 3"/>
          <p:cNvPicPr>
            <a:picLocks noChangeAspect="1"/>
          </p:cNvPicPr>
          <p:nvPr/>
        </p:nvPicPr>
        <p:blipFill>
          <a:blip r:embed="rId3"/>
          <a:stretch>
            <a:fillRect/>
          </a:stretch>
        </p:blipFill>
        <p:spPr>
          <a:xfrm>
            <a:off x="422434" y="1683644"/>
            <a:ext cx="4682966" cy="3740129"/>
          </a:xfrm>
          <a:prstGeom prst="rect">
            <a:avLst/>
          </a:prstGeom>
        </p:spPr>
      </p:pic>
      <p:sp>
        <p:nvSpPr>
          <p:cNvPr id="5" name="TextBox 4"/>
          <p:cNvSpPr txBox="1"/>
          <p:nvPr/>
        </p:nvSpPr>
        <p:spPr>
          <a:xfrm>
            <a:off x="5341621" y="1683644"/>
            <a:ext cx="1524135" cy="1338828"/>
          </a:xfrm>
          <a:prstGeom prst="rect">
            <a:avLst/>
          </a:prstGeom>
          <a:noFill/>
        </p:spPr>
        <p:txBody>
          <a:bodyPr wrap="none" rtlCol="0">
            <a:spAutoFit/>
          </a:bodyPr>
          <a:lstStyle/>
          <a:p>
            <a:r>
              <a:rPr lang="en-US" sz="1350" dirty="0"/>
              <a:t>Actions:</a:t>
            </a:r>
          </a:p>
          <a:p>
            <a:pPr marL="214313" indent="-214313">
              <a:buFont typeface="Arial" panose="020B0604020202020204" pitchFamily="34" charset="0"/>
              <a:buChar char="•"/>
            </a:pPr>
            <a:r>
              <a:rPr lang="en-US" sz="1350" dirty="0"/>
              <a:t>Output: </a:t>
            </a:r>
            <a:r>
              <a:rPr lang="zh-CN" altLang="en-US" sz="1350" dirty="0"/>
              <a:t>转发</a:t>
            </a:r>
            <a:endParaRPr lang="en-US" altLang="zh-CN" sz="1350" dirty="0"/>
          </a:p>
          <a:p>
            <a:pPr marL="214313" indent="-214313">
              <a:buFont typeface="Arial" panose="020B0604020202020204" pitchFamily="34" charset="0"/>
              <a:buChar char="•"/>
            </a:pPr>
            <a:r>
              <a:rPr lang="en-US" sz="1350" dirty="0"/>
              <a:t>Set-Queue: </a:t>
            </a:r>
            <a:r>
              <a:rPr lang="en-US" sz="1350" dirty="0" err="1"/>
              <a:t>QoS</a:t>
            </a:r>
            <a:endParaRPr lang="en-US" sz="1350" dirty="0"/>
          </a:p>
          <a:p>
            <a:pPr marL="214313" indent="-214313">
              <a:buFont typeface="Arial" panose="020B0604020202020204" pitchFamily="34" charset="0"/>
              <a:buChar char="•"/>
            </a:pPr>
            <a:r>
              <a:rPr lang="en-US" sz="1350" dirty="0"/>
              <a:t>Drop</a:t>
            </a:r>
          </a:p>
          <a:p>
            <a:pPr marL="214313" indent="-214313">
              <a:buFont typeface="Arial" panose="020B0604020202020204" pitchFamily="34" charset="0"/>
              <a:buChar char="•"/>
            </a:pPr>
            <a:r>
              <a:rPr lang="en-US" sz="1350" dirty="0"/>
              <a:t>Group</a:t>
            </a:r>
          </a:p>
          <a:p>
            <a:pPr marL="214313" indent="-214313">
              <a:buFont typeface="Arial" panose="020B0604020202020204" pitchFamily="34" charset="0"/>
              <a:buChar char="•"/>
            </a:pPr>
            <a:r>
              <a:rPr lang="en-US" sz="1350" dirty="0"/>
              <a:t>Push/Pop tags</a:t>
            </a:r>
            <a:endParaRPr lang="en-US" sz="1350" dirty="0"/>
          </a:p>
        </p:txBody>
      </p:sp>
    </p:spTree>
    <p:extLst>
      <p:ext uri="{BB962C8B-B14F-4D97-AF65-F5344CB8AC3E}">
        <p14:creationId xmlns:p14="http://schemas.microsoft.com/office/powerpoint/2010/main" val="21615462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052286" y="3373040"/>
            <a:ext cx="5400675" cy="1614488"/>
          </a:xfrm>
          <a:prstGeom prst="rect">
            <a:avLst/>
          </a:prstGeom>
        </p:spPr>
      </p:pic>
      <p:sp>
        <p:nvSpPr>
          <p:cNvPr id="2" name="Title 1"/>
          <p:cNvSpPr>
            <a:spLocks noGrp="1"/>
          </p:cNvSpPr>
          <p:nvPr>
            <p:ph type="title"/>
          </p:nvPr>
        </p:nvSpPr>
        <p:spPr/>
        <p:txBody>
          <a:bodyPr>
            <a:normAutofit/>
          </a:bodyPr>
          <a:lstStyle/>
          <a:p>
            <a:r>
              <a:rPr lang="en-US" dirty="0" err="1"/>
              <a:t>OpenFlow</a:t>
            </a:r>
            <a:r>
              <a:rPr lang="en-US" dirty="0"/>
              <a:t> Packet Processing</a:t>
            </a:r>
          </a:p>
        </p:txBody>
      </p:sp>
      <p:sp>
        <p:nvSpPr>
          <p:cNvPr id="3" name="Content Placeholder 2"/>
          <p:cNvSpPr>
            <a:spLocks noGrp="1"/>
          </p:cNvSpPr>
          <p:nvPr>
            <p:ph idx="1"/>
          </p:nvPr>
        </p:nvSpPr>
        <p:spPr/>
        <p:txBody>
          <a:bodyPr/>
          <a:lstStyle/>
          <a:p>
            <a:r>
              <a:rPr lang="en-US" dirty="0"/>
              <a:t>Actions:</a:t>
            </a:r>
          </a:p>
          <a:p>
            <a:pPr marL="557213" lvl="1" indent="-214313"/>
            <a:r>
              <a:rPr lang="en-US" dirty="0"/>
              <a:t>Output: </a:t>
            </a:r>
            <a:r>
              <a:rPr lang="zh-CN" altLang="en-US" dirty="0"/>
              <a:t>转发</a:t>
            </a:r>
            <a:endParaRPr lang="en-US" altLang="zh-CN" dirty="0"/>
          </a:p>
          <a:p>
            <a:pPr marL="557213" lvl="1" indent="-214313"/>
            <a:r>
              <a:rPr lang="en-US" dirty="0"/>
              <a:t>Set-Queue: </a:t>
            </a:r>
            <a:r>
              <a:rPr lang="en-US" dirty="0" err="1"/>
              <a:t>QoS</a:t>
            </a:r>
            <a:endParaRPr lang="en-US" dirty="0"/>
          </a:p>
          <a:p>
            <a:pPr marL="557213" lvl="1" indent="-214313"/>
            <a:r>
              <a:rPr lang="en-US" dirty="0"/>
              <a:t>Drop</a:t>
            </a:r>
          </a:p>
          <a:p>
            <a:pPr marL="557213" lvl="1" indent="-214313"/>
            <a:r>
              <a:rPr lang="en-US" dirty="0"/>
              <a:t>Group</a:t>
            </a:r>
          </a:p>
          <a:p>
            <a:pPr marL="557213" lvl="1" indent="-214313"/>
            <a:r>
              <a:rPr lang="en-US" dirty="0"/>
              <a:t>Push/Pop tags</a:t>
            </a:r>
          </a:p>
          <a:p>
            <a:endParaRPr lang="en-US" dirty="0"/>
          </a:p>
        </p:txBody>
      </p:sp>
      <p:pic>
        <p:nvPicPr>
          <p:cNvPr id="4" name="Picture 3"/>
          <p:cNvPicPr>
            <a:picLocks noChangeAspect="1"/>
          </p:cNvPicPr>
          <p:nvPr/>
        </p:nvPicPr>
        <p:blipFill>
          <a:blip r:embed="rId3"/>
          <a:stretch>
            <a:fillRect/>
          </a:stretch>
        </p:blipFill>
        <p:spPr>
          <a:xfrm>
            <a:off x="3044666" y="2418160"/>
            <a:ext cx="5386388" cy="1107281"/>
          </a:xfrm>
          <a:prstGeom prst="rect">
            <a:avLst/>
          </a:prstGeom>
        </p:spPr>
      </p:pic>
    </p:spTree>
    <p:extLst>
      <p:ext uri="{BB962C8B-B14F-4D97-AF65-F5344CB8AC3E}">
        <p14:creationId xmlns:p14="http://schemas.microsoft.com/office/powerpoint/2010/main" val="35019999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smtClean="0"/>
              <a:t>NOX</a:t>
            </a:r>
            <a:r>
              <a:rPr lang="zh-CN" altLang="en-US" smtClean="0"/>
              <a:t>参考模型</a:t>
            </a:r>
            <a:endParaRPr lang="zh-CN" altLang="zh-CN" smtClean="0"/>
          </a:p>
        </p:txBody>
      </p:sp>
      <p:pic>
        <p:nvPicPr>
          <p:cNvPr id="174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 y="1690689"/>
            <a:ext cx="5856288" cy="479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矩形 1"/>
          <p:cNvSpPr>
            <a:spLocks noChangeArrowheads="1"/>
          </p:cNvSpPr>
          <p:nvPr/>
        </p:nvSpPr>
        <p:spPr bwMode="auto">
          <a:xfrm>
            <a:off x="5884863" y="1828457"/>
            <a:ext cx="307975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0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16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16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微软雅黑" panose="020B0503020204020204" pitchFamily="34" charset="-122"/>
              </a:defRPr>
            </a:lvl9pPr>
          </a:lstStyle>
          <a:p>
            <a:pPr eaLnBrk="1" hangingPunct="1">
              <a:spcBef>
                <a:spcPct val="0"/>
              </a:spcBef>
              <a:buFontTx/>
              <a:buNone/>
            </a:pP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正如计算机操作系统本身并不实现复杂的各种软件功能，</a:t>
            </a:r>
            <a:r>
              <a:rPr lang="en-US" altLang="zh-CN"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NOX </a:t>
            </a: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本身并不完成对网络管理任务，而是通过在其上运行的各种“应用”（</a:t>
            </a:r>
            <a:r>
              <a:rPr lang="en-US" altLang="zh-CN"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Application</a:t>
            </a: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）来实现具体的管理任务。</a:t>
            </a:r>
            <a:r>
              <a:rPr lang="en-US" altLang="zh-CN"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p>
          <a:p>
            <a:pPr eaLnBrk="1" hangingPunct="1">
              <a:spcBef>
                <a:spcPct val="0"/>
              </a:spcBef>
              <a:buFontTx/>
              <a:buNone/>
            </a:pPr>
            <a:endParaRPr lang="en-US" altLang="zh-CN"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spcBef>
                <a:spcPct val="0"/>
              </a:spcBef>
              <a:buFontTx/>
              <a:buNone/>
            </a:pPr>
            <a:r>
              <a:rPr lang="en-US" altLang="zh-CN"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管理者和开发者可以利用高级语言来专注到这些应用的开发上，而无需花费时间在对底层细节的分析上。为了实现这一目的，</a:t>
            </a:r>
            <a:r>
              <a:rPr lang="en-US" altLang="zh-CN"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NOX </a:t>
            </a: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需要提供尽可能通用（</a:t>
            </a:r>
            <a:r>
              <a:rPr lang="en-US" altLang="zh-CN"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General</a:t>
            </a:r>
            <a:r>
              <a:rPr lang="zh-CN" altLang="en-US" sz="1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）的接口，来满足各种不同的管理需求。</a:t>
            </a:r>
            <a:endParaRPr lang="zh-CN" altLang="en-US" sz="18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115558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Openvswitch</a:t>
            </a:r>
            <a:r>
              <a:rPr lang="zh-CN" altLang="en-US" dirty="0" smtClean="0"/>
              <a:t>简介</a:t>
            </a:r>
            <a:endParaRPr lang="en-US" dirty="0"/>
          </a:p>
        </p:txBody>
      </p:sp>
      <p:sp>
        <p:nvSpPr>
          <p:cNvPr id="3" name="Content Placeholder 2"/>
          <p:cNvSpPr>
            <a:spLocks noGrp="1"/>
          </p:cNvSpPr>
          <p:nvPr>
            <p:ph idx="1"/>
          </p:nvPr>
        </p:nvSpPr>
        <p:spPr>
          <a:xfrm>
            <a:off x="628650" y="1615879"/>
            <a:ext cx="3752641" cy="3874094"/>
          </a:xfrm>
        </p:spPr>
        <p:txBody>
          <a:bodyPr>
            <a:normAutofit lnSpcReduction="10000"/>
          </a:bodyPr>
          <a:lstStyle/>
          <a:p>
            <a:r>
              <a:rPr lang="en-US" dirty="0" err="1"/>
              <a:t>Openvswitch</a:t>
            </a:r>
            <a:r>
              <a:rPr lang="zh-CN" altLang="en-US" dirty="0"/>
              <a:t>是一个</a:t>
            </a:r>
            <a:r>
              <a:rPr lang="en-US" dirty="0" err="1"/>
              <a:t>virutal</a:t>
            </a:r>
            <a:r>
              <a:rPr lang="en-US" dirty="0"/>
              <a:t> </a:t>
            </a:r>
            <a:r>
              <a:rPr lang="en-US" dirty="0" err="1"/>
              <a:t>swtich</a:t>
            </a:r>
            <a:r>
              <a:rPr lang="en-US" dirty="0"/>
              <a:t>， </a:t>
            </a:r>
            <a:r>
              <a:rPr lang="zh-CN" altLang="en-US" dirty="0"/>
              <a:t>支持</a:t>
            </a:r>
            <a:r>
              <a:rPr lang="en-US" dirty="0"/>
              <a:t>Open Flow</a:t>
            </a:r>
            <a:r>
              <a:rPr lang="zh-CN" altLang="en-US" dirty="0"/>
              <a:t>协议，当然也有一些硬件</a:t>
            </a:r>
            <a:r>
              <a:rPr lang="en-US" dirty="0"/>
              <a:t>Switch</a:t>
            </a:r>
            <a:r>
              <a:rPr lang="zh-CN" altLang="en-US" dirty="0"/>
              <a:t>也支持</a:t>
            </a:r>
            <a:r>
              <a:rPr lang="en-US" dirty="0"/>
              <a:t>Open Flow</a:t>
            </a:r>
            <a:r>
              <a:rPr lang="zh-CN" altLang="en-US" dirty="0"/>
              <a:t>协议，他们都可以被统一的</a:t>
            </a:r>
            <a:r>
              <a:rPr lang="en-US" dirty="0"/>
              <a:t>Controller</a:t>
            </a:r>
            <a:r>
              <a:rPr lang="zh-CN" altLang="en-US" dirty="0"/>
              <a:t>管理，从而实现物理机和虚拟机的网络联通。</a:t>
            </a:r>
            <a:endParaRPr lang="en-US" dirty="0"/>
          </a:p>
          <a:p>
            <a:endParaRPr lang="en-US" dirty="0"/>
          </a:p>
        </p:txBody>
      </p:sp>
      <p:pic>
        <p:nvPicPr>
          <p:cNvPr id="4" name="Picture 3"/>
          <p:cNvPicPr>
            <a:picLocks noChangeAspect="1"/>
          </p:cNvPicPr>
          <p:nvPr/>
        </p:nvPicPr>
        <p:blipFill>
          <a:blip r:embed="rId2"/>
          <a:stretch>
            <a:fillRect/>
          </a:stretch>
        </p:blipFill>
        <p:spPr>
          <a:xfrm>
            <a:off x="4416095" y="1131094"/>
            <a:ext cx="3692871" cy="2337964"/>
          </a:xfrm>
          <a:prstGeom prst="rect">
            <a:avLst/>
          </a:prstGeom>
        </p:spPr>
      </p:pic>
      <p:pic>
        <p:nvPicPr>
          <p:cNvPr id="5" name="Picture 4"/>
          <p:cNvPicPr>
            <a:picLocks noChangeAspect="1"/>
          </p:cNvPicPr>
          <p:nvPr/>
        </p:nvPicPr>
        <p:blipFill>
          <a:blip r:embed="rId3"/>
          <a:stretch>
            <a:fillRect/>
          </a:stretch>
        </p:blipFill>
        <p:spPr>
          <a:xfrm>
            <a:off x="4416095" y="3607770"/>
            <a:ext cx="3903241" cy="2156035"/>
          </a:xfrm>
          <a:prstGeom prst="rect">
            <a:avLst/>
          </a:prstGeom>
        </p:spPr>
      </p:pic>
    </p:spTree>
    <p:extLst>
      <p:ext uri="{BB962C8B-B14F-4D97-AF65-F5344CB8AC3E}">
        <p14:creationId xmlns:p14="http://schemas.microsoft.com/office/powerpoint/2010/main" val="37614335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Openvswitch</a:t>
            </a:r>
            <a:r>
              <a:rPr lang="zh-CN" altLang="en-US" dirty="0"/>
              <a:t>简介</a:t>
            </a:r>
            <a:endParaRPr lang="en-US" dirty="0"/>
          </a:p>
        </p:txBody>
      </p:sp>
      <p:sp>
        <p:nvSpPr>
          <p:cNvPr id="3" name="Content Placeholder 2"/>
          <p:cNvSpPr>
            <a:spLocks noGrp="1"/>
          </p:cNvSpPr>
          <p:nvPr>
            <p:ph idx="1"/>
          </p:nvPr>
        </p:nvSpPr>
        <p:spPr/>
        <p:txBody>
          <a:bodyPr/>
          <a:lstStyle/>
          <a:p>
            <a:r>
              <a:rPr lang="en-US" dirty="0"/>
              <a:t>Match Field</a:t>
            </a:r>
            <a:r>
              <a:rPr lang="zh-CN" altLang="en-US" dirty="0"/>
              <a:t>涵盖</a:t>
            </a:r>
            <a:r>
              <a:rPr lang="en-US" dirty="0"/>
              <a:t>TCP/IP</a:t>
            </a:r>
            <a:r>
              <a:rPr lang="zh-CN" altLang="en-US" dirty="0"/>
              <a:t>协议各层：</a:t>
            </a:r>
          </a:p>
          <a:p>
            <a:pPr lvl="1" latinLnBrk="1"/>
            <a:r>
              <a:rPr lang="en-US" dirty="0"/>
              <a:t>Layer 1 – Tunnel ID, In Port, </a:t>
            </a:r>
            <a:r>
              <a:rPr lang="en-US" dirty="0" err="1"/>
              <a:t>QoS</a:t>
            </a:r>
            <a:r>
              <a:rPr lang="en-US" dirty="0"/>
              <a:t> priority, </a:t>
            </a:r>
            <a:r>
              <a:rPr lang="en-US" dirty="0" err="1"/>
              <a:t>skb</a:t>
            </a:r>
            <a:r>
              <a:rPr lang="en-US" dirty="0"/>
              <a:t> mark</a:t>
            </a:r>
          </a:p>
          <a:p>
            <a:pPr lvl="1" latinLnBrk="1"/>
            <a:r>
              <a:rPr lang="en-US" dirty="0"/>
              <a:t>Layer 2 – MAC address, VLAN ID, Ethernet type</a:t>
            </a:r>
          </a:p>
          <a:p>
            <a:pPr lvl="1" latinLnBrk="1"/>
            <a:r>
              <a:rPr lang="en-US" dirty="0"/>
              <a:t>Layer 3 – IPv4/IPv6 fields, ARP</a:t>
            </a:r>
          </a:p>
          <a:p>
            <a:pPr lvl="1" latinLnBrk="1"/>
            <a:r>
              <a:rPr lang="en-US" dirty="0"/>
              <a:t>Layer 4 – TCP/UDP, ICMP, </a:t>
            </a:r>
            <a:r>
              <a:rPr lang="en-US" dirty="0" smtClean="0"/>
              <a:t>ND</a:t>
            </a:r>
          </a:p>
          <a:p>
            <a:r>
              <a:rPr lang="en-US" dirty="0"/>
              <a:t>Action</a:t>
            </a:r>
            <a:r>
              <a:rPr lang="zh-CN" altLang="en-US" dirty="0"/>
              <a:t>也主要包含下面的操作：</a:t>
            </a:r>
          </a:p>
          <a:p>
            <a:pPr lvl="1" latinLnBrk="1"/>
            <a:r>
              <a:rPr lang="en-US" dirty="0"/>
              <a:t>Output to port (port range, flood, mirror)</a:t>
            </a:r>
          </a:p>
          <a:p>
            <a:pPr lvl="1" latinLnBrk="1"/>
            <a:r>
              <a:rPr lang="en-US" dirty="0"/>
              <a:t>Discard, Resubmit to table x</a:t>
            </a:r>
          </a:p>
          <a:p>
            <a:pPr lvl="1" latinLnBrk="1"/>
            <a:r>
              <a:rPr lang="en-US" dirty="0"/>
              <a:t>Packet Mangling (Push/Pop VLAN header, TOS, ...)</a:t>
            </a:r>
          </a:p>
          <a:p>
            <a:pPr lvl="1" latinLnBrk="1"/>
            <a:r>
              <a:rPr lang="en-US" dirty="0"/>
              <a:t>Send to controller, Learn</a:t>
            </a:r>
          </a:p>
          <a:p>
            <a:pPr latinLnBrk="1"/>
            <a:endParaRPr lang="en-US" dirty="0"/>
          </a:p>
          <a:p>
            <a:endParaRPr lang="en-US" dirty="0"/>
          </a:p>
        </p:txBody>
      </p:sp>
    </p:spTree>
    <p:extLst>
      <p:ext uri="{BB962C8B-B14F-4D97-AF65-F5344CB8AC3E}">
        <p14:creationId xmlns:p14="http://schemas.microsoft.com/office/powerpoint/2010/main" val="3573294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Openvswitch</a:t>
            </a:r>
            <a:r>
              <a:rPr lang="zh-CN" altLang="en-US" dirty="0"/>
              <a:t>简介</a:t>
            </a:r>
            <a:endParaRPr lang="en-US" dirty="0"/>
          </a:p>
        </p:txBody>
      </p:sp>
      <p:sp>
        <p:nvSpPr>
          <p:cNvPr id="3" name="Content Placeholder 2"/>
          <p:cNvSpPr>
            <a:spLocks noGrp="1"/>
          </p:cNvSpPr>
          <p:nvPr>
            <p:ph idx="1"/>
          </p:nvPr>
        </p:nvSpPr>
        <p:spPr/>
        <p:txBody>
          <a:bodyPr>
            <a:normAutofit fontScale="92500" lnSpcReduction="20000"/>
          </a:bodyPr>
          <a:lstStyle/>
          <a:p>
            <a:r>
              <a:rPr lang="zh-CN" altLang="en-US" dirty="0"/>
              <a:t>可以设置</a:t>
            </a:r>
            <a:r>
              <a:rPr lang="en-US" dirty="0"/>
              <a:t>Tunnel</a:t>
            </a:r>
          </a:p>
          <a:p>
            <a:r>
              <a:rPr lang="zh-CN" altLang="en-US" dirty="0"/>
              <a:t>可以支持下列的框架来监控流量。</a:t>
            </a:r>
          </a:p>
          <a:p>
            <a:pPr lvl="1" latinLnBrk="1"/>
            <a:r>
              <a:rPr lang="en-US" dirty="0" err="1"/>
              <a:t>sFlow</a:t>
            </a:r>
            <a:endParaRPr lang="en-US" dirty="0"/>
          </a:p>
          <a:p>
            <a:pPr lvl="1" latinLnBrk="1"/>
            <a:r>
              <a:rPr lang="en-US" dirty="0" err="1"/>
              <a:t>NetFlow</a:t>
            </a:r>
            <a:endParaRPr lang="en-US" dirty="0"/>
          </a:p>
          <a:p>
            <a:pPr lvl="1" latinLnBrk="1"/>
            <a:r>
              <a:rPr lang="en-US" dirty="0"/>
              <a:t>Port Mirroring</a:t>
            </a:r>
          </a:p>
          <a:p>
            <a:pPr lvl="2" latinLnBrk="1"/>
            <a:r>
              <a:rPr lang="en-US" dirty="0"/>
              <a:t>SPAN</a:t>
            </a:r>
          </a:p>
          <a:p>
            <a:pPr lvl="2" latinLnBrk="1"/>
            <a:r>
              <a:rPr lang="en-US" dirty="0"/>
              <a:t>RSPAN</a:t>
            </a:r>
          </a:p>
          <a:p>
            <a:pPr lvl="2" latinLnBrk="1"/>
            <a:r>
              <a:rPr lang="en-US" dirty="0" smtClean="0"/>
              <a:t>ERSPAN</a:t>
            </a:r>
          </a:p>
          <a:p>
            <a:pPr latinLnBrk="1"/>
            <a:r>
              <a:rPr lang="en-US" dirty="0" err="1"/>
              <a:t>支持QoS</a:t>
            </a:r>
            <a:endParaRPr lang="en-US" dirty="0"/>
          </a:p>
          <a:p>
            <a:pPr lvl="1" latinLnBrk="1"/>
            <a:r>
              <a:rPr lang="en-US" dirty="0" smtClean="0"/>
              <a:t>Uses </a:t>
            </a:r>
            <a:r>
              <a:rPr lang="en-US" dirty="0"/>
              <a:t>existing Traffic Control Layer</a:t>
            </a:r>
          </a:p>
          <a:p>
            <a:pPr lvl="2" latinLnBrk="1"/>
            <a:r>
              <a:rPr lang="en-US" dirty="0" err="1"/>
              <a:t>Policer</a:t>
            </a:r>
            <a:r>
              <a:rPr lang="en-US" dirty="0"/>
              <a:t> (Ingress rate limiter)</a:t>
            </a:r>
          </a:p>
          <a:p>
            <a:pPr lvl="2" latinLnBrk="1"/>
            <a:r>
              <a:rPr lang="en-US" dirty="0"/>
              <a:t>HTB, HFSC (Egress traffic classes)</a:t>
            </a:r>
          </a:p>
          <a:p>
            <a:pPr lvl="1" latinLnBrk="1"/>
            <a:r>
              <a:rPr lang="en-US" dirty="0"/>
              <a:t>Controller (Open Flow) can select Traffic Class</a:t>
            </a:r>
            <a:endParaRPr lang="en-US" dirty="0" smtClean="0"/>
          </a:p>
          <a:p>
            <a:endParaRPr lang="en-US" dirty="0"/>
          </a:p>
        </p:txBody>
      </p:sp>
    </p:spTree>
    <p:extLst>
      <p:ext uri="{BB962C8B-B14F-4D97-AF65-F5344CB8AC3E}">
        <p14:creationId xmlns:p14="http://schemas.microsoft.com/office/powerpoint/2010/main" val="2513977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Openvswitch</a:t>
            </a:r>
            <a:r>
              <a:rPr lang="zh-CN" altLang="en-US" dirty="0" smtClean="0"/>
              <a:t>架构</a:t>
            </a:r>
            <a:endParaRPr lang="en-US" dirty="0"/>
          </a:p>
        </p:txBody>
      </p:sp>
      <p:pic>
        <p:nvPicPr>
          <p:cNvPr id="5" name="Picture 4"/>
          <p:cNvPicPr>
            <a:picLocks noChangeAspect="1"/>
          </p:cNvPicPr>
          <p:nvPr/>
        </p:nvPicPr>
        <p:blipFill>
          <a:blip r:embed="rId2"/>
          <a:stretch>
            <a:fillRect/>
          </a:stretch>
        </p:blipFill>
        <p:spPr>
          <a:xfrm>
            <a:off x="1434941" y="1734741"/>
            <a:ext cx="6472238" cy="3921919"/>
          </a:xfrm>
          <a:prstGeom prst="rect">
            <a:avLst/>
          </a:prstGeom>
        </p:spPr>
      </p:pic>
    </p:spTree>
    <p:extLst>
      <p:ext uri="{BB962C8B-B14F-4D97-AF65-F5344CB8AC3E}">
        <p14:creationId xmlns:p14="http://schemas.microsoft.com/office/powerpoint/2010/main" val="34180999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Openvswitch</a:t>
            </a:r>
            <a:r>
              <a:rPr lang="zh-CN" altLang="en-US" dirty="0"/>
              <a:t>架构</a:t>
            </a:r>
            <a:endParaRPr lang="en-US" dirty="0"/>
          </a:p>
        </p:txBody>
      </p:sp>
      <p:pic>
        <p:nvPicPr>
          <p:cNvPr id="4" name="Picture 3"/>
          <p:cNvPicPr>
            <a:picLocks noChangeAspect="1"/>
          </p:cNvPicPr>
          <p:nvPr/>
        </p:nvPicPr>
        <p:blipFill>
          <a:blip r:embed="rId3"/>
          <a:stretch>
            <a:fillRect/>
          </a:stretch>
        </p:blipFill>
        <p:spPr>
          <a:xfrm>
            <a:off x="1491377" y="1600495"/>
            <a:ext cx="5839064" cy="4119029"/>
          </a:xfrm>
          <a:prstGeom prst="rect">
            <a:avLst/>
          </a:prstGeom>
        </p:spPr>
      </p:pic>
    </p:spTree>
    <p:extLst>
      <p:ext uri="{BB962C8B-B14F-4D97-AF65-F5344CB8AC3E}">
        <p14:creationId xmlns:p14="http://schemas.microsoft.com/office/powerpoint/2010/main" val="4422192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讲座内容</a:t>
            </a:r>
            <a:endParaRPr lang="zh-CN" altLang="en-US" dirty="0"/>
          </a:p>
        </p:txBody>
      </p:sp>
      <p:sp>
        <p:nvSpPr>
          <p:cNvPr id="3" name="内容占位符 2"/>
          <p:cNvSpPr>
            <a:spLocks noGrp="1"/>
          </p:cNvSpPr>
          <p:nvPr>
            <p:ph idx="1"/>
          </p:nvPr>
        </p:nvSpPr>
        <p:spPr/>
        <p:txBody>
          <a:bodyPr>
            <a:normAutofit/>
          </a:bodyPr>
          <a:lstStyle/>
          <a:p>
            <a:r>
              <a:rPr lang="zh-CN" altLang="en-US" dirty="0" smtClean="0"/>
              <a:t>软件定义网络技术</a:t>
            </a:r>
            <a:endParaRPr lang="en-US" altLang="zh-CN" dirty="0" smtClean="0"/>
          </a:p>
          <a:p>
            <a:pPr lvl="1"/>
            <a:r>
              <a:rPr lang="zh-CN" altLang="en-US" sz="2500" dirty="0"/>
              <a:t>基础</a:t>
            </a:r>
            <a:r>
              <a:rPr lang="zh-CN" altLang="en-US" sz="2500" dirty="0" smtClean="0"/>
              <a:t>概念、关键技术</a:t>
            </a:r>
            <a:endParaRPr lang="en-US" altLang="zh-CN" sz="2500" dirty="0" smtClean="0"/>
          </a:p>
          <a:p>
            <a:pPr lvl="1"/>
            <a:r>
              <a:rPr lang="en-US" altLang="zh-CN" sz="2500" i="1" dirty="0" err="1" smtClean="0"/>
              <a:t>OpenFlow</a:t>
            </a:r>
            <a:r>
              <a:rPr lang="en-US" altLang="zh-CN" sz="2500" i="1" dirty="0" smtClean="0"/>
              <a:t>, Open </a:t>
            </a:r>
            <a:r>
              <a:rPr lang="en-US" altLang="zh-CN" sz="2500" i="1" dirty="0" err="1" smtClean="0"/>
              <a:t>vSwitch</a:t>
            </a:r>
            <a:r>
              <a:rPr lang="en-US" altLang="zh-CN" sz="2500" i="1" dirty="0" smtClean="0"/>
              <a:t>, SDN</a:t>
            </a:r>
            <a:endParaRPr lang="en-US" altLang="zh-CN" sz="2500" i="1" dirty="0"/>
          </a:p>
        </p:txBody>
      </p:sp>
    </p:spTree>
    <p:extLst>
      <p:ext uri="{BB962C8B-B14F-4D97-AF65-F5344CB8AC3E}">
        <p14:creationId xmlns:p14="http://schemas.microsoft.com/office/powerpoint/2010/main" val="41327914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smtClean="0"/>
              <a:t>SDN</a:t>
            </a:r>
            <a:r>
              <a:rPr lang="zh-CN" altLang="en-US" smtClean="0"/>
              <a:t>目前应用分析</a:t>
            </a:r>
            <a:endParaRPr lang="zh-CN" altLang="zh-CN" smtClean="0"/>
          </a:p>
        </p:txBody>
      </p:sp>
      <p:pic>
        <p:nvPicPr>
          <p:cNvPr id="2150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563" y="1701007"/>
            <a:ext cx="8134000" cy="5016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45252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smtClean="0"/>
              <a:t>SDN</a:t>
            </a:r>
            <a:r>
              <a:rPr lang="zh-CN" altLang="en-US" smtClean="0"/>
              <a:t>目前应用范围</a:t>
            </a:r>
            <a:endParaRPr lang="zh-CN" altLang="zh-CN" smtClean="0"/>
          </a:p>
        </p:txBody>
      </p:sp>
      <p:pic>
        <p:nvPicPr>
          <p:cNvPr id="225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336078"/>
            <a:ext cx="5905392" cy="3441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5795964" y="4521995"/>
            <a:ext cx="992187" cy="414337"/>
          </a:xfrm>
          <a:prstGeom prst="rect">
            <a:avLst/>
          </a:prstGeom>
          <a:noFill/>
        </p:spPr>
        <p:txBody>
          <a:bodyPr wrap="none">
            <a:spAutoFit/>
          </a:bodyPr>
          <a:lstStyle/>
          <a:p>
            <a:pPr eaLnBrk="1" hangingPunct="1">
              <a:defRPr/>
            </a:pPr>
            <a:r>
              <a:rPr lang="zh-CN" altLang="en-US" sz="2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虚拟化</a:t>
            </a:r>
          </a:p>
        </p:txBody>
      </p:sp>
      <p:graphicFrame>
        <p:nvGraphicFramePr>
          <p:cNvPr id="2" name="图示 1"/>
          <p:cNvGraphicFramePr/>
          <p:nvPr/>
        </p:nvGraphicFramePr>
        <p:xfrm>
          <a:off x="5540644" y="365126"/>
          <a:ext cx="3525863" cy="46640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696662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dirty="0" smtClean="0"/>
              <a:t>SDN</a:t>
            </a:r>
            <a:r>
              <a:rPr lang="zh-CN" altLang="en-US" dirty="0" smtClean="0"/>
              <a:t>目前存在的问题</a:t>
            </a:r>
            <a:endParaRPr lang="zh-CN" altLang="zh-CN" dirty="0" smtClean="0"/>
          </a:p>
        </p:txBody>
      </p:sp>
      <p:pic>
        <p:nvPicPr>
          <p:cNvPr id="2355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974" y="1701005"/>
            <a:ext cx="8197582" cy="4988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217014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smtClean="0"/>
              <a:t>SDN</a:t>
            </a:r>
            <a:r>
              <a:rPr lang="zh-CN" altLang="en-US" smtClean="0"/>
              <a:t>的未来趋势</a:t>
            </a:r>
            <a:endParaRPr lang="zh-CN" altLang="zh-CN" smtClean="0"/>
          </a:p>
        </p:txBody>
      </p:sp>
      <p:sp>
        <p:nvSpPr>
          <p:cNvPr id="25603" name="Rectangle 3"/>
          <p:cNvSpPr>
            <a:spLocks noGrp="1" noChangeArrowheads="1"/>
          </p:cNvSpPr>
          <p:nvPr>
            <p:ph type="body" idx="1"/>
          </p:nvPr>
        </p:nvSpPr>
        <p:spPr>
          <a:xfrm>
            <a:off x="457200" y="1701006"/>
            <a:ext cx="8229600" cy="4591306"/>
          </a:xfrm>
        </p:spPr>
        <p:txBody>
          <a:bodyPr>
            <a:normAutofit fontScale="92500" lnSpcReduction="20000"/>
          </a:bodyPr>
          <a:lstStyle/>
          <a:p>
            <a:pPr>
              <a:lnSpc>
                <a:spcPct val="130000"/>
              </a:lnSpc>
            </a:pPr>
            <a:r>
              <a:rPr lang="zh-CN" altLang="en-US" dirty="0" smtClean="0"/>
              <a:t>目前</a:t>
            </a:r>
            <a:r>
              <a:rPr lang="zh-CN" altLang="en-US" dirty="0" smtClean="0"/>
              <a:t>还是</a:t>
            </a:r>
            <a:r>
              <a:rPr lang="en-US" altLang="zh-CN" dirty="0" smtClean="0"/>
              <a:t>SDN</a:t>
            </a:r>
            <a:r>
              <a:rPr lang="zh-CN" altLang="en-US" dirty="0" smtClean="0"/>
              <a:t>的发展</a:t>
            </a:r>
            <a:r>
              <a:rPr lang="zh-CN" altLang="en-US" dirty="0" smtClean="0"/>
              <a:t>初期</a:t>
            </a:r>
            <a:endParaRPr lang="en-US" altLang="zh-CN" dirty="0" smtClean="0"/>
          </a:p>
          <a:p>
            <a:pPr lvl="1">
              <a:lnSpc>
                <a:spcPct val="130000"/>
              </a:lnSpc>
            </a:pPr>
            <a:r>
              <a:rPr lang="zh-CN" altLang="en-US" dirty="0" smtClean="0"/>
              <a:t>拥有</a:t>
            </a:r>
            <a:r>
              <a:rPr lang="zh-CN" altLang="en-US" dirty="0" smtClean="0"/>
              <a:t>强大</a:t>
            </a:r>
            <a:r>
              <a:rPr lang="en-US" altLang="zh-CN" dirty="0" smtClean="0"/>
              <a:t>IT</a:t>
            </a:r>
            <a:r>
              <a:rPr lang="zh-CN" altLang="en-US" dirty="0" smtClean="0"/>
              <a:t>资源和顶尖人才的</a:t>
            </a:r>
            <a:r>
              <a:rPr lang="zh-CN" altLang="en-US" dirty="0" smtClean="0"/>
              <a:t>企业 </a:t>
            </a:r>
            <a:r>
              <a:rPr lang="en-US" altLang="zh-CN" dirty="0" smtClean="0"/>
              <a:t>(</a:t>
            </a:r>
            <a:r>
              <a:rPr lang="zh-CN" altLang="en-US" dirty="0" smtClean="0"/>
              <a:t>谷歌和</a:t>
            </a:r>
            <a:r>
              <a:rPr lang="en-US" altLang="zh-CN" dirty="0" smtClean="0"/>
              <a:t>Facebook</a:t>
            </a:r>
            <a:r>
              <a:rPr lang="zh-CN" altLang="en-US" dirty="0" smtClean="0"/>
              <a:t>等</a:t>
            </a:r>
            <a:r>
              <a:rPr lang="en-US" altLang="zh-CN" dirty="0" smtClean="0"/>
              <a:t>) </a:t>
            </a:r>
            <a:r>
              <a:rPr lang="zh-CN" altLang="en-US" dirty="0" smtClean="0"/>
              <a:t>正在</a:t>
            </a:r>
            <a:r>
              <a:rPr lang="zh-CN" altLang="en-US" dirty="0" smtClean="0"/>
              <a:t>利用</a:t>
            </a:r>
            <a:r>
              <a:rPr lang="en-US" altLang="zh-CN" dirty="0" smtClean="0"/>
              <a:t>SDN</a:t>
            </a:r>
            <a:r>
              <a:rPr lang="zh-CN" altLang="en-US" dirty="0" smtClean="0"/>
              <a:t>的优势</a:t>
            </a:r>
            <a:r>
              <a:rPr lang="zh-CN" altLang="en-US" dirty="0" smtClean="0"/>
              <a:t>。</a:t>
            </a:r>
            <a:endParaRPr lang="en-US" altLang="zh-CN" dirty="0" smtClean="0"/>
          </a:p>
          <a:p>
            <a:pPr lvl="1">
              <a:lnSpc>
                <a:spcPct val="130000"/>
              </a:lnSpc>
            </a:pPr>
            <a:r>
              <a:rPr lang="zh-CN" altLang="en-US" dirty="0" smtClean="0"/>
              <a:t>主流</a:t>
            </a:r>
            <a:r>
              <a:rPr lang="en-US" altLang="zh-CN" dirty="0" smtClean="0"/>
              <a:t>IT</a:t>
            </a:r>
            <a:r>
              <a:rPr lang="zh-CN" altLang="en-US" dirty="0" smtClean="0"/>
              <a:t>企业应该稍等一段时间，</a:t>
            </a:r>
            <a:r>
              <a:rPr lang="en-US" altLang="zh-CN" dirty="0" smtClean="0"/>
              <a:t>SDN</a:t>
            </a:r>
            <a:r>
              <a:rPr lang="zh-CN" altLang="en-US" dirty="0" smtClean="0"/>
              <a:t>应用程序 </a:t>
            </a:r>
            <a:r>
              <a:rPr lang="en-US" altLang="zh-CN" dirty="0" smtClean="0"/>
              <a:t>(</a:t>
            </a:r>
            <a:r>
              <a:rPr lang="zh-CN" altLang="en-US" dirty="0" smtClean="0"/>
              <a:t>管理脚本等</a:t>
            </a:r>
            <a:r>
              <a:rPr lang="en-US" altLang="zh-CN" dirty="0" smtClean="0"/>
              <a:t>) </a:t>
            </a:r>
            <a:r>
              <a:rPr lang="zh-CN" altLang="en-US" dirty="0" smtClean="0"/>
              <a:t>和</a:t>
            </a:r>
            <a:r>
              <a:rPr lang="zh-CN" altLang="en-US" dirty="0" smtClean="0"/>
              <a:t>最佳做法将需要几年十年才会出现</a:t>
            </a:r>
            <a:r>
              <a:rPr lang="zh-CN" altLang="en-US" dirty="0" smtClean="0"/>
              <a:t>。</a:t>
            </a:r>
            <a:endParaRPr lang="en-US" altLang="zh-CN" dirty="0" smtClean="0"/>
          </a:p>
          <a:p>
            <a:pPr lvl="1">
              <a:lnSpc>
                <a:spcPct val="130000"/>
              </a:lnSpc>
            </a:pPr>
            <a:r>
              <a:rPr lang="en-US" altLang="zh-CN" dirty="0" smtClean="0"/>
              <a:t>SDN</a:t>
            </a:r>
            <a:r>
              <a:rPr lang="zh-CN" altLang="en-US" dirty="0" smtClean="0"/>
              <a:t>技术正在迅速发展，并且需要学习曲线</a:t>
            </a:r>
            <a:r>
              <a:rPr lang="zh-CN" altLang="en-US" dirty="0" smtClean="0"/>
              <a:t>，大多数传统网络管理者需要更新知识技能。</a:t>
            </a:r>
            <a:endParaRPr lang="zh-CN" altLang="en-US" dirty="0" smtClean="0"/>
          </a:p>
          <a:p>
            <a:pPr>
              <a:lnSpc>
                <a:spcPct val="130000"/>
              </a:lnSpc>
            </a:pPr>
            <a:r>
              <a:rPr lang="en-US" altLang="zh-CN" dirty="0" smtClean="0"/>
              <a:t>SDN</a:t>
            </a:r>
            <a:r>
              <a:rPr lang="zh-CN" altLang="en-US" dirty="0" smtClean="0"/>
              <a:t>将会改变网络架构、编程和管理的</a:t>
            </a:r>
            <a:r>
              <a:rPr lang="zh-CN" altLang="en-US" dirty="0" smtClean="0"/>
              <a:t>方式</a:t>
            </a:r>
            <a:endParaRPr lang="en-US" altLang="zh-CN" dirty="0" smtClean="0"/>
          </a:p>
          <a:p>
            <a:pPr lvl="1">
              <a:lnSpc>
                <a:spcPct val="130000"/>
              </a:lnSpc>
            </a:pPr>
            <a:r>
              <a:rPr lang="zh-CN" altLang="en-US" dirty="0" smtClean="0"/>
              <a:t>网络</a:t>
            </a:r>
            <a:r>
              <a:rPr lang="zh-CN" altLang="en-US" dirty="0" smtClean="0"/>
              <a:t>将会变得更具敏捷、灵活和节约成本</a:t>
            </a:r>
            <a:r>
              <a:rPr lang="zh-CN" altLang="en-US" dirty="0" smtClean="0"/>
              <a:t>。</a:t>
            </a:r>
            <a:endParaRPr lang="en-US" altLang="zh-CN" dirty="0" smtClean="0"/>
          </a:p>
          <a:p>
            <a:pPr lvl="1">
              <a:lnSpc>
                <a:spcPct val="130000"/>
              </a:lnSpc>
            </a:pPr>
            <a:r>
              <a:rPr lang="zh-CN" altLang="en-US" dirty="0" smtClean="0"/>
              <a:t>然而</a:t>
            </a:r>
            <a:r>
              <a:rPr lang="zh-CN" altLang="en-US" dirty="0" smtClean="0"/>
              <a:t>，像很多</a:t>
            </a:r>
            <a:r>
              <a:rPr lang="en-US" altLang="zh-CN" dirty="0" smtClean="0"/>
              <a:t>IT</a:t>
            </a:r>
            <a:r>
              <a:rPr lang="zh-CN" altLang="en-US" dirty="0" smtClean="0"/>
              <a:t>创新技术一样，</a:t>
            </a:r>
            <a:r>
              <a:rPr lang="en-US" altLang="zh-CN" dirty="0" smtClean="0"/>
              <a:t>SDN</a:t>
            </a:r>
            <a:r>
              <a:rPr lang="zh-CN" altLang="en-US" dirty="0" smtClean="0"/>
              <a:t>需要一些时间来发展。</a:t>
            </a:r>
            <a:endParaRPr lang="zh-CN" altLang="zh-CN" dirty="0" smtClean="0"/>
          </a:p>
        </p:txBody>
      </p:sp>
    </p:spTree>
    <p:extLst>
      <p:ext uri="{BB962C8B-B14F-4D97-AF65-F5344CB8AC3E}">
        <p14:creationId xmlns:p14="http://schemas.microsoft.com/office/powerpoint/2010/main" val="11414328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干货 </a:t>
            </a:r>
            <a:r>
              <a:rPr lang="en-US" altLang="zh-CN" dirty="0"/>
              <a:t>(</a:t>
            </a:r>
            <a:r>
              <a:rPr lang="zh-CN" altLang="en-US" dirty="0"/>
              <a:t>干活</a:t>
            </a:r>
            <a:r>
              <a:rPr lang="en-US" altLang="zh-CN" dirty="0"/>
              <a:t>) </a:t>
            </a:r>
            <a:r>
              <a:rPr lang="zh-CN" altLang="en-US" dirty="0"/>
              <a:t>时间</a:t>
            </a:r>
          </a:p>
        </p:txBody>
      </p:sp>
      <p:sp>
        <p:nvSpPr>
          <p:cNvPr id="3" name="内容占位符 2"/>
          <p:cNvSpPr>
            <a:spLocks noGrp="1"/>
          </p:cNvSpPr>
          <p:nvPr>
            <p:ph idx="1"/>
          </p:nvPr>
        </p:nvSpPr>
        <p:spPr>
          <a:xfrm>
            <a:off x="628650" y="1825624"/>
            <a:ext cx="7886700" cy="4869537"/>
          </a:xfrm>
        </p:spPr>
        <p:txBody>
          <a:bodyPr>
            <a:normAutofit/>
          </a:bodyPr>
          <a:lstStyle/>
          <a:p>
            <a:pPr>
              <a:lnSpc>
                <a:spcPct val="120000"/>
              </a:lnSpc>
            </a:pPr>
            <a:r>
              <a:rPr lang="en-US" altLang="zh-CN" sz="2400" dirty="0" err="1" smtClean="0"/>
              <a:t>MiniNet</a:t>
            </a:r>
            <a:endParaRPr lang="en-US" altLang="zh-CN" sz="2400" dirty="0" smtClean="0"/>
          </a:p>
          <a:p>
            <a:pPr lvl="1">
              <a:lnSpc>
                <a:spcPct val="120000"/>
              </a:lnSpc>
            </a:pPr>
            <a:r>
              <a:rPr lang="zh-CN" altLang="en-US" sz="2200" dirty="0" smtClean="0"/>
              <a:t>部署</a:t>
            </a:r>
            <a:endParaRPr lang="en-US" altLang="zh-CN" sz="2200" dirty="0" smtClean="0"/>
          </a:p>
          <a:p>
            <a:pPr lvl="2">
              <a:lnSpc>
                <a:spcPct val="120000"/>
              </a:lnSpc>
            </a:pPr>
            <a:r>
              <a:rPr lang="zh-CN" altLang="en-US" sz="1800" dirty="0" smtClean="0"/>
              <a:t>参考 </a:t>
            </a:r>
            <a:r>
              <a:rPr lang="en-US" altLang="zh-CN" sz="1800" dirty="0">
                <a:hlinkClick r:id="rId2"/>
              </a:rPr>
              <a:t>http://www.sdnlab.com/experimental-platform</a:t>
            </a:r>
            <a:r>
              <a:rPr lang="en-US" altLang="zh-CN" sz="1800" dirty="0" smtClean="0">
                <a:hlinkClick r:id="rId2"/>
              </a:rPr>
              <a:t>/</a:t>
            </a:r>
            <a:r>
              <a:rPr lang="en-US" altLang="zh-CN" sz="1800" dirty="0" smtClean="0"/>
              <a:t> </a:t>
            </a:r>
            <a:endParaRPr lang="en-US" altLang="zh-CN" sz="1800" dirty="0" smtClean="0"/>
          </a:p>
          <a:p>
            <a:pPr lvl="2">
              <a:lnSpc>
                <a:spcPct val="120000"/>
              </a:lnSpc>
            </a:pPr>
            <a:r>
              <a:rPr lang="en-US" altLang="zh-CN" i="1" dirty="0" err="1"/>
              <a:t>s</a:t>
            </a:r>
            <a:r>
              <a:rPr lang="en-US" altLang="zh-CN" i="1" dirty="0" err="1" smtClean="0"/>
              <a:t>udo</a:t>
            </a:r>
            <a:r>
              <a:rPr lang="en-US" altLang="zh-CN" i="1" dirty="0" smtClean="0"/>
              <a:t> apt-get install </a:t>
            </a:r>
            <a:r>
              <a:rPr lang="en-US" altLang="zh-CN" i="1" dirty="0" err="1" smtClean="0"/>
              <a:t>mininet</a:t>
            </a:r>
            <a:endParaRPr lang="en-US" altLang="zh-CN" i="1" dirty="0" smtClean="0"/>
          </a:p>
          <a:p>
            <a:pPr lvl="1">
              <a:lnSpc>
                <a:spcPct val="120000"/>
              </a:lnSpc>
            </a:pPr>
            <a:r>
              <a:rPr lang="zh-CN" altLang="en-US" dirty="0" smtClean="0"/>
              <a:t>测试</a:t>
            </a:r>
            <a:endParaRPr lang="en-US" altLang="zh-CN" dirty="0" smtClean="0"/>
          </a:p>
          <a:p>
            <a:pPr lvl="2">
              <a:lnSpc>
                <a:spcPct val="120000"/>
              </a:lnSpc>
            </a:pPr>
            <a:r>
              <a:rPr lang="en-US" altLang="zh-CN" i="1" dirty="0" err="1" smtClean="0"/>
              <a:t>sudo</a:t>
            </a:r>
            <a:r>
              <a:rPr lang="en-US" altLang="zh-CN" i="1" dirty="0" smtClean="0"/>
              <a:t> </a:t>
            </a:r>
            <a:r>
              <a:rPr lang="en-US" altLang="zh-CN" i="1" dirty="0" err="1"/>
              <a:t>mn</a:t>
            </a:r>
            <a:r>
              <a:rPr lang="en-US" altLang="zh-CN" i="1" dirty="0"/>
              <a:t> --test </a:t>
            </a:r>
            <a:r>
              <a:rPr lang="en-US" altLang="zh-CN" i="1" dirty="0" err="1"/>
              <a:t>pingall</a:t>
            </a:r>
            <a:endParaRPr lang="en-US" altLang="zh-CN" i="1" dirty="0" smtClean="0"/>
          </a:p>
        </p:txBody>
      </p:sp>
    </p:spTree>
    <p:extLst>
      <p:ext uri="{BB962C8B-B14F-4D97-AF65-F5344CB8AC3E}">
        <p14:creationId xmlns:p14="http://schemas.microsoft.com/office/powerpoint/2010/main" val="2053408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干货 </a:t>
            </a:r>
            <a:r>
              <a:rPr lang="en-US" altLang="zh-CN" dirty="0"/>
              <a:t>(</a:t>
            </a:r>
            <a:r>
              <a:rPr lang="zh-CN" altLang="en-US" dirty="0"/>
              <a:t>干活</a:t>
            </a:r>
            <a:r>
              <a:rPr lang="en-US" altLang="zh-CN" dirty="0"/>
              <a:t>) </a:t>
            </a:r>
            <a:r>
              <a:rPr lang="zh-CN" altLang="en-US" dirty="0"/>
              <a:t>时间</a:t>
            </a:r>
          </a:p>
        </p:txBody>
      </p:sp>
      <p:sp>
        <p:nvSpPr>
          <p:cNvPr id="3" name="内容占位符 2"/>
          <p:cNvSpPr>
            <a:spLocks noGrp="1"/>
          </p:cNvSpPr>
          <p:nvPr>
            <p:ph idx="1"/>
          </p:nvPr>
        </p:nvSpPr>
        <p:spPr>
          <a:xfrm>
            <a:off x="628650" y="1825624"/>
            <a:ext cx="7886700" cy="4869537"/>
          </a:xfrm>
        </p:spPr>
        <p:txBody>
          <a:bodyPr>
            <a:normAutofit lnSpcReduction="10000"/>
          </a:bodyPr>
          <a:lstStyle/>
          <a:p>
            <a:pPr>
              <a:lnSpc>
                <a:spcPct val="120000"/>
              </a:lnSpc>
            </a:pPr>
            <a:r>
              <a:rPr lang="en-US" altLang="zh-CN" sz="2400" dirty="0" smtClean="0"/>
              <a:t>OVS</a:t>
            </a:r>
            <a:endParaRPr lang="en-US" altLang="zh-CN" sz="2400" dirty="0" smtClean="0"/>
          </a:p>
          <a:p>
            <a:pPr lvl="1">
              <a:lnSpc>
                <a:spcPct val="120000"/>
              </a:lnSpc>
            </a:pPr>
            <a:r>
              <a:rPr lang="zh-CN" altLang="en-US" sz="2000" dirty="0" smtClean="0"/>
              <a:t>部署</a:t>
            </a:r>
            <a:endParaRPr lang="en-US" altLang="zh-CN" sz="2000" dirty="0" smtClean="0"/>
          </a:p>
          <a:p>
            <a:pPr lvl="2">
              <a:lnSpc>
                <a:spcPct val="120000"/>
              </a:lnSpc>
            </a:pPr>
            <a:r>
              <a:rPr lang="zh-CN" altLang="en-US" sz="1600" dirty="0" smtClean="0"/>
              <a:t>参考 </a:t>
            </a:r>
            <a:r>
              <a:rPr lang="en-US" altLang="zh-CN" sz="1600" dirty="0" smtClean="0">
                <a:hlinkClick r:id="rId2"/>
              </a:rPr>
              <a:t>https</a:t>
            </a:r>
            <a:r>
              <a:rPr lang="en-US" altLang="zh-CN" sz="1600" dirty="0">
                <a:hlinkClick r:id="rId2"/>
              </a:rPr>
              <a:t>://</a:t>
            </a:r>
            <a:r>
              <a:rPr lang="en-US" altLang="zh-CN" sz="1600" dirty="0" smtClean="0">
                <a:hlinkClick r:id="rId2"/>
              </a:rPr>
              <a:t>github.com/openvswitch/ovs/blob/master/INSTALL.rst</a:t>
            </a:r>
            <a:r>
              <a:rPr lang="en-US" altLang="zh-CN" sz="1600" dirty="0" smtClean="0"/>
              <a:t> </a:t>
            </a:r>
            <a:endParaRPr lang="en-US" altLang="zh-CN" sz="1600" dirty="0"/>
          </a:p>
          <a:p>
            <a:pPr lvl="1">
              <a:lnSpc>
                <a:spcPct val="120000"/>
              </a:lnSpc>
            </a:pPr>
            <a:r>
              <a:rPr lang="zh-CN" altLang="en-US" sz="2000" dirty="0" smtClean="0"/>
              <a:t>熟悉系统结构</a:t>
            </a:r>
            <a:endParaRPr lang="en-US" altLang="zh-CN" sz="2000" dirty="0" smtClean="0"/>
          </a:p>
          <a:p>
            <a:pPr lvl="2">
              <a:lnSpc>
                <a:spcPct val="120000"/>
              </a:lnSpc>
            </a:pPr>
            <a:r>
              <a:rPr lang="zh-CN" altLang="en-US" dirty="0" smtClean="0"/>
              <a:t>找出 </a:t>
            </a:r>
            <a:r>
              <a:rPr lang="en-US" altLang="zh-CN" dirty="0" smtClean="0"/>
              <a:t>OVS </a:t>
            </a:r>
            <a:r>
              <a:rPr lang="zh-CN" altLang="en-US" dirty="0" smtClean="0"/>
              <a:t>进程</a:t>
            </a:r>
            <a:endParaRPr lang="en-US" altLang="zh-CN" dirty="0" smtClean="0"/>
          </a:p>
          <a:p>
            <a:pPr lvl="3">
              <a:lnSpc>
                <a:spcPct val="120000"/>
              </a:lnSpc>
            </a:pPr>
            <a:r>
              <a:rPr lang="en-US" altLang="zh-CN" sz="1600" i="1" dirty="0" err="1"/>
              <a:t>ps</a:t>
            </a:r>
            <a:r>
              <a:rPr lang="en-US" altLang="zh-CN" sz="1600" i="1" dirty="0"/>
              <a:t> aux | grep </a:t>
            </a:r>
            <a:r>
              <a:rPr lang="en-US" altLang="zh-CN" sz="1600" i="1" dirty="0" err="1" smtClean="0"/>
              <a:t>openvswitch</a:t>
            </a:r>
            <a:endParaRPr lang="en-US" altLang="zh-CN" sz="1600" i="1" dirty="0" smtClean="0"/>
          </a:p>
          <a:p>
            <a:pPr lvl="2">
              <a:lnSpc>
                <a:spcPct val="120000"/>
              </a:lnSpc>
            </a:pPr>
            <a:r>
              <a:rPr lang="zh-CN" altLang="en-US" dirty="0" smtClean="0"/>
              <a:t>所用模块</a:t>
            </a:r>
            <a:endParaRPr lang="en-US" altLang="zh-CN" dirty="0"/>
          </a:p>
          <a:p>
            <a:pPr lvl="3">
              <a:lnSpc>
                <a:spcPct val="120000"/>
              </a:lnSpc>
            </a:pPr>
            <a:r>
              <a:rPr lang="en-US" altLang="zh-CN" sz="1600" i="1" dirty="0" err="1"/>
              <a:t>lsmod</a:t>
            </a:r>
            <a:r>
              <a:rPr lang="en-US" altLang="zh-CN" sz="1600" i="1" dirty="0"/>
              <a:t>  | grep </a:t>
            </a:r>
            <a:r>
              <a:rPr lang="en-US" altLang="zh-CN" sz="1600" i="1" dirty="0" err="1"/>
              <a:t>openvswitch</a:t>
            </a:r>
            <a:endParaRPr lang="en-US" altLang="zh-CN" sz="1600" i="1" dirty="0" smtClean="0"/>
          </a:p>
          <a:p>
            <a:pPr lvl="2">
              <a:lnSpc>
                <a:spcPct val="120000"/>
              </a:lnSpc>
            </a:pPr>
            <a:r>
              <a:rPr lang="zh-CN" altLang="en-US" dirty="0" smtClean="0"/>
              <a:t>所用数据库与配置、日志</a:t>
            </a:r>
            <a:endParaRPr lang="en-US" altLang="zh-CN" dirty="0" smtClean="0"/>
          </a:p>
          <a:p>
            <a:pPr lvl="3">
              <a:lnSpc>
                <a:spcPct val="120000"/>
              </a:lnSpc>
            </a:pPr>
            <a:r>
              <a:rPr lang="en-US" altLang="zh-CN" i="1" dirty="0" err="1" smtClean="0"/>
              <a:t>lsof</a:t>
            </a:r>
            <a:r>
              <a:rPr lang="en-US" altLang="zh-CN" i="1" dirty="0" smtClean="0"/>
              <a:t> –p &lt;</a:t>
            </a:r>
            <a:r>
              <a:rPr lang="en-US" altLang="zh-CN" i="1" dirty="0" err="1" smtClean="0"/>
              <a:t>pid</a:t>
            </a:r>
            <a:r>
              <a:rPr lang="en-US" altLang="zh-CN" i="1" dirty="0" smtClean="0"/>
              <a:t>&gt;</a:t>
            </a:r>
            <a:endParaRPr lang="en-US" altLang="zh-CN" i="1" dirty="0"/>
          </a:p>
          <a:p>
            <a:pPr lvl="2">
              <a:lnSpc>
                <a:spcPct val="120000"/>
              </a:lnSpc>
            </a:pPr>
            <a:r>
              <a:rPr lang="zh-CN" altLang="en-US" dirty="0" smtClean="0"/>
              <a:t>列出数据库内容格式</a:t>
            </a:r>
            <a:endParaRPr lang="en-US" altLang="zh-CN" dirty="0" smtClean="0"/>
          </a:p>
          <a:p>
            <a:pPr lvl="3">
              <a:lnSpc>
                <a:spcPct val="120000"/>
              </a:lnSpc>
            </a:pPr>
            <a:r>
              <a:rPr lang="en-US" altLang="zh-CN" i="1" dirty="0" err="1"/>
              <a:t>ovsdb</a:t>
            </a:r>
            <a:r>
              <a:rPr lang="en-US" altLang="zh-CN" i="1" dirty="0"/>
              <a:t>-client dump</a:t>
            </a:r>
            <a:endParaRPr lang="en-US" altLang="zh-CN" i="1" dirty="0" smtClean="0"/>
          </a:p>
          <a:p>
            <a:pPr lvl="3">
              <a:lnSpc>
                <a:spcPct val="120000"/>
              </a:lnSpc>
            </a:pPr>
            <a:endParaRPr lang="en-US" altLang="zh-CN" sz="1600" dirty="0" smtClean="0"/>
          </a:p>
        </p:txBody>
      </p:sp>
    </p:spTree>
    <p:extLst>
      <p:ext uri="{BB962C8B-B14F-4D97-AF65-F5344CB8AC3E}">
        <p14:creationId xmlns:p14="http://schemas.microsoft.com/office/powerpoint/2010/main" val="29900245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论文列表</a:t>
            </a:r>
          </a:p>
        </p:txBody>
      </p:sp>
      <p:sp>
        <p:nvSpPr>
          <p:cNvPr id="3" name="内容占位符 2"/>
          <p:cNvSpPr>
            <a:spLocks noGrp="1"/>
          </p:cNvSpPr>
          <p:nvPr>
            <p:ph idx="1"/>
          </p:nvPr>
        </p:nvSpPr>
        <p:spPr/>
        <p:txBody>
          <a:bodyPr>
            <a:normAutofit fontScale="55000" lnSpcReduction="20000"/>
          </a:bodyPr>
          <a:lstStyle/>
          <a:p>
            <a:pPr marL="514350" indent="-514350">
              <a:lnSpc>
                <a:spcPct val="140000"/>
              </a:lnSpc>
              <a:spcBef>
                <a:spcPts val="0"/>
              </a:spcBef>
              <a:buFont typeface="+mj-lt"/>
              <a:buAutoNum type="arabicPeriod" startAt="19"/>
            </a:pPr>
            <a:r>
              <a:rPr lang="en-US" altLang="zh-CN" dirty="0" smtClean="0"/>
              <a:t>YASUKATA </a:t>
            </a:r>
            <a:r>
              <a:rPr lang="en-US" altLang="zh-CN" dirty="0"/>
              <a:t>K, HONDA M, SANTRY D</a:t>
            </a:r>
            <a:r>
              <a:rPr lang="zh-CN" altLang="en-US" dirty="0"/>
              <a:t>等</a:t>
            </a:r>
            <a:r>
              <a:rPr lang="en-US" altLang="zh-CN" dirty="0"/>
              <a:t>. </a:t>
            </a:r>
            <a:r>
              <a:rPr lang="en-US" altLang="zh-CN" dirty="0" err="1"/>
              <a:t>StackMap</a:t>
            </a:r>
            <a:r>
              <a:rPr lang="en-US" altLang="zh-CN" dirty="0"/>
              <a:t>: Low-Latency Networking with the OS Stack and Dedicated NICs[C]//2016 USENIX Annual Technical Conference (USENIX ATC 16). Denver, CO: USENIX Association, 2016: 43–56</a:t>
            </a:r>
            <a:r>
              <a:rPr lang="en-US" altLang="zh-CN" dirty="0" smtClean="0"/>
              <a:t>.</a:t>
            </a:r>
          </a:p>
          <a:p>
            <a:pPr marL="514350" indent="-514350">
              <a:lnSpc>
                <a:spcPct val="140000"/>
              </a:lnSpc>
              <a:spcBef>
                <a:spcPts val="0"/>
              </a:spcBef>
              <a:buFont typeface="+mj-lt"/>
              <a:buAutoNum type="arabicPeriod" startAt="19"/>
            </a:pPr>
            <a:r>
              <a:rPr lang="en-US" altLang="zh-CN" dirty="0" smtClean="0"/>
              <a:t>JACKSON </a:t>
            </a:r>
            <a:r>
              <a:rPr lang="en-US" altLang="zh-CN" dirty="0"/>
              <a:t>E J, WALLS M, PANDA A</a:t>
            </a:r>
            <a:r>
              <a:rPr lang="zh-CN" altLang="en-US" dirty="0"/>
              <a:t>等</a:t>
            </a:r>
            <a:r>
              <a:rPr lang="en-US" altLang="zh-CN" dirty="0"/>
              <a:t>. </a:t>
            </a:r>
            <a:r>
              <a:rPr lang="en-US" altLang="zh-CN" dirty="0" err="1"/>
              <a:t>SoftFlow</a:t>
            </a:r>
            <a:r>
              <a:rPr lang="en-US" altLang="zh-CN" dirty="0"/>
              <a:t>: A </a:t>
            </a:r>
            <a:r>
              <a:rPr lang="en-US" altLang="zh-CN" dirty="0" err="1"/>
              <a:t>Middlebox</a:t>
            </a:r>
            <a:r>
              <a:rPr lang="en-US" altLang="zh-CN" dirty="0"/>
              <a:t> Architecture for Open </a:t>
            </a:r>
            <a:r>
              <a:rPr lang="en-US" altLang="zh-CN" dirty="0" err="1"/>
              <a:t>vSwitch</a:t>
            </a:r>
            <a:r>
              <a:rPr lang="en-US" altLang="zh-CN" dirty="0"/>
              <a:t>[C]//2016 USENIX Annual Technical Conference (USENIX ATC 16). Denver, CO: USENIX Association, 2016: 15–28</a:t>
            </a:r>
            <a:r>
              <a:rPr lang="en-US" altLang="zh-CN" dirty="0" smtClean="0"/>
              <a:t>.</a:t>
            </a:r>
          </a:p>
          <a:p>
            <a:pPr marL="514350" indent="-514350">
              <a:lnSpc>
                <a:spcPct val="140000"/>
              </a:lnSpc>
              <a:spcBef>
                <a:spcPts val="0"/>
              </a:spcBef>
              <a:buFont typeface="+mj-lt"/>
              <a:buAutoNum type="arabicPeriod" startAt="19"/>
            </a:pPr>
            <a:r>
              <a:rPr lang="en-US" altLang="zh-CN" dirty="0" smtClean="0"/>
              <a:t>CHEN </a:t>
            </a:r>
            <a:r>
              <a:rPr lang="en-US" altLang="zh-CN" dirty="0"/>
              <a:t>G, LU Y, MENG Y</a:t>
            </a:r>
            <a:r>
              <a:rPr lang="zh-CN" altLang="en-US" dirty="0"/>
              <a:t>等</a:t>
            </a:r>
            <a:r>
              <a:rPr lang="en-US" altLang="zh-CN" dirty="0"/>
              <a:t>. Fast and Cautious: Leveraging Multi-path Diversity for Transport Loss Recovery in Data Centers[C]//2016 USENIX Annual Technical Conference (USENIX ATC 16). Denver, CO: USENIX Association, 2016: 29–42</a:t>
            </a:r>
            <a:r>
              <a:rPr lang="en-US" altLang="zh-CN" dirty="0" smtClean="0"/>
              <a:t>.</a:t>
            </a:r>
          </a:p>
          <a:p>
            <a:pPr marL="514350" indent="-514350">
              <a:lnSpc>
                <a:spcPct val="140000"/>
              </a:lnSpc>
              <a:spcBef>
                <a:spcPts val="0"/>
              </a:spcBef>
              <a:buFont typeface="+mj-lt"/>
              <a:buAutoNum type="arabicPeriod" startAt="19"/>
            </a:pPr>
            <a:r>
              <a:rPr lang="en-US" altLang="zh-CN" dirty="0" smtClean="0"/>
              <a:t>LEVIN </a:t>
            </a:r>
            <a:r>
              <a:rPr lang="en-US" altLang="zh-CN" dirty="0"/>
              <a:t>D, CANINI M, SCHMID S</a:t>
            </a:r>
            <a:r>
              <a:rPr lang="zh-CN" altLang="en-US" dirty="0"/>
              <a:t>等</a:t>
            </a:r>
            <a:r>
              <a:rPr lang="en-US" altLang="zh-CN" dirty="0"/>
              <a:t>. </a:t>
            </a:r>
            <a:r>
              <a:rPr lang="en-US" altLang="zh-CN" dirty="0" err="1"/>
              <a:t>Panopticon</a:t>
            </a:r>
            <a:r>
              <a:rPr lang="en-US" altLang="zh-CN" dirty="0"/>
              <a:t>: Reaping the Benefits of Incremental SDN Deployment in Enterprise Networks[C]//2014 USENIX Annual Technical Conference (USENIX ATC 14). Philadelphia, PA: USENIX Association, 2014: 333–345.</a:t>
            </a:r>
            <a:endParaRPr lang="zh-CN" altLang="en-US" dirty="0"/>
          </a:p>
        </p:txBody>
      </p:sp>
    </p:spTree>
    <p:extLst>
      <p:ext uri="{BB962C8B-B14F-4D97-AF65-F5344CB8AC3E}">
        <p14:creationId xmlns:p14="http://schemas.microsoft.com/office/powerpoint/2010/main" val="3494236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面对的挑战</a:t>
            </a:r>
            <a:endParaRPr lang="zh-CN" altLang="en-US" dirty="0"/>
          </a:p>
        </p:txBody>
      </p:sp>
      <p:sp>
        <p:nvSpPr>
          <p:cNvPr id="3" name="内容占位符 2"/>
          <p:cNvSpPr>
            <a:spLocks noGrp="1"/>
          </p:cNvSpPr>
          <p:nvPr>
            <p:ph idx="1"/>
          </p:nvPr>
        </p:nvSpPr>
        <p:spPr/>
        <p:txBody>
          <a:bodyPr/>
          <a:lstStyle/>
          <a:p>
            <a:r>
              <a:rPr lang="zh-CN" altLang="en-US" dirty="0" smtClean="0"/>
              <a:t>越来越巨大、复杂的企业网络</a:t>
            </a:r>
            <a:endParaRPr lang="en-US" altLang="zh-CN" dirty="0" smtClean="0"/>
          </a:p>
          <a:p>
            <a:r>
              <a:rPr lang="zh-CN" altLang="en-US" dirty="0" smtClean="0"/>
              <a:t>多样化的个人终端、物联网传感器</a:t>
            </a:r>
            <a:endParaRPr lang="en-US" altLang="zh-CN" dirty="0" smtClean="0"/>
          </a:p>
          <a:p>
            <a:r>
              <a:rPr lang="zh-CN" altLang="en-US" dirty="0" smtClean="0"/>
              <a:t>各式各样的应用</a:t>
            </a:r>
            <a:endParaRPr lang="zh-CN" altLang="en-US" dirty="0"/>
          </a:p>
        </p:txBody>
      </p:sp>
    </p:spTree>
    <p:extLst>
      <p:ext uri="{BB962C8B-B14F-4D97-AF65-F5344CB8AC3E}">
        <p14:creationId xmlns:p14="http://schemas.microsoft.com/office/powerpoint/2010/main" val="3714972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microsemi.com/images/enterprise%20networ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000" y="0"/>
            <a:ext cx="7920000" cy="6798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2985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www.cisco.com/c/dam/en/us/td/i/200001-300000/220001-230000/229001-230000/229289.eps/_jcr_content/renditions/229289.jpg"/>
          <p:cNvPicPr>
            <a:picLocks noChangeAspect="1" noChangeArrowheads="1"/>
          </p:cNvPicPr>
          <p:nvPr/>
        </p:nvPicPr>
        <p:blipFill rotWithShape="1">
          <a:blip r:embed="rId2">
            <a:extLst>
              <a:ext uri="{28A0092B-C50C-407E-A947-70E740481C1C}">
                <a14:useLocalDpi xmlns:a14="http://schemas.microsoft.com/office/drawing/2010/main" val="0"/>
              </a:ext>
            </a:extLst>
          </a:blip>
          <a:srcRect r="1334"/>
          <a:stretch/>
        </p:blipFill>
        <p:spPr bwMode="auto">
          <a:xfrm>
            <a:off x="72000" y="540000"/>
            <a:ext cx="9000000" cy="586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5030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www.cisco.com/c/dam/en/us/td/i/200001-300000/220001-230000/229001-230000/229405.eps/_jcr_content/renditions/229405.jpg"/>
          <p:cNvPicPr>
            <a:picLocks noChangeAspect="1" noChangeArrowheads="1"/>
          </p:cNvPicPr>
          <p:nvPr/>
        </p:nvPicPr>
        <p:blipFill rotWithShape="1">
          <a:blip r:embed="rId2">
            <a:extLst>
              <a:ext uri="{28A0092B-C50C-407E-A947-70E740481C1C}">
                <a14:useLocalDpi xmlns:a14="http://schemas.microsoft.com/office/drawing/2010/main" val="0"/>
              </a:ext>
            </a:extLst>
          </a:blip>
          <a:srcRect r="1303"/>
          <a:stretch/>
        </p:blipFill>
        <p:spPr bwMode="auto">
          <a:xfrm>
            <a:off x="0" y="720000"/>
            <a:ext cx="9180000" cy="5415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28786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想象一下</a:t>
            </a:r>
            <a:endParaRPr lang="zh-CN" altLang="en-US" dirty="0"/>
          </a:p>
        </p:txBody>
      </p:sp>
      <p:sp>
        <p:nvSpPr>
          <p:cNvPr id="3" name="内容占位符 2"/>
          <p:cNvSpPr>
            <a:spLocks noGrp="1"/>
          </p:cNvSpPr>
          <p:nvPr>
            <p:ph idx="1"/>
          </p:nvPr>
        </p:nvSpPr>
        <p:spPr/>
        <p:txBody>
          <a:bodyPr/>
          <a:lstStyle/>
          <a:p>
            <a:r>
              <a:rPr lang="zh-CN" altLang="en-US" dirty="0" smtClean="0"/>
              <a:t>一位网络管理员，尝试处理的网络问题</a:t>
            </a:r>
            <a:endParaRPr lang="en-US" altLang="zh-CN" dirty="0" smtClean="0"/>
          </a:p>
          <a:p>
            <a:pPr lvl="1"/>
            <a:r>
              <a:rPr lang="zh-CN" altLang="en-US" dirty="0"/>
              <a:t>设备连不</a:t>
            </a:r>
            <a:r>
              <a:rPr lang="zh-CN" altLang="en-US" dirty="0" smtClean="0"/>
              <a:t>上网</a:t>
            </a:r>
            <a:endParaRPr lang="en-US" altLang="zh-CN" dirty="0" smtClean="0"/>
          </a:p>
          <a:p>
            <a:pPr lvl="1"/>
            <a:r>
              <a:rPr lang="zh-CN" altLang="en-US" dirty="0" smtClean="0"/>
              <a:t>外部有攻击</a:t>
            </a:r>
            <a:endParaRPr lang="en-US" altLang="zh-CN" dirty="0" smtClean="0"/>
          </a:p>
          <a:p>
            <a:pPr lvl="1"/>
            <a:r>
              <a:rPr lang="zh-CN" altLang="en-US" dirty="0" smtClean="0"/>
              <a:t>内部有蠕虫接应</a:t>
            </a:r>
            <a:endParaRPr lang="en-US" altLang="zh-CN" dirty="0" smtClean="0"/>
          </a:p>
          <a:p>
            <a:pPr lvl="1"/>
            <a:r>
              <a:rPr lang="zh-CN" altLang="en-US" dirty="0"/>
              <a:t>重</a:t>
            </a:r>
            <a:r>
              <a:rPr lang="zh-CN" altLang="en-US" dirty="0" smtClean="0"/>
              <a:t>配防火墙</a:t>
            </a:r>
            <a:endParaRPr lang="en-US" altLang="zh-CN" dirty="0" smtClean="0"/>
          </a:p>
          <a:p>
            <a:pPr lvl="1"/>
            <a:r>
              <a:rPr lang="zh-CN" altLang="en-US" dirty="0" smtClean="0"/>
              <a:t>新服务纳入白名单</a:t>
            </a:r>
            <a:endParaRPr lang="en-US" altLang="zh-CN" dirty="0" smtClean="0"/>
          </a:p>
          <a:p>
            <a:pPr lvl="1"/>
            <a:r>
              <a:rPr lang="zh-CN" altLang="en-US" dirty="0"/>
              <a:t>做</a:t>
            </a:r>
            <a:r>
              <a:rPr lang="zh-CN" altLang="en-US" dirty="0" smtClean="0"/>
              <a:t>个</a:t>
            </a:r>
            <a:r>
              <a:rPr lang="en-US" altLang="zh-CN" dirty="0" smtClean="0"/>
              <a:t>VPN</a:t>
            </a:r>
          </a:p>
          <a:p>
            <a:pPr lvl="1"/>
            <a:r>
              <a:rPr lang="en-US" altLang="zh-CN" dirty="0"/>
              <a:t>……</a:t>
            </a:r>
            <a:endParaRPr lang="zh-CN" altLang="en-US" dirty="0"/>
          </a:p>
        </p:txBody>
      </p:sp>
      <p:pic>
        <p:nvPicPr>
          <p:cNvPr id="14338" name="Picture 2" descr="http://pic30.nipic.com/20130627/2531170_230004863000_2.jpg"/>
          <p:cNvPicPr>
            <a:picLocks noChangeAspect="1" noChangeArrowheads="1"/>
          </p:cNvPicPr>
          <p:nvPr/>
        </p:nvPicPr>
        <p:blipFill rotWithShape="1">
          <a:blip r:embed="rId2">
            <a:extLst>
              <a:ext uri="{28A0092B-C50C-407E-A947-70E740481C1C}">
                <a14:useLocalDpi xmlns:a14="http://schemas.microsoft.com/office/drawing/2010/main" val="0"/>
              </a:ext>
            </a:extLst>
          </a:blip>
          <a:srcRect b="4741"/>
          <a:stretch/>
        </p:blipFill>
        <p:spPr bwMode="auto">
          <a:xfrm>
            <a:off x="4216131" y="3420593"/>
            <a:ext cx="4493917" cy="3026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9714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1159</TotalTime>
  <Words>2573</Words>
  <Application>Microsoft Office PowerPoint</Application>
  <PresentationFormat>全屏显示(4:3)</PresentationFormat>
  <Paragraphs>366</Paragraphs>
  <Slides>46</Slides>
  <Notes>17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46</vt:i4>
      </vt:variant>
    </vt:vector>
  </HeadingPairs>
  <TitlesOfParts>
    <vt:vector size="53" baseType="lpstr">
      <vt:lpstr>黑体</vt:lpstr>
      <vt:lpstr>SimSun</vt:lpstr>
      <vt:lpstr>SimSun</vt:lpstr>
      <vt:lpstr>Arial</vt:lpstr>
      <vt:lpstr>Calibri</vt:lpstr>
      <vt:lpstr>Times New Roman</vt:lpstr>
      <vt:lpstr>Office 主题</vt:lpstr>
      <vt:lpstr>数据中心技术</vt:lpstr>
      <vt:lpstr>基本信息</vt:lpstr>
      <vt:lpstr>课程计划</vt:lpstr>
      <vt:lpstr>讲座内容</vt:lpstr>
      <vt:lpstr>面对的挑战</vt:lpstr>
      <vt:lpstr>PowerPoint 演示文稿</vt:lpstr>
      <vt:lpstr>PowerPoint 演示文稿</vt:lpstr>
      <vt:lpstr>PowerPoint 演示文稿</vt:lpstr>
      <vt:lpstr>想象一下</vt:lpstr>
      <vt:lpstr>愿望</vt:lpstr>
      <vt:lpstr>目标</vt:lpstr>
      <vt:lpstr>提出 Software Defined Network</vt:lpstr>
      <vt:lpstr>SDN定义</vt:lpstr>
      <vt:lpstr>SDN特性</vt:lpstr>
      <vt:lpstr>SDN设计思想</vt:lpstr>
      <vt:lpstr>SDN核心技术：OpenFlow</vt:lpstr>
      <vt:lpstr>SDN核心技术：OpenFlow</vt:lpstr>
      <vt:lpstr>论文核心</vt:lpstr>
      <vt:lpstr>一、为什么提出OpenFlow</vt:lpstr>
      <vt:lpstr>研究者：如何才能在校园网中进行实验</vt:lpstr>
      <vt:lpstr>寻求可编程的交换机</vt:lpstr>
      <vt:lpstr>二、OpenFlow交换机</vt:lpstr>
      <vt:lpstr>PowerPoint 演示文稿</vt:lpstr>
      <vt:lpstr>PowerPoint 演示文稿</vt:lpstr>
      <vt:lpstr>三、如何使用OpenFlow交换机</vt:lpstr>
      <vt:lpstr>更多使用OpenFlow的例子</vt:lpstr>
      <vt:lpstr>PowerPoint 演示文稿</vt:lpstr>
      <vt:lpstr>OpenFlow网络架构</vt:lpstr>
      <vt:lpstr>OpenFlow交换机组成</vt:lpstr>
      <vt:lpstr>OpenFlow Switch Components</vt:lpstr>
      <vt:lpstr>OpenFlow Packet Processing</vt:lpstr>
      <vt:lpstr>OpenFlow Packet Processing</vt:lpstr>
      <vt:lpstr>OpenFlow Packet Processing</vt:lpstr>
      <vt:lpstr>NOX参考模型</vt:lpstr>
      <vt:lpstr>Openvswitch简介</vt:lpstr>
      <vt:lpstr>Openvswitch简介</vt:lpstr>
      <vt:lpstr>Openvswitch简介</vt:lpstr>
      <vt:lpstr>Openvswitch架构</vt:lpstr>
      <vt:lpstr>Openvswitch架构</vt:lpstr>
      <vt:lpstr>SDN目前应用分析</vt:lpstr>
      <vt:lpstr>SDN目前应用范围</vt:lpstr>
      <vt:lpstr>SDN目前存在的问题</vt:lpstr>
      <vt:lpstr>SDN的未来趋势</vt:lpstr>
      <vt:lpstr>干货 (干活) 时间</vt:lpstr>
      <vt:lpstr>干货 (干活) 时间</vt:lpstr>
      <vt:lpstr>论文列表</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数据中心技术</dc:title>
  <dc:creator>Zhan Shi</dc:creator>
  <cp:lastModifiedBy>Zhan Shi</cp:lastModifiedBy>
  <cp:revision>40</cp:revision>
  <dcterms:created xsi:type="dcterms:W3CDTF">2016-11-06T22:55:39Z</dcterms:created>
  <dcterms:modified xsi:type="dcterms:W3CDTF">2016-11-25T02:08:50Z</dcterms:modified>
</cp:coreProperties>
</file>