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2" r:id="rId4"/>
    <p:sldId id="340" r:id="rId5"/>
    <p:sldId id="351" r:id="rId6"/>
    <p:sldId id="357" r:id="rId7"/>
    <p:sldId id="355" r:id="rId8"/>
    <p:sldId id="356" r:id="rId9"/>
    <p:sldId id="358" r:id="rId10"/>
    <p:sldId id="359" r:id="rId11"/>
    <p:sldId id="343" r:id="rId12"/>
    <p:sldId id="352" r:id="rId13"/>
    <p:sldId id="353" r:id="rId14"/>
    <p:sldId id="348" r:id="rId15"/>
    <p:sldId id="350" r:id="rId16"/>
    <p:sldId id="354" r:id="rId17"/>
    <p:sldId id="349" r:id="rId18"/>
    <p:sldId id="341" r:id="rId19"/>
    <p:sldId id="342" r:id="rId20"/>
    <p:sldId id="33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7" d="100"/>
          <a:sy n="87" d="100"/>
        </p:scale>
        <p:origin x="1310" y="77"/>
      </p:cViewPr>
      <p:guideLst/>
    </p:cSldViewPr>
  </p:slideViewPr>
  <p:notesTextViewPr>
    <p:cViewPr>
      <p:scale>
        <a:sx n="3" d="2"/>
        <a:sy n="3" d="2"/>
      </p:scale>
      <p:origin x="0" y="0"/>
    </p:cViewPr>
  </p:notesTextViewPr>
  <p:sorterViewPr>
    <p:cViewPr>
      <p:scale>
        <a:sx n="140" d="100"/>
        <a:sy n="140" d="100"/>
      </p:scale>
      <p:origin x="0" y="-150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3A38B-B670-42C4-AECA-F26E06CFF6E9}" type="datetimeFigureOut">
              <a:rPr lang="zh-CN" altLang="en-US" smtClean="0"/>
              <a:t>2018/10/9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88354-011B-476D-BE77-BB4DFD67BF48}" type="slidenum">
              <a:rPr lang="zh-CN" altLang="en-US" smtClean="0"/>
              <a:t>‹#›</a:t>
            </a:fld>
            <a:endParaRPr lang="zh-CN" altLang="en-US"/>
          </a:p>
        </p:txBody>
      </p:sp>
    </p:spTree>
    <p:extLst>
      <p:ext uri="{BB962C8B-B14F-4D97-AF65-F5344CB8AC3E}">
        <p14:creationId xmlns:p14="http://schemas.microsoft.com/office/powerpoint/2010/main" val="316372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55450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86449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44081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38468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33537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35677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75626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23745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50554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44500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890BD5-1E1C-4C30-A502-83AE4551E3F9}" type="datetimeFigureOut">
              <a:rPr lang="zh-CN" altLang="en-US" smtClean="0"/>
              <a:t>2018/10/9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8668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90BD5-1E1C-4C30-A502-83AE4551E3F9}" type="datetimeFigureOut">
              <a:rPr lang="zh-CN" altLang="en-US" smtClean="0"/>
              <a:t>2018/10/9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49714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s-course/cluster-monitoring-tutorial" TargetMode="External"/><Relationship Id="rId2" Type="http://schemas.openxmlformats.org/officeDocument/2006/relationships/hyperlink" Target="https://github.com/cs-course/vagrant-tuto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blizzard.cs.uwaterloo.ca/keshav/home/Papers/data/07/paper-reading.pdf" TargetMode="External"/><Relationship Id="rId2" Type="http://schemas.openxmlformats.org/officeDocument/2006/relationships/hyperlink" Target="https://www.eecs.harvard.edu/~michaelm/postscripts/ReadPaper.pdf" TargetMode="External"/><Relationship Id="rId1" Type="http://schemas.openxmlformats.org/officeDocument/2006/relationships/slideLayout" Target="../slideLayouts/slideLayout2.xml"/><Relationship Id="rId4" Type="http://schemas.openxmlformats.org/officeDocument/2006/relationships/hyperlink" Target="https://www.bilibili.com/video/av25584054"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zshi@hust.edu.cn" TargetMode="External"/><Relationship Id="rId2" Type="http://schemas.openxmlformats.org/officeDocument/2006/relationships/hyperlink" Target="https://github.com/cs-course/data-center-course" TargetMode="External"/><Relationship Id="rId1" Type="http://schemas.openxmlformats.org/officeDocument/2006/relationships/slideLayout" Target="../slideLayouts/slideLayout2.xml"/><Relationship Id="rId4" Type="http://schemas.openxmlformats.org/officeDocument/2006/relationships/hyperlink" Target="https://github.com/Zhan2012"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usenix.org/conference/atc18/technical-sessions" TargetMode="External"/><Relationship Id="rId2" Type="http://schemas.openxmlformats.org/officeDocument/2006/relationships/hyperlink" Target="http://hpca2018.ece.ucsb.edu/pages/main_program.html" TargetMode="External"/><Relationship Id="rId1" Type="http://schemas.openxmlformats.org/officeDocument/2006/relationships/slideLayout" Target="../slideLayouts/slideLayout2.xml"/><Relationship Id="rId4" Type="http://schemas.openxmlformats.org/officeDocument/2006/relationships/hyperlink" Target="https://docs.qq.com/deskto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数据中心技术</a:t>
            </a:r>
          </a:p>
        </p:txBody>
      </p:sp>
      <p:sp>
        <p:nvSpPr>
          <p:cNvPr id="3" name="副标题 2"/>
          <p:cNvSpPr>
            <a:spLocks noGrp="1"/>
          </p:cNvSpPr>
          <p:nvPr>
            <p:ph type="subTitle" idx="1"/>
          </p:nvPr>
        </p:nvSpPr>
        <p:spPr/>
        <p:txBody>
          <a:bodyPr>
            <a:normAutofit/>
          </a:bodyPr>
          <a:lstStyle/>
          <a:p>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施展</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，曾令仿</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武汉光电</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国家研究中心</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2018-10-09, 10-11</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27155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a:t>
            </a:r>
            <a:endParaRPr lang="zh-CN" altLang="en-US" dirty="0"/>
          </a:p>
        </p:txBody>
      </p:sp>
      <p:sp>
        <p:nvSpPr>
          <p:cNvPr id="5" name="内容占位符 4"/>
          <p:cNvSpPr>
            <a:spLocks noGrp="1"/>
          </p:cNvSpPr>
          <p:nvPr>
            <p:ph idx="1"/>
          </p:nvPr>
        </p:nvSpPr>
        <p:spPr/>
        <p:txBody>
          <a:bodyPr/>
          <a:lstStyle/>
          <a:p>
            <a:endParaRPr lang="zh-CN" altLang="en-US"/>
          </a:p>
        </p:txBody>
      </p:sp>
      <p:pic>
        <p:nvPicPr>
          <p:cNvPr id="7" name="图片 6"/>
          <p:cNvPicPr>
            <a:picLocks noChangeAspect="1"/>
          </p:cNvPicPr>
          <p:nvPr/>
        </p:nvPicPr>
        <p:blipFill>
          <a:blip r:embed="rId2"/>
          <a:stretch>
            <a:fillRect/>
          </a:stretch>
        </p:blipFill>
        <p:spPr>
          <a:xfrm>
            <a:off x="0" y="0"/>
            <a:ext cx="9144000" cy="6859432"/>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p:cNvSpPr txBox="1"/>
          <p:nvPr/>
        </p:nvSpPr>
        <p:spPr>
          <a:xfrm>
            <a:off x="5723792" y="5498533"/>
            <a:ext cx="3288323" cy="523220"/>
          </a:xfrm>
          <a:prstGeom prst="rect">
            <a:avLst/>
          </a:prstGeom>
          <a:noFill/>
        </p:spPr>
        <p:txBody>
          <a:bodyPr wrap="square" rtlCol="0">
            <a:spAutoFit/>
          </a:bodyPr>
          <a:lstStyle/>
          <a:p>
            <a:r>
              <a:rPr lang="en-US" altLang="zh-CN"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Ver2.51: 1896</a:t>
            </a:r>
            <a:r>
              <a:rPr lang="zh-CN" altLang="en-US" sz="2800"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个模型</a:t>
            </a:r>
            <a:endPar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552252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数据中心管理</a:t>
            </a:r>
            <a:endParaRPr lang="zh-CN" altLang="en-US" dirty="0"/>
          </a:p>
        </p:txBody>
      </p:sp>
      <p:sp>
        <p:nvSpPr>
          <p:cNvPr id="26" name="文本框 25"/>
          <p:cNvSpPr txBox="1"/>
          <p:nvPr/>
        </p:nvSpPr>
        <p:spPr>
          <a:xfrm>
            <a:off x="4783015" y="6265082"/>
            <a:ext cx="4018085"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VMware</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Cloud Infrastructure and Management 2013 Launch Overview</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7" name="Group 20"/>
          <p:cNvGrpSpPr/>
          <p:nvPr/>
        </p:nvGrpSpPr>
        <p:grpSpPr>
          <a:xfrm>
            <a:off x="2400647" y="1356060"/>
            <a:ext cx="4342705" cy="3748313"/>
            <a:chOff x="2334221" y="1356060"/>
            <a:chExt cx="4342705" cy="3748313"/>
          </a:xfrm>
        </p:grpSpPr>
        <p:pic>
          <p:nvPicPr>
            <p:cNvPr id="28"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2617" y="1765300"/>
              <a:ext cx="2105025" cy="1371600"/>
            </a:xfrm>
            <a:prstGeom prst="rect">
              <a:avLst/>
            </a:prstGeom>
          </p:spPr>
        </p:pic>
        <p:pic>
          <p:nvPicPr>
            <p:cNvPr id="29"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901" y="1765300"/>
              <a:ext cx="2105025" cy="1371600"/>
            </a:xfrm>
            <a:prstGeom prst="rect">
              <a:avLst/>
            </a:prstGeom>
          </p:spPr>
        </p:pic>
        <p:sp>
          <p:nvSpPr>
            <p:cNvPr id="30" name="Round Same Side Corner Rectangle 23"/>
            <p:cNvSpPr/>
            <p:nvPr/>
          </p:nvSpPr>
          <p:spPr>
            <a:xfrm>
              <a:off x="2334221" y="1356060"/>
              <a:ext cx="2115406"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a:solidFill>
                    <a:srgbClr val="FFFFFF"/>
                  </a:solidFill>
                </a:rPr>
                <a:t>Inefficiency</a:t>
              </a:r>
            </a:p>
          </p:txBody>
        </p:sp>
        <p:sp>
          <p:nvSpPr>
            <p:cNvPr id="31" name="Round Same Side Corner Rectangle 24"/>
            <p:cNvSpPr/>
            <p:nvPr/>
          </p:nvSpPr>
          <p:spPr>
            <a:xfrm>
              <a:off x="4573806" y="1356060"/>
              <a:ext cx="2103120"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smtClean="0">
                  <a:solidFill>
                    <a:srgbClr val="FFFFFF"/>
                  </a:solidFill>
                </a:rPr>
                <a:t>Downtime</a:t>
              </a:r>
              <a:endParaRPr lang="en-US" sz="1800" b="1" dirty="0">
                <a:solidFill>
                  <a:srgbClr val="FFFFFF"/>
                </a:solidFill>
              </a:endParaRPr>
            </a:p>
          </p:txBody>
        </p:sp>
        <p:sp>
          <p:nvSpPr>
            <p:cNvPr id="32" name="TextBox 25"/>
            <p:cNvSpPr txBox="1"/>
            <p:nvPr/>
          </p:nvSpPr>
          <p:spPr>
            <a:xfrm>
              <a:off x="4572000"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marL="174625" indent="-174625" algn="l" defTabSz="914363">
                <a:buClr>
                  <a:schemeClr val="accent1">
                    <a:lumMod val="75000"/>
                  </a:schemeClr>
                </a:buClr>
                <a:buFont typeface="Wingdings" pitchFamily="2" charset="2"/>
                <a:buChar char="§"/>
                <a:defRPr/>
              </a:pPr>
              <a:r>
                <a:rPr lang="en-US" sz="1400" b="1" dirty="0">
                  <a:solidFill>
                    <a:schemeClr val="tx1"/>
                  </a:solidFill>
                </a:rPr>
                <a:t>Challenging to </a:t>
              </a:r>
              <a:r>
                <a:rPr lang="en-US" sz="1400" b="1" dirty="0" smtClean="0">
                  <a:solidFill>
                    <a:schemeClr val="tx1"/>
                  </a:solidFill>
                </a:rPr>
                <a:t/>
              </a:r>
              <a:br>
                <a:rPr lang="en-US" sz="1400" b="1" dirty="0" smtClean="0">
                  <a:solidFill>
                    <a:schemeClr val="tx1"/>
                  </a:solidFill>
                </a:rPr>
              </a:br>
              <a:r>
                <a:rPr lang="en-US" sz="1400" b="1" dirty="0" smtClean="0">
                  <a:solidFill>
                    <a:schemeClr val="tx1"/>
                  </a:solidFill>
                </a:rPr>
                <a:t>meet </a:t>
              </a:r>
              <a:r>
                <a:rPr lang="en-US" sz="1400" b="1" dirty="0">
                  <a:solidFill>
                    <a:schemeClr val="tx1"/>
                  </a:solidFill>
                </a:rPr>
                <a:t>SLAs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Long issue identification / resolution times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Security and compliance issues</a:t>
              </a:r>
            </a:p>
          </p:txBody>
        </p:sp>
        <p:sp>
          <p:nvSpPr>
            <p:cNvPr id="33" name="TextBox 26"/>
            <p:cNvSpPr txBox="1"/>
            <p:nvPr/>
          </p:nvSpPr>
          <p:spPr>
            <a:xfrm>
              <a:off x="2344303"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1pPr marL="171450" indent="-171450" algn="l" defTabSz="914363">
                <a:buClr>
                  <a:schemeClr val="accent1">
                    <a:lumMod val="75000"/>
                  </a:schemeClr>
                </a:buClr>
                <a:buFont typeface="Wingdings" pitchFamily="2" charset="2"/>
                <a:buChar char="§"/>
                <a:defRPr sz="1100" b="1">
                  <a:solidFill>
                    <a:schemeClr val="tx1"/>
                  </a:solidFill>
                </a:defRPr>
              </a:lvl1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a:defRPr/>
              </a:pPr>
              <a:r>
                <a:rPr lang="en-US" sz="1400" dirty="0"/>
                <a:t>High </a:t>
              </a:r>
              <a:r>
                <a:rPr lang="en-US" sz="1400" dirty="0" err="1"/>
                <a:t>capex</a:t>
              </a:r>
              <a:r>
                <a:rPr lang="en-US" sz="1400" dirty="0"/>
                <a:t> and </a:t>
              </a:r>
              <a:r>
                <a:rPr lang="en-US" sz="1400" dirty="0" err="1"/>
                <a:t>opex</a:t>
              </a:r>
              <a:endParaRPr lang="en-US" sz="1400" dirty="0"/>
            </a:p>
            <a:p>
              <a:pPr>
                <a:defRPr/>
              </a:pPr>
              <a:r>
                <a:rPr lang="en-US" sz="1400" dirty="0"/>
                <a:t>High complexity, </a:t>
              </a:r>
              <a:r>
                <a:rPr lang="en-US" sz="1400" dirty="0" err="1"/>
                <a:t>Siloed</a:t>
              </a:r>
              <a:r>
                <a:rPr lang="en-US" sz="1400" dirty="0"/>
                <a:t> IT</a:t>
              </a:r>
            </a:p>
            <a:p>
              <a:pPr>
                <a:defRPr/>
              </a:pPr>
              <a:r>
                <a:rPr lang="en-US" sz="1400" dirty="0"/>
                <a:t>Operational inefficiencies </a:t>
              </a:r>
            </a:p>
          </p:txBody>
        </p:sp>
      </p:grpSp>
    </p:spTree>
    <p:extLst>
      <p:ext uri="{BB962C8B-B14F-4D97-AF65-F5344CB8AC3E}">
        <p14:creationId xmlns:p14="http://schemas.microsoft.com/office/powerpoint/2010/main" val="2743984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数据中心管理</a:t>
            </a:r>
            <a:endParaRPr lang="zh-CN" altLang="en-US" dirty="0"/>
          </a:p>
        </p:txBody>
      </p:sp>
      <p:grpSp>
        <p:nvGrpSpPr>
          <p:cNvPr id="11" name="Group 5"/>
          <p:cNvGrpSpPr/>
          <p:nvPr/>
        </p:nvGrpSpPr>
        <p:grpSpPr>
          <a:xfrm>
            <a:off x="6872740" y="1356060"/>
            <a:ext cx="2105025" cy="3748313"/>
            <a:chOff x="4572000" y="1356060"/>
            <a:chExt cx="2105025" cy="3748313"/>
          </a:xfrm>
        </p:grpSpPr>
        <p:pic>
          <p:nvPicPr>
            <p:cNvPr id="12"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764792"/>
              <a:ext cx="2105025" cy="1371600"/>
            </a:xfrm>
            <a:prstGeom prst="rect">
              <a:avLst/>
            </a:prstGeom>
          </p:spPr>
        </p:pic>
        <p:sp>
          <p:nvSpPr>
            <p:cNvPr id="13" name="Round Same Side Corner Rectangle 17"/>
            <p:cNvSpPr/>
            <p:nvPr/>
          </p:nvSpPr>
          <p:spPr>
            <a:xfrm>
              <a:off x="4573806" y="1356060"/>
              <a:ext cx="2103120"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smtClean="0">
                  <a:solidFill>
                    <a:srgbClr val="FFFFFF"/>
                  </a:solidFill>
                </a:rPr>
                <a:t>Fear of Lock-In</a:t>
              </a:r>
              <a:endParaRPr lang="en-US" sz="1800" b="1" dirty="0">
                <a:solidFill>
                  <a:srgbClr val="FFFFFF"/>
                </a:solidFill>
              </a:endParaRPr>
            </a:p>
          </p:txBody>
        </p:sp>
        <p:sp>
          <p:nvSpPr>
            <p:cNvPr id="14" name="TextBox 18"/>
            <p:cNvSpPr txBox="1"/>
            <p:nvPr/>
          </p:nvSpPr>
          <p:spPr>
            <a:xfrm>
              <a:off x="4572000"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marL="230188" indent="-230188" algn="l" defTabSz="914363">
                <a:buClr>
                  <a:schemeClr val="accent1">
                    <a:lumMod val="75000"/>
                  </a:schemeClr>
                </a:buClr>
                <a:buFont typeface="Wingdings" pitchFamily="2" charset="2"/>
                <a:buChar char="§"/>
                <a:defRPr/>
              </a:pPr>
              <a:r>
                <a:rPr lang="en-US" sz="1400" b="1" dirty="0">
                  <a:solidFill>
                    <a:schemeClr val="tx1"/>
                  </a:solidFill>
                </a:rPr>
                <a:t>Managing heterogeneous IT environments</a:t>
              </a:r>
            </a:p>
            <a:p>
              <a:pPr marL="230188" indent="-230188" algn="l" defTabSz="914363">
                <a:buClr>
                  <a:schemeClr val="accent1">
                    <a:lumMod val="75000"/>
                  </a:schemeClr>
                </a:buClr>
                <a:buFont typeface="Wingdings" pitchFamily="2" charset="2"/>
                <a:buChar char="§"/>
                <a:defRPr/>
              </a:pPr>
              <a:r>
                <a:rPr lang="en-US" sz="1400" b="1" dirty="0">
                  <a:solidFill>
                    <a:schemeClr val="tx1"/>
                  </a:solidFill>
                </a:rPr>
                <a:t>New applications types e.g. Big data, mobile</a:t>
              </a:r>
            </a:p>
            <a:p>
              <a:pPr marL="230188" indent="-230188" algn="l" defTabSz="914363">
                <a:buClr>
                  <a:schemeClr val="accent1">
                    <a:lumMod val="75000"/>
                  </a:schemeClr>
                </a:buClr>
                <a:buFont typeface="Wingdings" pitchFamily="2" charset="2"/>
                <a:buChar char="§"/>
                <a:defRPr/>
              </a:pPr>
              <a:r>
                <a:rPr lang="en-US" sz="1400" b="1" dirty="0">
                  <a:solidFill>
                    <a:schemeClr val="tx1"/>
                  </a:solidFill>
                </a:rPr>
                <a:t>Vendor lock-in</a:t>
              </a:r>
            </a:p>
          </p:txBody>
        </p:sp>
      </p:grpSp>
      <p:grpSp>
        <p:nvGrpSpPr>
          <p:cNvPr id="15" name="Group 4"/>
          <p:cNvGrpSpPr/>
          <p:nvPr/>
        </p:nvGrpSpPr>
        <p:grpSpPr>
          <a:xfrm>
            <a:off x="4634961" y="1356060"/>
            <a:ext cx="2115406" cy="3748313"/>
            <a:chOff x="2334221" y="1356060"/>
            <a:chExt cx="2115406" cy="3748313"/>
          </a:xfrm>
        </p:grpSpPr>
        <p:pic>
          <p:nvPicPr>
            <p:cNvPr id="1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864" y="1764792"/>
              <a:ext cx="2105025" cy="1371600"/>
            </a:xfrm>
            <a:prstGeom prst="rect">
              <a:avLst/>
            </a:prstGeom>
          </p:spPr>
        </p:pic>
        <p:sp>
          <p:nvSpPr>
            <p:cNvPr id="17" name="Round Same Side Corner Rectangle 16"/>
            <p:cNvSpPr/>
            <p:nvPr/>
          </p:nvSpPr>
          <p:spPr>
            <a:xfrm>
              <a:off x="2334221" y="1356060"/>
              <a:ext cx="2115406"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defTabSz="914363">
                <a:lnSpc>
                  <a:spcPct val="90000"/>
                </a:lnSpc>
              </a:pPr>
              <a:r>
                <a:rPr lang="en-US" sz="1800" b="1" dirty="0" smtClean="0">
                  <a:solidFill>
                    <a:srgbClr val="FFFFFF"/>
                  </a:solidFill>
                </a:rPr>
                <a:t>Inflexibility</a:t>
              </a:r>
              <a:endParaRPr lang="en-US" sz="1800" b="1" dirty="0">
                <a:solidFill>
                  <a:srgbClr val="FFFFFF"/>
                </a:solidFill>
              </a:endParaRPr>
            </a:p>
          </p:txBody>
        </p:sp>
        <p:sp>
          <p:nvSpPr>
            <p:cNvPr id="18" name="TextBox 19"/>
            <p:cNvSpPr txBox="1"/>
            <p:nvPr/>
          </p:nvSpPr>
          <p:spPr>
            <a:xfrm>
              <a:off x="2344303"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1pPr marL="171450" indent="-171450" algn="l" defTabSz="914363">
                <a:buClr>
                  <a:schemeClr val="accent1">
                    <a:lumMod val="75000"/>
                  </a:schemeClr>
                </a:buClr>
                <a:buFont typeface="Wingdings" pitchFamily="2" charset="2"/>
                <a:buChar char="§"/>
                <a:defRPr sz="1100" b="1">
                  <a:solidFill>
                    <a:schemeClr val="tx1"/>
                  </a:solidFill>
                </a:defRPr>
              </a:lvl1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a:defRPr/>
              </a:pPr>
              <a:r>
                <a:rPr lang="en-US" sz="1400" dirty="0"/>
                <a:t>Slow time to market</a:t>
              </a:r>
            </a:p>
            <a:p>
              <a:pPr>
                <a:defRPr/>
              </a:pPr>
              <a:r>
                <a:rPr lang="en-US" sz="1400" dirty="0"/>
                <a:t>Reactive IT organizations</a:t>
              </a:r>
            </a:p>
            <a:p>
              <a:pPr>
                <a:defRPr/>
              </a:pPr>
              <a:r>
                <a:rPr lang="en-US" sz="1400" dirty="0"/>
                <a:t>Rise of “Shadow IT”</a:t>
              </a:r>
            </a:p>
          </p:txBody>
        </p:sp>
      </p:grpSp>
      <p:sp>
        <p:nvSpPr>
          <p:cNvPr id="26" name="文本框 25"/>
          <p:cNvSpPr txBox="1"/>
          <p:nvPr/>
        </p:nvSpPr>
        <p:spPr>
          <a:xfrm>
            <a:off x="4783015" y="6265082"/>
            <a:ext cx="4018085"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VMware</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Cloud Infrastructure and Management 2013 Launch Overview</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7" name="Group 20"/>
          <p:cNvGrpSpPr/>
          <p:nvPr/>
        </p:nvGrpSpPr>
        <p:grpSpPr>
          <a:xfrm>
            <a:off x="2400647" y="1356060"/>
            <a:ext cx="4342705" cy="3748313"/>
            <a:chOff x="2334221" y="1356060"/>
            <a:chExt cx="4342705" cy="3748313"/>
          </a:xfrm>
        </p:grpSpPr>
        <p:pic>
          <p:nvPicPr>
            <p:cNvPr id="28"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617" y="1765300"/>
              <a:ext cx="2105025" cy="1371600"/>
            </a:xfrm>
            <a:prstGeom prst="rect">
              <a:avLst/>
            </a:prstGeom>
          </p:spPr>
        </p:pic>
        <p:pic>
          <p:nvPicPr>
            <p:cNvPr id="29"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01" y="1765300"/>
              <a:ext cx="2105025" cy="1371600"/>
            </a:xfrm>
            <a:prstGeom prst="rect">
              <a:avLst/>
            </a:prstGeom>
          </p:spPr>
        </p:pic>
        <p:sp>
          <p:nvSpPr>
            <p:cNvPr id="30" name="Round Same Side Corner Rectangle 23"/>
            <p:cNvSpPr/>
            <p:nvPr/>
          </p:nvSpPr>
          <p:spPr>
            <a:xfrm>
              <a:off x="2334221" y="1356060"/>
              <a:ext cx="2115406"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a:solidFill>
                    <a:srgbClr val="FFFFFF"/>
                  </a:solidFill>
                </a:rPr>
                <a:t>Inefficiency</a:t>
              </a:r>
            </a:p>
          </p:txBody>
        </p:sp>
        <p:sp>
          <p:nvSpPr>
            <p:cNvPr id="31" name="Round Same Side Corner Rectangle 24"/>
            <p:cNvSpPr/>
            <p:nvPr/>
          </p:nvSpPr>
          <p:spPr>
            <a:xfrm>
              <a:off x="4573806" y="1356060"/>
              <a:ext cx="2103120"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smtClean="0">
                  <a:solidFill>
                    <a:srgbClr val="FFFFFF"/>
                  </a:solidFill>
                </a:rPr>
                <a:t>Downtime</a:t>
              </a:r>
              <a:endParaRPr lang="en-US" sz="1800" b="1" dirty="0">
                <a:solidFill>
                  <a:srgbClr val="FFFFFF"/>
                </a:solidFill>
              </a:endParaRPr>
            </a:p>
          </p:txBody>
        </p:sp>
        <p:sp>
          <p:nvSpPr>
            <p:cNvPr id="32" name="TextBox 25"/>
            <p:cNvSpPr txBox="1"/>
            <p:nvPr/>
          </p:nvSpPr>
          <p:spPr>
            <a:xfrm>
              <a:off x="4572000"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marL="174625" indent="-174625" algn="l" defTabSz="914363">
                <a:buClr>
                  <a:schemeClr val="accent1">
                    <a:lumMod val="75000"/>
                  </a:schemeClr>
                </a:buClr>
                <a:buFont typeface="Wingdings" pitchFamily="2" charset="2"/>
                <a:buChar char="§"/>
                <a:defRPr/>
              </a:pPr>
              <a:r>
                <a:rPr lang="en-US" sz="1400" b="1" dirty="0">
                  <a:solidFill>
                    <a:schemeClr val="tx1"/>
                  </a:solidFill>
                </a:rPr>
                <a:t>Challenging to </a:t>
              </a:r>
              <a:r>
                <a:rPr lang="en-US" sz="1400" b="1" dirty="0" smtClean="0">
                  <a:solidFill>
                    <a:schemeClr val="tx1"/>
                  </a:solidFill>
                </a:rPr>
                <a:t/>
              </a:r>
              <a:br>
                <a:rPr lang="en-US" sz="1400" b="1" dirty="0" smtClean="0">
                  <a:solidFill>
                    <a:schemeClr val="tx1"/>
                  </a:solidFill>
                </a:rPr>
              </a:br>
              <a:r>
                <a:rPr lang="en-US" sz="1400" b="1" dirty="0" smtClean="0">
                  <a:solidFill>
                    <a:schemeClr val="tx1"/>
                  </a:solidFill>
                </a:rPr>
                <a:t>meet </a:t>
              </a:r>
              <a:r>
                <a:rPr lang="en-US" sz="1400" b="1" dirty="0">
                  <a:solidFill>
                    <a:schemeClr val="tx1"/>
                  </a:solidFill>
                </a:rPr>
                <a:t>SLAs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Long issue identification / resolution times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Security and compliance issues</a:t>
              </a:r>
            </a:p>
          </p:txBody>
        </p:sp>
        <p:sp>
          <p:nvSpPr>
            <p:cNvPr id="33" name="TextBox 26"/>
            <p:cNvSpPr txBox="1"/>
            <p:nvPr/>
          </p:nvSpPr>
          <p:spPr>
            <a:xfrm>
              <a:off x="2344303"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1pPr marL="171450" indent="-171450" algn="l" defTabSz="914363">
                <a:buClr>
                  <a:schemeClr val="accent1">
                    <a:lumMod val="75000"/>
                  </a:schemeClr>
                </a:buClr>
                <a:buFont typeface="Wingdings" pitchFamily="2" charset="2"/>
                <a:buChar char="§"/>
                <a:defRPr sz="1100" b="1">
                  <a:solidFill>
                    <a:schemeClr val="tx1"/>
                  </a:solidFill>
                </a:defRPr>
              </a:lvl1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a:defRPr/>
              </a:pPr>
              <a:r>
                <a:rPr lang="en-US" sz="1400" dirty="0"/>
                <a:t>High </a:t>
              </a:r>
              <a:r>
                <a:rPr lang="en-US" sz="1400" dirty="0" err="1"/>
                <a:t>capex</a:t>
              </a:r>
              <a:r>
                <a:rPr lang="en-US" sz="1400" dirty="0"/>
                <a:t> and </a:t>
              </a:r>
              <a:r>
                <a:rPr lang="en-US" sz="1400" dirty="0" err="1"/>
                <a:t>opex</a:t>
              </a:r>
              <a:endParaRPr lang="en-US" sz="1400" dirty="0"/>
            </a:p>
            <a:p>
              <a:pPr>
                <a:defRPr/>
              </a:pPr>
              <a:r>
                <a:rPr lang="en-US" sz="1400" dirty="0"/>
                <a:t>High complexity, </a:t>
              </a:r>
              <a:r>
                <a:rPr lang="en-US" sz="1400" dirty="0" err="1"/>
                <a:t>Siloed</a:t>
              </a:r>
              <a:r>
                <a:rPr lang="en-US" sz="1400" dirty="0"/>
                <a:t> IT</a:t>
              </a:r>
            </a:p>
            <a:p>
              <a:pPr>
                <a:defRPr/>
              </a:pPr>
              <a:r>
                <a:rPr lang="en-US" sz="1400" dirty="0"/>
                <a:t>Operational inefficiencies </a:t>
              </a:r>
            </a:p>
          </p:txBody>
        </p:sp>
      </p:grpSp>
    </p:spTree>
    <p:extLst>
      <p:ext uri="{BB962C8B-B14F-4D97-AF65-F5344CB8AC3E}">
        <p14:creationId xmlns:p14="http://schemas.microsoft.com/office/powerpoint/2010/main" val="379514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afterEffect">
                                  <p:stCondLst>
                                    <p:cond delay="0"/>
                                  </p:stCondLst>
                                  <p:childTnLst>
                                    <p:animMotion origin="layout" path="M 0 -3.33333E-6 L -0.2349 -3.33333E-6 " pathEditMode="relative" rAng="0" ptsTypes="AA">
                                      <p:cBhvr>
                                        <p:cTn id="6" dur="250" fill="hold"/>
                                        <p:tgtEl>
                                          <p:spTgt spid="27"/>
                                        </p:tgtEl>
                                        <p:attrNameLst>
                                          <p:attrName>ppt_x</p:attrName>
                                          <p:attrName>ppt_y</p:attrName>
                                        </p:attrNameLst>
                                      </p:cBhvr>
                                      <p:rCtr x="-11753" y="0"/>
                                    </p:animMotion>
                                  </p:childTnLst>
                                </p:cTn>
                              </p:par>
                            </p:childTnLst>
                          </p:cTn>
                        </p:par>
                        <p:par>
                          <p:cTn id="7" fill="hold">
                            <p:stCondLst>
                              <p:cond delay="250"/>
                            </p:stCondLst>
                            <p:childTnLst>
                              <p:par>
                                <p:cTn id="8" presetID="42"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50"/>
                                        <p:tgtEl>
                                          <p:spTgt spid="15"/>
                                        </p:tgtEl>
                                      </p:cBhvr>
                                    </p:animEffect>
                                    <p:anim calcmode="lin" valueType="num">
                                      <p:cBhvr>
                                        <p:cTn id="11" dur="250" fill="hold"/>
                                        <p:tgtEl>
                                          <p:spTgt spid="15"/>
                                        </p:tgtEl>
                                        <p:attrNameLst>
                                          <p:attrName>ppt_x</p:attrName>
                                        </p:attrNameLst>
                                      </p:cBhvr>
                                      <p:tavLst>
                                        <p:tav tm="0">
                                          <p:val>
                                            <p:strVal val="#ppt_x"/>
                                          </p:val>
                                        </p:tav>
                                        <p:tav tm="100000">
                                          <p:val>
                                            <p:strVal val="#ppt_x"/>
                                          </p:val>
                                        </p:tav>
                                      </p:tavLst>
                                    </p:anim>
                                    <p:anim calcmode="lin" valueType="num">
                                      <p:cBhvr>
                                        <p:cTn id="12" dur="250" fill="hold"/>
                                        <p:tgtEl>
                                          <p:spTgt spid="15"/>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50"/>
                                        <p:tgtEl>
                                          <p:spTgt spid="11"/>
                                        </p:tgtEl>
                                      </p:cBhvr>
                                    </p:animEffect>
                                    <p:anim calcmode="lin" valueType="num">
                                      <p:cBhvr>
                                        <p:cTn id="17" dur="250" fill="hold"/>
                                        <p:tgtEl>
                                          <p:spTgt spid="11"/>
                                        </p:tgtEl>
                                        <p:attrNameLst>
                                          <p:attrName>ppt_x</p:attrName>
                                        </p:attrNameLst>
                                      </p:cBhvr>
                                      <p:tavLst>
                                        <p:tav tm="0">
                                          <p:val>
                                            <p:strVal val="#ppt_x"/>
                                          </p:val>
                                        </p:tav>
                                        <p:tav tm="100000">
                                          <p:val>
                                            <p:strVal val="#ppt_x"/>
                                          </p:val>
                                        </p:tav>
                                      </p:tavLst>
                                    </p:anim>
                                    <p:anim calcmode="lin" valueType="num">
                                      <p:cBhvr>
                                        <p:cTn id="18"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数据中心管理</a:t>
            </a:r>
            <a:endParaRPr lang="zh-CN" altLang="en-US" dirty="0"/>
          </a:p>
        </p:txBody>
      </p:sp>
      <p:sp>
        <p:nvSpPr>
          <p:cNvPr id="26" name="文本框 25"/>
          <p:cNvSpPr txBox="1"/>
          <p:nvPr/>
        </p:nvSpPr>
        <p:spPr>
          <a:xfrm>
            <a:off x="4783015" y="6265082"/>
            <a:ext cx="4519247"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Equinix.com </a:t>
            </a: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blog, Cisco VNI 2011 Gartner 2009 and 2011, IDC </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2011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2"/>
          <p:cNvSpPr/>
          <p:nvPr/>
        </p:nvSpPr>
        <p:spPr bwMode="auto">
          <a:xfrm>
            <a:off x="185738" y="1799117"/>
            <a:ext cx="8782049" cy="4142510"/>
          </a:xfrm>
          <a:prstGeom prst="rect">
            <a:avLst/>
          </a:prstGeom>
          <a:solidFill>
            <a:schemeClr val="bg1"/>
          </a:solidFill>
          <a:ln w="6350">
            <a:solidFill>
              <a:schemeClr val="bg2">
                <a:lumMod val="50000"/>
              </a:schemeClr>
            </a:solidFill>
            <a:round/>
            <a:headEnd/>
            <a:tailEnd/>
          </a:ln>
          <a:effectLst>
            <a:outerShdw blurRad="50800" dist="38100" dir="5400000" algn="t"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2" name="Freeform 12"/>
          <p:cNvSpPr/>
          <p:nvPr/>
        </p:nvSpPr>
        <p:spPr>
          <a:xfrm>
            <a:off x="590485" y="2119098"/>
            <a:ext cx="4368800" cy="3513667"/>
          </a:xfrm>
          <a:custGeom>
            <a:avLst/>
            <a:gdLst>
              <a:gd name="connsiteX0" fmla="*/ 0 w 4368800"/>
              <a:gd name="connsiteY0" fmla="*/ 3513667 h 3513667"/>
              <a:gd name="connsiteX1" fmla="*/ 804334 w 4368800"/>
              <a:gd name="connsiteY1" fmla="*/ 3031067 h 3513667"/>
              <a:gd name="connsiteX2" fmla="*/ 4368800 w 4368800"/>
              <a:gd name="connsiteY2" fmla="*/ 0 h 3513667"/>
              <a:gd name="connsiteX3" fmla="*/ 4343400 w 4368800"/>
              <a:gd name="connsiteY3" fmla="*/ 3471333 h 3513667"/>
              <a:gd name="connsiteX4" fmla="*/ 0 w 4368800"/>
              <a:gd name="connsiteY4" fmla="*/ 3513667 h 3513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3513667">
                <a:moveTo>
                  <a:pt x="0" y="3513667"/>
                </a:moveTo>
                <a:lnTo>
                  <a:pt x="804334" y="3031067"/>
                </a:lnTo>
                <a:lnTo>
                  <a:pt x="4368800" y="0"/>
                </a:lnTo>
                <a:lnTo>
                  <a:pt x="4343400" y="3471333"/>
                </a:lnTo>
                <a:lnTo>
                  <a:pt x="0" y="3513667"/>
                </a:lnTo>
                <a:close/>
              </a:path>
            </a:pathLst>
          </a:custGeom>
          <a:solidFill>
            <a:schemeClr val="accent3"/>
          </a:solidFill>
          <a:ln w="12700">
            <a:solidFill>
              <a:schemeClr val="bg1"/>
            </a:solidFill>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4" name="TextBox 3"/>
          <p:cNvSpPr txBox="1"/>
          <p:nvPr/>
        </p:nvSpPr>
        <p:spPr>
          <a:xfrm>
            <a:off x="331587" y="1360915"/>
            <a:ext cx="2121093"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负载每</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年翻番</a:t>
            </a:r>
            <a:r>
              <a:rPr 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TextBox 7"/>
          <p:cNvSpPr txBox="1"/>
          <p:nvPr/>
        </p:nvSpPr>
        <p:spPr>
          <a:xfrm>
            <a:off x="5365733" y="5991371"/>
            <a:ext cx="3666388"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spcAft>
                <a:spcPts val="1200"/>
              </a:spcAft>
            </a:pPr>
            <a:r>
              <a:rPr 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复杂性与日俱增，如何应对</a:t>
            </a:r>
            <a:r>
              <a:rPr 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6" name="Freeform 11"/>
          <p:cNvSpPr/>
          <p:nvPr/>
        </p:nvSpPr>
        <p:spPr>
          <a:xfrm>
            <a:off x="531218" y="2771032"/>
            <a:ext cx="4419600" cy="2861733"/>
          </a:xfrm>
          <a:custGeom>
            <a:avLst/>
            <a:gdLst>
              <a:gd name="connsiteX0" fmla="*/ 0 w 4419600"/>
              <a:gd name="connsiteY0" fmla="*/ 2844800 h 2861733"/>
              <a:gd name="connsiteX1" fmla="*/ 1422400 w 4419600"/>
              <a:gd name="connsiteY1" fmla="*/ 2209800 h 2861733"/>
              <a:gd name="connsiteX2" fmla="*/ 4419600 w 4419600"/>
              <a:gd name="connsiteY2" fmla="*/ 0 h 2861733"/>
              <a:gd name="connsiteX3" fmla="*/ 4419600 w 4419600"/>
              <a:gd name="connsiteY3" fmla="*/ 2819400 h 2861733"/>
              <a:gd name="connsiteX4" fmla="*/ 59266 w 4419600"/>
              <a:gd name="connsiteY4" fmla="*/ 2819400 h 2861733"/>
              <a:gd name="connsiteX5" fmla="*/ 59266 w 4419600"/>
              <a:gd name="connsiteY5" fmla="*/ 2861733 h 286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2861733">
                <a:moveTo>
                  <a:pt x="0" y="2844800"/>
                </a:moveTo>
                <a:lnTo>
                  <a:pt x="1422400" y="2209800"/>
                </a:lnTo>
                <a:lnTo>
                  <a:pt x="4419600" y="0"/>
                </a:lnTo>
                <a:lnTo>
                  <a:pt x="4419600" y="2819400"/>
                </a:lnTo>
                <a:lnTo>
                  <a:pt x="59266" y="2819400"/>
                </a:lnTo>
                <a:lnTo>
                  <a:pt x="59266" y="2861733"/>
                </a:lnTo>
              </a:path>
            </a:pathLst>
          </a:custGeom>
          <a:solidFill>
            <a:schemeClr val="accent1">
              <a:lumMod val="75000"/>
            </a:schemeClr>
          </a:solidFill>
          <a:ln w="12700">
            <a:solidFill>
              <a:schemeClr val="bg1"/>
            </a:solidFill>
          </a:ln>
        </p:spPr>
        <p:txBody>
          <a:bodyPr rtlCol="0" anchor="ctr"/>
          <a:lstStyle/>
          <a:p>
            <a:pPr algn="ctr"/>
            <a:endParaRPr lang="en-US"/>
          </a:p>
        </p:txBody>
      </p:sp>
      <p:sp>
        <p:nvSpPr>
          <p:cNvPr id="17" name="Freeform 10"/>
          <p:cNvSpPr/>
          <p:nvPr/>
        </p:nvSpPr>
        <p:spPr>
          <a:xfrm>
            <a:off x="556618" y="3058897"/>
            <a:ext cx="4394200" cy="2573868"/>
          </a:xfrm>
          <a:custGeom>
            <a:avLst/>
            <a:gdLst>
              <a:gd name="connsiteX0" fmla="*/ 0 w 4394200"/>
              <a:gd name="connsiteY0" fmla="*/ 2531533 h 2531533"/>
              <a:gd name="connsiteX1" fmla="*/ 1490134 w 4394200"/>
              <a:gd name="connsiteY1" fmla="*/ 2006600 h 2531533"/>
              <a:gd name="connsiteX2" fmla="*/ 2794000 w 4394200"/>
              <a:gd name="connsiteY2" fmla="*/ 1185333 h 2531533"/>
              <a:gd name="connsiteX3" fmla="*/ 4394200 w 4394200"/>
              <a:gd name="connsiteY3" fmla="*/ 0 h 2531533"/>
              <a:gd name="connsiteX4" fmla="*/ 4394200 w 4394200"/>
              <a:gd name="connsiteY4" fmla="*/ 2480733 h 2531533"/>
              <a:gd name="connsiteX5" fmla="*/ 59267 w 4394200"/>
              <a:gd name="connsiteY5" fmla="*/ 2480733 h 2531533"/>
              <a:gd name="connsiteX6" fmla="*/ 93134 w 4394200"/>
              <a:gd name="connsiteY6" fmla="*/ 2506133 h 2531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200" h="2531533">
                <a:moveTo>
                  <a:pt x="0" y="2531533"/>
                </a:moveTo>
                <a:lnTo>
                  <a:pt x="1490134" y="2006600"/>
                </a:lnTo>
                <a:lnTo>
                  <a:pt x="2794000" y="1185333"/>
                </a:lnTo>
                <a:lnTo>
                  <a:pt x="4394200" y="0"/>
                </a:lnTo>
                <a:lnTo>
                  <a:pt x="4394200" y="2480733"/>
                </a:lnTo>
                <a:lnTo>
                  <a:pt x="59267" y="2480733"/>
                </a:lnTo>
                <a:lnTo>
                  <a:pt x="93134" y="2506133"/>
                </a:lnTo>
              </a:path>
            </a:pathLst>
          </a:custGeom>
          <a:solidFill>
            <a:schemeClr val="accent2">
              <a:lumMod val="75000"/>
            </a:schemeClr>
          </a:solidFill>
          <a:ln w="12700">
            <a:solidFill>
              <a:schemeClr val="bg1"/>
            </a:solidFill>
          </a:ln>
        </p:spPr>
        <p:txBody>
          <a:bodyPr rtlCol="0" anchor="ctr"/>
          <a:lstStyle/>
          <a:p>
            <a:pPr algn="ctr"/>
            <a:endParaRPr lang="en-US"/>
          </a:p>
        </p:txBody>
      </p:sp>
      <p:sp>
        <p:nvSpPr>
          <p:cNvPr id="18" name="Freeform 9"/>
          <p:cNvSpPr/>
          <p:nvPr/>
        </p:nvSpPr>
        <p:spPr>
          <a:xfrm>
            <a:off x="556618" y="3803965"/>
            <a:ext cx="4394200" cy="1828800"/>
          </a:xfrm>
          <a:custGeom>
            <a:avLst/>
            <a:gdLst>
              <a:gd name="connsiteX0" fmla="*/ 0 w 4394200"/>
              <a:gd name="connsiteY0" fmla="*/ 1828800 h 1828800"/>
              <a:gd name="connsiteX1" fmla="*/ 1295400 w 4394200"/>
              <a:gd name="connsiteY1" fmla="*/ 1549400 h 1828800"/>
              <a:gd name="connsiteX2" fmla="*/ 3141134 w 4394200"/>
              <a:gd name="connsiteY2" fmla="*/ 778934 h 1828800"/>
              <a:gd name="connsiteX3" fmla="*/ 4394200 w 4394200"/>
              <a:gd name="connsiteY3" fmla="*/ 0 h 1828800"/>
              <a:gd name="connsiteX4" fmla="*/ 4394200 w 4394200"/>
              <a:gd name="connsiteY4" fmla="*/ 1794934 h 1828800"/>
              <a:gd name="connsiteX5" fmla="*/ 0 w 43942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200" h="1828800">
                <a:moveTo>
                  <a:pt x="0" y="1828800"/>
                </a:moveTo>
                <a:lnTo>
                  <a:pt x="1295400" y="1549400"/>
                </a:lnTo>
                <a:lnTo>
                  <a:pt x="3141134" y="778934"/>
                </a:lnTo>
                <a:lnTo>
                  <a:pt x="4394200" y="0"/>
                </a:lnTo>
                <a:lnTo>
                  <a:pt x="4394200" y="1794934"/>
                </a:lnTo>
                <a:lnTo>
                  <a:pt x="0" y="1828800"/>
                </a:lnTo>
                <a:close/>
              </a:path>
            </a:pathLst>
          </a:custGeom>
          <a:solidFill>
            <a:schemeClr val="accent1"/>
          </a:solidFill>
          <a:ln w="12700">
            <a:solidFill>
              <a:schemeClr val="bg1"/>
            </a:solidFill>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9" name="Freeform 8"/>
          <p:cNvSpPr/>
          <p:nvPr/>
        </p:nvSpPr>
        <p:spPr>
          <a:xfrm>
            <a:off x="565085" y="4684501"/>
            <a:ext cx="4385733" cy="1007533"/>
          </a:xfrm>
          <a:custGeom>
            <a:avLst/>
            <a:gdLst>
              <a:gd name="connsiteX0" fmla="*/ 0 w 4385733"/>
              <a:gd name="connsiteY0" fmla="*/ 956733 h 1007533"/>
              <a:gd name="connsiteX1" fmla="*/ 1574800 w 4385733"/>
              <a:gd name="connsiteY1" fmla="*/ 753533 h 1007533"/>
              <a:gd name="connsiteX2" fmla="*/ 3090333 w 4385733"/>
              <a:gd name="connsiteY2" fmla="*/ 414866 h 1007533"/>
              <a:gd name="connsiteX3" fmla="*/ 4385733 w 4385733"/>
              <a:gd name="connsiteY3" fmla="*/ 0 h 1007533"/>
              <a:gd name="connsiteX4" fmla="*/ 4368800 w 4385733"/>
              <a:gd name="connsiteY4" fmla="*/ 939800 h 1007533"/>
              <a:gd name="connsiteX5" fmla="*/ 25400 w 4385733"/>
              <a:gd name="connsiteY5" fmla="*/ 939800 h 1007533"/>
              <a:gd name="connsiteX6" fmla="*/ 25400 w 4385733"/>
              <a:gd name="connsiteY6" fmla="*/ 1007533 h 100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5733" h="1007533">
                <a:moveTo>
                  <a:pt x="0" y="956733"/>
                </a:moveTo>
                <a:lnTo>
                  <a:pt x="1574800" y="753533"/>
                </a:lnTo>
                <a:lnTo>
                  <a:pt x="3090333" y="414866"/>
                </a:lnTo>
                <a:lnTo>
                  <a:pt x="4385733" y="0"/>
                </a:lnTo>
                <a:lnTo>
                  <a:pt x="4368800" y="939800"/>
                </a:lnTo>
                <a:lnTo>
                  <a:pt x="25400" y="939800"/>
                </a:lnTo>
                <a:lnTo>
                  <a:pt x="25400" y="1007533"/>
                </a:lnTo>
              </a:path>
            </a:pathLst>
          </a:custGeom>
          <a:solidFill>
            <a:schemeClr val="accent2"/>
          </a:solidFill>
          <a:ln w="12700">
            <a:solidFill>
              <a:schemeClr val="bg1"/>
            </a:solidFill>
          </a:ln>
        </p:spPr>
        <p:txBody>
          <a:bodyPr rtlCol="0" anchor="ctr"/>
          <a:lstStyle/>
          <a:p>
            <a:pPr algn="ctr"/>
            <a:endParaRPr lang="en-US"/>
          </a:p>
        </p:txBody>
      </p:sp>
      <p:sp>
        <p:nvSpPr>
          <p:cNvPr id="20" name="Freeform 5"/>
          <p:cNvSpPr/>
          <p:nvPr/>
        </p:nvSpPr>
        <p:spPr>
          <a:xfrm>
            <a:off x="565085" y="5234832"/>
            <a:ext cx="4385733" cy="423334"/>
          </a:xfrm>
          <a:custGeom>
            <a:avLst/>
            <a:gdLst>
              <a:gd name="connsiteX0" fmla="*/ 0 w 4385733"/>
              <a:gd name="connsiteY0" fmla="*/ 423334 h 423334"/>
              <a:gd name="connsiteX1" fmla="*/ 1253066 w 4385733"/>
              <a:gd name="connsiteY1" fmla="*/ 406400 h 423334"/>
              <a:gd name="connsiteX2" fmla="*/ 4385733 w 4385733"/>
              <a:gd name="connsiteY2" fmla="*/ 0 h 423334"/>
              <a:gd name="connsiteX3" fmla="*/ 4368800 w 4385733"/>
              <a:gd name="connsiteY3" fmla="*/ 372534 h 423334"/>
              <a:gd name="connsiteX4" fmla="*/ 0 w 4385733"/>
              <a:gd name="connsiteY4" fmla="*/ 423334 h 42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5733" h="423334">
                <a:moveTo>
                  <a:pt x="0" y="423334"/>
                </a:moveTo>
                <a:lnTo>
                  <a:pt x="1253066" y="406400"/>
                </a:lnTo>
                <a:lnTo>
                  <a:pt x="4385733" y="0"/>
                </a:lnTo>
                <a:lnTo>
                  <a:pt x="4368800" y="372534"/>
                </a:lnTo>
                <a:lnTo>
                  <a:pt x="0" y="423334"/>
                </a:lnTo>
                <a:close/>
              </a:path>
            </a:pathLst>
          </a:custGeom>
          <a:solidFill>
            <a:schemeClr val="accent2">
              <a:lumMod val="40000"/>
              <a:lumOff val="60000"/>
            </a:schemeClr>
          </a:solidFill>
          <a:ln w="12700">
            <a:solidFill>
              <a:schemeClr val="bg1"/>
            </a:solidFill>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 name="Rectangle 16"/>
          <p:cNvSpPr/>
          <p:nvPr/>
        </p:nvSpPr>
        <p:spPr bwMode="auto">
          <a:xfrm>
            <a:off x="260284" y="5574410"/>
            <a:ext cx="4732867" cy="13546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22" name="Straight Connector 15"/>
          <p:cNvCxnSpPr/>
          <p:nvPr/>
        </p:nvCxnSpPr>
        <p:spPr bwMode="auto">
          <a:xfrm>
            <a:off x="407362" y="5580506"/>
            <a:ext cx="4543456" cy="0"/>
          </a:xfrm>
          <a:prstGeom prst="line">
            <a:avLst/>
          </a:prstGeom>
          <a:solidFill>
            <a:srgbClr val="0095D3"/>
          </a:solidFill>
          <a:ln w="19050" cap="flat" cmpd="sng" algn="ctr">
            <a:solidFill>
              <a:schemeClr val="tx1">
                <a:lumMod val="60000"/>
                <a:lumOff val="40000"/>
              </a:schemeClr>
            </a:solidFill>
            <a:prstDash val="solid"/>
            <a:round/>
            <a:headEnd type="none" w="med" len="med"/>
            <a:tailEnd type="none" w="med" len="med"/>
          </a:ln>
          <a:effectLst/>
        </p:spPr>
      </p:cxnSp>
      <p:cxnSp>
        <p:nvCxnSpPr>
          <p:cNvPr id="23" name="Straight Connector 19"/>
          <p:cNvCxnSpPr/>
          <p:nvPr/>
        </p:nvCxnSpPr>
        <p:spPr bwMode="auto">
          <a:xfrm>
            <a:off x="4943864" y="1935796"/>
            <a:ext cx="0" cy="3651068"/>
          </a:xfrm>
          <a:prstGeom prst="line">
            <a:avLst/>
          </a:prstGeom>
          <a:solidFill>
            <a:srgbClr val="0095D3"/>
          </a:solidFill>
          <a:ln w="19050" cap="flat" cmpd="sng" algn="ctr">
            <a:solidFill>
              <a:schemeClr val="tx1">
                <a:lumMod val="60000"/>
                <a:lumOff val="40000"/>
              </a:schemeClr>
            </a:solidFill>
            <a:prstDash val="solid"/>
            <a:round/>
            <a:headEnd type="none" w="med" len="med"/>
            <a:tailEnd type="none" w="med" len="med"/>
          </a:ln>
          <a:effectLst/>
        </p:spPr>
      </p:cxnSp>
      <p:sp>
        <p:nvSpPr>
          <p:cNvPr id="24" name="Oval 21"/>
          <p:cNvSpPr/>
          <p:nvPr/>
        </p:nvSpPr>
        <p:spPr bwMode="auto">
          <a:xfrm>
            <a:off x="4853420" y="2070855"/>
            <a:ext cx="175098" cy="175098"/>
          </a:xfrm>
          <a:prstGeom prst="ellipse">
            <a:avLst/>
          </a:prstGeom>
          <a:solidFill>
            <a:schemeClr val="accent3"/>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Oval 23"/>
          <p:cNvSpPr/>
          <p:nvPr/>
        </p:nvSpPr>
        <p:spPr bwMode="auto">
          <a:xfrm>
            <a:off x="4853420" y="2702532"/>
            <a:ext cx="175098" cy="175098"/>
          </a:xfrm>
          <a:prstGeom prst="ellipse">
            <a:avLst/>
          </a:prstGeom>
          <a:solidFill>
            <a:schemeClr val="accent1">
              <a:lumMod val="75000"/>
            </a:schemeClr>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Oval 24"/>
          <p:cNvSpPr/>
          <p:nvPr/>
        </p:nvSpPr>
        <p:spPr bwMode="auto">
          <a:xfrm>
            <a:off x="4853420" y="3016463"/>
            <a:ext cx="175098" cy="175098"/>
          </a:xfrm>
          <a:prstGeom prst="ellipse">
            <a:avLst/>
          </a:prstGeom>
          <a:solidFill>
            <a:schemeClr val="accent2">
              <a:lumMod val="75000"/>
            </a:schemeClr>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Oval 25"/>
          <p:cNvSpPr/>
          <p:nvPr/>
        </p:nvSpPr>
        <p:spPr bwMode="auto">
          <a:xfrm>
            <a:off x="4853420" y="3753343"/>
            <a:ext cx="175098" cy="175098"/>
          </a:xfrm>
          <a:prstGeom prst="ellipse">
            <a:avLst/>
          </a:prstGeom>
          <a:solidFill>
            <a:schemeClr val="accent1"/>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Oval 26"/>
          <p:cNvSpPr/>
          <p:nvPr/>
        </p:nvSpPr>
        <p:spPr bwMode="auto">
          <a:xfrm>
            <a:off x="4853420" y="4598033"/>
            <a:ext cx="175098" cy="175098"/>
          </a:xfrm>
          <a:prstGeom prst="ellipse">
            <a:avLst/>
          </a:prstGeom>
          <a:solidFill>
            <a:schemeClr val="accent2"/>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Oval 27"/>
          <p:cNvSpPr/>
          <p:nvPr/>
        </p:nvSpPr>
        <p:spPr bwMode="auto">
          <a:xfrm>
            <a:off x="4853420" y="5134670"/>
            <a:ext cx="175098" cy="175098"/>
          </a:xfrm>
          <a:prstGeom prst="ellipse">
            <a:avLst/>
          </a:prstGeom>
          <a:solidFill>
            <a:schemeClr val="accent2">
              <a:lumMod val="60000"/>
              <a:lumOff val="40000"/>
            </a:schemeClr>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TextBox 22"/>
          <p:cNvSpPr txBox="1"/>
          <p:nvPr/>
        </p:nvSpPr>
        <p:spPr>
          <a:xfrm>
            <a:off x="5061753" y="1988423"/>
            <a:ext cx="3688412"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spcBef>
                <a:spcPts val="0"/>
              </a:spcBef>
              <a:spcAft>
                <a:spcPts val="1200"/>
              </a:spcAft>
            </a:pPr>
            <a:r>
              <a:rPr lang="en-US" sz="1200" b="1" dirty="0" smtClean="0">
                <a:solidFill>
                  <a:srgbClr val="333333"/>
                </a:solidFill>
                <a:latin typeface="Arial"/>
                <a:ea typeface="ＭＳ Ｐゴシック"/>
              </a:rPr>
              <a:t>50x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Data</a:t>
            </a:r>
            <a:r>
              <a:rPr lang="en-US" sz="1200" dirty="0" smtClean="0">
                <a:solidFill>
                  <a:srgbClr val="333333"/>
                </a:solidFill>
                <a:latin typeface="Arial"/>
                <a:ea typeface="ＭＳ Ｐゴシック"/>
              </a:rPr>
              <a:t> managed within enterprise datacenters</a:t>
            </a:r>
          </a:p>
        </p:txBody>
      </p:sp>
      <p:sp>
        <p:nvSpPr>
          <p:cNvPr id="39" name="TextBox 29"/>
          <p:cNvSpPr txBox="1"/>
          <p:nvPr/>
        </p:nvSpPr>
        <p:spPr>
          <a:xfrm>
            <a:off x="5061753" y="2662651"/>
            <a:ext cx="3780202"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44x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Storage</a:t>
            </a:r>
            <a:r>
              <a:rPr lang="en-US" sz="1200" dirty="0" smtClean="0">
                <a:solidFill>
                  <a:srgbClr val="333333"/>
                </a:solidFill>
                <a:latin typeface="Arial"/>
                <a:ea typeface="ＭＳ Ｐゴシック"/>
              </a:rPr>
              <a:t> growing from 0.8 ZB to 35 ZB in 2020</a:t>
            </a:r>
          </a:p>
        </p:txBody>
      </p:sp>
      <p:sp>
        <p:nvSpPr>
          <p:cNvPr id="40" name="TextBox 30"/>
          <p:cNvSpPr txBox="1"/>
          <p:nvPr/>
        </p:nvSpPr>
        <p:spPr>
          <a:xfrm>
            <a:off x="5061753" y="2965535"/>
            <a:ext cx="3787062"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26x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Mobile data </a:t>
            </a:r>
            <a:r>
              <a:rPr lang="en-US" sz="1200" dirty="0" smtClean="0">
                <a:solidFill>
                  <a:srgbClr val="333333"/>
                </a:solidFill>
                <a:latin typeface="Arial"/>
                <a:ea typeface="ＭＳ Ｐゴシック"/>
              </a:rPr>
              <a:t>traffic growth from mobile devices</a:t>
            </a:r>
          </a:p>
        </p:txBody>
      </p:sp>
      <p:sp>
        <p:nvSpPr>
          <p:cNvPr id="41" name="TextBox 31"/>
          <p:cNvSpPr txBox="1"/>
          <p:nvPr/>
        </p:nvSpPr>
        <p:spPr>
          <a:xfrm>
            <a:off x="5061753" y="3723041"/>
            <a:ext cx="2398413"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10x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Servers</a:t>
            </a:r>
            <a:r>
              <a:rPr lang="en-US" sz="1200" dirty="0" smtClean="0">
                <a:solidFill>
                  <a:srgbClr val="333333"/>
                </a:solidFill>
                <a:latin typeface="Arial"/>
                <a:ea typeface="ＭＳ Ｐゴシック"/>
              </a:rPr>
              <a:t> worldwide growth</a:t>
            </a:r>
          </a:p>
        </p:txBody>
      </p:sp>
      <p:sp>
        <p:nvSpPr>
          <p:cNvPr id="42" name="TextBox 32"/>
          <p:cNvSpPr txBox="1"/>
          <p:nvPr/>
        </p:nvSpPr>
        <p:spPr>
          <a:xfrm>
            <a:off x="5061753" y="4563459"/>
            <a:ext cx="3897221"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5x </a:t>
            </a:r>
            <a:r>
              <a:rPr lang="en-US" sz="1200" dirty="0" smtClean="0">
                <a:solidFill>
                  <a:srgbClr val="333333"/>
                </a:solidFill>
                <a:latin typeface="Arial"/>
                <a:ea typeface="ＭＳ Ｐゴシック"/>
              </a:rPr>
              <a:t>– </a:t>
            </a:r>
            <a:r>
              <a:rPr lang="en-US" sz="1200" b="1" dirty="0" smtClean="0">
                <a:solidFill>
                  <a:srgbClr val="333333"/>
                </a:solidFill>
                <a:latin typeface="Arial"/>
                <a:ea typeface="ＭＳ Ｐゴシック"/>
              </a:rPr>
              <a:t>IP-based video </a:t>
            </a:r>
            <a:r>
              <a:rPr lang="en-US" sz="1200" dirty="0" smtClean="0">
                <a:solidFill>
                  <a:srgbClr val="333333"/>
                </a:solidFill>
                <a:latin typeface="Arial"/>
                <a:ea typeface="ＭＳ Ｐゴシック"/>
              </a:rPr>
              <a:t>and real time applications growth</a:t>
            </a:r>
          </a:p>
        </p:txBody>
      </p:sp>
      <p:sp>
        <p:nvSpPr>
          <p:cNvPr id="43" name="TextBox 33"/>
          <p:cNvSpPr txBox="1"/>
          <p:nvPr/>
        </p:nvSpPr>
        <p:spPr>
          <a:xfrm>
            <a:off x="5061753" y="5071739"/>
            <a:ext cx="1581780"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4x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IP</a:t>
            </a:r>
            <a:r>
              <a:rPr lang="en-US" sz="1200" dirty="0" smtClean="0">
                <a:solidFill>
                  <a:srgbClr val="333333"/>
                </a:solidFill>
                <a:latin typeface="Arial"/>
                <a:ea typeface="ＭＳ Ｐゴシック"/>
              </a:rPr>
              <a:t> traffic growth</a:t>
            </a:r>
          </a:p>
        </p:txBody>
      </p:sp>
      <p:sp>
        <p:nvSpPr>
          <p:cNvPr id="44" name="TextBox 6"/>
          <p:cNvSpPr txBox="1"/>
          <p:nvPr/>
        </p:nvSpPr>
        <p:spPr>
          <a:xfrm>
            <a:off x="390900" y="5576636"/>
            <a:ext cx="1447800" cy="276999"/>
          </a:xfrm>
          <a:prstGeom prst="rect">
            <a:avLst/>
          </a:prstGeom>
          <a:noFill/>
        </p:spPr>
        <p:txBody>
          <a:bodyPr wrap="square" rtlCol="0">
            <a:spAutoFit/>
          </a:bodyPr>
          <a:lstStyle/>
          <a:p>
            <a:pPr algn="l"/>
            <a:r>
              <a:rPr lang="en-US" sz="1200" b="1" dirty="0" smtClean="0">
                <a:solidFill>
                  <a:srgbClr val="333333"/>
                </a:solidFill>
                <a:latin typeface="Arial Black" pitchFamily="34" charset="0"/>
              </a:rPr>
              <a:t>2012</a:t>
            </a:r>
          </a:p>
        </p:txBody>
      </p:sp>
      <p:sp>
        <p:nvSpPr>
          <p:cNvPr id="45" name="TextBox 34"/>
          <p:cNvSpPr txBox="1"/>
          <p:nvPr/>
        </p:nvSpPr>
        <p:spPr>
          <a:xfrm>
            <a:off x="3508177" y="1891326"/>
            <a:ext cx="1447800" cy="276999"/>
          </a:xfrm>
          <a:prstGeom prst="rect">
            <a:avLst/>
          </a:prstGeom>
          <a:noFill/>
        </p:spPr>
        <p:txBody>
          <a:bodyPr wrap="square" rtlCol="0">
            <a:spAutoFit/>
          </a:bodyPr>
          <a:lstStyle/>
          <a:p>
            <a:pPr algn="r"/>
            <a:r>
              <a:rPr lang="en-US" sz="1200" b="1" dirty="0" smtClean="0">
                <a:solidFill>
                  <a:srgbClr val="333333"/>
                </a:solidFill>
                <a:latin typeface="Arial Black" pitchFamily="34" charset="0"/>
              </a:rPr>
              <a:t>By 2015</a:t>
            </a:r>
          </a:p>
        </p:txBody>
      </p:sp>
    </p:spTree>
    <p:extLst>
      <p:ext uri="{BB962C8B-B14F-4D97-AF65-F5344CB8AC3E}">
        <p14:creationId xmlns:p14="http://schemas.microsoft.com/office/powerpoint/2010/main" val="979850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软件定义数据中心</a:t>
            </a:r>
            <a:endParaRPr lang="zh-CN" altLang="en-US" dirty="0"/>
          </a:p>
        </p:txBody>
      </p:sp>
      <p:sp>
        <p:nvSpPr>
          <p:cNvPr id="4" name="Rectangle 15"/>
          <p:cNvSpPr/>
          <p:nvPr/>
        </p:nvSpPr>
        <p:spPr bwMode="auto">
          <a:xfrm flipV="1">
            <a:off x="169870" y="4040611"/>
            <a:ext cx="8823325" cy="2687296"/>
          </a:xfrm>
          <a:prstGeom prst="rect">
            <a:avLst/>
          </a:prstGeom>
          <a:gradFill>
            <a:gsLst>
              <a:gs pos="33000">
                <a:schemeClr val="accent2">
                  <a:lumMod val="20000"/>
                  <a:lumOff val="80000"/>
                  <a:alpha val="70000"/>
                </a:schemeClr>
              </a:gs>
              <a:gs pos="77000">
                <a:schemeClr val="accent2">
                  <a:lumMod val="60000"/>
                  <a:lumOff val="40000"/>
                  <a:alpha val="0"/>
                </a:schemeClr>
              </a:gs>
              <a:gs pos="0">
                <a:schemeClr val="accent2">
                  <a:lumMod val="60000"/>
                  <a:lumOff val="40000"/>
                </a:schemeClr>
              </a:gs>
            </a:gsLst>
            <a:lin ang="5400000" scaled="1"/>
          </a:gradFill>
          <a:ln w="31750">
            <a:noFill/>
            <a:round/>
            <a:headEnd/>
            <a:tailEnd/>
          </a:ln>
          <a:effectLst/>
        </p:spPr>
        <p:txBody>
          <a:bodyPr wrap="none" lIns="0" tIns="0" rIns="0" bIns="0" rtlCol="0" anchor="ctr"/>
          <a:lstStyle/>
          <a:p>
            <a:pPr defTabSz="457090"/>
            <a:endParaRPr lang="en-US" sz="900" kern="0" cap="all" dirty="0">
              <a:solidFill>
                <a:srgbClr val="FFFFFF"/>
              </a:solidFill>
            </a:endParaRPr>
          </a:p>
        </p:txBody>
      </p:sp>
      <p:sp>
        <p:nvSpPr>
          <p:cNvPr id="6" name="Rectangle 1"/>
          <p:cNvSpPr/>
          <p:nvPr/>
        </p:nvSpPr>
        <p:spPr bwMode="auto">
          <a:xfrm>
            <a:off x="169870" y="3646167"/>
            <a:ext cx="8823325" cy="8247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defTabSz="456753"/>
            <a:endParaRPr lang="en-US" sz="900" kern="0" cap="all" dirty="0">
              <a:solidFill>
                <a:srgbClr val="FFFFFF"/>
              </a:solidFill>
              <a:latin typeface="+mn-lt"/>
              <a:ea typeface="+mn-ea"/>
            </a:endParaRPr>
          </a:p>
        </p:txBody>
      </p:sp>
      <p:sp>
        <p:nvSpPr>
          <p:cNvPr id="7" name="Title 2"/>
          <p:cNvSpPr txBox="1">
            <a:spLocks/>
          </p:cNvSpPr>
          <p:nvPr/>
        </p:nvSpPr>
        <p:spPr>
          <a:xfrm>
            <a:off x="3571891" y="3021678"/>
            <a:ext cx="5421304"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z="2000" dirty="0" smtClean="0"/>
              <a:t>全部资源均基于一套规范进行管理</a:t>
            </a:r>
            <a:r>
              <a:rPr lang="en-US" sz="2000" dirty="0" smtClean="0"/>
              <a:t>… </a:t>
            </a:r>
            <a:endParaRPr lang="en-US" sz="2000" dirty="0"/>
          </a:p>
        </p:txBody>
      </p:sp>
      <p:sp>
        <p:nvSpPr>
          <p:cNvPr id="9" name="Title 2"/>
          <p:cNvSpPr txBox="1">
            <a:spLocks/>
          </p:cNvSpPr>
          <p:nvPr/>
        </p:nvSpPr>
        <p:spPr bwMode="auto">
          <a:xfrm>
            <a:off x="756678" y="1847646"/>
            <a:ext cx="3577930" cy="769441"/>
          </a:xfrm>
          <a:prstGeom prst="rect">
            <a:avLst/>
          </a:prstGeom>
          <a:noFill/>
        </p:spPr>
        <p:txBody>
          <a:bodyPr wrap="square" lIns="91440" tIns="45720" rIns="91440" bIns="45720">
            <a:spAutoFit/>
          </a:bodyPr>
          <a:lstStyle>
            <a:defPPr>
              <a:defRPr lang="en-US"/>
            </a:defPPr>
            <a:lvl1pPr>
              <a:defRPr sz="5400" b="1">
                <a:ln/>
                <a:solidFill>
                  <a:schemeClr val="accent3"/>
                </a:solidFill>
              </a:defRPr>
            </a:lvl1pPr>
          </a:lstStyle>
          <a:p>
            <a:pPr algn="l"/>
            <a:r>
              <a:rPr lang="zh-CN" altLang="en-US" sz="4400" dirty="0" smtClean="0">
                <a:ln>
                  <a:noFill/>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若能实现</a:t>
            </a:r>
            <a:r>
              <a:rPr lang="en-US" sz="4400" dirty="0" smtClean="0">
                <a:ln>
                  <a:noFill/>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sz="4400" dirty="0">
              <a:ln>
                <a:noFill/>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7"/>
          <p:cNvSpPr/>
          <p:nvPr/>
        </p:nvSpPr>
        <p:spPr>
          <a:xfrm>
            <a:off x="711200" y="3786621"/>
            <a:ext cx="2348088" cy="492443"/>
          </a:xfrm>
          <a:prstGeom prst="rect">
            <a:avLst/>
          </a:prstGeom>
          <a:noFill/>
        </p:spPr>
        <p:txBody>
          <a:bodyPr wrap="square" lIns="0" tIns="0" rIns="0" bIns="0" anchor="ctr" anchorCtr="0">
            <a:spAutoFit/>
          </a:bodyPr>
          <a:lstStyle/>
          <a:p>
            <a:r>
              <a:rPr lang="zh-CN" altLang="en-US" sz="32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抽象</a:t>
            </a:r>
            <a:endParaRPr lang="en-US" sz="3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12"/>
          <p:cNvSpPr/>
          <p:nvPr/>
        </p:nvSpPr>
        <p:spPr>
          <a:xfrm>
            <a:off x="3602017" y="3786621"/>
            <a:ext cx="1877437" cy="492443"/>
          </a:xfrm>
          <a:prstGeom prst="rect">
            <a:avLst/>
          </a:prstGeom>
          <a:noFill/>
        </p:spPr>
        <p:txBody>
          <a:bodyPr wrap="square" lIns="0" tIns="0" rIns="0" bIns="0" anchor="ctr" anchorCtr="0">
            <a:spAutoFit/>
          </a:bodyPr>
          <a:lstStyle/>
          <a:p>
            <a:r>
              <a:rPr lang="zh-CN" altLang="en-US" sz="32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池化</a:t>
            </a:r>
            <a:endParaRPr lang="en-US" sz="3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13"/>
          <p:cNvSpPr/>
          <p:nvPr/>
        </p:nvSpPr>
        <p:spPr>
          <a:xfrm>
            <a:off x="6022172" y="3786621"/>
            <a:ext cx="2177519" cy="492443"/>
          </a:xfrm>
          <a:prstGeom prst="rect">
            <a:avLst/>
          </a:prstGeom>
          <a:noFill/>
        </p:spPr>
        <p:txBody>
          <a:bodyPr wrap="square" lIns="0" tIns="0" rIns="0" bIns="0" anchor="ctr" anchorCtr="0">
            <a:spAutoFit/>
          </a:bodyPr>
          <a:lstStyle/>
          <a:p>
            <a:r>
              <a:rPr lang="zh-CN" altLang="en-US" sz="32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自动化</a:t>
            </a:r>
            <a:endParaRPr lang="en-US" sz="3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3"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0617" y="1272815"/>
            <a:ext cx="2805953" cy="1418989"/>
          </a:xfrm>
          <a:prstGeom prst="rect">
            <a:avLst/>
          </a:prstGeom>
        </p:spPr>
      </p:pic>
      <p:pic>
        <p:nvPicPr>
          <p:cNvPr id="14"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2049" r="1480" b="22144"/>
          <a:stretch/>
        </p:blipFill>
        <p:spPr>
          <a:xfrm flipH="1">
            <a:off x="2631670" y="4215424"/>
            <a:ext cx="4505518" cy="2512483"/>
          </a:xfrm>
          <a:prstGeom prst="rect">
            <a:avLst/>
          </a:prstGeom>
        </p:spPr>
      </p:pic>
    </p:spTree>
    <p:extLst>
      <p:ext uri="{BB962C8B-B14F-4D97-AF65-F5344CB8AC3E}">
        <p14:creationId xmlns:p14="http://schemas.microsoft.com/office/powerpoint/2010/main" val="334208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软件定义数据中心</a:t>
            </a:r>
            <a:endParaRPr lang="zh-CN" altLang="en-US" dirty="0"/>
          </a:p>
        </p:txBody>
      </p:sp>
      <p:sp>
        <p:nvSpPr>
          <p:cNvPr id="13" name="内容占位符 12"/>
          <p:cNvSpPr>
            <a:spLocks noGrp="1"/>
          </p:cNvSpPr>
          <p:nvPr>
            <p:ph idx="1"/>
          </p:nvPr>
        </p:nvSpPr>
        <p:spPr/>
        <p:txBody>
          <a:bodyPr>
            <a:normAutofit/>
          </a:bodyPr>
          <a:lstStyle/>
          <a:p>
            <a:r>
              <a:rPr lang="en-US" altLang="zh-CN" dirty="0"/>
              <a:t>SDDC is an emerging data center architecture and set of technologies spanning compute, network, storage and security</a:t>
            </a:r>
          </a:p>
          <a:p>
            <a:r>
              <a:rPr lang="en-US" altLang="zh-CN" dirty="0" smtClean="0"/>
              <a:t>Enables </a:t>
            </a:r>
            <a:r>
              <a:rPr lang="en-US" altLang="zh-CN" dirty="0"/>
              <a:t>resources to be:</a:t>
            </a:r>
          </a:p>
          <a:p>
            <a:pPr lvl="1"/>
            <a:r>
              <a:rPr lang="en-US" altLang="zh-CN" dirty="0"/>
              <a:t>Defined in software;</a:t>
            </a:r>
          </a:p>
          <a:p>
            <a:pPr lvl="1"/>
            <a:r>
              <a:rPr lang="en-US" altLang="zh-CN" dirty="0"/>
              <a:t>Provisioned based on policy/service level;</a:t>
            </a:r>
          </a:p>
          <a:p>
            <a:pPr lvl="1"/>
            <a:r>
              <a:rPr lang="en-US" altLang="zh-CN" dirty="0"/>
              <a:t>Deployed on any hardware</a:t>
            </a:r>
          </a:p>
          <a:p>
            <a:r>
              <a:rPr lang="en-US" altLang="zh-CN" dirty="0" smtClean="0"/>
              <a:t>Increase </a:t>
            </a:r>
            <a:r>
              <a:rPr lang="en-US" altLang="zh-CN" dirty="0"/>
              <a:t>IT agility and operational and resource efficiency </a:t>
            </a:r>
            <a:r>
              <a:rPr lang="en-US" altLang="zh-CN" dirty="0" smtClean="0"/>
              <a:t>while </a:t>
            </a:r>
            <a:r>
              <a:rPr lang="en-US" altLang="zh-CN" dirty="0"/>
              <a:t>speeding  delivery of services to application owners </a:t>
            </a:r>
          </a:p>
        </p:txBody>
      </p:sp>
    </p:spTree>
    <p:extLst>
      <p:ext uri="{BB962C8B-B14F-4D97-AF65-F5344CB8AC3E}">
        <p14:creationId xmlns:p14="http://schemas.microsoft.com/office/powerpoint/2010/main" val="4286554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软件定义数据中心</a:t>
            </a:r>
            <a:endParaRPr lang="zh-CN" altLang="en-US" dirty="0"/>
          </a:p>
        </p:txBody>
      </p:sp>
      <p:sp>
        <p:nvSpPr>
          <p:cNvPr id="4" name="Rectangle 13"/>
          <p:cNvSpPr/>
          <p:nvPr/>
        </p:nvSpPr>
        <p:spPr bwMode="auto">
          <a:xfrm>
            <a:off x="896812" y="1690689"/>
            <a:ext cx="7526215" cy="4586067"/>
          </a:xfrm>
          <a:prstGeom prst="rect">
            <a:avLst/>
          </a:prstGeom>
          <a:solidFill>
            <a:schemeClr val="bg1"/>
          </a:solidFill>
          <a:ln w="6350">
            <a:solidFill>
              <a:schemeClr val="bg2">
                <a:lumMod val="50000"/>
              </a:schemeClr>
            </a:solidFill>
            <a:round/>
            <a:headEnd/>
            <a:tailEnd/>
          </a:ln>
          <a:effectLst>
            <a:outerShdw blurRad="50800" dist="38100" dir="5400000" algn="t"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 name="Rectangle 24"/>
          <p:cNvSpPr/>
          <p:nvPr>
            <p:custDataLst>
              <p:tags r:id="rId1"/>
            </p:custDataLst>
          </p:nvPr>
        </p:nvSpPr>
        <p:spPr>
          <a:xfrm>
            <a:off x="2088154" y="4930387"/>
            <a:ext cx="1828800" cy="1056897"/>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2000" b="1" kern="0" dirty="0" smtClean="0">
                <a:ln>
                  <a:solidFill>
                    <a:srgbClr val="FFFFFF">
                      <a:alpha val="0"/>
                    </a:srgbClr>
                  </a:solidFill>
                </a:ln>
                <a:solidFill>
                  <a:srgbClr val="FFFFFF"/>
                </a:solidFill>
                <a:latin typeface="Arial" pitchFamily="34" charset="0"/>
                <a:ea typeface="Segoe UI" pitchFamily="34" charset="0"/>
                <a:cs typeface="Arial" pitchFamily="34" charset="0"/>
              </a:rPr>
              <a:t>$6 Billion</a:t>
            </a:r>
            <a:endParaRPr kumimoji="0" lang="de-DE" sz="2000" b="1" i="0" u="none" strike="noStrike" kern="0" cap="none" spc="0" normalizeH="0" baseline="0" noProof="0" dirty="0">
              <a:ln>
                <a:solidFill>
                  <a:srgbClr val="FFFFFF">
                    <a:alpha val="0"/>
                  </a:srgbClr>
                </a:solidFill>
              </a:ln>
              <a:solidFill>
                <a:srgbClr val="FFFFFF"/>
              </a:solidFill>
              <a:effectLst/>
              <a:uLnTx/>
              <a:uFillTx/>
              <a:latin typeface="Arial" pitchFamily="34" charset="0"/>
              <a:ea typeface="Segoe UI" pitchFamily="34" charset="0"/>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i="0" u="none" strike="noStrike" kern="0" cap="none" spc="0" normalizeH="0" baseline="0" noProof="0" dirty="0" smtClean="0">
                <a:ln>
                  <a:solidFill>
                    <a:srgbClr val="FFFFFF">
                      <a:alpha val="0"/>
                    </a:srgbClr>
                  </a:solidFill>
                </a:ln>
                <a:solidFill>
                  <a:srgbClr val="FFFFFF"/>
                </a:solidFill>
                <a:effectLst/>
                <a:uLnTx/>
                <a:uFillTx/>
                <a:latin typeface="Arial" pitchFamily="34" charset="0"/>
                <a:ea typeface="Segoe UI" pitchFamily="34" charset="0"/>
                <a:cs typeface="Arial" pitchFamily="34" charset="0"/>
              </a:rPr>
              <a:t>Compute Virtualization</a:t>
            </a:r>
            <a:endParaRPr kumimoji="0" lang="de-DE" sz="1400" i="0" u="none" strike="noStrike" kern="0" cap="none" spc="0" normalizeH="0" baseline="0" noProof="0" dirty="0">
              <a:ln>
                <a:solidFill>
                  <a:srgbClr val="FFFFFF">
                    <a:alpha val="0"/>
                  </a:srgbClr>
                </a:solidFill>
              </a:ln>
              <a:solidFill>
                <a:srgbClr val="FFFFFF"/>
              </a:solidFill>
              <a:effectLst/>
              <a:uLnTx/>
              <a:uFillTx/>
              <a:latin typeface="Arial" pitchFamily="34" charset="0"/>
              <a:ea typeface="Segoe UI" pitchFamily="34" charset="0"/>
              <a:cs typeface="Arial" pitchFamily="34" charset="0"/>
            </a:endParaRPr>
          </a:p>
        </p:txBody>
      </p:sp>
      <p:sp>
        <p:nvSpPr>
          <p:cNvPr id="6" name="TextBox 25"/>
          <p:cNvSpPr txBox="1"/>
          <p:nvPr>
            <p:custDataLst>
              <p:tags r:id="rId2"/>
            </p:custDataLst>
          </p:nvPr>
        </p:nvSpPr>
        <p:spPr>
          <a:xfrm>
            <a:off x="5075517" y="2231288"/>
            <a:ext cx="1828800" cy="375599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25400" cap="flat" cmpd="sng" algn="ctr">
            <a:noFill/>
            <a:prstDash val="solid"/>
          </a:ln>
          <a:effectLst/>
        </p:spPr>
        <p:txBody>
          <a:bodyPr wrap="square" rtlCol="0" anchor="ctr">
            <a:noAutofit/>
          </a:bodyPr>
          <a:lstStyle>
            <a:defPPr>
              <a:defRPr lang="en-US"/>
            </a:defPPr>
            <a:lvl1pPr algn="ctr">
              <a:defRPr sz="1600" b="1">
                <a:ln>
                  <a:solidFill>
                    <a:schemeClr val="tx1">
                      <a:alpha val="0"/>
                    </a:schemeClr>
                  </a:solidFill>
                </a:ln>
                <a:solidFill>
                  <a:schemeClr val="tx1"/>
                </a:solidFill>
                <a:latin typeface="Segoe UI Semibold" pitchFamily="34" charset="0"/>
                <a:ea typeface="Segoe UI" pitchFamily="34" charset="0"/>
                <a:cs typeface="Segoe UI" pitchFamily="34" charset="0"/>
              </a:defRPr>
            </a:lvl1pPr>
          </a:lstStyle>
          <a:p>
            <a:pPr lvl="0" fontAlgn="auto">
              <a:spcBef>
                <a:spcPts val="0"/>
              </a:spcBef>
              <a:spcAft>
                <a:spcPts val="0"/>
              </a:spcAft>
              <a:defRPr/>
            </a:pPr>
            <a:r>
              <a:rPr lang="de-DE" sz="2400" kern="0" dirty="0" smtClean="0">
                <a:ln>
                  <a:solidFill>
                    <a:srgbClr val="FFFFFF">
                      <a:alpha val="0"/>
                    </a:srgbClr>
                  </a:solidFill>
                </a:ln>
                <a:solidFill>
                  <a:srgbClr val="FFFFFF"/>
                </a:solidFill>
                <a:latin typeface="Arial" pitchFamily="34" charset="0"/>
                <a:cs typeface="Arial" pitchFamily="34" charset="0"/>
              </a:rPr>
              <a:t>$28 </a:t>
            </a:r>
            <a:r>
              <a:rPr lang="de-DE" sz="2400" kern="0" dirty="0">
                <a:ln>
                  <a:solidFill>
                    <a:srgbClr val="FFFFFF">
                      <a:alpha val="0"/>
                    </a:srgbClr>
                  </a:solidFill>
                </a:ln>
                <a:solidFill>
                  <a:srgbClr val="FFFFFF"/>
                </a:solidFill>
                <a:latin typeface="Arial" pitchFamily="34" charset="0"/>
                <a:cs typeface="Arial" pitchFamily="34" charset="0"/>
              </a:rPr>
              <a:t>Billion</a:t>
            </a:r>
          </a:p>
          <a:p>
            <a:pPr lvl="0" fontAlgn="auto">
              <a:spcBef>
                <a:spcPts val="0"/>
              </a:spcBef>
              <a:spcAft>
                <a:spcPts val="0"/>
              </a:spcAft>
              <a:defRPr/>
            </a:pPr>
            <a:r>
              <a:rPr lang="de-DE" sz="1400" b="0" kern="0" dirty="0" smtClean="0">
                <a:ln>
                  <a:solidFill>
                    <a:srgbClr val="FFFFFF">
                      <a:alpha val="0"/>
                    </a:srgbClr>
                  </a:solidFill>
                </a:ln>
                <a:solidFill>
                  <a:srgbClr val="FFFFFF"/>
                </a:solidFill>
                <a:latin typeface="Arial" pitchFamily="34" charset="0"/>
                <a:cs typeface="Arial" pitchFamily="34" charset="0"/>
              </a:rPr>
              <a:t>SDDC</a:t>
            </a:r>
          </a:p>
          <a:p>
            <a:pPr lvl="0" fontAlgn="auto">
              <a:spcBef>
                <a:spcPts val="0"/>
              </a:spcBef>
              <a:spcAft>
                <a:spcPts val="0"/>
              </a:spcAft>
              <a:defRPr/>
            </a:pPr>
            <a:r>
              <a:rPr lang="de-DE" sz="1400" b="0" kern="0" dirty="0" smtClean="0">
                <a:ln>
                  <a:solidFill>
                    <a:srgbClr val="FFFFFF">
                      <a:alpha val="0"/>
                    </a:srgbClr>
                  </a:solidFill>
                </a:ln>
                <a:solidFill>
                  <a:srgbClr val="FFFFFF"/>
                </a:solidFill>
                <a:latin typeface="Arial" pitchFamily="34" charset="0"/>
                <a:cs typeface="Arial" pitchFamily="34" charset="0"/>
              </a:rPr>
              <a:t>20 % CAGR</a:t>
            </a:r>
          </a:p>
          <a:p>
            <a:pPr lvl="0" fontAlgn="auto">
              <a:spcBef>
                <a:spcPts val="0"/>
              </a:spcBef>
              <a:spcAft>
                <a:spcPts val="0"/>
              </a:spcAft>
              <a:defRPr/>
            </a:pPr>
            <a:endParaRPr kumimoji="0" lang="de-DE" sz="1400" b="1" i="0" u="none" strike="noStrike" kern="0" cap="none" spc="0" normalizeH="0" baseline="0" noProof="0" dirty="0">
              <a:ln>
                <a:solidFill>
                  <a:srgbClr val="FFFFFF">
                    <a:alpha val="0"/>
                  </a:srgbClr>
                </a:solidFill>
              </a:ln>
              <a:solidFill>
                <a:srgbClr val="FFFFFF"/>
              </a:solidFill>
              <a:effectLst/>
              <a:uLnTx/>
              <a:uFillTx/>
              <a:latin typeface="Arial" pitchFamily="34" charset="0"/>
              <a:cs typeface="Arial" pitchFamily="34" charset="0"/>
            </a:endParaRPr>
          </a:p>
        </p:txBody>
      </p:sp>
      <p:cxnSp>
        <p:nvCxnSpPr>
          <p:cNvPr id="7" name="Straight Connector 28"/>
          <p:cNvCxnSpPr/>
          <p:nvPr/>
        </p:nvCxnSpPr>
        <p:spPr bwMode="auto">
          <a:xfrm>
            <a:off x="938151" y="5987285"/>
            <a:ext cx="7445828" cy="0"/>
          </a:xfrm>
          <a:prstGeom prst="line">
            <a:avLst/>
          </a:prstGeom>
          <a:solidFill>
            <a:srgbClr val="0095D3"/>
          </a:solidFill>
          <a:ln w="9525" cap="flat" cmpd="sng" algn="ctr">
            <a:solidFill>
              <a:schemeClr val="tx1"/>
            </a:solidFill>
            <a:prstDash val="solid"/>
            <a:round/>
            <a:headEnd type="none" w="med" len="med"/>
            <a:tailEnd type="none" w="med" len="med"/>
          </a:ln>
          <a:effectLst/>
        </p:spPr>
      </p:cxnSp>
      <p:sp>
        <p:nvSpPr>
          <p:cNvPr id="8" name="TextBox 39"/>
          <p:cNvSpPr txBox="1"/>
          <p:nvPr/>
        </p:nvSpPr>
        <p:spPr bwMode="auto">
          <a:xfrm>
            <a:off x="1971197" y="4591836"/>
            <a:ext cx="1828800" cy="307777"/>
          </a:xfrm>
          <a:prstGeom prst="rect">
            <a:avLst/>
          </a:prstGeom>
          <a:noFill/>
          <a:ln w="9525">
            <a:noFill/>
            <a:miter lim="800000"/>
            <a:headEnd/>
            <a:tailEnd/>
          </a:ln>
          <a:effectLst/>
        </p:spPr>
        <p:txBody>
          <a:bodyPr wrap="square" bIns="45720" rtlCol="0">
            <a:spAutoFit/>
          </a:bodyPr>
          <a:lstStyle/>
          <a:p>
            <a:pPr marL="115888" indent="-115888" eaLnBrk="1" hangingPunct="1"/>
            <a:r>
              <a:rPr lang="en-US" sz="1400" b="1" dirty="0" smtClean="0">
                <a:solidFill>
                  <a:schemeClr val="tx1"/>
                </a:solidFill>
                <a:cs typeface="Arial" charset="0"/>
              </a:rPr>
              <a:t>We Started </a:t>
            </a:r>
            <a:r>
              <a:rPr lang="en-US" sz="1400" b="1" dirty="0">
                <a:solidFill>
                  <a:schemeClr val="tx1"/>
                </a:solidFill>
                <a:cs typeface="Arial" charset="0"/>
              </a:rPr>
              <a:t>H</a:t>
            </a:r>
            <a:r>
              <a:rPr lang="en-US" sz="1400" b="1" dirty="0" smtClean="0">
                <a:solidFill>
                  <a:schemeClr val="tx1"/>
                </a:solidFill>
                <a:cs typeface="Arial" charset="0"/>
              </a:rPr>
              <a:t>ere</a:t>
            </a:r>
          </a:p>
        </p:txBody>
      </p:sp>
      <p:sp>
        <p:nvSpPr>
          <p:cNvPr id="9" name="TextBox 43"/>
          <p:cNvSpPr txBox="1"/>
          <p:nvPr/>
        </p:nvSpPr>
        <p:spPr bwMode="auto">
          <a:xfrm>
            <a:off x="5075517" y="5992420"/>
            <a:ext cx="1828800" cy="276999"/>
          </a:xfrm>
          <a:prstGeom prst="rect">
            <a:avLst/>
          </a:prstGeom>
          <a:noFill/>
          <a:ln w="9525">
            <a:noFill/>
            <a:miter lim="800000"/>
            <a:headEnd/>
            <a:tailEnd/>
          </a:ln>
          <a:effectLst/>
        </p:spPr>
        <p:txBody>
          <a:bodyPr wrap="square" bIns="45720" rtlCol="0">
            <a:spAutoFit/>
          </a:bodyPr>
          <a:lstStyle/>
          <a:p>
            <a:pPr marL="115888" indent="-115888" eaLnBrk="1" hangingPunct="1"/>
            <a:r>
              <a:rPr lang="en-US" sz="1200" b="1" dirty="0" smtClean="0">
                <a:solidFill>
                  <a:schemeClr val="tx1"/>
                </a:solidFill>
                <a:cs typeface="Arial" charset="0"/>
              </a:rPr>
              <a:t>2016</a:t>
            </a:r>
          </a:p>
        </p:txBody>
      </p:sp>
      <p:sp>
        <p:nvSpPr>
          <p:cNvPr id="10" name="TextBox 44"/>
          <p:cNvSpPr txBox="1"/>
          <p:nvPr/>
        </p:nvSpPr>
        <p:spPr bwMode="auto">
          <a:xfrm>
            <a:off x="4960323" y="1706876"/>
            <a:ext cx="2101460" cy="523220"/>
          </a:xfrm>
          <a:prstGeom prst="rect">
            <a:avLst/>
          </a:prstGeom>
          <a:noFill/>
          <a:ln w="9525">
            <a:noFill/>
            <a:miter lim="800000"/>
            <a:headEnd/>
            <a:tailEnd/>
          </a:ln>
          <a:effectLst/>
        </p:spPr>
        <p:txBody>
          <a:bodyPr wrap="square" bIns="45720" rtlCol="0">
            <a:spAutoFit/>
          </a:bodyPr>
          <a:lstStyle/>
          <a:p>
            <a:pPr marL="115888" indent="-115888" eaLnBrk="1" hangingPunct="1"/>
            <a:r>
              <a:rPr lang="en-US" sz="1400" b="1" dirty="0" smtClean="0">
                <a:solidFill>
                  <a:schemeClr val="tx1"/>
                </a:solidFill>
                <a:cs typeface="Arial" charset="0"/>
              </a:rPr>
              <a:t>Our New Opportunity (~5x)</a:t>
            </a:r>
          </a:p>
        </p:txBody>
      </p:sp>
      <p:sp>
        <p:nvSpPr>
          <p:cNvPr id="11" name="文本框 10"/>
          <p:cNvSpPr txBox="1"/>
          <p:nvPr/>
        </p:nvSpPr>
        <p:spPr>
          <a:xfrm>
            <a:off x="4783015" y="6265082"/>
            <a:ext cx="4018085"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VMware</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Cloud Infrastructure and Management 2013 Launch Overview</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28565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开放管理平台</a:t>
            </a:r>
            <a:endParaRPr lang="zh-CN" altLang="en-US" dirty="0"/>
          </a:p>
        </p:txBody>
      </p:sp>
      <p:sp>
        <p:nvSpPr>
          <p:cNvPr id="3" name="内容占位符 2"/>
          <p:cNvSpPr>
            <a:spLocks noGrp="1"/>
          </p:cNvSpPr>
          <p:nvPr>
            <p:ph idx="1"/>
          </p:nvPr>
        </p:nvSpPr>
        <p:spPr>
          <a:xfrm>
            <a:off x="628650" y="2712202"/>
            <a:ext cx="3213950" cy="2193220"/>
          </a:xfrm>
        </p:spPr>
        <p:txBody>
          <a:bodyPr>
            <a:normAutofit/>
          </a:bodyPr>
          <a:lstStyle/>
          <a:p>
            <a:pPr>
              <a:lnSpc>
                <a:spcPct val="100000"/>
              </a:lnSpc>
              <a:spcBef>
                <a:spcPts val="0"/>
              </a:spcBef>
            </a:pPr>
            <a:r>
              <a:rPr lang="zh-CN" altLang="en-US" sz="2400" dirty="0" smtClean="0"/>
              <a:t>开源生态环境中已经提供丰富选择</a:t>
            </a:r>
            <a:endParaRPr lang="en-US" altLang="zh-CN" sz="2400" dirty="0" smtClean="0"/>
          </a:p>
          <a:p>
            <a:pPr lvl="1">
              <a:lnSpc>
                <a:spcPct val="100000"/>
              </a:lnSpc>
              <a:spcBef>
                <a:spcPts val="0"/>
              </a:spcBef>
            </a:pPr>
            <a:r>
              <a:rPr lang="en-US" altLang="zh-CN" sz="1800" dirty="0" smtClean="0"/>
              <a:t>Puppet</a:t>
            </a:r>
            <a:r>
              <a:rPr lang="en-US" altLang="zh-CN" sz="1800" dirty="0"/>
              <a:t>, Chef, </a:t>
            </a:r>
            <a:r>
              <a:rPr lang="en-US" altLang="zh-CN" sz="1800" dirty="0" err="1"/>
              <a:t>Ansible</a:t>
            </a:r>
            <a:r>
              <a:rPr lang="en-US" altLang="zh-CN" sz="1800" dirty="0"/>
              <a:t>, </a:t>
            </a:r>
            <a:r>
              <a:rPr lang="en-US" altLang="zh-CN" sz="1800" dirty="0" err="1" smtClean="0"/>
              <a:t>Saltstack</a:t>
            </a:r>
            <a:endParaRPr lang="en-US" altLang="zh-CN" sz="1800" dirty="0" smtClean="0"/>
          </a:p>
          <a:p>
            <a:pPr>
              <a:lnSpc>
                <a:spcPct val="100000"/>
              </a:lnSpc>
              <a:spcBef>
                <a:spcPts val="0"/>
              </a:spcBef>
            </a:pPr>
            <a:r>
              <a:rPr lang="zh-CN" altLang="en-US" sz="2400" dirty="0" smtClean="0"/>
              <a:t>面向存储、网络配置管理及自动化</a:t>
            </a:r>
            <a:endParaRPr lang="en-US" altLang="zh-CN" sz="2400" dirty="0"/>
          </a:p>
        </p:txBody>
      </p:sp>
      <p:grpSp>
        <p:nvGrpSpPr>
          <p:cNvPr id="4" name="Group 184"/>
          <p:cNvGrpSpPr/>
          <p:nvPr/>
        </p:nvGrpSpPr>
        <p:grpSpPr>
          <a:xfrm>
            <a:off x="3795823" y="1792915"/>
            <a:ext cx="5257467" cy="3460506"/>
            <a:chOff x="108974" y="91815"/>
            <a:chExt cx="8678502" cy="4636579"/>
          </a:xfrm>
        </p:grpSpPr>
        <p:grpSp>
          <p:nvGrpSpPr>
            <p:cNvPr id="5" name="Group 185"/>
            <p:cNvGrpSpPr/>
            <p:nvPr/>
          </p:nvGrpSpPr>
          <p:grpSpPr>
            <a:xfrm>
              <a:off x="108974" y="3012890"/>
              <a:ext cx="1459600" cy="1290659"/>
              <a:chOff x="5585460" y="3516341"/>
              <a:chExt cx="585760" cy="585760"/>
            </a:xfrm>
          </p:grpSpPr>
          <p:sp>
            <p:nvSpPr>
              <p:cNvPr id="66" name="Rectangle 246"/>
              <p:cNvSpPr/>
              <p:nvPr/>
            </p:nvSpPr>
            <p:spPr>
              <a:xfrm>
                <a:off x="5585460" y="35163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7" name="Picture 247"/>
              <p:cNvPicPr>
                <a:picLocks noChangeAspect="1"/>
              </p:cNvPicPr>
              <p:nvPr/>
            </p:nvPicPr>
            <p:blipFill>
              <a:blip r:embed="rId2"/>
              <a:stretch>
                <a:fillRect/>
              </a:stretch>
            </p:blipFill>
            <p:spPr>
              <a:xfrm>
                <a:off x="5662758" y="3627903"/>
                <a:ext cx="434685" cy="376894"/>
              </a:xfrm>
              <a:prstGeom prst="rect">
                <a:avLst/>
              </a:prstGeom>
            </p:spPr>
          </p:pic>
        </p:grpSp>
        <p:grpSp>
          <p:nvGrpSpPr>
            <p:cNvPr id="6" name="Group 186"/>
            <p:cNvGrpSpPr/>
            <p:nvPr/>
          </p:nvGrpSpPr>
          <p:grpSpPr>
            <a:xfrm>
              <a:off x="108974" y="91815"/>
              <a:ext cx="8678502" cy="4636579"/>
              <a:chOff x="108974" y="91815"/>
              <a:chExt cx="8678502" cy="4636579"/>
            </a:xfrm>
          </p:grpSpPr>
          <p:cxnSp>
            <p:nvCxnSpPr>
              <p:cNvPr id="7" name="Straight Connector 187"/>
              <p:cNvCxnSpPr>
                <a:endCxn id="26" idx="2"/>
              </p:cNvCxnSpPr>
              <p:nvPr/>
            </p:nvCxnSpPr>
            <p:spPr>
              <a:xfrm flipH="1">
                <a:off x="6098523" y="2767409"/>
                <a:ext cx="37044" cy="158193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8" name="Straight Connector 188"/>
              <p:cNvCxnSpPr>
                <a:endCxn id="23" idx="2"/>
              </p:cNvCxnSpPr>
              <p:nvPr/>
            </p:nvCxnSpPr>
            <p:spPr>
              <a:xfrm>
                <a:off x="4837871" y="2758571"/>
                <a:ext cx="621" cy="1590770"/>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189"/>
              <p:cNvCxnSpPr/>
              <p:nvPr/>
            </p:nvCxnSpPr>
            <p:spPr>
              <a:xfrm>
                <a:off x="3615475" y="2779906"/>
                <a:ext cx="15538" cy="1523643"/>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190"/>
              <p:cNvCxnSpPr/>
              <p:nvPr/>
            </p:nvCxnSpPr>
            <p:spPr>
              <a:xfrm>
                <a:off x="2312724" y="2815866"/>
                <a:ext cx="15538" cy="1523643"/>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1" name="Group 191"/>
              <p:cNvGrpSpPr/>
              <p:nvPr/>
            </p:nvGrpSpPr>
            <p:grpSpPr>
              <a:xfrm>
                <a:off x="5314236" y="196413"/>
                <a:ext cx="1568574" cy="1333515"/>
                <a:chOff x="7509510" y="2735291"/>
                <a:chExt cx="585760" cy="585760"/>
              </a:xfrm>
            </p:grpSpPr>
            <p:sp>
              <p:nvSpPr>
                <p:cNvPr id="64" name="Rectangle 244"/>
                <p:cNvSpPr/>
                <p:nvPr/>
              </p:nvSpPr>
              <p:spPr>
                <a:xfrm>
                  <a:off x="7509510" y="273529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5" name="Picture 245"/>
                <p:cNvPicPr>
                  <a:picLocks noChangeAspect="1"/>
                </p:cNvPicPr>
                <p:nvPr/>
              </p:nvPicPr>
              <p:blipFill>
                <a:blip r:embed="rId3"/>
                <a:stretch>
                  <a:fillRect/>
                </a:stretch>
              </p:blipFill>
              <p:spPr>
                <a:xfrm>
                  <a:off x="7597168" y="2837217"/>
                  <a:ext cx="420314" cy="363184"/>
                </a:xfrm>
                <a:prstGeom prst="rect">
                  <a:avLst/>
                </a:prstGeom>
              </p:spPr>
            </p:pic>
          </p:grpSp>
          <p:grpSp>
            <p:nvGrpSpPr>
              <p:cNvPr id="12" name="Group 192"/>
              <p:cNvGrpSpPr/>
              <p:nvPr/>
            </p:nvGrpSpPr>
            <p:grpSpPr>
              <a:xfrm>
                <a:off x="6616075" y="1323527"/>
                <a:ext cx="1568574" cy="1333515"/>
                <a:chOff x="7706360" y="3592541"/>
                <a:chExt cx="585760" cy="585760"/>
              </a:xfrm>
            </p:grpSpPr>
            <p:sp>
              <p:nvSpPr>
                <p:cNvPr id="62" name="Rectangle 242"/>
                <p:cNvSpPr/>
                <p:nvPr/>
              </p:nvSpPr>
              <p:spPr>
                <a:xfrm>
                  <a:off x="7706360" y="35925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3" name="Picture 243"/>
                <p:cNvPicPr>
                  <a:picLocks noChangeAspect="1"/>
                </p:cNvPicPr>
                <p:nvPr/>
              </p:nvPicPr>
              <p:blipFill>
                <a:blip r:embed="rId4"/>
                <a:stretch>
                  <a:fillRect/>
                </a:stretch>
              </p:blipFill>
              <p:spPr>
                <a:xfrm>
                  <a:off x="7801040" y="3822700"/>
                  <a:ext cx="414694" cy="127000"/>
                </a:xfrm>
                <a:prstGeom prst="rect">
                  <a:avLst/>
                </a:prstGeom>
              </p:spPr>
            </p:pic>
          </p:grpSp>
          <p:grpSp>
            <p:nvGrpSpPr>
              <p:cNvPr id="13" name="Group 193"/>
              <p:cNvGrpSpPr/>
              <p:nvPr/>
            </p:nvGrpSpPr>
            <p:grpSpPr>
              <a:xfrm>
                <a:off x="7218902" y="3291651"/>
                <a:ext cx="1568574" cy="1333515"/>
                <a:chOff x="7033260" y="4240241"/>
                <a:chExt cx="585760" cy="585760"/>
              </a:xfrm>
            </p:grpSpPr>
            <p:sp>
              <p:nvSpPr>
                <p:cNvPr id="60" name="Rectangle 240"/>
                <p:cNvSpPr/>
                <p:nvPr/>
              </p:nvSpPr>
              <p:spPr>
                <a:xfrm>
                  <a:off x="7033260" y="42402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1" name="Picture 241"/>
                <p:cNvPicPr>
                  <a:picLocks noChangeAspect="1"/>
                </p:cNvPicPr>
                <p:nvPr/>
              </p:nvPicPr>
              <p:blipFill>
                <a:blip r:embed="rId5"/>
                <a:stretch>
                  <a:fillRect/>
                </a:stretch>
              </p:blipFill>
              <p:spPr>
                <a:xfrm>
                  <a:off x="7095236" y="4451350"/>
                  <a:ext cx="482600" cy="158750"/>
                </a:xfrm>
                <a:prstGeom prst="rect">
                  <a:avLst/>
                </a:prstGeom>
              </p:spPr>
            </p:pic>
          </p:grpSp>
          <p:grpSp>
            <p:nvGrpSpPr>
              <p:cNvPr id="14" name="Group 194"/>
              <p:cNvGrpSpPr/>
              <p:nvPr/>
            </p:nvGrpSpPr>
            <p:grpSpPr>
              <a:xfrm>
                <a:off x="7111375" y="2380757"/>
                <a:ext cx="1568574" cy="1333515"/>
                <a:chOff x="6252210" y="4240241"/>
                <a:chExt cx="585760" cy="585760"/>
              </a:xfrm>
            </p:grpSpPr>
            <p:sp>
              <p:nvSpPr>
                <p:cNvPr id="58" name="Rectangle 238"/>
                <p:cNvSpPr/>
                <p:nvPr/>
              </p:nvSpPr>
              <p:spPr>
                <a:xfrm>
                  <a:off x="6252210" y="42402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59" name="Picture 239"/>
                <p:cNvPicPr>
                  <a:picLocks noChangeAspect="1"/>
                </p:cNvPicPr>
                <p:nvPr/>
              </p:nvPicPr>
              <p:blipFill>
                <a:blip r:embed="rId6"/>
                <a:stretch>
                  <a:fillRect/>
                </a:stretch>
              </p:blipFill>
              <p:spPr>
                <a:xfrm>
                  <a:off x="6310819" y="4490657"/>
                  <a:ext cx="472062" cy="111887"/>
                </a:xfrm>
                <a:prstGeom prst="rect">
                  <a:avLst/>
                </a:prstGeom>
              </p:spPr>
            </p:pic>
          </p:grpSp>
          <p:grpSp>
            <p:nvGrpSpPr>
              <p:cNvPr id="15" name="Group 195"/>
              <p:cNvGrpSpPr/>
              <p:nvPr/>
            </p:nvGrpSpPr>
            <p:grpSpPr>
              <a:xfrm>
                <a:off x="1832962" y="2928090"/>
                <a:ext cx="990600" cy="1421251"/>
                <a:chOff x="1372829" y="2986796"/>
                <a:chExt cx="990600" cy="1421251"/>
              </a:xfrm>
            </p:grpSpPr>
            <p:pic>
              <p:nvPicPr>
                <p:cNvPr id="56" name="Picture 2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7" name="Picture 2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grpSp>
            <p:nvGrpSpPr>
              <p:cNvPr id="16" name="Group 196"/>
              <p:cNvGrpSpPr/>
              <p:nvPr/>
            </p:nvGrpSpPr>
            <p:grpSpPr>
              <a:xfrm>
                <a:off x="3083161" y="2928090"/>
                <a:ext cx="990600" cy="1421251"/>
                <a:chOff x="1372829" y="2986796"/>
                <a:chExt cx="990600" cy="1421251"/>
              </a:xfrm>
            </p:grpSpPr>
            <p:pic>
              <p:nvPicPr>
                <p:cNvPr id="54" name="Picture 2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5" name="Picture 2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grpSp>
            <p:nvGrpSpPr>
              <p:cNvPr id="17" name="Group 197"/>
              <p:cNvGrpSpPr/>
              <p:nvPr/>
            </p:nvGrpSpPr>
            <p:grpSpPr>
              <a:xfrm>
                <a:off x="4343192" y="2928090"/>
                <a:ext cx="990600" cy="1421251"/>
                <a:chOff x="1372829" y="2986796"/>
                <a:chExt cx="990600" cy="1421251"/>
              </a:xfrm>
            </p:grpSpPr>
            <p:pic>
              <p:nvPicPr>
                <p:cNvPr id="52" name="Picture 2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3" name="Picture 2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grpSp>
            <p:nvGrpSpPr>
              <p:cNvPr id="18" name="Group 198"/>
              <p:cNvGrpSpPr/>
              <p:nvPr/>
            </p:nvGrpSpPr>
            <p:grpSpPr>
              <a:xfrm>
                <a:off x="5603223" y="2928090"/>
                <a:ext cx="990600" cy="1421251"/>
                <a:chOff x="1372829" y="2986796"/>
                <a:chExt cx="990600" cy="1421251"/>
              </a:xfrm>
            </p:grpSpPr>
            <p:pic>
              <p:nvPicPr>
                <p:cNvPr id="50" name="Picture 2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1" name="Picture 2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sp>
            <p:nvSpPr>
              <p:cNvPr id="19" name="TextBox 199"/>
              <p:cNvSpPr txBox="1"/>
              <p:nvPr/>
            </p:nvSpPr>
            <p:spPr>
              <a:xfrm>
                <a:off x="3083161" y="4357255"/>
                <a:ext cx="2250631" cy="371139"/>
              </a:xfrm>
              <a:prstGeom prst="rect">
                <a:avLst/>
              </a:prstGeom>
              <a:noFill/>
            </p:spPr>
            <p:txBody>
              <a:bodyPr wrap="square" rtlCol="0">
                <a:spAutoFit/>
              </a:bodyPr>
              <a:lstStyle/>
              <a:p>
                <a:pPr algn="ctr"/>
                <a:r>
                  <a:rPr lang="en-US" sz="1200" dirty="0">
                    <a:solidFill>
                      <a:schemeClr val="tx1">
                        <a:lumMod val="50000"/>
                        <a:lumOff val="50000"/>
                      </a:schemeClr>
                    </a:solidFill>
                  </a:rPr>
                  <a:t>x86 Linux</a:t>
                </a:r>
              </a:p>
            </p:txBody>
          </p:sp>
          <p:pic>
            <p:nvPicPr>
              <p:cNvPr id="22" name="Picture 20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7554" y="1095864"/>
                <a:ext cx="1670162" cy="1048986"/>
              </a:xfrm>
              <a:prstGeom prst="rect">
                <a:avLst/>
              </a:prstGeom>
            </p:spPr>
          </p:pic>
          <p:grpSp>
            <p:nvGrpSpPr>
              <p:cNvPr id="23" name="Group 203"/>
              <p:cNvGrpSpPr/>
              <p:nvPr/>
            </p:nvGrpSpPr>
            <p:grpSpPr>
              <a:xfrm>
                <a:off x="3277552" y="91815"/>
                <a:ext cx="1592418" cy="1045123"/>
                <a:chOff x="6626860" y="2459436"/>
                <a:chExt cx="594664" cy="459081"/>
              </a:xfrm>
            </p:grpSpPr>
            <p:sp>
              <p:nvSpPr>
                <p:cNvPr id="48" name="Rectangle 228"/>
                <p:cNvSpPr/>
                <p:nvPr/>
              </p:nvSpPr>
              <p:spPr>
                <a:xfrm>
                  <a:off x="6626860" y="2481291"/>
                  <a:ext cx="594664" cy="4372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49" name="Picture 229"/>
                <p:cNvPicPr>
                  <a:picLocks noChangeAspect="1"/>
                </p:cNvPicPr>
                <p:nvPr/>
              </p:nvPicPr>
              <p:blipFill>
                <a:blip r:embed="rId9"/>
                <a:stretch>
                  <a:fillRect/>
                </a:stretch>
              </p:blipFill>
              <p:spPr>
                <a:xfrm>
                  <a:off x="6718300" y="2459436"/>
                  <a:ext cx="393700" cy="386128"/>
                </a:xfrm>
                <a:prstGeom prst="rect">
                  <a:avLst/>
                </a:prstGeom>
              </p:spPr>
            </p:pic>
          </p:grpSp>
          <p:grpSp>
            <p:nvGrpSpPr>
              <p:cNvPr id="24" name="Group 204"/>
              <p:cNvGrpSpPr/>
              <p:nvPr/>
            </p:nvGrpSpPr>
            <p:grpSpPr>
              <a:xfrm>
                <a:off x="542129" y="865174"/>
                <a:ext cx="2125925" cy="1335619"/>
                <a:chOff x="5775960" y="2734367"/>
                <a:chExt cx="793894" cy="586684"/>
              </a:xfrm>
            </p:grpSpPr>
            <p:sp>
              <p:nvSpPr>
                <p:cNvPr id="46" name="Rectangle 226"/>
                <p:cNvSpPr/>
                <p:nvPr/>
              </p:nvSpPr>
              <p:spPr>
                <a:xfrm>
                  <a:off x="5775960" y="273529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47" name="Picture 227"/>
                <p:cNvPicPr>
                  <a:picLocks noChangeAspect="1"/>
                </p:cNvPicPr>
                <p:nvPr/>
              </p:nvPicPr>
              <p:blipFill>
                <a:blip r:embed="rId10"/>
                <a:stretch>
                  <a:fillRect/>
                </a:stretch>
              </p:blipFill>
              <p:spPr>
                <a:xfrm>
                  <a:off x="6039070" y="2734367"/>
                  <a:ext cx="530784" cy="184150"/>
                </a:xfrm>
                <a:prstGeom prst="rect">
                  <a:avLst/>
                </a:prstGeom>
              </p:spPr>
            </p:pic>
          </p:grpSp>
          <p:pic>
            <p:nvPicPr>
              <p:cNvPr id="25" name="Picture 20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974" y="2011699"/>
                <a:ext cx="1848401" cy="516425"/>
              </a:xfrm>
              <a:prstGeom prst="rect">
                <a:avLst/>
              </a:prstGeom>
            </p:spPr>
          </p:pic>
          <p:grpSp>
            <p:nvGrpSpPr>
              <p:cNvPr id="26" name="Group 206"/>
              <p:cNvGrpSpPr/>
              <p:nvPr/>
            </p:nvGrpSpPr>
            <p:grpSpPr>
              <a:xfrm>
                <a:off x="1823130" y="2041898"/>
                <a:ext cx="4804062" cy="767532"/>
                <a:chOff x="1823130" y="2041898"/>
                <a:chExt cx="4804062" cy="767532"/>
              </a:xfrm>
            </p:grpSpPr>
            <p:pic>
              <p:nvPicPr>
                <p:cNvPr id="27" name="Picture 207"/>
                <p:cNvPicPr>
                  <a:picLocks noChangeAspect="1"/>
                </p:cNvPicPr>
                <p:nvPr/>
              </p:nvPicPr>
              <p:blipFill>
                <a:blip r:embed="rId12"/>
                <a:stretch>
                  <a:fillRect/>
                </a:stretch>
              </p:blipFill>
              <p:spPr>
                <a:xfrm>
                  <a:off x="1823130" y="2603776"/>
                  <a:ext cx="979186" cy="205654"/>
                </a:xfrm>
                <a:prstGeom prst="rect">
                  <a:avLst/>
                </a:prstGeom>
              </p:spPr>
            </p:pic>
            <p:pic>
              <p:nvPicPr>
                <p:cNvPr id="28" name="Picture 208"/>
                <p:cNvPicPr>
                  <a:picLocks noChangeAspect="1"/>
                </p:cNvPicPr>
                <p:nvPr/>
              </p:nvPicPr>
              <p:blipFill>
                <a:blip r:embed="rId12"/>
                <a:stretch>
                  <a:fillRect/>
                </a:stretch>
              </p:blipFill>
              <p:spPr>
                <a:xfrm>
                  <a:off x="3112849" y="2599868"/>
                  <a:ext cx="979186" cy="205654"/>
                </a:xfrm>
                <a:prstGeom prst="rect">
                  <a:avLst/>
                </a:prstGeom>
              </p:spPr>
            </p:pic>
            <p:pic>
              <p:nvPicPr>
                <p:cNvPr id="29" name="Picture 209"/>
                <p:cNvPicPr>
                  <a:picLocks noChangeAspect="1"/>
                </p:cNvPicPr>
                <p:nvPr/>
              </p:nvPicPr>
              <p:blipFill>
                <a:blip r:embed="rId12"/>
                <a:stretch>
                  <a:fillRect/>
                </a:stretch>
              </p:blipFill>
              <p:spPr>
                <a:xfrm>
                  <a:off x="4343192" y="2594837"/>
                  <a:ext cx="979186" cy="205654"/>
                </a:xfrm>
                <a:prstGeom prst="rect">
                  <a:avLst/>
                </a:prstGeom>
              </p:spPr>
            </p:pic>
            <p:pic>
              <p:nvPicPr>
                <p:cNvPr id="30" name="Picture 210"/>
                <p:cNvPicPr>
                  <a:picLocks noChangeAspect="1"/>
                </p:cNvPicPr>
                <p:nvPr/>
              </p:nvPicPr>
              <p:blipFill>
                <a:blip r:embed="rId12"/>
                <a:stretch>
                  <a:fillRect/>
                </a:stretch>
              </p:blipFill>
              <p:spPr>
                <a:xfrm>
                  <a:off x="5648006" y="2598048"/>
                  <a:ext cx="979186" cy="205654"/>
                </a:xfrm>
                <a:prstGeom prst="rect">
                  <a:avLst/>
                </a:prstGeom>
              </p:spPr>
            </p:pic>
            <p:pic>
              <p:nvPicPr>
                <p:cNvPr id="31" name="Picture 211"/>
                <p:cNvPicPr>
                  <a:picLocks noChangeAspect="1"/>
                </p:cNvPicPr>
                <p:nvPr/>
              </p:nvPicPr>
              <p:blipFill>
                <a:blip r:embed="rId12"/>
                <a:stretch>
                  <a:fillRect/>
                </a:stretch>
              </p:blipFill>
              <p:spPr>
                <a:xfrm>
                  <a:off x="2517873" y="2041898"/>
                  <a:ext cx="979186" cy="205654"/>
                </a:xfrm>
                <a:prstGeom prst="rect">
                  <a:avLst/>
                </a:prstGeom>
              </p:spPr>
            </p:pic>
            <p:pic>
              <p:nvPicPr>
                <p:cNvPr id="32" name="Picture 212"/>
                <p:cNvPicPr>
                  <a:picLocks noChangeAspect="1"/>
                </p:cNvPicPr>
                <p:nvPr/>
              </p:nvPicPr>
              <p:blipFill>
                <a:blip r:embed="rId12"/>
                <a:stretch>
                  <a:fillRect/>
                </a:stretch>
              </p:blipFill>
              <p:spPr>
                <a:xfrm>
                  <a:off x="3728377" y="2048439"/>
                  <a:ext cx="979186" cy="205654"/>
                </a:xfrm>
                <a:prstGeom prst="rect">
                  <a:avLst/>
                </a:prstGeom>
              </p:spPr>
            </p:pic>
            <p:pic>
              <p:nvPicPr>
                <p:cNvPr id="33" name="Picture 213"/>
                <p:cNvPicPr>
                  <a:picLocks noChangeAspect="1"/>
                </p:cNvPicPr>
                <p:nvPr/>
              </p:nvPicPr>
              <p:blipFill>
                <a:blip r:embed="rId12"/>
                <a:stretch>
                  <a:fillRect/>
                </a:stretch>
              </p:blipFill>
              <p:spPr>
                <a:xfrm>
                  <a:off x="4947715" y="2048439"/>
                  <a:ext cx="979186" cy="205654"/>
                </a:xfrm>
                <a:prstGeom prst="rect">
                  <a:avLst/>
                </a:prstGeom>
                <a:ln w="12700">
                  <a:noFill/>
                  <a:prstDash val="solid"/>
                </a:ln>
              </p:spPr>
            </p:pic>
            <p:cxnSp>
              <p:nvCxnSpPr>
                <p:cNvPr id="34" name="Elbow Connector 214"/>
                <p:cNvCxnSpPr>
                  <a:stCxn id="47" idx="2"/>
                  <a:endCxn id="43" idx="0"/>
                </p:cNvCxnSpPr>
                <p:nvPr/>
              </p:nvCxnSpPr>
              <p:spPr>
                <a:xfrm rot="5400000">
                  <a:off x="2481983" y="2078293"/>
                  <a:ext cx="356224" cy="694743"/>
                </a:xfrm>
                <a:prstGeom prst="bentConnector3">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5" name="Elbow Connector 215"/>
                <p:cNvCxnSpPr>
                  <a:stCxn id="49" idx="2"/>
                  <a:endCxn id="46" idx="0"/>
                </p:cNvCxnSpPr>
                <p:nvPr/>
              </p:nvCxnSpPr>
              <p:spPr>
                <a:xfrm rot="16200000" flipH="1">
                  <a:off x="5615476" y="2075924"/>
                  <a:ext cx="343955" cy="700291"/>
                </a:xfrm>
                <a:prstGeom prst="bentConnector3">
                  <a:avLst>
                    <a:gd name="adj1" fmla="val 50000"/>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6" name="Straight Connector 216"/>
                <p:cNvCxnSpPr>
                  <a:stCxn id="47" idx="2"/>
                  <a:endCxn id="44" idx="0"/>
                </p:cNvCxnSpPr>
                <p:nvPr/>
              </p:nvCxnSpPr>
              <p:spPr>
                <a:xfrm>
                  <a:off x="3007466" y="2247552"/>
                  <a:ext cx="594976" cy="352316"/>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7" name="Straight Connector 217"/>
                <p:cNvCxnSpPr>
                  <a:endCxn id="45" idx="0"/>
                </p:cNvCxnSpPr>
                <p:nvPr/>
              </p:nvCxnSpPr>
              <p:spPr>
                <a:xfrm flipH="1">
                  <a:off x="4832785" y="2251460"/>
                  <a:ext cx="591304" cy="343377"/>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8" name="Straight Connector 218"/>
                <p:cNvCxnSpPr>
                  <a:stCxn id="49" idx="2"/>
                  <a:endCxn id="44" idx="0"/>
                </p:cNvCxnSpPr>
                <p:nvPr/>
              </p:nvCxnSpPr>
              <p:spPr>
                <a:xfrm flipH="1">
                  <a:off x="3602442" y="2254093"/>
                  <a:ext cx="1834866" cy="345775"/>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9" name="Straight Connector 219"/>
                <p:cNvCxnSpPr>
                  <a:stCxn id="49" idx="2"/>
                </p:cNvCxnSpPr>
                <p:nvPr/>
              </p:nvCxnSpPr>
              <p:spPr>
                <a:xfrm flipH="1">
                  <a:off x="2301139" y="2254093"/>
                  <a:ext cx="3136169" cy="351627"/>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0" name="Straight Connector 220"/>
                <p:cNvCxnSpPr>
                  <a:stCxn id="47" idx="2"/>
                  <a:endCxn id="45" idx="0"/>
                </p:cNvCxnSpPr>
                <p:nvPr/>
              </p:nvCxnSpPr>
              <p:spPr>
                <a:xfrm>
                  <a:off x="3007466" y="2247552"/>
                  <a:ext cx="1825319" cy="347285"/>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1" name="Straight Connector 221"/>
                <p:cNvCxnSpPr>
                  <a:stCxn id="47" idx="2"/>
                </p:cNvCxnSpPr>
                <p:nvPr/>
              </p:nvCxnSpPr>
              <p:spPr>
                <a:xfrm>
                  <a:off x="3007466" y="2247552"/>
                  <a:ext cx="3108056" cy="334828"/>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2" name="Straight Connector 222"/>
                <p:cNvCxnSpPr>
                  <a:endCxn id="43" idx="3"/>
                </p:cNvCxnSpPr>
                <p:nvPr/>
              </p:nvCxnSpPr>
              <p:spPr>
                <a:xfrm flipH="1">
                  <a:off x="2802316" y="2244261"/>
                  <a:ext cx="1435318" cy="46234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3" name="Straight Connector 223"/>
                <p:cNvCxnSpPr>
                  <a:stCxn id="48" idx="2"/>
                  <a:endCxn id="44" idx="3"/>
                </p:cNvCxnSpPr>
                <p:nvPr/>
              </p:nvCxnSpPr>
              <p:spPr>
                <a:xfrm flipH="1">
                  <a:off x="4092035" y="2254093"/>
                  <a:ext cx="125935" cy="44860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4" name="Straight Connector 224"/>
                <p:cNvCxnSpPr>
                  <a:stCxn id="48" idx="2"/>
                  <a:endCxn id="45" idx="1"/>
                </p:cNvCxnSpPr>
                <p:nvPr/>
              </p:nvCxnSpPr>
              <p:spPr>
                <a:xfrm>
                  <a:off x="4217970" y="2254093"/>
                  <a:ext cx="125222" cy="443571"/>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5" name="Straight Connector 225"/>
                <p:cNvCxnSpPr>
                  <a:stCxn id="48" idx="2"/>
                  <a:endCxn id="46" idx="1"/>
                </p:cNvCxnSpPr>
                <p:nvPr/>
              </p:nvCxnSpPr>
              <p:spPr>
                <a:xfrm>
                  <a:off x="4217970" y="2254093"/>
                  <a:ext cx="1430036" cy="44678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655090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系统监控</a:t>
            </a:r>
            <a:r>
              <a:rPr lang="zh-CN" altLang="en-US" dirty="0" smtClean="0"/>
              <a:t>管理实践</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spcBef>
                <a:spcPts val="0"/>
              </a:spcBef>
            </a:pPr>
            <a:r>
              <a:rPr lang="zh-CN" altLang="en-US" sz="2900" dirty="0" smtClean="0"/>
              <a:t>性能指标采集</a:t>
            </a:r>
            <a:endParaRPr lang="en-US" altLang="zh-CN" sz="2900" dirty="0" smtClean="0"/>
          </a:p>
          <a:p>
            <a:pPr lvl="1">
              <a:lnSpc>
                <a:spcPct val="110000"/>
              </a:lnSpc>
              <a:spcBef>
                <a:spcPts val="0"/>
              </a:spcBef>
            </a:pPr>
            <a:r>
              <a:rPr lang="zh-CN" altLang="en-US" sz="2500" dirty="0" smtClean="0"/>
              <a:t>实践</a:t>
            </a:r>
            <a:endParaRPr lang="en-US" altLang="zh-CN" sz="2500" dirty="0" smtClean="0"/>
          </a:p>
          <a:p>
            <a:pPr lvl="2">
              <a:lnSpc>
                <a:spcPct val="110000"/>
              </a:lnSpc>
              <a:spcBef>
                <a:spcPts val="0"/>
              </a:spcBef>
            </a:pPr>
            <a:r>
              <a:rPr lang="zh-CN" altLang="en-US" sz="2100" dirty="0" smtClean="0"/>
              <a:t>内核与运行状态 </a:t>
            </a:r>
            <a:r>
              <a:rPr lang="en-US" altLang="zh-CN" sz="2100" dirty="0" err="1" smtClean="0"/>
              <a:t>uname</a:t>
            </a:r>
            <a:r>
              <a:rPr lang="en-US" altLang="zh-CN" sz="2100" dirty="0"/>
              <a:t>, uptime, top/</a:t>
            </a:r>
            <a:r>
              <a:rPr lang="en-US" altLang="zh-CN" sz="2100" dirty="0" err="1"/>
              <a:t>htop</a:t>
            </a:r>
            <a:r>
              <a:rPr lang="en-US" altLang="zh-CN" sz="2100" dirty="0"/>
              <a:t>, </a:t>
            </a:r>
            <a:r>
              <a:rPr lang="en-US" altLang="zh-CN" sz="2100" dirty="0" err="1" smtClean="0"/>
              <a:t>ps</a:t>
            </a:r>
            <a:endParaRPr lang="en-US" altLang="zh-CN" sz="2100" dirty="0" smtClean="0"/>
          </a:p>
          <a:p>
            <a:pPr lvl="2">
              <a:lnSpc>
                <a:spcPct val="110000"/>
              </a:lnSpc>
              <a:spcBef>
                <a:spcPts val="0"/>
              </a:spcBef>
            </a:pPr>
            <a:r>
              <a:rPr lang="zh-CN" altLang="en-US" sz="2100" dirty="0" smtClean="0"/>
              <a:t>存储 </a:t>
            </a:r>
            <a:r>
              <a:rPr lang="en-US" altLang="zh-CN" sz="2100" dirty="0" smtClean="0"/>
              <a:t>free</a:t>
            </a:r>
            <a:r>
              <a:rPr lang="en-US" altLang="zh-CN" sz="2100" dirty="0"/>
              <a:t>, </a:t>
            </a:r>
            <a:r>
              <a:rPr lang="en-US" altLang="zh-CN" sz="2100" dirty="0" err="1"/>
              <a:t>df</a:t>
            </a:r>
            <a:r>
              <a:rPr lang="en-US" altLang="zh-CN" sz="2100" dirty="0"/>
              <a:t>, </a:t>
            </a:r>
            <a:r>
              <a:rPr lang="en-US" altLang="zh-CN" sz="2100" dirty="0" err="1"/>
              <a:t>fdisk</a:t>
            </a:r>
            <a:r>
              <a:rPr lang="en-US" altLang="zh-CN" sz="2100" dirty="0"/>
              <a:t> </a:t>
            </a:r>
            <a:r>
              <a:rPr lang="en-US" altLang="zh-CN" sz="2100" dirty="0" smtClean="0"/>
              <a:t>–l</a:t>
            </a:r>
          </a:p>
          <a:p>
            <a:pPr lvl="2">
              <a:lnSpc>
                <a:spcPct val="110000"/>
              </a:lnSpc>
              <a:spcBef>
                <a:spcPts val="0"/>
              </a:spcBef>
            </a:pPr>
            <a:r>
              <a:rPr lang="zh-CN" altLang="en-US" sz="2100" dirty="0" smtClean="0"/>
              <a:t>网络 </a:t>
            </a:r>
            <a:r>
              <a:rPr lang="en-US" altLang="zh-CN" sz="2100" dirty="0" err="1" smtClean="0"/>
              <a:t>ip</a:t>
            </a:r>
            <a:r>
              <a:rPr lang="en-US" altLang="zh-CN" sz="2100" dirty="0" smtClean="0"/>
              <a:t>/</a:t>
            </a:r>
            <a:r>
              <a:rPr lang="en-US" altLang="zh-CN" sz="2100" dirty="0" err="1" smtClean="0"/>
              <a:t>ifconfig</a:t>
            </a:r>
            <a:r>
              <a:rPr lang="en-US" altLang="zh-CN" sz="2100" dirty="0"/>
              <a:t>, </a:t>
            </a:r>
            <a:r>
              <a:rPr lang="en-US" altLang="zh-CN" sz="2100" dirty="0" err="1" smtClean="0"/>
              <a:t>ss</a:t>
            </a:r>
            <a:r>
              <a:rPr lang="en-US" altLang="zh-CN" sz="2100" dirty="0" smtClean="0"/>
              <a:t>/</a:t>
            </a:r>
            <a:r>
              <a:rPr lang="en-US" altLang="zh-CN" sz="2100" dirty="0" err="1" smtClean="0"/>
              <a:t>netstat</a:t>
            </a:r>
            <a:endParaRPr lang="en-US" altLang="zh-CN" sz="2100" dirty="0" smtClean="0"/>
          </a:p>
          <a:p>
            <a:pPr lvl="2">
              <a:lnSpc>
                <a:spcPct val="110000"/>
              </a:lnSpc>
              <a:spcBef>
                <a:spcPts val="0"/>
              </a:spcBef>
            </a:pPr>
            <a:r>
              <a:rPr lang="zh-CN" altLang="en-US" sz="2100" dirty="0"/>
              <a:t>特殊</a:t>
            </a:r>
            <a:r>
              <a:rPr lang="zh-CN" altLang="en-US" sz="2100" dirty="0" smtClean="0"/>
              <a:t>文件系统 </a:t>
            </a:r>
            <a:r>
              <a:rPr lang="en-US" altLang="zh-CN" sz="2100" dirty="0" smtClean="0"/>
              <a:t>/</a:t>
            </a:r>
            <a:r>
              <a:rPr lang="en-US" altLang="zh-CN" sz="2100" dirty="0" err="1" smtClean="0"/>
              <a:t>proc</a:t>
            </a:r>
            <a:r>
              <a:rPr lang="en-US" altLang="zh-CN" sz="2100" dirty="0"/>
              <a:t>, </a:t>
            </a:r>
            <a:r>
              <a:rPr lang="en-US" altLang="zh-CN" sz="2100" dirty="0" smtClean="0"/>
              <a:t>/sys, /</a:t>
            </a:r>
            <a:r>
              <a:rPr lang="en-US" altLang="zh-CN" sz="2100" dirty="0" err="1"/>
              <a:t>var</a:t>
            </a:r>
            <a:r>
              <a:rPr lang="en-US" altLang="zh-CN" sz="2100" dirty="0"/>
              <a:t>/log</a:t>
            </a:r>
            <a:endParaRPr lang="en-US" altLang="zh-CN" sz="2100" dirty="0" smtClean="0"/>
          </a:p>
          <a:p>
            <a:pPr>
              <a:lnSpc>
                <a:spcPct val="110000"/>
              </a:lnSpc>
              <a:spcBef>
                <a:spcPts val="0"/>
              </a:spcBef>
            </a:pPr>
            <a:r>
              <a:rPr lang="zh-CN" altLang="en-US" sz="2900" dirty="0" smtClean="0"/>
              <a:t>集群监控</a:t>
            </a:r>
            <a:endParaRPr lang="en-US" altLang="zh-CN" sz="2900" dirty="0" smtClean="0"/>
          </a:p>
          <a:p>
            <a:pPr lvl="1">
              <a:lnSpc>
                <a:spcPct val="110000"/>
              </a:lnSpc>
              <a:spcBef>
                <a:spcPts val="0"/>
              </a:spcBef>
            </a:pPr>
            <a:r>
              <a:rPr lang="zh-CN" altLang="en-US" sz="2500" dirty="0" smtClean="0"/>
              <a:t>实践</a:t>
            </a:r>
            <a:endParaRPr lang="en-US" altLang="zh-CN" sz="2500" dirty="0" smtClean="0"/>
          </a:p>
          <a:p>
            <a:pPr lvl="2">
              <a:lnSpc>
                <a:spcPct val="110000"/>
              </a:lnSpc>
              <a:spcBef>
                <a:spcPts val="0"/>
              </a:spcBef>
            </a:pPr>
            <a:r>
              <a:rPr lang="zh-CN" altLang="en-US" sz="2100" dirty="0"/>
              <a:t>建立一个初步</a:t>
            </a:r>
            <a:r>
              <a:rPr lang="zh-CN" altLang="en-US" sz="2100" dirty="0" smtClean="0"/>
              <a:t>仪表盘 </a:t>
            </a:r>
            <a:r>
              <a:rPr lang="en-US" altLang="zh-CN" sz="2100" dirty="0" err="1" smtClean="0"/>
              <a:t>grafana+influxdb</a:t>
            </a:r>
            <a:endParaRPr lang="en-US" altLang="zh-CN" sz="2100" dirty="0" smtClean="0"/>
          </a:p>
          <a:p>
            <a:pPr lvl="2">
              <a:lnSpc>
                <a:spcPct val="110000"/>
              </a:lnSpc>
              <a:spcBef>
                <a:spcPts val="0"/>
              </a:spcBef>
            </a:pPr>
            <a:r>
              <a:rPr lang="zh-CN" altLang="en-US" sz="2100" dirty="0" smtClean="0"/>
              <a:t>容器管理 </a:t>
            </a:r>
            <a:r>
              <a:rPr lang="en-US" altLang="zh-CN" sz="2100" dirty="0" err="1" smtClean="0"/>
              <a:t>portainer</a:t>
            </a:r>
            <a:r>
              <a:rPr lang="en-US" altLang="zh-CN" sz="2100" dirty="0" smtClean="0"/>
              <a:t>, k8s</a:t>
            </a:r>
          </a:p>
          <a:p>
            <a:pPr lvl="1">
              <a:lnSpc>
                <a:spcPct val="110000"/>
              </a:lnSpc>
              <a:spcBef>
                <a:spcPts val="0"/>
              </a:spcBef>
            </a:pPr>
            <a:r>
              <a:rPr lang="zh-CN" altLang="en-US" sz="2500" dirty="0" smtClean="0"/>
              <a:t>参考</a:t>
            </a:r>
            <a:endParaRPr lang="en-US" altLang="zh-CN" sz="2500" dirty="0" smtClean="0"/>
          </a:p>
          <a:p>
            <a:pPr lvl="2">
              <a:lnSpc>
                <a:spcPct val="110000"/>
              </a:lnSpc>
              <a:spcBef>
                <a:spcPts val="0"/>
              </a:spcBef>
            </a:pPr>
            <a:r>
              <a:rPr lang="en-US" altLang="zh-CN" sz="2100" dirty="0">
                <a:hlinkClick r:id="rId2"/>
              </a:rPr>
              <a:t>https://</a:t>
            </a:r>
            <a:r>
              <a:rPr lang="en-US" altLang="zh-CN" sz="2100" dirty="0" smtClean="0">
                <a:hlinkClick r:id="rId2"/>
              </a:rPr>
              <a:t>github.com/cs-course/vagrant-tutorial</a:t>
            </a:r>
            <a:endParaRPr lang="en-US" altLang="zh-CN" sz="2100" dirty="0" smtClean="0"/>
          </a:p>
          <a:p>
            <a:pPr lvl="2">
              <a:lnSpc>
                <a:spcPct val="110000"/>
              </a:lnSpc>
              <a:spcBef>
                <a:spcPts val="0"/>
              </a:spcBef>
            </a:pPr>
            <a:r>
              <a:rPr lang="en-US" altLang="zh-CN" sz="2100" dirty="0">
                <a:hlinkClick r:id="rId3"/>
              </a:rPr>
              <a:t>https://</a:t>
            </a:r>
            <a:r>
              <a:rPr lang="en-US" altLang="zh-CN" sz="2100" dirty="0" smtClean="0">
                <a:hlinkClick r:id="rId3"/>
              </a:rPr>
              <a:t>github.com/cs-course/cluster-monitoring-tutorial</a:t>
            </a:r>
            <a:endParaRPr lang="en-US" altLang="zh-CN" sz="2100" dirty="0"/>
          </a:p>
        </p:txBody>
      </p:sp>
    </p:spTree>
    <p:extLst>
      <p:ext uri="{BB962C8B-B14F-4D97-AF65-F5344CB8AC3E}">
        <p14:creationId xmlns:p14="http://schemas.microsoft.com/office/powerpoint/2010/main" val="839951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论文学习基础</a:t>
            </a:r>
            <a:endParaRPr lang="zh-CN" altLang="en-US" dirty="0"/>
          </a:p>
        </p:txBody>
      </p:sp>
      <p:sp>
        <p:nvSpPr>
          <p:cNvPr id="3" name="内容占位符 2"/>
          <p:cNvSpPr>
            <a:spLocks noGrp="1"/>
          </p:cNvSpPr>
          <p:nvPr>
            <p:ph idx="1"/>
          </p:nvPr>
        </p:nvSpPr>
        <p:spPr/>
        <p:txBody>
          <a:bodyPr>
            <a:normAutofit fontScale="92500"/>
          </a:bodyPr>
          <a:lstStyle/>
          <a:p>
            <a:pPr>
              <a:lnSpc>
                <a:spcPct val="110000"/>
              </a:lnSpc>
              <a:spcBef>
                <a:spcPts val="0"/>
              </a:spcBef>
            </a:pPr>
            <a:r>
              <a:rPr lang="zh-CN" altLang="en-US" sz="2900" dirty="0" smtClean="0"/>
              <a:t>基本方法</a:t>
            </a:r>
            <a:endParaRPr lang="en-US" altLang="zh-CN" sz="2900" dirty="0" smtClean="0"/>
          </a:p>
          <a:p>
            <a:pPr lvl="1">
              <a:lnSpc>
                <a:spcPct val="110000"/>
              </a:lnSpc>
              <a:spcBef>
                <a:spcPts val="0"/>
              </a:spcBef>
            </a:pPr>
            <a:r>
              <a:rPr lang="en-US" altLang="zh-CN" sz="2500" dirty="0"/>
              <a:t>3-Pass </a:t>
            </a:r>
            <a:r>
              <a:rPr lang="zh-CN" altLang="en-US" sz="2500" dirty="0">
                <a:solidFill>
                  <a:srgbClr val="FF0000"/>
                </a:solidFill>
              </a:rPr>
              <a:t>三遍</a:t>
            </a:r>
            <a:r>
              <a:rPr lang="zh-CN" altLang="en-US" sz="2500" dirty="0" smtClean="0">
                <a:solidFill>
                  <a:srgbClr val="FF0000"/>
                </a:solidFill>
              </a:rPr>
              <a:t>法</a:t>
            </a:r>
            <a:endParaRPr lang="en-US" altLang="zh-CN" sz="2500" dirty="0" smtClean="0">
              <a:solidFill>
                <a:srgbClr val="FF0000"/>
              </a:solidFill>
            </a:endParaRPr>
          </a:p>
          <a:p>
            <a:pPr lvl="1">
              <a:lnSpc>
                <a:spcPct val="110000"/>
              </a:lnSpc>
              <a:spcBef>
                <a:spcPts val="0"/>
              </a:spcBef>
            </a:pPr>
            <a:r>
              <a:rPr lang="zh-CN" altLang="en-US" sz="2500" dirty="0" smtClean="0"/>
              <a:t>粗度与精读</a:t>
            </a:r>
            <a:endParaRPr lang="en-US" altLang="zh-CN" sz="2500" dirty="0" smtClean="0"/>
          </a:p>
          <a:p>
            <a:pPr lvl="1">
              <a:lnSpc>
                <a:spcPct val="110000"/>
              </a:lnSpc>
              <a:spcBef>
                <a:spcPts val="0"/>
              </a:spcBef>
            </a:pPr>
            <a:r>
              <a:rPr lang="zh-CN" altLang="en-US" dirty="0" smtClean="0"/>
              <a:t>论文背后的故事</a:t>
            </a:r>
            <a:endParaRPr lang="en-US" altLang="zh-CN" dirty="0" smtClean="0"/>
          </a:p>
          <a:p>
            <a:pPr lvl="1">
              <a:lnSpc>
                <a:spcPct val="110000"/>
              </a:lnSpc>
              <a:spcBef>
                <a:spcPts val="0"/>
              </a:spcBef>
            </a:pPr>
            <a:r>
              <a:rPr lang="zh-CN" altLang="en-US" dirty="0" smtClean="0"/>
              <a:t>中心思想</a:t>
            </a:r>
            <a:r>
              <a:rPr lang="zh-CN" altLang="en-US" dirty="0" smtClean="0">
                <a:solidFill>
                  <a:srgbClr val="FF0000"/>
                </a:solidFill>
              </a:rPr>
              <a:t>三段论</a:t>
            </a:r>
            <a:endParaRPr lang="en-US" altLang="zh-CN" dirty="0" smtClean="0">
              <a:solidFill>
                <a:srgbClr val="FF0000"/>
              </a:solidFill>
            </a:endParaRPr>
          </a:p>
          <a:p>
            <a:pPr lvl="1">
              <a:lnSpc>
                <a:spcPct val="110000"/>
              </a:lnSpc>
              <a:spcBef>
                <a:spcPts val="0"/>
              </a:spcBef>
            </a:pPr>
            <a:r>
              <a:rPr lang="zh-CN" altLang="en-US" dirty="0" smtClean="0"/>
              <a:t>重现！</a:t>
            </a:r>
            <a:endParaRPr lang="en-US" altLang="zh-CN" dirty="0" smtClean="0"/>
          </a:p>
          <a:p>
            <a:pPr>
              <a:lnSpc>
                <a:spcPct val="110000"/>
              </a:lnSpc>
              <a:spcBef>
                <a:spcPts val="0"/>
              </a:spcBef>
            </a:pPr>
            <a:r>
              <a:rPr lang="zh-CN" altLang="en-US" sz="2900" dirty="0" smtClean="0"/>
              <a:t>参考</a:t>
            </a:r>
            <a:endParaRPr lang="en-US" altLang="zh-CN" sz="2900" dirty="0" smtClean="0"/>
          </a:p>
          <a:p>
            <a:pPr lvl="1">
              <a:lnSpc>
                <a:spcPct val="110000"/>
              </a:lnSpc>
              <a:spcBef>
                <a:spcPts val="0"/>
              </a:spcBef>
            </a:pPr>
            <a:r>
              <a:rPr lang="en-US" altLang="zh-CN" sz="2000" dirty="0">
                <a:hlinkClick r:id="rId2"/>
              </a:rPr>
              <a:t>https://www.eecs.harvard.edu/~</a:t>
            </a:r>
            <a:r>
              <a:rPr lang="en-US" altLang="zh-CN" sz="2000" dirty="0" smtClean="0">
                <a:hlinkClick r:id="rId2"/>
              </a:rPr>
              <a:t>michaelm/postscripts/ReadPaper.pdf</a:t>
            </a:r>
            <a:endParaRPr lang="en-US" altLang="zh-CN" sz="2000" dirty="0"/>
          </a:p>
          <a:p>
            <a:pPr lvl="1">
              <a:lnSpc>
                <a:spcPct val="110000"/>
              </a:lnSpc>
              <a:spcBef>
                <a:spcPts val="0"/>
              </a:spcBef>
            </a:pPr>
            <a:r>
              <a:rPr lang="en-US" altLang="zh-CN" sz="2000" dirty="0">
                <a:hlinkClick r:id="rId3"/>
              </a:rPr>
              <a:t>http://</a:t>
            </a:r>
            <a:r>
              <a:rPr lang="en-US" altLang="zh-CN" sz="2000" dirty="0" smtClean="0">
                <a:hlinkClick r:id="rId3"/>
              </a:rPr>
              <a:t>blizzard.cs.uwaterloo.ca/keshav/home/Papers/data/07/paper-reading.pdf</a:t>
            </a:r>
            <a:endParaRPr lang="en-US" altLang="zh-CN" sz="2000" dirty="0" smtClean="0"/>
          </a:p>
          <a:p>
            <a:pPr lvl="1">
              <a:lnSpc>
                <a:spcPct val="110000"/>
              </a:lnSpc>
              <a:spcBef>
                <a:spcPts val="0"/>
              </a:spcBef>
            </a:pPr>
            <a:r>
              <a:rPr lang="zh-CN" altLang="en-US" sz="2000" dirty="0" smtClean="0"/>
              <a:t>如何阅读学术研究论文？ </a:t>
            </a:r>
            <a:r>
              <a:rPr lang="en-US" altLang="zh-CN" sz="2000" dirty="0">
                <a:hlinkClick r:id="rId4"/>
              </a:rPr>
              <a:t>https://</a:t>
            </a:r>
            <a:r>
              <a:rPr lang="en-US" altLang="zh-CN" sz="2000" dirty="0" smtClean="0">
                <a:hlinkClick r:id="rId4"/>
              </a:rPr>
              <a:t>www.bilibili.com/video/av25584054</a:t>
            </a:r>
            <a:endParaRPr lang="en-US" altLang="zh-CN" sz="2000" dirty="0"/>
          </a:p>
        </p:txBody>
      </p:sp>
    </p:spTree>
    <p:extLst>
      <p:ext uri="{BB962C8B-B14F-4D97-AF65-F5344CB8AC3E}">
        <p14:creationId xmlns:p14="http://schemas.microsoft.com/office/powerpoint/2010/main" val="3895930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基本信息</a:t>
            </a:r>
          </a:p>
        </p:txBody>
      </p:sp>
      <p:sp>
        <p:nvSpPr>
          <p:cNvPr id="3" name="内容占位符 2"/>
          <p:cNvSpPr>
            <a:spLocks noGrp="1"/>
          </p:cNvSpPr>
          <p:nvPr>
            <p:ph idx="1"/>
          </p:nvPr>
        </p:nvSpPr>
        <p:spPr/>
        <p:txBody>
          <a:bodyPr/>
          <a:lstStyle/>
          <a:p>
            <a:r>
              <a:rPr lang="zh-CN" altLang="en-US" dirty="0"/>
              <a:t>施展</a:t>
            </a:r>
            <a:r>
              <a:rPr lang="zh-CN" altLang="en-US" sz="2000" dirty="0"/>
              <a:t> 副研究员，武汉光电</a:t>
            </a:r>
            <a:r>
              <a:rPr lang="zh-CN" altLang="en-US" sz="2000" dirty="0" smtClean="0"/>
              <a:t>国家研究中心，</a:t>
            </a:r>
            <a:r>
              <a:rPr lang="zh-CN" altLang="en-US" sz="2000" dirty="0"/>
              <a:t>存储部，</a:t>
            </a:r>
            <a:r>
              <a:rPr lang="en-US" altLang="zh-CN" sz="2000" dirty="0"/>
              <a:t>F309</a:t>
            </a:r>
            <a:endParaRPr lang="en-US" altLang="zh-CN" dirty="0"/>
          </a:p>
          <a:p>
            <a:r>
              <a:rPr lang="zh-CN" altLang="en-US" dirty="0"/>
              <a:t>课程公务</a:t>
            </a:r>
            <a:r>
              <a:rPr lang="zh-CN" altLang="en-US" sz="2000" dirty="0"/>
              <a:t> 每周五上午</a:t>
            </a:r>
            <a:r>
              <a:rPr lang="en-US" altLang="zh-CN" sz="2000" dirty="0"/>
              <a:t>08:30-10:00</a:t>
            </a:r>
            <a:endParaRPr lang="en-US" altLang="zh-CN" dirty="0"/>
          </a:p>
          <a:p>
            <a:r>
              <a:rPr lang="zh-CN" altLang="en-US" dirty="0"/>
              <a:t>课程主页 </a:t>
            </a:r>
            <a:r>
              <a:rPr lang="en-US" altLang="zh-CN" sz="2000" dirty="0">
                <a:hlinkClick r:id="rId2"/>
              </a:rPr>
              <a:t>https://</a:t>
            </a:r>
            <a:r>
              <a:rPr lang="en-US" altLang="zh-CN" sz="2000" dirty="0" smtClean="0">
                <a:hlinkClick r:id="rId2"/>
              </a:rPr>
              <a:t>github.com/cs-course/data-center-course</a:t>
            </a:r>
            <a:endParaRPr lang="en-US" altLang="zh-CN" dirty="0"/>
          </a:p>
          <a:p>
            <a:r>
              <a:rPr lang="zh-CN" altLang="en-US" dirty="0"/>
              <a:t>联系方式</a:t>
            </a:r>
            <a:r>
              <a:rPr lang="zh-CN" altLang="en-US" sz="2000" dirty="0"/>
              <a:t> </a:t>
            </a:r>
            <a:r>
              <a:rPr lang="en-US" altLang="zh-CN" sz="2000" dirty="0">
                <a:hlinkClick r:id="rId3"/>
              </a:rPr>
              <a:t>zshi@hust.edu.cn</a:t>
            </a:r>
            <a:r>
              <a:rPr lang="zh-CN" altLang="en-US" sz="2000" dirty="0"/>
              <a:t> </a:t>
            </a:r>
            <a:r>
              <a:rPr lang="en-US" altLang="zh-CN" sz="2000" dirty="0"/>
              <a:t>13971459597 </a:t>
            </a:r>
            <a:r>
              <a:rPr lang="en-US" altLang="zh-CN" sz="1400" dirty="0">
                <a:hlinkClick r:id="rId4"/>
              </a:rPr>
              <a:t>https://</a:t>
            </a:r>
            <a:r>
              <a:rPr lang="en-US" altLang="zh-CN" sz="1400" dirty="0" smtClean="0">
                <a:hlinkClick r:id="rId4"/>
              </a:rPr>
              <a:t>github.com/Zhan2012</a:t>
            </a:r>
            <a:endParaRPr lang="en-US" altLang="zh-CN" sz="2000" dirty="0"/>
          </a:p>
          <a:p>
            <a:r>
              <a:rPr lang="zh-CN" altLang="en-US" dirty="0"/>
              <a:t>参考书</a:t>
            </a:r>
            <a:endParaRPr lang="en-US" altLang="zh-CN" dirty="0"/>
          </a:p>
          <a:p>
            <a:pPr lvl="1"/>
            <a:r>
              <a:rPr lang="zh-CN" altLang="en-US" sz="1400" dirty="0"/>
              <a:t>云计算与分布式系统</a:t>
            </a:r>
            <a:r>
              <a:rPr lang="en-US" altLang="zh-CN" sz="1400" dirty="0"/>
              <a:t>——</a:t>
            </a:r>
            <a:r>
              <a:rPr lang="zh-CN" altLang="en-US" sz="1400" dirty="0"/>
              <a:t>从并行处理到物联网，机械工业出版社，</a:t>
            </a:r>
            <a:r>
              <a:rPr lang="en-US" altLang="zh-CN" sz="1400" dirty="0"/>
              <a:t>2012</a:t>
            </a:r>
          </a:p>
          <a:p>
            <a:pPr lvl="1"/>
            <a:r>
              <a:rPr lang="zh-CN" altLang="en-US" sz="1400" dirty="0"/>
              <a:t>云计算</a:t>
            </a:r>
            <a:r>
              <a:rPr lang="en-US" altLang="zh-CN" sz="1400" dirty="0"/>
              <a:t>——</a:t>
            </a:r>
            <a:r>
              <a:rPr lang="zh-CN" altLang="en-US" sz="1400" dirty="0"/>
              <a:t>概念、技术与架构，机械工业出版社，</a:t>
            </a:r>
            <a:r>
              <a:rPr lang="en-US" altLang="zh-CN" sz="1400" dirty="0"/>
              <a:t>2014</a:t>
            </a:r>
          </a:p>
          <a:p>
            <a:pPr lvl="1"/>
            <a:r>
              <a:rPr lang="en-US" altLang="zh-CN" sz="1400" dirty="0"/>
              <a:t>Barroso, </a:t>
            </a:r>
            <a:r>
              <a:rPr lang="en-US" altLang="zh-CN" sz="1400" dirty="0" err="1"/>
              <a:t>Clidaras</a:t>
            </a:r>
            <a:r>
              <a:rPr lang="en-US" altLang="zh-CN" sz="1400" dirty="0"/>
              <a:t>, and </a:t>
            </a:r>
            <a:r>
              <a:rPr lang="en-US" altLang="zh-CN" sz="1400" dirty="0" err="1"/>
              <a:t>Holzle</a:t>
            </a:r>
            <a:r>
              <a:rPr lang="en-US" altLang="zh-CN" sz="1400" dirty="0"/>
              <a:t>, “The Datacenter as a Computer: An Introduction to the Design of Warehouse-Scale Machines, Second Edition.”</a:t>
            </a:r>
            <a:endParaRPr lang="en-US" altLang="zh-CN" dirty="0"/>
          </a:p>
          <a:p>
            <a:endParaRPr lang="zh-CN" altLang="en-US" dirty="0"/>
          </a:p>
        </p:txBody>
      </p:sp>
    </p:spTree>
    <p:extLst>
      <p:ext uri="{BB962C8B-B14F-4D97-AF65-F5344CB8AC3E}">
        <p14:creationId xmlns:p14="http://schemas.microsoft.com/office/powerpoint/2010/main" val="12743536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后续内容</a:t>
            </a:r>
          </a:p>
        </p:txBody>
      </p:sp>
      <p:sp>
        <p:nvSpPr>
          <p:cNvPr id="3" name="内容占位符 2"/>
          <p:cNvSpPr>
            <a:spLocks noGrp="1"/>
          </p:cNvSpPr>
          <p:nvPr>
            <p:ph idx="1"/>
          </p:nvPr>
        </p:nvSpPr>
        <p:spPr/>
        <p:txBody>
          <a:bodyPr>
            <a:normAutofit fontScale="92500" lnSpcReduction="20000"/>
          </a:bodyPr>
          <a:lstStyle/>
          <a:p>
            <a:pPr>
              <a:lnSpc>
                <a:spcPct val="120000"/>
              </a:lnSpc>
              <a:spcBef>
                <a:spcPts val="0"/>
              </a:spcBef>
            </a:pPr>
            <a:r>
              <a:rPr lang="zh-CN" altLang="en-US" dirty="0" smtClean="0"/>
              <a:t>范文</a:t>
            </a:r>
            <a:endParaRPr lang="en-US" altLang="zh-CN" dirty="0" smtClean="0"/>
          </a:p>
          <a:p>
            <a:pPr lvl="1">
              <a:lnSpc>
                <a:spcPct val="120000"/>
              </a:lnSpc>
              <a:spcBef>
                <a:spcPts val="0"/>
              </a:spcBef>
            </a:pPr>
            <a:r>
              <a:rPr lang="en-US" altLang="zh-CN" sz="2100" dirty="0" smtClean="0"/>
              <a:t>Y</a:t>
            </a:r>
            <a:r>
              <a:rPr lang="en-US" altLang="zh-CN" sz="2100" dirty="0"/>
              <a:t>. Su, D. Feng, Y. Hua, Z. Shi, T. Zhu. IEEE, 2018. </a:t>
            </a:r>
            <a:r>
              <a:rPr lang="en-US" altLang="zh-CN" sz="2100" b="1" dirty="0" err="1"/>
              <a:t>NetRS</a:t>
            </a:r>
            <a:r>
              <a:rPr lang="en-US" altLang="zh-CN" sz="2100" b="1" dirty="0"/>
              <a:t>: Cutting Response Latency in Distributed Key-Value Stores with In-Network Replica Selection</a:t>
            </a:r>
            <a:r>
              <a:rPr lang="en-US" altLang="zh-CN" sz="2100" dirty="0"/>
              <a:t>[C]//2018 IEEE 38th International Conference on Distributed Computing Systems (ICDCS). </a:t>
            </a:r>
            <a:r>
              <a:rPr lang="en-US" altLang="zh-CN" sz="2100" dirty="0" smtClean="0"/>
              <a:t>2018, 143-153</a:t>
            </a:r>
            <a:r>
              <a:rPr lang="en-US" altLang="zh-CN" sz="2100" dirty="0"/>
              <a:t>.</a:t>
            </a:r>
          </a:p>
          <a:p>
            <a:pPr lvl="1">
              <a:lnSpc>
                <a:spcPct val="120000"/>
              </a:lnSpc>
              <a:spcBef>
                <a:spcPts val="0"/>
              </a:spcBef>
            </a:pPr>
            <a:r>
              <a:rPr lang="en-US" altLang="zh-CN" sz="2100" dirty="0" smtClean="0"/>
              <a:t>Su </a:t>
            </a:r>
            <a:r>
              <a:rPr lang="en-US" altLang="zh-CN" sz="2100" dirty="0"/>
              <a:t>Y, Feng D, Hua Y, Shi Z. </a:t>
            </a:r>
            <a:r>
              <a:rPr lang="en-US" altLang="zh-CN" sz="2100" b="1" dirty="0"/>
              <a:t>Predicting Response Latency Percentiles for Cloud Object Storage Systems</a:t>
            </a:r>
            <a:r>
              <a:rPr lang="en-US" altLang="zh-CN" sz="2100" dirty="0"/>
              <a:t>[C]//2017 46th International Conference on Parallel Processing (ICPP). </a:t>
            </a:r>
            <a:r>
              <a:rPr lang="en-US" altLang="zh-CN" sz="2100" dirty="0" smtClean="0"/>
              <a:t>2017, 241-250.</a:t>
            </a:r>
          </a:p>
          <a:p>
            <a:pPr>
              <a:lnSpc>
                <a:spcPct val="120000"/>
              </a:lnSpc>
              <a:spcBef>
                <a:spcPts val="0"/>
              </a:spcBef>
            </a:pPr>
            <a:r>
              <a:rPr lang="zh-CN" altLang="en-US" dirty="0"/>
              <a:t>泛读相关论文</a:t>
            </a:r>
            <a:r>
              <a:rPr lang="zh-CN" altLang="en-US" sz="2000" dirty="0"/>
              <a:t> 选篇精读 </a:t>
            </a:r>
            <a:r>
              <a:rPr lang="en-US" altLang="zh-CN" sz="2000" dirty="0"/>
              <a:t>HPCA2018, ATC2018</a:t>
            </a:r>
          </a:p>
          <a:p>
            <a:pPr lvl="1">
              <a:lnSpc>
                <a:spcPct val="120000"/>
              </a:lnSpc>
              <a:spcBef>
                <a:spcPts val="0"/>
              </a:spcBef>
            </a:pPr>
            <a:r>
              <a:rPr lang="en-US" altLang="zh-CN" dirty="0">
                <a:hlinkClick r:id="rId2"/>
              </a:rPr>
              <a:t>http://hpca2018.ece.ucsb.edu/pages/main_program.html</a:t>
            </a:r>
            <a:endParaRPr lang="en-US" altLang="zh-CN" dirty="0"/>
          </a:p>
          <a:p>
            <a:pPr lvl="1">
              <a:lnSpc>
                <a:spcPct val="120000"/>
              </a:lnSpc>
              <a:spcBef>
                <a:spcPts val="0"/>
              </a:spcBef>
            </a:pPr>
            <a:r>
              <a:rPr lang="en-US" altLang="zh-CN" dirty="0">
                <a:hlinkClick r:id="rId3"/>
              </a:rPr>
              <a:t>https://</a:t>
            </a:r>
            <a:r>
              <a:rPr lang="en-US" altLang="zh-CN" dirty="0" smtClean="0">
                <a:hlinkClick r:id="rId3"/>
              </a:rPr>
              <a:t>www.usenix.org/conference/atc18/technical-sessions</a:t>
            </a:r>
            <a:endParaRPr lang="en-US" altLang="zh-CN" dirty="0" smtClean="0"/>
          </a:p>
          <a:p>
            <a:pPr lvl="1">
              <a:lnSpc>
                <a:spcPct val="120000"/>
              </a:lnSpc>
              <a:spcBef>
                <a:spcPts val="0"/>
              </a:spcBef>
            </a:pPr>
            <a:r>
              <a:rPr lang="zh-CN" altLang="en-US" dirty="0" smtClean="0"/>
              <a:t>通过协同编辑器选择 </a:t>
            </a:r>
            <a:r>
              <a:rPr lang="en-US" altLang="zh-CN" dirty="0" smtClean="0">
                <a:hlinkClick r:id="rId4"/>
              </a:rPr>
              <a:t>https</a:t>
            </a:r>
            <a:r>
              <a:rPr lang="en-US" altLang="zh-CN" dirty="0">
                <a:hlinkClick r:id="rId4"/>
              </a:rPr>
              <a:t>://docs.qq.com/desktop</a:t>
            </a:r>
            <a:r>
              <a:rPr lang="en-US" altLang="zh-CN" dirty="0" smtClean="0">
                <a:hlinkClick r:id="rId4"/>
              </a:rPr>
              <a:t>/</a:t>
            </a:r>
            <a:endParaRPr lang="en-US" altLang="zh-CN" dirty="0"/>
          </a:p>
          <a:p>
            <a:pPr>
              <a:lnSpc>
                <a:spcPct val="120000"/>
              </a:lnSpc>
              <a:spcBef>
                <a:spcPts val="0"/>
              </a:spcBef>
            </a:pPr>
            <a:r>
              <a:rPr lang="zh-CN" altLang="en-US" dirty="0" smtClean="0"/>
              <a:t>论文研讨课评价方法</a:t>
            </a:r>
            <a:endParaRPr lang="zh-CN" altLang="en-US" dirty="0"/>
          </a:p>
        </p:txBody>
      </p:sp>
    </p:spTree>
    <p:extLst>
      <p:ext uri="{BB962C8B-B14F-4D97-AF65-F5344CB8AC3E}">
        <p14:creationId xmlns:p14="http://schemas.microsoft.com/office/powerpoint/2010/main" val="48067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课程计划</a:t>
            </a:r>
          </a:p>
        </p:txBody>
      </p:sp>
      <p:graphicFrame>
        <p:nvGraphicFramePr>
          <p:cNvPr id="4" name="表格 3"/>
          <p:cNvGraphicFramePr>
            <a:graphicFrameLocks noGrp="1"/>
          </p:cNvGraphicFramePr>
          <p:nvPr>
            <p:extLst>
              <p:ext uri="{D42A27DB-BD31-4B8C-83A1-F6EECF244321}">
                <p14:modId xmlns:p14="http://schemas.microsoft.com/office/powerpoint/2010/main" val="4192855942"/>
              </p:ext>
            </p:extLst>
          </p:nvPr>
        </p:nvGraphicFramePr>
        <p:xfrm>
          <a:off x="720000" y="1332000"/>
          <a:ext cx="7920000" cy="5400000"/>
        </p:xfrm>
        <a:graphic>
          <a:graphicData uri="http://schemas.openxmlformats.org/drawingml/2006/table">
            <a:tbl>
              <a:tblPr bandRow="1">
                <a:tableStyleId>{5C22544A-7EE6-4342-B048-85BDC9FD1C3A}</a:tableStyleId>
              </a:tblPr>
              <a:tblGrid>
                <a:gridCol w="540000">
                  <a:extLst>
                    <a:ext uri="{9D8B030D-6E8A-4147-A177-3AD203B41FA5}">
                      <a16:colId xmlns:a16="http://schemas.microsoft.com/office/drawing/2014/main" val="20000"/>
                    </a:ext>
                  </a:extLst>
                </a:gridCol>
                <a:gridCol w="630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tblGrid>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课程总体介绍</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09-11</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0"/>
                  </a:ext>
                </a:extLst>
              </a:tr>
              <a:tr h="337500">
                <a:tc>
                  <a:txBody>
                    <a:bodyPr/>
                    <a:lstStyle/>
                    <a:p>
                      <a:pPr algn="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大规模高性能分布式块存储系统数据中心部署实例</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09-13</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1"/>
                  </a:ext>
                </a:extLst>
              </a:tr>
              <a:tr h="337500">
                <a:tc>
                  <a:txBody>
                    <a:bodyPr/>
                    <a:lstStyle/>
                    <a:p>
                      <a:pPr algn="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algn="just">
                        <a:spcAft>
                          <a:spcPts val="0"/>
                        </a:spcAft>
                      </a:pPr>
                      <a:r>
                        <a:rPr lang="zh-CN" sz="1400" kern="100" dirty="0">
                          <a:effectLst/>
                          <a:latin typeface="黑体" panose="02010609060101010101" pitchFamily="49" charset="-122"/>
                          <a:ea typeface="黑体" panose="02010609060101010101" pitchFamily="49" charset="-122"/>
                          <a:cs typeface="Times New Roman" panose="02020603050405020304" pitchFamily="18" charset="0"/>
                        </a:rPr>
                        <a:t>虚拟化、容器技术</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09-18</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2"/>
                  </a:ext>
                </a:extLst>
              </a:tr>
              <a:tr h="337500">
                <a:tc>
                  <a:txBody>
                    <a:bodyPr/>
                    <a:lstStyle/>
                    <a:p>
                      <a:pPr algn="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algn="just">
                        <a:spcAft>
                          <a:spcPts val="0"/>
                        </a:spcAft>
                      </a:pPr>
                      <a:r>
                        <a:rPr lang="zh-CN" sz="1400" kern="100" dirty="0">
                          <a:effectLst/>
                          <a:latin typeface="黑体" panose="02010609060101010101" pitchFamily="49" charset="-122"/>
                          <a:ea typeface="黑体" panose="02010609060101010101" pitchFamily="49" charset="-122"/>
                          <a:cs typeface="Times New Roman" panose="02020603050405020304" pitchFamily="18" charset="0"/>
                        </a:rPr>
                        <a:t>论文、实验讲解</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09-20</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3"/>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algn="just">
                        <a:spcAft>
                          <a:spcPts val="0"/>
                        </a:spcAft>
                      </a:pPr>
                      <a:r>
                        <a:rPr lang="zh-CN" sz="1400" kern="100" dirty="0">
                          <a:effectLst/>
                          <a:latin typeface="黑体" panose="02010609060101010101" pitchFamily="49" charset="-122"/>
                          <a:ea typeface="黑体" panose="02010609060101010101" pitchFamily="49" charset="-122"/>
                          <a:cs typeface="Times New Roman" panose="02020603050405020304" pitchFamily="18" charset="0"/>
                        </a:rPr>
                        <a:t>软件定义数据中心</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09-25</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4"/>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新型非易失性存储器重塑数据中心</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09-27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5"/>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监控与管理技术</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10-09</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6"/>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论文、实验讲解</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10-11</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7"/>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分组讨论论文、汇报实验</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10-16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8"/>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10-18</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9"/>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10-23</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10"/>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10-25</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11"/>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分组讨论论文、汇报实验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完成实验，课程总结，编写报告</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10-30</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2"/>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11-01</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3"/>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11-06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4"/>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11-08</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5"/>
                  </a:ext>
                </a:extLst>
              </a:tr>
            </a:tbl>
          </a:graphicData>
        </a:graphic>
      </p:graphicFrame>
      <p:sp>
        <p:nvSpPr>
          <p:cNvPr id="3" name="右箭头 2"/>
          <p:cNvSpPr/>
          <p:nvPr/>
        </p:nvSpPr>
        <p:spPr>
          <a:xfrm>
            <a:off x="360000" y="3348000"/>
            <a:ext cx="360000" cy="360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3804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讲座内容</a:t>
            </a:r>
          </a:p>
        </p:txBody>
      </p:sp>
      <p:sp>
        <p:nvSpPr>
          <p:cNvPr id="3" name="内容占位符 2"/>
          <p:cNvSpPr>
            <a:spLocks noGrp="1"/>
          </p:cNvSpPr>
          <p:nvPr>
            <p:ph idx="1"/>
          </p:nvPr>
        </p:nvSpPr>
        <p:spPr/>
        <p:txBody>
          <a:bodyPr>
            <a:normAutofit/>
          </a:bodyPr>
          <a:lstStyle/>
          <a:p>
            <a:pPr>
              <a:lnSpc>
                <a:spcPct val="100000"/>
              </a:lnSpc>
              <a:spcBef>
                <a:spcPts val="0"/>
              </a:spcBef>
            </a:pPr>
            <a:r>
              <a:rPr lang="zh-CN" altLang="en-US" dirty="0" smtClean="0"/>
              <a:t>数据中心管理</a:t>
            </a:r>
            <a:endParaRPr lang="en-US" altLang="zh-CN" dirty="0"/>
          </a:p>
          <a:p>
            <a:pPr lvl="1">
              <a:lnSpc>
                <a:spcPct val="100000"/>
              </a:lnSpc>
              <a:spcBef>
                <a:spcPts val="0"/>
              </a:spcBef>
            </a:pPr>
            <a:r>
              <a:rPr lang="zh-CN" altLang="en-US" sz="2500" i="1" dirty="0" smtClean="0"/>
              <a:t>从系统管理到软件定义</a:t>
            </a:r>
            <a:endParaRPr lang="en-US" altLang="zh-CN" sz="2500" i="1" dirty="0"/>
          </a:p>
          <a:p>
            <a:pPr>
              <a:lnSpc>
                <a:spcPct val="100000"/>
              </a:lnSpc>
              <a:spcBef>
                <a:spcPts val="0"/>
              </a:spcBef>
            </a:pPr>
            <a:r>
              <a:rPr lang="zh-CN" altLang="en-US" dirty="0"/>
              <a:t>系统</a:t>
            </a:r>
            <a:r>
              <a:rPr lang="zh-CN" altLang="en-US" dirty="0" smtClean="0"/>
              <a:t>监控管理实践</a:t>
            </a:r>
            <a:endParaRPr lang="en-US" altLang="zh-CN" dirty="0"/>
          </a:p>
          <a:p>
            <a:pPr lvl="1">
              <a:lnSpc>
                <a:spcPct val="100000"/>
              </a:lnSpc>
              <a:spcBef>
                <a:spcPts val="0"/>
              </a:spcBef>
            </a:pPr>
            <a:r>
              <a:rPr lang="zh-CN" altLang="en-US" sz="2500" i="1" dirty="0"/>
              <a:t>基础</a:t>
            </a:r>
            <a:r>
              <a:rPr lang="zh-CN" altLang="en-US" sz="2500" i="1" dirty="0" smtClean="0"/>
              <a:t>工具方法</a:t>
            </a:r>
            <a:endParaRPr lang="en-US" altLang="zh-CN" sz="2500" i="1" dirty="0"/>
          </a:p>
          <a:p>
            <a:pPr>
              <a:lnSpc>
                <a:spcPct val="100000"/>
              </a:lnSpc>
              <a:spcBef>
                <a:spcPts val="0"/>
              </a:spcBef>
            </a:pPr>
            <a:r>
              <a:rPr lang="zh-CN" altLang="en-US" dirty="0" smtClean="0"/>
              <a:t>论文学习基础</a:t>
            </a:r>
            <a:endParaRPr lang="en-US" altLang="zh-CN" dirty="0"/>
          </a:p>
          <a:p>
            <a:pPr lvl="1">
              <a:lnSpc>
                <a:spcPct val="100000"/>
              </a:lnSpc>
              <a:spcBef>
                <a:spcPts val="0"/>
              </a:spcBef>
            </a:pPr>
            <a:r>
              <a:rPr lang="zh-CN" altLang="en-US" sz="2500" i="1" dirty="0" smtClean="0"/>
              <a:t>关于后续论文学习的一些常识</a:t>
            </a:r>
            <a:endParaRPr lang="zh-CN" altLang="en-US" sz="2500" i="1" dirty="0"/>
          </a:p>
        </p:txBody>
      </p:sp>
    </p:spTree>
    <p:extLst>
      <p:ext uri="{BB962C8B-B14F-4D97-AF65-F5344CB8AC3E}">
        <p14:creationId xmlns:p14="http://schemas.microsoft.com/office/powerpoint/2010/main" val="118316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复杂系统管理</a:t>
            </a:r>
            <a:endParaRPr lang="zh-CN" altLang="en-US" dirty="0"/>
          </a:p>
        </p:txBody>
      </p:sp>
      <p:sp>
        <p:nvSpPr>
          <p:cNvPr id="5" name="内容占位符 4"/>
          <p:cNvSpPr>
            <a:spLocks noGrp="1"/>
          </p:cNvSpPr>
          <p:nvPr>
            <p:ph idx="1"/>
          </p:nvPr>
        </p:nvSpPr>
        <p:spPr/>
        <p:txBody>
          <a:bodyPr/>
          <a:lstStyle/>
          <a:p>
            <a:pPr>
              <a:lnSpc>
                <a:spcPct val="100000"/>
              </a:lnSpc>
              <a:spcBef>
                <a:spcPts val="0"/>
              </a:spcBef>
            </a:pPr>
            <a:r>
              <a:rPr lang="zh-CN" altLang="en-US" dirty="0" smtClean="0"/>
              <a:t>基本职责</a:t>
            </a:r>
            <a:endParaRPr lang="en-US" altLang="zh-CN" dirty="0" smtClean="0"/>
          </a:p>
          <a:p>
            <a:pPr lvl="1">
              <a:lnSpc>
                <a:spcPct val="100000"/>
              </a:lnSpc>
              <a:spcBef>
                <a:spcPts val="0"/>
              </a:spcBef>
            </a:pPr>
            <a:r>
              <a:rPr lang="zh-CN" altLang="en-US" dirty="0" smtClean="0"/>
              <a:t>计算</a:t>
            </a:r>
            <a:endParaRPr lang="en-US" altLang="zh-CN" dirty="0" smtClean="0"/>
          </a:p>
          <a:p>
            <a:pPr lvl="1">
              <a:lnSpc>
                <a:spcPct val="100000"/>
              </a:lnSpc>
              <a:spcBef>
                <a:spcPts val="0"/>
              </a:spcBef>
            </a:pPr>
            <a:r>
              <a:rPr lang="zh-CN" altLang="en-US" dirty="0" smtClean="0"/>
              <a:t>网络</a:t>
            </a:r>
            <a:endParaRPr lang="en-US" altLang="zh-CN" dirty="0" smtClean="0"/>
          </a:p>
          <a:p>
            <a:pPr lvl="1">
              <a:lnSpc>
                <a:spcPct val="100000"/>
              </a:lnSpc>
              <a:spcBef>
                <a:spcPts val="0"/>
              </a:spcBef>
            </a:pPr>
            <a:r>
              <a:rPr lang="zh-CN" altLang="en-US" dirty="0" smtClean="0"/>
              <a:t>存储</a:t>
            </a:r>
            <a:endParaRPr lang="en-US" altLang="zh-CN" dirty="0" smtClean="0"/>
          </a:p>
          <a:p>
            <a:pPr lvl="1">
              <a:lnSpc>
                <a:spcPct val="100000"/>
              </a:lnSpc>
              <a:spcBef>
                <a:spcPts val="0"/>
              </a:spcBef>
            </a:pPr>
            <a:r>
              <a:rPr lang="zh-CN" altLang="en-US" dirty="0" smtClean="0"/>
              <a:t>安全</a:t>
            </a:r>
            <a:endParaRPr lang="en-US" altLang="zh-CN" dirty="0" smtClean="0"/>
          </a:p>
          <a:p>
            <a:pPr lvl="1">
              <a:lnSpc>
                <a:spcPct val="100000"/>
              </a:lnSpc>
              <a:spcBef>
                <a:spcPts val="0"/>
              </a:spcBef>
            </a:pPr>
            <a:r>
              <a:rPr lang="zh-CN" altLang="en-US" dirty="0"/>
              <a:t>可靠</a:t>
            </a:r>
          </a:p>
        </p:txBody>
      </p:sp>
      <p:sp>
        <p:nvSpPr>
          <p:cNvPr id="6" name="文本框 5"/>
          <p:cNvSpPr txBox="1"/>
          <p:nvPr/>
        </p:nvSpPr>
        <p:spPr>
          <a:xfrm>
            <a:off x="2743201" y="2285999"/>
            <a:ext cx="2312376" cy="2215991"/>
          </a:xfrm>
          <a:prstGeom prst="rect">
            <a:avLst/>
          </a:prstGeom>
          <a:noFill/>
        </p:spPr>
        <p:txBody>
          <a:bodyPr wrap="square" rtlCol="0">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150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节点</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300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端口</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0.5PB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存储</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150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用户</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24</a:t>
            </a:r>
          </a:p>
          <a:p>
            <a:pPr algn="r"/>
            <a:r>
              <a:rPr lang="en-US" altLang="zh-CN" sz="1600" i="1" dirty="0" smtClean="0">
                <a:latin typeface="Times New Roman" panose="02020603050405020304" pitchFamily="18" charset="0"/>
                <a:ea typeface="黑体" panose="02010609060101010101" pitchFamily="49" charset="-122"/>
                <a:cs typeface="Times New Roman" panose="02020603050405020304" pitchFamily="18" charset="0"/>
              </a:rPr>
              <a:t>WNLO F310</a:t>
            </a:r>
            <a:endParaRPr lang="zh-CN" altLang="en-US" sz="16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219808" y="4966585"/>
            <a:ext cx="8748346" cy="1723549"/>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How many employees does it take to run a data center? The Green Data Center blog explored the issue last week when it looked at hiring for new data centers in central Washington and found that Yahoo (YHOO), Ask.com, Intuit (INTU) and Microsoft (MSFT) have hired a total of 180 workers for their facilities. Microsoft, Yahoo and Intuit will </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each have 50 workers</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their data centers in Grant County, while Ask.com is adding 30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p>
          <a:p>
            <a:pPr algn="r"/>
            <a:r>
              <a:rPr lang="en-US" altLang="zh-CN" sz="1400" i="1" dirty="0">
                <a:latin typeface="Times New Roman" panose="02020603050405020304" pitchFamily="18" charset="0"/>
                <a:ea typeface="黑体" panose="02010609060101010101" pitchFamily="49" charset="-122"/>
                <a:cs typeface="Times New Roman" panose="02020603050405020304" pitchFamily="18" charset="0"/>
              </a:rPr>
              <a:t>https://www.datacenterknowledge.com/archives/2008/01/18/the-economics-of-data-center-staffing</a:t>
            </a:r>
            <a:endParaRPr lang="zh-CN" altLang="en-US" sz="1400" i="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6659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复杂系统管理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388753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a:t>
            </a:r>
            <a:endParaRPr lang="zh-CN" altLang="en-US" dirty="0"/>
          </a:p>
        </p:txBody>
      </p:sp>
      <p:sp>
        <p:nvSpPr>
          <p:cNvPr id="3" name="内容占位符 2"/>
          <p:cNvSpPr>
            <a:spLocks noGrp="1"/>
          </p:cNvSpPr>
          <p:nvPr>
            <p:ph idx="1"/>
          </p:nvPr>
        </p:nvSpPr>
        <p:spPr/>
        <p:txBody>
          <a:bodyPr>
            <a:noAutofit/>
          </a:bodyPr>
          <a:lstStyle/>
          <a:p>
            <a:pPr>
              <a:lnSpc>
                <a:spcPct val="100000"/>
              </a:lnSpc>
              <a:spcBef>
                <a:spcPts val="0"/>
              </a:spcBef>
            </a:pPr>
            <a:r>
              <a:rPr lang="en-US" altLang="zh-CN" sz="2400" dirty="0"/>
              <a:t>What is the Distributed Management Task Force?</a:t>
            </a:r>
          </a:p>
          <a:p>
            <a:pPr lvl="1">
              <a:lnSpc>
                <a:spcPct val="100000"/>
              </a:lnSpc>
              <a:spcBef>
                <a:spcPts val="0"/>
              </a:spcBef>
            </a:pPr>
            <a:r>
              <a:rPr lang="en-US" altLang="zh-CN" sz="1800" dirty="0" smtClean="0"/>
              <a:t>An </a:t>
            </a:r>
            <a:r>
              <a:rPr lang="en-US" altLang="zh-CN" sz="1800" dirty="0"/>
              <a:t>Industry Standards Organization</a:t>
            </a:r>
          </a:p>
          <a:p>
            <a:pPr lvl="1">
              <a:lnSpc>
                <a:spcPct val="100000"/>
              </a:lnSpc>
              <a:spcBef>
                <a:spcPts val="0"/>
              </a:spcBef>
            </a:pPr>
            <a:r>
              <a:rPr lang="en-US" altLang="zh-CN" sz="1800" dirty="0" smtClean="0"/>
              <a:t>Developing </a:t>
            </a:r>
            <a:r>
              <a:rPr lang="en-US" altLang="zh-CN" sz="1800" dirty="0"/>
              <a:t>manageability standards for 24 years (est. 1992)</a:t>
            </a:r>
          </a:p>
          <a:p>
            <a:pPr lvl="1">
              <a:lnSpc>
                <a:spcPct val="100000"/>
              </a:lnSpc>
              <a:spcBef>
                <a:spcPts val="0"/>
              </a:spcBef>
            </a:pPr>
            <a:r>
              <a:rPr lang="en-US" altLang="zh-CN" sz="1800" dirty="0" smtClean="0"/>
              <a:t>Membership </a:t>
            </a:r>
            <a:r>
              <a:rPr lang="en-US" altLang="zh-CN" sz="1800" dirty="0"/>
              <a:t>includes 65 companies and industry organizations</a:t>
            </a:r>
          </a:p>
          <a:p>
            <a:pPr lvl="1">
              <a:lnSpc>
                <a:spcPct val="100000"/>
              </a:lnSpc>
              <a:spcBef>
                <a:spcPts val="0"/>
              </a:spcBef>
            </a:pPr>
            <a:r>
              <a:rPr lang="en-US" altLang="zh-CN" sz="1800" dirty="0" smtClean="0"/>
              <a:t>With </a:t>
            </a:r>
            <a:r>
              <a:rPr lang="en-US" altLang="zh-CN" sz="1800" dirty="0"/>
              <a:t>active chapters in China and Japan</a:t>
            </a:r>
          </a:p>
          <a:p>
            <a:pPr>
              <a:lnSpc>
                <a:spcPct val="100000"/>
              </a:lnSpc>
              <a:spcBef>
                <a:spcPts val="0"/>
              </a:spcBef>
            </a:pPr>
            <a:r>
              <a:rPr lang="en-US" altLang="zh-CN" sz="2400" dirty="0" smtClean="0"/>
              <a:t>Allied </a:t>
            </a:r>
            <a:r>
              <a:rPr lang="en-US" altLang="zh-CN" sz="2400" dirty="0"/>
              <a:t>with</a:t>
            </a:r>
          </a:p>
          <a:p>
            <a:pPr lvl="1">
              <a:lnSpc>
                <a:spcPct val="100000"/>
              </a:lnSpc>
              <a:spcBef>
                <a:spcPts val="0"/>
              </a:spcBef>
            </a:pPr>
            <a:r>
              <a:rPr lang="en-US" altLang="zh-CN" sz="1800" dirty="0" smtClean="0"/>
              <a:t>14 </a:t>
            </a:r>
            <a:r>
              <a:rPr lang="en-US" altLang="zh-CN" sz="1800" dirty="0"/>
              <a:t>standard development organizations (alliance partners)</a:t>
            </a:r>
          </a:p>
          <a:p>
            <a:pPr lvl="1">
              <a:lnSpc>
                <a:spcPct val="100000"/>
              </a:lnSpc>
              <a:spcBef>
                <a:spcPts val="0"/>
              </a:spcBef>
            </a:pPr>
            <a:r>
              <a:rPr lang="en-US" altLang="zh-CN" sz="1800" dirty="0" smtClean="0"/>
              <a:t>80</a:t>
            </a:r>
            <a:r>
              <a:rPr lang="en-US" altLang="zh-CN" sz="1800" dirty="0"/>
              <a:t>+ universities and research organizations (academic </a:t>
            </a:r>
            <a:r>
              <a:rPr lang="en-US" altLang="zh-CN" sz="1800" dirty="0" smtClean="0"/>
              <a:t>alliance partners</a:t>
            </a:r>
            <a:r>
              <a:rPr lang="en-US" altLang="zh-CN" sz="1800" dirty="0"/>
              <a:t>)</a:t>
            </a:r>
          </a:p>
          <a:p>
            <a:pPr>
              <a:lnSpc>
                <a:spcPct val="100000"/>
              </a:lnSpc>
              <a:spcBef>
                <a:spcPts val="0"/>
              </a:spcBef>
            </a:pPr>
            <a:r>
              <a:rPr lang="en-US" altLang="zh-CN" sz="2400" dirty="0" smtClean="0"/>
              <a:t>Focused </a:t>
            </a:r>
            <a:r>
              <a:rPr lang="en-US" altLang="zh-CN" sz="2400" dirty="0"/>
              <a:t>on manageability standards</a:t>
            </a:r>
          </a:p>
          <a:p>
            <a:pPr lvl="1">
              <a:lnSpc>
                <a:spcPct val="100000"/>
              </a:lnSpc>
              <a:spcBef>
                <a:spcPts val="0"/>
              </a:spcBef>
            </a:pPr>
            <a:r>
              <a:rPr lang="en-US" altLang="zh-CN" sz="1800" dirty="0" smtClean="0"/>
              <a:t>For </a:t>
            </a:r>
            <a:r>
              <a:rPr lang="en-US" altLang="zh-CN" sz="1800" dirty="0"/>
              <a:t>the management of on-platform, off-platform, network </a:t>
            </a:r>
            <a:r>
              <a:rPr lang="en-US" altLang="zh-CN" sz="1800" dirty="0" smtClean="0"/>
              <a:t>services and </a:t>
            </a:r>
            <a:r>
              <a:rPr lang="en-US" altLang="zh-CN" sz="1800" dirty="0"/>
              <a:t>infrastructure domains</a:t>
            </a:r>
          </a:p>
          <a:p>
            <a:pPr lvl="1">
              <a:lnSpc>
                <a:spcPct val="100000"/>
              </a:lnSpc>
              <a:spcBef>
                <a:spcPts val="0"/>
              </a:spcBef>
            </a:pPr>
            <a:r>
              <a:rPr lang="en-US" altLang="zh-CN" sz="1800" dirty="0" smtClean="0"/>
              <a:t>Which </a:t>
            </a:r>
            <a:r>
              <a:rPr lang="en-US" altLang="zh-CN" sz="1800" dirty="0"/>
              <a:t>are recognized nationally (ANSI/US) and internationally (ISO)</a:t>
            </a:r>
          </a:p>
        </p:txBody>
      </p:sp>
      <p:sp>
        <p:nvSpPr>
          <p:cNvPr id="4" name="文本框 3"/>
          <p:cNvSpPr txBox="1"/>
          <p:nvPr/>
        </p:nvSpPr>
        <p:spPr>
          <a:xfrm>
            <a:off x="237393" y="6265082"/>
            <a:ext cx="8563708"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DMTF</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https://</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www.dmtf.org/sites/default/files/A Modern Interface for Managing Compute, Storage and Network - CNSM 2016 Keynote.pdf</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59706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a:t>
            </a:r>
            <a:endParaRPr lang="zh-CN" altLang="en-US" dirty="0"/>
          </a:p>
        </p:txBody>
      </p:sp>
      <p:sp>
        <p:nvSpPr>
          <p:cNvPr id="4" name="文本框 3"/>
          <p:cNvSpPr txBox="1"/>
          <p:nvPr/>
        </p:nvSpPr>
        <p:spPr>
          <a:xfrm>
            <a:off x="237393" y="6265082"/>
            <a:ext cx="8563708"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DMTF</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https://</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www.dmtf.org/sites/default/files/A Modern Interface for Managing Compute, Storage and Network - CNSM 2016 Keynote.pdf</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58072" y="1523332"/>
            <a:ext cx="7922350" cy="4741750"/>
          </a:xfrm>
          <a:prstGeom prst="rect">
            <a:avLst/>
          </a:prstGeom>
        </p:spPr>
      </p:pic>
    </p:spTree>
    <p:extLst>
      <p:ext uri="{BB962C8B-B14F-4D97-AF65-F5344CB8AC3E}">
        <p14:creationId xmlns:p14="http://schemas.microsoft.com/office/powerpoint/2010/main" val="781871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a:t>
            </a:r>
            <a:endParaRPr lang="zh-CN" altLang="en-US" dirty="0"/>
          </a:p>
        </p:txBody>
      </p:sp>
      <p:sp>
        <p:nvSpPr>
          <p:cNvPr id="5" name="内容占位符 4"/>
          <p:cNvSpPr>
            <a:spLocks noGrp="1"/>
          </p:cNvSpPr>
          <p:nvPr>
            <p:ph idx="1"/>
          </p:nvPr>
        </p:nvSpPr>
        <p:spPr/>
        <p:txBody>
          <a:bodyPr/>
          <a:lstStyle/>
          <a:p>
            <a:endParaRPr lang="zh-CN" altLang="en-US"/>
          </a:p>
        </p:txBody>
      </p:sp>
      <p:pic>
        <p:nvPicPr>
          <p:cNvPr id="3" name="图片 2"/>
          <p:cNvPicPr>
            <a:picLocks noChangeAspect="1"/>
          </p:cNvPicPr>
          <p:nvPr/>
        </p:nvPicPr>
        <p:blipFill>
          <a:blip r:embed="rId2"/>
          <a:stretch>
            <a:fillRect/>
          </a:stretch>
        </p:blipFill>
        <p:spPr>
          <a:xfrm>
            <a:off x="2038706" y="1577181"/>
            <a:ext cx="4820401" cy="5040067"/>
          </a:xfrm>
          <a:prstGeom prst="rect">
            <a:avLst/>
          </a:prstGeom>
        </p:spPr>
      </p:pic>
    </p:spTree>
    <p:extLst>
      <p:ext uri="{BB962C8B-B14F-4D97-AF65-F5344CB8AC3E}">
        <p14:creationId xmlns:p14="http://schemas.microsoft.com/office/powerpoint/2010/main" val="35788183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OJJgIwOlE24ngHfD7of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p3a686OA0qxwR7yw0CzyA"/>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3171</TotalTime>
  <Words>1011</Words>
  <Application>Microsoft Office PowerPoint</Application>
  <PresentationFormat>全屏显示(4:3)</PresentationFormat>
  <Paragraphs>206</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Franklin Gothic Book</vt:lpstr>
      <vt:lpstr>ＭＳ Ｐゴシック</vt:lpstr>
      <vt:lpstr>等线</vt:lpstr>
      <vt:lpstr>黑体</vt:lpstr>
      <vt:lpstr>宋体</vt:lpstr>
      <vt:lpstr>Arial</vt:lpstr>
      <vt:lpstr>Arial Black</vt:lpstr>
      <vt:lpstr>Calibri</vt:lpstr>
      <vt:lpstr>Segoe UI</vt:lpstr>
      <vt:lpstr>Times New Roman</vt:lpstr>
      <vt:lpstr>Wingdings</vt:lpstr>
      <vt:lpstr>Office 主题</vt:lpstr>
      <vt:lpstr>数据中心技术</vt:lpstr>
      <vt:lpstr>基本信息</vt:lpstr>
      <vt:lpstr>课程计划</vt:lpstr>
      <vt:lpstr>讲座内容</vt:lpstr>
      <vt:lpstr>复杂系统管理</vt:lpstr>
      <vt:lpstr>复杂系统管理</vt:lpstr>
      <vt:lpstr>标准化</vt:lpstr>
      <vt:lpstr>标准化</vt:lpstr>
      <vt:lpstr>标准化</vt:lpstr>
      <vt:lpstr>标准化</vt:lpstr>
      <vt:lpstr>数据中心管理</vt:lpstr>
      <vt:lpstr>数据中心管理</vt:lpstr>
      <vt:lpstr>数据中心管理</vt:lpstr>
      <vt:lpstr>软件定义数据中心</vt:lpstr>
      <vt:lpstr>软件定义数据中心</vt:lpstr>
      <vt:lpstr>软件定义数据中心</vt:lpstr>
      <vt:lpstr>开放管理平台</vt:lpstr>
      <vt:lpstr>系统监控管理实践</vt:lpstr>
      <vt:lpstr>论文学习基础</vt:lpstr>
      <vt:lpstr>后续内容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数据中心技术</dc:title>
  <dc:creator>Zhan Shi</dc:creator>
  <cp:lastModifiedBy>Shi Zhan</cp:lastModifiedBy>
  <cp:revision>104</cp:revision>
  <dcterms:created xsi:type="dcterms:W3CDTF">2016-11-06T22:55:39Z</dcterms:created>
  <dcterms:modified xsi:type="dcterms:W3CDTF">2018-10-08T23:56:21Z</dcterms:modified>
</cp:coreProperties>
</file>