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CE99"/>
    <a:srgbClr val="ED73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50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49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81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68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37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77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6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58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54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00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8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90BD5-1E1C-4C30-A502-83AE4551E3F9}" type="datetimeFigureOut">
              <a:rPr lang="zh-CN" altLang="en-US" smtClean="0"/>
              <a:t>2016/12/16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14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zshi@hust.edu.cn&#65292;13971459597" TargetMode="External"/><Relationship Id="rId2" Type="http://schemas.openxmlformats.org/officeDocument/2006/relationships/hyperlink" Target="https://github.com/cs210-56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hub.docker.com/u/ceph/" TargetMode="External"/><Relationship Id="rId3" Type="http://schemas.openxmlformats.org/officeDocument/2006/relationships/hyperlink" Target="http://dockone.io/article/410" TargetMode="External"/><Relationship Id="rId7" Type="http://schemas.openxmlformats.org/officeDocument/2006/relationships/hyperlink" Target="https://opensource.com/business/15/7/running-ceph-inside-docker" TargetMode="External"/><Relationship Id="rId2" Type="http://schemas.openxmlformats.org/officeDocument/2006/relationships/hyperlink" Target="https://www.mirantis.com/blog/ceph-vs-swift-architects-perspectiv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eph.com/" TargetMode="External"/><Relationship Id="rId5" Type="http://schemas.openxmlformats.org/officeDocument/2006/relationships/hyperlink" Target="http://www.openstack.org/" TargetMode="External"/><Relationship Id="rId4" Type="http://schemas.openxmlformats.org/officeDocument/2006/relationships/hyperlink" Target="http://dockone.io/article/307" TargetMode="External"/><Relationship Id="rId9" Type="http://schemas.openxmlformats.org/officeDocument/2006/relationships/hyperlink" Target="http://dockone.io/article/436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数据中心技术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施展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武汉光电国家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实验室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2016-12-14 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至 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2016-12-30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155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实验系统构成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440000"/>
            <a:ext cx="3600000" cy="4800000"/>
          </a:xfrm>
          <a:prstGeom prst="rect">
            <a:avLst/>
          </a:prstGeom>
        </p:spPr>
      </p:pic>
      <p:sp>
        <p:nvSpPr>
          <p:cNvPr id="4" name="矩形标注 3"/>
          <p:cNvSpPr/>
          <p:nvPr/>
        </p:nvSpPr>
        <p:spPr>
          <a:xfrm>
            <a:off x="180000" y="1800000"/>
            <a:ext cx="1080000" cy="540000"/>
          </a:xfrm>
          <a:prstGeom prst="wedgeRectCallout">
            <a:avLst>
              <a:gd name="adj1" fmla="val 138310"/>
              <a:gd name="adj2" fmla="val 1793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控制机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Controller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0000" y="4500000"/>
            <a:ext cx="1080000" cy="54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C/S servers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800000" y="2700000"/>
            <a:ext cx="360000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99998" y="3240000"/>
            <a:ext cx="360000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799998" y="3780000"/>
            <a:ext cx="360000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799998" y="4140000"/>
            <a:ext cx="360000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799998" y="4500000"/>
            <a:ext cx="360000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260000" y="4860000"/>
            <a:ext cx="900000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799998" y="5400000"/>
            <a:ext cx="360000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799998" y="5760000"/>
            <a:ext cx="360000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799998" y="2700000"/>
            <a:ext cx="0" cy="306000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矩形标注 14"/>
          <p:cNvSpPr/>
          <p:nvPr/>
        </p:nvSpPr>
        <p:spPr>
          <a:xfrm>
            <a:off x="180000" y="3240000"/>
            <a:ext cx="1080000" cy="540000"/>
          </a:xfrm>
          <a:prstGeom prst="wedgeRectCallout">
            <a:avLst>
              <a:gd name="adj1" fmla="val 129262"/>
              <a:gd name="adj2" fmla="val -1177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切换器</a:t>
            </a:r>
            <a:endParaRPr lang="en-US" altLang="zh-CN" sz="1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KVM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20000" y="1080000"/>
            <a:ext cx="1800000" cy="36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controller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120000" y="1710000"/>
            <a:ext cx="1800000" cy="36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compute1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120000" y="2340000"/>
            <a:ext cx="1800000" cy="36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compute2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120000" y="2970000"/>
            <a:ext cx="1800000" cy="36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compute3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120000" y="3600000"/>
            <a:ext cx="1800000" cy="36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compute4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120000" y="4230000"/>
            <a:ext cx="1800000" cy="360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controller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20000" y="4860000"/>
            <a:ext cx="1800000" cy="36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node0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120000" y="5490000"/>
            <a:ext cx="1800000" cy="36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node1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120000" y="6120000"/>
            <a:ext cx="1800000" cy="360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node2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119999" y="1440000"/>
            <a:ext cx="900000" cy="180000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192.168.100.1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19999" y="900000"/>
            <a:ext cx="900000" cy="180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192.168.3.85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119999" y="2074142"/>
            <a:ext cx="900000" cy="180000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192.168.100.2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20000" y="2074142"/>
            <a:ext cx="900000" cy="180000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10.0.0.21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119999" y="2695858"/>
            <a:ext cx="900000" cy="180000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192.168.100.3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020000" y="2695858"/>
            <a:ext cx="900000" cy="180000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10.0.0.31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119999" y="3321542"/>
            <a:ext cx="900000" cy="180000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192.168.100.4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020000" y="3321542"/>
            <a:ext cx="900000" cy="180000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10.0.0.41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119999" y="3960000"/>
            <a:ext cx="900000" cy="180000"/>
          </a:xfrm>
          <a:prstGeom prst="rect">
            <a:avLst/>
          </a:prstGeom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192.168.100.5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020000" y="3960000"/>
            <a:ext cx="900000" cy="180000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10.0.0.51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119999" y="4572000"/>
            <a:ext cx="900000" cy="180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192.168.3.29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020000" y="4572000"/>
            <a:ext cx="900000" cy="180000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10.0.0.61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119999" y="5220000"/>
            <a:ext cx="900000" cy="180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192.168.3.57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020000" y="5220000"/>
            <a:ext cx="900000" cy="180000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10.0.0.71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119999" y="5850000"/>
            <a:ext cx="900000" cy="180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192.168.3.58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020000" y="5850000"/>
            <a:ext cx="900000" cy="180000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10.0.0.81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119999" y="6480000"/>
            <a:ext cx="900000" cy="180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192.168.3.60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020000" y="6480000"/>
            <a:ext cx="900000" cy="180000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10.0.0.91</a:t>
            </a:r>
            <a:endParaRPr lang="zh-CN" altLang="en-US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400000" y="180000"/>
            <a:ext cx="180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F310 gateway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>
          <a:xfrm rot="5400000">
            <a:off x="6165000" y="4005000"/>
            <a:ext cx="4950000" cy="360000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10GbE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 rot="5400000">
            <a:off x="4140000" y="2430000"/>
            <a:ext cx="3060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1GbE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11" name="直接连接符 110"/>
          <p:cNvCxnSpPr/>
          <p:nvPr/>
        </p:nvCxnSpPr>
        <p:spPr>
          <a:xfrm>
            <a:off x="7920000" y="4013200"/>
            <a:ext cx="540000" cy="0"/>
          </a:xfrm>
          <a:prstGeom prst="line">
            <a:avLst/>
          </a:prstGeom>
          <a:ln w="76200">
            <a:solidFill>
              <a:srgbClr val="ED73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46" idx="3"/>
          </p:cNvCxnSpPr>
          <p:nvPr/>
        </p:nvCxnSpPr>
        <p:spPr>
          <a:xfrm>
            <a:off x="7920000" y="3411542"/>
            <a:ext cx="540000" cy="11108"/>
          </a:xfrm>
          <a:prstGeom prst="line">
            <a:avLst/>
          </a:prstGeom>
          <a:ln w="76200">
            <a:solidFill>
              <a:srgbClr val="ED73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>
            <a:stCxn id="44" idx="3"/>
          </p:cNvCxnSpPr>
          <p:nvPr/>
        </p:nvCxnSpPr>
        <p:spPr>
          <a:xfrm>
            <a:off x="7920000" y="2785858"/>
            <a:ext cx="540000" cy="1792"/>
          </a:xfrm>
          <a:prstGeom prst="line">
            <a:avLst/>
          </a:prstGeom>
          <a:ln w="76200">
            <a:solidFill>
              <a:srgbClr val="ED73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42" idx="3"/>
          </p:cNvCxnSpPr>
          <p:nvPr/>
        </p:nvCxnSpPr>
        <p:spPr>
          <a:xfrm flipV="1">
            <a:off x="7920000" y="2152650"/>
            <a:ext cx="540000" cy="11492"/>
          </a:xfrm>
          <a:prstGeom prst="line">
            <a:avLst/>
          </a:prstGeom>
          <a:ln w="76200">
            <a:solidFill>
              <a:srgbClr val="ED73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51" idx="3"/>
          </p:cNvCxnSpPr>
          <p:nvPr/>
        </p:nvCxnSpPr>
        <p:spPr>
          <a:xfrm>
            <a:off x="7920000" y="4662000"/>
            <a:ext cx="539998" cy="18000"/>
          </a:xfrm>
          <a:prstGeom prst="line">
            <a:avLst/>
          </a:prstGeom>
          <a:ln w="76200">
            <a:solidFill>
              <a:srgbClr val="ED73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53" idx="3"/>
          </p:cNvCxnSpPr>
          <p:nvPr/>
        </p:nvCxnSpPr>
        <p:spPr>
          <a:xfrm flipV="1">
            <a:off x="7920000" y="5308600"/>
            <a:ext cx="539998" cy="1400"/>
          </a:xfrm>
          <a:prstGeom prst="line">
            <a:avLst/>
          </a:prstGeom>
          <a:ln w="76200">
            <a:solidFill>
              <a:srgbClr val="ED73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55" idx="3"/>
          </p:cNvCxnSpPr>
          <p:nvPr/>
        </p:nvCxnSpPr>
        <p:spPr>
          <a:xfrm flipV="1">
            <a:off x="7920000" y="5930900"/>
            <a:ext cx="539998" cy="9100"/>
          </a:xfrm>
          <a:prstGeom prst="line">
            <a:avLst/>
          </a:prstGeom>
          <a:ln w="76200">
            <a:solidFill>
              <a:srgbClr val="ED73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>
            <a:stCxn id="57" idx="3"/>
          </p:cNvCxnSpPr>
          <p:nvPr/>
        </p:nvCxnSpPr>
        <p:spPr>
          <a:xfrm flipV="1">
            <a:off x="7920000" y="6565900"/>
            <a:ext cx="539998" cy="4100"/>
          </a:xfrm>
          <a:prstGeom prst="line">
            <a:avLst/>
          </a:prstGeom>
          <a:ln w="76200">
            <a:solidFill>
              <a:srgbClr val="ED73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肘形连接符 129"/>
          <p:cNvCxnSpPr>
            <a:stCxn id="40" idx="1"/>
            <a:endCxn id="58" idx="1"/>
          </p:cNvCxnSpPr>
          <p:nvPr/>
        </p:nvCxnSpPr>
        <p:spPr>
          <a:xfrm rot="10800000">
            <a:off x="5400001" y="360000"/>
            <a:ext cx="719999" cy="630000"/>
          </a:xfrm>
          <a:prstGeom prst="bentConnector3">
            <a:avLst>
              <a:gd name="adj1" fmla="val 131750"/>
            </a:avLst>
          </a:prstGeom>
          <a:ln w="38100">
            <a:solidFill>
              <a:srgbClr val="AACE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肘形连接符 147"/>
          <p:cNvCxnSpPr>
            <a:stCxn id="58" idx="1"/>
            <a:endCxn id="50" idx="1"/>
          </p:cNvCxnSpPr>
          <p:nvPr/>
        </p:nvCxnSpPr>
        <p:spPr>
          <a:xfrm rot="10800000" flipH="1" flipV="1">
            <a:off x="5399999" y="360000"/>
            <a:ext cx="719999" cy="4302000"/>
          </a:xfrm>
          <a:prstGeom prst="bentConnector3">
            <a:avLst>
              <a:gd name="adj1" fmla="val -31750"/>
            </a:avLst>
          </a:prstGeom>
          <a:ln w="38100">
            <a:solidFill>
              <a:srgbClr val="AACE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肘形连接符 150"/>
          <p:cNvCxnSpPr>
            <a:stCxn id="58" idx="1"/>
            <a:endCxn id="52" idx="1"/>
          </p:cNvCxnSpPr>
          <p:nvPr/>
        </p:nvCxnSpPr>
        <p:spPr>
          <a:xfrm rot="10800000" flipH="1" flipV="1">
            <a:off x="5399999" y="360000"/>
            <a:ext cx="719999" cy="4950000"/>
          </a:xfrm>
          <a:prstGeom prst="bentConnector3">
            <a:avLst>
              <a:gd name="adj1" fmla="val -31750"/>
            </a:avLst>
          </a:prstGeom>
          <a:ln w="38100">
            <a:solidFill>
              <a:srgbClr val="AACE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肘形连接符 153"/>
          <p:cNvCxnSpPr>
            <a:stCxn id="58" idx="1"/>
            <a:endCxn id="54" idx="1"/>
          </p:cNvCxnSpPr>
          <p:nvPr/>
        </p:nvCxnSpPr>
        <p:spPr>
          <a:xfrm rot="10800000" flipH="1" flipV="1">
            <a:off x="5399999" y="360000"/>
            <a:ext cx="719999" cy="5580000"/>
          </a:xfrm>
          <a:prstGeom prst="bentConnector3">
            <a:avLst>
              <a:gd name="adj1" fmla="val -31750"/>
            </a:avLst>
          </a:prstGeom>
          <a:ln w="38100">
            <a:solidFill>
              <a:srgbClr val="AACE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肘形连接符 156"/>
          <p:cNvCxnSpPr>
            <a:stCxn id="58" idx="1"/>
            <a:endCxn id="56" idx="1"/>
          </p:cNvCxnSpPr>
          <p:nvPr/>
        </p:nvCxnSpPr>
        <p:spPr>
          <a:xfrm rot="10800000" flipH="1" flipV="1">
            <a:off x="5399999" y="360000"/>
            <a:ext cx="719999" cy="6210000"/>
          </a:xfrm>
          <a:prstGeom prst="bentConnector3">
            <a:avLst>
              <a:gd name="adj1" fmla="val -31750"/>
            </a:avLst>
          </a:prstGeom>
          <a:ln w="38100">
            <a:solidFill>
              <a:srgbClr val="AACE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>
            <a:stCxn id="39" idx="1"/>
          </p:cNvCxnSpPr>
          <p:nvPr/>
        </p:nvCxnSpPr>
        <p:spPr>
          <a:xfrm flipH="1">
            <a:off x="5850000" y="1530000"/>
            <a:ext cx="2699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stCxn id="41" idx="1"/>
          </p:cNvCxnSpPr>
          <p:nvPr/>
        </p:nvCxnSpPr>
        <p:spPr>
          <a:xfrm flipH="1" flipV="1">
            <a:off x="5850000" y="2155858"/>
            <a:ext cx="269999" cy="82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>
            <a:stCxn id="43" idx="1"/>
          </p:cNvCxnSpPr>
          <p:nvPr/>
        </p:nvCxnSpPr>
        <p:spPr>
          <a:xfrm flipH="1">
            <a:off x="5850000" y="2785858"/>
            <a:ext cx="2699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45" idx="1"/>
          </p:cNvCxnSpPr>
          <p:nvPr/>
        </p:nvCxnSpPr>
        <p:spPr>
          <a:xfrm flipH="1">
            <a:off x="5850000" y="3411542"/>
            <a:ext cx="2699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47" idx="1"/>
          </p:cNvCxnSpPr>
          <p:nvPr/>
        </p:nvCxnSpPr>
        <p:spPr>
          <a:xfrm flipH="1">
            <a:off x="5850000" y="4050000"/>
            <a:ext cx="2699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36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施展</a:t>
            </a:r>
            <a:r>
              <a:rPr lang="zh-CN" altLang="en-US" sz="2000" dirty="0" smtClean="0"/>
              <a:t> 副研究员，武汉光电国家实验室，存储部，</a:t>
            </a:r>
            <a:r>
              <a:rPr lang="en-US" altLang="zh-CN" sz="2000" dirty="0" smtClean="0"/>
              <a:t>F309</a:t>
            </a:r>
            <a:endParaRPr lang="en-US" altLang="zh-CN" dirty="0" smtClean="0"/>
          </a:p>
          <a:p>
            <a:r>
              <a:rPr lang="zh-CN" altLang="en-US" dirty="0" smtClean="0"/>
              <a:t>课程办公时间</a:t>
            </a:r>
            <a:r>
              <a:rPr lang="zh-CN" altLang="en-US" sz="2000" dirty="0" smtClean="0"/>
              <a:t> 每周五下午</a:t>
            </a:r>
            <a:r>
              <a:rPr lang="en-US" altLang="zh-CN" sz="2000" dirty="0" smtClean="0"/>
              <a:t>14:00-15:00</a:t>
            </a:r>
            <a:endParaRPr lang="en-US" altLang="zh-CN" dirty="0" smtClean="0"/>
          </a:p>
          <a:p>
            <a:r>
              <a:rPr lang="zh-CN" altLang="en-US" dirty="0" smtClean="0"/>
              <a:t>课程主页 </a:t>
            </a:r>
            <a:r>
              <a:rPr lang="en-US" altLang="zh-CN" sz="2000">
                <a:hlinkClick r:id="rId2"/>
              </a:rPr>
              <a:t>https://github.com/cs210-566</a:t>
            </a:r>
            <a:endParaRPr lang="en-US" altLang="zh-CN" dirty="0" smtClean="0"/>
          </a:p>
          <a:p>
            <a:r>
              <a:rPr lang="zh-CN" altLang="en-US" dirty="0" smtClean="0"/>
              <a:t>联系方式</a:t>
            </a:r>
            <a:r>
              <a:rPr lang="zh-CN" altLang="en-US" sz="2000" dirty="0" smtClean="0"/>
              <a:t> </a:t>
            </a:r>
            <a:r>
              <a:rPr lang="en-US" altLang="zh-CN" sz="2000" dirty="0" smtClean="0">
                <a:hlinkClick r:id="rId3"/>
              </a:rPr>
              <a:t>zshi@hust.edu.cn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13971459597</a:t>
            </a:r>
          </a:p>
          <a:p>
            <a:r>
              <a:rPr lang="zh-CN" altLang="en-US" dirty="0" smtClean="0"/>
              <a:t>参考书</a:t>
            </a:r>
            <a:endParaRPr lang="en-US" altLang="zh-CN" dirty="0" smtClean="0"/>
          </a:p>
          <a:p>
            <a:pPr lvl="1"/>
            <a:r>
              <a:rPr lang="zh-CN" altLang="en-US" sz="1400" dirty="0"/>
              <a:t>云计算与分布式系统</a:t>
            </a:r>
            <a:r>
              <a:rPr lang="en-US" altLang="zh-CN" sz="1400" dirty="0"/>
              <a:t>——</a:t>
            </a:r>
            <a:r>
              <a:rPr lang="zh-CN" altLang="en-US" sz="1400" dirty="0"/>
              <a:t>从并行处理到物联网，机械工业出版社，</a:t>
            </a:r>
            <a:r>
              <a:rPr lang="en-US" altLang="zh-CN" sz="1400" dirty="0"/>
              <a:t>2012</a:t>
            </a:r>
          </a:p>
          <a:p>
            <a:pPr lvl="1"/>
            <a:r>
              <a:rPr lang="zh-CN" altLang="en-US" sz="1400" dirty="0"/>
              <a:t>云计算</a:t>
            </a:r>
            <a:r>
              <a:rPr lang="en-US" altLang="zh-CN" sz="1400" dirty="0"/>
              <a:t>——</a:t>
            </a:r>
            <a:r>
              <a:rPr lang="zh-CN" altLang="en-US" sz="1400" dirty="0"/>
              <a:t>概念、技术与架构，机械工业出版社，</a:t>
            </a:r>
            <a:r>
              <a:rPr lang="en-US" altLang="zh-CN" sz="1400" dirty="0"/>
              <a:t>2014</a:t>
            </a:r>
          </a:p>
          <a:p>
            <a:pPr lvl="1"/>
            <a:r>
              <a:rPr lang="en-US" altLang="zh-CN" sz="1400" dirty="0" smtClean="0"/>
              <a:t>Barroso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Clidaras</a:t>
            </a:r>
            <a:r>
              <a:rPr lang="en-US" altLang="zh-CN" sz="1400" dirty="0"/>
              <a:t>, and </a:t>
            </a:r>
            <a:r>
              <a:rPr lang="en-US" altLang="zh-CN" sz="1400" dirty="0" err="1"/>
              <a:t>Holzle</a:t>
            </a:r>
            <a:r>
              <a:rPr lang="en-US" altLang="zh-CN" sz="1400" dirty="0"/>
              <a:t>, “The Datacenter as a Computer: An Introduction to the Design of Warehouse-Scale Machines, Second Edition.”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35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课程计划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579320"/>
              </p:ext>
            </p:extLst>
          </p:nvPr>
        </p:nvGraphicFramePr>
        <p:xfrm>
          <a:off x="720000" y="1332000"/>
          <a:ext cx="7920000" cy="540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000"/>
                <a:gridCol w="6300000"/>
                <a:gridCol w="1080000"/>
              </a:tblGrid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课程总体介绍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11-09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基础环境与技术讲解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11-11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虚拟化、容器技术</a:t>
                      </a:r>
                      <a:endParaRPr lang="zh-CN" altLang="en-US" sz="140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11-16</a:t>
                      </a:r>
                      <a:endParaRPr lang="zh-CN" altLang="en-US" sz="140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11-18</a:t>
                      </a:r>
                      <a:endParaRPr lang="zh-CN" altLang="en-US" sz="140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分布式对象存储技术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11-23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软件定义网络技术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11-25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论文讨论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11-30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12-02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12-07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12-09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实验讲解、操作、问题分析、课后实践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12-14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12-16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12-21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12-23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完成实验，课程总结，编写报告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12-28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12-30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右箭头 2"/>
          <p:cNvSpPr/>
          <p:nvPr/>
        </p:nvSpPr>
        <p:spPr>
          <a:xfrm>
            <a:off x="360000" y="4680000"/>
            <a:ext cx="360000" cy="3600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55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500" dirty="0" smtClean="0"/>
              <a:t>建立、熟悉</a:t>
            </a:r>
            <a:r>
              <a:rPr lang="en-US" altLang="zh-CN" sz="2500" dirty="0" smtClean="0"/>
              <a:t>OpenStack</a:t>
            </a:r>
            <a:r>
              <a:rPr lang="zh-CN" altLang="en-US" sz="2500" dirty="0" smtClean="0"/>
              <a:t>环境</a:t>
            </a:r>
            <a:endParaRPr lang="en-US" altLang="zh-CN" sz="2500" dirty="0" smtClean="0"/>
          </a:p>
          <a:p>
            <a:r>
              <a:rPr lang="zh-CN" altLang="en-US" sz="2500" dirty="0" smtClean="0"/>
              <a:t>建立、熟悉</a:t>
            </a:r>
            <a:r>
              <a:rPr lang="en-US" altLang="zh-CN" sz="2500" dirty="0" err="1" smtClean="0"/>
              <a:t>Ceph</a:t>
            </a:r>
            <a:r>
              <a:rPr lang="zh-CN" altLang="en-US" sz="2500" dirty="0" smtClean="0"/>
              <a:t>系统</a:t>
            </a:r>
            <a:endParaRPr lang="en-US" altLang="zh-CN" sz="2500" dirty="0" smtClean="0"/>
          </a:p>
          <a:p>
            <a:pPr lvl="1"/>
            <a:r>
              <a:rPr lang="zh-CN" altLang="en-US" sz="2100" dirty="0" smtClean="0"/>
              <a:t>监测系统性能</a:t>
            </a:r>
            <a:endParaRPr lang="en-US" altLang="zh-CN" sz="2100" dirty="0" smtClean="0"/>
          </a:p>
          <a:p>
            <a:r>
              <a:rPr lang="zh-CN" altLang="en-US" sz="2500" dirty="0" smtClean="0"/>
              <a:t>使用</a:t>
            </a:r>
            <a:r>
              <a:rPr lang="en-US" altLang="zh-CN" sz="2500" dirty="0" err="1" smtClean="0"/>
              <a:t>Ceph</a:t>
            </a:r>
            <a:r>
              <a:rPr lang="zh-CN" altLang="en-US" sz="2500" dirty="0" smtClean="0"/>
              <a:t>为</a:t>
            </a:r>
            <a:r>
              <a:rPr lang="en-US" altLang="zh-CN" sz="2500" dirty="0" smtClean="0"/>
              <a:t>OpenStack</a:t>
            </a:r>
            <a:r>
              <a:rPr lang="zh-CN" altLang="en-US" sz="2500" dirty="0" smtClean="0"/>
              <a:t>提供支持</a:t>
            </a:r>
            <a:endParaRPr lang="en-US" altLang="zh-CN" sz="2500" dirty="0" smtClean="0"/>
          </a:p>
          <a:p>
            <a:pPr lvl="1"/>
            <a:r>
              <a:rPr lang="zh-CN" altLang="en-US" sz="2100" dirty="0" smtClean="0"/>
              <a:t>监测整合系统性能</a:t>
            </a:r>
            <a:endParaRPr lang="en-US" altLang="zh-CN" sz="2100" dirty="0" smtClean="0"/>
          </a:p>
          <a:p>
            <a:r>
              <a:rPr lang="zh-CN" altLang="en-US" sz="2500" dirty="0" smtClean="0"/>
              <a:t>模拟主机故障</a:t>
            </a:r>
            <a:endParaRPr lang="en-US" altLang="zh-CN" sz="2500" dirty="0" smtClean="0"/>
          </a:p>
          <a:p>
            <a:pPr lvl="1"/>
            <a:r>
              <a:rPr lang="zh-CN" altLang="en-US" sz="2100" dirty="0" smtClean="0"/>
              <a:t>监测整合系统性能</a:t>
            </a:r>
            <a:endParaRPr lang="en-US" altLang="zh-CN" sz="2100" dirty="0" smtClean="0"/>
          </a:p>
          <a:p>
            <a:r>
              <a:rPr lang="zh-CN" altLang="en-US" sz="2500" dirty="0" smtClean="0"/>
              <a:t>形成报告，绘制性能图表</a:t>
            </a:r>
            <a:endParaRPr lang="en-US" altLang="zh-CN" sz="2500" dirty="0"/>
          </a:p>
        </p:txBody>
      </p:sp>
    </p:spTree>
    <p:extLst>
      <p:ext uri="{BB962C8B-B14F-4D97-AF65-F5344CB8AC3E}">
        <p14:creationId xmlns:p14="http://schemas.microsoft.com/office/powerpoint/2010/main" val="82694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500" dirty="0" smtClean="0"/>
              <a:t>建立、熟悉</a:t>
            </a:r>
            <a:r>
              <a:rPr lang="en-US" altLang="zh-CN" sz="2500" dirty="0" smtClean="0"/>
              <a:t>OpenStack</a:t>
            </a:r>
            <a:r>
              <a:rPr lang="zh-CN" altLang="en-US" sz="2500" dirty="0" smtClean="0"/>
              <a:t>环境</a:t>
            </a:r>
            <a:endParaRPr lang="en-US" altLang="zh-CN" sz="2500" dirty="0" smtClean="0"/>
          </a:p>
          <a:p>
            <a:r>
              <a:rPr lang="zh-CN" altLang="en-US" sz="2500" dirty="0" smtClean="0"/>
              <a:t>建立、熟悉</a:t>
            </a:r>
            <a:r>
              <a:rPr lang="en-US" altLang="zh-CN" sz="2500" dirty="0" err="1" smtClean="0"/>
              <a:t>Ceph</a:t>
            </a:r>
            <a:r>
              <a:rPr lang="zh-CN" altLang="en-US" sz="2500" dirty="0" smtClean="0"/>
              <a:t>系统</a:t>
            </a:r>
            <a:endParaRPr lang="en-US" altLang="zh-CN" sz="2500" dirty="0" smtClean="0"/>
          </a:p>
          <a:p>
            <a:pPr lvl="1"/>
            <a:r>
              <a:rPr lang="zh-CN" altLang="en-US" sz="2100" dirty="0" smtClean="0"/>
              <a:t>监测系统性能</a:t>
            </a:r>
            <a:endParaRPr lang="en-US" altLang="zh-CN" sz="2100" dirty="0" smtClean="0"/>
          </a:p>
          <a:p>
            <a:r>
              <a:rPr lang="zh-CN" altLang="en-US" sz="2500" dirty="0" smtClean="0">
                <a:solidFill>
                  <a:schemeClr val="bg1">
                    <a:lumMod val="65000"/>
                  </a:schemeClr>
                </a:solidFill>
              </a:rPr>
              <a:t>使用</a:t>
            </a:r>
            <a:r>
              <a:rPr lang="en-US" altLang="zh-CN" sz="2500" dirty="0" err="1" smtClean="0">
                <a:solidFill>
                  <a:schemeClr val="bg1">
                    <a:lumMod val="65000"/>
                  </a:schemeClr>
                </a:solidFill>
              </a:rPr>
              <a:t>Ceph</a:t>
            </a:r>
            <a:r>
              <a:rPr lang="zh-CN" altLang="en-US" sz="2500" dirty="0" smtClean="0">
                <a:solidFill>
                  <a:schemeClr val="bg1">
                    <a:lumMod val="65000"/>
                  </a:schemeClr>
                </a:solidFill>
              </a:rPr>
              <a:t>为</a:t>
            </a:r>
            <a:r>
              <a:rPr lang="en-US" altLang="zh-CN" sz="2500" dirty="0" smtClean="0">
                <a:solidFill>
                  <a:schemeClr val="bg1">
                    <a:lumMod val="65000"/>
                  </a:schemeClr>
                </a:solidFill>
              </a:rPr>
              <a:t>OpenStack</a:t>
            </a:r>
            <a:r>
              <a:rPr lang="zh-CN" altLang="en-US" sz="2500" dirty="0" smtClean="0">
                <a:solidFill>
                  <a:schemeClr val="bg1">
                    <a:lumMod val="65000"/>
                  </a:schemeClr>
                </a:solidFill>
              </a:rPr>
              <a:t>提供支持</a:t>
            </a:r>
            <a:endParaRPr lang="en-US" altLang="zh-CN" sz="25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sz="2100" dirty="0" smtClean="0">
                <a:solidFill>
                  <a:schemeClr val="bg1">
                    <a:lumMod val="65000"/>
                  </a:schemeClr>
                </a:solidFill>
              </a:rPr>
              <a:t>监测整合系统性能</a:t>
            </a:r>
            <a:endParaRPr lang="en-US" altLang="zh-CN" sz="21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2500" dirty="0" smtClean="0">
                <a:solidFill>
                  <a:schemeClr val="bg1">
                    <a:lumMod val="65000"/>
                  </a:schemeClr>
                </a:solidFill>
              </a:rPr>
              <a:t>模拟主机故障</a:t>
            </a:r>
            <a:endParaRPr lang="en-US" altLang="zh-CN" sz="25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zh-CN" altLang="en-US" sz="2100" dirty="0" smtClean="0">
                <a:solidFill>
                  <a:schemeClr val="bg1">
                    <a:lumMod val="65000"/>
                  </a:schemeClr>
                </a:solidFill>
              </a:rPr>
              <a:t>监测整合系统性能</a:t>
            </a:r>
            <a:endParaRPr lang="en-US" altLang="zh-CN" sz="21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sz="2500" dirty="0" smtClean="0"/>
              <a:t>形成报告，绘制性能图表</a:t>
            </a:r>
            <a:endParaRPr lang="en-US" altLang="zh-CN" sz="2500" dirty="0" smtClean="0"/>
          </a:p>
          <a:p>
            <a:pPr lvl="1"/>
            <a:r>
              <a:rPr lang="zh-CN" altLang="en-US" sz="2100" dirty="0" smtClean="0"/>
              <a:t>熟悉常用研究工具</a:t>
            </a:r>
            <a:endParaRPr lang="en-US" altLang="zh-CN" sz="2100" dirty="0" smtClean="0"/>
          </a:p>
          <a:p>
            <a:pPr lvl="1"/>
            <a:r>
              <a:rPr lang="zh-CN" altLang="en-US" sz="2100" dirty="0" smtClean="0"/>
              <a:t>使用</a:t>
            </a:r>
            <a:r>
              <a:rPr lang="en-US" altLang="zh-CN" sz="2100" dirty="0" err="1" smtClean="0"/>
              <a:t>matplotlib</a:t>
            </a:r>
            <a:r>
              <a:rPr lang="zh-CN" altLang="en-US" sz="2100" dirty="0" smtClean="0"/>
              <a:t>与</a:t>
            </a:r>
            <a:r>
              <a:rPr lang="en-US" altLang="zh-CN" sz="2100" dirty="0" smtClean="0"/>
              <a:t>python</a:t>
            </a:r>
            <a:r>
              <a:rPr lang="zh-CN" altLang="en-US" sz="2100" dirty="0" smtClean="0"/>
              <a:t>科研程序库</a:t>
            </a:r>
            <a:endParaRPr lang="en-US" altLang="zh-CN" sz="2100" dirty="0"/>
          </a:p>
        </p:txBody>
      </p:sp>
    </p:spTree>
    <p:extLst>
      <p:ext uri="{BB962C8B-B14F-4D97-AF65-F5344CB8AC3E}">
        <p14:creationId xmlns:p14="http://schemas.microsoft.com/office/powerpoint/2010/main" val="207209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报告</a:t>
            </a:r>
            <a:r>
              <a:rPr lang="zh-CN" altLang="en-US" dirty="0" smtClean="0"/>
              <a:t>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30000"/>
              </a:lnSpc>
            </a:pPr>
            <a:r>
              <a:rPr lang="zh-CN" altLang="en-US" sz="2500" dirty="0" smtClean="0"/>
              <a:t>大背景 </a:t>
            </a:r>
            <a:r>
              <a:rPr lang="en-US" altLang="zh-CN" sz="2500" dirty="0" smtClean="0"/>
              <a:t>Introduction</a:t>
            </a:r>
          </a:p>
          <a:p>
            <a:pPr lvl="1">
              <a:lnSpc>
                <a:spcPct val="130000"/>
              </a:lnSpc>
            </a:pPr>
            <a:r>
              <a:rPr lang="zh-CN" altLang="en-US" sz="2100" dirty="0" smtClean="0"/>
              <a:t>数据中心技术意义与价值</a:t>
            </a:r>
            <a:endParaRPr lang="en-US" altLang="zh-CN" sz="2100" dirty="0" smtClean="0"/>
          </a:p>
          <a:p>
            <a:pPr>
              <a:lnSpc>
                <a:spcPct val="130000"/>
              </a:lnSpc>
            </a:pPr>
            <a:r>
              <a:rPr lang="zh-CN" altLang="en-US" sz="2500" dirty="0"/>
              <a:t>小</a:t>
            </a:r>
            <a:r>
              <a:rPr lang="zh-CN" altLang="en-US" sz="2500" dirty="0" smtClean="0"/>
              <a:t>背景 </a:t>
            </a:r>
            <a:r>
              <a:rPr lang="en-US" altLang="zh-CN" sz="2500" dirty="0" smtClean="0"/>
              <a:t>Background/Motivation</a:t>
            </a:r>
          </a:p>
          <a:p>
            <a:pPr lvl="1">
              <a:lnSpc>
                <a:spcPct val="130000"/>
              </a:lnSpc>
            </a:pPr>
            <a:r>
              <a:rPr lang="zh-CN" altLang="en-US" sz="2100" dirty="0" smtClean="0"/>
              <a:t>数据中心存储当前方案及主要关注</a:t>
            </a:r>
            <a:endParaRPr lang="en-US" altLang="zh-CN" sz="2100" dirty="0" smtClean="0"/>
          </a:p>
          <a:p>
            <a:pPr lvl="2">
              <a:lnSpc>
                <a:spcPct val="130000"/>
              </a:lnSpc>
            </a:pPr>
            <a:r>
              <a:rPr lang="zh-CN" altLang="en-US" sz="1700" dirty="0" smtClean="0"/>
              <a:t>利用率、可靠性、性能</a:t>
            </a:r>
            <a:r>
              <a:rPr lang="en-US" altLang="zh-CN" sz="1700" dirty="0" smtClean="0"/>
              <a:t>…</a:t>
            </a:r>
          </a:p>
          <a:p>
            <a:pPr>
              <a:lnSpc>
                <a:spcPct val="130000"/>
              </a:lnSpc>
            </a:pPr>
            <a:r>
              <a:rPr lang="zh-CN" altLang="en-US" sz="2500" dirty="0"/>
              <a:t>实验</a:t>
            </a:r>
            <a:r>
              <a:rPr lang="zh-CN" altLang="en-US" sz="2500" dirty="0" smtClean="0"/>
              <a:t>目的与方案设计</a:t>
            </a:r>
            <a:endParaRPr lang="en-US" altLang="zh-CN" sz="2500" dirty="0" smtClean="0"/>
          </a:p>
          <a:p>
            <a:pPr lvl="1">
              <a:lnSpc>
                <a:spcPct val="130000"/>
              </a:lnSpc>
            </a:pPr>
            <a:r>
              <a:rPr lang="zh-CN" altLang="en-US" sz="2100" dirty="0" smtClean="0"/>
              <a:t>目的</a:t>
            </a:r>
            <a:r>
              <a:rPr lang="en-US" altLang="zh-CN" sz="2100" dirty="0" smtClean="0"/>
              <a:t>: </a:t>
            </a:r>
            <a:r>
              <a:rPr lang="zh-CN" altLang="en-US" sz="2100" dirty="0" smtClean="0"/>
              <a:t>定量分析现有系统中的特性与问题</a:t>
            </a:r>
            <a:endParaRPr lang="en-US" altLang="zh-CN" sz="2100" dirty="0" smtClean="0"/>
          </a:p>
          <a:p>
            <a:pPr lvl="1">
              <a:lnSpc>
                <a:spcPct val="130000"/>
              </a:lnSpc>
            </a:pPr>
            <a:r>
              <a:rPr lang="zh-CN" altLang="en-US" sz="2100" dirty="0" smtClean="0"/>
              <a:t>系统构成、软硬件配置</a:t>
            </a:r>
            <a:endParaRPr lang="en-US" altLang="zh-CN" sz="2100" dirty="0" smtClean="0"/>
          </a:p>
          <a:p>
            <a:pPr lvl="1">
              <a:lnSpc>
                <a:spcPct val="130000"/>
              </a:lnSpc>
            </a:pPr>
            <a:r>
              <a:rPr lang="zh-CN" altLang="en-US" sz="2100" dirty="0" smtClean="0"/>
              <a:t>实验案例设计</a:t>
            </a:r>
            <a:endParaRPr lang="en-US" altLang="zh-CN" sz="2100" dirty="0" smtClean="0"/>
          </a:p>
          <a:p>
            <a:pPr lvl="1">
              <a:lnSpc>
                <a:spcPct val="130000"/>
              </a:lnSpc>
            </a:pPr>
            <a:r>
              <a:rPr lang="zh-CN" altLang="en-US" sz="2100" dirty="0" smtClean="0"/>
              <a:t>实验观测数据及简要分析</a:t>
            </a:r>
            <a:endParaRPr lang="en-US" altLang="zh-CN" sz="2100" dirty="0" smtClean="0"/>
          </a:p>
          <a:p>
            <a:pPr>
              <a:lnSpc>
                <a:spcPct val="130000"/>
              </a:lnSpc>
            </a:pPr>
            <a:r>
              <a:rPr lang="zh-CN" altLang="en-US" sz="2500" dirty="0" smtClean="0"/>
              <a:t>相关工作</a:t>
            </a:r>
            <a:endParaRPr lang="en-US" altLang="zh-CN" sz="2500" dirty="0" smtClean="0"/>
          </a:p>
          <a:p>
            <a:pPr lvl="1">
              <a:lnSpc>
                <a:spcPct val="130000"/>
              </a:lnSpc>
            </a:pPr>
            <a:r>
              <a:rPr lang="en-US" altLang="zh-CN" sz="2100" dirty="0" smtClean="0"/>
              <a:t>OpenStack Swift, Amazon S3 …</a:t>
            </a:r>
          </a:p>
          <a:p>
            <a:pPr>
              <a:lnSpc>
                <a:spcPct val="130000"/>
              </a:lnSpc>
            </a:pPr>
            <a:r>
              <a:rPr lang="zh-CN" altLang="en-US" sz="2500" dirty="0" smtClean="0"/>
              <a:t>实验结论</a:t>
            </a:r>
            <a:endParaRPr lang="en-US" altLang="zh-CN" sz="25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b="974"/>
          <a:stretch/>
        </p:blipFill>
        <p:spPr>
          <a:xfrm>
            <a:off x="4860000" y="1260000"/>
            <a:ext cx="3600000" cy="464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7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报告</a:t>
            </a:r>
            <a:r>
              <a:rPr lang="zh-CN" altLang="en-US" dirty="0" smtClean="0"/>
              <a:t>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30000"/>
              </a:lnSpc>
            </a:pPr>
            <a:r>
              <a:rPr lang="zh-CN" altLang="en-US" sz="2500" dirty="0" smtClean="0"/>
              <a:t>大背景 </a:t>
            </a:r>
            <a:r>
              <a:rPr lang="en-US" altLang="zh-CN" sz="2500" dirty="0" smtClean="0"/>
              <a:t>Introduction</a:t>
            </a:r>
          </a:p>
          <a:p>
            <a:pPr lvl="1">
              <a:lnSpc>
                <a:spcPct val="130000"/>
              </a:lnSpc>
            </a:pPr>
            <a:r>
              <a:rPr lang="zh-CN" altLang="en-US" sz="2100" dirty="0" smtClean="0"/>
              <a:t>数据中心技术意义与价值</a:t>
            </a:r>
            <a:endParaRPr lang="en-US" altLang="zh-CN" sz="2100" dirty="0" smtClean="0"/>
          </a:p>
          <a:p>
            <a:pPr>
              <a:lnSpc>
                <a:spcPct val="130000"/>
              </a:lnSpc>
            </a:pPr>
            <a:r>
              <a:rPr lang="zh-CN" altLang="en-US" sz="2500" dirty="0"/>
              <a:t>小</a:t>
            </a:r>
            <a:r>
              <a:rPr lang="zh-CN" altLang="en-US" sz="2500" dirty="0" smtClean="0"/>
              <a:t>背景 </a:t>
            </a:r>
            <a:r>
              <a:rPr lang="en-US" altLang="zh-CN" sz="2500" dirty="0" smtClean="0"/>
              <a:t>Background/Motivation</a:t>
            </a:r>
          </a:p>
          <a:p>
            <a:pPr lvl="1">
              <a:lnSpc>
                <a:spcPct val="130000"/>
              </a:lnSpc>
            </a:pPr>
            <a:r>
              <a:rPr lang="zh-CN" altLang="en-US" sz="2100" dirty="0" smtClean="0"/>
              <a:t>数据中心存储当前方案及主要关注</a:t>
            </a:r>
            <a:endParaRPr lang="en-US" altLang="zh-CN" sz="2100" dirty="0" smtClean="0"/>
          </a:p>
          <a:p>
            <a:pPr lvl="2">
              <a:lnSpc>
                <a:spcPct val="130000"/>
              </a:lnSpc>
            </a:pPr>
            <a:r>
              <a:rPr lang="zh-CN" altLang="en-US" sz="1700" dirty="0" smtClean="0"/>
              <a:t>利用率、可靠性、性能</a:t>
            </a:r>
            <a:r>
              <a:rPr lang="en-US" altLang="zh-CN" sz="1700" dirty="0" smtClean="0"/>
              <a:t>…</a:t>
            </a:r>
          </a:p>
          <a:p>
            <a:pPr>
              <a:lnSpc>
                <a:spcPct val="130000"/>
              </a:lnSpc>
            </a:pPr>
            <a:r>
              <a:rPr lang="zh-CN" altLang="en-US" sz="2500" dirty="0"/>
              <a:t>实验</a:t>
            </a:r>
            <a:r>
              <a:rPr lang="zh-CN" altLang="en-US" sz="2500" dirty="0" smtClean="0"/>
              <a:t>目的与方案设计</a:t>
            </a:r>
            <a:endParaRPr lang="en-US" altLang="zh-CN" sz="2500" dirty="0" smtClean="0"/>
          </a:p>
          <a:p>
            <a:pPr lvl="1">
              <a:lnSpc>
                <a:spcPct val="130000"/>
              </a:lnSpc>
            </a:pPr>
            <a:r>
              <a:rPr lang="zh-CN" altLang="en-US" sz="2100" dirty="0" smtClean="0"/>
              <a:t>目的</a:t>
            </a:r>
            <a:r>
              <a:rPr lang="en-US" altLang="zh-CN" sz="2100" dirty="0" smtClean="0"/>
              <a:t>: </a:t>
            </a:r>
            <a:r>
              <a:rPr lang="zh-CN" altLang="en-US" sz="2100" dirty="0" smtClean="0"/>
              <a:t>定量分析现有系统中的特性与问题</a:t>
            </a:r>
            <a:endParaRPr lang="en-US" altLang="zh-CN" sz="2100" dirty="0" smtClean="0"/>
          </a:p>
          <a:p>
            <a:pPr lvl="1">
              <a:lnSpc>
                <a:spcPct val="130000"/>
              </a:lnSpc>
            </a:pPr>
            <a:r>
              <a:rPr lang="zh-CN" altLang="en-US" sz="2100" dirty="0" smtClean="0"/>
              <a:t>系统构成、软硬件配置</a:t>
            </a:r>
            <a:endParaRPr lang="en-US" altLang="zh-CN" sz="2100" dirty="0" smtClean="0"/>
          </a:p>
          <a:p>
            <a:pPr lvl="1">
              <a:lnSpc>
                <a:spcPct val="130000"/>
              </a:lnSpc>
            </a:pPr>
            <a:r>
              <a:rPr lang="zh-CN" altLang="en-US" sz="2100" dirty="0" smtClean="0"/>
              <a:t>实验案例设计</a:t>
            </a:r>
            <a:endParaRPr lang="en-US" altLang="zh-CN" sz="2100" dirty="0" smtClean="0"/>
          </a:p>
          <a:p>
            <a:pPr lvl="1">
              <a:lnSpc>
                <a:spcPct val="130000"/>
              </a:lnSpc>
            </a:pPr>
            <a:r>
              <a:rPr lang="zh-CN" altLang="en-US" sz="2100" dirty="0" smtClean="0"/>
              <a:t>实验观测数据及简要分析</a:t>
            </a:r>
            <a:endParaRPr lang="en-US" altLang="zh-CN" sz="2100" dirty="0" smtClean="0"/>
          </a:p>
          <a:p>
            <a:pPr>
              <a:lnSpc>
                <a:spcPct val="130000"/>
              </a:lnSpc>
            </a:pPr>
            <a:r>
              <a:rPr lang="zh-CN" altLang="en-US" sz="2500" dirty="0" smtClean="0"/>
              <a:t>相关工作</a:t>
            </a:r>
            <a:endParaRPr lang="en-US" altLang="zh-CN" sz="2500" dirty="0" smtClean="0"/>
          </a:p>
          <a:p>
            <a:pPr lvl="1">
              <a:lnSpc>
                <a:spcPct val="130000"/>
              </a:lnSpc>
            </a:pPr>
            <a:r>
              <a:rPr lang="en-US" altLang="zh-CN" sz="2100" dirty="0" smtClean="0"/>
              <a:t>OpenStack Swift, Amazon S3 …</a:t>
            </a:r>
          </a:p>
          <a:p>
            <a:pPr>
              <a:lnSpc>
                <a:spcPct val="130000"/>
              </a:lnSpc>
            </a:pPr>
            <a:r>
              <a:rPr lang="zh-CN" altLang="en-US" sz="2500" dirty="0" smtClean="0"/>
              <a:t>实验结论</a:t>
            </a:r>
            <a:endParaRPr lang="en-US" altLang="zh-CN" sz="25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0" y="1620000"/>
            <a:ext cx="3600000" cy="411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1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报告</a:t>
            </a:r>
            <a:r>
              <a:rPr lang="zh-CN" altLang="en-US" dirty="0" smtClean="0"/>
              <a:t>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6327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</a:pPr>
            <a:r>
              <a:rPr lang="zh-CN" altLang="en-US" sz="2500" dirty="0" smtClean="0"/>
              <a:t>工程技术参考</a:t>
            </a:r>
            <a:endParaRPr lang="en-US" altLang="zh-CN" sz="2500" dirty="0" smtClean="0"/>
          </a:p>
          <a:p>
            <a:pPr lvl="1">
              <a:lnSpc>
                <a:spcPct val="130000"/>
              </a:lnSpc>
            </a:pPr>
            <a:r>
              <a:rPr lang="en-US" altLang="zh-CN" sz="2100" dirty="0" err="1"/>
              <a:t>Ceph</a:t>
            </a:r>
            <a:r>
              <a:rPr lang="en-US" altLang="zh-CN" sz="2100" dirty="0"/>
              <a:t> vs Swift – An Architect’s Perspective</a:t>
            </a:r>
          </a:p>
          <a:p>
            <a:pPr lvl="2">
              <a:lnSpc>
                <a:spcPct val="130000"/>
              </a:lnSpc>
            </a:pPr>
            <a:r>
              <a:rPr lang="en-US" altLang="zh-CN" sz="1700" dirty="0" smtClean="0">
                <a:hlinkClick r:id="rId2"/>
              </a:rPr>
              <a:t>https</a:t>
            </a:r>
            <a:r>
              <a:rPr lang="en-US" altLang="zh-CN" sz="1700" dirty="0">
                <a:hlinkClick r:id="rId2"/>
              </a:rPr>
              <a:t>://www.mirantis.com/blog/ceph-vs-swift-architects-perspective</a:t>
            </a:r>
            <a:r>
              <a:rPr lang="en-US" altLang="zh-CN" sz="1700" dirty="0" smtClean="0">
                <a:hlinkClick r:id="rId2"/>
              </a:rPr>
              <a:t>/</a:t>
            </a:r>
            <a:endParaRPr lang="en-US" altLang="zh-CN" sz="1700" dirty="0" smtClean="0"/>
          </a:p>
          <a:p>
            <a:pPr lvl="2">
              <a:lnSpc>
                <a:spcPct val="130000"/>
              </a:lnSpc>
            </a:pPr>
            <a:r>
              <a:rPr lang="zh-CN" altLang="en-US" sz="1700" dirty="0"/>
              <a:t>中</a:t>
            </a:r>
            <a:r>
              <a:rPr lang="zh-CN" altLang="en-US" sz="1700" dirty="0" smtClean="0"/>
              <a:t>译稿</a:t>
            </a:r>
            <a:r>
              <a:rPr lang="en-US" altLang="zh-CN" sz="1700" dirty="0"/>
              <a:t>: </a:t>
            </a:r>
            <a:r>
              <a:rPr lang="en-US" altLang="zh-CN" sz="1700" dirty="0">
                <a:hlinkClick r:id="rId3"/>
              </a:rPr>
              <a:t>http://</a:t>
            </a:r>
            <a:r>
              <a:rPr lang="en-US" altLang="zh-CN" sz="1700" dirty="0" smtClean="0">
                <a:hlinkClick r:id="rId3"/>
              </a:rPr>
              <a:t>dockone.io/article/410</a:t>
            </a:r>
            <a:endParaRPr lang="en-US" altLang="zh-CN" sz="1700" dirty="0" smtClean="0"/>
          </a:p>
          <a:p>
            <a:pPr lvl="1">
              <a:lnSpc>
                <a:spcPct val="130000"/>
              </a:lnSpc>
            </a:pPr>
            <a:r>
              <a:rPr lang="en-US" altLang="zh-CN" sz="2100" dirty="0" err="1" smtClean="0"/>
              <a:t>Ceph</a:t>
            </a:r>
            <a:r>
              <a:rPr lang="zh-CN" altLang="en-US" sz="2100" dirty="0" smtClean="0"/>
              <a:t>科普</a:t>
            </a:r>
            <a:endParaRPr lang="en-US" altLang="zh-CN" sz="2100" dirty="0" smtClean="0"/>
          </a:p>
          <a:p>
            <a:pPr lvl="2">
              <a:lnSpc>
                <a:spcPct val="130000"/>
              </a:lnSpc>
            </a:pPr>
            <a:r>
              <a:rPr lang="en-US" altLang="zh-CN" sz="1700" dirty="0">
                <a:hlinkClick r:id="rId4"/>
              </a:rPr>
              <a:t>http://</a:t>
            </a:r>
            <a:r>
              <a:rPr lang="en-US" altLang="zh-CN" sz="1700" dirty="0" smtClean="0">
                <a:hlinkClick r:id="rId4"/>
              </a:rPr>
              <a:t>dockone.io/article/307</a:t>
            </a:r>
            <a:endParaRPr lang="en-US" altLang="zh-CN" sz="1700" dirty="0" smtClean="0"/>
          </a:p>
          <a:p>
            <a:pPr lvl="1">
              <a:lnSpc>
                <a:spcPct val="130000"/>
              </a:lnSpc>
            </a:pPr>
            <a:r>
              <a:rPr lang="en-US" altLang="zh-CN" sz="2100" dirty="0" smtClean="0"/>
              <a:t>OpenStack</a:t>
            </a:r>
            <a:r>
              <a:rPr lang="zh-CN" altLang="en-US" sz="2100" dirty="0" smtClean="0"/>
              <a:t>与</a:t>
            </a:r>
            <a:r>
              <a:rPr lang="en-US" altLang="zh-CN" sz="2100" dirty="0" err="1" smtClean="0"/>
              <a:t>Ceph</a:t>
            </a:r>
            <a:r>
              <a:rPr lang="zh-CN" altLang="en-US" sz="2100" dirty="0" smtClean="0"/>
              <a:t>官网</a:t>
            </a:r>
            <a:endParaRPr lang="en-US" altLang="zh-CN" sz="2100" dirty="0" smtClean="0"/>
          </a:p>
          <a:p>
            <a:pPr lvl="2">
              <a:lnSpc>
                <a:spcPct val="130000"/>
              </a:lnSpc>
            </a:pPr>
            <a:r>
              <a:rPr lang="en-US" altLang="zh-CN" sz="1700" dirty="0" smtClean="0">
                <a:hlinkClick r:id="rId5"/>
              </a:rPr>
              <a:t>www.openstack.org</a:t>
            </a:r>
            <a:r>
              <a:rPr lang="en-US" altLang="zh-CN" sz="1700" dirty="0" smtClean="0"/>
              <a:t> </a:t>
            </a:r>
          </a:p>
          <a:p>
            <a:pPr lvl="2">
              <a:lnSpc>
                <a:spcPct val="130000"/>
              </a:lnSpc>
            </a:pPr>
            <a:r>
              <a:rPr lang="en-US" altLang="zh-CN" sz="1700" dirty="0" smtClean="0">
                <a:hlinkClick r:id="rId6"/>
              </a:rPr>
              <a:t>www.ceph.com</a:t>
            </a:r>
            <a:r>
              <a:rPr lang="en-US" altLang="zh-CN" sz="1700" dirty="0" smtClean="0"/>
              <a:t> </a:t>
            </a:r>
          </a:p>
          <a:p>
            <a:pPr lvl="1">
              <a:lnSpc>
                <a:spcPct val="130000"/>
              </a:lnSpc>
            </a:pPr>
            <a:r>
              <a:rPr lang="zh-CN" altLang="en-US" sz="2100" dirty="0" smtClean="0"/>
              <a:t>快速部署</a:t>
            </a:r>
            <a:r>
              <a:rPr lang="en-US" altLang="zh-CN" sz="2100" dirty="0" err="1" smtClean="0"/>
              <a:t>Ceph</a:t>
            </a:r>
            <a:r>
              <a:rPr lang="en-US" altLang="zh-CN" sz="2100" dirty="0" smtClean="0"/>
              <a:t> (Docker)</a:t>
            </a:r>
          </a:p>
          <a:p>
            <a:pPr lvl="2">
              <a:lnSpc>
                <a:spcPct val="130000"/>
              </a:lnSpc>
            </a:pPr>
            <a:r>
              <a:rPr lang="zh-CN" altLang="en-US" sz="1700" dirty="0"/>
              <a:t>红</a:t>
            </a:r>
            <a:r>
              <a:rPr lang="zh-CN" altLang="en-US" sz="1700" dirty="0" smtClean="0"/>
              <a:t>帽</a:t>
            </a:r>
            <a:endParaRPr lang="en-US" altLang="zh-CN" sz="1700" dirty="0" smtClean="0"/>
          </a:p>
          <a:p>
            <a:pPr lvl="3">
              <a:lnSpc>
                <a:spcPct val="130000"/>
              </a:lnSpc>
            </a:pPr>
            <a:r>
              <a:rPr lang="en-US" altLang="zh-CN" sz="1500" dirty="0" smtClean="0">
                <a:hlinkClick r:id="rId7"/>
              </a:rPr>
              <a:t>https</a:t>
            </a:r>
            <a:r>
              <a:rPr lang="en-US" altLang="zh-CN" sz="1500" dirty="0">
                <a:hlinkClick r:id="rId7"/>
              </a:rPr>
              <a:t>://</a:t>
            </a:r>
            <a:r>
              <a:rPr lang="en-US" altLang="zh-CN" sz="1500" dirty="0" smtClean="0">
                <a:hlinkClick r:id="rId7"/>
              </a:rPr>
              <a:t>opensource.com/business/15/7/running-ceph-inside-docker</a:t>
            </a:r>
            <a:endParaRPr lang="en-US" altLang="zh-CN" sz="1500" dirty="0" smtClean="0"/>
          </a:p>
          <a:p>
            <a:pPr lvl="3">
              <a:lnSpc>
                <a:spcPct val="130000"/>
              </a:lnSpc>
            </a:pPr>
            <a:r>
              <a:rPr lang="en-US" altLang="zh-CN" sz="1500" dirty="0">
                <a:hlinkClick r:id="rId8"/>
              </a:rPr>
              <a:t>https://hub.docker.com/u/ceph</a:t>
            </a:r>
            <a:r>
              <a:rPr lang="en-US" altLang="zh-CN" sz="1500" dirty="0" smtClean="0">
                <a:hlinkClick r:id="rId8"/>
              </a:rPr>
              <a:t>/</a:t>
            </a:r>
            <a:r>
              <a:rPr lang="en-US" altLang="zh-CN" sz="1500" dirty="0" smtClean="0"/>
              <a:t> </a:t>
            </a:r>
          </a:p>
          <a:p>
            <a:pPr lvl="2">
              <a:lnSpc>
                <a:spcPct val="130000"/>
              </a:lnSpc>
            </a:pPr>
            <a:r>
              <a:rPr lang="zh-CN" altLang="en-US" sz="1700" dirty="0"/>
              <a:t>灵雀</a:t>
            </a:r>
            <a:r>
              <a:rPr lang="zh-CN" altLang="en-US" sz="1700" dirty="0" smtClean="0"/>
              <a:t>云</a:t>
            </a:r>
            <a:endParaRPr lang="en-US" altLang="zh-CN" sz="1700" dirty="0" smtClean="0"/>
          </a:p>
          <a:p>
            <a:pPr lvl="3">
              <a:lnSpc>
                <a:spcPct val="130000"/>
              </a:lnSpc>
            </a:pPr>
            <a:r>
              <a:rPr lang="en-US" altLang="zh-CN" sz="1500" dirty="0" smtClean="0">
                <a:hlinkClick r:id="rId9"/>
              </a:rPr>
              <a:t>http</a:t>
            </a:r>
            <a:r>
              <a:rPr lang="en-US" altLang="zh-CN" sz="1500" dirty="0">
                <a:hlinkClick r:id="rId9"/>
              </a:rPr>
              <a:t>://</a:t>
            </a:r>
            <a:r>
              <a:rPr lang="en-US" altLang="zh-CN" sz="1500" dirty="0" smtClean="0">
                <a:hlinkClick r:id="rId9"/>
              </a:rPr>
              <a:t>dockone.io/article/436</a:t>
            </a:r>
            <a:r>
              <a:rPr lang="en-US" altLang="zh-CN" sz="1500" dirty="0" smtClean="0"/>
              <a:t> </a:t>
            </a:r>
            <a:endParaRPr lang="en-US" altLang="zh-CN" sz="1500" dirty="0"/>
          </a:p>
        </p:txBody>
      </p:sp>
    </p:spTree>
    <p:extLst>
      <p:ext uri="{BB962C8B-B14F-4D97-AF65-F5344CB8AC3E}">
        <p14:creationId xmlns:p14="http://schemas.microsoft.com/office/powerpoint/2010/main" val="140833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实验系统连接方法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1800000"/>
            <a:ext cx="6120000" cy="44604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00000" y="4320000"/>
            <a:ext cx="5404981" cy="75713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Xshell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使用网关机做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(http)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代理服务器，连进实验内部网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98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510</Words>
  <Application>Microsoft Office PowerPoint</Application>
  <PresentationFormat>全屏显示(4:3)</PresentationFormat>
  <Paragraphs>158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黑体</vt:lpstr>
      <vt:lpstr>宋体</vt:lpstr>
      <vt:lpstr>Arial</vt:lpstr>
      <vt:lpstr>Calibri</vt:lpstr>
      <vt:lpstr>Times New Roman</vt:lpstr>
      <vt:lpstr>Office 主题</vt:lpstr>
      <vt:lpstr>数据中心技术</vt:lpstr>
      <vt:lpstr>基本信息</vt:lpstr>
      <vt:lpstr>课程计划</vt:lpstr>
      <vt:lpstr>实验内容</vt:lpstr>
      <vt:lpstr>实验内容</vt:lpstr>
      <vt:lpstr>报告要求</vt:lpstr>
      <vt:lpstr>报告要求</vt:lpstr>
      <vt:lpstr>报告要求</vt:lpstr>
      <vt:lpstr>实验系统连接方法</vt:lpstr>
      <vt:lpstr>实验系统构成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数据中心技术</dc:title>
  <dc:creator>Zhan Shi</dc:creator>
  <cp:lastModifiedBy>Zhan Shi</cp:lastModifiedBy>
  <cp:revision>25</cp:revision>
  <dcterms:created xsi:type="dcterms:W3CDTF">2016-11-06T22:55:39Z</dcterms:created>
  <dcterms:modified xsi:type="dcterms:W3CDTF">2016-12-16T06:34:55Z</dcterms:modified>
</cp:coreProperties>
</file>