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4401"/>
            <a:ext cx="10993549" cy="14583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48" y="1447341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February 2, 2022 | groundhog day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Stuck in a blizzard? A stranded motorist&amp;#39;s survival guide - syracuse.com">
            <a:extLst>
              <a:ext uri="{FF2B5EF4-FFF2-40B4-BE49-F238E27FC236}">
                <a16:creationId xmlns:a16="http://schemas.microsoft.com/office/drawing/2014/main" id="{E78B225E-93DD-4959-A634-B448AF57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908698"/>
            <a:ext cx="10279063" cy="4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21 winter |  YOU WANT A WINTER PREDICTION? I'LL GIVE YOU A PREDICTION; IT'S GOING TO BE COLD , IT'S GOING TO BE GREY AND IT'S GOING TO LAST YOU THE REST OF YOUR LIFE. | image tagged in bill murray groundhog day | made w/ Imgflip meme maker">
            <a:extLst>
              <a:ext uri="{FF2B5EF4-FFF2-40B4-BE49-F238E27FC236}">
                <a16:creationId xmlns:a16="http://schemas.microsoft.com/office/drawing/2014/main" id="{BAA690D7-DA6B-4068-9062-71DF3E02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7" y="1869244"/>
            <a:ext cx="3830761" cy="31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D5B9-4B23-43CB-AD67-F8D2B0DD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repetition?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11EA-DB78-4A72-BEA3-F3044F9E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345F47-3B37-4680-B837-0A75F08C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23" y="2715069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5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8939-A003-46D7-8400-D122D700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repetition in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747C-343C-4484-92EB-6965E76A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example – what does it do?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changing from line to line, and</a:t>
            </a:r>
          </a:p>
          <a:p>
            <a:pPr marL="0" indent="0">
              <a:buNone/>
            </a:pPr>
            <a:r>
              <a:rPr lang="en-US" dirty="0"/>
              <a:t>	what is staying the same?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8F79E-5573-42B9-ABB5-71599D03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93" y="1814651"/>
            <a:ext cx="5736501" cy="50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4D6-6614-44C2-8CB2-EC4AE263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changing? What’s the same?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443B-FF18-4428-9BB6-65F09F20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vertical position </a:t>
            </a:r>
            <a:r>
              <a:rPr lang="en-US" dirty="0"/>
              <a:t>of each rectangle changes</a:t>
            </a:r>
          </a:p>
          <a:p>
            <a:r>
              <a:rPr lang="en-US" dirty="0"/>
              <a:t>The </a:t>
            </a:r>
            <a:r>
              <a:rPr lang="en-US" b="1" dirty="0"/>
              <a:t>width</a:t>
            </a:r>
            <a:r>
              <a:rPr lang="en-US" dirty="0"/>
              <a:t> of each rectangle changes</a:t>
            </a:r>
          </a:p>
          <a:p>
            <a:r>
              <a:rPr lang="en-US" dirty="0"/>
              <a:t>But the </a:t>
            </a:r>
            <a:r>
              <a:rPr lang="en-US" b="1" dirty="0"/>
              <a:t>horizontal position </a:t>
            </a:r>
            <a:r>
              <a:rPr lang="en-US" dirty="0"/>
              <a:t>and </a:t>
            </a:r>
            <a:r>
              <a:rPr lang="en-US" b="1" dirty="0"/>
              <a:t>length</a:t>
            </a:r>
            <a:r>
              <a:rPr lang="en-US" dirty="0"/>
              <a:t> of each </a:t>
            </a:r>
          </a:p>
          <a:p>
            <a:pPr marL="0" indent="0">
              <a:buNone/>
            </a:pPr>
            <a:r>
              <a:rPr lang="en-US" dirty="0"/>
              <a:t>	rectangle stays the same</a:t>
            </a:r>
          </a:p>
          <a:p>
            <a:r>
              <a:rPr lang="en-US" dirty="0"/>
              <a:t>How can we generalize this idea and use repetition?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CB2CC-BA72-4CB0-8306-7647F3E6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1805773"/>
            <a:ext cx="5736501" cy="50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ECD8-CAC5-4CF0-91CC-DE4AA47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61B8-445C-4F1C-B51C-238F0CB4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statement </a:t>
            </a:r>
            <a:r>
              <a:rPr lang="en-US" i="1" dirty="0"/>
              <a:t>once</a:t>
            </a:r>
            <a:r>
              <a:rPr lang="en-US" dirty="0"/>
              <a:t>, with variables for what changes and constants for everything else</a:t>
            </a:r>
          </a:p>
          <a:p>
            <a:r>
              <a:rPr lang="en-US" dirty="0"/>
              <a:t>We can use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for the vertical position and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for the width of the rectangle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</a:rPr>
              <a:t>(20, y, w, 30);</a:t>
            </a:r>
          </a:p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should start at 20 and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should start at 30</a:t>
            </a:r>
          </a:p>
          <a:p>
            <a:r>
              <a:rPr lang="en-US" dirty="0"/>
              <a:t>Draw the rectangle, then increase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by 40 and increase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by 30</a:t>
            </a:r>
          </a:p>
          <a:p>
            <a:r>
              <a:rPr lang="en-US" dirty="0"/>
              <a:t>Repeat this once for each rectangle to be drawn (in this case, that means 8 times)</a:t>
            </a:r>
          </a:p>
        </p:txBody>
      </p:sp>
    </p:spTree>
    <p:extLst>
      <p:ext uri="{BB962C8B-B14F-4D97-AF65-F5344CB8AC3E}">
        <p14:creationId xmlns:p14="http://schemas.microsoft.com/office/powerpoint/2010/main" val="47583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B641-1F67-4EBB-ACFC-39E84DB9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repetition!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EF37-DE0B-415E-A16E-75679B78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526" y="2340864"/>
            <a:ext cx="2795281" cy="3634486"/>
          </a:xfrm>
        </p:spPr>
        <p:txBody>
          <a:bodyPr/>
          <a:lstStyle/>
          <a:p>
            <a:r>
              <a:rPr lang="en-US" dirty="0"/>
              <a:t>What if we want to make 5 rectangles, or 12?</a:t>
            </a:r>
          </a:p>
          <a:p>
            <a:r>
              <a:rPr lang="en-US" dirty="0"/>
              <a:t>Just change the number of times the loop is executed!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197A-0A90-4688-8A9D-B5FC35AD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3" y="1890876"/>
            <a:ext cx="6950345" cy="44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C5AE-5B1D-44CA-9348-22E617A6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series of </a:t>
            </a:r>
            <a:r>
              <a:rPr lang="en-US" sz="3600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4256-71A8-4D85-98D7-445223ED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14172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are adjacent. The vertical circles are drawn by the first loop, and the horizontal circles are drawn by the second loop.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D8D23-DAD7-4B81-9CAF-82D08523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43" y="2340864"/>
            <a:ext cx="6534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1718-83EF-44EC-B789-C70E1B8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nested </a:t>
            </a:r>
            <a:r>
              <a:rPr lang="en-US" sz="3600" cap="none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8225-FE87-4750-A440-450D6A44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75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Lab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5764B-9420-4EA8-93B0-5E232421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7" y="3148289"/>
            <a:ext cx="2305050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C6050-E8D4-42AC-B255-FCB9E326BFCF}"/>
              </a:ext>
            </a:extLst>
          </p:cNvPr>
          <p:cNvSpPr txBox="1"/>
          <p:nvPr/>
        </p:nvSpPr>
        <p:spPr>
          <a:xfrm>
            <a:off x="4403323" y="3429000"/>
            <a:ext cx="5042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else if </a:t>
            </a:r>
            <a:r>
              <a:rPr lang="en-US" dirty="0"/>
              <a:t>that check for 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–</a:t>
            </a:r>
            <a:r>
              <a:rPr lang="en-US" dirty="0"/>
              <a:t> keys are nested inside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keyPressed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. That’s why the closing curly brace for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keyPressed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comes </a:t>
            </a:r>
            <a:r>
              <a:rPr lang="en-US" i="1" dirty="0"/>
              <a:t>after</a:t>
            </a:r>
            <a:r>
              <a:rPr lang="en-US" dirty="0"/>
              <a:t> the closing curly braces for </a:t>
            </a:r>
            <a:r>
              <a:rPr lang="en-US" dirty="0">
                <a:latin typeface="Consolas" panose="020B0609020204030204" pitchFamily="49" charset="0"/>
              </a:rPr>
              <a:t>if (key == ‘+’)</a:t>
            </a:r>
            <a:r>
              <a:rPr lang="en-US" dirty="0"/>
              <a:t> and if </a:t>
            </a:r>
            <a:r>
              <a:rPr lang="en-US" dirty="0">
                <a:latin typeface="Consolas" panose="020B0609020204030204" pitchFamily="49" charset="0"/>
              </a:rPr>
              <a:t>(key == ‘-’)</a:t>
            </a:r>
            <a:r>
              <a:rPr lang="en-US" dirty="0"/>
              <a:t>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B94F21E-EB66-4A0F-A2A2-DA787C6FAF85}"/>
              </a:ext>
            </a:extLst>
          </p:cNvPr>
          <p:cNvSpPr/>
          <p:nvPr/>
        </p:nvSpPr>
        <p:spPr>
          <a:xfrm>
            <a:off x="3164797" y="4167664"/>
            <a:ext cx="927809" cy="6480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1805-FEAE-4B0B-916B-E4873485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embed </a:t>
            </a:r>
            <a:r>
              <a:rPr lang="en-US" sz="3600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loops,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7CB2-CBEE-409C-9DB6-B7BDB8BC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3"/>
            <a:ext cx="3742232" cy="42019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number of repetitions is multiplied!</a:t>
            </a:r>
          </a:p>
          <a:p>
            <a:r>
              <a:rPr lang="en-US" dirty="0"/>
              <a:t>The outer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starts</a:t>
            </a:r>
          </a:p>
          <a:p>
            <a:r>
              <a:rPr lang="en-US" dirty="0"/>
              <a:t>Then the </a:t>
            </a:r>
            <a:r>
              <a:rPr lang="en-US" b="1" dirty="0"/>
              <a:t>entire</a:t>
            </a:r>
            <a:r>
              <a:rPr lang="en-US" dirty="0"/>
              <a:t> inner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runs until the condition </a:t>
            </a:r>
            <a:r>
              <a:rPr lang="en-US" dirty="0">
                <a:latin typeface="Consolas" panose="020B0609020204030204" pitchFamily="49" charset="0"/>
              </a:rPr>
              <a:t>x &lt;= width </a:t>
            </a:r>
            <a:r>
              <a:rPr lang="en-US" dirty="0"/>
              <a:t>is false</a:t>
            </a:r>
          </a:p>
          <a:p>
            <a:r>
              <a:rPr lang="en-US" dirty="0"/>
              <a:t>Then the outer for loop updates (</a:t>
            </a:r>
            <a:r>
              <a:rPr lang="en-US" dirty="0">
                <a:latin typeface="Consolas" panose="020B0609020204030204" pitchFamily="49" charset="0"/>
              </a:rPr>
              <a:t>y += 40</a:t>
            </a:r>
            <a:r>
              <a:rPr lang="en-US" dirty="0"/>
              <a:t>) and the </a:t>
            </a:r>
            <a:r>
              <a:rPr lang="en-US" b="1" dirty="0"/>
              <a:t>entire</a:t>
            </a:r>
            <a:r>
              <a:rPr lang="en-US" dirty="0"/>
              <a:t> inner for loop runs again until the condition </a:t>
            </a:r>
            <a:r>
              <a:rPr lang="en-US" dirty="0">
                <a:latin typeface="Consolas" panose="020B0609020204030204" pitchFamily="49" charset="0"/>
              </a:rPr>
              <a:t>x &lt;= width </a:t>
            </a:r>
            <a:r>
              <a:rPr lang="en-US" dirty="0"/>
              <a:t>is false</a:t>
            </a:r>
          </a:p>
          <a:p>
            <a:r>
              <a:rPr lang="en-US" dirty="0"/>
              <a:t>Then the outer for loop updates again. The process repeats until the outer for loop’s condition ( </a:t>
            </a:r>
            <a:r>
              <a:rPr lang="en-US" dirty="0">
                <a:latin typeface="Consolas" panose="020B0609020204030204" pitchFamily="49" charset="0"/>
              </a:rPr>
              <a:t>y &lt;= height</a:t>
            </a:r>
            <a:r>
              <a:rPr lang="en-US" dirty="0"/>
              <a:t>) is false</a:t>
            </a:r>
          </a:p>
          <a:p>
            <a:r>
              <a:rPr lang="en-US" dirty="0"/>
              <a:t>Be careful with syntax! The outer loop’s closing curly brace comes after the inner loop’s closing curly brace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932CC-95E0-4D73-BDC4-4AA328B0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92" y="1841500"/>
            <a:ext cx="64960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CA5C-F6AE-4E90-ADF8-456D78C5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Repetition, or </a:t>
            </a:r>
            <a:r>
              <a:rPr lang="en-US" i="1" dirty="0"/>
              <a:t>iteration</a:t>
            </a:r>
            <a:r>
              <a:rPr lang="en-US" dirty="0"/>
              <a:t>, is the most important concept we’ll study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8063-34EB-413C-B292-6AEC9329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93" y="1611757"/>
            <a:ext cx="7604020" cy="3634486"/>
          </a:xfrm>
        </p:spPr>
        <p:txBody>
          <a:bodyPr/>
          <a:lstStyle/>
          <a:p>
            <a:r>
              <a:rPr lang="en-US" dirty="0"/>
              <a:t>The key to the power of computer programming is to recognize repetitive patterns and </a:t>
            </a:r>
            <a:r>
              <a:rPr lang="en-US" i="1" dirty="0"/>
              <a:t>generalize </a:t>
            </a:r>
            <a:r>
              <a:rPr lang="en-US" dirty="0"/>
              <a:t>those patterns</a:t>
            </a:r>
          </a:p>
          <a:p>
            <a:r>
              <a:rPr lang="en-US" dirty="0"/>
              <a:t>Example: print the numbers 1-10 in the Console</a:t>
            </a:r>
          </a:p>
          <a:p>
            <a:r>
              <a:rPr lang="en-US" dirty="0"/>
              <a:t>The only way we could do this knowing what we know now would be to use 10 separate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85388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28C2-94A6-4CE8-BCAD-3D5691D5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brute force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398C9-B9D0-405F-B311-AF5B51D2A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58" y="2441360"/>
            <a:ext cx="2708068" cy="30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3D2A-B81A-4055-A3DB-1A26DAE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brute force solution: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B058-E83B-4B7E-AD7D-FE66EA28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2695" cy="3634486"/>
          </a:xfrm>
        </p:spPr>
        <p:txBody>
          <a:bodyPr/>
          <a:lstStyle/>
          <a:p>
            <a:r>
              <a:rPr lang="en-US" dirty="0"/>
              <a:t>The brute force solution is correct…but what if we wanted all the numbers from 1 to 1000?</a:t>
            </a:r>
          </a:p>
          <a:p>
            <a:r>
              <a:rPr lang="en-US" dirty="0"/>
              <a:t>Brute force involves </a:t>
            </a:r>
            <a:r>
              <a:rPr lang="en-US" i="1" dirty="0"/>
              <a:t>way </a:t>
            </a:r>
            <a:r>
              <a:rPr lang="en-US" dirty="0"/>
              <a:t>too much work (and </a:t>
            </a:r>
            <a:r>
              <a:rPr lang="en-US" i="1" dirty="0"/>
              <a:t>way</a:t>
            </a:r>
            <a:r>
              <a:rPr lang="en-US" dirty="0"/>
              <a:t> too much code!)</a:t>
            </a:r>
          </a:p>
          <a:p>
            <a:r>
              <a:rPr lang="en-US" dirty="0"/>
              <a:t>Instead, we should look for a repetitive pattern</a:t>
            </a:r>
          </a:p>
          <a:p>
            <a:r>
              <a:rPr lang="en-US" dirty="0"/>
              <a:t>Here, we want to do </a:t>
            </a:r>
            <a:r>
              <a:rPr lang="en-US" i="1" dirty="0"/>
              <a:t>the same thing </a:t>
            </a:r>
            <a:r>
              <a:rPr lang="en-US" dirty="0"/>
              <a:t>to each of the values starting with 1 and going up to 10 (print them to the console)</a:t>
            </a:r>
          </a:p>
        </p:txBody>
      </p:sp>
    </p:spTree>
    <p:extLst>
      <p:ext uri="{BB962C8B-B14F-4D97-AF65-F5344CB8AC3E}">
        <p14:creationId xmlns:p14="http://schemas.microsoft.com/office/powerpoint/2010/main" val="310332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14DB-EA6F-41C4-B123-2878EE8B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programming: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13F6-E6A3-436E-A00E-CFA61C0B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write the operation to be performed in a </a:t>
            </a:r>
            <a:r>
              <a:rPr lang="en-US" i="1" dirty="0"/>
              <a:t>general </a:t>
            </a:r>
            <a:r>
              <a:rPr lang="en-US" dirty="0"/>
              <a:t>way (using a </a:t>
            </a:r>
            <a:r>
              <a:rPr lang="en-US" b="1" dirty="0"/>
              <a:t>variable</a:t>
            </a:r>
            <a:r>
              <a:rPr lang="en-US" dirty="0"/>
              <a:t>)</a:t>
            </a:r>
          </a:p>
          <a:p>
            <a:r>
              <a:rPr lang="en-US" dirty="0"/>
              <a:t>Here, the operation to be performed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(x);</a:t>
            </a:r>
          </a:p>
          <a:p>
            <a:r>
              <a:rPr lang="en-US" dirty="0"/>
              <a:t>We want to do that for all the values from 1 to 10</a:t>
            </a:r>
          </a:p>
        </p:txBody>
      </p:sp>
    </p:spTree>
    <p:extLst>
      <p:ext uri="{BB962C8B-B14F-4D97-AF65-F5344CB8AC3E}">
        <p14:creationId xmlns:p14="http://schemas.microsoft.com/office/powerpoint/2010/main" val="12203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A6E1-A6DA-4856-B603-A34CBF02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variable in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B9BE-74A9-42E3-9B66-28BF39EC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6DEEE-00A1-4A99-BA96-F6B0394F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52" y="2136678"/>
            <a:ext cx="2292104" cy="44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743B-5D60-4307-98F8-0202A339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operations are being repeated?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937-86DE-4D5E-A60E-4875FBE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</a:t>
            </a:r>
            <a:r>
              <a:rPr lang="en-US" b="1" dirty="0"/>
              <a:t>once</a:t>
            </a:r>
            <a:r>
              <a:rPr lang="en-US" dirty="0"/>
              <a:t> at the beginning: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int x = 1;</a:t>
            </a:r>
          </a:p>
          <a:p>
            <a:r>
              <a:rPr lang="en-US" dirty="0"/>
              <a:t>Done </a:t>
            </a:r>
            <a:r>
              <a:rPr lang="en-US" b="1" dirty="0"/>
              <a:t>ten times</a:t>
            </a:r>
            <a:r>
              <a:rPr lang="en-US" dirty="0"/>
              <a:t> in a row: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 += 1;</a:t>
            </a:r>
          </a:p>
        </p:txBody>
      </p:sp>
    </p:spTree>
    <p:extLst>
      <p:ext uri="{BB962C8B-B14F-4D97-AF65-F5344CB8AC3E}">
        <p14:creationId xmlns:p14="http://schemas.microsoft.com/office/powerpoint/2010/main" val="40556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300E-6FAB-44D1-8CE9-73CC3AD4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FC65-EBF9-49A6-97C6-0DCB0C8A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repeatedly execute a block of code a specific number of times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(int x = 1; x &lt;= 10; x++)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/>
              <a:t>What if we wanted all the numbers from 1 to 1000? Much easier this way!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D384-EEF1-4985-B08B-04BCFDA4D1D4}"/>
              </a:ext>
            </a:extLst>
          </p:cNvPr>
          <p:cNvSpPr txBox="1"/>
          <p:nvPr/>
        </p:nvSpPr>
        <p:spPr>
          <a:xfrm>
            <a:off x="408372" y="6334075"/>
            <a:ext cx="729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** </a:t>
            </a:r>
            <a:r>
              <a:rPr lang="en-US" sz="1600" dirty="0">
                <a:latin typeface="Consolas" panose="020B0609020204030204" pitchFamily="49" charset="0"/>
              </a:rPr>
              <a:t>x++ </a:t>
            </a:r>
            <a:r>
              <a:rPr lang="en-US" sz="1600" dirty="0"/>
              <a:t>could also be written as </a:t>
            </a:r>
            <a:r>
              <a:rPr lang="en-US" sz="1600" dirty="0">
                <a:latin typeface="Consolas" panose="020B0609020204030204" pitchFamily="49" charset="0"/>
              </a:rPr>
              <a:t>x+=1 </a:t>
            </a:r>
            <a:r>
              <a:rPr lang="en-US" sz="1600" dirty="0"/>
              <a:t>or </a:t>
            </a:r>
            <a:r>
              <a:rPr lang="en-US" sz="1600" dirty="0">
                <a:latin typeface="Consolas" panose="020B0609020204030204" pitchFamily="49" charset="0"/>
              </a:rPr>
              <a:t>x = x + 1 </a:t>
            </a:r>
            <a:r>
              <a:rPr lang="en-US" sz="1600" dirty="0"/>
              <a:t>… they all work!</a:t>
            </a:r>
          </a:p>
        </p:txBody>
      </p:sp>
    </p:spTree>
    <p:extLst>
      <p:ext uri="{BB962C8B-B14F-4D97-AF65-F5344CB8AC3E}">
        <p14:creationId xmlns:p14="http://schemas.microsoft.com/office/powerpoint/2010/main" val="48248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8F5-AA1F-4414-BDD0-912DD3CF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in processing: the logic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8D2542-BD0B-4DFE-B52E-3437468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C0CE4-4460-466F-AC98-2C628C8A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78" y="2340864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0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{821999A6-8112-47F6-B5B4-BF21DEFD247A}tf33552983_win32</Template>
  <TotalTime>70</TotalTime>
  <Words>722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Franklin Gothic Book</vt:lpstr>
      <vt:lpstr>Franklin Gothic Demi</vt:lpstr>
      <vt:lpstr>Wingdings 2</vt:lpstr>
      <vt:lpstr>DividendVTI</vt:lpstr>
      <vt:lpstr>Repetition</vt:lpstr>
      <vt:lpstr>Repetition, or iteration, is the most important concept we’ll study in this class</vt:lpstr>
      <vt:lpstr>The brute force solution</vt:lpstr>
      <vt:lpstr>The brute force solution: limitations</vt:lpstr>
      <vt:lpstr>Repetition in programming: the key</vt:lpstr>
      <vt:lpstr>Using a variable in this solution</vt:lpstr>
      <vt:lpstr>What operations are being repeated?</vt:lpstr>
      <vt:lpstr>The for statement in processing</vt:lpstr>
      <vt:lpstr>The for statement in processing: the logic</vt:lpstr>
      <vt:lpstr>Where’s the repetition?</vt:lpstr>
      <vt:lpstr>Where’s the repetition in the code?</vt:lpstr>
      <vt:lpstr>What’s changing? What’s the same?</vt:lpstr>
      <vt:lpstr>Generalizing with variables</vt:lpstr>
      <vt:lpstr>Here’s the repetition!</vt:lpstr>
      <vt:lpstr>As series of for loops</vt:lpstr>
      <vt:lpstr>Remember nested if statements?</vt:lpstr>
      <vt:lpstr>We can embed for loops, too!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Campbell, Colin</dc:creator>
  <cp:lastModifiedBy>Colin Campbell</cp:lastModifiedBy>
  <cp:revision>4</cp:revision>
  <dcterms:created xsi:type="dcterms:W3CDTF">2022-01-30T20:31:34Z</dcterms:created>
  <dcterms:modified xsi:type="dcterms:W3CDTF">2022-02-02T14:08:44Z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