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19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47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980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2905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16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589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53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54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5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388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165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46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processing.org/downloa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s-courses-mountunion.github.io/CSC108Fall2023/CSC108syllabus_fall_2023.pdf" TargetMode="External"/><Relationship Id="rId2" Type="http://schemas.openxmlformats.org/officeDocument/2006/relationships/hyperlink" Target="https://cs-courses-mountunion.github.io/CSC108Fall2022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ocessing.org/" TargetMode="External"/><Relationship Id="rId4" Type="http://schemas.openxmlformats.org/officeDocument/2006/relationships/hyperlink" Target="https://cs-courses-mountunion.github.io/CSC108Fall2023/resources/oreillyAccessInst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EE9E27-5550-4DAA-935D-B987C1160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1" r="29712"/>
          <a:stretch/>
        </p:blipFill>
        <p:spPr>
          <a:xfrm>
            <a:off x="7228702" y="621793"/>
            <a:ext cx="4342547" cy="561441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B4AF4B7-C89D-4321-877F-0944ED8F4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849" y="1348844"/>
            <a:ext cx="5716338" cy="3042706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CSC 108: Introduction to computer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7386" y="4682062"/>
            <a:ext cx="5355264" cy="9502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The University of Mount Union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6F1C7C-0D59-4A57-B9FF-60AF2D0EC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35DC8C-B370-4340-B37D-4472C1639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04BB8C-445B-49D4-853C-25A931286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8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5B8EE3-9336-45C5-ACE9-280CCFD2F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to Program a Computer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E2CC6-10EE-41FF-B13A-FD514EEB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020" y="651342"/>
            <a:ext cx="5882765" cy="5618066"/>
          </a:xfrm>
        </p:spPr>
        <p:txBody>
          <a:bodyPr/>
          <a:lstStyle/>
          <a:p>
            <a:r>
              <a:rPr lang="en-US" dirty="0"/>
              <a:t>Ask Professor Google and get &gt; 9.3 billion results</a:t>
            </a:r>
          </a:p>
          <a:p>
            <a:endParaRPr lang="en-US" dirty="0"/>
          </a:p>
          <a:p>
            <a:r>
              <a:rPr lang="en-US" dirty="0"/>
              <a:t>Programming involves different:</a:t>
            </a:r>
          </a:p>
          <a:p>
            <a:pPr lvl="1"/>
            <a:r>
              <a:rPr lang="en-US" dirty="0"/>
              <a:t>Languages</a:t>
            </a:r>
          </a:p>
          <a:p>
            <a:pPr lvl="1"/>
            <a:r>
              <a:rPr lang="en-US" dirty="0"/>
              <a:t>End goals</a:t>
            </a:r>
          </a:p>
          <a:p>
            <a:pPr lvl="1"/>
            <a:r>
              <a:rPr lang="en-US" dirty="0"/>
              <a:t>Levels of expertise</a:t>
            </a:r>
          </a:p>
          <a:p>
            <a:pPr lvl="1"/>
            <a:endParaRPr lang="en-US" dirty="0"/>
          </a:p>
          <a:p>
            <a:r>
              <a:rPr lang="en-US" dirty="0"/>
              <a:t>In this class, we</a:t>
            </a:r>
          </a:p>
          <a:p>
            <a:pPr lvl="1"/>
            <a:r>
              <a:rPr lang="en-US" dirty="0"/>
              <a:t>Assume no prior experience</a:t>
            </a:r>
          </a:p>
          <a:p>
            <a:pPr lvl="1"/>
            <a:r>
              <a:rPr lang="en-US" dirty="0"/>
              <a:t>Learn by doing lots of examples</a:t>
            </a:r>
          </a:p>
          <a:p>
            <a:pPr lvl="1"/>
            <a:r>
              <a:rPr lang="en-US" dirty="0"/>
              <a:t>Have fun!</a:t>
            </a:r>
          </a:p>
          <a:p>
            <a:pPr lvl="1"/>
            <a:endParaRPr lang="en-US" dirty="0"/>
          </a:p>
          <a:p>
            <a:endParaRPr lang="en-US" b="0" i="0" dirty="0">
              <a:effectLst/>
              <a:latin typeface="ui-monospace"/>
            </a:endParaRPr>
          </a:p>
        </p:txBody>
      </p:sp>
      <p:pic>
        <p:nvPicPr>
          <p:cNvPr id="1026" name="Picture 2" descr="compiling">
            <a:extLst>
              <a:ext uri="{FF2B5EF4-FFF2-40B4-BE49-F238E27FC236}">
                <a16:creationId xmlns:a16="http://schemas.microsoft.com/office/drawing/2014/main" id="{8F44679E-C510-4E7F-B86A-1A9C94409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886" y="4071839"/>
            <a:ext cx="2973183" cy="259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FC2266-9503-4F71-AB0C-185D4BF05951}"/>
              </a:ext>
            </a:extLst>
          </p:cNvPr>
          <p:cNvSpPr txBox="1"/>
          <p:nvPr/>
        </p:nvSpPr>
        <p:spPr>
          <a:xfrm>
            <a:off x="10017069" y="6333174"/>
            <a:ext cx="1692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xkcd.com</a:t>
            </a:r>
          </a:p>
        </p:txBody>
      </p:sp>
    </p:spTree>
    <p:extLst>
      <p:ext uri="{BB962C8B-B14F-4D97-AF65-F5344CB8AC3E}">
        <p14:creationId xmlns:p14="http://schemas.microsoft.com/office/powerpoint/2010/main" val="228133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a computer language?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E2CC6-10EE-41FF-B13A-FD514EEB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020" y="651342"/>
            <a:ext cx="5882765" cy="5618066"/>
          </a:xfrm>
        </p:spPr>
        <p:txBody>
          <a:bodyPr/>
          <a:lstStyle/>
          <a:p>
            <a:pPr lvl="1"/>
            <a:r>
              <a:rPr lang="en-US" dirty="0"/>
              <a:t>“A programming language is an artificial unambiguous language designed to express computations that can be performed by a machine, particularly a computer.”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Artificial?</a:t>
            </a:r>
          </a:p>
          <a:p>
            <a:pPr lvl="2"/>
            <a:r>
              <a:rPr lang="en-US" dirty="0"/>
              <a:t>Made up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Unambiguous?</a:t>
            </a:r>
          </a:p>
          <a:p>
            <a:pPr lvl="2"/>
            <a:r>
              <a:rPr lang="en-US" dirty="0"/>
              <a:t>No question about the meaning of the programming statements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Wait, you’re saying spoken language </a:t>
            </a:r>
            <a:r>
              <a:rPr lang="en-US" i="1" dirty="0"/>
              <a:t>isn’t</a:t>
            </a:r>
            <a:r>
              <a:rPr lang="en-US" dirty="0"/>
              <a:t> unambiguous?</a:t>
            </a:r>
          </a:p>
          <a:p>
            <a:pPr lvl="2"/>
            <a:r>
              <a:rPr lang="en-US" dirty="0"/>
              <a:t>The man saw the boy with the binoculars.</a:t>
            </a:r>
          </a:p>
          <a:p>
            <a:pPr lvl="2"/>
            <a:r>
              <a:rPr lang="en-US" dirty="0"/>
              <a:t>Time flies like an arrow; fruit flies like a banana.</a:t>
            </a:r>
          </a:p>
          <a:p>
            <a:pPr lvl="1"/>
            <a:endParaRPr lang="en-US" dirty="0"/>
          </a:p>
          <a:p>
            <a:endParaRPr lang="en-US" b="0" i="0" dirty="0">
              <a:effectLst/>
              <a:latin typeface="ui-monospace"/>
            </a:endParaRPr>
          </a:p>
        </p:txBody>
      </p:sp>
    </p:spTree>
    <p:extLst>
      <p:ext uri="{BB962C8B-B14F-4D97-AF65-F5344CB8AC3E}">
        <p14:creationId xmlns:p14="http://schemas.microsoft.com/office/powerpoint/2010/main" val="191383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Exact instructions challenge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E2CC6-10EE-41FF-B13A-FD514EEB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020" y="651342"/>
            <a:ext cx="5882765" cy="5618066"/>
          </a:xfrm>
        </p:spPr>
        <p:txBody>
          <a:bodyPr/>
          <a:lstStyle/>
          <a:p>
            <a:pPr lvl="1"/>
            <a:r>
              <a:rPr lang="en-US" dirty="0"/>
              <a:t>Write detailed, exact instructions so that a classmate could draw your picture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Don’t say what the object is – no title, no reference to it in your instructions!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After 10 minutes, we’ll trade instructions and see how well your classmates do</a:t>
            </a:r>
          </a:p>
          <a:p>
            <a:endParaRPr lang="en-US" b="0" i="0" dirty="0">
              <a:effectLst/>
              <a:latin typeface="ui-monospace"/>
            </a:endParaRPr>
          </a:p>
        </p:txBody>
      </p:sp>
    </p:spTree>
    <p:extLst>
      <p:ext uri="{BB962C8B-B14F-4D97-AF65-F5344CB8AC3E}">
        <p14:creationId xmlns:p14="http://schemas.microsoft.com/office/powerpoint/2010/main" val="292015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Our language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E2CC6-10EE-41FF-B13A-FD514EEB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020" y="651342"/>
            <a:ext cx="5882765" cy="5618066"/>
          </a:xfrm>
        </p:spPr>
        <p:txBody>
          <a:bodyPr/>
          <a:lstStyle/>
          <a:p>
            <a:pPr lvl="1"/>
            <a:r>
              <a:rPr lang="en-US" dirty="0"/>
              <a:t>We’ll be using </a:t>
            </a:r>
            <a:r>
              <a:rPr lang="en-US" b="1" dirty="0"/>
              <a:t>Processing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Processing is a programming system that provides a simple program structure in an environment that encourages experimentation and extension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Write a few statements, then run the program to see the results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Then add a few more lines…program grows bit by bit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0" i="0" dirty="0">
              <a:effectLst/>
              <a:latin typeface="ui-monospac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DAF809-5638-4B1E-9415-838317809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782" y="4248883"/>
            <a:ext cx="7334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Processing’s way of working:</a:t>
            </a:r>
            <a:br>
              <a:rPr lang="en-US" dirty="0"/>
            </a:br>
            <a:r>
              <a:rPr lang="en-US" dirty="0"/>
              <a:t>the sketch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E2CC6-10EE-41FF-B13A-FD514EEB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020" y="651342"/>
            <a:ext cx="5882765" cy="5618066"/>
          </a:xfrm>
        </p:spPr>
        <p:txBody>
          <a:bodyPr/>
          <a:lstStyle/>
          <a:p>
            <a:pPr lvl="1"/>
            <a:r>
              <a:rPr lang="en-US" dirty="0"/>
              <a:t>Engage in a cycle of writing, testing, and improving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facilitates an experimental mindset:</a:t>
            </a:r>
          </a:p>
          <a:p>
            <a:pPr lvl="2"/>
            <a:r>
              <a:rPr lang="en-US" dirty="0"/>
              <a:t>If something doesn’t work, it’s not the end of the world</a:t>
            </a:r>
          </a:p>
          <a:p>
            <a:pPr lvl="2"/>
            <a:r>
              <a:rPr lang="en-US" dirty="0"/>
              <a:t>Just dust yourself off (fix it)…and try again!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0" i="0" dirty="0">
              <a:effectLst/>
              <a:latin typeface="ui-monospace"/>
            </a:endParaRP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BB075F97-54B7-4E43-8C19-0AD3DA3D3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008" y="2458183"/>
            <a:ext cx="5779477" cy="325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42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Downloading Processing on your computer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E2CC6-10EE-41FF-B13A-FD514EEB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020" y="651342"/>
            <a:ext cx="5882765" cy="5618066"/>
          </a:xfrm>
        </p:spPr>
        <p:txBody>
          <a:bodyPr/>
          <a:lstStyle/>
          <a:p>
            <a:pPr lvl="1"/>
            <a:r>
              <a:rPr lang="en-US" dirty="0"/>
              <a:t>Already installed on lab computers (use Computer Science image)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Software download instructions are given in Chapter 2 of the text for your own computer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hlinkClick r:id="rId2"/>
              </a:rPr>
              <a:t>Download / Processing.org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0" i="0" dirty="0">
              <a:effectLst/>
              <a:latin typeface="ui-monospace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80B3C87-3AD0-442F-AFE5-2DB8C064D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778" y="2956670"/>
            <a:ext cx="651247" cy="65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76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How this class will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E2CC6-10EE-41FF-B13A-FD514EEB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020" y="651342"/>
            <a:ext cx="5882765" cy="5618066"/>
          </a:xfrm>
        </p:spPr>
        <p:txBody>
          <a:bodyPr/>
          <a:lstStyle/>
          <a:p>
            <a:pPr lvl="1"/>
            <a:r>
              <a:rPr lang="en-US" dirty="0"/>
              <a:t>Most of the work for this class can be completed during class time</a:t>
            </a:r>
          </a:p>
          <a:p>
            <a:pPr lvl="2"/>
            <a:r>
              <a:rPr lang="en-US" dirty="0"/>
              <a:t>Lab activities are to be completed in class and demonstrated to the instructor</a:t>
            </a:r>
          </a:p>
          <a:p>
            <a:pPr lvl="2"/>
            <a:r>
              <a:rPr lang="en-US" dirty="0"/>
              <a:t>Programming assignments may need to be completed outside of class time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We will have some brief lectures, demonstrations, and the like, but much of the class will consist of open lab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There will be 6 lab activities, 5 programming assignments, and 6 in-class quizzes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Final projects will be presented during our final period, </a:t>
            </a:r>
            <a:r>
              <a:rPr lang="en-US" b="1" dirty="0"/>
              <a:t>Thursday, December 14, 1-4 pm</a:t>
            </a:r>
            <a:r>
              <a:rPr lang="en-US" dirty="0"/>
              <a:t>. They will be worth 25 points and will replace the lowest programming assignment or quiz score. More information is forthcoming!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0" i="0" dirty="0">
              <a:effectLst/>
              <a:latin typeface="ui-monospace"/>
            </a:endParaRPr>
          </a:p>
        </p:txBody>
      </p:sp>
    </p:spTree>
    <p:extLst>
      <p:ext uri="{BB962C8B-B14F-4D97-AF65-F5344CB8AC3E}">
        <p14:creationId xmlns:p14="http://schemas.microsoft.com/office/powerpoint/2010/main" val="2861914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Important Links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E2CC6-10EE-41FF-B13A-FD514EEB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540" y="559477"/>
            <a:ext cx="5882765" cy="5618066"/>
          </a:xfrm>
        </p:spPr>
        <p:txBody>
          <a:bodyPr/>
          <a:lstStyle/>
          <a:p>
            <a:r>
              <a:rPr lang="en-US" dirty="0"/>
              <a:t>Course website: </a:t>
            </a:r>
            <a:r>
              <a:rPr lang="en-US" dirty="0">
                <a:hlinkClick r:id="rId2"/>
              </a:rPr>
              <a:t>CSC 108 Home Page</a:t>
            </a:r>
            <a:endParaRPr lang="en-US" dirty="0"/>
          </a:p>
          <a:p>
            <a:endParaRPr lang="en-US" dirty="0"/>
          </a:p>
          <a:p>
            <a:r>
              <a:rPr lang="en-US" dirty="0"/>
              <a:t>Course syllabus: </a:t>
            </a:r>
            <a:r>
              <a:rPr lang="en-US" dirty="0">
                <a:hlinkClick r:id="rId3"/>
              </a:rPr>
              <a:t>syllabus108.pdf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Online textbook instructions: </a:t>
            </a:r>
            <a:r>
              <a:rPr lang="en-US" dirty="0">
                <a:hlinkClick r:id="rId4"/>
              </a:rPr>
              <a:t>Accessing O'Reilly Learning Resources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Processing: </a:t>
            </a:r>
            <a:r>
              <a:rPr lang="en-US" dirty="0">
                <a:hlinkClick r:id="rId5"/>
              </a:rPr>
              <a:t>Welcome to Processing! / Processing.org</a:t>
            </a:r>
            <a:endParaRPr lang="en-US" dirty="0"/>
          </a:p>
          <a:p>
            <a:endParaRPr lang="en-US" b="0" i="0" dirty="0">
              <a:effectLst/>
              <a:latin typeface="ui-monospace"/>
            </a:endParaRP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371</TotalTime>
  <Words>470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Garamond</vt:lpstr>
      <vt:lpstr>ui-monospace</vt:lpstr>
      <vt:lpstr>Savon</vt:lpstr>
      <vt:lpstr>CSC 108: Introduction to computer programming</vt:lpstr>
      <vt:lpstr>How to Program a Computer</vt:lpstr>
      <vt:lpstr>What is a computer language?</vt:lpstr>
      <vt:lpstr>Exact instructions challenge</vt:lpstr>
      <vt:lpstr>Our language</vt:lpstr>
      <vt:lpstr>Processing’s way of working: the sketch</vt:lpstr>
      <vt:lpstr>Downloading Processing on your computer</vt:lpstr>
      <vt:lpstr>How this class will work</vt:lpstr>
      <vt:lpstr>Important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108: Introduction to computer programming</dc:title>
  <dc:creator>Colin Campbell</dc:creator>
  <cp:lastModifiedBy>Campbell, Colin</cp:lastModifiedBy>
  <cp:revision>6</cp:revision>
  <dcterms:created xsi:type="dcterms:W3CDTF">2022-01-05T14:29:52Z</dcterms:created>
  <dcterms:modified xsi:type="dcterms:W3CDTF">2023-09-27T12:40:01Z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