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5E903-8069-4465-87C7-4F253BC3FF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Processing: The coordinate system, functions, colors, and comments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8878C5-55BE-4548-A279-8EA57A59A3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University of Mount Union</a:t>
            </a:r>
          </a:p>
        </p:txBody>
      </p:sp>
    </p:spTree>
    <p:extLst>
      <p:ext uri="{BB962C8B-B14F-4D97-AF65-F5344CB8AC3E}">
        <p14:creationId xmlns:p14="http://schemas.microsoft.com/office/powerpoint/2010/main" val="442962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07EE1-C46D-431D-95DE-FB87A5DBF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Multi-line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E2E92-C209-4963-960B-4F63295EB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542518"/>
          </a:xfrm>
        </p:spPr>
        <p:txBody>
          <a:bodyPr/>
          <a:lstStyle/>
          <a:p>
            <a:r>
              <a:rPr lang="en-US" dirty="0"/>
              <a:t>Whew! That’s better.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4541D3-7199-4131-8F07-530DB2488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472" y="1639765"/>
            <a:ext cx="6524625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1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61BA7-EA4C-4E4A-8122-4DED752E9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Cartesian Coordinate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9ECF0-01AA-4ADF-A179-DEC7AED74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857695"/>
            <a:ext cx="10131425" cy="3649133"/>
          </a:xfrm>
        </p:spPr>
        <p:txBody>
          <a:bodyPr/>
          <a:lstStyle/>
          <a:p>
            <a:r>
              <a:rPr lang="en-US" dirty="0"/>
              <a:t>Positive x &amp; y are in the top right quadrant (“Quadrant I”), so x-values (horizontal) increase as they go to the right and y-values (vertical) increase as they go up.</a:t>
            </a:r>
          </a:p>
          <a:p>
            <a:endParaRPr lang="en-US" dirty="0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417342E7-275F-4A20-971A-CCBC84C21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461" y="3167554"/>
            <a:ext cx="2541464" cy="235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2256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A78E3-2E8C-4046-84D0-CD49A4CD5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coordinate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1F43F-2A1E-475F-B213-A35F6BDAD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408" y="609600"/>
            <a:ext cx="9844210" cy="6720781"/>
          </a:xfrm>
        </p:spPr>
        <p:txBody>
          <a:bodyPr/>
          <a:lstStyle/>
          <a:p>
            <a:r>
              <a:rPr lang="en-US" dirty="0"/>
              <a:t>The origin is at the TOP LEFT of the sketch, so x-values (horizontal) still increase as they go to the right…but y-values (vertical) increase as they go DOWN!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 too hard to understand, but a little counter-intuitive, so we’re bound to make things go flippy-floppy sometimes. No problem! Just try again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2052" name="Picture 4" descr="4.14 (Optional) GUI and Graphics Case Study: Creating Simple Drawings - Java  How to Program (early objects), 9/e [Book]">
            <a:extLst>
              <a:ext uri="{FF2B5EF4-FFF2-40B4-BE49-F238E27FC236}">
                <a16:creationId xmlns:a16="http://schemas.microsoft.com/office/drawing/2014/main" id="{70295912-1982-41AA-8A87-62FE968B3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515" y="3029480"/>
            <a:ext cx="714375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91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17A9D-9816-41DF-83D8-BD7925C8A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Ok, so we have a coordinate system!</a:t>
            </a:r>
            <a:br>
              <a:rPr lang="en-US" dirty="0"/>
            </a:br>
            <a:r>
              <a:rPr lang="en-US" dirty="0"/>
              <a:t>Let’s…draw a line!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84762-A256-44E6-B447-BF5817775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“Draw a line from (150, 50) to (500, 200).”</a:t>
            </a:r>
          </a:p>
          <a:p>
            <a:r>
              <a:rPr lang="en-US" dirty="0"/>
              <a:t>We understand that perfectly well…</a:t>
            </a:r>
          </a:p>
          <a:p>
            <a:pPr marL="0" indent="0">
              <a:buNone/>
            </a:pPr>
            <a:r>
              <a:rPr lang="en-US" dirty="0"/>
              <a:t>         Processing doesn’t.</a:t>
            </a:r>
          </a:p>
          <a:p>
            <a:r>
              <a:rPr lang="en-US" dirty="0"/>
              <a:t>Let’s try line(150, 50, 500, 200);</a:t>
            </a:r>
          </a:p>
          <a:p>
            <a:r>
              <a:rPr lang="en-US" dirty="0"/>
              <a:t>Hmm! Too small…let’s try this: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8807B8-0E62-4D7E-A8CA-B21BCF0C4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916" y="1501856"/>
            <a:ext cx="5962283" cy="517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853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2343A-D3CD-4C21-BF30-356BB617B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E3452-18CA-4DAF-87FF-BB4813922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765256"/>
          </a:xfrm>
        </p:spPr>
        <p:txBody>
          <a:bodyPr/>
          <a:lstStyle/>
          <a:p>
            <a:r>
              <a:rPr lang="en-US" dirty="0"/>
              <a:t>Try examples 2-1 and 2-2! </a:t>
            </a:r>
            <a:r>
              <a:rPr lang="en-US" i="1" dirty="0"/>
              <a:t>Make sure to read the text, too! </a:t>
            </a:r>
            <a:r>
              <a:rPr lang="en-US" dirty="0">
                <a:sym typeface="Wingdings" panose="05000000000000000000" pitchFamily="2" charset="2"/>
              </a:rPr>
              <a:t>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276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6EB43-C7E2-4D1A-9E0A-BC65ED4D7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3EE76-6F0E-4E9F-A2CB-260DEF84B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758744"/>
            <a:ext cx="10131425" cy="3649133"/>
          </a:xfrm>
        </p:spPr>
        <p:txBody>
          <a:bodyPr/>
          <a:lstStyle/>
          <a:p>
            <a:r>
              <a:rPr lang="en-US" dirty="0"/>
              <a:t>Digital color mixing uses the properties of light, which mixes red, green, and blue (RGB).</a:t>
            </a:r>
          </a:p>
          <a:p>
            <a:r>
              <a:rPr lang="en-US" dirty="0"/>
              <a:t>Red, green, and blue can have values from 0-255 (hexadecimal codes, just like in HTML)</a:t>
            </a:r>
          </a:p>
          <a:p>
            <a:r>
              <a:rPr lang="en-US" dirty="0"/>
              <a:t>Try this: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35595F-1E05-400B-ADBA-6E5C70B78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675" y="3236302"/>
            <a:ext cx="654367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643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A7C39-11FA-4299-84B5-D0AB4F192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94745"/>
            <a:ext cx="10131425" cy="1456267"/>
          </a:xfrm>
        </p:spPr>
        <p:txBody>
          <a:bodyPr/>
          <a:lstStyle/>
          <a:p>
            <a:r>
              <a:rPr lang="en-US" dirty="0"/>
              <a:t>You can also use hexadecimal codes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C422BD-3E3D-44CA-8AA7-DACF80E90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686454"/>
            <a:ext cx="6572250" cy="2200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90C5CC-038B-44E0-BB7A-D0FC33D6C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922" y="3886729"/>
            <a:ext cx="4032007" cy="29938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02B12D-4B58-4C36-9DD1-823AE8D95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2849" y="2663295"/>
            <a:ext cx="3943350" cy="3190875"/>
          </a:xfrm>
          <a:prstGeom prst="rect">
            <a:avLst/>
          </a:prstGeom>
        </p:spPr>
      </p:pic>
      <p:sp>
        <p:nvSpPr>
          <p:cNvPr id="12" name="Arrow: Curved Right 11">
            <a:extLst>
              <a:ext uri="{FF2B5EF4-FFF2-40B4-BE49-F238E27FC236}">
                <a16:creationId xmlns:a16="http://schemas.microsoft.com/office/drawing/2014/main" id="{C4E0D69C-6916-433F-8347-A09A107C3B1E}"/>
              </a:ext>
            </a:extLst>
          </p:cNvPr>
          <p:cNvSpPr/>
          <p:nvPr/>
        </p:nvSpPr>
        <p:spPr>
          <a:xfrm>
            <a:off x="692799" y="4132347"/>
            <a:ext cx="908867" cy="147128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C1C6C520-9EAF-4EF2-8A83-DF7767612D3D}"/>
              </a:ext>
            </a:extLst>
          </p:cNvPr>
          <p:cNvSpPr/>
          <p:nvPr/>
        </p:nvSpPr>
        <p:spPr>
          <a:xfrm>
            <a:off x="6342185" y="5942964"/>
            <a:ext cx="1471714" cy="67373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39867CA-0624-4282-9C54-FC7E69005043}"/>
              </a:ext>
            </a:extLst>
          </p:cNvPr>
          <p:cNvSpPr/>
          <p:nvPr/>
        </p:nvSpPr>
        <p:spPr>
          <a:xfrm>
            <a:off x="6998677" y="4132347"/>
            <a:ext cx="568569" cy="3518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6359E1-1C70-46C6-8D77-5FC6FABCF680}"/>
              </a:ext>
            </a:extLst>
          </p:cNvPr>
          <p:cNvSpPr txBox="1"/>
          <p:nvPr/>
        </p:nvSpPr>
        <p:spPr>
          <a:xfrm>
            <a:off x="6095532" y="4118398"/>
            <a:ext cx="14673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</a:t>
            </a:r>
          </a:p>
          <a:p>
            <a:r>
              <a:rPr lang="en-US" dirty="0"/>
              <a:t>copying the </a:t>
            </a:r>
          </a:p>
          <a:p>
            <a:r>
              <a:rPr lang="en-US" dirty="0"/>
              <a:t>hex code, paste it inside the “fill” parentheses</a:t>
            </a:r>
          </a:p>
        </p:txBody>
      </p:sp>
    </p:spTree>
    <p:extLst>
      <p:ext uri="{BB962C8B-B14F-4D97-AF65-F5344CB8AC3E}">
        <p14:creationId xmlns:p14="http://schemas.microsoft.com/office/powerpoint/2010/main" val="2139714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B91A-DDB6-4016-8BF9-5F0381FBC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Let’s not forget grayscale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52415-6515-4CBB-A25A-DB074ADE1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1" y="422479"/>
            <a:ext cx="10131425" cy="3649133"/>
          </a:xfrm>
        </p:spPr>
        <p:txBody>
          <a:bodyPr/>
          <a:lstStyle/>
          <a:p>
            <a:r>
              <a:rPr lang="en-US" dirty="0"/>
              <a:t>If just one number between 0-255 is inside the parentheses, Processing will assume that this same value should be applied to R, G, and B…which results in a shade between black and white!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3C37BB-D62D-4187-9DE7-499CDE6B2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574" y="2390449"/>
            <a:ext cx="4400550" cy="336232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89E194-B132-4BEB-B4C9-06D14ADB8B53}"/>
              </a:ext>
            </a:extLst>
          </p:cNvPr>
          <p:cNvSpPr txBox="1">
            <a:spLocks/>
          </p:cNvSpPr>
          <p:nvPr/>
        </p:nvSpPr>
        <p:spPr>
          <a:xfrm>
            <a:off x="6453555" y="2630650"/>
            <a:ext cx="4700027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C0F9D3-8849-47B7-93C9-B639E59BCAB7}"/>
              </a:ext>
            </a:extLst>
          </p:cNvPr>
          <p:cNvSpPr txBox="1"/>
          <p:nvPr/>
        </p:nvSpPr>
        <p:spPr>
          <a:xfrm>
            <a:off x="6503445" y="2417799"/>
            <a:ext cx="38903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Want black or white? Black is 0 (shorthand for #000000 or 0, 0, 0) and white is 255 (shorthand for #FFFFFF or 255, 255, 255)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A11559-7F8A-459D-8E24-157A79C7A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448" y="3771900"/>
            <a:ext cx="303847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2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6184B-EAA1-4E8E-AA93-28B99D474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Commenting in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52699E-B2BF-4D20-B4EB-5C2DD419C3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8525" y="1830204"/>
            <a:ext cx="5438775" cy="21621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483E37-D117-4CE7-A888-FA8A36FE4245}"/>
              </a:ext>
            </a:extLst>
          </p:cNvPr>
          <p:cNvSpPr txBox="1"/>
          <p:nvPr/>
        </p:nvSpPr>
        <p:spPr>
          <a:xfrm>
            <a:off x="1184030" y="4264596"/>
            <a:ext cx="6260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if the comment can’t fit on one line?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BE06E5-A416-409F-B063-54ACB92AC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685" y="4633928"/>
            <a:ext cx="6524625" cy="2019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EF83A1-94CE-41B7-9E53-587343FC18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0062" y="755079"/>
            <a:ext cx="4876800" cy="3676650"/>
          </a:xfrm>
          <a:prstGeom prst="rect">
            <a:avLst/>
          </a:prstGeom>
        </p:spPr>
      </p:pic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0521CF52-DB77-4437-8F4C-2E7EBC09F22D}"/>
              </a:ext>
            </a:extLst>
          </p:cNvPr>
          <p:cNvSpPr/>
          <p:nvPr/>
        </p:nvSpPr>
        <p:spPr>
          <a:xfrm>
            <a:off x="7983416" y="4868391"/>
            <a:ext cx="854611" cy="68726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2935F1-C44F-4438-B29C-C6B1A7254366}"/>
              </a:ext>
            </a:extLst>
          </p:cNvPr>
          <p:cNvSpPr txBox="1"/>
          <p:nvPr/>
        </p:nvSpPr>
        <p:spPr>
          <a:xfrm>
            <a:off x="8931812" y="5212024"/>
            <a:ext cx="2392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Uh oh…that doesn’t look good</a:t>
            </a:r>
          </a:p>
        </p:txBody>
      </p:sp>
    </p:spTree>
    <p:extLst>
      <p:ext uri="{BB962C8B-B14F-4D97-AF65-F5344CB8AC3E}">
        <p14:creationId xmlns:p14="http://schemas.microsoft.com/office/powerpoint/2010/main" val="10103463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53</TotalTime>
  <Words>375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Celestial</vt:lpstr>
      <vt:lpstr>Processing: The coordinate system, functions, colors, and comments</vt:lpstr>
      <vt:lpstr>Cartesian Coordinate system</vt:lpstr>
      <vt:lpstr>Processing coordinate system</vt:lpstr>
      <vt:lpstr>Ok, so we have a coordinate system! Let’s…draw a line!</vt:lpstr>
      <vt:lpstr>Book examples</vt:lpstr>
      <vt:lpstr>Color</vt:lpstr>
      <vt:lpstr>You can also use hexadecimal codes</vt:lpstr>
      <vt:lpstr>And Let’s not forget grayscale</vt:lpstr>
      <vt:lpstr>Commenting in code</vt:lpstr>
      <vt:lpstr>Multi-line 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Processing: The coordinate system, functions, colors, and commnents</dc:title>
  <dc:creator>Campbell, Colin</dc:creator>
  <cp:lastModifiedBy>Campbell, Colin</cp:lastModifiedBy>
  <cp:revision>4</cp:revision>
  <dcterms:created xsi:type="dcterms:W3CDTF">2022-01-11T19:01:38Z</dcterms:created>
  <dcterms:modified xsi:type="dcterms:W3CDTF">2023-09-27T17:15:37Z</dcterms:modified>
</cp:coreProperties>
</file>