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5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Decision making with </a:t>
            </a:r>
            <a:r>
              <a:rPr lang="en-US" sz="4000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University of Mount Union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B63-E95F-4449-88CF-5F955F0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66D-21D9-4BD0-864F-7FD0A8B9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print(year);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if (year &gt; 2000)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print(“ is in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	print(“ came before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tar: 32 Points 7">
            <a:extLst>
              <a:ext uri="{FF2B5EF4-FFF2-40B4-BE49-F238E27FC236}">
                <a16:creationId xmlns:a16="http://schemas.microsoft.com/office/drawing/2014/main" id="{7EE9717D-35C7-4D61-A856-94E75A2ED01A}"/>
              </a:ext>
            </a:extLst>
          </p:cNvPr>
          <p:cNvSpPr/>
          <p:nvPr/>
        </p:nvSpPr>
        <p:spPr>
          <a:xfrm>
            <a:off x="7615867" y="781800"/>
            <a:ext cx="4042299" cy="4042299"/>
          </a:xfrm>
          <a:prstGeom prst="star3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1A730F7B-4577-45C6-8A26-52A783B6E34A}"/>
              </a:ext>
            </a:extLst>
          </p:cNvPr>
          <p:cNvSpPr/>
          <p:nvPr/>
        </p:nvSpPr>
        <p:spPr>
          <a:xfrm>
            <a:off x="7821227" y="1961040"/>
            <a:ext cx="3659394" cy="1899821"/>
          </a:xfrm>
          <a:prstGeom prst="doubleWav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Yes, the 21</a:t>
            </a:r>
            <a:r>
              <a:rPr lang="en-US" sz="1300" baseline="30000" dirty="0"/>
              <a:t>st</a:t>
            </a:r>
            <a:r>
              <a:rPr lang="en-US" sz="1300" dirty="0"/>
              <a:t> century technically started in 2001, not 2000! Our calendar considers the first year of AD/C.E. to be 1, not 0, and each subsequent century has started in a year ending with 1. As someone who lived during the turn of the century/millennium, I can assure you that very few people cared about this technicality, and 2000 was celebrated with much greater fanfare than 2001.</a:t>
            </a:r>
          </a:p>
        </p:txBody>
      </p:sp>
    </p:spTree>
    <p:extLst>
      <p:ext uri="{BB962C8B-B14F-4D97-AF65-F5344CB8AC3E}">
        <p14:creationId xmlns:p14="http://schemas.microsoft.com/office/powerpoint/2010/main" val="82802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DE4E-F53D-465E-BAF3-EFC7FAAD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263C-6E60-4285-B998-0AFFF389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fundamental concept in programming</a:t>
            </a:r>
          </a:p>
          <a:p>
            <a:pPr algn="just"/>
            <a:r>
              <a:rPr lang="en-US" dirty="0"/>
              <a:t>We can perform a test and take different actions based on the result of the test</a:t>
            </a:r>
          </a:p>
          <a:p>
            <a:pPr algn="just"/>
            <a:r>
              <a:rPr lang="en-US" dirty="0"/>
              <a:t>We can do this using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C736-B4C6-44BC-AA32-9BA1D85D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15CA-88EF-429C-8F63-A9879588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ask a yes/no or true/false question and specify different actions to be taken based on the result of this test</a:t>
            </a:r>
          </a:p>
        </p:txBody>
      </p:sp>
    </p:spTree>
    <p:extLst>
      <p:ext uri="{BB962C8B-B14F-4D97-AF65-F5344CB8AC3E}">
        <p14:creationId xmlns:p14="http://schemas.microsoft.com/office/powerpoint/2010/main" val="34347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38D3-A9DE-423A-9809-50CA6EE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555ED-59EE-4E7C-A1F4-3C13EB2F0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9848" y="1871472"/>
            <a:ext cx="4856163" cy="191174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96E29-6545-413E-979C-EF129DED5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&lt;=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print(“not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print(“positive”);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843B6-E13B-40B6-BD1C-EA12DF898BBC}"/>
              </a:ext>
            </a:extLst>
          </p:cNvPr>
          <p:cNvSpPr txBox="1"/>
          <p:nvPr/>
        </p:nvSpPr>
        <p:spPr>
          <a:xfrm>
            <a:off x="1664067" y="4065973"/>
            <a:ext cx="367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test is true, execute the statements between the curly braces</a:t>
            </a:r>
          </a:p>
        </p:txBody>
      </p:sp>
    </p:spTree>
    <p:extLst>
      <p:ext uri="{BB962C8B-B14F-4D97-AF65-F5344CB8AC3E}">
        <p14:creationId xmlns:p14="http://schemas.microsoft.com/office/powerpoint/2010/main" val="278160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15E5-E3E5-4414-9BAC-33E6C351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followed by </a:t>
            </a:r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DE777-887C-49BC-BC94-1968BB290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949" y="2076451"/>
            <a:ext cx="4856163" cy="20013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DA55-BAB2-4164-B49D-0FCD35535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934946" cy="386271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&gt;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print(“not 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BD790-782B-4981-9E46-F146723FAC3A}"/>
              </a:ext>
            </a:extLst>
          </p:cNvPr>
          <p:cNvSpPr txBox="1"/>
          <p:nvPr/>
        </p:nvSpPr>
        <p:spPr>
          <a:xfrm>
            <a:off x="1367160" y="4350059"/>
            <a:ext cx="3959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is true, do first block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is false, do second block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14709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436-A545-4E56-BAE4-83D50FBC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2 choices: </a:t>
            </a:r>
            <a:r>
              <a:rPr lang="en-US" dirty="0">
                <a:latin typeface="Consolas" panose="020B0609020204030204" pitchFamily="49" charset="0"/>
              </a:rPr>
              <a:t>else if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634B4C-768A-473E-993E-11E9D3333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831" y="2076451"/>
            <a:ext cx="4856163" cy="21808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C6E92-EA94-44F6-B08B-DAEFF2B5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52197" cy="437761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print(num)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print(“ is 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if (num &gt; 0)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print(“positive”);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if (num &lt; 0 )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print(“negative”);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	print (“zero”);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4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390-58C7-452F-946A-84197567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05048-808D-428B-A802-FB6CAE37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– 6 operators:</a:t>
            </a:r>
          </a:p>
          <a:p>
            <a:pPr lvl="1"/>
            <a:r>
              <a:rPr lang="en-US" dirty="0"/>
              <a:t>Greater than &gt;</a:t>
            </a:r>
          </a:p>
          <a:p>
            <a:pPr lvl="1"/>
            <a:r>
              <a:rPr lang="en-US" dirty="0"/>
              <a:t>Less than &lt;</a:t>
            </a:r>
          </a:p>
          <a:p>
            <a:pPr lvl="1"/>
            <a:r>
              <a:rPr lang="en-US" dirty="0"/>
              <a:t>Greater than or equal to &gt;=</a:t>
            </a:r>
          </a:p>
          <a:p>
            <a:pPr lvl="1"/>
            <a:r>
              <a:rPr lang="en-US" dirty="0"/>
              <a:t>Less than or equal to &lt;=</a:t>
            </a:r>
          </a:p>
          <a:p>
            <a:pPr lvl="1"/>
            <a:r>
              <a:rPr lang="en-US" dirty="0"/>
              <a:t>Not equal to !=</a:t>
            </a:r>
          </a:p>
          <a:p>
            <a:pPr lvl="1"/>
            <a:r>
              <a:rPr lang="en-US" dirty="0"/>
              <a:t>Equal to ==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757E5F9-59BB-4984-8AE4-99BD5408F183}"/>
              </a:ext>
            </a:extLst>
          </p:cNvPr>
          <p:cNvSpPr/>
          <p:nvPr/>
        </p:nvSpPr>
        <p:spPr>
          <a:xfrm>
            <a:off x="7724671" y="1260775"/>
            <a:ext cx="3629319" cy="2752627"/>
          </a:xfrm>
          <a:prstGeom prst="cloudCallou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E6297-8205-4986-AD47-5360D8B30B28}"/>
              </a:ext>
            </a:extLst>
          </p:cNvPr>
          <p:cNvSpPr txBox="1"/>
          <p:nvPr/>
        </p:nvSpPr>
        <p:spPr>
          <a:xfrm>
            <a:off x="8469297" y="1686757"/>
            <a:ext cx="2281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a double equal (==)? Remember that ONE equal sign is used to assign a value to a variable, so for a test of equality, we use two equal signs.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F8CF3B0-D4A0-4E71-A0F8-687D74E88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78" y="3910614"/>
            <a:ext cx="2947386" cy="29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8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62A6-A134-4CCB-BA44-BC529B78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446A-FCC3-4825-8A35-E4AAE841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Processing code block that prints the proper message indicating whether the value of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 is in the 21</a:t>
            </a:r>
            <a:r>
              <a:rPr lang="en-US" baseline="30000" dirty="0"/>
              <a:t>st</a:t>
            </a:r>
            <a:r>
              <a:rPr lang="en-US" dirty="0"/>
              <a:t> century or came before the 21</a:t>
            </a:r>
            <a:r>
              <a:rPr lang="en-US" baseline="30000" dirty="0"/>
              <a:t>st</a:t>
            </a:r>
            <a:r>
              <a:rPr lang="en-US" dirty="0"/>
              <a:t> century. </a:t>
            </a:r>
          </a:p>
          <a:p>
            <a:r>
              <a:rPr lang="en-US" dirty="0"/>
              <a:t>Different messages should be printed based on the value of the variable </a:t>
            </a:r>
            <a:r>
              <a:rPr lang="en-US" dirty="0">
                <a:latin typeface="Consolas" panose="020B0609020204030204" pitchFamily="49" charset="0"/>
              </a:rPr>
              <a:t>year</a:t>
            </a:r>
            <a:r>
              <a:rPr lang="en-US" dirty="0"/>
              <a:t> – use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to perform a test, and print different messages based on the results of the test.</a:t>
            </a:r>
          </a:p>
        </p:txBody>
      </p:sp>
    </p:spTree>
    <p:extLst>
      <p:ext uri="{BB962C8B-B14F-4D97-AF65-F5344CB8AC3E}">
        <p14:creationId xmlns:p14="http://schemas.microsoft.com/office/powerpoint/2010/main" val="27070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B63-E95F-4449-88CF-5F955F0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66D-21D9-4BD0-864F-7FD0A8B9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print(year);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if (_________________________)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print(“ is in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else {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	print(“ came before the 21</a:t>
            </a:r>
            <a:r>
              <a:rPr lang="en-US" baseline="30000" dirty="0">
                <a:latin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</a:rPr>
              <a:t> century”);</a:t>
            </a:r>
          </a:p>
          <a:p>
            <a:pPr marL="450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4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{4E531EE8-E10D-48DE-B614-E17909F1CBB6}tf55705232_win32</Template>
  <TotalTime>137</TotalTime>
  <Words>525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Goudy Old Style</vt:lpstr>
      <vt:lpstr>Wingdings 2</vt:lpstr>
      <vt:lpstr>SlateVTI</vt:lpstr>
      <vt:lpstr>Decision making with if</vt:lpstr>
      <vt:lpstr>Selection</vt:lpstr>
      <vt:lpstr>The if statement in Processing</vt:lpstr>
      <vt:lpstr>Simplest form</vt:lpstr>
      <vt:lpstr>if statement followed by else</vt:lpstr>
      <vt:lpstr>More than 2 choices: else if</vt:lpstr>
      <vt:lpstr>Types of tests</vt:lpstr>
      <vt:lpstr>Example</vt:lpstr>
      <vt:lpstr>What do you think?</vt:lpstr>
      <vt:lpstr>How about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with if</dc:title>
  <dc:creator>Colin Campbell</dc:creator>
  <cp:lastModifiedBy>Campbell, Colin</cp:lastModifiedBy>
  <cp:revision>6</cp:revision>
  <dcterms:created xsi:type="dcterms:W3CDTF">2022-01-20T17:43:50Z</dcterms:created>
  <dcterms:modified xsi:type="dcterms:W3CDTF">2023-09-27T17:20:56Z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