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5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869D-3739-4784-A408-D0CDDD6F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26AD-E5F1-485B-B610-44B6ED53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en-US" dirty="0"/>
              <a:t>Fall 2022</a:t>
            </a:r>
          </a:p>
          <a:p>
            <a:r>
              <a:rPr lang="en-US" dirty="0"/>
              <a:t>The University of Mount Union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AFEF-E140-4C32-BAD1-12B1534FB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20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 (</a:t>
            </a:r>
            <a:r>
              <a:rPr lang="en-US"/>
              <a:t>continued again)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4398132" y="6068282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7216806" y="3429000"/>
            <a:ext cx="36220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 we draw our Pac-Men. Each arc is centered at </a:t>
            </a:r>
            <a:r>
              <a:rPr lang="en-US" sz="1600" dirty="0">
                <a:latin typeface="Consolas" panose="020B0609020204030204" pitchFamily="49" charset="0"/>
              </a:rPr>
              <a:t>(x[i], y) </a:t>
            </a:r>
            <a:r>
              <a:rPr lang="en-US" sz="1600" dirty="0"/>
              <a:t>initially and moves horizontally 0.5 pixels every time a frame runs. Remember that the frame rate is 60 frames/second, so each Pan-Man moves 30 pixels to the right horizontally each second. This movement occurs because of the </a:t>
            </a: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x[i] += 0.5;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/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56092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DB5C-027E-49E7-AB85-DA88DA93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46911-6123-42AE-98C4-0842A9491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22" y="2532125"/>
            <a:ext cx="5885709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9496B-9E86-4EB9-9327-E368546A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756" y="2532125"/>
            <a:ext cx="2324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182A-CEAB-4335-9424-1679DAC6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too many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7303-4A46-4AC4-9A51-FC8B8FE7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8BBC0-A13B-4571-BC8F-2240A0F9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2" y="2327937"/>
            <a:ext cx="4890281" cy="438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66ADC-97D8-4821-BFED-8EF5B553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31" y="2327937"/>
            <a:ext cx="22764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do? Use an array!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1C56FB-FFE7-47BD-A589-1D4DDE90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857" y="2993533"/>
            <a:ext cx="2266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DEE-2F71-4CE8-B1BE-B7B8A734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Conceptual Look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69B96-B9FD-4F96-9605-7A37FB680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91" y="2552562"/>
            <a:ext cx="66675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9D71D-9B5A-4A03-8BB3-E62DD3E1061E}"/>
              </a:ext>
            </a:extLst>
          </p:cNvPr>
          <p:cNvSpPr txBox="1"/>
          <p:nvPr/>
        </p:nvSpPr>
        <p:spPr>
          <a:xfrm>
            <a:off x="7474997" y="2778711"/>
            <a:ext cx="4323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element in this array can be generically referred to as </a:t>
            </a:r>
            <a:r>
              <a:rPr lang="en-US" dirty="0">
                <a:latin typeface="Consolas" panose="020B0609020204030204" pitchFamily="49" charset="0"/>
              </a:rPr>
              <a:t>years[i] </a:t>
            </a:r>
            <a:r>
              <a:rPr lang="en-US" dirty="0"/>
              <a:t>pronounced “years sub i” </a:t>
            </a:r>
          </a:p>
          <a:p>
            <a:endParaRPr lang="en-US" dirty="0"/>
          </a:p>
          <a:p>
            <a:r>
              <a:rPr lang="en-US" dirty="0"/>
              <a:t>A specific element can be referred to like this: </a:t>
            </a:r>
            <a:r>
              <a:rPr lang="en-US" dirty="0">
                <a:latin typeface="Consolas" panose="020B0609020204030204" pitchFamily="49" charset="0"/>
              </a:rPr>
              <a:t>years[3] </a:t>
            </a:r>
            <a:r>
              <a:rPr lang="en-US" dirty="0"/>
              <a:t>or “years sub 3.” The current value of </a:t>
            </a:r>
            <a:r>
              <a:rPr lang="en-US" dirty="0">
                <a:latin typeface="Consolas" panose="020B0609020204030204" pitchFamily="49" charset="0"/>
              </a:rPr>
              <a:t>years[3]</a:t>
            </a:r>
            <a:r>
              <a:rPr lang="en-US" dirty="0"/>
              <a:t> is 1996.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FF84C-AC2B-488B-AC8B-5A2FC54FC0B6}"/>
              </a:ext>
            </a:extLst>
          </p:cNvPr>
          <p:cNvSpPr txBox="1"/>
          <p:nvPr/>
        </p:nvSpPr>
        <p:spPr>
          <a:xfrm>
            <a:off x="3783366" y="5659220"/>
            <a:ext cx="4625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It might seem strange to start at 0 instead of 1, but think of it as distance from the beginning of the array. </a:t>
            </a:r>
          </a:p>
        </p:txBody>
      </p:sp>
    </p:spTree>
    <p:extLst>
      <p:ext uri="{BB962C8B-B14F-4D97-AF65-F5344CB8AC3E}">
        <p14:creationId xmlns:p14="http://schemas.microsoft.com/office/powerpoint/2010/main" val="14022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>
            <a:extLst>
              <a:ext uri="{FF2B5EF4-FFF2-40B4-BE49-F238E27FC236}">
                <a16:creationId xmlns:a16="http://schemas.microsoft.com/office/drawing/2014/main" id="{E1CB13D5-0A63-4728-B590-15F34EEA0207}"/>
              </a:ext>
            </a:extLst>
          </p:cNvPr>
          <p:cNvSpPr/>
          <p:nvPr/>
        </p:nvSpPr>
        <p:spPr>
          <a:xfrm>
            <a:off x="8815529" y="4492101"/>
            <a:ext cx="3098307" cy="1518082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&amp; Instantiating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52" y="2361459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3636885" y="2729883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6338656" y="2361459"/>
            <a:ext cx="36220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line </a:t>
            </a:r>
            <a:r>
              <a:rPr lang="en-US" sz="1600" b="1" dirty="0"/>
              <a:t>declares </a:t>
            </a:r>
            <a:r>
              <a:rPr lang="en-US" sz="1600" dirty="0"/>
              <a:t>and </a:t>
            </a:r>
            <a:r>
              <a:rPr lang="en-US" sz="1600" b="1" dirty="0"/>
              <a:t>instantiates </a:t>
            </a:r>
            <a:r>
              <a:rPr lang="en-US" sz="1600" dirty="0"/>
              <a:t>(or, in the book’s language, </a:t>
            </a:r>
            <a:r>
              <a:rPr lang="en-US" sz="1600" i="1" dirty="0"/>
              <a:t>creates</a:t>
            </a:r>
            <a:r>
              <a:rPr lang="en-US" sz="1600" dirty="0"/>
              <a:t>) the array, giving it a name and a length. It has slots for 3000 floating-point variables, called </a:t>
            </a:r>
            <a:r>
              <a:rPr lang="en-US" sz="1600" b="1" dirty="0"/>
              <a:t>elements</a:t>
            </a:r>
            <a:r>
              <a:rPr lang="en-US" sz="1600" dirty="0"/>
              <a:t> of the array. </a:t>
            </a:r>
          </a:p>
          <a:p>
            <a:endParaRPr lang="en-US" sz="1600" dirty="0"/>
          </a:p>
          <a:p>
            <a:r>
              <a:rPr lang="en-US" sz="1600" dirty="0"/>
              <a:t>This could also be done in two separate lines, with </a:t>
            </a: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float[] x; </a:t>
            </a:r>
          </a:p>
          <a:p>
            <a:endParaRPr lang="en-US" sz="1600" dirty="0"/>
          </a:p>
          <a:p>
            <a:r>
              <a:rPr lang="en-US" sz="1600" dirty="0"/>
              <a:t>at the top and</a:t>
            </a: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x = new float[3000]; </a:t>
            </a:r>
          </a:p>
          <a:p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dirty="0">
                <a:latin typeface="Consolas" panose="020B0609020204030204" pitchFamily="49" charset="0"/>
              </a:rPr>
              <a:t>setup().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FDFFE-F3AE-4574-82C2-B12C69B15C0B}"/>
              </a:ext>
            </a:extLst>
          </p:cNvPr>
          <p:cNvSpPr txBox="1"/>
          <p:nvPr/>
        </p:nvSpPr>
        <p:spPr>
          <a:xfrm>
            <a:off x="9084751" y="4797953"/>
            <a:ext cx="2601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Instantiating in </a:t>
            </a:r>
            <a:r>
              <a:rPr lang="en-US" sz="1400" dirty="0">
                <a:latin typeface="Consolas" panose="020B0609020204030204" pitchFamily="49" charset="0"/>
              </a:rPr>
              <a:t>setup() </a:t>
            </a:r>
            <a:r>
              <a:rPr lang="en-US" sz="1400" dirty="0"/>
              <a:t>is fine, but avoid instantiating in </a:t>
            </a:r>
            <a:r>
              <a:rPr lang="en-US" sz="1400" dirty="0">
                <a:latin typeface="Consolas" panose="020B0609020204030204" pitchFamily="49" charset="0"/>
              </a:rPr>
              <a:t>draw() </a:t>
            </a:r>
            <a:r>
              <a:rPr lang="en-US" sz="1400" dirty="0"/>
              <a:t>as it slows down the frame rate.</a:t>
            </a:r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BDFE2FEC-581E-4F97-B52F-8CC201547E42}"/>
              </a:ext>
            </a:extLst>
          </p:cNvPr>
          <p:cNvSpPr/>
          <p:nvPr/>
        </p:nvSpPr>
        <p:spPr>
          <a:xfrm>
            <a:off x="9834209" y="3111148"/>
            <a:ext cx="2186155" cy="972580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064A-FA96-47EE-98BA-81D87B17AF63}"/>
              </a:ext>
            </a:extLst>
          </p:cNvPr>
          <p:cNvSpPr txBox="1"/>
          <p:nvPr/>
        </p:nvSpPr>
        <p:spPr>
          <a:xfrm>
            <a:off x="9945178" y="3274272"/>
            <a:ext cx="207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the elements of an array must be the same data type!</a:t>
            </a:r>
          </a:p>
        </p:txBody>
      </p:sp>
    </p:spTree>
    <p:extLst>
      <p:ext uri="{BB962C8B-B14F-4D97-AF65-F5344CB8AC3E}">
        <p14:creationId xmlns:p14="http://schemas.microsoft.com/office/powerpoint/2010/main" val="283389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4568290" y="3972757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7354965" y="2727732"/>
            <a:ext cx="36220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</a:t>
            </a:r>
            <a:r>
              <a:rPr lang="en-US" sz="1600" dirty="0">
                <a:latin typeface="Consolas" panose="020B0609020204030204" pitchFamily="49" charset="0"/>
              </a:rPr>
              <a:t>for</a:t>
            </a:r>
            <a:r>
              <a:rPr lang="en-US" sz="1600" dirty="0"/>
              <a:t> loop is assigning random values between -1000 and 200 to each element of the array. We start at 0 because the first </a:t>
            </a:r>
            <a:r>
              <a:rPr lang="en-US" sz="1600" b="1" dirty="0"/>
              <a:t>index value</a:t>
            </a:r>
            <a:r>
              <a:rPr lang="en-US" sz="1600" dirty="0"/>
              <a:t> of an array is 0. Since this array has 3000 elements, its last index value is 2999.</a:t>
            </a:r>
          </a:p>
          <a:p>
            <a:endParaRPr lang="en-US" sz="1600" dirty="0"/>
          </a:p>
          <a:p>
            <a:r>
              <a:rPr lang="en-US" sz="1600" dirty="0"/>
              <a:t>The first element would be written like this: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x[0]</a:t>
            </a:r>
          </a:p>
          <a:p>
            <a:r>
              <a:rPr lang="en-US" sz="1600" dirty="0"/>
              <a:t>And the last like this: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x[2999]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47E21A-D08B-49D1-90F0-39E766B08B69}"/>
              </a:ext>
            </a:extLst>
          </p:cNvPr>
          <p:cNvSpPr/>
          <p:nvPr/>
        </p:nvSpPr>
        <p:spPr>
          <a:xfrm>
            <a:off x="3260607" y="3477827"/>
            <a:ext cx="301841" cy="54375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E8785-16EB-4E01-A016-FC812F202641}"/>
              </a:ext>
            </a:extLst>
          </p:cNvPr>
          <p:cNvSpPr txBox="1"/>
          <p:nvPr/>
        </p:nvSpPr>
        <p:spPr>
          <a:xfrm>
            <a:off x="3449540" y="3250457"/>
            <a:ext cx="19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stores the length of the array.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A9DC976-02B2-49D0-ACCD-395B270EEC86}"/>
              </a:ext>
            </a:extLst>
          </p:cNvPr>
          <p:cNvSpPr/>
          <p:nvPr/>
        </p:nvSpPr>
        <p:spPr>
          <a:xfrm>
            <a:off x="9541548" y="4616320"/>
            <a:ext cx="2569901" cy="1760938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7D9E6-D08E-404A-B5E0-A58C722FFEA6}"/>
              </a:ext>
            </a:extLst>
          </p:cNvPr>
          <p:cNvSpPr txBox="1"/>
          <p:nvPr/>
        </p:nvSpPr>
        <p:spPr>
          <a:xfrm>
            <a:off x="9951222" y="4928334"/>
            <a:ext cx="197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Why do we check for </a:t>
            </a:r>
            <a:r>
              <a:rPr lang="en-US" sz="1200" dirty="0">
                <a:latin typeface="Consolas" panose="020B0609020204030204" pitchFamily="49" charset="0"/>
              </a:rPr>
              <a:t>i&lt;</a:t>
            </a:r>
            <a:r>
              <a:rPr lang="en-US" sz="1200" dirty="0" err="1">
                <a:latin typeface="Consolas" panose="020B0609020204030204" pitchFamily="49" charset="0"/>
              </a:rPr>
              <a:t>x.length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not </a:t>
            </a:r>
            <a:r>
              <a:rPr lang="en-US" sz="1200" dirty="0">
                <a:latin typeface="Consolas" panose="020B0609020204030204" pitchFamily="49" charset="0"/>
              </a:rPr>
              <a:t>i&lt;=</a:t>
            </a:r>
            <a:r>
              <a:rPr lang="en-US" sz="1200" dirty="0" err="1">
                <a:latin typeface="Consolas" panose="020B0609020204030204" pitchFamily="49" charset="0"/>
              </a:rPr>
              <a:t>x.length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/>
              <a:t>Because we started with 0, not 1!</a:t>
            </a:r>
          </a:p>
        </p:txBody>
      </p:sp>
      <p:pic>
        <p:nvPicPr>
          <p:cNvPr id="1026" name="Picture 2" descr="Question Face Png - Thoughtful Emoji Clipart (#594825) - PinClipart">
            <a:extLst>
              <a:ext uri="{FF2B5EF4-FFF2-40B4-BE49-F238E27FC236}">
                <a16:creationId xmlns:a16="http://schemas.microsoft.com/office/drawing/2014/main" id="{F424E77B-4762-411A-AE98-D51E6F578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08" y="6429646"/>
            <a:ext cx="340828" cy="40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0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4568290" y="5484110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7399354" y="5223970"/>
            <a:ext cx="362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</a:t>
            </a:r>
            <a:r>
              <a:rPr lang="en-US" sz="1600" dirty="0">
                <a:latin typeface="Consolas" panose="020B0609020204030204" pitchFamily="49" charset="0"/>
              </a:rPr>
              <a:t>for</a:t>
            </a:r>
            <a:r>
              <a:rPr lang="en-US" sz="1600" dirty="0"/>
              <a:t> loop adds 0.5 to each element of the array every time </a:t>
            </a:r>
            <a:r>
              <a:rPr lang="en-US" sz="1600" dirty="0">
                <a:latin typeface="Consolas" panose="020B0609020204030204" pitchFamily="49" charset="0"/>
              </a:rPr>
              <a:t>draw() </a:t>
            </a:r>
            <a:r>
              <a:rPr lang="en-US" sz="1600" dirty="0"/>
              <a:t>runs (60 times per second). 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5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3075359" y="5855218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5962832" y="5042118"/>
            <a:ext cx="3622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line assigns a value to </a:t>
            </a:r>
            <a:r>
              <a:rPr lang="en-US" sz="1600" dirty="0">
                <a:latin typeface="Consolas" panose="020B0609020204030204" pitchFamily="49" charset="0"/>
              </a:rPr>
              <a:t>y</a:t>
            </a:r>
            <a:r>
              <a:rPr lang="en-US" sz="1600" dirty="0"/>
              <a:t> each time the loop runs: the current value of </a:t>
            </a:r>
            <a:r>
              <a:rPr lang="en-US" sz="1600" dirty="0">
                <a:latin typeface="Consolas" panose="020B0609020204030204" pitchFamily="49" charset="0"/>
              </a:rPr>
              <a:t>i </a:t>
            </a:r>
            <a:r>
              <a:rPr lang="en-US" sz="1600" dirty="0"/>
              <a:t>multiplied by 0.04. The values of </a:t>
            </a:r>
            <a:r>
              <a:rPr lang="en-US" sz="1600" dirty="0">
                <a:latin typeface="Consolas" panose="020B0609020204030204" pitchFamily="49" charset="0"/>
              </a:rPr>
              <a:t>y</a:t>
            </a:r>
            <a:r>
              <a:rPr lang="en-US" sz="1600" dirty="0"/>
              <a:t> will thus range from 0 (0 * 0.04) to 119.96 (2999  * 0.04), which is very close to the height of the sketch (120).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2072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393620"/>
      </a:dk2>
      <a:lt2>
        <a:srgbClr val="E8E2E6"/>
      </a:lt2>
      <a:accent1>
        <a:srgbClr val="47B474"/>
      </a:accent1>
      <a:accent2>
        <a:srgbClr val="3CB13B"/>
      </a:accent2>
      <a:accent3>
        <a:srgbClr val="72B045"/>
      </a:accent3>
      <a:accent4>
        <a:srgbClr val="97AA38"/>
      </a:accent4>
      <a:accent5>
        <a:srgbClr val="BB9E49"/>
      </a:accent5>
      <a:accent6>
        <a:srgbClr val="B1623B"/>
      </a:accent6>
      <a:hlink>
        <a:srgbClr val="8C832E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481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Bahnschrift</vt:lpstr>
      <vt:lpstr>Consolas</vt:lpstr>
      <vt:lpstr>MatrixVTI</vt:lpstr>
      <vt:lpstr>Arrays</vt:lpstr>
      <vt:lpstr>Too many variables</vt:lpstr>
      <vt:lpstr>Way too many variables</vt:lpstr>
      <vt:lpstr>What can I do? Use an array!</vt:lpstr>
      <vt:lpstr>A Conceptual Look</vt:lpstr>
      <vt:lpstr>Declaring &amp; Instantiating</vt:lpstr>
      <vt:lpstr>Assigning Values</vt:lpstr>
      <vt:lpstr>Using an array</vt:lpstr>
      <vt:lpstr>Using an array (continued)</vt:lpstr>
      <vt:lpstr>Using an array (continued again)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Campbell, Colin</dc:creator>
  <cp:lastModifiedBy>Campbell, Louise</cp:lastModifiedBy>
  <cp:revision>6</cp:revision>
  <dcterms:created xsi:type="dcterms:W3CDTF">2022-02-15T18:42:53Z</dcterms:created>
  <dcterms:modified xsi:type="dcterms:W3CDTF">2022-11-14T17:07:52Z</dcterms:modified>
</cp:coreProperties>
</file>