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381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396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789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3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5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69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86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98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20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2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791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18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7B09D6-7575-4FB4-99B9-E4218777CD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A251D-3134-4FD9-AE59-526688732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tx1"/>
                </a:solidFill>
              </a:rPr>
              <a:t>User-Defined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97181-5771-4DE5-96F5-5AE15F5F1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Fall 2022  | University of mount union</a:t>
            </a:r>
          </a:p>
        </p:txBody>
      </p:sp>
      <p:cxnSp>
        <p:nvCxnSpPr>
          <p:cNvPr id="11" name="!!Straight Connector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273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24787-99B6-4187-94B9-5D02EA5E0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Returning a value with a user-defined function</a:t>
            </a:r>
            <a:r>
              <a:rPr lang="en-US"/>
              <a:t>: Example </a:t>
            </a:r>
            <a:r>
              <a:rPr lang="en-US" dirty="0"/>
              <a:t>9-8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A8F91-4E0B-42BF-8187-7590C08AC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359" y="2108201"/>
            <a:ext cx="4882719" cy="1966649"/>
          </a:xfrm>
        </p:spPr>
        <p:txBody>
          <a:bodyPr>
            <a:normAutofit/>
          </a:bodyPr>
          <a:lstStyle/>
          <a:p>
            <a:r>
              <a:rPr lang="en-US" dirty="0"/>
              <a:t>Inside </a:t>
            </a:r>
            <a:r>
              <a:rPr lang="en-US" dirty="0">
                <a:latin typeface="Consolas" panose="020B0609020204030204" pitchFamily="49" charset="0"/>
              </a:rPr>
              <a:t>setup()</a:t>
            </a:r>
            <a:r>
              <a:rPr lang="en-US" dirty="0"/>
              <a:t>, the user-defined function </a:t>
            </a:r>
            <a:r>
              <a:rPr lang="en-US" dirty="0" err="1">
                <a:latin typeface="Consolas" panose="020B0609020204030204" pitchFamily="49" charset="0"/>
              </a:rPr>
              <a:t>calculateMars</a:t>
            </a:r>
            <a:r>
              <a:rPr lang="en-US" dirty="0"/>
              <a:t> is called, and its return value is assigned to the floating-point variable </a:t>
            </a:r>
            <a:r>
              <a:rPr lang="en-US" dirty="0" err="1">
                <a:latin typeface="Consolas" panose="020B0609020204030204" pitchFamily="49" charset="0"/>
              </a:rPr>
              <a:t>marsWeight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409FA8-D4FD-4629-8081-3B9B03E72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108201"/>
            <a:ext cx="4295775" cy="2524125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C1B30C6E-39D9-414C-A534-E2373D44FD0B}"/>
              </a:ext>
            </a:extLst>
          </p:cNvPr>
          <p:cNvSpPr/>
          <p:nvPr/>
        </p:nvSpPr>
        <p:spPr>
          <a:xfrm>
            <a:off x="5332095" y="2527793"/>
            <a:ext cx="1525480" cy="568171"/>
          </a:xfrm>
          <a:prstGeom prst="lef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7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24787-99B6-4187-94B9-5D02EA5E0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Returning a value with a user-defined function: Example 9-8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A8F91-4E0B-42BF-8187-7590C08AC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359" y="3013724"/>
            <a:ext cx="4882719" cy="1966649"/>
          </a:xfrm>
        </p:spPr>
        <p:txBody>
          <a:bodyPr>
            <a:normAutofit fontScale="92500"/>
          </a:bodyPr>
          <a:lstStyle/>
          <a:p>
            <a:r>
              <a:rPr lang="en-US" dirty="0"/>
              <a:t>Here is the definition of </a:t>
            </a:r>
            <a:r>
              <a:rPr lang="en-US" dirty="0" err="1">
                <a:latin typeface="Consolas" panose="020B0609020204030204" pitchFamily="49" charset="0"/>
              </a:rPr>
              <a:t>calculateMars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. Hey, it’s a function that </a:t>
            </a:r>
            <a:r>
              <a:rPr lang="en-US" i="1" dirty="0"/>
              <a:t>doesn’t start with the word </a:t>
            </a:r>
            <a:r>
              <a:rPr lang="en-US" i="1" dirty="0">
                <a:latin typeface="Consolas" panose="020B0609020204030204" pitchFamily="49" charset="0"/>
              </a:rPr>
              <a:t>void</a:t>
            </a:r>
            <a:r>
              <a:rPr lang="en-US" dirty="0"/>
              <a:t>! This function returns a floating-point value, </a:t>
            </a:r>
            <a:r>
              <a:rPr lang="en-US" dirty="0" err="1">
                <a:latin typeface="Consolas" panose="020B0609020204030204" pitchFamily="49" charset="0"/>
              </a:rPr>
              <a:t>newWeight</a:t>
            </a:r>
            <a:r>
              <a:rPr lang="en-US" dirty="0"/>
              <a:t>, to the program.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409FA8-D4FD-4629-8081-3B9B03E72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108201"/>
            <a:ext cx="4295775" cy="2524125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C1B30C6E-39D9-414C-A534-E2373D44FD0B}"/>
              </a:ext>
            </a:extLst>
          </p:cNvPr>
          <p:cNvSpPr/>
          <p:nvPr/>
        </p:nvSpPr>
        <p:spPr>
          <a:xfrm>
            <a:off x="5334427" y="3593113"/>
            <a:ext cx="1525480" cy="568171"/>
          </a:xfrm>
          <a:prstGeom prst="lef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65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95AC7-F520-4FA2-B1A0-9B58FBF36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80199-7579-4E38-ABE8-F48DA15FD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built-in functions, and we’ve used quite a few already!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setup() </a:t>
            </a:r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</a:rPr>
              <a:t>draw() </a:t>
            </a:r>
            <a:r>
              <a:rPr lang="en-US" dirty="0"/>
              <a:t>run automatically</a:t>
            </a:r>
          </a:p>
          <a:p>
            <a:endParaRPr lang="en-US" dirty="0"/>
          </a:p>
          <a:p>
            <a:r>
              <a:rPr lang="en-US" dirty="0"/>
              <a:t>Other functions we’ve used include(but are not limited to) </a:t>
            </a:r>
            <a:r>
              <a:rPr lang="en-US" dirty="0">
                <a:latin typeface="Consolas" panose="020B0609020204030204" pitchFamily="49" charset="0"/>
              </a:rPr>
              <a:t>size()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line()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ellipse()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rect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, and </a:t>
            </a:r>
            <a:r>
              <a:rPr lang="en-US" dirty="0">
                <a:latin typeface="Consolas" panose="020B0609020204030204" pitchFamily="49" charset="0"/>
              </a:rPr>
              <a:t>random()</a:t>
            </a:r>
          </a:p>
        </p:txBody>
      </p:sp>
    </p:spTree>
    <p:extLst>
      <p:ext uri="{BB962C8B-B14F-4D97-AF65-F5344CB8AC3E}">
        <p14:creationId xmlns:p14="http://schemas.microsoft.com/office/powerpoint/2010/main" val="3400354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D6C0B-9755-4295-BFC6-CF19FD56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bother with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F693C-E21C-48A9-A1E8-6B23A95C9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3909726" cy="3760891"/>
          </a:xfrm>
        </p:spPr>
        <p:txBody>
          <a:bodyPr>
            <a:normAutofit/>
          </a:bodyPr>
          <a:lstStyle/>
          <a:p>
            <a:r>
              <a:rPr lang="en-US" b="1" dirty="0"/>
              <a:t>Modularity</a:t>
            </a:r>
            <a:r>
              <a:rPr lang="en-US" dirty="0"/>
              <a:t>: functions are independent software units that are used to build more complex programs.</a:t>
            </a:r>
          </a:p>
          <a:p>
            <a:endParaRPr lang="en-US" dirty="0"/>
          </a:p>
          <a:p>
            <a:r>
              <a:rPr lang="en-US" b="1" dirty="0"/>
              <a:t>Reusability</a:t>
            </a:r>
            <a:r>
              <a:rPr lang="en-US" dirty="0"/>
              <a:t>: functions allow you to reuse code without having to retype it.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A7023B-ECD6-4B2C-AE8A-1E19B9339208}"/>
              </a:ext>
            </a:extLst>
          </p:cNvPr>
          <p:cNvSpPr txBox="1">
            <a:spLocks/>
          </p:cNvSpPr>
          <p:nvPr/>
        </p:nvSpPr>
        <p:spPr>
          <a:xfrm>
            <a:off x="1505652" y="3097109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Picture 2" descr="The Creeper™ Mine 21155 | Minecraft® | Buy online at the Official LEGO®  Shop US">
            <a:extLst>
              <a:ext uri="{FF2B5EF4-FFF2-40B4-BE49-F238E27FC236}">
                <a16:creationId xmlns:a16="http://schemas.microsoft.com/office/drawing/2014/main" id="{34D043A6-C4EF-4536-BD2B-3CB0AA529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508" y="1978771"/>
            <a:ext cx="2783890" cy="208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6152A1-6B34-494C-829A-00CFD1057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780" y="4506866"/>
            <a:ext cx="3990525" cy="149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14686-40CC-43F4-B9A5-6FA91A6D4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AF8A9-8F63-457D-956B-5D9E1D213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52589"/>
            <a:ext cx="10058400" cy="3760891"/>
          </a:xfrm>
        </p:spPr>
        <p:txBody>
          <a:bodyPr/>
          <a:lstStyle/>
          <a:p>
            <a:r>
              <a:rPr lang="en-US" dirty="0"/>
              <a:t>A function definition includes these parts: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Return type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Function name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Parameters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Code body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4A8773-1F30-4A57-906D-27485441F3AE}"/>
              </a:ext>
            </a:extLst>
          </p:cNvPr>
          <p:cNvSpPr txBox="1"/>
          <p:nvPr/>
        </p:nvSpPr>
        <p:spPr>
          <a:xfrm>
            <a:off x="3977195" y="3961258"/>
            <a:ext cx="59480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75488" lvl="2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returnType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functionName</a:t>
            </a:r>
            <a:r>
              <a:rPr lang="en-US" sz="2000" dirty="0">
                <a:latin typeface="Consolas" panose="020B0609020204030204" pitchFamily="49" charset="0"/>
              </a:rPr>
              <a:t>(parameters){</a:t>
            </a:r>
          </a:p>
          <a:p>
            <a:pPr marL="475488" lvl="2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//code body of function</a:t>
            </a:r>
          </a:p>
          <a:p>
            <a:pPr marL="475488" lvl="2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8863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8B2F5-FB79-46B5-B5E7-EBCB253E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E7414-ACFC-497C-B163-8682CA92E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user-defined function must be called for it to run!</a:t>
            </a:r>
          </a:p>
          <a:p>
            <a:r>
              <a:rPr lang="en-US" dirty="0"/>
              <a:t>We call the function using its name and any necessary parameters inside parentheses, followed by a semicolon: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</a:rPr>
              <a:t>functionName</a:t>
            </a:r>
            <a:r>
              <a:rPr lang="en-US" dirty="0">
                <a:latin typeface="Consolas" panose="020B0609020204030204" pitchFamily="49" charset="0"/>
              </a:rPr>
              <a:t>(parameter1, parameter2, etc.);</a:t>
            </a:r>
          </a:p>
        </p:txBody>
      </p:sp>
    </p:spTree>
    <p:extLst>
      <p:ext uri="{BB962C8B-B14F-4D97-AF65-F5344CB8AC3E}">
        <p14:creationId xmlns:p14="http://schemas.microsoft.com/office/powerpoint/2010/main" val="1526178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DC05B-7405-4E1A-B2A2-A89789EBC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9-1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B1350F-14FE-4D7F-A40C-50AE4C40F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72450"/>
            <a:ext cx="3590925" cy="2962275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ABF280E1-9A6C-4EF3-BC92-FFCC9CEF16E5}"/>
              </a:ext>
            </a:extLst>
          </p:cNvPr>
          <p:cNvSpPr/>
          <p:nvPr/>
        </p:nvSpPr>
        <p:spPr>
          <a:xfrm>
            <a:off x="3879542" y="2645546"/>
            <a:ext cx="1953087" cy="568171"/>
          </a:xfrm>
          <a:prstGeom prst="lef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FF66F2-4938-4494-8E16-3C5B3303F5C6}"/>
              </a:ext>
            </a:extLst>
          </p:cNvPr>
          <p:cNvSpPr txBox="1"/>
          <p:nvPr/>
        </p:nvSpPr>
        <p:spPr>
          <a:xfrm>
            <a:off x="6208451" y="2453801"/>
            <a:ext cx="5495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Inside </a:t>
            </a:r>
            <a:r>
              <a:rPr lang="en-US" dirty="0">
                <a:latin typeface="Consolas" panose="020B0609020204030204" pitchFamily="49" charset="0"/>
              </a:rPr>
              <a:t>setup(), </a:t>
            </a:r>
            <a:r>
              <a:rPr lang="en-US" dirty="0"/>
              <a:t>the user-defined function </a:t>
            </a:r>
            <a:r>
              <a:rPr lang="en-US" dirty="0" err="1">
                <a:latin typeface="Consolas" panose="020B0609020204030204" pitchFamily="49" charset="0"/>
              </a:rPr>
              <a:t>rollDice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is called three times. The first two times, the parameter 20 is passed into the function, and the last time, the parameter 6 is passed into the function.</a:t>
            </a:r>
          </a:p>
        </p:txBody>
      </p:sp>
    </p:spTree>
    <p:extLst>
      <p:ext uri="{BB962C8B-B14F-4D97-AF65-F5344CB8AC3E}">
        <p14:creationId xmlns:p14="http://schemas.microsoft.com/office/powerpoint/2010/main" val="2526362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DC05B-7405-4E1A-B2A2-A89789EBC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9-1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B1350F-14FE-4D7F-A40C-50AE4C40F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72450"/>
            <a:ext cx="3590925" cy="2962275"/>
          </a:xfrm>
          <a:prstGeom prst="rect">
            <a:avLst/>
          </a:prstGeom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CF0064A3-8053-4FDB-9C5B-4DA401E64D73}"/>
              </a:ext>
            </a:extLst>
          </p:cNvPr>
          <p:cNvSpPr/>
          <p:nvPr/>
        </p:nvSpPr>
        <p:spPr>
          <a:xfrm>
            <a:off x="4458071" y="3837813"/>
            <a:ext cx="1525480" cy="568171"/>
          </a:xfrm>
          <a:prstGeom prst="lef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33122B-F6AE-4DB2-9C9D-9BECE59B30A2}"/>
              </a:ext>
            </a:extLst>
          </p:cNvPr>
          <p:cNvSpPr txBox="1"/>
          <p:nvPr/>
        </p:nvSpPr>
        <p:spPr>
          <a:xfrm>
            <a:off x="6208451" y="3804034"/>
            <a:ext cx="54952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where the user-defined function </a:t>
            </a:r>
            <a:r>
              <a:rPr lang="en-US" dirty="0" err="1">
                <a:latin typeface="Consolas" panose="020B0609020204030204" pitchFamily="49" charset="0"/>
              </a:rPr>
              <a:t>rollDice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is defined. The word </a:t>
            </a:r>
            <a:r>
              <a:rPr lang="en-US" dirty="0">
                <a:latin typeface="Consolas" panose="020B0609020204030204" pitchFamily="49" charset="0"/>
              </a:rPr>
              <a:t>void</a:t>
            </a:r>
            <a:r>
              <a:rPr lang="en-US" dirty="0"/>
              <a:t> means that no value is returned to the program (more on this later). The word </a:t>
            </a:r>
            <a:r>
              <a:rPr lang="en-US" dirty="0" err="1">
                <a:latin typeface="Consolas" panose="020B0609020204030204" pitchFamily="49" charset="0"/>
              </a:rPr>
              <a:t>rollDice</a:t>
            </a:r>
            <a:r>
              <a:rPr lang="en-US" dirty="0"/>
              <a:t> gives us the name of the function. The parameter </a:t>
            </a: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numSides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indicates that the function requires one parameter, an integer. </a:t>
            </a:r>
          </a:p>
        </p:txBody>
      </p:sp>
    </p:spTree>
    <p:extLst>
      <p:ext uri="{BB962C8B-B14F-4D97-AF65-F5344CB8AC3E}">
        <p14:creationId xmlns:p14="http://schemas.microsoft.com/office/powerpoint/2010/main" val="3097299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DC05B-7405-4E1A-B2A2-A89789EBC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9-1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B1350F-14FE-4D7F-A40C-50AE4C40F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72450"/>
            <a:ext cx="3590925" cy="2962275"/>
          </a:xfrm>
          <a:prstGeom prst="rect">
            <a:avLst/>
          </a:prstGeom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CF0064A3-8053-4FDB-9C5B-4DA401E64D73}"/>
              </a:ext>
            </a:extLst>
          </p:cNvPr>
          <p:cNvSpPr/>
          <p:nvPr/>
        </p:nvSpPr>
        <p:spPr>
          <a:xfrm>
            <a:off x="4458070" y="4113026"/>
            <a:ext cx="1525480" cy="568171"/>
          </a:xfrm>
          <a:prstGeom prst="lef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33122B-F6AE-4DB2-9C9D-9BECE59B30A2}"/>
              </a:ext>
            </a:extLst>
          </p:cNvPr>
          <p:cNvSpPr txBox="1"/>
          <p:nvPr/>
        </p:nvSpPr>
        <p:spPr>
          <a:xfrm>
            <a:off x="6096000" y="2379216"/>
            <a:ext cx="56077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the code body of </a:t>
            </a:r>
            <a:r>
              <a:rPr lang="en-US" dirty="0" err="1">
                <a:latin typeface="Consolas" panose="020B0609020204030204" pitchFamily="49" charset="0"/>
              </a:rPr>
              <a:t>rollDice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>
                <a:latin typeface="+mj-lt"/>
              </a:rPr>
              <a:t>:</a:t>
            </a:r>
            <a:endParaRPr lang="en-US" dirty="0"/>
          </a:p>
          <a:p>
            <a:r>
              <a:rPr lang="en-US" dirty="0"/>
              <a:t>An integer variable </a:t>
            </a:r>
            <a:r>
              <a:rPr lang="en-US" dirty="0">
                <a:latin typeface="Consolas" panose="020B0609020204030204" pitchFamily="49" charset="0"/>
              </a:rPr>
              <a:t>d</a:t>
            </a:r>
            <a:r>
              <a:rPr lang="en-US" dirty="0"/>
              <a:t> is assigned the value of </a:t>
            </a:r>
            <a:r>
              <a:rPr lang="en-US" dirty="0">
                <a:latin typeface="Consolas" panose="020B0609020204030204" pitchFamily="49" charset="0"/>
              </a:rPr>
              <a:t>1+int(random(</a:t>
            </a:r>
            <a:r>
              <a:rPr lang="en-US" dirty="0" err="1">
                <a:latin typeface="Consolas" panose="020B0609020204030204" pitchFamily="49" charset="0"/>
              </a:rPr>
              <a:t>numSides</a:t>
            </a:r>
            <a:r>
              <a:rPr lang="en-US" dirty="0">
                <a:latin typeface="Consolas" panose="020B0609020204030204" pitchFamily="49" charset="0"/>
              </a:rPr>
              <a:t>)). </a:t>
            </a:r>
          </a:p>
          <a:p>
            <a:r>
              <a:rPr lang="en-US" dirty="0"/>
              <a:t>With just one parameter, the </a:t>
            </a:r>
            <a:r>
              <a:rPr lang="en-US" dirty="0">
                <a:latin typeface="Consolas" panose="020B0609020204030204" pitchFamily="49" charset="0"/>
              </a:rPr>
              <a:t>random() </a:t>
            </a:r>
            <a:r>
              <a:rPr lang="en-US" dirty="0"/>
              <a:t>function returns a random floating-point value between 0 and up to (but not including) that parameter value. </a:t>
            </a:r>
          </a:p>
          <a:p>
            <a:r>
              <a:rPr lang="en-US" dirty="0"/>
              <a:t>The function </a:t>
            </a:r>
            <a:r>
              <a:rPr lang="en-US" dirty="0">
                <a:latin typeface="Consolas" panose="020B0609020204030204" pitchFamily="49" charset="0"/>
              </a:rPr>
              <a:t>int() </a:t>
            </a:r>
            <a:r>
              <a:rPr lang="en-US" dirty="0"/>
              <a:t>will convert that value to an integer using rounding. </a:t>
            </a:r>
          </a:p>
          <a:p>
            <a:r>
              <a:rPr lang="en-US" dirty="0"/>
              <a:t>Adding 1 to that integer will assign a value to </a:t>
            </a:r>
            <a:r>
              <a:rPr lang="en-US" dirty="0">
                <a:latin typeface="Consolas" panose="020B0609020204030204" pitchFamily="49" charset="0"/>
              </a:rPr>
              <a:t>d</a:t>
            </a:r>
            <a:r>
              <a:rPr lang="en-US" dirty="0"/>
              <a:t> that is greater than 0 and less than or equal to the number of sides on the dice.</a:t>
            </a:r>
          </a:p>
          <a:p>
            <a:r>
              <a:rPr lang="en-US" dirty="0"/>
              <a:t>Then the function prints “Rolling…” and the value of </a:t>
            </a:r>
            <a:r>
              <a:rPr lang="en-US" dirty="0">
                <a:latin typeface="Consolas" panose="020B0609020204030204" pitchFamily="49" charset="0"/>
              </a:rPr>
              <a:t>d</a:t>
            </a:r>
            <a:r>
              <a:rPr lang="en-US" dirty="0"/>
              <a:t> to the console using the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function.</a:t>
            </a:r>
          </a:p>
        </p:txBody>
      </p:sp>
    </p:spTree>
    <p:extLst>
      <p:ext uri="{BB962C8B-B14F-4D97-AF65-F5344CB8AC3E}">
        <p14:creationId xmlns:p14="http://schemas.microsoft.com/office/powerpoint/2010/main" val="807287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09726-26C4-4252-89C1-2B90095F6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69E17-62F5-46CD-A4A1-438049165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315574" cy="3760891"/>
          </a:xfrm>
        </p:spPr>
        <p:txBody>
          <a:bodyPr>
            <a:normAutofit/>
          </a:bodyPr>
          <a:lstStyle/>
          <a:p>
            <a:r>
              <a:rPr lang="en-US" sz="2000" dirty="0"/>
              <a:t>Remember when I said that’d we’d revisit “</a:t>
            </a:r>
            <a:r>
              <a:rPr lang="en-US" sz="2000" dirty="0">
                <a:latin typeface="Consolas" panose="020B0609020204030204" pitchFamily="49" charset="0"/>
              </a:rPr>
              <a:t>void</a:t>
            </a:r>
            <a:r>
              <a:rPr lang="en-US" sz="2000" dirty="0"/>
              <a:t>”?</a:t>
            </a:r>
          </a:p>
          <a:p>
            <a:r>
              <a:rPr lang="en-US" sz="2000" dirty="0"/>
              <a:t>And remember that the Processing-defined function </a:t>
            </a:r>
            <a:r>
              <a:rPr lang="en-US" sz="2000" dirty="0">
                <a:latin typeface="Consolas" panose="020B0609020204030204" pitchFamily="49" charset="0"/>
              </a:rPr>
              <a:t>random() </a:t>
            </a:r>
            <a:r>
              <a:rPr lang="en-US" sz="2000" i="1" dirty="0"/>
              <a:t>returns</a:t>
            </a:r>
            <a:r>
              <a:rPr lang="en-US" sz="2000" dirty="0"/>
              <a:t> a floating-point number?</a:t>
            </a:r>
          </a:p>
          <a:p>
            <a:r>
              <a:rPr lang="en-US" sz="2000" dirty="0"/>
              <a:t>Functions can perform a calculation and then return a value to the main program. (Most of the functions we’ve used have not returned values, which is why their return type is “void”).</a:t>
            </a:r>
          </a:p>
          <a:p>
            <a:r>
              <a:rPr lang="en-US" sz="2000" dirty="0"/>
              <a:t>Return values are frequently assigned to a variable or used as parameters in other functions.</a:t>
            </a:r>
          </a:p>
          <a:p>
            <a:endParaRPr lang="en-US" sz="2000" dirty="0"/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F55E3DA-8830-4150-956A-4AD5A5070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501" y="1950543"/>
            <a:ext cx="3096457" cy="164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1CF611-F5AC-4596-A736-893BF44EE649}"/>
              </a:ext>
            </a:extLst>
          </p:cNvPr>
          <p:cNvSpPr txBox="1"/>
          <p:nvPr/>
        </p:nvSpPr>
        <p:spPr>
          <a:xfrm>
            <a:off x="5992427" y="5033640"/>
            <a:ext cx="6125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float r = random(1, 10);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line(300, 300, random(0, 600), random(0, 600));</a:t>
            </a:r>
          </a:p>
        </p:txBody>
      </p:sp>
    </p:spTree>
    <p:extLst>
      <p:ext uri="{BB962C8B-B14F-4D97-AF65-F5344CB8AC3E}">
        <p14:creationId xmlns:p14="http://schemas.microsoft.com/office/powerpoint/2010/main" val="41281308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B311F"/>
      </a:dk2>
      <a:lt2>
        <a:srgbClr val="F0F3F3"/>
      </a:lt2>
      <a:accent1>
        <a:srgbClr val="CD4354"/>
      </a:accent1>
      <a:accent2>
        <a:srgbClr val="BB317C"/>
      </a:accent2>
      <a:accent3>
        <a:srgbClr val="CD43C7"/>
      </a:accent3>
      <a:accent4>
        <a:srgbClr val="8731BB"/>
      </a:accent4>
      <a:accent5>
        <a:srgbClr val="6043CD"/>
      </a:accent5>
      <a:accent6>
        <a:srgbClr val="3652BD"/>
      </a:accent6>
      <a:hlink>
        <a:srgbClr val="6F3FBF"/>
      </a:hlink>
      <a:folHlink>
        <a:srgbClr val="7F7F7F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560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Consolas</vt:lpstr>
      <vt:lpstr>Courier New</vt:lpstr>
      <vt:lpstr>Garamond</vt:lpstr>
      <vt:lpstr>RetrospectVTI</vt:lpstr>
      <vt:lpstr>User-Defined Functions</vt:lpstr>
      <vt:lpstr>Functions in Processing</vt:lpstr>
      <vt:lpstr>Why bother with functions?</vt:lpstr>
      <vt:lpstr>Defining a function</vt:lpstr>
      <vt:lpstr>Calling a function</vt:lpstr>
      <vt:lpstr>Example 9-1</vt:lpstr>
      <vt:lpstr>Example 9-1</vt:lpstr>
      <vt:lpstr>Example 9-1</vt:lpstr>
      <vt:lpstr>Return values</vt:lpstr>
      <vt:lpstr>Returning a value with a user-defined function: Example 9-8</vt:lpstr>
      <vt:lpstr>Returning a value with a user-defined function: Example 9-8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User-Defined Functions</dc:title>
  <dc:creator>Campbell, Colin</dc:creator>
  <cp:lastModifiedBy>Campbell, Louise</cp:lastModifiedBy>
  <cp:revision>7</cp:revision>
  <dcterms:created xsi:type="dcterms:W3CDTF">2022-02-20T13:52:41Z</dcterms:created>
  <dcterms:modified xsi:type="dcterms:W3CDTF">2022-11-28T17:24:04Z</dcterms:modified>
</cp:coreProperties>
</file>