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T Sans Narrow"/>
      <p:regular r:id="rId38"/>
      <p:bold r:id="rId39"/>
    </p:embeddedFont>
    <p:embeddedFont>
      <p:font typeface="La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04A0BC-7DEC-4AA8-A648-CC5AC6B578C1}">
  <a:tblStyle styleId="{0004A0BC-7DEC-4AA8-A648-CC5AC6B578C1}"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07b406d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507b406d6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07b406d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507b406d6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Talk about how connect and isConnected work</a:t>
            </a:r>
            <a:endParaRPr/>
          </a:p>
          <a:p>
            <a:pPr indent="0" lvl="0" marL="0" rtl="0" algn="l">
              <a:lnSpc>
                <a:spcPct val="100000"/>
              </a:lnSpc>
              <a:spcBef>
                <a:spcPts val="0"/>
              </a:spcBef>
              <a:spcAft>
                <a:spcPts val="0"/>
              </a:spcAft>
              <a:buSzPts val="1100"/>
              <a:buNone/>
            </a:pPr>
            <a:r>
              <a:rPr b="1" lang="en"/>
              <a:t>Connect:</a:t>
            </a:r>
            <a:endParaRPr b="1"/>
          </a:p>
          <a:p>
            <a:pPr indent="-298450" lvl="0" marL="457200" rtl="0" algn="l">
              <a:lnSpc>
                <a:spcPct val="100000"/>
              </a:lnSpc>
              <a:spcBef>
                <a:spcPts val="0"/>
              </a:spcBef>
              <a:spcAft>
                <a:spcPts val="0"/>
              </a:spcAft>
              <a:buSzPts val="1100"/>
              <a:buChar char="●"/>
            </a:pPr>
            <a:r>
              <a:rPr lang="en"/>
              <a:t>When you connect two elements, you are actually connecting their respective sets. If they are single-element sets then this is easy, because you just directly connect the two elements (which requires making one element’s “ruler” the other element)</a:t>
            </a:r>
            <a:endParaRPr/>
          </a:p>
          <a:p>
            <a:pPr indent="-298450" lvl="0" marL="457200" rtl="0" algn="l">
              <a:lnSpc>
                <a:spcPct val="100000"/>
              </a:lnSpc>
              <a:spcBef>
                <a:spcPts val="0"/>
              </a:spcBef>
              <a:spcAft>
                <a:spcPts val="0"/>
              </a:spcAft>
              <a:buSzPts val="1100"/>
              <a:buChar char="●"/>
            </a:pPr>
            <a:r>
              <a:rPr lang="en"/>
              <a:t>But, if they are not single-element sets, then you need to first find the ruler of both sets, Then, you need to connect all of the elements in one set to the other set.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isConnected:</a:t>
            </a:r>
            <a:endParaRPr b="1"/>
          </a:p>
          <a:p>
            <a:pPr indent="-298450" lvl="0" marL="457200" rtl="0" algn="l">
              <a:lnSpc>
                <a:spcPct val="100000"/>
              </a:lnSpc>
              <a:spcBef>
                <a:spcPts val="0"/>
              </a:spcBef>
              <a:spcAft>
                <a:spcPts val="0"/>
              </a:spcAft>
              <a:buSzPts val="1100"/>
              <a:buChar char="●"/>
            </a:pPr>
            <a:r>
              <a:rPr lang="en"/>
              <a:t>Is Connected is easy, you just check if the elements have the same “ruler”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07b406d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507b406d6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Talk about how connect and isConnected work</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b="1" lang="en"/>
              <a:t>Connect:</a:t>
            </a:r>
            <a:endParaRPr b="1"/>
          </a:p>
          <a:p>
            <a:pPr indent="-298450" lvl="0" marL="457200" rtl="0" algn="l">
              <a:spcBef>
                <a:spcPts val="0"/>
              </a:spcBef>
              <a:spcAft>
                <a:spcPts val="0"/>
              </a:spcAft>
              <a:buSzPts val="1100"/>
              <a:buChar char="●"/>
            </a:pPr>
            <a:r>
              <a:rPr lang="en"/>
              <a:t>When you connect two elements, you just need to make one element’s parent the other element.</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SzPts val="1100"/>
              <a:buNone/>
            </a:pPr>
            <a:r>
              <a:rPr b="1" lang="en"/>
              <a:t>isConnected:</a:t>
            </a:r>
            <a:endParaRPr b="1"/>
          </a:p>
          <a:p>
            <a:pPr indent="-298450" lvl="0" marL="457200" rtl="0" algn="l">
              <a:spcBef>
                <a:spcPts val="0"/>
              </a:spcBef>
              <a:spcAft>
                <a:spcPts val="0"/>
              </a:spcAft>
              <a:buSzPts val="1100"/>
              <a:buChar char="●"/>
            </a:pPr>
            <a:r>
              <a:rPr lang="en"/>
              <a:t>To find if two elements are connected, you need to traverse up to the root of each tree and see if the roots are the same.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07b406d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07b406d6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Talk about how connect and isConnected work</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b="1" lang="en"/>
              <a:t>Connect:</a:t>
            </a:r>
            <a:endParaRPr b="1"/>
          </a:p>
          <a:p>
            <a:pPr indent="-298450" lvl="0" marL="457200" rtl="0" algn="l">
              <a:spcBef>
                <a:spcPts val="0"/>
              </a:spcBef>
              <a:spcAft>
                <a:spcPts val="0"/>
              </a:spcAft>
              <a:buSzPts val="1100"/>
              <a:buChar char="●"/>
            </a:pPr>
            <a:r>
              <a:rPr lang="en"/>
              <a:t>When you connect two elements, first call “find” on both, then make </a:t>
            </a:r>
            <a:endParaRPr/>
          </a:p>
          <a:p>
            <a:pPr indent="0" lvl="0" marL="0" rtl="0" algn="l">
              <a:spcBef>
                <a:spcPts val="0"/>
              </a:spcBef>
              <a:spcAft>
                <a:spcPts val="0"/>
              </a:spcAft>
              <a:buSzPts val="1100"/>
              <a:buNone/>
            </a:pPr>
            <a:r>
              <a:rPr b="1" lang="en"/>
              <a:t>isConnected:</a:t>
            </a:r>
            <a:endParaRPr b="1"/>
          </a:p>
          <a:p>
            <a:pPr indent="-298450" lvl="0" marL="457200" rtl="0" algn="l">
              <a:spcBef>
                <a:spcPts val="0"/>
              </a:spcBef>
              <a:spcAft>
                <a:spcPts val="0"/>
              </a:spcAft>
              <a:buSzPts val="1100"/>
              <a:buChar char="●"/>
            </a:pPr>
            <a:r>
              <a:rPr lang="en"/>
              <a:t>To find if two elements are connected, you need to traverse up to the root of each tree and see if the roots are the same. (find)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07b406d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507b406d60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07b406d6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507b406d6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07b406d60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07b406d6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07b406d6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07b406d6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507b406d60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07b406d60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07b406d6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07b406d6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them through each union/find call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07b406d60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7b406d60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07b406d60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07b406d60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07b406d60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07b406d60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07b406d60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07b406d60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07b406d60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07b406d60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07b406d60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07b406d60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507b406d60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07b406d60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07b406d60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07b406d60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07b406d60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07b406d60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07b406d60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07b406d60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507b406d60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07b406d60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07b406d60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507b406d60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first question is fairly straightforward, but the goal is to get students thinking about flaws in more conventional ways of measuring how fast a program runs, like timing or counting the number of operations. The discussion will probably lead you to students saying you can come up with an algebraic expression for the number of operations based on the inputs.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second question hopefully will guide students to about what exactly we need to measure when comparing the runtime of two programs. Different from measuring something with a tangible quantity like time, we need to be able to generalize to all different kinds of input and think about worst case inputs as well. Hopefully this gets students to think of inputs where the size approaches infinity - a good segue into big o notation.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07b406d60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07b406d60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07b406d60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07b406d60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07b406d6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507b406d60_0_7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Based on the previous discussion, students should come up with some way to ‘count’ operations of a given process and then come up with an algebraic expression for the operations.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07b406d60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507b406d60_0_7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big theta and big omega are the same, that means a big theta exists and its equal to BigO and BigOmega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7b406d60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7b406d60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08da94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8da94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7b406d6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07b406d60_0_7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recap after the first problem.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07b406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507b406d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heduler.csmentors.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CS61B Discussion 6</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Disjoint Sets and Asymptotics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Implementations of Disjoint Sets </a:t>
            </a:r>
            <a:endParaRPr/>
          </a:p>
        </p:txBody>
      </p:sp>
      <p:sp>
        <p:nvSpPr>
          <p:cNvPr id="125" name="Google Shape;125;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Disjoint sets can be implemented in multiple ways, each with its own benefits and drawbacks.</a:t>
            </a:r>
            <a:endParaRPr/>
          </a:p>
          <a:p>
            <a:pPr indent="-342900" lvl="1" marL="914400" rtl="0" algn="l">
              <a:lnSpc>
                <a:spcPct val="115000"/>
              </a:lnSpc>
              <a:spcBef>
                <a:spcPts val="0"/>
              </a:spcBef>
              <a:spcAft>
                <a:spcPts val="0"/>
              </a:spcAft>
              <a:buSzPts val="1800"/>
              <a:buChar char="○"/>
            </a:pPr>
            <a:r>
              <a:rPr lang="en" sz="1800"/>
              <a:t>Quick Find → quick to find if two are connected</a:t>
            </a:r>
            <a:endParaRPr sz="1800"/>
          </a:p>
          <a:p>
            <a:pPr indent="-342900" lvl="1" marL="914400" rtl="0" algn="l">
              <a:lnSpc>
                <a:spcPct val="115000"/>
              </a:lnSpc>
              <a:spcBef>
                <a:spcPts val="0"/>
              </a:spcBef>
              <a:spcAft>
                <a:spcPts val="0"/>
              </a:spcAft>
              <a:buSzPts val="1800"/>
              <a:buChar char="○"/>
            </a:pPr>
            <a:r>
              <a:rPr lang="en" sz="1800"/>
              <a:t>Quick Union → quick to connect</a:t>
            </a:r>
            <a:endParaRPr sz="1800"/>
          </a:p>
          <a:p>
            <a:pPr indent="-342900" lvl="1" marL="914400" rtl="0" algn="l">
              <a:lnSpc>
                <a:spcPct val="115000"/>
              </a:lnSpc>
              <a:spcBef>
                <a:spcPts val="0"/>
              </a:spcBef>
              <a:spcAft>
                <a:spcPts val="0"/>
              </a:spcAft>
              <a:buSzPts val="1800"/>
              <a:buChar char="○"/>
            </a:pPr>
            <a:r>
              <a:rPr lang="en" sz="1800"/>
              <a:t>Weighted Quick Union → quick union, but with some optimization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Quick Find</a:t>
            </a:r>
            <a:endParaRPr/>
          </a:p>
        </p:txBody>
      </p:sp>
      <p:sp>
        <p:nvSpPr>
          <p:cNvPr id="131" name="Google Shape;13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Use an array to store which set each element is in.</a:t>
            </a:r>
            <a:endParaRPr/>
          </a:p>
          <a:p>
            <a:pPr indent="-342900" lvl="0" marL="457200" rtl="0" algn="l">
              <a:lnSpc>
                <a:spcPct val="115000"/>
              </a:lnSpc>
              <a:spcBef>
                <a:spcPts val="0"/>
              </a:spcBef>
              <a:spcAft>
                <a:spcPts val="0"/>
              </a:spcAft>
              <a:buSzPts val="1800"/>
              <a:buChar char="●"/>
            </a:pPr>
            <a:r>
              <a:rPr lang="en"/>
              <a:t>Called quick find because it is very fast to find if two elements are in the same set (isConnected(a,b)), since you just need to check if id[a] = id[b]. </a:t>
            </a:r>
            <a:endParaRPr/>
          </a:p>
        </p:txBody>
      </p:sp>
      <p:sp>
        <p:nvSpPr>
          <p:cNvPr id="132" name="Google Shape;132;p23"/>
          <p:cNvSpPr/>
          <p:nvPr/>
        </p:nvSpPr>
        <p:spPr>
          <a:xfrm>
            <a:off x="914950"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33" name="Google Shape;133;p23"/>
          <p:cNvSpPr/>
          <p:nvPr/>
        </p:nvSpPr>
        <p:spPr>
          <a:xfrm>
            <a:off x="914950" y="332295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4" name="Google Shape;134;p23"/>
          <p:cNvSpPr/>
          <p:nvPr/>
        </p:nvSpPr>
        <p:spPr>
          <a:xfrm>
            <a:off x="1553589"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a:off x="2192229"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36" name="Google Shape;136;p23"/>
          <p:cNvCxnSpPr>
            <a:stCxn id="132" idx="2"/>
            <a:endCxn id="133" idx="0"/>
          </p:cNvCxnSpPr>
          <p:nvPr/>
        </p:nvCxnSpPr>
        <p:spPr>
          <a:xfrm>
            <a:off x="1076650" y="3095888"/>
            <a:ext cx="0" cy="227100"/>
          </a:xfrm>
          <a:prstGeom prst="straightConnector1">
            <a:avLst/>
          </a:prstGeom>
          <a:noFill/>
          <a:ln cap="flat" cmpd="sng" w="19050">
            <a:solidFill>
              <a:srgbClr val="666666"/>
            </a:solidFill>
            <a:prstDash val="solid"/>
            <a:round/>
            <a:headEnd len="sm" w="sm" type="none"/>
            <a:tailEnd len="sm" w="sm" type="none"/>
          </a:ln>
        </p:spPr>
      </p:cxnSp>
      <p:cxnSp>
        <p:nvCxnSpPr>
          <p:cNvPr id="137" name="Google Shape;137;p23"/>
          <p:cNvCxnSpPr>
            <a:stCxn id="132" idx="3"/>
            <a:endCxn id="134" idx="1"/>
          </p:cNvCxnSpPr>
          <p:nvPr/>
        </p:nvCxnSpPr>
        <p:spPr>
          <a:xfrm>
            <a:off x="1238350" y="2934188"/>
            <a:ext cx="315300" cy="0"/>
          </a:xfrm>
          <a:prstGeom prst="straightConnector1">
            <a:avLst/>
          </a:prstGeom>
          <a:noFill/>
          <a:ln cap="flat" cmpd="sng" w="19050">
            <a:solidFill>
              <a:srgbClr val="666666"/>
            </a:solidFill>
            <a:prstDash val="solid"/>
            <a:round/>
            <a:headEnd len="sm" w="sm" type="none"/>
            <a:tailEnd len="sm" w="sm" type="none"/>
          </a:ln>
        </p:spPr>
      </p:cxnSp>
      <p:cxnSp>
        <p:nvCxnSpPr>
          <p:cNvPr id="138" name="Google Shape;138;p23"/>
          <p:cNvCxnSpPr>
            <a:stCxn id="134" idx="3"/>
            <a:endCxn id="135" idx="1"/>
          </p:cNvCxnSpPr>
          <p:nvPr/>
        </p:nvCxnSpPr>
        <p:spPr>
          <a:xfrm>
            <a:off x="1876989" y="2934188"/>
            <a:ext cx="315300" cy="0"/>
          </a:xfrm>
          <a:prstGeom prst="straightConnector1">
            <a:avLst/>
          </a:prstGeom>
          <a:noFill/>
          <a:ln cap="flat" cmpd="sng" w="19050">
            <a:solidFill>
              <a:srgbClr val="666666"/>
            </a:solidFill>
            <a:prstDash val="solid"/>
            <a:round/>
            <a:headEnd len="sm" w="sm" type="none"/>
            <a:tailEnd len="sm" w="sm" type="none"/>
          </a:ln>
        </p:spPr>
      </p:cxnSp>
      <p:sp>
        <p:nvSpPr>
          <p:cNvPr id="139" name="Google Shape;139;p23"/>
          <p:cNvSpPr/>
          <p:nvPr/>
        </p:nvSpPr>
        <p:spPr>
          <a:xfrm>
            <a:off x="3009251" y="277250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40" name="Google Shape;140;p23"/>
          <p:cNvSpPr/>
          <p:nvPr/>
        </p:nvSpPr>
        <p:spPr>
          <a:xfrm>
            <a:off x="3009251" y="3322963"/>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141" name="Google Shape;141;p23"/>
          <p:cNvCxnSpPr>
            <a:stCxn id="139" idx="2"/>
            <a:endCxn id="140" idx="0"/>
          </p:cNvCxnSpPr>
          <p:nvPr/>
        </p:nvCxnSpPr>
        <p:spPr>
          <a:xfrm>
            <a:off x="3170951" y="3095900"/>
            <a:ext cx="0" cy="227100"/>
          </a:xfrm>
          <a:prstGeom prst="straightConnector1">
            <a:avLst/>
          </a:prstGeom>
          <a:noFill/>
          <a:ln cap="flat" cmpd="sng" w="19050">
            <a:solidFill>
              <a:srgbClr val="666666"/>
            </a:solidFill>
            <a:prstDash val="solid"/>
            <a:round/>
            <a:headEnd len="sm" w="sm" type="none"/>
            <a:tailEnd len="sm" w="sm" type="none"/>
          </a:ln>
        </p:spPr>
      </p:cxnSp>
      <p:sp>
        <p:nvSpPr>
          <p:cNvPr id="142" name="Google Shape;142;p23"/>
          <p:cNvSpPr/>
          <p:nvPr/>
        </p:nvSpPr>
        <p:spPr>
          <a:xfrm>
            <a:off x="3631201" y="277250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graphicFrame>
        <p:nvGraphicFramePr>
          <p:cNvPr id="143" name="Google Shape;143;p23"/>
          <p:cNvGraphicFramePr/>
          <p:nvPr/>
        </p:nvGraphicFramePr>
        <p:xfrm>
          <a:off x="5201500" y="3291050"/>
          <a:ext cx="3000000" cy="3000000"/>
        </p:xfrm>
        <a:graphic>
          <a:graphicData uri="http://schemas.openxmlformats.org/drawingml/2006/table">
            <a:tbl>
              <a:tblPr>
                <a:noFill/>
                <a:tableStyleId>{0004A0BC-7DEC-4AA8-A648-CC5AC6B578C1}</a:tableStyleId>
              </a:tblPr>
              <a:tblGrid>
                <a:gridCol w="382850"/>
                <a:gridCol w="382850"/>
                <a:gridCol w="382850"/>
                <a:gridCol w="382850"/>
                <a:gridCol w="382850"/>
                <a:gridCol w="382850"/>
                <a:gridCol w="3828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3</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3</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6</a:t>
                      </a:r>
                      <a:endParaRPr sz="2000" u="none" cap="none" strike="noStrike">
                        <a:latin typeface="Consolas"/>
                        <a:ea typeface="Consolas"/>
                        <a:cs typeface="Consolas"/>
                        <a:sym typeface="Consolas"/>
                      </a:endParaRPr>
                    </a:p>
                  </a:txBody>
                  <a:tcPr marT="91425" marB="91425" marR="91425" marL="91425"/>
                </a:tc>
              </a:tr>
            </a:tbl>
          </a:graphicData>
        </a:graphic>
      </p:graphicFrame>
      <p:sp>
        <p:nvSpPr>
          <p:cNvPr id="144" name="Google Shape;144;p23"/>
          <p:cNvSpPr txBox="1"/>
          <p:nvPr/>
        </p:nvSpPr>
        <p:spPr>
          <a:xfrm>
            <a:off x="4149602" y="3355288"/>
            <a:ext cx="1299300" cy="3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onsolas"/>
                <a:ea typeface="Consolas"/>
                <a:cs typeface="Consolas"/>
                <a:sym typeface="Consolas"/>
              </a:rPr>
              <a:t>int[] id</a:t>
            </a:r>
            <a:endParaRPr b="0" i="0" sz="1600" u="none" cap="none" strike="noStrike">
              <a:solidFill>
                <a:srgbClr val="000000"/>
              </a:solidFill>
              <a:latin typeface="Consolas"/>
              <a:ea typeface="Consolas"/>
              <a:cs typeface="Consolas"/>
              <a:sym typeface="Consolas"/>
            </a:endParaRPr>
          </a:p>
        </p:txBody>
      </p:sp>
      <p:sp>
        <p:nvSpPr>
          <p:cNvPr id="145" name="Google Shape;145;p23"/>
          <p:cNvSpPr txBox="1"/>
          <p:nvPr/>
        </p:nvSpPr>
        <p:spPr>
          <a:xfrm>
            <a:off x="4253150" y="2569200"/>
            <a:ext cx="4432200" cy="61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Consolas"/>
                <a:ea typeface="Consolas"/>
                <a:cs typeface="Consolas"/>
                <a:sym typeface="Consolas"/>
              </a:rPr>
              <a:t>{ 0, 1, 2, 4 }, {3, 5}, {6}</a:t>
            </a:r>
            <a:endParaRPr b="0" i="0" sz="2000" u="none" cap="none" strike="noStrike">
              <a:solidFill>
                <a:srgbClr val="000000"/>
              </a:solidFill>
              <a:latin typeface="Consolas"/>
              <a:ea typeface="Consolas"/>
              <a:cs typeface="Consolas"/>
              <a:sym typeface="Consolas"/>
            </a:endParaRPr>
          </a:p>
        </p:txBody>
      </p:sp>
      <p:sp>
        <p:nvSpPr>
          <p:cNvPr id="146" name="Google Shape;146;p23"/>
          <p:cNvSpPr txBox="1"/>
          <p:nvPr/>
        </p:nvSpPr>
        <p:spPr>
          <a:xfrm>
            <a:off x="5201500" y="2943200"/>
            <a:ext cx="2791500" cy="5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0      1       2      3      4       5     6</a:t>
            </a:r>
            <a:endParaRPr>
              <a:latin typeface="Open Sans"/>
              <a:ea typeface="Open Sans"/>
              <a:cs typeface="Open Sans"/>
              <a:sym typeface="Open Sans"/>
            </a:endParaRPr>
          </a:p>
        </p:txBody>
      </p:sp>
      <p:sp>
        <p:nvSpPr>
          <p:cNvPr id="147" name="Google Shape;147;p23"/>
          <p:cNvSpPr txBox="1"/>
          <p:nvPr/>
        </p:nvSpPr>
        <p:spPr>
          <a:xfrm>
            <a:off x="2904050" y="3991275"/>
            <a:ext cx="29958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Open Sans"/>
                <a:ea typeface="Open Sans"/>
                <a:cs typeface="Open Sans"/>
                <a:sym typeface="Open Sans"/>
              </a:rPr>
              <a:t>Analogy: </a:t>
            </a:r>
            <a:r>
              <a:rPr lang="en" sz="1200">
                <a:latin typeface="Open Sans"/>
                <a:ea typeface="Open Sans"/>
                <a:cs typeface="Open Sans"/>
                <a:sym typeface="Open Sans"/>
              </a:rPr>
              <a:t>Each set is an “empire” and is identified by its ruler. 0, 3, 6 are the individual rulers and all the other elements belong to their empires.</a:t>
            </a:r>
            <a:endParaRPr sz="12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Quick Union</a:t>
            </a:r>
            <a:endParaRPr/>
          </a:p>
        </p:txBody>
      </p:sp>
      <p:sp>
        <p:nvSpPr>
          <p:cNvPr id="153" name="Google Shape;153;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Use an array to store the </a:t>
            </a:r>
            <a:r>
              <a:rPr b="1" lang="en" sz="1800"/>
              <a:t>parent</a:t>
            </a:r>
            <a:r>
              <a:rPr lang="en" sz="1800"/>
              <a:t> of each node  </a:t>
            </a:r>
            <a:endParaRPr sz="1800"/>
          </a:p>
          <a:p>
            <a:pPr indent="-342900" lvl="0" marL="457200" rtl="0" algn="l">
              <a:lnSpc>
                <a:spcPct val="115000"/>
              </a:lnSpc>
              <a:spcBef>
                <a:spcPts val="1600"/>
              </a:spcBef>
              <a:spcAft>
                <a:spcPts val="0"/>
              </a:spcAft>
              <a:buSzPts val="1800"/>
              <a:buChar char="●"/>
            </a:pPr>
            <a:r>
              <a:rPr lang="en"/>
              <a:t>-1 indicates that an item is a root.</a:t>
            </a:r>
            <a:endParaRPr/>
          </a:p>
          <a:p>
            <a:pPr indent="0" lvl="0" marL="0" rtl="0" algn="l">
              <a:lnSpc>
                <a:spcPct val="115000"/>
              </a:lnSpc>
              <a:spcBef>
                <a:spcPts val="1600"/>
              </a:spcBef>
              <a:spcAft>
                <a:spcPts val="1600"/>
              </a:spcAft>
              <a:buSzPts val="1300"/>
              <a:buNone/>
            </a:pPr>
            <a:r>
              <a:t/>
            </a:r>
            <a:endParaRPr/>
          </a:p>
        </p:txBody>
      </p:sp>
      <p:sp>
        <p:nvSpPr>
          <p:cNvPr id="154" name="Google Shape;154;p24"/>
          <p:cNvSpPr/>
          <p:nvPr/>
        </p:nvSpPr>
        <p:spPr>
          <a:xfrm>
            <a:off x="3488834" y="43890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3013742" y="39385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1337930" y="43310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2688255" y="34175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158" name="Google Shape;158;p24"/>
          <p:cNvCxnSpPr>
            <a:stCxn id="156" idx="0"/>
            <a:endCxn id="157" idx="2"/>
          </p:cNvCxnSpPr>
          <p:nvPr/>
        </p:nvCxnSpPr>
        <p:spPr>
          <a:xfrm flipH="1" rot="10800000">
            <a:off x="1530980" y="3670425"/>
            <a:ext cx="1350300" cy="660600"/>
          </a:xfrm>
          <a:prstGeom prst="straightConnector1">
            <a:avLst/>
          </a:prstGeom>
          <a:noFill/>
          <a:ln cap="flat" cmpd="sng" w="19050">
            <a:solidFill>
              <a:srgbClr val="666666"/>
            </a:solidFill>
            <a:prstDash val="solid"/>
            <a:round/>
            <a:headEnd len="sm" w="sm" type="none"/>
            <a:tailEnd len="sm" w="sm" type="none"/>
          </a:ln>
        </p:spPr>
      </p:cxnSp>
      <p:cxnSp>
        <p:nvCxnSpPr>
          <p:cNvPr id="159" name="Google Shape;159;p24"/>
          <p:cNvCxnSpPr>
            <a:stCxn id="155" idx="0"/>
            <a:endCxn id="157" idx="2"/>
          </p:cNvCxnSpPr>
          <p:nvPr/>
        </p:nvCxnSpPr>
        <p:spPr>
          <a:xfrm rot="10800000">
            <a:off x="2881292" y="3670363"/>
            <a:ext cx="325500" cy="268200"/>
          </a:xfrm>
          <a:prstGeom prst="straightConnector1">
            <a:avLst/>
          </a:prstGeom>
          <a:noFill/>
          <a:ln cap="flat" cmpd="sng" w="19050">
            <a:solidFill>
              <a:srgbClr val="666666"/>
            </a:solidFill>
            <a:prstDash val="solid"/>
            <a:round/>
            <a:headEnd len="sm" w="sm" type="none"/>
            <a:tailEnd len="sm" w="sm" type="none"/>
          </a:ln>
        </p:spPr>
      </p:cxnSp>
      <p:cxnSp>
        <p:nvCxnSpPr>
          <p:cNvPr id="160" name="Google Shape;160;p24"/>
          <p:cNvCxnSpPr>
            <a:stCxn id="154" idx="0"/>
            <a:endCxn id="155" idx="2"/>
          </p:cNvCxnSpPr>
          <p:nvPr/>
        </p:nvCxnSpPr>
        <p:spPr>
          <a:xfrm rot="10800000">
            <a:off x="3206684" y="4191375"/>
            <a:ext cx="475200" cy="197700"/>
          </a:xfrm>
          <a:prstGeom prst="straightConnector1">
            <a:avLst/>
          </a:prstGeom>
          <a:noFill/>
          <a:ln cap="flat" cmpd="sng" w="19050">
            <a:solidFill>
              <a:srgbClr val="666666"/>
            </a:solidFill>
            <a:prstDash val="solid"/>
            <a:round/>
            <a:headEnd len="sm" w="sm" type="none"/>
            <a:tailEnd len="sm" w="sm" type="none"/>
          </a:ln>
        </p:spPr>
      </p:cxnSp>
      <p:sp>
        <p:nvSpPr>
          <p:cNvPr id="161" name="Google Shape;161;p24"/>
          <p:cNvSpPr/>
          <p:nvPr/>
        </p:nvSpPr>
        <p:spPr>
          <a:xfrm>
            <a:off x="5384055" y="393545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graphicFrame>
        <p:nvGraphicFramePr>
          <p:cNvPr id="162" name="Google Shape;162;p24"/>
          <p:cNvGraphicFramePr/>
          <p:nvPr/>
        </p:nvGraphicFramePr>
        <p:xfrm>
          <a:off x="1530975" y="2527057"/>
          <a:ext cx="3000000" cy="3000000"/>
        </p:xfrm>
        <a:graphic>
          <a:graphicData uri="http://schemas.openxmlformats.org/drawingml/2006/table">
            <a:tbl>
              <a:tblPr>
                <a:noFill/>
                <a:tableStyleId>{0004A0BC-7DEC-4AA8-A648-CC5AC6B578C1}</a:tableStyleId>
              </a:tblPr>
              <a:tblGrid>
                <a:gridCol w="487375"/>
                <a:gridCol w="487375"/>
                <a:gridCol w="487375"/>
                <a:gridCol w="487375"/>
                <a:gridCol w="487375"/>
                <a:gridCol w="487375"/>
                <a:gridCol w="487375"/>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3</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r>
            </a:tbl>
          </a:graphicData>
        </a:graphic>
      </p:graphicFrame>
      <p:sp>
        <p:nvSpPr>
          <p:cNvPr id="163" name="Google Shape;163;p24"/>
          <p:cNvSpPr txBox="1"/>
          <p:nvPr/>
        </p:nvSpPr>
        <p:spPr>
          <a:xfrm>
            <a:off x="1597525" y="3003875"/>
            <a:ext cx="3671100" cy="27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nsolas"/>
                <a:ea typeface="Consolas"/>
                <a:cs typeface="Consolas"/>
                <a:sym typeface="Consolas"/>
              </a:rPr>
              <a:t>0   1   2   3   4   5   6  </a:t>
            </a:r>
            <a:endParaRPr b="0" i="0" sz="1800" u="none" cap="none" strike="noStrike">
              <a:solidFill>
                <a:srgbClr val="000000"/>
              </a:solidFill>
              <a:latin typeface="Consolas"/>
              <a:ea typeface="Consolas"/>
              <a:cs typeface="Consolas"/>
              <a:sym typeface="Consolas"/>
            </a:endParaRPr>
          </a:p>
        </p:txBody>
      </p:sp>
      <p:sp>
        <p:nvSpPr>
          <p:cNvPr id="164" name="Google Shape;164;p24"/>
          <p:cNvSpPr txBox="1"/>
          <p:nvPr/>
        </p:nvSpPr>
        <p:spPr>
          <a:xfrm>
            <a:off x="691352" y="2527048"/>
            <a:ext cx="1299300" cy="3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onsolas"/>
                <a:ea typeface="Consolas"/>
                <a:cs typeface="Consolas"/>
                <a:sym typeface="Consolas"/>
              </a:rPr>
              <a:t>int[] parent</a:t>
            </a:r>
            <a:endParaRPr b="0" i="0" sz="1600" u="none" cap="none" strike="noStrike">
              <a:solidFill>
                <a:srgbClr val="000000"/>
              </a:solidFill>
              <a:latin typeface="Consolas"/>
              <a:ea typeface="Consolas"/>
              <a:cs typeface="Consolas"/>
              <a:sym typeface="Consolas"/>
            </a:endParaRPr>
          </a:p>
        </p:txBody>
      </p:sp>
      <p:sp>
        <p:nvSpPr>
          <p:cNvPr id="165" name="Google Shape;165;p24"/>
          <p:cNvSpPr/>
          <p:nvPr/>
        </p:nvSpPr>
        <p:spPr>
          <a:xfrm>
            <a:off x="4830155" y="43921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4310960" y="393543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167" name="Google Shape;167;p24"/>
          <p:cNvCxnSpPr>
            <a:stCxn id="165" idx="0"/>
            <a:endCxn id="166" idx="2"/>
          </p:cNvCxnSpPr>
          <p:nvPr/>
        </p:nvCxnSpPr>
        <p:spPr>
          <a:xfrm rot="10800000">
            <a:off x="4503905" y="4188413"/>
            <a:ext cx="519300" cy="203700"/>
          </a:xfrm>
          <a:prstGeom prst="straightConnector1">
            <a:avLst/>
          </a:prstGeom>
          <a:noFill/>
          <a:ln cap="flat" cmpd="sng" w="19050">
            <a:solidFill>
              <a:srgbClr val="666666"/>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2307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Weighted Quick Union</a:t>
            </a:r>
            <a:endParaRPr/>
          </a:p>
        </p:txBody>
      </p:sp>
      <p:sp>
        <p:nvSpPr>
          <p:cNvPr id="173" name="Google Shape;173;p25"/>
          <p:cNvSpPr txBox="1"/>
          <p:nvPr>
            <p:ph idx="1" type="body"/>
          </p:nvPr>
        </p:nvSpPr>
        <p:spPr>
          <a:xfrm>
            <a:off x="311700" y="962675"/>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Quick Union, but always add smaller tree to larger tre</a:t>
            </a:r>
            <a:r>
              <a:rPr lang="en" sz="1400"/>
              <a:t>e</a:t>
            </a:r>
            <a:endParaRPr sz="1400"/>
          </a:p>
          <a:p>
            <a:pPr indent="-317500" lvl="1" marL="914400" rtl="0" algn="l">
              <a:lnSpc>
                <a:spcPct val="115000"/>
              </a:lnSpc>
              <a:spcBef>
                <a:spcPts val="0"/>
              </a:spcBef>
              <a:spcAft>
                <a:spcPts val="0"/>
              </a:spcAft>
              <a:buSzPts val="1400"/>
              <a:buChar char="○"/>
            </a:pPr>
            <a:r>
              <a:rPr lang="en"/>
              <a:t>connect(3,8)</a:t>
            </a:r>
            <a:endParaRPr/>
          </a:p>
          <a:p>
            <a:pPr indent="-317500" lvl="0" marL="457200" rtl="0" algn="l">
              <a:lnSpc>
                <a:spcPct val="115000"/>
              </a:lnSpc>
              <a:spcBef>
                <a:spcPts val="0"/>
              </a:spcBef>
              <a:spcAft>
                <a:spcPts val="0"/>
              </a:spcAft>
              <a:buSzPts val="1400"/>
              <a:buChar char="●"/>
            </a:pPr>
            <a:r>
              <a:rPr lang="en" sz="1400"/>
              <a:t>This way, the tree won’t become extremely tall</a:t>
            </a:r>
            <a:endParaRPr sz="1400"/>
          </a:p>
          <a:p>
            <a:pPr indent="-317500" lvl="0" marL="457200" rtl="0" algn="l">
              <a:lnSpc>
                <a:spcPct val="115000"/>
              </a:lnSpc>
              <a:spcBef>
                <a:spcPts val="0"/>
              </a:spcBef>
              <a:spcAft>
                <a:spcPts val="0"/>
              </a:spcAft>
              <a:buSzPts val="1400"/>
              <a:buChar char="●"/>
            </a:pPr>
            <a:r>
              <a:rPr lang="en" sz="1400"/>
              <a:t>Each index holds the index of its parent element except the root which holds the negative size of the set (the optional Algorithms textbook implements Disjoint Sets in a different way).</a:t>
            </a:r>
            <a:endParaRPr sz="1400"/>
          </a:p>
          <a:p>
            <a:pPr indent="0" lvl="0" marL="0" rtl="0" algn="l">
              <a:lnSpc>
                <a:spcPct val="115000"/>
              </a:lnSpc>
              <a:spcBef>
                <a:spcPts val="1600"/>
              </a:spcBef>
              <a:spcAft>
                <a:spcPts val="1600"/>
              </a:spcAft>
              <a:buSzPts val="1300"/>
              <a:buNone/>
            </a:pPr>
            <a:r>
              <a:t/>
            </a:r>
            <a:endParaRPr/>
          </a:p>
        </p:txBody>
      </p:sp>
      <p:sp>
        <p:nvSpPr>
          <p:cNvPr id="174" name="Google Shape;174;p25"/>
          <p:cNvSpPr/>
          <p:nvPr/>
        </p:nvSpPr>
        <p:spPr>
          <a:xfrm>
            <a:off x="193995" y="38573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753177" y="38573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1319080" y="32727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1871542" y="38573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78" name="Google Shape;178;p25"/>
          <p:cNvCxnSpPr>
            <a:stCxn id="175" idx="0"/>
            <a:endCxn id="176" idx="2"/>
          </p:cNvCxnSpPr>
          <p:nvPr/>
        </p:nvCxnSpPr>
        <p:spPr>
          <a:xfrm flipH="1" rot="10800000">
            <a:off x="946227" y="3525588"/>
            <a:ext cx="565800" cy="331800"/>
          </a:xfrm>
          <a:prstGeom prst="straightConnector1">
            <a:avLst/>
          </a:prstGeom>
          <a:noFill/>
          <a:ln cap="flat" cmpd="sng" w="19050">
            <a:solidFill>
              <a:srgbClr val="666666"/>
            </a:solidFill>
            <a:prstDash val="solid"/>
            <a:round/>
            <a:headEnd len="sm" w="sm" type="none"/>
            <a:tailEnd len="sm" w="sm" type="none"/>
          </a:ln>
        </p:spPr>
      </p:cxnSp>
      <p:cxnSp>
        <p:nvCxnSpPr>
          <p:cNvPr id="179" name="Google Shape;179;p25"/>
          <p:cNvCxnSpPr>
            <a:stCxn id="177" idx="0"/>
            <a:endCxn id="176" idx="2"/>
          </p:cNvCxnSpPr>
          <p:nvPr/>
        </p:nvCxnSpPr>
        <p:spPr>
          <a:xfrm rot="10800000">
            <a:off x="1511992" y="3525588"/>
            <a:ext cx="552600" cy="331800"/>
          </a:xfrm>
          <a:prstGeom prst="straightConnector1">
            <a:avLst/>
          </a:prstGeom>
          <a:noFill/>
          <a:ln cap="flat" cmpd="sng" w="19050">
            <a:solidFill>
              <a:srgbClr val="666666"/>
            </a:solidFill>
            <a:prstDash val="solid"/>
            <a:round/>
            <a:headEnd len="sm" w="sm" type="none"/>
            <a:tailEnd len="sm" w="sm" type="none"/>
          </a:ln>
        </p:spPr>
      </p:cxnSp>
      <p:sp>
        <p:nvSpPr>
          <p:cNvPr id="180" name="Google Shape;180;p25"/>
          <p:cNvSpPr/>
          <p:nvPr/>
        </p:nvSpPr>
        <p:spPr>
          <a:xfrm>
            <a:off x="3654930" y="31996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81" name="Google Shape;181;p25"/>
          <p:cNvCxnSpPr>
            <a:stCxn id="176" idx="2"/>
            <a:endCxn id="174" idx="0"/>
          </p:cNvCxnSpPr>
          <p:nvPr/>
        </p:nvCxnSpPr>
        <p:spPr>
          <a:xfrm flipH="1">
            <a:off x="387130" y="3525613"/>
            <a:ext cx="1125000" cy="331800"/>
          </a:xfrm>
          <a:prstGeom prst="straightConnector1">
            <a:avLst/>
          </a:prstGeom>
          <a:noFill/>
          <a:ln cap="flat" cmpd="sng" w="19050">
            <a:solidFill>
              <a:srgbClr val="666666"/>
            </a:solidFill>
            <a:prstDash val="solid"/>
            <a:round/>
            <a:headEnd len="sm" w="sm" type="none"/>
            <a:tailEnd len="sm" w="sm" type="none"/>
          </a:ln>
        </p:spPr>
      </p:cxnSp>
      <p:sp>
        <p:nvSpPr>
          <p:cNvPr id="182" name="Google Shape;182;p25"/>
          <p:cNvSpPr/>
          <p:nvPr/>
        </p:nvSpPr>
        <p:spPr>
          <a:xfrm>
            <a:off x="2430724" y="38573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183" name="Google Shape;183;p25"/>
          <p:cNvCxnSpPr>
            <a:stCxn id="182" idx="0"/>
            <a:endCxn id="176" idx="2"/>
          </p:cNvCxnSpPr>
          <p:nvPr/>
        </p:nvCxnSpPr>
        <p:spPr>
          <a:xfrm rot="10800000">
            <a:off x="1512274" y="3525588"/>
            <a:ext cx="1111500" cy="331800"/>
          </a:xfrm>
          <a:prstGeom prst="straightConnector1">
            <a:avLst/>
          </a:prstGeom>
          <a:noFill/>
          <a:ln cap="flat" cmpd="sng" w="19050">
            <a:solidFill>
              <a:srgbClr val="666666"/>
            </a:solidFill>
            <a:prstDash val="solid"/>
            <a:round/>
            <a:headEnd len="sm" w="sm" type="none"/>
            <a:tailEnd len="sm" w="sm" type="none"/>
          </a:ln>
        </p:spPr>
      </p:cxnSp>
      <p:sp>
        <p:nvSpPr>
          <p:cNvPr id="184" name="Google Shape;184;p25"/>
          <p:cNvSpPr/>
          <p:nvPr/>
        </p:nvSpPr>
        <p:spPr>
          <a:xfrm>
            <a:off x="1312359" y="38573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185" name="Google Shape;185;p25"/>
          <p:cNvCxnSpPr>
            <a:stCxn id="184" idx="0"/>
            <a:endCxn id="176" idx="2"/>
          </p:cNvCxnSpPr>
          <p:nvPr/>
        </p:nvCxnSpPr>
        <p:spPr>
          <a:xfrm flipH="1" rot="10800000">
            <a:off x="1505409" y="3525588"/>
            <a:ext cx="6600" cy="331800"/>
          </a:xfrm>
          <a:prstGeom prst="straightConnector1">
            <a:avLst/>
          </a:prstGeom>
          <a:noFill/>
          <a:ln cap="flat" cmpd="sng" w="19050">
            <a:solidFill>
              <a:srgbClr val="666666"/>
            </a:solidFill>
            <a:prstDash val="solid"/>
            <a:round/>
            <a:headEnd len="sm" w="sm" type="none"/>
            <a:tailEnd len="sm" w="sm" type="none"/>
          </a:ln>
        </p:spPr>
      </p:cxnSp>
      <p:sp>
        <p:nvSpPr>
          <p:cNvPr id="186" name="Google Shape;186;p25"/>
          <p:cNvSpPr/>
          <p:nvPr/>
        </p:nvSpPr>
        <p:spPr>
          <a:xfrm>
            <a:off x="3654927" y="39231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a:off x="3654934" y="45151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a:off x="3095745" y="39231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189" name="Google Shape;189;p25"/>
          <p:cNvCxnSpPr>
            <a:stCxn id="188" idx="0"/>
            <a:endCxn id="180" idx="2"/>
          </p:cNvCxnSpPr>
          <p:nvPr/>
        </p:nvCxnSpPr>
        <p:spPr>
          <a:xfrm flipH="1" rot="10800000">
            <a:off x="3288795" y="3452475"/>
            <a:ext cx="559200" cy="470700"/>
          </a:xfrm>
          <a:prstGeom prst="straightConnector1">
            <a:avLst/>
          </a:prstGeom>
          <a:noFill/>
          <a:ln cap="flat" cmpd="sng" w="19050">
            <a:solidFill>
              <a:srgbClr val="666666"/>
            </a:solidFill>
            <a:prstDash val="solid"/>
            <a:round/>
            <a:headEnd len="sm" w="sm" type="none"/>
            <a:tailEnd len="sm" w="sm" type="none"/>
          </a:ln>
        </p:spPr>
      </p:cxnSp>
      <p:cxnSp>
        <p:nvCxnSpPr>
          <p:cNvPr id="190" name="Google Shape;190;p25"/>
          <p:cNvCxnSpPr>
            <a:stCxn id="186" idx="0"/>
            <a:endCxn id="180" idx="2"/>
          </p:cNvCxnSpPr>
          <p:nvPr/>
        </p:nvCxnSpPr>
        <p:spPr>
          <a:xfrm rot="10800000">
            <a:off x="3847977" y="3452475"/>
            <a:ext cx="0" cy="470700"/>
          </a:xfrm>
          <a:prstGeom prst="straightConnector1">
            <a:avLst/>
          </a:prstGeom>
          <a:noFill/>
          <a:ln cap="flat" cmpd="sng" w="19050">
            <a:solidFill>
              <a:srgbClr val="666666"/>
            </a:solidFill>
            <a:prstDash val="solid"/>
            <a:round/>
            <a:headEnd len="sm" w="sm" type="none"/>
            <a:tailEnd len="sm" w="sm" type="none"/>
          </a:ln>
        </p:spPr>
      </p:cxnSp>
      <p:cxnSp>
        <p:nvCxnSpPr>
          <p:cNvPr id="191" name="Google Shape;191;p25"/>
          <p:cNvCxnSpPr>
            <a:stCxn id="187" idx="0"/>
            <a:endCxn id="186" idx="2"/>
          </p:cNvCxnSpPr>
          <p:nvPr/>
        </p:nvCxnSpPr>
        <p:spPr>
          <a:xfrm rot="10800000">
            <a:off x="3847984" y="4176125"/>
            <a:ext cx="0" cy="339000"/>
          </a:xfrm>
          <a:prstGeom prst="straightConnector1">
            <a:avLst/>
          </a:prstGeom>
          <a:noFill/>
          <a:ln cap="flat" cmpd="sng" w="19050">
            <a:solidFill>
              <a:srgbClr val="666666"/>
            </a:solidFill>
            <a:prstDash val="solid"/>
            <a:round/>
            <a:headEnd len="sm" w="sm" type="none"/>
            <a:tailEnd len="sm" w="sm" type="none"/>
          </a:ln>
        </p:spPr>
      </p:cxnSp>
      <p:sp>
        <p:nvSpPr>
          <p:cNvPr id="192" name="Google Shape;192;p25"/>
          <p:cNvSpPr/>
          <p:nvPr/>
        </p:nvSpPr>
        <p:spPr>
          <a:xfrm>
            <a:off x="5504520"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3" name="Google Shape;193;p25"/>
          <p:cNvSpPr/>
          <p:nvPr/>
        </p:nvSpPr>
        <p:spPr>
          <a:xfrm>
            <a:off x="6063702"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94" name="Google Shape;194;p25"/>
          <p:cNvSpPr/>
          <p:nvPr/>
        </p:nvSpPr>
        <p:spPr>
          <a:xfrm>
            <a:off x="6629605" y="3068476"/>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95" name="Google Shape;195;p25"/>
          <p:cNvSpPr/>
          <p:nvPr/>
        </p:nvSpPr>
        <p:spPr>
          <a:xfrm>
            <a:off x="7182067"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96" name="Google Shape;196;p25"/>
          <p:cNvCxnSpPr>
            <a:stCxn id="193" idx="0"/>
            <a:endCxn id="194" idx="2"/>
          </p:cNvCxnSpPr>
          <p:nvPr/>
        </p:nvCxnSpPr>
        <p:spPr>
          <a:xfrm flipH="1" rot="10800000">
            <a:off x="6256752" y="3321351"/>
            <a:ext cx="565800" cy="331800"/>
          </a:xfrm>
          <a:prstGeom prst="straightConnector1">
            <a:avLst/>
          </a:prstGeom>
          <a:noFill/>
          <a:ln cap="flat" cmpd="sng" w="19050">
            <a:solidFill>
              <a:srgbClr val="666666"/>
            </a:solidFill>
            <a:prstDash val="solid"/>
            <a:round/>
            <a:headEnd len="sm" w="sm" type="none"/>
            <a:tailEnd len="sm" w="sm" type="none"/>
          </a:ln>
        </p:spPr>
      </p:cxnSp>
      <p:cxnSp>
        <p:nvCxnSpPr>
          <p:cNvPr id="197" name="Google Shape;197;p25"/>
          <p:cNvCxnSpPr>
            <a:stCxn id="195" idx="0"/>
            <a:endCxn id="194" idx="2"/>
          </p:cNvCxnSpPr>
          <p:nvPr/>
        </p:nvCxnSpPr>
        <p:spPr>
          <a:xfrm rot="10800000">
            <a:off x="6822517" y="3321351"/>
            <a:ext cx="552600" cy="331800"/>
          </a:xfrm>
          <a:prstGeom prst="straightConnector1">
            <a:avLst/>
          </a:prstGeom>
          <a:noFill/>
          <a:ln cap="flat" cmpd="sng" w="19050">
            <a:solidFill>
              <a:srgbClr val="666666"/>
            </a:solidFill>
            <a:prstDash val="solid"/>
            <a:round/>
            <a:headEnd len="sm" w="sm" type="none"/>
            <a:tailEnd len="sm" w="sm" type="none"/>
          </a:ln>
        </p:spPr>
      </p:cxnSp>
      <p:sp>
        <p:nvSpPr>
          <p:cNvPr id="198" name="Google Shape;198;p25"/>
          <p:cNvSpPr/>
          <p:nvPr/>
        </p:nvSpPr>
        <p:spPr>
          <a:xfrm>
            <a:off x="8578955" y="365313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99" name="Google Shape;199;p25"/>
          <p:cNvCxnSpPr>
            <a:stCxn id="194" idx="2"/>
            <a:endCxn id="192" idx="0"/>
          </p:cNvCxnSpPr>
          <p:nvPr/>
        </p:nvCxnSpPr>
        <p:spPr>
          <a:xfrm flipH="1">
            <a:off x="5697655" y="3321376"/>
            <a:ext cx="1125000" cy="331800"/>
          </a:xfrm>
          <a:prstGeom prst="straightConnector1">
            <a:avLst/>
          </a:prstGeom>
          <a:noFill/>
          <a:ln cap="flat" cmpd="sng" w="19050">
            <a:solidFill>
              <a:srgbClr val="666666"/>
            </a:solidFill>
            <a:prstDash val="solid"/>
            <a:round/>
            <a:headEnd len="sm" w="sm" type="none"/>
            <a:tailEnd len="sm" w="sm" type="none"/>
          </a:ln>
        </p:spPr>
      </p:cxnSp>
      <p:sp>
        <p:nvSpPr>
          <p:cNvPr id="200" name="Google Shape;200;p25"/>
          <p:cNvSpPr/>
          <p:nvPr/>
        </p:nvSpPr>
        <p:spPr>
          <a:xfrm>
            <a:off x="7741249"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01" name="Google Shape;201;p25"/>
          <p:cNvCxnSpPr>
            <a:stCxn id="200" idx="0"/>
            <a:endCxn id="194" idx="2"/>
          </p:cNvCxnSpPr>
          <p:nvPr/>
        </p:nvCxnSpPr>
        <p:spPr>
          <a:xfrm rot="10800000">
            <a:off x="6822799" y="3321351"/>
            <a:ext cx="1111500" cy="331800"/>
          </a:xfrm>
          <a:prstGeom prst="straightConnector1">
            <a:avLst/>
          </a:prstGeom>
          <a:noFill/>
          <a:ln cap="flat" cmpd="sng" w="19050">
            <a:solidFill>
              <a:srgbClr val="666666"/>
            </a:solidFill>
            <a:prstDash val="solid"/>
            <a:round/>
            <a:headEnd len="sm" w="sm" type="none"/>
            <a:tailEnd len="sm" w="sm" type="none"/>
          </a:ln>
        </p:spPr>
      </p:cxnSp>
      <p:sp>
        <p:nvSpPr>
          <p:cNvPr id="202" name="Google Shape;202;p25"/>
          <p:cNvSpPr/>
          <p:nvPr/>
        </p:nvSpPr>
        <p:spPr>
          <a:xfrm>
            <a:off x="6622897" y="36749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203" name="Google Shape;203;p25"/>
          <p:cNvCxnSpPr>
            <a:stCxn id="202" idx="0"/>
            <a:endCxn id="194" idx="2"/>
          </p:cNvCxnSpPr>
          <p:nvPr/>
        </p:nvCxnSpPr>
        <p:spPr>
          <a:xfrm flipH="1" rot="10800000">
            <a:off x="6815947" y="3321288"/>
            <a:ext cx="6600" cy="353700"/>
          </a:xfrm>
          <a:prstGeom prst="straightConnector1">
            <a:avLst/>
          </a:prstGeom>
          <a:noFill/>
          <a:ln cap="flat" cmpd="sng" w="19050">
            <a:solidFill>
              <a:srgbClr val="666666"/>
            </a:solidFill>
            <a:prstDash val="solid"/>
            <a:round/>
            <a:headEnd len="sm" w="sm" type="none"/>
            <a:tailEnd len="sm" w="sm" type="none"/>
          </a:ln>
        </p:spPr>
      </p:cxnSp>
      <p:sp>
        <p:nvSpPr>
          <p:cNvPr id="204" name="Google Shape;204;p25"/>
          <p:cNvSpPr/>
          <p:nvPr/>
        </p:nvSpPr>
        <p:spPr>
          <a:xfrm>
            <a:off x="8578952" y="41413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a:off x="8578959" y="46295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a:off x="8019770" y="40617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207" name="Google Shape;207;p25"/>
          <p:cNvCxnSpPr>
            <a:stCxn id="206" idx="0"/>
            <a:endCxn id="198" idx="2"/>
          </p:cNvCxnSpPr>
          <p:nvPr/>
        </p:nvCxnSpPr>
        <p:spPr>
          <a:xfrm flipH="1" rot="10800000">
            <a:off x="8212820" y="3906000"/>
            <a:ext cx="559200" cy="155700"/>
          </a:xfrm>
          <a:prstGeom prst="straightConnector1">
            <a:avLst/>
          </a:prstGeom>
          <a:noFill/>
          <a:ln cap="flat" cmpd="sng" w="19050">
            <a:solidFill>
              <a:srgbClr val="666666"/>
            </a:solidFill>
            <a:prstDash val="solid"/>
            <a:round/>
            <a:headEnd len="sm" w="sm" type="none"/>
            <a:tailEnd len="sm" w="sm" type="none"/>
          </a:ln>
        </p:spPr>
      </p:cxnSp>
      <p:cxnSp>
        <p:nvCxnSpPr>
          <p:cNvPr id="208" name="Google Shape;208;p25"/>
          <p:cNvCxnSpPr>
            <a:stCxn id="204" idx="0"/>
            <a:endCxn id="198" idx="2"/>
          </p:cNvCxnSpPr>
          <p:nvPr/>
        </p:nvCxnSpPr>
        <p:spPr>
          <a:xfrm rot="10800000">
            <a:off x="8772002" y="3906175"/>
            <a:ext cx="0" cy="235200"/>
          </a:xfrm>
          <a:prstGeom prst="straightConnector1">
            <a:avLst/>
          </a:prstGeom>
          <a:noFill/>
          <a:ln cap="flat" cmpd="sng" w="19050">
            <a:solidFill>
              <a:srgbClr val="666666"/>
            </a:solidFill>
            <a:prstDash val="solid"/>
            <a:round/>
            <a:headEnd len="sm" w="sm" type="none"/>
            <a:tailEnd len="sm" w="sm" type="none"/>
          </a:ln>
        </p:spPr>
      </p:cxnSp>
      <p:cxnSp>
        <p:nvCxnSpPr>
          <p:cNvPr id="209" name="Google Shape;209;p25"/>
          <p:cNvCxnSpPr>
            <a:stCxn id="205" idx="0"/>
            <a:endCxn id="204" idx="2"/>
          </p:cNvCxnSpPr>
          <p:nvPr/>
        </p:nvCxnSpPr>
        <p:spPr>
          <a:xfrm rot="10800000">
            <a:off x="8772009" y="4394388"/>
            <a:ext cx="0" cy="235200"/>
          </a:xfrm>
          <a:prstGeom prst="straightConnector1">
            <a:avLst/>
          </a:prstGeom>
          <a:noFill/>
          <a:ln cap="flat" cmpd="sng" w="19050">
            <a:solidFill>
              <a:srgbClr val="666666"/>
            </a:solidFill>
            <a:prstDash val="solid"/>
            <a:round/>
            <a:headEnd len="sm" w="sm" type="none"/>
            <a:tailEnd len="sm" w="sm" type="none"/>
          </a:ln>
        </p:spPr>
      </p:cxnSp>
      <p:cxnSp>
        <p:nvCxnSpPr>
          <p:cNvPr id="210" name="Google Shape;210;p25"/>
          <p:cNvCxnSpPr>
            <a:stCxn id="198" idx="0"/>
            <a:endCxn id="194" idx="2"/>
          </p:cNvCxnSpPr>
          <p:nvPr/>
        </p:nvCxnSpPr>
        <p:spPr>
          <a:xfrm rot="10800000">
            <a:off x="6822605" y="3321338"/>
            <a:ext cx="1949400" cy="331800"/>
          </a:xfrm>
          <a:prstGeom prst="straightConnector1">
            <a:avLst/>
          </a:prstGeom>
          <a:noFill/>
          <a:ln cap="flat" cmpd="sng" w="19050">
            <a:solidFill>
              <a:srgbClr val="666666"/>
            </a:solidFill>
            <a:prstDash val="solid"/>
            <a:round/>
            <a:headEnd len="sm" w="sm" type="none"/>
            <a:tailEnd len="sm" w="sm" type="none"/>
          </a:ln>
        </p:spPr>
      </p:cxnSp>
      <p:sp>
        <p:nvSpPr>
          <p:cNvPr id="211" name="Google Shape;211;p25"/>
          <p:cNvSpPr/>
          <p:nvPr/>
        </p:nvSpPr>
        <p:spPr>
          <a:xfrm>
            <a:off x="4317188" y="3722700"/>
            <a:ext cx="6123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2" name="Google Shape;212;p25"/>
          <p:cNvGraphicFramePr/>
          <p:nvPr/>
        </p:nvGraphicFramePr>
        <p:xfrm>
          <a:off x="311700" y="2352195"/>
          <a:ext cx="3000000" cy="3000000"/>
        </p:xfrm>
        <a:graphic>
          <a:graphicData uri="http://schemas.openxmlformats.org/drawingml/2006/table">
            <a:tbl>
              <a:tblPr>
                <a:noFill/>
                <a:tableStyleId>{0004A0BC-7DEC-4AA8-A648-CC5AC6B578C1}</a:tableStyleId>
              </a:tblPr>
              <a:tblGrid>
                <a:gridCol w="382850"/>
                <a:gridCol w="382850"/>
                <a:gridCol w="382850"/>
                <a:gridCol w="382850"/>
                <a:gridCol w="382850"/>
                <a:gridCol w="382850"/>
                <a:gridCol w="382850"/>
                <a:gridCol w="382850"/>
                <a:gridCol w="382850"/>
                <a:gridCol w="382850"/>
              </a:tblGrid>
              <a:tr h="403675">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-4</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8</a:t>
                      </a:r>
                      <a:endParaRPr sz="1100" u="none" cap="none" strike="noStrike">
                        <a:latin typeface="Consolas"/>
                        <a:ea typeface="Consolas"/>
                        <a:cs typeface="Consolas"/>
                        <a:sym typeface="Consolas"/>
                      </a:endParaRPr>
                    </a:p>
                  </a:txBody>
                  <a:tcPr marT="91425" marB="91425" marR="91425" marL="91425">
                    <a:solidFill>
                      <a:srgbClr val="FFFFFF"/>
                    </a:solidFill>
                  </a:tcPr>
                </a:tc>
              </a:tr>
            </a:tbl>
          </a:graphicData>
        </a:graphic>
      </p:graphicFrame>
      <p:sp>
        <p:nvSpPr>
          <p:cNvPr id="213" name="Google Shape;213;p25"/>
          <p:cNvSpPr txBox="1"/>
          <p:nvPr/>
        </p:nvSpPr>
        <p:spPr>
          <a:xfrm>
            <a:off x="313775" y="2788275"/>
            <a:ext cx="38877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Consolas"/>
                <a:ea typeface="Consolas"/>
                <a:cs typeface="Consolas"/>
                <a:sym typeface="Consolas"/>
              </a:rPr>
              <a:t>0   1   2   3   4   5   6   </a:t>
            </a:r>
            <a:r>
              <a:rPr lang="en">
                <a:latin typeface="Consolas"/>
                <a:ea typeface="Consolas"/>
                <a:cs typeface="Consolas"/>
                <a:sym typeface="Consolas"/>
              </a:rPr>
              <a:t>7   8   9</a:t>
            </a:r>
            <a:r>
              <a:rPr b="0" i="0" lang="en" u="none" cap="none" strike="noStrike">
                <a:solidFill>
                  <a:srgbClr val="000000"/>
                </a:solidFill>
                <a:latin typeface="Consolas"/>
                <a:ea typeface="Consolas"/>
                <a:cs typeface="Consolas"/>
                <a:sym typeface="Consolas"/>
              </a:rPr>
              <a:t>  </a:t>
            </a:r>
            <a:endParaRPr b="0" i="0" u="none" cap="none" strike="noStrike">
              <a:solidFill>
                <a:srgbClr val="000000"/>
              </a:solidFill>
              <a:latin typeface="Consolas"/>
              <a:ea typeface="Consolas"/>
              <a:cs typeface="Consolas"/>
              <a:sym typeface="Consolas"/>
            </a:endParaRPr>
          </a:p>
        </p:txBody>
      </p:sp>
      <p:graphicFrame>
        <p:nvGraphicFramePr>
          <p:cNvPr id="214" name="Google Shape;214;p25"/>
          <p:cNvGraphicFramePr/>
          <p:nvPr/>
        </p:nvGraphicFramePr>
        <p:xfrm>
          <a:off x="4649113" y="2337895"/>
          <a:ext cx="3000000" cy="3000000"/>
        </p:xfrm>
        <a:graphic>
          <a:graphicData uri="http://schemas.openxmlformats.org/drawingml/2006/table">
            <a:tbl>
              <a:tblPr>
                <a:noFill/>
                <a:tableStyleId>{0004A0BC-7DEC-4AA8-A648-CC5AC6B578C1}</a:tableStyleId>
              </a:tblPr>
              <a:tblGrid>
                <a:gridCol w="433575"/>
                <a:gridCol w="403000"/>
                <a:gridCol w="418300"/>
                <a:gridCol w="418300"/>
                <a:gridCol w="418300"/>
                <a:gridCol w="418300"/>
                <a:gridCol w="418300"/>
                <a:gridCol w="418300"/>
                <a:gridCol w="418300"/>
                <a:gridCol w="418300"/>
              </a:tblGrid>
              <a:tr h="403675">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-10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8</a:t>
                      </a:r>
                      <a:endParaRPr sz="1100" u="none" cap="none" strike="noStrike">
                        <a:latin typeface="Consolas"/>
                        <a:ea typeface="Consolas"/>
                        <a:cs typeface="Consolas"/>
                        <a:sym typeface="Consolas"/>
                      </a:endParaRPr>
                    </a:p>
                  </a:txBody>
                  <a:tcPr marT="91425" marB="91425" marR="91425" marL="91425">
                    <a:solidFill>
                      <a:srgbClr val="FFFFFF"/>
                    </a:solidFill>
                  </a:tcPr>
                </a:tc>
              </a:tr>
            </a:tbl>
          </a:graphicData>
        </a:graphic>
      </p:graphicFrame>
      <p:sp>
        <p:nvSpPr>
          <p:cNvPr id="215" name="Google Shape;215;p25"/>
          <p:cNvSpPr txBox="1"/>
          <p:nvPr/>
        </p:nvSpPr>
        <p:spPr>
          <a:xfrm>
            <a:off x="4658200" y="2741575"/>
            <a:ext cx="43155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Consolas"/>
                <a:ea typeface="Consolas"/>
                <a:cs typeface="Consolas"/>
                <a:sym typeface="Consolas"/>
              </a:rPr>
              <a:t>0   1   2   3   4   5   6   </a:t>
            </a:r>
            <a:r>
              <a:rPr lang="en" sz="1500">
                <a:latin typeface="Consolas"/>
                <a:ea typeface="Consolas"/>
                <a:cs typeface="Consolas"/>
                <a:sym typeface="Consolas"/>
              </a:rPr>
              <a:t>7   8   9</a:t>
            </a:r>
            <a:r>
              <a:rPr b="0" i="0" lang="en" sz="1500" u="none" cap="none" strike="noStrike">
                <a:solidFill>
                  <a:srgbClr val="000000"/>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Weighted Quick Union with Path Compression</a:t>
            </a:r>
            <a:endParaRPr/>
          </a:p>
        </p:txBody>
      </p:sp>
      <p:sp>
        <p:nvSpPr>
          <p:cNvPr id="221" name="Google Shape;221;p26"/>
          <p:cNvSpPr txBox="1"/>
          <p:nvPr>
            <p:ph idx="1" type="body"/>
          </p:nvPr>
        </p:nvSpPr>
        <p:spPr>
          <a:xfrm>
            <a:off x="727650" y="1706650"/>
            <a:ext cx="7688700" cy="246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When you call find (recall that union calls find as well), as you traverse to the root, reassign every node’s parent to the root. (Each node on path to the root should be reassigned)</a:t>
            </a:r>
            <a:endParaRPr sz="1800"/>
          </a:p>
          <a:p>
            <a:pPr indent="0" lvl="0" marL="0" rtl="0" algn="l">
              <a:lnSpc>
                <a:spcPct val="115000"/>
              </a:lnSpc>
              <a:spcBef>
                <a:spcPts val="1600"/>
              </a:spcBef>
              <a:spcAft>
                <a:spcPts val="1600"/>
              </a:spcAft>
              <a:buSzPts val="1300"/>
              <a:buNone/>
            </a:pPr>
            <a:r>
              <a:rPr lang="en" sz="1800"/>
              <a:t>find(10)</a:t>
            </a:r>
            <a:endParaRPr sz="1800"/>
          </a:p>
        </p:txBody>
      </p:sp>
      <p:sp>
        <p:nvSpPr>
          <p:cNvPr id="222" name="Google Shape;222;p26"/>
          <p:cNvSpPr/>
          <p:nvPr/>
        </p:nvSpPr>
        <p:spPr>
          <a:xfrm>
            <a:off x="2145526" y="3014685"/>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2145523" y="3621531"/>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a:off x="2145531" y="4118019"/>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1586350" y="3621531"/>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226" name="Google Shape;226;p26"/>
          <p:cNvCxnSpPr>
            <a:stCxn id="225" idx="0"/>
            <a:endCxn id="222" idx="2"/>
          </p:cNvCxnSpPr>
          <p:nvPr/>
        </p:nvCxnSpPr>
        <p:spPr>
          <a:xfrm flipH="1" rot="10800000">
            <a:off x="1779400" y="3226731"/>
            <a:ext cx="559200" cy="394800"/>
          </a:xfrm>
          <a:prstGeom prst="straightConnector1">
            <a:avLst/>
          </a:prstGeom>
          <a:noFill/>
          <a:ln cap="flat" cmpd="sng" w="19050">
            <a:solidFill>
              <a:srgbClr val="666666"/>
            </a:solidFill>
            <a:prstDash val="solid"/>
            <a:round/>
            <a:headEnd len="sm" w="sm" type="none"/>
            <a:tailEnd len="sm" w="sm" type="none"/>
          </a:ln>
        </p:spPr>
      </p:cxnSp>
      <p:cxnSp>
        <p:nvCxnSpPr>
          <p:cNvPr id="227" name="Google Shape;227;p26"/>
          <p:cNvCxnSpPr>
            <a:stCxn id="223" idx="0"/>
            <a:endCxn id="222" idx="2"/>
          </p:cNvCxnSpPr>
          <p:nvPr/>
        </p:nvCxnSpPr>
        <p:spPr>
          <a:xfrm rot="10800000">
            <a:off x="2338573" y="3226731"/>
            <a:ext cx="0" cy="394800"/>
          </a:xfrm>
          <a:prstGeom prst="straightConnector1">
            <a:avLst/>
          </a:prstGeom>
          <a:noFill/>
          <a:ln cap="flat" cmpd="sng" w="38100">
            <a:solidFill>
              <a:srgbClr val="FF0000"/>
            </a:solidFill>
            <a:prstDash val="solid"/>
            <a:round/>
            <a:headEnd len="sm" w="sm" type="none"/>
            <a:tailEnd len="sm" w="sm" type="none"/>
          </a:ln>
        </p:spPr>
      </p:cxnSp>
      <p:cxnSp>
        <p:nvCxnSpPr>
          <p:cNvPr id="228" name="Google Shape;228;p26"/>
          <p:cNvCxnSpPr>
            <a:stCxn id="224" idx="0"/>
            <a:endCxn id="223" idx="2"/>
          </p:cNvCxnSpPr>
          <p:nvPr/>
        </p:nvCxnSpPr>
        <p:spPr>
          <a:xfrm rot="10800000">
            <a:off x="2338581" y="3833619"/>
            <a:ext cx="0" cy="284400"/>
          </a:xfrm>
          <a:prstGeom prst="straightConnector1">
            <a:avLst/>
          </a:prstGeom>
          <a:noFill/>
          <a:ln cap="flat" cmpd="sng" w="38100">
            <a:solidFill>
              <a:srgbClr val="FF0000"/>
            </a:solidFill>
            <a:prstDash val="solid"/>
            <a:round/>
            <a:headEnd len="sm" w="sm" type="none"/>
            <a:tailEnd len="sm" w="sm" type="none"/>
          </a:ln>
        </p:spPr>
      </p:cxnSp>
      <p:sp>
        <p:nvSpPr>
          <p:cNvPr id="229" name="Google Shape;229;p26"/>
          <p:cNvSpPr/>
          <p:nvPr/>
        </p:nvSpPr>
        <p:spPr>
          <a:xfrm>
            <a:off x="5460330" y="28120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5460327" y="35355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6019509" y="35433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4901145" y="35355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233" name="Google Shape;233;p26"/>
          <p:cNvCxnSpPr>
            <a:stCxn id="232" idx="0"/>
            <a:endCxn id="229" idx="2"/>
          </p:cNvCxnSpPr>
          <p:nvPr/>
        </p:nvCxnSpPr>
        <p:spPr>
          <a:xfrm flipH="1" rot="10800000">
            <a:off x="5094195" y="3064825"/>
            <a:ext cx="559200" cy="470700"/>
          </a:xfrm>
          <a:prstGeom prst="straightConnector1">
            <a:avLst/>
          </a:prstGeom>
          <a:noFill/>
          <a:ln cap="flat" cmpd="sng" w="19050">
            <a:solidFill>
              <a:srgbClr val="666666"/>
            </a:solidFill>
            <a:prstDash val="solid"/>
            <a:round/>
            <a:headEnd len="sm" w="sm" type="none"/>
            <a:tailEnd len="sm" w="sm" type="none"/>
          </a:ln>
        </p:spPr>
      </p:cxnSp>
      <p:cxnSp>
        <p:nvCxnSpPr>
          <p:cNvPr id="234" name="Google Shape;234;p26"/>
          <p:cNvCxnSpPr>
            <a:stCxn id="230" idx="0"/>
            <a:endCxn id="229" idx="2"/>
          </p:cNvCxnSpPr>
          <p:nvPr/>
        </p:nvCxnSpPr>
        <p:spPr>
          <a:xfrm rot="10800000">
            <a:off x="5653377" y="3064825"/>
            <a:ext cx="0" cy="470700"/>
          </a:xfrm>
          <a:prstGeom prst="straightConnector1">
            <a:avLst/>
          </a:prstGeom>
          <a:noFill/>
          <a:ln cap="flat" cmpd="sng" w="19050">
            <a:solidFill>
              <a:srgbClr val="666666"/>
            </a:solidFill>
            <a:prstDash val="solid"/>
            <a:round/>
            <a:headEnd len="sm" w="sm" type="none"/>
            <a:tailEnd len="sm" w="sm" type="none"/>
          </a:ln>
        </p:spPr>
      </p:cxnSp>
      <p:cxnSp>
        <p:nvCxnSpPr>
          <p:cNvPr id="235" name="Google Shape;235;p26"/>
          <p:cNvCxnSpPr>
            <a:stCxn id="231" idx="0"/>
            <a:endCxn id="229" idx="2"/>
          </p:cNvCxnSpPr>
          <p:nvPr/>
        </p:nvCxnSpPr>
        <p:spPr>
          <a:xfrm rot="10800000">
            <a:off x="5653359" y="3064875"/>
            <a:ext cx="559200" cy="478500"/>
          </a:xfrm>
          <a:prstGeom prst="straightConnector1">
            <a:avLst/>
          </a:prstGeom>
          <a:noFill/>
          <a:ln cap="flat" cmpd="sng" w="19050">
            <a:solidFill>
              <a:srgbClr val="666666"/>
            </a:solidFill>
            <a:prstDash val="solid"/>
            <a:round/>
            <a:headEnd len="sm" w="sm" type="none"/>
            <a:tailEnd len="sm" w="sm" type="none"/>
          </a:ln>
        </p:spPr>
      </p:cxnSp>
      <p:sp>
        <p:nvSpPr>
          <p:cNvPr id="236" name="Google Shape;236;p26"/>
          <p:cNvSpPr/>
          <p:nvPr/>
        </p:nvSpPr>
        <p:spPr>
          <a:xfrm>
            <a:off x="3313725" y="3449425"/>
            <a:ext cx="6123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a:off x="2145531" y="4586094"/>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cxnSp>
        <p:nvCxnSpPr>
          <p:cNvPr id="238" name="Google Shape;238;p26"/>
          <p:cNvCxnSpPr>
            <a:stCxn id="237" idx="0"/>
          </p:cNvCxnSpPr>
          <p:nvPr/>
        </p:nvCxnSpPr>
        <p:spPr>
          <a:xfrm rot="10800000">
            <a:off x="2338581" y="4301694"/>
            <a:ext cx="0" cy="284400"/>
          </a:xfrm>
          <a:prstGeom prst="straightConnector1">
            <a:avLst/>
          </a:prstGeom>
          <a:noFill/>
          <a:ln cap="flat" cmpd="sng" w="38100">
            <a:solidFill>
              <a:srgbClr val="FF0000"/>
            </a:solidFill>
            <a:prstDash val="solid"/>
            <a:round/>
            <a:headEnd len="sm" w="sm" type="none"/>
            <a:tailEnd len="sm" w="sm" type="none"/>
          </a:ln>
        </p:spPr>
      </p:cxnSp>
      <p:sp>
        <p:nvSpPr>
          <p:cNvPr id="239" name="Google Shape;239;p26"/>
          <p:cNvSpPr/>
          <p:nvPr/>
        </p:nvSpPr>
        <p:spPr>
          <a:xfrm>
            <a:off x="6578675" y="35465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cxnSp>
        <p:nvCxnSpPr>
          <p:cNvPr id="240" name="Google Shape;240;p26"/>
          <p:cNvCxnSpPr>
            <a:stCxn id="239" idx="0"/>
            <a:endCxn id="229" idx="2"/>
          </p:cNvCxnSpPr>
          <p:nvPr/>
        </p:nvCxnSpPr>
        <p:spPr>
          <a:xfrm rot="10800000">
            <a:off x="5653325" y="3064775"/>
            <a:ext cx="1118400" cy="48180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Disjoint Set Runtimes</a:t>
            </a:r>
            <a:endParaRPr/>
          </a:p>
          <a:p>
            <a:pPr indent="0" lvl="0" marL="0" rtl="0" algn="l">
              <a:lnSpc>
                <a:spcPct val="100000"/>
              </a:lnSpc>
              <a:spcBef>
                <a:spcPts val="0"/>
              </a:spcBef>
              <a:spcAft>
                <a:spcPts val="0"/>
              </a:spcAft>
              <a:buSzPts val="2600"/>
              <a:buNone/>
            </a:pPr>
            <a:r>
              <a:t/>
            </a:r>
            <a:endParaRPr/>
          </a:p>
        </p:txBody>
      </p:sp>
      <p:sp>
        <p:nvSpPr>
          <p:cNvPr id="246" name="Google Shape;246;p27"/>
          <p:cNvSpPr txBox="1"/>
          <p:nvPr>
            <p:ph idx="1" type="body"/>
          </p:nvPr>
        </p:nvSpPr>
        <p:spPr>
          <a:xfrm>
            <a:off x="729450" y="2078875"/>
            <a:ext cx="7688700" cy="27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*Technically inverse ackermann function (in lecture), but pretty much constant</a:t>
            </a:r>
            <a:endParaRPr/>
          </a:p>
        </p:txBody>
      </p:sp>
      <p:graphicFrame>
        <p:nvGraphicFramePr>
          <p:cNvPr id="247" name="Google Shape;247;p27"/>
          <p:cNvGraphicFramePr/>
          <p:nvPr/>
        </p:nvGraphicFramePr>
        <p:xfrm>
          <a:off x="729450" y="1697875"/>
          <a:ext cx="3000000" cy="3000000"/>
        </p:xfrm>
        <a:graphic>
          <a:graphicData uri="http://schemas.openxmlformats.org/drawingml/2006/table">
            <a:tbl>
              <a:tblPr>
                <a:noFill/>
                <a:tableStyleId>{0004A0BC-7DEC-4AA8-A648-CC5AC6B578C1}</a:tableStyleId>
              </a:tblPr>
              <a:tblGrid>
                <a:gridCol w="2595650"/>
                <a:gridCol w="1721725"/>
                <a:gridCol w="1721725"/>
                <a:gridCol w="160775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Implementation</a:t>
                      </a:r>
                      <a:endParaRPr sz="1800" u="none" cap="none" strike="noStrike">
                        <a:latin typeface="Calibri"/>
                        <a:ea typeface="Calibri"/>
                        <a:cs typeface="Calibri"/>
                        <a:sym typeface="Calibri"/>
                      </a:endParaRPr>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Constructor</a:t>
                      </a:r>
                      <a:endParaRPr sz="1800" u="none" cap="none" strike="noStrike">
                        <a:latin typeface="Calibri"/>
                        <a:ea typeface="Calibri"/>
                        <a:cs typeface="Calibri"/>
                        <a:sym typeface="Calibri"/>
                      </a:endParaRPr>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connect</a:t>
                      </a:r>
                      <a:endParaRPr sz="1800" u="none" cap="none" strike="noStrike">
                        <a:latin typeface="Calibri"/>
                        <a:ea typeface="Calibri"/>
                        <a:cs typeface="Calibri"/>
                        <a:sym typeface="Calibri"/>
                      </a:endParaRPr>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isConnected</a:t>
                      </a:r>
                      <a:endParaRPr sz="1800" u="none" cap="none" strike="noStrike">
                        <a:latin typeface="Calibri"/>
                        <a:ea typeface="Calibri"/>
                        <a:cs typeface="Calibri"/>
                        <a:sym typeface="Calibri"/>
                      </a:endParaRPr>
                    </a:p>
                  </a:txBody>
                  <a:tcPr marT="91425" marB="91425" marR="91425" marL="91425">
                    <a:solidFill>
                      <a:srgbClr val="C9DAF8"/>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QuickFindDS</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Θ(1)</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QuickUnionDS</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O(N)</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WeightedQuickUnionDS</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O(log 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O(log N)</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 with Path compression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Slightly more than constant*</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Slightly more than constant*</a:t>
                      </a:r>
                      <a:endParaRPr sz="1800" u="none" cap="none" strike="noStrike">
                        <a:latin typeface="Calibri"/>
                        <a:ea typeface="Calibri"/>
                        <a:cs typeface="Calibri"/>
                        <a:sym typeface="Calibri"/>
                      </a:endParaRPr>
                    </a:p>
                  </a:txBody>
                  <a:tcPr marT="91425" marB="91425" marR="91425" marL="91425"/>
                </a:tc>
              </a:tr>
            </a:tbl>
          </a:graphicData>
        </a:graphic>
      </p:graphicFrame>
      <p:sp>
        <p:nvSpPr>
          <p:cNvPr id="248" name="Google Shape;248;p27"/>
          <p:cNvSpPr txBox="1"/>
          <p:nvPr/>
        </p:nvSpPr>
        <p:spPr>
          <a:xfrm>
            <a:off x="199750" y="4656475"/>
            <a:ext cx="66750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See lecture for the full story.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1.1</a:t>
            </a:r>
            <a:endParaRPr/>
          </a:p>
        </p:txBody>
      </p:sp>
      <p:sp>
        <p:nvSpPr>
          <p:cNvPr id="254" name="Google Shape;254;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What are two improvements that we made to our naive implementation of the UnionFind ADT during lecture 14 (Monday’s lecture)?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1.1 Solutions</a:t>
            </a:r>
            <a:endParaRPr/>
          </a:p>
        </p:txBody>
      </p:sp>
      <p:sp>
        <p:nvSpPr>
          <p:cNvPr id="260" name="Google Shape;260;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two improvements that we made to our naive implementation of the UnionFind ADT during lecture 14 (Monday’s lecture)?</a:t>
            </a:r>
            <a:endParaRPr/>
          </a:p>
          <a:p>
            <a:pPr indent="0" lvl="0" marL="0" rtl="0" algn="l">
              <a:spcBef>
                <a:spcPts val="1600"/>
              </a:spcBef>
              <a:spcAft>
                <a:spcPts val="0"/>
              </a:spcAft>
              <a:buNone/>
            </a:pPr>
            <a:r>
              <a:t/>
            </a:r>
            <a:endParaRPr/>
          </a:p>
          <a:p>
            <a:pPr indent="0" lvl="0" marL="457200" rtl="0" algn="l">
              <a:spcBef>
                <a:spcPts val="1600"/>
              </a:spcBef>
              <a:spcAft>
                <a:spcPts val="0"/>
              </a:spcAft>
              <a:buNone/>
            </a:pPr>
            <a:r>
              <a:rPr lang="en">
                <a:solidFill>
                  <a:srgbClr val="FF0000"/>
                </a:solidFill>
              </a:rPr>
              <a:t>The naive implementation was maintaining a List&lt;Set&lt;Integer&gt;&gt;. Improvements made were:</a:t>
            </a:r>
            <a:endParaRPr>
              <a:solidFill>
                <a:srgbClr val="FF0000"/>
              </a:solidFill>
            </a:endParaRPr>
          </a:p>
          <a:p>
            <a:pPr indent="-342900" lvl="0" marL="457200" rtl="0" algn="l">
              <a:spcBef>
                <a:spcPts val="1600"/>
              </a:spcBef>
              <a:spcAft>
                <a:spcPts val="0"/>
              </a:spcAft>
              <a:buClr>
                <a:srgbClr val="FF0000"/>
              </a:buClr>
              <a:buSzPts val="1800"/>
              <a:buChar char="●"/>
            </a:pPr>
            <a:r>
              <a:rPr lang="en">
                <a:solidFill>
                  <a:srgbClr val="FF0000"/>
                </a:solidFill>
              </a:rPr>
              <a:t>Keeping track of sets rather than connections (QuickFind)</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Tracking set membership by recording parent not set # (QuickUnion)</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Union by Size (WeightedQuickUnion)</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Path Compression (WeightedQuickUnionWithPathCompression)</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1.2</a:t>
            </a:r>
            <a:endParaRPr/>
          </a:p>
        </p:txBody>
      </p:sp>
      <p:sp>
        <p:nvSpPr>
          <p:cNvPr id="266" name="Google Shape;266;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30"/>
          <p:cNvPicPr preferRelativeResize="0"/>
          <p:nvPr/>
        </p:nvPicPr>
        <p:blipFill>
          <a:blip r:embed="rId3">
            <a:alphaModFix/>
          </a:blip>
          <a:stretch>
            <a:fillRect/>
          </a:stretch>
        </p:blipFill>
        <p:spPr>
          <a:xfrm>
            <a:off x="1326528" y="1152425"/>
            <a:ext cx="5073600" cy="3772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1.2 Solutions</a:t>
            </a:r>
            <a:endParaRPr/>
          </a:p>
        </p:txBody>
      </p:sp>
      <p:sp>
        <p:nvSpPr>
          <p:cNvPr id="273" name="Google Shape;273;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31"/>
          <p:cNvPicPr preferRelativeResize="0"/>
          <p:nvPr/>
        </p:nvPicPr>
        <p:blipFill>
          <a:blip r:embed="rId3">
            <a:alphaModFix/>
          </a:blip>
          <a:stretch>
            <a:fillRect/>
          </a:stretch>
        </p:blipFill>
        <p:spPr>
          <a:xfrm>
            <a:off x="695325" y="1152425"/>
            <a:ext cx="7753350" cy="3200400"/>
          </a:xfrm>
          <a:prstGeom prst="rect">
            <a:avLst/>
          </a:prstGeom>
          <a:noFill/>
          <a:ln>
            <a:noFill/>
          </a:ln>
        </p:spPr>
      </p:pic>
      <p:sp>
        <p:nvSpPr>
          <p:cNvPr id="275" name="Google Shape;275;p31"/>
          <p:cNvSpPr txBox="1"/>
          <p:nvPr/>
        </p:nvSpPr>
        <p:spPr>
          <a:xfrm>
            <a:off x="1211750" y="2571750"/>
            <a:ext cx="3112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Note: find(2) would return 2, not -9!</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Remember to fill out the weekly surveys! They are used for pacing points and also so we can respond to any feedback you guys have.</a:t>
            </a:r>
            <a:endParaRPr/>
          </a:p>
          <a:p>
            <a:pPr indent="-317500" lvl="1" marL="914400" rtl="0" algn="l">
              <a:spcBef>
                <a:spcPts val="0"/>
              </a:spcBef>
              <a:spcAft>
                <a:spcPts val="0"/>
              </a:spcAft>
              <a:buSzPts val="1400"/>
              <a:buChar char="○"/>
            </a:pPr>
            <a:r>
              <a:rPr lang="en"/>
              <a:t>Check Piazza</a:t>
            </a:r>
            <a:endParaRPr/>
          </a:p>
          <a:p>
            <a:pPr indent="-342900" lvl="0" marL="457200" rtl="0" algn="l">
              <a:spcBef>
                <a:spcPts val="0"/>
              </a:spcBef>
              <a:spcAft>
                <a:spcPts val="0"/>
              </a:spcAft>
              <a:buSzPts val="1800"/>
              <a:buChar char="●"/>
            </a:pPr>
            <a:r>
              <a:rPr lang="en"/>
              <a:t>Midterm 1 solutions and grades are out!</a:t>
            </a:r>
            <a:endParaRPr/>
          </a:p>
          <a:p>
            <a:pPr indent="-342900" lvl="0" marL="457200" rtl="0" algn="l">
              <a:spcBef>
                <a:spcPts val="0"/>
              </a:spcBef>
              <a:spcAft>
                <a:spcPts val="0"/>
              </a:spcAft>
              <a:buSzPts val="1800"/>
              <a:buChar char="●"/>
            </a:pPr>
            <a:r>
              <a:rPr lang="en"/>
              <a:t>CSM sections are available, </a:t>
            </a:r>
            <a:r>
              <a:rPr lang="en" u="sng">
                <a:solidFill>
                  <a:schemeClr val="hlink"/>
                </a:solidFill>
                <a:hlinkClick r:id="rId3"/>
              </a:rPr>
              <a:t>http://scheduler.csmentors.org/</a:t>
            </a:r>
            <a:r>
              <a:rPr lang="en"/>
              <a:t>!</a:t>
            </a:r>
            <a:endParaRPr/>
          </a:p>
          <a:p>
            <a:pPr indent="-342900" lvl="0" marL="457200" rtl="0" algn="l">
              <a:spcBef>
                <a:spcPts val="0"/>
              </a:spcBef>
              <a:spcAft>
                <a:spcPts val="0"/>
              </a:spcAft>
              <a:buSzPts val="1800"/>
              <a:buChar char="●"/>
            </a:pPr>
            <a:r>
              <a:rPr lang="en"/>
              <a:t>Post-midterm advising appointments are also open starting this week. Sign-ups on Piazza.</a:t>
            </a:r>
            <a:endParaRPr/>
          </a:p>
          <a:p>
            <a:pPr indent="-342900" lvl="0" marL="457200" rtl="0" algn="l">
              <a:spcBef>
                <a:spcPts val="0"/>
              </a:spcBef>
              <a:spcAft>
                <a:spcPts val="0"/>
              </a:spcAft>
              <a:buSzPts val="1800"/>
              <a:buChar char="●"/>
            </a:pPr>
            <a:r>
              <a:rPr lang="en"/>
              <a:t>Reminder that we have an optional online textbook! You can find readings that correspond to the lecture videos under the ‘Readings’ column of the website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1.3</a:t>
            </a:r>
            <a:endParaRPr/>
          </a:p>
        </p:txBody>
      </p:sp>
      <p:sp>
        <p:nvSpPr>
          <p:cNvPr id="281" name="Google Shape;281;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32"/>
          <p:cNvPicPr preferRelativeResize="0"/>
          <p:nvPr/>
        </p:nvPicPr>
        <p:blipFill>
          <a:blip r:embed="rId3">
            <a:alphaModFix/>
          </a:blip>
          <a:stretch>
            <a:fillRect/>
          </a:stretch>
        </p:blipFill>
        <p:spPr>
          <a:xfrm>
            <a:off x="260700" y="1266325"/>
            <a:ext cx="8622601" cy="2838500"/>
          </a:xfrm>
          <a:prstGeom prst="rect">
            <a:avLst/>
          </a:prstGeom>
          <a:noFill/>
          <a:ln>
            <a:noFill/>
          </a:ln>
        </p:spPr>
      </p:pic>
      <p:sp>
        <p:nvSpPr>
          <p:cNvPr id="283" name="Google Shape;283;p32"/>
          <p:cNvSpPr txBox="1"/>
          <p:nvPr/>
        </p:nvSpPr>
        <p:spPr>
          <a:xfrm>
            <a:off x="728550" y="2713975"/>
            <a:ext cx="3112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Note: find(2) would return 2, not -9!</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2.1</a:t>
            </a:r>
            <a:endParaRPr/>
          </a:p>
        </p:txBody>
      </p:sp>
      <p:sp>
        <p:nvSpPr>
          <p:cNvPr id="289" name="Google Shape;289;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300"/>
              <a:buFont typeface="Arial"/>
              <a:buNone/>
            </a:pPr>
            <a:r>
              <a:rPr lang="en">
                <a:solidFill>
                  <a:srgbClr val="595959"/>
                </a:solidFill>
                <a:latin typeface="Lato"/>
                <a:ea typeface="Lato"/>
                <a:cs typeface="Lato"/>
                <a:sym typeface="Lato"/>
              </a:rPr>
              <a:t>Order the big Theta runtimes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2.1 Solutions</a:t>
            </a:r>
            <a:endParaRPr/>
          </a:p>
        </p:txBody>
      </p:sp>
      <p:sp>
        <p:nvSpPr>
          <p:cNvPr id="295" name="Google Shape;295;p34"/>
          <p:cNvSpPr txBox="1"/>
          <p:nvPr>
            <p:ph idx="1" type="body"/>
          </p:nvPr>
        </p:nvSpPr>
        <p:spPr>
          <a:xfrm>
            <a:off x="161650" y="1266325"/>
            <a:ext cx="8832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595959"/>
                </a:solidFill>
                <a:latin typeface="Lato"/>
                <a:ea typeface="Lato"/>
                <a:cs typeface="Lato"/>
                <a:sym typeface="Lato"/>
              </a:rPr>
              <a:t>Θ (1) ⇢ Θ (logn) ⇢ Θ (n) ⇢ Θ (nlogn) ⇢ Θ (n</a:t>
            </a:r>
            <a:r>
              <a:rPr baseline="30000" lang="en">
                <a:solidFill>
                  <a:srgbClr val="595959"/>
                </a:solidFill>
                <a:latin typeface="Lato"/>
                <a:ea typeface="Lato"/>
                <a:cs typeface="Lato"/>
                <a:sym typeface="Lato"/>
              </a:rPr>
              <a:t>2</a:t>
            </a:r>
            <a:r>
              <a:rPr lang="en">
                <a:solidFill>
                  <a:srgbClr val="595959"/>
                </a:solidFill>
                <a:latin typeface="Lato"/>
                <a:ea typeface="Lato"/>
                <a:cs typeface="Lato"/>
                <a:sym typeface="Lato"/>
              </a:rPr>
              <a:t> logn) ⇢ Θ (n</a:t>
            </a:r>
            <a:r>
              <a:rPr baseline="30000" lang="en">
                <a:solidFill>
                  <a:srgbClr val="595959"/>
                </a:solidFill>
                <a:latin typeface="Lato"/>
                <a:ea typeface="Lato"/>
                <a:cs typeface="Lato"/>
                <a:sym typeface="Lato"/>
              </a:rPr>
              <a:t>3</a:t>
            </a:r>
            <a:r>
              <a:rPr lang="en">
                <a:solidFill>
                  <a:srgbClr val="595959"/>
                </a:solidFill>
                <a:latin typeface="Lato"/>
                <a:ea typeface="Lato"/>
                <a:cs typeface="Lato"/>
                <a:sym typeface="Lato"/>
              </a:rPr>
              <a:t>) ⇢ Θ (2</a:t>
            </a:r>
            <a:r>
              <a:rPr baseline="30000" lang="en">
                <a:solidFill>
                  <a:srgbClr val="595959"/>
                </a:solidFill>
                <a:latin typeface="Lato"/>
                <a:ea typeface="Lato"/>
                <a:cs typeface="Lato"/>
                <a:sym typeface="Lato"/>
              </a:rPr>
              <a:t>n</a:t>
            </a:r>
            <a:r>
              <a:rPr lang="en">
                <a:solidFill>
                  <a:srgbClr val="595959"/>
                </a:solidFill>
                <a:latin typeface="Lato"/>
                <a:ea typeface="Lato"/>
                <a:cs typeface="Lato"/>
                <a:sym typeface="Lato"/>
              </a:rPr>
              <a:t>) ⇢ Θ (n!) ⇢ Θ (n</a:t>
            </a:r>
            <a:r>
              <a:rPr baseline="30000" lang="en">
                <a:solidFill>
                  <a:srgbClr val="595959"/>
                </a:solidFill>
                <a:latin typeface="Lato"/>
                <a:ea typeface="Lato"/>
                <a:cs typeface="Lato"/>
                <a:sym typeface="Lato"/>
              </a:rPr>
              <a:t>n</a:t>
            </a:r>
            <a:r>
              <a:rPr lang="en">
                <a:solidFill>
                  <a:srgbClr val="595959"/>
                </a:solidFill>
                <a:latin typeface="Lato"/>
                <a:ea typeface="Lato"/>
                <a:cs typeface="Lato"/>
                <a:sym typeface="Lato"/>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2.2</a:t>
            </a:r>
            <a:endParaRPr/>
          </a:p>
        </p:txBody>
      </p:sp>
      <p:sp>
        <p:nvSpPr>
          <p:cNvPr id="301" name="Google Shape;301;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2" name="Google Shape;302;p35"/>
          <p:cNvPicPr preferRelativeResize="0"/>
          <p:nvPr/>
        </p:nvPicPr>
        <p:blipFill>
          <a:blip r:embed="rId3">
            <a:alphaModFix/>
          </a:blip>
          <a:stretch>
            <a:fillRect/>
          </a:stretch>
        </p:blipFill>
        <p:spPr>
          <a:xfrm>
            <a:off x="311700" y="1266322"/>
            <a:ext cx="6782078" cy="300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2.2 Solutions</a:t>
            </a:r>
            <a:endParaRPr/>
          </a:p>
        </p:txBody>
      </p:sp>
      <p:sp>
        <p:nvSpPr>
          <p:cNvPr id="308" name="Google Shape;308;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True, although Θ(·) is a better bound.</a:t>
            </a:r>
            <a:endParaRPr/>
          </a:p>
          <a:p>
            <a:pPr indent="-342900" lvl="0" marL="457200" rtl="0" algn="l">
              <a:spcBef>
                <a:spcPts val="0"/>
              </a:spcBef>
              <a:spcAft>
                <a:spcPts val="0"/>
              </a:spcAft>
              <a:buSzPts val="1800"/>
              <a:buAutoNum type="arabicPeriod"/>
            </a:pPr>
            <a:r>
              <a:rPr lang="en"/>
              <a:t>False, O(·). Even though n3 is strictly worse than n2, n2is still in O(n3) because n2 is always as good as or better than n3 and can never be worse.</a:t>
            </a:r>
            <a:endParaRPr/>
          </a:p>
          <a:p>
            <a:pPr indent="-342900" lvl="0" marL="457200" rtl="0" algn="l">
              <a:spcBef>
                <a:spcPts val="0"/>
              </a:spcBef>
              <a:spcAft>
                <a:spcPts val="0"/>
              </a:spcAft>
              <a:buSzPts val="1800"/>
              <a:buAutoNum type="arabicPeriod"/>
            </a:pPr>
            <a:r>
              <a:rPr lang="en"/>
              <a:t>True, although Θ(·) is a better bound.</a:t>
            </a:r>
            <a:endParaRPr/>
          </a:p>
          <a:p>
            <a:pPr indent="-342900" lvl="0" marL="457200" rtl="0" algn="l">
              <a:spcBef>
                <a:spcPts val="0"/>
              </a:spcBef>
              <a:spcAft>
                <a:spcPts val="0"/>
              </a:spcAft>
              <a:buSzPts val="1800"/>
              <a:buAutoNum type="arabicPeriod"/>
            </a:pPr>
            <a:r>
              <a:rPr lang="en"/>
              <a:t>False, O(·).</a:t>
            </a:r>
            <a:endParaRPr/>
          </a:p>
          <a:p>
            <a:pPr indent="-342900" lvl="0" marL="457200" rtl="0" algn="l">
              <a:spcBef>
                <a:spcPts val="0"/>
              </a:spcBef>
              <a:spcAft>
                <a:spcPts val="0"/>
              </a:spcAft>
              <a:buSzPts val="1800"/>
              <a:buAutoNum type="arabicPeriod"/>
            </a:pPr>
            <a:r>
              <a:rPr lang="en"/>
              <a:t>True.</a:t>
            </a:r>
            <a:endParaRPr/>
          </a:p>
          <a:p>
            <a:pPr indent="-342900" lvl="0" marL="457200" rtl="0" algn="l">
              <a:spcBef>
                <a:spcPts val="0"/>
              </a:spcBef>
              <a:spcAft>
                <a:spcPts val="0"/>
              </a:spcAft>
              <a:buSzPts val="1800"/>
              <a:buAutoNum type="arabicPeriod"/>
            </a:pPr>
            <a:r>
              <a:rPr lang="en"/>
              <a:t>True.</a:t>
            </a:r>
            <a:endParaRPr/>
          </a:p>
          <a:p>
            <a:pPr indent="-342900" lvl="0" marL="457200" rtl="0" algn="l">
              <a:spcBef>
                <a:spcPts val="0"/>
              </a:spcBef>
              <a:spcAft>
                <a:spcPts val="0"/>
              </a:spcAft>
              <a:buSzPts val="1800"/>
              <a:buAutoNum type="arabicPeriod"/>
            </a:pPr>
            <a:r>
              <a:rPr lang="en"/>
              <a:t>False, Ω(·).</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2.3</a:t>
            </a:r>
            <a:endParaRPr/>
          </a:p>
        </p:txBody>
      </p:sp>
      <p:sp>
        <p:nvSpPr>
          <p:cNvPr id="314" name="Google Shape;314;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37"/>
          <p:cNvPicPr preferRelativeResize="0"/>
          <p:nvPr/>
        </p:nvPicPr>
        <p:blipFill>
          <a:blip r:embed="rId3">
            <a:alphaModFix/>
          </a:blip>
          <a:stretch>
            <a:fillRect/>
          </a:stretch>
        </p:blipFill>
        <p:spPr>
          <a:xfrm>
            <a:off x="311700" y="1438626"/>
            <a:ext cx="8018400" cy="270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2.3 Solutions</a:t>
            </a:r>
            <a:endParaRPr/>
          </a:p>
        </p:txBody>
      </p:sp>
      <p:sp>
        <p:nvSpPr>
          <p:cNvPr id="321" name="Google Shape;321;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Worst: Θ(M + N), Best: Θ(N) The trick is that j is initialized outside the loops!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2.4</a:t>
            </a:r>
            <a:endParaRPr/>
          </a:p>
        </p:txBody>
      </p:sp>
      <p:sp>
        <p:nvSpPr>
          <p:cNvPr id="327" name="Google Shape;327;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39"/>
          <p:cNvPicPr preferRelativeResize="0"/>
          <p:nvPr/>
        </p:nvPicPr>
        <p:blipFill>
          <a:blip r:embed="rId3">
            <a:alphaModFix/>
          </a:blip>
          <a:stretch>
            <a:fillRect/>
          </a:stretch>
        </p:blipFill>
        <p:spPr>
          <a:xfrm>
            <a:off x="1058975" y="1266326"/>
            <a:ext cx="6590250" cy="34809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2.4 Solutions</a:t>
            </a:r>
            <a:endParaRPr/>
          </a:p>
        </p:txBody>
      </p:sp>
      <p:sp>
        <p:nvSpPr>
          <p:cNvPr id="334" name="Google Shape;334;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Worst: Θ(N^2), Best: Θ(N log N) Remember sorting in the beginning!</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Mystery doing?</a:t>
            </a:r>
            <a:endParaRPr/>
          </a:p>
        </p:txBody>
      </p:sp>
      <p:sp>
        <p:nvSpPr>
          <p:cNvPr id="340" name="Google Shape;340;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Motivation: Measuring Runtime</a:t>
            </a:r>
            <a:endParaRPr/>
          </a:p>
        </p:txBody>
      </p:sp>
      <p:sp>
        <p:nvSpPr>
          <p:cNvPr id="79" name="Google Shape;7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How do we measure the runtime of a program?</a:t>
            </a:r>
            <a:endParaRPr sz="1800"/>
          </a:p>
          <a:p>
            <a:pPr indent="-342900" lvl="0" marL="457200" rtl="0" algn="l">
              <a:lnSpc>
                <a:spcPct val="115000"/>
              </a:lnSpc>
              <a:spcBef>
                <a:spcPts val="0"/>
              </a:spcBef>
              <a:spcAft>
                <a:spcPts val="0"/>
              </a:spcAft>
              <a:buSzPts val="1800"/>
              <a:buChar char="●"/>
            </a:pPr>
            <a:r>
              <a:rPr lang="en" sz="1800"/>
              <a:t>How do we compare the runtime of two programs as the input size grows?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Mystery doing?</a:t>
            </a:r>
            <a:endParaRPr/>
          </a:p>
        </p:txBody>
      </p:sp>
      <p:sp>
        <p:nvSpPr>
          <p:cNvPr id="346" name="Google Shape;346;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mystery() returns true if every int has a duplicate in the array (ex. {1, 2, 1, 2}) and false if there is any unique int in the array (ex. {1, 2, 2}).</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t>Using an ADT, describe how to implement mystery() with a better runtime.</a:t>
            </a:r>
            <a:endParaRPr sz="2400"/>
          </a:p>
          <a:p>
            <a:pPr indent="0" lvl="0" marL="0" rtl="0" algn="l">
              <a:spcBef>
                <a:spcPts val="0"/>
              </a:spcBef>
              <a:spcAft>
                <a:spcPts val="0"/>
              </a:spcAft>
              <a:buClr>
                <a:srgbClr val="000000"/>
              </a:buClr>
              <a:buSzPts val="1100"/>
              <a:buFont typeface="Arial"/>
              <a:buNone/>
            </a:pPr>
            <a:r>
              <a:rPr lang="en" sz="2400"/>
              <a:t>Then, if we make the assumption an int can appear in the array at most twice, develop a solution using only constant memory.</a:t>
            </a:r>
            <a:endParaRPr sz="2400"/>
          </a:p>
          <a:p>
            <a:pPr indent="0" lvl="0" marL="0" rtl="0" algn="l">
              <a:spcBef>
                <a:spcPts val="0"/>
              </a:spcBef>
              <a:spcAft>
                <a:spcPts val="0"/>
              </a:spcAft>
              <a:buNone/>
            </a:pPr>
            <a:r>
              <a:t/>
            </a:r>
            <a:endParaRPr sz="2400"/>
          </a:p>
        </p:txBody>
      </p:sp>
      <p:sp>
        <p:nvSpPr>
          <p:cNvPr id="352" name="Google Shape;352;p43"/>
          <p:cNvSpPr txBox="1"/>
          <p:nvPr>
            <p:ph idx="1" type="body"/>
          </p:nvPr>
        </p:nvSpPr>
        <p:spPr>
          <a:xfrm>
            <a:off x="311700" y="1884400"/>
            <a:ext cx="8520600" cy="23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 Θ(N) algorithm is to use a map and do key = element and value = number of appearances, then make sure all values are &gt; 1. Uses O(N) memory however. Can do constant space by sorting then going through, but sorting is generally in O(n log n) time.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Measuring Order of Growth</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Determine a cost model (in this case number of operations)</a:t>
            </a:r>
            <a:endParaRPr sz="1800"/>
          </a:p>
          <a:p>
            <a:pPr indent="-342900" lvl="0" marL="457200" rtl="0" algn="l">
              <a:lnSpc>
                <a:spcPct val="115000"/>
              </a:lnSpc>
              <a:spcBef>
                <a:spcPts val="0"/>
              </a:spcBef>
              <a:spcAft>
                <a:spcPts val="0"/>
              </a:spcAft>
              <a:buSzPts val="1800"/>
              <a:buChar char="●"/>
            </a:pPr>
            <a:r>
              <a:rPr lang="en" sz="1800"/>
              <a:t>Define an algebraic expression f(n) that expresses this cost for some input n.  </a:t>
            </a:r>
            <a:endParaRPr sz="1800"/>
          </a:p>
          <a:p>
            <a:pPr indent="-342900" lvl="0" marL="457200" rtl="0" algn="l">
              <a:lnSpc>
                <a:spcPct val="115000"/>
              </a:lnSpc>
              <a:spcBef>
                <a:spcPts val="0"/>
              </a:spcBef>
              <a:spcAft>
                <a:spcPts val="0"/>
              </a:spcAft>
              <a:buSzPts val="1800"/>
              <a:buChar char="●"/>
            </a:pPr>
            <a:r>
              <a:rPr lang="en" sz="1800"/>
              <a:t>Drop multiplicative constants and lower order terms</a:t>
            </a:r>
            <a:endParaRPr sz="1800"/>
          </a:p>
          <a:p>
            <a:pPr indent="-342900" lvl="0" marL="457200" rtl="0" algn="l">
              <a:lnSpc>
                <a:spcPct val="115000"/>
              </a:lnSpc>
              <a:spcBef>
                <a:spcPts val="0"/>
              </a:spcBef>
              <a:spcAft>
                <a:spcPts val="0"/>
              </a:spcAft>
              <a:buSzPts val="1800"/>
              <a:buChar char="●"/>
            </a:pPr>
            <a:r>
              <a:rPr lang="en" sz="1800"/>
              <a:t>Any exponential dominates any polynomial</a:t>
            </a:r>
            <a:endParaRPr sz="1800"/>
          </a:p>
          <a:p>
            <a:pPr indent="-342900" lvl="0" marL="457200" rtl="0" algn="l">
              <a:lnSpc>
                <a:spcPct val="115000"/>
              </a:lnSpc>
              <a:spcBef>
                <a:spcPts val="0"/>
              </a:spcBef>
              <a:spcAft>
                <a:spcPts val="0"/>
              </a:spcAft>
              <a:buSzPts val="1800"/>
              <a:buChar char="●"/>
            </a:pPr>
            <a:r>
              <a:rPr lang="en" sz="1800"/>
              <a:t>Any polynomial dominates any logarithm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Θ (Big Theta)</a:t>
            </a:r>
            <a:endParaRPr/>
          </a:p>
        </p:txBody>
      </p:sp>
      <p:sp>
        <p:nvSpPr>
          <p:cNvPr id="91" name="Google Shape;91;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Let f(n) and g(n) be positive real numbers on inputs of size n</a:t>
            </a:r>
            <a:endParaRPr sz="1800"/>
          </a:p>
          <a:p>
            <a:pPr indent="-342900" lvl="0" marL="457200" rtl="0" algn="l">
              <a:lnSpc>
                <a:spcPct val="115000"/>
              </a:lnSpc>
              <a:spcBef>
                <a:spcPts val="0"/>
              </a:spcBef>
              <a:spcAft>
                <a:spcPts val="0"/>
              </a:spcAft>
              <a:buSzPts val="1800"/>
              <a:buChar char="●"/>
            </a:pPr>
            <a:r>
              <a:rPr lang="en" sz="1800"/>
              <a:t>f ∈ Θ(g) if there is a constant c1 &gt; 0 and c2 &gt; 0 s.t. </a:t>
            </a:r>
            <a:endParaRPr sz="1800"/>
          </a:p>
          <a:p>
            <a:pPr indent="-342900" lvl="1" marL="914400" rtl="0" algn="l">
              <a:lnSpc>
                <a:spcPct val="115000"/>
              </a:lnSpc>
              <a:spcBef>
                <a:spcPts val="0"/>
              </a:spcBef>
              <a:spcAft>
                <a:spcPts val="0"/>
              </a:spcAft>
              <a:buSzPts val="1800"/>
              <a:buChar char="○"/>
            </a:pPr>
            <a:r>
              <a:rPr lang="en" sz="1800"/>
              <a:t>c1 g(n) &lt;= f(n) &lt;= c2 g(n) for all c1 &lt;= c2</a:t>
            </a:r>
            <a:endParaRPr sz="1800"/>
          </a:p>
          <a:p>
            <a:pPr indent="-342900" lvl="0" marL="457200" rtl="0" algn="l">
              <a:lnSpc>
                <a:spcPct val="115000"/>
              </a:lnSpc>
              <a:spcBef>
                <a:spcPts val="0"/>
              </a:spcBef>
              <a:spcAft>
                <a:spcPts val="0"/>
              </a:spcAft>
              <a:buSzPts val="1800"/>
              <a:buChar char="●"/>
            </a:pPr>
            <a:r>
              <a:rPr b="1" lang="en" sz="1800"/>
              <a:t>Tightly bounded</a:t>
            </a:r>
            <a:r>
              <a:rPr lang="en" sz="1800"/>
              <a:t> by g(n) when n gets significantly large.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O</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Let f(n) and g(n) be positive real numbers on inputs of size n</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f ∈ O(g) if there is a constant c &gt; 0 s.t.:</a:t>
            </a:r>
            <a:endParaRPr>
              <a:solidFill>
                <a:srgbClr val="595959"/>
              </a:solidFill>
              <a:latin typeface="Lato"/>
              <a:ea typeface="Lato"/>
              <a:cs typeface="Lato"/>
              <a:sym typeface="Lato"/>
            </a:endParaRPr>
          </a:p>
          <a:p>
            <a:pPr indent="-342900" lvl="1" marL="9144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f(n) &lt;= c g(n)</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b="1" lang="en">
                <a:solidFill>
                  <a:srgbClr val="595959"/>
                </a:solidFill>
                <a:latin typeface="Lato"/>
                <a:ea typeface="Lato"/>
                <a:cs typeface="Lato"/>
                <a:sym typeface="Lato"/>
              </a:rPr>
              <a:t>Upper bounded</a:t>
            </a:r>
            <a:r>
              <a:rPr lang="en">
                <a:solidFill>
                  <a:srgbClr val="595959"/>
                </a:solidFill>
                <a:latin typeface="Lato"/>
                <a:ea typeface="Lato"/>
                <a:cs typeface="Lato"/>
                <a:sym typeface="Lato"/>
              </a:rPr>
              <a:t> by g(n) when n gets significantly large.</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Bound does not have to be tight.</a:t>
            </a:r>
            <a:endParaRPr>
              <a:solidFill>
                <a:srgbClr val="595959"/>
              </a:solidFill>
              <a:latin typeface="Lato"/>
              <a:ea typeface="Lato"/>
              <a:cs typeface="Lato"/>
              <a:sym typeface="Lato"/>
            </a:endParaRPr>
          </a:p>
          <a:p>
            <a:pPr indent="0" lvl="0" marL="0" rtl="0" algn="l">
              <a:spcBef>
                <a:spcPts val="0"/>
              </a:spcBef>
              <a:spcAft>
                <a:spcPts val="0"/>
              </a:spcAft>
              <a:buNone/>
            </a:pPr>
            <a:r>
              <a:t/>
            </a:r>
            <a:endParaRPr>
              <a:solidFill>
                <a:srgbClr val="595959"/>
              </a:solidFill>
              <a:latin typeface="Lato"/>
              <a:ea typeface="Lato"/>
              <a:cs typeface="Lato"/>
              <a:sym typeface="Lato"/>
            </a:endParaRPr>
          </a:p>
          <a:p>
            <a:pPr indent="0" lvl="0" marL="0" rtl="0" algn="l">
              <a:spcBef>
                <a:spcPts val="0"/>
              </a:spcBef>
              <a:spcAft>
                <a:spcPts val="0"/>
              </a:spcAft>
              <a:buNone/>
            </a:pPr>
            <a:r>
              <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Big Theta is to “equals” as Big O is to “less than or equal”</a:t>
            </a:r>
            <a:endParaRPr>
              <a:solidFill>
                <a:srgbClr val="595959"/>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Theta, Big O simplified</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i="1" lang="en"/>
              <a:t>Informally:</a:t>
            </a:r>
            <a:endParaRPr i="1"/>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f(x) ∈ Θ( g(x) ) → f(x) == g(x)</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f(x) ∈ O( g(x) ) → f(x) &lt;= g(x)</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*for very large x (x being input size)</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Common Asymptotic Sets</a:t>
            </a:r>
            <a:endParaRPr/>
          </a:p>
        </p:txBody>
      </p:sp>
      <p:sp>
        <p:nvSpPr>
          <p:cNvPr id="109" name="Google Shape;109;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Θ (1): constant</a:t>
            </a:r>
            <a:endParaRPr/>
          </a:p>
          <a:p>
            <a:pPr indent="-311150" lvl="0" marL="457200" rtl="0" algn="l">
              <a:lnSpc>
                <a:spcPct val="115000"/>
              </a:lnSpc>
              <a:spcBef>
                <a:spcPts val="0"/>
              </a:spcBef>
              <a:spcAft>
                <a:spcPts val="0"/>
              </a:spcAft>
              <a:buSzPts val="1300"/>
              <a:buChar char="●"/>
            </a:pPr>
            <a:r>
              <a:rPr lang="en"/>
              <a:t>Θ (log n): logarithmic</a:t>
            </a:r>
            <a:endParaRPr/>
          </a:p>
          <a:p>
            <a:pPr indent="-311150" lvl="0" marL="457200" rtl="0" algn="l">
              <a:lnSpc>
                <a:spcPct val="115000"/>
              </a:lnSpc>
              <a:spcBef>
                <a:spcPts val="0"/>
              </a:spcBef>
              <a:spcAft>
                <a:spcPts val="0"/>
              </a:spcAft>
              <a:buSzPts val="1300"/>
              <a:buChar char="●"/>
            </a:pPr>
            <a:r>
              <a:rPr lang="en"/>
              <a:t>Θ (sqrt(n)): square root</a:t>
            </a:r>
            <a:endParaRPr/>
          </a:p>
          <a:p>
            <a:pPr indent="-311150" lvl="0" marL="457200" rtl="0" algn="l">
              <a:lnSpc>
                <a:spcPct val="115000"/>
              </a:lnSpc>
              <a:spcBef>
                <a:spcPts val="0"/>
              </a:spcBef>
              <a:spcAft>
                <a:spcPts val="0"/>
              </a:spcAft>
              <a:buSzPts val="1300"/>
              <a:buChar char="●"/>
            </a:pPr>
            <a:r>
              <a:rPr lang="en"/>
              <a:t>Θ (n): linear</a:t>
            </a:r>
            <a:endParaRPr/>
          </a:p>
          <a:p>
            <a:pPr indent="-311150" lvl="0" marL="457200" rtl="0" algn="l">
              <a:lnSpc>
                <a:spcPct val="115000"/>
              </a:lnSpc>
              <a:spcBef>
                <a:spcPts val="0"/>
              </a:spcBef>
              <a:spcAft>
                <a:spcPts val="0"/>
              </a:spcAft>
              <a:buSzPts val="1300"/>
              <a:buChar char="●"/>
            </a:pPr>
            <a:r>
              <a:rPr lang="en"/>
              <a:t>Θ (n log n): n log n</a:t>
            </a:r>
            <a:endParaRPr/>
          </a:p>
          <a:p>
            <a:pPr indent="-311150" lvl="0" marL="457200" rtl="0" algn="l">
              <a:lnSpc>
                <a:spcPct val="115000"/>
              </a:lnSpc>
              <a:spcBef>
                <a:spcPts val="0"/>
              </a:spcBef>
              <a:spcAft>
                <a:spcPts val="0"/>
              </a:spcAft>
              <a:buSzPts val="1300"/>
              <a:buChar char="●"/>
            </a:pPr>
            <a:r>
              <a:rPr lang="en"/>
              <a:t>Θ (n^2): quadratic</a:t>
            </a:r>
            <a:endParaRPr/>
          </a:p>
          <a:p>
            <a:pPr indent="-311150" lvl="0" marL="457200" rtl="0" algn="l">
              <a:lnSpc>
                <a:spcPct val="115000"/>
              </a:lnSpc>
              <a:spcBef>
                <a:spcPts val="0"/>
              </a:spcBef>
              <a:spcAft>
                <a:spcPts val="0"/>
              </a:spcAft>
              <a:buSzPts val="1300"/>
              <a:buChar char="●"/>
            </a:pPr>
            <a:r>
              <a:rPr lang="en"/>
              <a:t>Θ (n^3): cubic</a:t>
            </a:r>
            <a:endParaRPr/>
          </a:p>
          <a:p>
            <a:pPr indent="-311150" lvl="0" marL="457200" rtl="0" algn="l">
              <a:lnSpc>
                <a:spcPct val="115000"/>
              </a:lnSpc>
              <a:spcBef>
                <a:spcPts val="0"/>
              </a:spcBef>
              <a:spcAft>
                <a:spcPts val="0"/>
              </a:spcAft>
              <a:buSzPts val="1300"/>
              <a:buChar char="●"/>
            </a:pPr>
            <a:r>
              <a:rPr lang="en"/>
              <a:t>Θ (2^n): exponential</a:t>
            </a:r>
            <a:endParaRPr/>
          </a:p>
          <a:p>
            <a:pPr indent="-311150" lvl="0" marL="457200" rtl="0" algn="l">
              <a:lnSpc>
                <a:spcPct val="115000"/>
              </a:lnSpc>
              <a:spcBef>
                <a:spcPts val="0"/>
              </a:spcBef>
              <a:spcAft>
                <a:spcPts val="0"/>
              </a:spcAft>
              <a:buSzPts val="1300"/>
              <a:buChar char="●"/>
            </a:pPr>
            <a:r>
              <a:rPr lang="en"/>
              <a:t>Θ (n!): factorial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Disjoint Sets</a:t>
            </a:r>
            <a:endParaRPr/>
          </a:p>
        </p:txBody>
      </p:sp>
      <p:sp>
        <p:nvSpPr>
          <p:cNvPr id="115" name="Google Shape;115;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Data structure that keeps track of whether or not elements are </a:t>
            </a:r>
            <a:r>
              <a:rPr b="1" lang="en" sz="1800"/>
              <a:t>connected</a:t>
            </a:r>
            <a:endParaRPr b="1" sz="1800"/>
          </a:p>
          <a:p>
            <a:pPr indent="-342900" lvl="0" marL="457200" rtl="0" algn="l">
              <a:spcBef>
                <a:spcPts val="0"/>
              </a:spcBef>
              <a:spcAft>
                <a:spcPts val="0"/>
              </a:spcAft>
              <a:buSzPts val="1800"/>
              <a:buChar char="●"/>
            </a:pPr>
            <a:r>
              <a:rPr lang="en"/>
              <a:t>You can think of disjoint sets as empires that are constantly conquering one another. Each empire is identified by a ruling element.</a:t>
            </a:r>
            <a:endParaRPr b="1"/>
          </a:p>
          <a:p>
            <a:pPr indent="-342900" lvl="0" marL="457200" rtl="0" algn="l">
              <a:lnSpc>
                <a:spcPct val="115000"/>
              </a:lnSpc>
              <a:spcBef>
                <a:spcPts val="0"/>
              </a:spcBef>
              <a:spcAft>
                <a:spcPts val="0"/>
              </a:spcAft>
              <a:buSzPts val="1800"/>
              <a:buChar char="●"/>
            </a:pPr>
            <a:r>
              <a:rPr lang="en" sz="1800"/>
              <a:t>T</a:t>
            </a:r>
            <a:r>
              <a:rPr lang="en"/>
              <a:t>hree</a:t>
            </a:r>
            <a:r>
              <a:rPr lang="en" sz="1800"/>
              <a:t> basic functions:</a:t>
            </a:r>
            <a:endParaRPr sz="1800"/>
          </a:p>
          <a:p>
            <a:pPr indent="-342900" lvl="1" marL="914400" rtl="0" algn="l">
              <a:lnSpc>
                <a:spcPct val="115000"/>
              </a:lnSpc>
              <a:spcBef>
                <a:spcPts val="0"/>
              </a:spcBef>
              <a:spcAft>
                <a:spcPts val="0"/>
              </a:spcAft>
              <a:buSzPts val="1800"/>
              <a:buChar char="○"/>
            </a:pPr>
            <a:r>
              <a:rPr lang="en" sz="1800"/>
              <a:t>connect(a,  b)</a:t>
            </a:r>
            <a:endParaRPr sz="1800"/>
          </a:p>
          <a:p>
            <a:pPr indent="-342900" lvl="2" marL="1371600" rtl="0" algn="l">
              <a:spcBef>
                <a:spcPts val="0"/>
              </a:spcBef>
              <a:spcAft>
                <a:spcPts val="0"/>
              </a:spcAft>
              <a:buSzPts val="1800"/>
              <a:buChar char="■"/>
            </a:pPr>
            <a:r>
              <a:rPr lang="en" sz="1800"/>
              <a:t>brings b into a’s empire (a conquers b)</a:t>
            </a:r>
            <a:endParaRPr sz="1800"/>
          </a:p>
          <a:p>
            <a:pPr indent="-342900" lvl="1" marL="914400" rtl="0" algn="l">
              <a:lnSpc>
                <a:spcPct val="115000"/>
              </a:lnSpc>
              <a:spcBef>
                <a:spcPts val="0"/>
              </a:spcBef>
              <a:spcAft>
                <a:spcPts val="0"/>
              </a:spcAft>
              <a:buSzPts val="1800"/>
              <a:buChar char="○"/>
            </a:pPr>
            <a:r>
              <a:rPr lang="en" sz="1800"/>
              <a:t>isConnected(a, b)</a:t>
            </a:r>
            <a:endParaRPr sz="1800"/>
          </a:p>
          <a:p>
            <a:pPr indent="-342900" lvl="2" marL="1371600" rtl="0" algn="l">
              <a:spcBef>
                <a:spcPts val="0"/>
              </a:spcBef>
              <a:spcAft>
                <a:spcPts val="0"/>
              </a:spcAft>
              <a:buSzPts val="1800"/>
              <a:buChar char="■"/>
            </a:pPr>
            <a:r>
              <a:rPr lang="en" sz="1800"/>
              <a:t>returns whether or not a and b are in the same empire.</a:t>
            </a:r>
            <a:endParaRPr sz="1800"/>
          </a:p>
          <a:p>
            <a:pPr indent="-342900" lvl="1" marL="914400" rtl="0" algn="l">
              <a:lnSpc>
                <a:spcPct val="115000"/>
              </a:lnSpc>
              <a:spcBef>
                <a:spcPts val="0"/>
              </a:spcBef>
              <a:spcAft>
                <a:spcPts val="0"/>
              </a:spcAft>
              <a:buSzPts val="1800"/>
              <a:buChar char="○"/>
            </a:pPr>
            <a:r>
              <a:rPr lang="en" sz="1800"/>
              <a:t>find(a)</a:t>
            </a:r>
            <a:endParaRPr sz="1800"/>
          </a:p>
          <a:p>
            <a:pPr indent="-342900" lvl="2" marL="1371600" rtl="0" algn="l">
              <a:lnSpc>
                <a:spcPct val="115000"/>
              </a:lnSpc>
              <a:spcBef>
                <a:spcPts val="0"/>
              </a:spcBef>
              <a:spcAft>
                <a:spcPts val="0"/>
              </a:spcAft>
              <a:buSzPts val="1800"/>
              <a:buChar char="■"/>
            </a:pPr>
            <a:r>
              <a:rPr lang="en" sz="1800"/>
              <a:t>Returns the “ruler” of empire a.</a:t>
            </a:r>
            <a:endParaRPr sz="1800"/>
          </a:p>
        </p:txBody>
      </p:sp>
      <p:cxnSp>
        <p:nvCxnSpPr>
          <p:cNvPr id="116" name="Google Shape;116;p21"/>
          <p:cNvCxnSpPr/>
          <p:nvPr/>
        </p:nvCxnSpPr>
        <p:spPr>
          <a:xfrm flipH="1">
            <a:off x="2563400" y="407825"/>
            <a:ext cx="649200" cy="2997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1"/>
          <p:cNvSpPr txBox="1"/>
          <p:nvPr/>
        </p:nvSpPr>
        <p:spPr>
          <a:xfrm>
            <a:off x="3262550" y="199750"/>
            <a:ext cx="38700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Also sometimes called “Union Find”</a:t>
            </a:r>
            <a:endParaRPr>
              <a:latin typeface="Open Sans"/>
              <a:ea typeface="Open Sans"/>
              <a:cs typeface="Open Sans"/>
              <a:sym typeface="Open Sans"/>
            </a:endParaRPr>
          </a:p>
        </p:txBody>
      </p:sp>
      <p:cxnSp>
        <p:nvCxnSpPr>
          <p:cNvPr id="118" name="Google Shape;118;p21"/>
          <p:cNvCxnSpPr/>
          <p:nvPr/>
        </p:nvCxnSpPr>
        <p:spPr>
          <a:xfrm flipH="1">
            <a:off x="2907175" y="2808350"/>
            <a:ext cx="1245900" cy="2238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1"/>
          <p:cNvSpPr txBox="1"/>
          <p:nvPr/>
        </p:nvSpPr>
        <p:spPr>
          <a:xfrm>
            <a:off x="4205625" y="2551950"/>
            <a:ext cx="38700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Also sometimes called union(a, b)</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