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318" r:id="rId7"/>
    <p:sldId id="313" r:id="rId8"/>
    <p:sldId id="319" r:id="rId9"/>
    <p:sldId id="320" r:id="rId10"/>
    <p:sldId id="322" r:id="rId11"/>
    <p:sldId id="323" r:id="rId12"/>
    <p:sldId id="324" r:id="rId13"/>
    <p:sldId id="321" r:id="rId14"/>
    <p:sldId id="325" r:id="rId15"/>
    <p:sldId id="310" r:id="rId16"/>
    <p:sldId id="330" r:id="rId17"/>
    <p:sldId id="331" r:id="rId18"/>
    <p:sldId id="332" r:id="rId19"/>
    <p:sldId id="329" r:id="rId20"/>
    <p:sldId id="326" r:id="rId21"/>
    <p:sldId id="327" r:id="rId22"/>
    <p:sldId id="328" r:id="rId23"/>
    <p:sldId id="311" r:id="rId24"/>
    <p:sldId id="312" r:id="rId25"/>
  </p:sldIdLst>
  <p:sldSz cx="24384000" cy="13716000"/>
  <p:notesSz cx="6858000" cy="9144000"/>
  <p:embeddedFontLst>
    <p:embeddedFont>
      <p:font typeface="Helvetica Neue" panose="02000503000000020004" pitchFamily="2" charset="0"/>
      <p:regular r:id="rId27"/>
      <p:bold r:id="rId28"/>
      <p:italic r:id="rId29"/>
      <p:boldItalic r:id="rId30"/>
    </p:embeddedFont>
    <p:embeddedFont>
      <p:font typeface="Helvetica Neue Light" panose="02000403000000020004" pitchFamily="2" charset="0"/>
      <p:regular r:id="rId31"/>
      <p:bold r:id="rId32"/>
      <p:italic r:id="rId33"/>
      <p:boldItalic r:id="rId34"/>
    </p:embeddedFont>
    <p:embeddedFont>
      <p:font typeface="Proxima Nova" panose="02000506030000020004" pitchFamily="2" charset="0"/>
      <p:regular r:id="rId35"/>
      <p:bold r:id="rId36"/>
      <p:italic r:id="rId37"/>
      <p:boldItalic r:id="rId38"/>
    </p:embeddedFont>
    <p:embeddedFont>
      <p:font typeface="Proxima Nova Extrabold" panose="02000506030000020004" pitchFamily="2" charset="0"/>
      <p:bold r:id="rId39"/>
    </p:embeddedFont>
    <p:embeddedFont>
      <p:font typeface="Proxima Nova Semibold" panose="02000506030000020004" pitchFamily="2" charset="0"/>
      <p:regular r:id="rId4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52" d="100"/>
          <a:sy n="5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97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276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27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15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24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2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ertura">
  <p:cSld name="CUSTOM_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animacao-logo-gif-transparente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0" y="5270550"/>
            <a:ext cx="10160100" cy="3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e texto 2">
  <p:cSld name="Título, Marcadores e F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7620000" cy="13716000"/>
          </a:xfrm>
          <a:prstGeom prst="rect">
            <a:avLst/>
          </a:prstGeom>
          <a:solidFill>
            <a:srgbClr val="4E7D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91456" y="30378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39E47A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9010975" y="3363450"/>
            <a:ext cx="14036400" cy="6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5250" y="2015500"/>
            <a:ext cx="5416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915250" y="3892625"/>
            <a:ext cx="474660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39E4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Marcadore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Três Foto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097885" y="11118713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4E7D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4E7D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969050" y="4552900"/>
            <a:ext cx="20445900" cy="4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200" i="1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150" y="10795775"/>
            <a:ext cx="8698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áficos ">
  <p:cSld name="Citação">
    <p:bg>
      <p:bgPr>
        <a:solidFill>
          <a:srgbClr val="533E7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015999" y="1016000"/>
            <a:ext cx="22352100" cy="116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8475" y="1015950"/>
            <a:ext cx="22352100" cy="11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048475" y="12907200"/>
            <a:ext cx="22352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e Texto">
  <p:cSld name="Foto">
    <p:bg>
      <p:bgPr>
        <a:solidFill>
          <a:srgbClr val="533E7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3108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0330560" y="36855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4E7D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0330550" y="1776375"/>
            <a:ext cx="9151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0330550" y="4610250"/>
            <a:ext cx="5824200" cy="5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erramento ">
  <p:cSld name="CUSTOM_1">
    <p:bg>
      <p:bgPr>
        <a:solidFill>
          <a:srgbClr val="533E7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3217" y="4445330"/>
            <a:ext cx="6342300" cy="7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96" y="431800"/>
            <a:ext cx="19925400" cy="156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1917057" y="7632262"/>
            <a:ext cx="32508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Centro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Presidente Wilson,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231 - 29º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(21) 2240-2030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5995638" y="7632262"/>
            <a:ext cx="28449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Cidade Monções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Nações Unidas,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11.541 - 3º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(11) 4119-0449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9689458" y="7632262"/>
            <a:ext cx="33303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Savassi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Getúlio Vargas, 671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Sala 800 - 8º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(31) 3360-8900</a:t>
            </a:r>
            <a:endParaRPr/>
          </a:p>
        </p:txBody>
      </p:sp>
      <p:pic>
        <p:nvPicPr>
          <p:cNvPr id="73" name="Shape 73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8956" y="6430909"/>
            <a:ext cx="9201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pasted-image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96686" y="6430909"/>
            <a:ext cx="993300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1917057" y="10654862"/>
            <a:ext cx="39093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www.concrete.com.br</a:t>
            </a:r>
            <a:endParaRPr/>
          </a:p>
        </p:txBody>
      </p:sp>
      <p:pic>
        <p:nvPicPr>
          <p:cNvPr id="76" name="Shape 76" descr="pasted-image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24286" y="4648075"/>
            <a:ext cx="6342300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pasted-image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4286" y="6430909"/>
            <a:ext cx="906900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>
  <p:cSld name="Foto - Horizonta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00" cy="83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2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ário" type="tx">
  <p:cSld name="TITLE_AND_BODY">
    <p:bg>
      <p:bgPr>
        <a:solidFill>
          <a:srgbClr val="533E7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4E7D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923150" y="1747125"/>
            <a:ext cx="190719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923150" y="4469575"/>
            <a:ext cx="7486800" cy="4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546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Proxima Nova"/>
              <a:buChar char="●"/>
              <a:defRPr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546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Proxima Nova"/>
              <a:buChar char="○"/>
              <a:defRPr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Proxima Nova"/>
              <a:buChar char="■"/>
              <a:defRPr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82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Char char="●"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roxima Nova"/>
              <a:buChar char="○"/>
              <a:defRPr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Char char="■"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roxima Nova"/>
              <a:buChar char="●"/>
              <a:defRPr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○"/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■"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00" cy="11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sz="3000" b="0" i="0" u="none" strike="noStrike" cap="non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sz="2200" b="1" i="0" u="none" strike="noStrike" cap="non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sz="2200" b="1" i="0" u="none" strike="noStrike" cap="non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sz="2200" b="1" i="0" u="none" strike="noStrike" cap="non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sz="2200" b="1" i="0" u="none" strike="noStrike" cap="non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sz="2200" b="1" i="0" u="none" strike="noStrike" cap="non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00" cy="10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00" cy="5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00" cy="5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00" cy="11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2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2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None/>
              <a:defRPr sz="5200" b="0" i="1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17360" marR="0" lvl="0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CUSTOM">
    <p:bg>
      <p:bgPr>
        <a:solidFill>
          <a:srgbClr val="533E7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945475" y="2406350"/>
            <a:ext cx="152943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45475" y="10351250"/>
            <a:ext cx="148257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4E7D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Shape 15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0783" y="676365"/>
            <a:ext cx="15114600" cy="12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ício de Seção 2">
  <p:cSld name="Foto - Horizontal">
    <p:bg>
      <p:bgPr>
        <a:solidFill>
          <a:srgbClr val="4E7D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3614" y="819041"/>
            <a:ext cx="14296800" cy="10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945475" y="2406350"/>
            <a:ext cx="158475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945475" y="10351250"/>
            <a:ext cx="148257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39E47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ício de Seção 3">
  <p:cSld name="Título - Centro">
    <p:bg>
      <p:bgPr>
        <a:solidFill>
          <a:srgbClr val="00C8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67590" y="686174"/>
            <a:ext cx="15696900" cy="123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945475" y="2406350"/>
            <a:ext cx="150612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945475" y="10396975"/>
            <a:ext cx="148257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m destaque com ilustração ">
  <p:cSld name="Foto - Vertical">
    <p:bg>
      <p:bgPr>
        <a:solidFill>
          <a:srgbClr val="533E7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8211500" y="7256450"/>
            <a:ext cx="130176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8211500" y="8056550"/>
            <a:ext cx="110667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4E7D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8211500" y="8974250"/>
            <a:ext cx="119985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39E4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211500" y="3921300"/>
            <a:ext cx="14855100" cy="58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xtenso 1 ">
  <p:cSld name="Título - Superior">
    <p:bg>
      <p:bgPr>
        <a:solidFill>
          <a:srgbClr val="5725B6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00C8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1923150" y="4937138"/>
            <a:ext cx="20326500" cy="59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xtenso  3">
  <p:cSld name="Título - Superior_2">
    <p:bg>
      <p:bgPr>
        <a:solidFill>
          <a:srgbClr val="39E47A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1923150" y="4937138"/>
            <a:ext cx="20326500" cy="59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e texto 1">
  <p:cSld name="Título e Marcadore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7620000" cy="13716000"/>
          </a:xfrm>
          <a:prstGeom prst="rect">
            <a:avLst/>
          </a:prstGeom>
          <a:solidFill>
            <a:srgbClr val="533E7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991456" y="3037854"/>
            <a:ext cx="2019000" cy="82200"/>
          </a:xfrm>
          <a:prstGeom prst="roundRect">
            <a:avLst>
              <a:gd name="adj" fmla="val 50000"/>
            </a:avLst>
          </a:prstGeom>
          <a:solidFill>
            <a:srgbClr val="4E7D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9010975" y="3363450"/>
            <a:ext cx="14036400" cy="6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15250" y="2015500"/>
            <a:ext cx="5416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915250" y="3892625"/>
            <a:ext cx="474660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4E7D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sz="3400" b="0" i="0" u="none" strike="noStrike" cap="non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sz="5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975" y="6017301"/>
            <a:ext cx="9340045" cy="16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5501974"/>
          </a:xfrm>
        </p:spPr>
        <p:txBody>
          <a:bodyPr/>
          <a:lstStyle/>
          <a:p>
            <a:r>
              <a:rPr lang="en-US" b="1" dirty="0" err="1"/>
              <a:t>ElasticSearch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49F7F-E4C3-EE4B-B60E-987C8735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184" y="4201297"/>
            <a:ext cx="9414816" cy="95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5501974"/>
          </a:xfrm>
        </p:spPr>
        <p:txBody>
          <a:bodyPr/>
          <a:lstStyle/>
          <a:p>
            <a:r>
              <a:rPr lang="en-US" b="1" dirty="0" err="1"/>
              <a:t>ElasticSearch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ED42-710E-E84A-89C1-BC4F7549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76" y="4226011"/>
            <a:ext cx="20543823" cy="6944085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Um </a:t>
            </a:r>
            <a:r>
              <a:rPr lang="en-US" sz="6600" dirty="0" err="1">
                <a:solidFill>
                  <a:schemeClr val="bg1"/>
                </a:solidFill>
              </a:rPr>
              <a:t>armazenador</a:t>
            </a:r>
            <a:r>
              <a:rPr lang="en-US" sz="6600" dirty="0">
                <a:solidFill>
                  <a:schemeClr val="bg1"/>
                </a:solidFill>
              </a:rPr>
              <a:t> de </a:t>
            </a:r>
            <a:r>
              <a:rPr lang="en-US" sz="6600" dirty="0" err="1">
                <a:solidFill>
                  <a:schemeClr val="bg1"/>
                </a:solidFill>
              </a:rPr>
              <a:t>documentos</a:t>
            </a:r>
            <a:r>
              <a:rPr lang="en-US" sz="6600" dirty="0">
                <a:solidFill>
                  <a:schemeClr val="bg1"/>
                </a:solidFill>
              </a:rPr>
              <a:t> real-time </a:t>
            </a:r>
            <a:r>
              <a:rPr lang="en-US" sz="6600" dirty="0" err="1">
                <a:solidFill>
                  <a:schemeClr val="bg1"/>
                </a:solidFill>
              </a:rPr>
              <a:t>distribuido</a:t>
            </a:r>
            <a:endParaRPr lang="en-US" sz="6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Um motor de </a:t>
            </a:r>
            <a:r>
              <a:rPr lang="en-US" sz="6600" dirty="0" err="1">
                <a:solidFill>
                  <a:schemeClr val="bg1"/>
                </a:solidFill>
              </a:rPr>
              <a:t>busca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distribuido</a:t>
            </a:r>
            <a:r>
              <a:rPr lang="en-US" sz="6600" dirty="0">
                <a:solidFill>
                  <a:schemeClr val="bg1"/>
                </a:solidFill>
              </a:rPr>
              <a:t> com </a:t>
            </a:r>
            <a:r>
              <a:rPr lang="en-US" sz="6600" dirty="0" err="1">
                <a:solidFill>
                  <a:schemeClr val="bg1"/>
                </a:solidFill>
              </a:rPr>
              <a:t>analise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em</a:t>
            </a:r>
            <a:r>
              <a:rPr lang="en-US" sz="6600" dirty="0">
                <a:solidFill>
                  <a:schemeClr val="bg1"/>
                </a:solidFill>
              </a:rPr>
              <a:t> tempo real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chemeClr val="bg1"/>
                </a:solidFill>
              </a:rPr>
              <a:t>Armazena</a:t>
            </a:r>
            <a:r>
              <a:rPr lang="en-US" sz="6600" dirty="0">
                <a:solidFill>
                  <a:schemeClr val="bg1"/>
                </a:solidFill>
              </a:rPr>
              <a:t> PB de dados </a:t>
            </a:r>
            <a:r>
              <a:rPr lang="en-US" sz="6600" dirty="0" err="1">
                <a:solidFill>
                  <a:schemeClr val="bg1"/>
                </a:solidFill>
              </a:rPr>
              <a:t>estruturados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ou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nao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5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E81F92-E1E3-3442-992A-DA3FEDDE4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63" y="766119"/>
            <a:ext cx="23921337" cy="11442357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• Wikipedia </a:t>
            </a:r>
            <a:r>
              <a:rPr lang="en-US" sz="5400" dirty="0" err="1">
                <a:solidFill>
                  <a:schemeClr val="bg1"/>
                </a:solidFill>
              </a:rPr>
              <a:t>utiliza</a:t>
            </a:r>
            <a:r>
              <a:rPr lang="en-US" sz="5400" dirty="0">
                <a:solidFill>
                  <a:schemeClr val="bg1"/>
                </a:solidFill>
              </a:rPr>
              <a:t> Elasticsearch para full-text search com “highlight”, </a:t>
            </a:r>
            <a:r>
              <a:rPr lang="en-US" sz="5400" dirty="0" err="1">
                <a:solidFill>
                  <a:schemeClr val="bg1"/>
                </a:solidFill>
              </a:rPr>
              <a:t>busca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conforme</a:t>
            </a:r>
            <a:r>
              <a:rPr lang="en-US" sz="5400" dirty="0">
                <a:solidFill>
                  <a:schemeClr val="bg1"/>
                </a:solidFill>
              </a:rPr>
              <a:t> se </a:t>
            </a:r>
            <a:r>
              <a:rPr lang="en-US" sz="5400" dirty="0" err="1">
                <a:solidFill>
                  <a:schemeClr val="bg1"/>
                </a:solidFill>
              </a:rPr>
              <a:t>digita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dirty="0" err="1">
                <a:solidFill>
                  <a:schemeClr val="bg1"/>
                </a:solidFill>
              </a:rPr>
              <a:t>alem</a:t>
            </a:r>
            <a:r>
              <a:rPr lang="en-US" sz="5400" dirty="0">
                <a:solidFill>
                  <a:schemeClr val="bg1"/>
                </a:solidFill>
              </a:rPr>
              <a:t> de did you mean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• The Guardian </a:t>
            </a:r>
            <a:r>
              <a:rPr lang="en-US" sz="5400" dirty="0" err="1">
                <a:solidFill>
                  <a:schemeClr val="bg1"/>
                </a:solidFill>
              </a:rPr>
              <a:t>cruza</a:t>
            </a:r>
            <a:r>
              <a:rPr lang="en-US" sz="5400" dirty="0">
                <a:solidFill>
                  <a:schemeClr val="bg1"/>
                </a:solidFill>
              </a:rPr>
              <a:t> logs dos </a:t>
            </a:r>
            <a:r>
              <a:rPr lang="en-US" sz="5400" dirty="0" err="1">
                <a:solidFill>
                  <a:schemeClr val="bg1"/>
                </a:solidFill>
              </a:rPr>
              <a:t>usuarios</a:t>
            </a:r>
            <a:r>
              <a:rPr lang="en-US" sz="5400" dirty="0">
                <a:solidFill>
                  <a:schemeClr val="bg1"/>
                </a:solidFill>
              </a:rPr>
              <a:t> com de </a:t>
            </a:r>
            <a:r>
              <a:rPr lang="en-US" sz="5400" dirty="0" err="1">
                <a:solidFill>
                  <a:schemeClr val="bg1"/>
                </a:solidFill>
              </a:rPr>
              <a:t>redes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sociais</a:t>
            </a:r>
            <a:r>
              <a:rPr lang="en-US" sz="5400" dirty="0">
                <a:solidFill>
                  <a:schemeClr val="bg1"/>
                </a:solidFill>
              </a:rPr>
              <a:t>, para prover </a:t>
            </a:r>
            <a:r>
              <a:rPr lang="en-US" sz="5400" dirty="0" err="1">
                <a:solidFill>
                  <a:schemeClr val="bg1"/>
                </a:solidFill>
              </a:rPr>
              <a:t>em</a:t>
            </a:r>
            <a:r>
              <a:rPr lang="en-US" sz="5400" dirty="0">
                <a:solidFill>
                  <a:schemeClr val="bg1"/>
                </a:solidFill>
              </a:rPr>
              <a:t> tempo real a </a:t>
            </a:r>
            <a:r>
              <a:rPr lang="en-US" sz="5400" dirty="0" err="1">
                <a:solidFill>
                  <a:schemeClr val="bg1"/>
                </a:solidFill>
              </a:rPr>
              <a:t>reacao</a:t>
            </a:r>
            <a:r>
              <a:rPr lang="en-US" sz="5400" dirty="0">
                <a:solidFill>
                  <a:schemeClr val="bg1"/>
                </a:solidFill>
              </a:rPr>
              <a:t> dos </a:t>
            </a:r>
            <a:r>
              <a:rPr lang="en-US" sz="5400" dirty="0" err="1">
                <a:solidFill>
                  <a:schemeClr val="bg1"/>
                </a:solidFill>
              </a:rPr>
              <a:t>usuarios</a:t>
            </a:r>
            <a:r>
              <a:rPr lang="en-US" sz="5400" dirty="0">
                <a:solidFill>
                  <a:schemeClr val="bg1"/>
                </a:solidFill>
              </a:rPr>
              <a:t> para um novo </a:t>
            </a:r>
            <a:r>
              <a:rPr lang="en-US" sz="5400" dirty="0" err="1">
                <a:solidFill>
                  <a:schemeClr val="bg1"/>
                </a:solidFill>
              </a:rPr>
              <a:t>artigo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• Stack Overflow </a:t>
            </a:r>
            <a:r>
              <a:rPr lang="en-US" sz="5400" dirty="0" err="1">
                <a:solidFill>
                  <a:schemeClr val="bg1"/>
                </a:solidFill>
              </a:rPr>
              <a:t>combina</a:t>
            </a:r>
            <a:r>
              <a:rPr lang="en-US" sz="5400" dirty="0">
                <a:solidFill>
                  <a:schemeClr val="bg1"/>
                </a:solidFill>
              </a:rPr>
              <a:t> full-text search com geolocation para </a:t>
            </a:r>
            <a:r>
              <a:rPr lang="en-US" sz="5400" dirty="0" err="1">
                <a:solidFill>
                  <a:schemeClr val="bg1"/>
                </a:solidFill>
              </a:rPr>
              <a:t>encontrar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questoes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relacionadas</a:t>
            </a:r>
            <a:r>
              <a:rPr lang="en-US" sz="5400" dirty="0">
                <a:solidFill>
                  <a:schemeClr val="bg1"/>
                </a:solidFill>
              </a:rPr>
              <a:t> e </a:t>
            </a:r>
            <a:r>
              <a:rPr lang="en-US" sz="5400" dirty="0" err="1">
                <a:solidFill>
                  <a:schemeClr val="bg1"/>
                </a:solidFill>
              </a:rPr>
              <a:t>respostas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• GitHub </a:t>
            </a:r>
            <a:r>
              <a:rPr lang="en-US" sz="5400" dirty="0" err="1">
                <a:solidFill>
                  <a:schemeClr val="bg1"/>
                </a:solidFill>
              </a:rPr>
              <a:t>usa</a:t>
            </a:r>
            <a:r>
              <a:rPr lang="en-US" sz="5400" dirty="0">
                <a:solidFill>
                  <a:schemeClr val="bg1"/>
                </a:solidFill>
              </a:rPr>
              <a:t> Elasticsearch para </a:t>
            </a:r>
            <a:r>
              <a:rPr lang="en-US" sz="5400" dirty="0" err="1">
                <a:solidFill>
                  <a:schemeClr val="bg1"/>
                </a:solidFill>
              </a:rPr>
              <a:t>pesquisar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em</a:t>
            </a:r>
            <a:r>
              <a:rPr lang="en-US" sz="5400" dirty="0">
                <a:solidFill>
                  <a:schemeClr val="bg1"/>
                </a:solidFill>
              </a:rPr>
              <a:t> 130 </a:t>
            </a:r>
            <a:r>
              <a:rPr lang="en-US" sz="5400" dirty="0" err="1">
                <a:solidFill>
                  <a:schemeClr val="bg1"/>
                </a:solidFill>
              </a:rPr>
              <a:t>bilhoes</a:t>
            </a:r>
            <a:r>
              <a:rPr lang="en-US" sz="5400" dirty="0">
                <a:solidFill>
                  <a:schemeClr val="bg1"/>
                </a:solidFill>
              </a:rPr>
              <a:t> de </a:t>
            </a:r>
            <a:r>
              <a:rPr lang="en-US" sz="5400" dirty="0" err="1">
                <a:solidFill>
                  <a:schemeClr val="bg1"/>
                </a:solidFill>
              </a:rPr>
              <a:t>linhas</a:t>
            </a:r>
            <a:r>
              <a:rPr lang="en-US" sz="5400" dirty="0">
                <a:solidFill>
                  <a:schemeClr val="bg1"/>
                </a:solidFill>
              </a:rPr>
              <a:t> de </a:t>
            </a:r>
            <a:r>
              <a:rPr lang="en-US" sz="5400" dirty="0" err="1">
                <a:solidFill>
                  <a:schemeClr val="bg1"/>
                </a:solidFill>
              </a:rPr>
              <a:t>codigo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4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5501974"/>
          </a:xfrm>
        </p:spPr>
        <p:txBody>
          <a:bodyPr/>
          <a:lstStyle/>
          <a:p>
            <a:r>
              <a:rPr lang="en-US" b="1" dirty="0" err="1"/>
              <a:t>Termos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ED42-710E-E84A-89C1-BC4F7549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76" y="4226011"/>
            <a:ext cx="20543823" cy="694408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7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8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759225" y="824667"/>
            <a:ext cx="17562600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 dirty="0" err="1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Documentos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A4DA9-E133-D849-9A38-D2603A0DB01D}"/>
              </a:ext>
            </a:extLst>
          </p:cNvPr>
          <p:cNvSpPr/>
          <p:nvPr/>
        </p:nvSpPr>
        <p:spPr>
          <a:xfrm>
            <a:off x="759224" y="3361038"/>
            <a:ext cx="21804213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Documentos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sao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objetos</a:t>
            </a:r>
            <a:r>
              <a:rPr lang="en-US" sz="5400" dirty="0">
                <a:solidFill>
                  <a:schemeClr val="bg1"/>
                </a:solidFill>
              </a:rPr>
              <a:t> JSON 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_source </a:t>
            </a:r>
            <a:r>
              <a:rPr lang="en-US" sz="5400" dirty="0" err="1">
                <a:solidFill>
                  <a:schemeClr val="bg1"/>
                </a:solidFill>
              </a:rPr>
              <a:t>contem</a:t>
            </a:r>
            <a:r>
              <a:rPr lang="en-US" sz="5400" dirty="0">
                <a:solidFill>
                  <a:schemeClr val="bg1"/>
                </a:solidFill>
              </a:rPr>
              <a:t> o raw data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</a:t>
            </a:r>
            <a:r>
              <a:rPr lang="en-US" sz="5400" dirty="0" err="1">
                <a:solidFill>
                  <a:schemeClr val="bg1"/>
                </a:solidFill>
              </a:rPr>
              <a:t>Todo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documento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possui</a:t>
            </a:r>
            <a:r>
              <a:rPr lang="en-US" sz="5400" dirty="0">
                <a:solidFill>
                  <a:schemeClr val="bg1"/>
                </a:solidFill>
              </a:rPr>
              <a:t> metadata 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• Elasticsearch Datatypes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• String - "Hello!"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Number - 42 • </a:t>
            </a:r>
            <a:r>
              <a:rPr lang="en-US" sz="5400" dirty="0" err="1">
                <a:solidFill>
                  <a:schemeClr val="bg1"/>
                </a:solidFill>
              </a:rPr>
              <a:t>Geopoint</a:t>
            </a:r>
            <a:r>
              <a:rPr lang="en-US" sz="5400" dirty="0">
                <a:solidFill>
                  <a:schemeClr val="bg1"/>
                </a:solidFill>
              </a:rPr>
              <a:t> / </a:t>
            </a:r>
            <a:r>
              <a:rPr lang="en-US" sz="5400" dirty="0" err="1">
                <a:solidFill>
                  <a:schemeClr val="bg1"/>
                </a:solidFill>
              </a:rPr>
              <a:t>Geoshape</a:t>
            </a:r>
            <a:r>
              <a:rPr lang="en-US" sz="5400" dirty="0">
                <a:solidFill>
                  <a:schemeClr val="bg1"/>
                </a:solidFill>
              </a:rPr>
              <a:t> - [52.3751349, 4.8694318]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Bool - true | false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Date - 1979-01-10 06:33:03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</a:t>
            </a:r>
            <a:r>
              <a:rPr lang="en-US" sz="5400" dirty="0" err="1">
                <a:solidFill>
                  <a:schemeClr val="bg1"/>
                </a:solidFill>
              </a:rPr>
              <a:t>IPAddress</a:t>
            </a:r>
            <a:r>
              <a:rPr lang="en-US" sz="5400" dirty="0">
                <a:solidFill>
                  <a:schemeClr val="bg1"/>
                </a:solidFill>
              </a:rPr>
              <a:t> - 32.149.115.26 </a:t>
            </a:r>
          </a:p>
          <a:p>
            <a:r>
              <a:rPr lang="en-US" sz="5400" dirty="0">
                <a:solidFill>
                  <a:schemeClr val="bg1"/>
                </a:solidFill>
              </a:rPr>
              <a:t>• Object - {"person": {"</a:t>
            </a:r>
            <a:r>
              <a:rPr lang="en-US" sz="5400" dirty="0" err="1">
                <a:solidFill>
                  <a:schemeClr val="bg1"/>
                </a:solidFill>
              </a:rPr>
              <a:t>name":"Joe</a:t>
            </a:r>
            <a:r>
              <a:rPr lang="en-US" sz="5400" dirty="0">
                <a:solidFill>
                  <a:schemeClr val="bg1"/>
                </a:solidFill>
              </a:rPr>
              <a:t> Smith", "age":37}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759225" y="824667"/>
            <a:ext cx="17562600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Index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A4DA9-E133-D849-9A38-D2603A0DB01D}"/>
              </a:ext>
            </a:extLst>
          </p:cNvPr>
          <p:cNvSpPr/>
          <p:nvPr/>
        </p:nvSpPr>
        <p:spPr>
          <a:xfrm>
            <a:off x="759224" y="3361038"/>
            <a:ext cx="218042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Um container </a:t>
            </a:r>
            <a:r>
              <a:rPr lang="en-US" sz="5400" dirty="0" err="1">
                <a:solidFill>
                  <a:schemeClr val="bg1"/>
                </a:solidFill>
              </a:rPr>
              <a:t>leve</a:t>
            </a:r>
            <a:r>
              <a:rPr lang="en-US" sz="5400" dirty="0">
                <a:solidFill>
                  <a:schemeClr val="bg1"/>
                </a:solidFill>
              </a:rPr>
              <a:t> que </a:t>
            </a:r>
            <a:r>
              <a:rPr lang="en-US" sz="5400" dirty="0" err="1">
                <a:solidFill>
                  <a:schemeClr val="bg1"/>
                </a:solidFill>
              </a:rPr>
              <a:t>agrega</a:t>
            </a:r>
            <a:r>
              <a:rPr lang="en-US" sz="5400" dirty="0">
                <a:solidFill>
                  <a:schemeClr val="bg1"/>
                </a:solidFill>
              </a:rPr>
              <a:t> dados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 err="1">
                <a:solidFill>
                  <a:schemeClr val="bg1"/>
                </a:solidFill>
              </a:rPr>
              <a:t>Documentos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sao</a:t>
            </a:r>
            <a:r>
              <a:rPr lang="en-US" sz="5400" dirty="0">
                <a:solidFill>
                  <a:schemeClr val="bg1"/>
                </a:solidFill>
              </a:rPr>
              <a:t> “</a:t>
            </a:r>
            <a:r>
              <a:rPr lang="en-US" sz="5400" dirty="0" err="1">
                <a:solidFill>
                  <a:schemeClr val="bg1"/>
                </a:solidFill>
              </a:rPr>
              <a:t>indexados</a:t>
            </a:r>
            <a:r>
              <a:rPr lang="en-US" sz="5400" dirty="0">
                <a:solidFill>
                  <a:schemeClr val="bg1"/>
                </a:solidFill>
              </a:rPr>
              <a:t>” e </a:t>
            </a:r>
            <a:r>
              <a:rPr lang="en-US" sz="5400" dirty="0" err="1">
                <a:solidFill>
                  <a:schemeClr val="bg1"/>
                </a:solidFill>
              </a:rPr>
              <a:t>apos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isso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sao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buscaveis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0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759225" y="824667"/>
            <a:ext cx="17562600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A4DA9-E133-D849-9A38-D2603A0DB01D}"/>
              </a:ext>
            </a:extLst>
          </p:cNvPr>
          <p:cNvSpPr/>
          <p:nvPr/>
        </p:nvSpPr>
        <p:spPr>
          <a:xfrm>
            <a:off x="759224" y="3361038"/>
            <a:ext cx="218042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Um shard e um </a:t>
            </a:r>
            <a:r>
              <a:rPr lang="en-US" sz="5400" dirty="0" err="1"/>
              <a:t>pedaco</a:t>
            </a:r>
            <a:r>
              <a:rPr lang="en-US" sz="5400" dirty="0"/>
              <a:t> de um </a:t>
            </a:r>
            <a:r>
              <a:rPr lang="en-US" sz="5400" dirty="0" err="1"/>
              <a:t>indice</a:t>
            </a:r>
            <a:r>
              <a:rPr lang="en-US" sz="5400" dirty="0"/>
              <a:t> no Elasticsearch</a:t>
            </a:r>
          </a:p>
          <a:p>
            <a:endParaRPr lang="en-US" sz="5400" dirty="0"/>
          </a:p>
          <a:p>
            <a:r>
              <a:rPr lang="en-US" sz="5400" dirty="0"/>
              <a:t>• Indexes </a:t>
            </a:r>
            <a:r>
              <a:rPr lang="en-US" sz="5400" dirty="0" err="1"/>
              <a:t>sao</a:t>
            </a:r>
            <a:r>
              <a:rPr lang="en-US" sz="5400" dirty="0"/>
              <a:t> </a:t>
            </a:r>
            <a:r>
              <a:rPr lang="en-US" sz="5400" dirty="0" err="1"/>
              <a:t>particionados</a:t>
            </a:r>
            <a:r>
              <a:rPr lang="en-US" sz="5400" dirty="0"/>
              <a:t> </a:t>
            </a:r>
            <a:r>
              <a:rPr lang="en-US" sz="5400" dirty="0" err="1"/>
              <a:t>em</a:t>
            </a:r>
            <a:r>
              <a:rPr lang="en-US" sz="5400" dirty="0"/>
              <a:t> shards, para </a:t>
            </a:r>
            <a:r>
              <a:rPr lang="en-US" sz="5400" dirty="0" err="1"/>
              <a:t>serem</a:t>
            </a:r>
            <a:r>
              <a:rPr lang="en-US" sz="5400" dirty="0"/>
              <a:t> </a:t>
            </a:r>
            <a:r>
              <a:rPr lang="en-US" sz="5400" dirty="0" err="1"/>
              <a:t>distribuidos</a:t>
            </a:r>
            <a:r>
              <a:rPr lang="en-US" sz="5400" dirty="0"/>
              <a:t> </a:t>
            </a:r>
            <a:r>
              <a:rPr lang="en-US" sz="5400" dirty="0" err="1"/>
              <a:t>num</a:t>
            </a:r>
            <a:r>
              <a:rPr lang="en-US" sz="5400" dirty="0"/>
              <a:t> cluster</a:t>
            </a:r>
          </a:p>
          <a:p>
            <a:endParaRPr lang="en-US" sz="5400" dirty="0"/>
          </a:p>
          <a:p>
            <a:r>
              <a:rPr lang="en-US" sz="5400" dirty="0"/>
              <a:t>• </a:t>
            </a:r>
            <a:r>
              <a:rPr lang="en-US" sz="5400" dirty="0" err="1"/>
              <a:t>Cada</a:t>
            </a:r>
            <a:r>
              <a:rPr lang="en-US" sz="5400" dirty="0"/>
              <a:t> shard e um “Standalone Lucene Index”</a:t>
            </a:r>
          </a:p>
          <a:p>
            <a:endParaRPr lang="en-US" sz="5400" dirty="0"/>
          </a:p>
          <a:p>
            <a:r>
              <a:rPr lang="en-US" sz="5400" dirty="0"/>
              <a:t>• </a:t>
            </a:r>
            <a:r>
              <a:rPr lang="en-US" sz="5400" dirty="0" err="1"/>
              <a:t>todo</a:t>
            </a:r>
            <a:r>
              <a:rPr lang="en-US" sz="5400" dirty="0"/>
              <a:t> index </a:t>
            </a:r>
            <a:r>
              <a:rPr lang="en-US" sz="5400" dirty="0" err="1"/>
              <a:t>pode</a:t>
            </a:r>
            <a:r>
              <a:rPr lang="en-US" sz="5400" dirty="0"/>
              <a:t> </a:t>
            </a:r>
            <a:r>
              <a:rPr lang="en-US" sz="5400" dirty="0" err="1"/>
              <a:t>ser</a:t>
            </a:r>
            <a:r>
              <a:rPr lang="en-US" sz="5400" dirty="0"/>
              <a:t> “</a:t>
            </a:r>
            <a:r>
              <a:rPr lang="en-US" sz="5400" dirty="0" err="1"/>
              <a:t>shardeado</a:t>
            </a:r>
            <a:r>
              <a:rPr lang="en-US" sz="5400" dirty="0"/>
              <a:t>”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0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759225" y="824667"/>
            <a:ext cx="17562600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A4DA9-E133-D849-9A38-D2603A0DB01D}"/>
              </a:ext>
            </a:extLst>
          </p:cNvPr>
          <p:cNvSpPr/>
          <p:nvPr/>
        </p:nvSpPr>
        <p:spPr>
          <a:xfrm>
            <a:off x="759224" y="3361038"/>
            <a:ext cx="218042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Um shard e um </a:t>
            </a:r>
            <a:r>
              <a:rPr lang="en-US" sz="5400" dirty="0" err="1"/>
              <a:t>pedaco</a:t>
            </a:r>
            <a:r>
              <a:rPr lang="en-US" sz="5400" dirty="0"/>
              <a:t> de um </a:t>
            </a:r>
            <a:r>
              <a:rPr lang="en-US" sz="5400" dirty="0" err="1"/>
              <a:t>indice</a:t>
            </a:r>
            <a:r>
              <a:rPr lang="en-US" sz="5400" dirty="0"/>
              <a:t> no Elasticsearch</a:t>
            </a:r>
          </a:p>
          <a:p>
            <a:endParaRPr lang="en-US" sz="5400" dirty="0"/>
          </a:p>
          <a:p>
            <a:r>
              <a:rPr lang="en-US" sz="5400" dirty="0"/>
              <a:t>• Indexes </a:t>
            </a:r>
            <a:r>
              <a:rPr lang="en-US" sz="5400" dirty="0" err="1"/>
              <a:t>sao</a:t>
            </a:r>
            <a:r>
              <a:rPr lang="en-US" sz="5400" dirty="0"/>
              <a:t> </a:t>
            </a:r>
            <a:r>
              <a:rPr lang="en-US" sz="5400" dirty="0" err="1"/>
              <a:t>particionados</a:t>
            </a:r>
            <a:r>
              <a:rPr lang="en-US" sz="5400" dirty="0"/>
              <a:t> </a:t>
            </a:r>
            <a:r>
              <a:rPr lang="en-US" sz="5400" dirty="0" err="1"/>
              <a:t>em</a:t>
            </a:r>
            <a:r>
              <a:rPr lang="en-US" sz="5400" dirty="0"/>
              <a:t> shards, para </a:t>
            </a:r>
            <a:r>
              <a:rPr lang="en-US" sz="5400" dirty="0" err="1"/>
              <a:t>serem</a:t>
            </a:r>
            <a:r>
              <a:rPr lang="en-US" sz="5400" dirty="0"/>
              <a:t> </a:t>
            </a:r>
            <a:r>
              <a:rPr lang="en-US" sz="5400" dirty="0" err="1"/>
              <a:t>distribuidos</a:t>
            </a:r>
            <a:r>
              <a:rPr lang="en-US" sz="5400" dirty="0"/>
              <a:t> </a:t>
            </a:r>
            <a:r>
              <a:rPr lang="en-US" sz="5400" dirty="0" err="1"/>
              <a:t>num</a:t>
            </a:r>
            <a:r>
              <a:rPr lang="en-US" sz="5400" dirty="0"/>
              <a:t> cluster</a:t>
            </a:r>
          </a:p>
          <a:p>
            <a:endParaRPr lang="en-US" sz="5400" dirty="0"/>
          </a:p>
          <a:p>
            <a:r>
              <a:rPr lang="en-US" sz="5400" dirty="0"/>
              <a:t>• </a:t>
            </a:r>
            <a:r>
              <a:rPr lang="en-US" sz="5400" dirty="0" err="1"/>
              <a:t>Cada</a:t>
            </a:r>
            <a:r>
              <a:rPr lang="en-US" sz="5400" dirty="0"/>
              <a:t> shard e um “Standalone Lucene Index”</a:t>
            </a:r>
          </a:p>
          <a:p>
            <a:endParaRPr lang="en-US" sz="5400" dirty="0"/>
          </a:p>
          <a:p>
            <a:r>
              <a:rPr lang="en-US" sz="5400" dirty="0"/>
              <a:t>• </a:t>
            </a:r>
            <a:r>
              <a:rPr lang="en-US" sz="5400" dirty="0" err="1"/>
              <a:t>todo</a:t>
            </a:r>
            <a:r>
              <a:rPr lang="en-US" sz="5400" dirty="0"/>
              <a:t> index </a:t>
            </a:r>
            <a:r>
              <a:rPr lang="en-US" sz="5400" dirty="0" err="1"/>
              <a:t>pode</a:t>
            </a:r>
            <a:r>
              <a:rPr lang="en-US" sz="5400" dirty="0"/>
              <a:t> </a:t>
            </a:r>
            <a:r>
              <a:rPr lang="en-US" sz="5400" dirty="0" err="1"/>
              <a:t>ser</a:t>
            </a:r>
            <a:r>
              <a:rPr lang="en-US" sz="5400" dirty="0"/>
              <a:t> “</a:t>
            </a:r>
            <a:r>
              <a:rPr lang="en-US" sz="5400" dirty="0" err="1"/>
              <a:t>shardeado</a:t>
            </a:r>
            <a:r>
              <a:rPr lang="en-US" sz="5400" dirty="0"/>
              <a:t>”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1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945474" y="2406332"/>
            <a:ext cx="175626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Comentários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050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945474" y="2406332"/>
            <a:ext cx="175626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Comentários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3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3E7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749561" y="1343644"/>
            <a:ext cx="167382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Workshop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Building ELK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Like a Boss</a:t>
            </a:r>
            <a:endParaRPr sz="110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945474" y="10430192"/>
            <a:ext cx="12307895" cy="87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8FF"/>
              </a:buClr>
              <a:buFont typeface="Proxima Nova"/>
              <a:buNone/>
            </a:pPr>
            <a:r>
              <a:rPr lang="en-US" sz="4800" dirty="0" err="1">
                <a:solidFill>
                  <a:srgbClr val="00C8FF"/>
                </a:solidFill>
                <a:latin typeface="Proxima Nova"/>
                <a:ea typeface="Proxima Nova"/>
                <a:cs typeface="Proxima Nova"/>
                <a:sym typeface="Proxima Nova"/>
              </a:rPr>
              <a:t>Maio</a:t>
            </a:r>
            <a:r>
              <a:rPr lang="en-US" sz="4800" dirty="0">
                <a:solidFill>
                  <a:srgbClr val="00C8FF"/>
                </a:solidFill>
                <a:latin typeface="Proxima Nova"/>
                <a:ea typeface="Proxima Nova"/>
                <a:cs typeface="Proxima Nova"/>
                <a:sym typeface="Proxima Nova"/>
              </a:rPr>
              <a:t> de 2018</a:t>
            </a:r>
            <a:endParaRPr sz="4800" dirty="0">
              <a:solidFill>
                <a:srgbClr val="00C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945474" y="2406332"/>
            <a:ext cx="175626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Comentários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15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945474" y="2406332"/>
            <a:ext cx="175626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8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Comentários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61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3E7F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1945475" y="2406325"/>
            <a:ext cx="167382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Valeu galera!</a:t>
            </a:r>
            <a:endParaRPr sz="11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1945474" y="10430192"/>
            <a:ext cx="12307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8FF"/>
              </a:buClr>
              <a:buFont typeface="Proxima Nova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3E7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Shape 503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3217" y="4445330"/>
            <a:ext cx="6342300" cy="7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7096" y="431800"/>
            <a:ext cx="19925400" cy="156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11917057" y="7632262"/>
            <a:ext cx="32508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Centro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Presidente Wilson,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231 - 29º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(21) 2240-2030</a:t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15995638" y="7632262"/>
            <a:ext cx="28449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Cidade Monções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Nações Unidas,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11.541 - 3º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(11) 4119-0449</a:t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19689458" y="7632262"/>
            <a:ext cx="33303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Savassi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Getúlio Vargas, 671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Sala 800 - 8º andar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Proxima Nova Semibold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(31) 3360-8900</a:t>
            </a:r>
            <a:endParaRPr/>
          </a:p>
        </p:txBody>
      </p:sp>
      <p:pic>
        <p:nvPicPr>
          <p:cNvPr id="508" name="Shape 508" descr="pasted-image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68956" y="6430909"/>
            <a:ext cx="9201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pasted-image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96686" y="6430909"/>
            <a:ext cx="993300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1917057" y="10654862"/>
            <a:ext cx="39093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www.concrete.com.br</a:t>
            </a:r>
            <a:endParaRPr/>
          </a:p>
        </p:txBody>
      </p:sp>
      <p:pic>
        <p:nvPicPr>
          <p:cNvPr id="511" name="Shape 511" descr="pasted-image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4286" y="4648075"/>
            <a:ext cx="6342300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 descr="pasted-image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24286" y="6430909"/>
            <a:ext cx="906900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D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7094100" y="1961483"/>
            <a:ext cx="17289900" cy="7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       CAP 1</a:t>
            </a: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 Extrabold"/>
              <a:buNone/>
            </a:pPr>
            <a:r>
              <a:rPr lang="en-US" sz="110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Elasticsearch</a:t>
            </a:r>
            <a:endParaRPr sz="110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36316A-6209-F34D-9CD2-BB78B16B80D3}"/>
              </a:ext>
            </a:extLst>
          </p:cNvPr>
          <p:cNvSpPr txBox="1">
            <a:spLocks/>
          </p:cNvSpPr>
          <p:nvPr/>
        </p:nvSpPr>
        <p:spPr>
          <a:xfrm>
            <a:off x="1606378" y="2875907"/>
            <a:ext cx="19601594" cy="727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0" dirty="0"/>
              <a:t>De </a:t>
            </a:r>
            <a:r>
              <a:rPr lang="en-US" sz="11000" dirty="0" err="1"/>
              <a:t>onde</a:t>
            </a:r>
            <a:r>
              <a:rPr lang="en-US" sz="11000" dirty="0"/>
              <a:t> </a:t>
            </a:r>
            <a:r>
              <a:rPr lang="en-US" sz="11000" dirty="0" err="1"/>
              <a:t>vem</a:t>
            </a:r>
            <a:r>
              <a:rPr lang="en-US" sz="11000" dirty="0"/>
              <a:t>?</a:t>
            </a:r>
          </a:p>
          <a:p>
            <a:r>
              <a:rPr lang="en-US" sz="11000" dirty="0"/>
              <a:t>Como </a:t>
            </a:r>
            <a:r>
              <a:rPr lang="en-US" sz="11000" dirty="0" err="1"/>
              <a:t>Funciona</a:t>
            </a:r>
            <a:r>
              <a:rPr lang="en-US" sz="11000" dirty="0"/>
              <a:t>?</a:t>
            </a:r>
          </a:p>
          <a:p>
            <a:r>
              <a:rPr lang="en-US" sz="11000" dirty="0"/>
              <a:t>Do que se </a:t>
            </a:r>
            <a:r>
              <a:rPr lang="en-US" sz="11000" dirty="0" err="1"/>
              <a:t>alimenta</a:t>
            </a:r>
            <a:r>
              <a:rPr lang="en-US" sz="11000" dirty="0"/>
              <a:t>?</a:t>
            </a:r>
          </a:p>
          <a:p>
            <a:endParaRPr lang="en-US" sz="1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C97D-93AF-1945-ABE3-6AA55BB3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Elastic!</a:t>
            </a:r>
          </a:p>
        </p:txBody>
      </p:sp>
    </p:spTree>
    <p:extLst>
      <p:ext uri="{BB962C8B-B14F-4D97-AF65-F5344CB8AC3E}">
        <p14:creationId xmlns:p14="http://schemas.microsoft.com/office/powerpoint/2010/main" val="2647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7" y="182134"/>
            <a:ext cx="13871174" cy="3080050"/>
          </a:xfrm>
        </p:spPr>
        <p:txBody>
          <a:bodyPr/>
          <a:lstStyle/>
          <a:p>
            <a:r>
              <a:rPr lang="en-US" b="1" dirty="0" err="1"/>
              <a:t>Historico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ED42-710E-E84A-89C1-BC4F7549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85" y="3682313"/>
            <a:ext cx="16836796" cy="69440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Shay </a:t>
            </a:r>
            <a:r>
              <a:rPr lang="en-US" dirty="0" err="1">
                <a:solidFill>
                  <a:schemeClr val="bg1"/>
                </a:solidFill>
              </a:rPr>
              <a:t>Banon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Procura</a:t>
            </a:r>
            <a:r>
              <a:rPr lang="en-US" dirty="0">
                <a:solidFill>
                  <a:schemeClr val="bg1"/>
                </a:solidFill>
              </a:rPr>
              <a:t> um motor de </a:t>
            </a:r>
            <a:r>
              <a:rPr lang="en-US" dirty="0" err="1">
                <a:solidFill>
                  <a:schemeClr val="bg1"/>
                </a:solidFill>
              </a:rPr>
              <a:t>busca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so I decided to build an app that my wife could use to capture all the cooking knowledge she was gathering during her chef lessons.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7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5501974"/>
          </a:xfrm>
        </p:spPr>
        <p:txBody>
          <a:bodyPr/>
          <a:lstStyle/>
          <a:p>
            <a:r>
              <a:rPr lang="en-US" b="1" dirty="0"/>
              <a:t>Apache Lucene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ED42-710E-E84A-89C1-BC4F7549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76" y="5684108"/>
            <a:ext cx="20543823" cy="6944085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Motor de </a:t>
            </a:r>
            <a:r>
              <a:rPr lang="en-US" sz="6600" dirty="0" err="1">
                <a:solidFill>
                  <a:schemeClr val="bg1"/>
                </a:solidFill>
              </a:rPr>
              <a:t>busca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escrita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em</a:t>
            </a:r>
            <a:r>
              <a:rPr lang="en-US" sz="6600" dirty="0">
                <a:solidFill>
                  <a:schemeClr val="bg1"/>
                </a:solidFill>
              </a:rPr>
              <a:t> java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A </a:t>
            </a:r>
            <a:r>
              <a:rPr lang="en-US" sz="6600" dirty="0" err="1">
                <a:solidFill>
                  <a:schemeClr val="bg1"/>
                </a:solidFill>
              </a:rPr>
              <a:t>melhor</a:t>
            </a:r>
            <a:r>
              <a:rPr lang="en-US" sz="6600" dirty="0">
                <a:solidFill>
                  <a:schemeClr val="bg1"/>
                </a:solidFill>
              </a:rPr>
              <a:t> que </a:t>
            </a:r>
            <a:r>
              <a:rPr lang="en-US" sz="6600" dirty="0" err="1">
                <a:solidFill>
                  <a:schemeClr val="bg1"/>
                </a:solidFill>
              </a:rPr>
              <a:t>existe</a:t>
            </a:r>
            <a:r>
              <a:rPr lang="en-US" sz="6600" dirty="0">
                <a:solidFill>
                  <a:schemeClr val="bg1"/>
                </a:solidFill>
              </a:rPr>
              <a:t> (Segundo a propria elastic)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chemeClr val="bg1"/>
                </a:solidFill>
              </a:rPr>
              <a:t>Utiliza</a:t>
            </a:r>
            <a:r>
              <a:rPr lang="en-US" sz="6600" dirty="0">
                <a:solidFill>
                  <a:schemeClr val="bg1"/>
                </a:solidFill>
              </a:rPr>
              <a:t> principio de index </a:t>
            </a:r>
            <a:r>
              <a:rPr lang="en-US" sz="6600" dirty="0" err="1">
                <a:solidFill>
                  <a:schemeClr val="bg1"/>
                </a:solidFill>
              </a:rPr>
              <a:t>invertido</a:t>
            </a:r>
            <a:endParaRPr lang="en-US" sz="6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2796B-1CC7-924D-9714-27E51386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834" y="10930512"/>
            <a:ext cx="8367142" cy="16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3426039"/>
          </a:xfrm>
        </p:spPr>
        <p:txBody>
          <a:bodyPr/>
          <a:lstStyle/>
          <a:p>
            <a:r>
              <a:rPr lang="en-US" b="1" dirty="0"/>
              <a:t>Index O que?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0A0B3-B6F5-344F-862C-A076F104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03" y="3385752"/>
            <a:ext cx="14455362" cy="92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586-C0FC-8A4F-8B7D-3423B6A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6" y="182134"/>
            <a:ext cx="20024839" cy="5501974"/>
          </a:xfrm>
        </p:spPr>
        <p:txBody>
          <a:bodyPr/>
          <a:lstStyle/>
          <a:p>
            <a:r>
              <a:rPr lang="en-US" b="1" dirty="0"/>
              <a:t>Apache Lucene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ED42-710E-E84A-89C1-BC4F7549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76" y="4226011"/>
            <a:ext cx="20543823" cy="6944085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Alta </a:t>
            </a:r>
            <a:r>
              <a:rPr lang="en-US" sz="6600" dirty="0" err="1">
                <a:solidFill>
                  <a:schemeClr val="bg1"/>
                </a:solidFill>
              </a:rPr>
              <a:t>complexidade</a:t>
            </a:r>
            <a:endParaRPr lang="en-US" sz="6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chemeClr val="bg1"/>
                </a:solidFill>
              </a:rPr>
              <a:t>Disponibilidade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2157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417</Words>
  <Application>Microsoft Macintosh PowerPoint</Application>
  <PresentationFormat>Custom</PresentationFormat>
  <Paragraphs>86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Helvetica Neue Light</vt:lpstr>
      <vt:lpstr>Proxima Nova Extrabold</vt:lpstr>
      <vt:lpstr>Proxima Nova Semibold</vt:lpstr>
      <vt:lpstr>Arial</vt:lpstr>
      <vt:lpstr>Helvetica Neue</vt:lpstr>
      <vt:lpstr>Proxima Nova</vt:lpstr>
      <vt:lpstr>White</vt:lpstr>
      <vt:lpstr>White</vt:lpstr>
      <vt:lpstr>PowerPoint Presentation</vt:lpstr>
      <vt:lpstr>PowerPoint Presentation</vt:lpstr>
      <vt:lpstr>PowerPoint Presentation</vt:lpstr>
      <vt:lpstr>PowerPoint Presentation</vt:lpstr>
      <vt:lpstr>About Elastic!</vt:lpstr>
      <vt:lpstr>Historico</vt:lpstr>
      <vt:lpstr>Apache Lucene</vt:lpstr>
      <vt:lpstr>Index O que?</vt:lpstr>
      <vt:lpstr>Apache Lucene</vt:lpstr>
      <vt:lpstr>ElasticSearch</vt:lpstr>
      <vt:lpstr>ElasticSearch</vt:lpstr>
      <vt:lpstr>PowerPoint Presentation</vt:lpstr>
      <vt:lpstr>Termos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Lopes Da Silva, R.</cp:lastModifiedBy>
  <cp:revision>9</cp:revision>
  <dcterms:modified xsi:type="dcterms:W3CDTF">2018-05-28T11:10:46Z</dcterms:modified>
</cp:coreProperties>
</file>