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82" r:id="rId17"/>
    <p:sldId id="283" r:id="rId18"/>
  </p:sldIdLst>
  <p:sldSz cx="15557500" cy="8763000"/>
  <p:notesSz cx="15557500" cy="8763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>
      <p:cViewPr varScale="1">
        <p:scale>
          <a:sx n="54" d="100"/>
          <a:sy n="54" d="100"/>
        </p:scale>
        <p:origin x="-72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8589" y="275605"/>
            <a:ext cx="482409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1289" y="327526"/>
            <a:ext cx="14575155" cy="6776084"/>
          </a:xfrm>
          <a:custGeom>
            <a:avLst/>
            <a:gdLst/>
            <a:ahLst/>
            <a:cxnLst/>
            <a:rect l="l" t="t" r="r" b="b"/>
            <a:pathLst>
              <a:path w="14575155" h="6776084">
                <a:moveTo>
                  <a:pt x="14498413" y="6775699"/>
                </a:moveTo>
                <a:lnTo>
                  <a:pt x="76505" y="6775699"/>
                </a:lnTo>
                <a:lnTo>
                  <a:pt x="71180" y="6775174"/>
                </a:lnTo>
                <a:lnTo>
                  <a:pt x="31920" y="6758912"/>
                </a:lnTo>
                <a:lnTo>
                  <a:pt x="4175" y="6720184"/>
                </a:lnTo>
                <a:lnTo>
                  <a:pt x="0" y="6699194"/>
                </a:lnTo>
                <a:lnTo>
                  <a:pt x="0" y="6693818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699194"/>
                </a:lnTo>
                <a:lnTo>
                  <a:pt x="14558132" y="6743778"/>
                </a:lnTo>
                <a:lnTo>
                  <a:pt x="14519404" y="6771523"/>
                </a:lnTo>
                <a:lnTo>
                  <a:pt x="14503737" y="6775174"/>
                </a:lnTo>
                <a:lnTo>
                  <a:pt x="14498413" y="677569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3427" y="520755"/>
            <a:ext cx="339090" cy="156845"/>
          </a:xfrm>
          <a:custGeom>
            <a:avLst/>
            <a:gdLst/>
            <a:ahLst/>
            <a:cxnLst/>
            <a:rect l="l" t="t" r="r" b="b"/>
            <a:pathLst>
              <a:path w="339090" h="156845">
                <a:moveTo>
                  <a:pt x="92615" y="60731"/>
                </a:moveTo>
                <a:lnTo>
                  <a:pt x="70184" y="60731"/>
                </a:lnTo>
                <a:lnTo>
                  <a:pt x="70771" y="60633"/>
                </a:lnTo>
                <a:lnTo>
                  <a:pt x="71881" y="52503"/>
                </a:lnTo>
                <a:lnTo>
                  <a:pt x="69351" y="46054"/>
                </a:lnTo>
                <a:lnTo>
                  <a:pt x="67579" y="44685"/>
                </a:lnTo>
                <a:lnTo>
                  <a:pt x="66248" y="36487"/>
                </a:lnTo>
                <a:lnTo>
                  <a:pt x="66216" y="0"/>
                </a:lnTo>
                <a:lnTo>
                  <a:pt x="92615" y="0"/>
                </a:lnTo>
                <a:lnTo>
                  <a:pt x="92615" y="60731"/>
                </a:lnTo>
                <a:close/>
              </a:path>
              <a:path w="339090" h="156845">
                <a:moveTo>
                  <a:pt x="49548" y="156775"/>
                </a:moveTo>
                <a:lnTo>
                  <a:pt x="40308" y="156775"/>
                </a:lnTo>
                <a:lnTo>
                  <a:pt x="31525" y="156004"/>
                </a:lnTo>
                <a:lnTo>
                  <a:pt x="2718" y="130070"/>
                </a:lnTo>
                <a:lnTo>
                  <a:pt x="0" y="111667"/>
                </a:lnTo>
                <a:lnTo>
                  <a:pt x="0" y="79391"/>
                </a:lnTo>
                <a:lnTo>
                  <a:pt x="16808" y="41030"/>
                </a:lnTo>
                <a:lnTo>
                  <a:pt x="40308" y="34087"/>
                </a:lnTo>
                <a:lnTo>
                  <a:pt x="49417" y="34087"/>
                </a:lnTo>
                <a:lnTo>
                  <a:pt x="57041" y="36487"/>
                </a:lnTo>
                <a:lnTo>
                  <a:pt x="67579" y="44685"/>
                </a:lnTo>
                <a:lnTo>
                  <a:pt x="69754" y="58086"/>
                </a:lnTo>
                <a:lnTo>
                  <a:pt x="39899" y="58086"/>
                </a:lnTo>
                <a:lnTo>
                  <a:pt x="34969" y="59964"/>
                </a:lnTo>
                <a:lnTo>
                  <a:pt x="28112" y="67473"/>
                </a:lnTo>
                <a:lnTo>
                  <a:pt x="26398" y="73024"/>
                </a:lnTo>
                <a:lnTo>
                  <a:pt x="26398" y="117838"/>
                </a:lnTo>
                <a:lnTo>
                  <a:pt x="28112" y="123389"/>
                </a:lnTo>
                <a:lnTo>
                  <a:pt x="34969" y="130899"/>
                </a:lnTo>
                <a:lnTo>
                  <a:pt x="39899" y="132776"/>
                </a:lnTo>
                <a:lnTo>
                  <a:pt x="69702" y="132776"/>
                </a:lnTo>
                <a:lnTo>
                  <a:pt x="67513" y="146586"/>
                </a:lnTo>
                <a:lnTo>
                  <a:pt x="57254" y="154424"/>
                </a:lnTo>
                <a:lnTo>
                  <a:pt x="49548" y="156775"/>
                </a:lnTo>
                <a:close/>
              </a:path>
              <a:path w="339090" h="156845">
                <a:moveTo>
                  <a:pt x="70184" y="60731"/>
                </a:moveTo>
                <a:lnTo>
                  <a:pt x="67579" y="44685"/>
                </a:lnTo>
                <a:lnTo>
                  <a:pt x="69351" y="46054"/>
                </a:lnTo>
                <a:lnTo>
                  <a:pt x="71881" y="52503"/>
                </a:lnTo>
                <a:lnTo>
                  <a:pt x="70771" y="60633"/>
                </a:lnTo>
                <a:lnTo>
                  <a:pt x="70184" y="60731"/>
                </a:lnTo>
                <a:close/>
              </a:path>
              <a:path w="339090" h="156845">
                <a:moveTo>
                  <a:pt x="69702" y="132776"/>
                </a:moveTo>
                <a:lnTo>
                  <a:pt x="52601" y="132776"/>
                </a:lnTo>
                <a:lnTo>
                  <a:pt x="57482" y="130866"/>
                </a:lnTo>
                <a:lnTo>
                  <a:pt x="64470" y="123226"/>
                </a:lnTo>
                <a:lnTo>
                  <a:pt x="66175" y="117838"/>
                </a:lnTo>
                <a:lnTo>
                  <a:pt x="66175" y="73024"/>
                </a:lnTo>
                <a:lnTo>
                  <a:pt x="64470" y="67637"/>
                </a:lnTo>
                <a:lnTo>
                  <a:pt x="57482" y="59996"/>
                </a:lnTo>
                <a:lnTo>
                  <a:pt x="52601" y="58086"/>
                </a:lnTo>
                <a:lnTo>
                  <a:pt x="69754" y="58086"/>
                </a:lnTo>
                <a:lnTo>
                  <a:pt x="70184" y="60731"/>
                </a:lnTo>
                <a:lnTo>
                  <a:pt x="92615" y="60731"/>
                </a:lnTo>
                <a:lnTo>
                  <a:pt x="92615" y="129740"/>
                </a:lnTo>
                <a:lnTo>
                  <a:pt x="70184" y="129740"/>
                </a:lnTo>
                <a:lnTo>
                  <a:pt x="69702" y="132776"/>
                </a:lnTo>
                <a:close/>
              </a:path>
              <a:path w="339090" h="156845">
                <a:moveTo>
                  <a:pt x="67513" y="146586"/>
                </a:moveTo>
                <a:lnTo>
                  <a:pt x="70184" y="129740"/>
                </a:lnTo>
                <a:lnTo>
                  <a:pt x="70379" y="129789"/>
                </a:lnTo>
                <a:lnTo>
                  <a:pt x="71914" y="138343"/>
                </a:lnTo>
                <a:lnTo>
                  <a:pt x="69596" y="144988"/>
                </a:lnTo>
                <a:lnTo>
                  <a:pt x="67513" y="146586"/>
                </a:lnTo>
                <a:close/>
              </a:path>
              <a:path w="339090" h="156845">
                <a:moveTo>
                  <a:pt x="92615" y="154767"/>
                </a:moveTo>
                <a:lnTo>
                  <a:pt x="66216" y="154767"/>
                </a:lnTo>
                <a:lnTo>
                  <a:pt x="67513" y="146586"/>
                </a:lnTo>
                <a:lnTo>
                  <a:pt x="69596" y="144988"/>
                </a:lnTo>
                <a:lnTo>
                  <a:pt x="71914" y="138343"/>
                </a:lnTo>
                <a:lnTo>
                  <a:pt x="70379" y="129789"/>
                </a:lnTo>
                <a:lnTo>
                  <a:pt x="70184" y="129740"/>
                </a:lnTo>
                <a:lnTo>
                  <a:pt x="92615" y="129740"/>
                </a:lnTo>
                <a:lnTo>
                  <a:pt x="92615" y="154767"/>
                </a:lnTo>
                <a:close/>
              </a:path>
              <a:path w="339090" h="156845">
                <a:moveTo>
                  <a:pt x="167051" y="156775"/>
                </a:moveTo>
                <a:lnTo>
                  <a:pt x="127490" y="137279"/>
                </a:lnTo>
                <a:lnTo>
                  <a:pt x="120327" y="110492"/>
                </a:lnTo>
                <a:lnTo>
                  <a:pt x="120327" y="80371"/>
                </a:lnTo>
                <a:lnTo>
                  <a:pt x="139979" y="41223"/>
                </a:lnTo>
                <a:lnTo>
                  <a:pt x="167051" y="34087"/>
                </a:lnTo>
                <a:lnTo>
                  <a:pt x="177103" y="34880"/>
                </a:lnTo>
                <a:lnTo>
                  <a:pt x="208482" y="57450"/>
                </a:lnTo>
                <a:lnTo>
                  <a:pt x="160129" y="57450"/>
                </a:lnTo>
                <a:lnTo>
                  <a:pt x="154937" y="59343"/>
                </a:lnTo>
                <a:lnTo>
                  <a:pt x="148048" y="66886"/>
                </a:lnTo>
                <a:lnTo>
                  <a:pt x="146334" y="72632"/>
                </a:lnTo>
                <a:lnTo>
                  <a:pt x="146334" y="82036"/>
                </a:lnTo>
                <a:lnTo>
                  <a:pt x="213726" y="82036"/>
                </a:lnTo>
                <a:lnTo>
                  <a:pt x="213726" y="104027"/>
                </a:lnTo>
                <a:lnTo>
                  <a:pt x="146334" y="104027"/>
                </a:lnTo>
                <a:lnTo>
                  <a:pt x="146378" y="118377"/>
                </a:lnTo>
                <a:lnTo>
                  <a:pt x="148048" y="123960"/>
                </a:lnTo>
                <a:lnTo>
                  <a:pt x="154905" y="131372"/>
                </a:lnTo>
                <a:lnTo>
                  <a:pt x="160096" y="133217"/>
                </a:lnTo>
                <a:lnTo>
                  <a:pt x="209789" y="133217"/>
                </a:lnTo>
                <a:lnTo>
                  <a:pt x="208718" y="135886"/>
                </a:lnTo>
                <a:lnTo>
                  <a:pt x="176050" y="156212"/>
                </a:lnTo>
                <a:lnTo>
                  <a:pt x="167051" y="156775"/>
                </a:lnTo>
                <a:close/>
              </a:path>
              <a:path w="339090" h="156845">
                <a:moveTo>
                  <a:pt x="213726" y="82036"/>
                </a:moveTo>
                <a:lnTo>
                  <a:pt x="187768" y="82036"/>
                </a:lnTo>
                <a:lnTo>
                  <a:pt x="187768" y="72632"/>
                </a:lnTo>
                <a:lnTo>
                  <a:pt x="186038" y="66886"/>
                </a:lnTo>
                <a:lnTo>
                  <a:pt x="182577" y="63131"/>
                </a:lnTo>
                <a:lnTo>
                  <a:pt x="179148" y="59343"/>
                </a:lnTo>
                <a:lnTo>
                  <a:pt x="173973" y="57450"/>
                </a:lnTo>
                <a:lnTo>
                  <a:pt x="208482" y="57450"/>
                </a:lnTo>
                <a:lnTo>
                  <a:pt x="210530" y="61490"/>
                </a:lnTo>
                <a:lnTo>
                  <a:pt x="212927" y="70410"/>
                </a:lnTo>
                <a:lnTo>
                  <a:pt x="213726" y="80371"/>
                </a:lnTo>
                <a:lnTo>
                  <a:pt x="213726" y="82036"/>
                </a:lnTo>
                <a:close/>
              </a:path>
              <a:path w="339090" h="156845">
                <a:moveTo>
                  <a:pt x="209789" y="133217"/>
                </a:moveTo>
                <a:lnTo>
                  <a:pt x="167051" y="133217"/>
                </a:lnTo>
                <a:lnTo>
                  <a:pt x="174951" y="132289"/>
                </a:lnTo>
                <a:lnTo>
                  <a:pt x="181022" y="129507"/>
                </a:lnTo>
                <a:lnTo>
                  <a:pt x="185261" y="124869"/>
                </a:lnTo>
                <a:lnTo>
                  <a:pt x="187670" y="118377"/>
                </a:lnTo>
                <a:lnTo>
                  <a:pt x="213922" y="118377"/>
                </a:lnTo>
                <a:lnTo>
                  <a:pt x="211947" y="127836"/>
                </a:lnTo>
                <a:lnTo>
                  <a:pt x="209789" y="133217"/>
                </a:lnTo>
                <a:close/>
              </a:path>
              <a:path w="339090" h="156845">
                <a:moveTo>
                  <a:pt x="293549" y="38300"/>
                </a:moveTo>
                <a:lnTo>
                  <a:pt x="267151" y="38300"/>
                </a:lnTo>
                <a:lnTo>
                  <a:pt x="267151" y="22072"/>
                </a:lnTo>
                <a:lnTo>
                  <a:pt x="300406" y="0"/>
                </a:lnTo>
                <a:lnTo>
                  <a:pt x="338657" y="0"/>
                </a:lnTo>
                <a:lnTo>
                  <a:pt x="338657" y="24782"/>
                </a:lnTo>
                <a:lnTo>
                  <a:pt x="298088" y="24782"/>
                </a:lnTo>
                <a:lnTo>
                  <a:pt x="296357" y="25353"/>
                </a:lnTo>
                <a:lnTo>
                  <a:pt x="294104" y="27606"/>
                </a:lnTo>
                <a:lnTo>
                  <a:pt x="293549" y="29320"/>
                </a:lnTo>
                <a:lnTo>
                  <a:pt x="293549" y="38300"/>
                </a:lnTo>
                <a:close/>
              </a:path>
              <a:path w="339090" h="156845">
                <a:moveTo>
                  <a:pt x="338657" y="63082"/>
                </a:moveTo>
                <a:lnTo>
                  <a:pt x="235071" y="63082"/>
                </a:lnTo>
                <a:lnTo>
                  <a:pt x="235071" y="38300"/>
                </a:lnTo>
                <a:lnTo>
                  <a:pt x="338657" y="38300"/>
                </a:lnTo>
                <a:lnTo>
                  <a:pt x="338657" y="63082"/>
                </a:lnTo>
                <a:close/>
              </a:path>
              <a:path w="339090" h="156845">
                <a:moveTo>
                  <a:pt x="293549" y="154767"/>
                </a:moveTo>
                <a:lnTo>
                  <a:pt x="267151" y="154767"/>
                </a:lnTo>
                <a:lnTo>
                  <a:pt x="267151" y="63082"/>
                </a:lnTo>
                <a:lnTo>
                  <a:pt x="293549" y="63082"/>
                </a:lnTo>
                <a:lnTo>
                  <a:pt x="293549" y="154767"/>
                </a:lnTo>
                <a:close/>
              </a:path>
            </a:pathLst>
          </a:custGeom>
          <a:solidFill>
            <a:srgbClr val="007B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04481" y="520755"/>
            <a:ext cx="342265" cy="156845"/>
          </a:xfrm>
          <a:custGeom>
            <a:avLst/>
            <a:gdLst/>
            <a:ahLst/>
            <a:cxnLst/>
            <a:rect l="l" t="t" r="r" b="b"/>
            <a:pathLst>
              <a:path w="342265" h="156845">
                <a:moveTo>
                  <a:pt x="46724" y="156775"/>
                </a:moveTo>
                <a:lnTo>
                  <a:pt x="7162" y="137279"/>
                </a:lnTo>
                <a:lnTo>
                  <a:pt x="0" y="110492"/>
                </a:lnTo>
                <a:lnTo>
                  <a:pt x="0" y="80371"/>
                </a:lnTo>
                <a:lnTo>
                  <a:pt x="19652" y="41223"/>
                </a:lnTo>
                <a:lnTo>
                  <a:pt x="46724" y="34087"/>
                </a:lnTo>
                <a:lnTo>
                  <a:pt x="56776" y="34880"/>
                </a:lnTo>
                <a:lnTo>
                  <a:pt x="88154" y="57450"/>
                </a:lnTo>
                <a:lnTo>
                  <a:pt x="39801" y="57450"/>
                </a:lnTo>
                <a:lnTo>
                  <a:pt x="34610" y="59343"/>
                </a:lnTo>
                <a:lnTo>
                  <a:pt x="27720" y="66886"/>
                </a:lnTo>
                <a:lnTo>
                  <a:pt x="26006" y="72632"/>
                </a:lnTo>
                <a:lnTo>
                  <a:pt x="26006" y="82036"/>
                </a:lnTo>
                <a:lnTo>
                  <a:pt x="93399" y="82036"/>
                </a:lnTo>
                <a:lnTo>
                  <a:pt x="93399" y="104027"/>
                </a:lnTo>
                <a:lnTo>
                  <a:pt x="26006" y="104027"/>
                </a:lnTo>
                <a:lnTo>
                  <a:pt x="26050" y="118377"/>
                </a:lnTo>
                <a:lnTo>
                  <a:pt x="27720" y="123960"/>
                </a:lnTo>
                <a:lnTo>
                  <a:pt x="34577" y="131372"/>
                </a:lnTo>
                <a:lnTo>
                  <a:pt x="39769" y="133217"/>
                </a:lnTo>
                <a:lnTo>
                  <a:pt x="89462" y="133217"/>
                </a:lnTo>
                <a:lnTo>
                  <a:pt x="88391" y="135886"/>
                </a:lnTo>
                <a:lnTo>
                  <a:pt x="55723" y="156212"/>
                </a:lnTo>
                <a:lnTo>
                  <a:pt x="46724" y="156775"/>
                </a:lnTo>
                <a:close/>
              </a:path>
              <a:path w="342265" h="156845">
                <a:moveTo>
                  <a:pt x="93399" y="82036"/>
                </a:moveTo>
                <a:lnTo>
                  <a:pt x="67441" y="82036"/>
                </a:lnTo>
                <a:lnTo>
                  <a:pt x="67441" y="72632"/>
                </a:lnTo>
                <a:lnTo>
                  <a:pt x="65710" y="66886"/>
                </a:lnTo>
                <a:lnTo>
                  <a:pt x="62249" y="63131"/>
                </a:lnTo>
                <a:lnTo>
                  <a:pt x="58821" y="59343"/>
                </a:lnTo>
                <a:lnTo>
                  <a:pt x="53646" y="57450"/>
                </a:lnTo>
                <a:lnTo>
                  <a:pt x="88154" y="57450"/>
                </a:lnTo>
                <a:lnTo>
                  <a:pt x="90203" y="61490"/>
                </a:lnTo>
                <a:lnTo>
                  <a:pt x="92600" y="70410"/>
                </a:lnTo>
                <a:lnTo>
                  <a:pt x="93399" y="80371"/>
                </a:lnTo>
                <a:lnTo>
                  <a:pt x="93399" y="82036"/>
                </a:lnTo>
                <a:close/>
              </a:path>
              <a:path w="342265" h="156845">
                <a:moveTo>
                  <a:pt x="89462" y="133217"/>
                </a:moveTo>
                <a:lnTo>
                  <a:pt x="46724" y="133217"/>
                </a:lnTo>
                <a:lnTo>
                  <a:pt x="54624" y="132289"/>
                </a:lnTo>
                <a:lnTo>
                  <a:pt x="60694" y="129507"/>
                </a:lnTo>
                <a:lnTo>
                  <a:pt x="64934" y="124869"/>
                </a:lnTo>
                <a:lnTo>
                  <a:pt x="67343" y="118377"/>
                </a:lnTo>
                <a:lnTo>
                  <a:pt x="93595" y="118377"/>
                </a:lnTo>
                <a:lnTo>
                  <a:pt x="91620" y="127836"/>
                </a:lnTo>
                <a:lnTo>
                  <a:pt x="89462" y="133217"/>
                </a:lnTo>
                <a:close/>
              </a:path>
              <a:path w="342265" h="156845">
                <a:moveTo>
                  <a:pt x="171214" y="36096"/>
                </a:moveTo>
                <a:lnTo>
                  <a:pt x="144815" y="36096"/>
                </a:lnTo>
                <a:lnTo>
                  <a:pt x="144815" y="6024"/>
                </a:lnTo>
                <a:lnTo>
                  <a:pt x="171214" y="6024"/>
                </a:lnTo>
                <a:lnTo>
                  <a:pt x="171214" y="36096"/>
                </a:lnTo>
                <a:close/>
              </a:path>
              <a:path w="342265" h="156845">
                <a:moveTo>
                  <a:pt x="215342" y="60878"/>
                </a:moveTo>
                <a:lnTo>
                  <a:pt x="113715" y="60878"/>
                </a:lnTo>
                <a:lnTo>
                  <a:pt x="113715" y="36096"/>
                </a:lnTo>
                <a:lnTo>
                  <a:pt x="215342" y="36096"/>
                </a:lnTo>
                <a:lnTo>
                  <a:pt x="215342" y="60878"/>
                </a:lnTo>
                <a:close/>
              </a:path>
              <a:path w="342265" h="156845">
                <a:moveTo>
                  <a:pt x="213334" y="154767"/>
                </a:moveTo>
                <a:lnTo>
                  <a:pt x="179099" y="154767"/>
                </a:lnTo>
                <a:lnTo>
                  <a:pt x="171560" y="154216"/>
                </a:lnTo>
                <a:lnTo>
                  <a:pt x="144815" y="121511"/>
                </a:lnTo>
                <a:lnTo>
                  <a:pt x="144815" y="60878"/>
                </a:lnTo>
                <a:lnTo>
                  <a:pt x="171214" y="60878"/>
                </a:lnTo>
                <a:lnTo>
                  <a:pt x="171214" y="124679"/>
                </a:lnTo>
                <a:lnTo>
                  <a:pt x="171785" y="126883"/>
                </a:lnTo>
                <a:lnTo>
                  <a:pt x="174104" y="129364"/>
                </a:lnTo>
                <a:lnTo>
                  <a:pt x="176161" y="129985"/>
                </a:lnTo>
                <a:lnTo>
                  <a:pt x="213334" y="129985"/>
                </a:lnTo>
                <a:lnTo>
                  <a:pt x="213334" y="154767"/>
                </a:lnTo>
                <a:close/>
              </a:path>
              <a:path w="342265" h="156845">
                <a:moveTo>
                  <a:pt x="341694" y="154767"/>
                </a:moveTo>
                <a:lnTo>
                  <a:pt x="300406" y="154767"/>
                </a:lnTo>
                <a:lnTo>
                  <a:pt x="292628" y="154161"/>
                </a:lnTo>
                <a:lnTo>
                  <a:pt x="264784" y="127034"/>
                </a:lnTo>
                <a:lnTo>
                  <a:pt x="264163" y="119503"/>
                </a:lnTo>
                <a:lnTo>
                  <a:pt x="264163" y="24782"/>
                </a:lnTo>
                <a:lnTo>
                  <a:pt x="231054" y="24782"/>
                </a:lnTo>
                <a:lnTo>
                  <a:pt x="231054" y="0"/>
                </a:lnTo>
                <a:lnTo>
                  <a:pt x="290513" y="0"/>
                </a:lnTo>
                <a:lnTo>
                  <a:pt x="290513" y="122899"/>
                </a:lnTo>
                <a:lnTo>
                  <a:pt x="291378" y="125495"/>
                </a:lnTo>
                <a:lnTo>
                  <a:pt x="294872" y="129087"/>
                </a:lnTo>
                <a:lnTo>
                  <a:pt x="297304" y="129985"/>
                </a:lnTo>
                <a:lnTo>
                  <a:pt x="341694" y="129985"/>
                </a:lnTo>
                <a:lnTo>
                  <a:pt x="341694" y="154767"/>
                </a:lnTo>
                <a:close/>
              </a:path>
            </a:pathLst>
          </a:custGeom>
          <a:solidFill>
            <a:srgbClr val="BF1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89" y="221714"/>
            <a:ext cx="9824720" cy="7759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3269" y="2082637"/>
            <a:ext cx="6890384" cy="240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21818" y="8267275"/>
            <a:ext cx="5621019" cy="311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313269" y="2082637"/>
            <a:ext cx="6890384" cy="1989903"/>
          </a:xfrm>
          <a:prstGeom prst="rect">
            <a:avLst/>
          </a:prstGeom>
        </p:spPr>
        <p:txBody>
          <a:bodyPr vert="horz" wrap="square" lIns="0" tIns="446658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2810"/>
              </a:spcBef>
            </a:pPr>
            <a:r>
              <a:rPr dirty="0"/>
              <a:t>Co</a:t>
            </a:r>
            <a:r>
              <a:rPr sz="7000" dirty="0"/>
              <a:t>u</a:t>
            </a:r>
            <a:r>
              <a:rPr dirty="0"/>
              <a:t>rse</a:t>
            </a:r>
            <a:r>
              <a:rPr spc="-350" dirty="0"/>
              <a:t> </a:t>
            </a:r>
            <a:r>
              <a:rPr spc="160" dirty="0"/>
              <a:t>ratings</a:t>
            </a:r>
            <a:endParaRPr sz="7000" dirty="0"/>
          </a:p>
          <a:p>
            <a:pPr algn="ctr">
              <a:lnSpc>
                <a:spcPct val="100000"/>
              </a:lnSpc>
              <a:spcBef>
                <a:spcPts val="865"/>
              </a:spcBef>
              <a:tabLst>
                <a:tab pos="2835275" algn="l"/>
                <a:tab pos="3434079" algn="l"/>
                <a:tab pos="4467225" algn="l"/>
              </a:tabLst>
            </a:pPr>
            <a:r>
              <a:rPr lang="en-US" sz="2250" dirty="0"/>
              <a:t>Big Data Technologies Assignment </a:t>
            </a:r>
            <a:endParaRPr sz="2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87459" y="4544427"/>
            <a:ext cx="982980" cy="982980"/>
            <a:chOff x="7287459" y="4544427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4544427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4779077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483100" cy="1412875"/>
          </a:xfrm>
          <a:custGeom>
            <a:avLst/>
            <a:gdLst/>
            <a:ahLst/>
            <a:cxnLst/>
            <a:rect l="l" t="t" r="r" b="b"/>
            <a:pathLst>
              <a:path w="4483100" h="1412875">
                <a:moveTo>
                  <a:pt x="4406510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4406510" y="0"/>
                </a:lnTo>
                <a:lnTo>
                  <a:pt x="4411835" y="524"/>
                </a:lnTo>
                <a:lnTo>
                  <a:pt x="4451095" y="16786"/>
                </a:lnTo>
                <a:lnTo>
                  <a:pt x="4478839" y="55514"/>
                </a:lnTo>
                <a:lnTo>
                  <a:pt x="4483015" y="76505"/>
                </a:lnTo>
                <a:lnTo>
                  <a:pt x="4483015" y="1335951"/>
                </a:lnTo>
                <a:lnTo>
                  <a:pt x="4466228" y="1380536"/>
                </a:lnTo>
                <a:lnTo>
                  <a:pt x="4427501" y="1408281"/>
                </a:lnTo>
                <a:lnTo>
                  <a:pt x="4406510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856354" cy="8002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50" spc="105" dirty="0">
                <a:solidFill>
                  <a:srgbClr val="FFFFFF"/>
                </a:solidFill>
                <a:latin typeface="Arial"/>
                <a:cs typeface="Arial"/>
              </a:rPr>
              <a:t>Manish Kumar Singh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sz="2200" spc="135" dirty="0">
                <a:solidFill>
                  <a:srgbClr val="FFFFFF"/>
                </a:solidFill>
                <a:latin typeface="Arial"/>
                <a:cs typeface="Arial"/>
              </a:rPr>
              <a:t>Big Data Analytics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A</a:t>
            </a:r>
            <a:r>
              <a:rPr sz="4900" spc="45" dirty="0"/>
              <a:t>v</a:t>
            </a:r>
            <a:r>
              <a:rPr spc="45" dirty="0"/>
              <a:t>erage</a:t>
            </a:r>
            <a:r>
              <a:rPr spc="-35" dirty="0"/>
              <a:t> </a:t>
            </a:r>
            <a:r>
              <a:rPr dirty="0"/>
              <a:t>co</a:t>
            </a:r>
            <a:r>
              <a:rPr sz="4900" dirty="0"/>
              <a:t>u</a:t>
            </a:r>
            <a:r>
              <a:rPr dirty="0"/>
              <a:t>rse</a:t>
            </a:r>
            <a:r>
              <a:rPr spc="-35" dirty="0"/>
              <a:t> </a:t>
            </a:r>
            <a:r>
              <a:rPr spc="125" dirty="0"/>
              <a:t>ratings</a:t>
            </a:r>
            <a:endParaRPr sz="4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1289" y="1985628"/>
          <a:ext cx="3827778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8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1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1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550" spc="1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800" spc="1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1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8589" y="1144777"/>
            <a:ext cx="349885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75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50" spc="75" dirty="0">
                <a:solidFill>
                  <a:srgbClr val="04182D"/>
                </a:solidFill>
                <a:latin typeface="Arial"/>
                <a:cs typeface="Arial"/>
              </a:rPr>
              <a:t>erage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55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89" y="5852967"/>
            <a:ext cx="702310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We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ant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75" dirty="0">
                <a:solidFill>
                  <a:srgbClr val="04182D"/>
                </a:solidFill>
                <a:latin typeface="Arial"/>
                <a:cs typeface="Arial"/>
              </a:rPr>
              <a:t>to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Arial"/>
                <a:cs typeface="Arial"/>
              </a:rPr>
              <a:t>highl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Arial"/>
                <a:cs typeface="Arial"/>
              </a:rPr>
              <a:t>rated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50" spc="-10" dirty="0">
                <a:solidFill>
                  <a:srgbClr val="04182D"/>
                </a:solidFill>
                <a:latin typeface="Arial"/>
                <a:cs typeface="Arial"/>
              </a:rPr>
              <a:t>rses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Use</a:t>
            </a:r>
            <a:r>
              <a:rPr spc="-120" dirty="0"/>
              <a:t> </a:t>
            </a:r>
            <a:r>
              <a:rPr spc="150" dirty="0"/>
              <a:t>the</a:t>
            </a:r>
            <a:r>
              <a:rPr spc="-114" dirty="0"/>
              <a:t> </a:t>
            </a:r>
            <a:r>
              <a:rPr spc="220" dirty="0"/>
              <a:t>right</a:t>
            </a:r>
            <a:r>
              <a:rPr spc="-114" dirty="0"/>
              <a:t> </a:t>
            </a:r>
            <a:r>
              <a:rPr spc="165" dirty="0"/>
              <a:t>programming</a:t>
            </a:r>
            <a:r>
              <a:rPr spc="-114" dirty="0"/>
              <a:t> </a:t>
            </a:r>
            <a:r>
              <a:rPr spc="85" dirty="0"/>
              <a:t>lang</a:t>
            </a:r>
            <a:r>
              <a:rPr sz="4900" spc="85" dirty="0"/>
              <a:t>u</a:t>
            </a:r>
            <a:r>
              <a:rPr spc="85" dirty="0"/>
              <a:t>age</a:t>
            </a:r>
            <a:endParaRPr sz="4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1289" y="1985628"/>
          <a:ext cx="8536304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lang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1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5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thon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8589" y="1175565"/>
            <a:ext cx="104140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85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89" y="5852967"/>
            <a:ext cx="650113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5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for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50" spc="145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50" spc="5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50" dirty="0">
                <a:solidFill>
                  <a:srgbClr val="04182D"/>
                </a:solidFill>
                <a:latin typeface="Arial"/>
                <a:cs typeface="Arial"/>
              </a:rPr>
              <a:t>id</a:t>
            </a:r>
            <a:r>
              <a:rPr sz="255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605" dirty="0">
                <a:solidFill>
                  <a:srgbClr val="04182D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Recommend</a:t>
            </a:r>
            <a:r>
              <a:rPr spc="125" dirty="0"/>
              <a:t> </a:t>
            </a:r>
            <a:r>
              <a:rPr dirty="0"/>
              <a:t>ne</a:t>
            </a:r>
            <a:r>
              <a:rPr sz="4900" dirty="0"/>
              <a:t>w</a:t>
            </a:r>
            <a:r>
              <a:rPr sz="4900" spc="10" dirty="0"/>
              <a:t> </a:t>
            </a:r>
            <a:r>
              <a:rPr spc="-10" dirty="0"/>
              <a:t>co</a:t>
            </a:r>
            <a:r>
              <a:rPr sz="4900" spc="-10" dirty="0"/>
              <a:t>u</a:t>
            </a:r>
            <a:r>
              <a:rPr spc="-10" dirty="0"/>
              <a:t>rses</a:t>
            </a:r>
            <a:endParaRPr sz="4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1289" y="1985628"/>
          <a:ext cx="8536304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lang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1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5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thon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8589" y="1175565"/>
            <a:ext cx="104140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85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589" y="5852967"/>
            <a:ext cx="980249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105" dirty="0">
                <a:solidFill>
                  <a:srgbClr val="04182D"/>
                </a:solidFill>
                <a:latin typeface="Arial"/>
                <a:cs typeface="Arial"/>
              </a:rPr>
              <a:t>Don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50" spc="105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Arial"/>
                <a:cs typeface="Arial"/>
              </a:rPr>
              <a:t>combinations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14" dirty="0">
                <a:solidFill>
                  <a:srgbClr val="04182D"/>
                </a:solidFill>
                <a:latin typeface="Arial"/>
                <a:cs typeface="Arial"/>
              </a:rPr>
              <a:t>alread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in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65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r>
              <a:rPr sz="255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Arial"/>
                <a:cs typeface="Arial"/>
              </a:rPr>
              <a:t>table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O</a:t>
            </a:r>
            <a:r>
              <a:rPr sz="4900" spc="75" dirty="0"/>
              <a:t>u</a:t>
            </a:r>
            <a:r>
              <a:rPr spc="75" dirty="0"/>
              <a:t>r</a:t>
            </a:r>
            <a:r>
              <a:rPr spc="-70" dirty="0"/>
              <a:t> </a:t>
            </a:r>
            <a:r>
              <a:rPr spc="125" dirty="0"/>
              <a:t>recommendation</a:t>
            </a:r>
            <a:r>
              <a:rPr spc="-65" dirty="0"/>
              <a:t> </a:t>
            </a:r>
            <a:r>
              <a:rPr spc="130" dirty="0"/>
              <a:t>transformation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61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737338"/>
            <a:ext cx="10827385" cy="199072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Use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technolog</a:t>
            </a:r>
            <a:r>
              <a:rPr sz="2800" spc="12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-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that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has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rated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most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Don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t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rses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200" dirty="0">
                <a:solidFill>
                  <a:srgbClr val="04182D"/>
                </a:solidFill>
                <a:latin typeface="Arial"/>
                <a:cs typeface="Arial"/>
              </a:rPr>
              <a:t>that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alread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800" spc="1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rated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500" spc="85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three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highest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rated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rses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remaining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combinations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14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479967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1289" y="1146341"/>
          <a:ext cx="8536304" cy="237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3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lang</a:t>
                      </a:r>
                      <a:r>
                        <a:rPr sz="280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114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1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spc="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sql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5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85" dirty="0"/>
              <a:t>Rating</a:t>
            </a:r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478589" y="4420040"/>
            <a:ext cx="1093152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Recommend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05" dirty="0">
                <a:solidFill>
                  <a:srgbClr val="04182D"/>
                </a:solidFill>
                <a:latin typeface="Arial"/>
                <a:cs typeface="Arial"/>
              </a:rPr>
              <a:t>three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Arial"/>
                <a:cs typeface="Arial"/>
              </a:rPr>
              <a:t>highest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40" dirty="0">
                <a:solidFill>
                  <a:srgbClr val="04182D"/>
                </a:solidFill>
                <a:latin typeface="Arial"/>
                <a:cs typeface="Arial"/>
              </a:rPr>
              <a:t>rated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SQL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rses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50" spc="110" dirty="0">
                <a:solidFill>
                  <a:srgbClr val="04182D"/>
                </a:solidFill>
                <a:latin typeface="Arial"/>
                <a:cs typeface="Arial"/>
              </a:rPr>
              <a:t>hich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00" dirty="0">
                <a:solidFill>
                  <a:srgbClr val="04182D"/>
                </a:solidFill>
                <a:latin typeface="Arial"/>
                <a:cs typeface="Arial"/>
              </a:rPr>
              <a:t>are</a:t>
            </a:r>
            <a:r>
              <a:rPr sz="255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45" dirty="0">
                <a:solidFill>
                  <a:srgbClr val="04182D"/>
                </a:solidFill>
                <a:latin typeface="Arial"/>
                <a:cs typeface="Arial"/>
              </a:rPr>
              <a:t>not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355" dirty="0">
                <a:solidFill>
                  <a:srgbClr val="04182D"/>
                </a:solidFill>
                <a:latin typeface="Arial"/>
                <a:cs typeface="Arial"/>
              </a:rPr>
              <a:t>12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3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5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04182D"/>
                </a:solidFill>
                <a:latin typeface="Arial"/>
                <a:cs typeface="Arial"/>
              </a:rPr>
              <a:t>52.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0" dirty="0"/>
              <a:t>What</a:t>
            </a:r>
            <a:r>
              <a:rPr spc="-165" dirty="0"/>
              <a:t> </a:t>
            </a:r>
            <a:r>
              <a:rPr sz="4900" dirty="0"/>
              <a:t>y</a:t>
            </a:r>
            <a:r>
              <a:rPr dirty="0"/>
              <a:t>o</a:t>
            </a:r>
            <a:r>
              <a:rPr sz="4900" dirty="0"/>
              <a:t>u'v</a:t>
            </a:r>
            <a:r>
              <a:rPr dirty="0"/>
              <a:t>e</a:t>
            </a:r>
            <a:r>
              <a:rPr spc="-160" dirty="0"/>
              <a:t> </a:t>
            </a:r>
            <a:r>
              <a:rPr spc="70" dirty="0"/>
              <a:t>done</a:t>
            </a:r>
            <a:r>
              <a:rPr spc="-160" dirty="0"/>
              <a:t> </a:t>
            </a:r>
            <a:r>
              <a:rPr dirty="0"/>
              <a:t>so</a:t>
            </a:r>
            <a:r>
              <a:rPr spc="-160" dirty="0"/>
              <a:t> </a:t>
            </a:r>
            <a:r>
              <a:rPr spc="195" dirty="0"/>
              <a:t>far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49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09147" y="2026556"/>
            <a:ext cx="3705225" cy="429895"/>
          </a:xfrm>
          <a:custGeom>
            <a:avLst/>
            <a:gdLst/>
            <a:ahLst/>
            <a:cxnLst/>
            <a:rect l="l" t="t" r="r" b="b"/>
            <a:pathLst>
              <a:path w="3705225" h="429894">
                <a:moveTo>
                  <a:pt x="3628635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628635" y="0"/>
                </a:lnTo>
                <a:lnTo>
                  <a:pt x="3673219" y="16786"/>
                </a:lnTo>
                <a:lnTo>
                  <a:pt x="3700964" y="55513"/>
                </a:lnTo>
                <a:lnTo>
                  <a:pt x="3705140" y="76505"/>
                </a:lnTo>
                <a:lnTo>
                  <a:pt x="3705140" y="353372"/>
                </a:lnTo>
                <a:lnTo>
                  <a:pt x="3688353" y="397957"/>
                </a:lnTo>
                <a:lnTo>
                  <a:pt x="3649625" y="425702"/>
                </a:lnTo>
                <a:lnTo>
                  <a:pt x="3633960" y="429353"/>
                </a:lnTo>
                <a:lnTo>
                  <a:pt x="362863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056" y="1963581"/>
            <a:ext cx="583184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07895" algn="l"/>
              </a:tabLst>
            </a:pP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10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tract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extract_course_data()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4985" y="2026556"/>
            <a:ext cx="3684904" cy="429895"/>
          </a:xfrm>
          <a:custGeom>
            <a:avLst/>
            <a:gdLst/>
            <a:ahLst/>
            <a:cxnLst/>
            <a:rect l="l" t="t" r="r" b="b"/>
            <a:pathLst>
              <a:path w="3684904" h="429894">
                <a:moveTo>
                  <a:pt x="3608165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2" y="4175"/>
                </a:lnTo>
                <a:lnTo>
                  <a:pt x="76504" y="0"/>
                </a:lnTo>
                <a:lnTo>
                  <a:pt x="3608165" y="0"/>
                </a:lnTo>
                <a:lnTo>
                  <a:pt x="3652748" y="16786"/>
                </a:lnTo>
                <a:lnTo>
                  <a:pt x="3680493" y="55513"/>
                </a:lnTo>
                <a:lnTo>
                  <a:pt x="3684669" y="76505"/>
                </a:lnTo>
                <a:lnTo>
                  <a:pt x="3684669" y="353372"/>
                </a:lnTo>
                <a:lnTo>
                  <a:pt x="3667882" y="397957"/>
                </a:lnTo>
                <a:lnTo>
                  <a:pt x="3629154" y="425702"/>
                </a:lnTo>
                <a:lnTo>
                  <a:pt x="3613490" y="429353"/>
                </a:lnTo>
                <a:lnTo>
                  <a:pt x="3608165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1744" y="2000264"/>
            <a:ext cx="4404995" cy="4102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0415" algn="l"/>
              </a:tabLst>
            </a:pP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extract_rating_data()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02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790071" y="2681609"/>
            <a:ext cx="6428105" cy="429895"/>
          </a:xfrm>
          <a:custGeom>
            <a:avLst/>
            <a:gdLst/>
            <a:ahLst/>
            <a:cxnLst/>
            <a:rect l="l" t="t" r="r" b="b"/>
            <a:pathLst>
              <a:path w="6428105" h="429894">
                <a:moveTo>
                  <a:pt x="6351196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6351196" y="0"/>
                </a:lnTo>
                <a:lnTo>
                  <a:pt x="6395781" y="16785"/>
                </a:lnTo>
                <a:lnTo>
                  <a:pt x="6423528" y="55513"/>
                </a:lnTo>
                <a:lnTo>
                  <a:pt x="6427702" y="76505"/>
                </a:lnTo>
                <a:lnTo>
                  <a:pt x="6427702" y="353373"/>
                </a:lnTo>
                <a:lnTo>
                  <a:pt x="6410915" y="397957"/>
                </a:lnTo>
                <a:lnTo>
                  <a:pt x="6372188" y="425702"/>
                </a:lnTo>
                <a:lnTo>
                  <a:pt x="6356520" y="429353"/>
                </a:lnTo>
                <a:lnTo>
                  <a:pt x="6351196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479955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325350" y="3336662"/>
            <a:ext cx="3869054" cy="429895"/>
          </a:xfrm>
          <a:custGeom>
            <a:avLst/>
            <a:gdLst/>
            <a:ahLst/>
            <a:cxnLst/>
            <a:rect l="l" t="t" r="r" b="b"/>
            <a:pathLst>
              <a:path w="3869054" h="429895">
                <a:moveTo>
                  <a:pt x="3792398" y="429877"/>
                </a:moveTo>
                <a:lnTo>
                  <a:pt x="76506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6" y="0"/>
                </a:lnTo>
                <a:lnTo>
                  <a:pt x="3792398" y="0"/>
                </a:lnTo>
                <a:lnTo>
                  <a:pt x="3836983" y="16785"/>
                </a:lnTo>
                <a:lnTo>
                  <a:pt x="3864727" y="55513"/>
                </a:lnTo>
                <a:lnTo>
                  <a:pt x="3868904" y="76505"/>
                </a:lnTo>
                <a:lnTo>
                  <a:pt x="3868904" y="353372"/>
                </a:lnTo>
                <a:lnTo>
                  <a:pt x="3852117" y="397957"/>
                </a:lnTo>
                <a:lnTo>
                  <a:pt x="3813389" y="425702"/>
                </a:lnTo>
                <a:lnTo>
                  <a:pt x="3797723" y="429353"/>
                </a:lnTo>
                <a:lnTo>
                  <a:pt x="379239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135007"/>
            <a:ext cx="102352" cy="10235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611936" y="3991714"/>
            <a:ext cx="5568315" cy="429895"/>
          </a:xfrm>
          <a:custGeom>
            <a:avLst/>
            <a:gdLst/>
            <a:ahLst/>
            <a:cxnLst/>
            <a:rect l="l" t="t" r="r" b="b"/>
            <a:pathLst>
              <a:path w="5568315" h="429895">
                <a:moveTo>
                  <a:pt x="5491440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4" y="0"/>
                </a:lnTo>
                <a:lnTo>
                  <a:pt x="5491440" y="0"/>
                </a:lnTo>
                <a:lnTo>
                  <a:pt x="5536024" y="16785"/>
                </a:lnTo>
                <a:lnTo>
                  <a:pt x="5563771" y="55513"/>
                </a:lnTo>
                <a:lnTo>
                  <a:pt x="5567945" y="76505"/>
                </a:lnTo>
                <a:lnTo>
                  <a:pt x="5567945" y="353372"/>
                </a:lnTo>
                <a:lnTo>
                  <a:pt x="5551158" y="397956"/>
                </a:lnTo>
                <a:lnTo>
                  <a:pt x="5512431" y="425702"/>
                </a:lnTo>
                <a:lnTo>
                  <a:pt x="5496763" y="429353"/>
                </a:lnTo>
                <a:lnTo>
                  <a:pt x="5491440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4790060"/>
            <a:ext cx="102352" cy="10235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018295" y="4646767"/>
            <a:ext cx="4728845" cy="429895"/>
          </a:xfrm>
          <a:custGeom>
            <a:avLst/>
            <a:gdLst/>
            <a:ahLst/>
            <a:cxnLst/>
            <a:rect l="l" t="t" r="r" b="b"/>
            <a:pathLst>
              <a:path w="4728845" h="429895">
                <a:moveTo>
                  <a:pt x="4652155" y="429877"/>
                </a:moveTo>
                <a:lnTo>
                  <a:pt x="76504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4" y="0"/>
                </a:lnTo>
                <a:lnTo>
                  <a:pt x="4652155" y="0"/>
                </a:lnTo>
                <a:lnTo>
                  <a:pt x="4696739" y="16785"/>
                </a:lnTo>
                <a:lnTo>
                  <a:pt x="4724483" y="55513"/>
                </a:lnTo>
                <a:lnTo>
                  <a:pt x="4728659" y="76505"/>
                </a:lnTo>
                <a:lnTo>
                  <a:pt x="4728659" y="353372"/>
                </a:lnTo>
                <a:lnTo>
                  <a:pt x="4711873" y="397957"/>
                </a:lnTo>
                <a:lnTo>
                  <a:pt x="4673146" y="425702"/>
                </a:lnTo>
                <a:lnTo>
                  <a:pt x="4657479" y="429353"/>
                </a:lnTo>
                <a:lnTo>
                  <a:pt x="465215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7056" y="2392378"/>
            <a:ext cx="11313160" cy="26460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3975100" algn="l"/>
              </a:tabLst>
            </a:pP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Clean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NA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4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transform_fill_programming_language()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5527675" algn="l"/>
              </a:tabLst>
            </a:pP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800" spc="7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erage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ratings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per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transform_avg_rating()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5797550" algn="l"/>
              </a:tabLst>
            </a:pP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Get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eligible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id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45" dirty="0">
                <a:solidFill>
                  <a:srgbClr val="04182D"/>
                </a:solidFill>
                <a:latin typeface="Arial"/>
                <a:cs typeface="Arial"/>
              </a:rPr>
              <a:t>pairs</a:t>
            </a:r>
            <a:r>
              <a:rPr sz="2800" spc="45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transform_courses_to_recommend()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  <a:tabLst>
                <a:tab pos="5209540" algn="l"/>
              </a:tabLst>
            </a:pP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Calc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late</a:t>
            </a:r>
            <a:r>
              <a:rPr sz="2500" spc="6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recommendations</a:t>
            </a:r>
            <a:r>
              <a:rPr sz="2800" spc="9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	</a:t>
            </a:r>
            <a:r>
              <a:rPr sz="2250" spc="-10" dirty="0">
                <a:solidFill>
                  <a:srgbClr val="04182D"/>
                </a:solidFill>
                <a:latin typeface="Courier New"/>
                <a:cs typeface="Courier New"/>
              </a:rPr>
              <a:t>transform_recommendations()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95" dirty="0"/>
              <a:t>Data</a:t>
            </a:r>
            <a:r>
              <a:rPr spc="-75" dirty="0"/>
              <a:t> </a:t>
            </a:r>
            <a:r>
              <a:rPr spc="105" dirty="0"/>
              <a:t>engineering</a:t>
            </a:r>
            <a:r>
              <a:rPr spc="-70" dirty="0"/>
              <a:t> </a:t>
            </a:r>
            <a:r>
              <a:rPr spc="85" dirty="0"/>
              <a:t>toolbo</a:t>
            </a:r>
            <a:r>
              <a:rPr sz="4900" spc="85" dirty="0"/>
              <a:t>x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61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790664"/>
            <a:ext cx="6285865" cy="193738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Databases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spcBef>
                <a:spcPts val="60"/>
              </a:spcBef>
            </a:pP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3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ting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04182D"/>
                </a:solidFill>
                <a:latin typeface="Arial"/>
                <a:cs typeface="Arial"/>
              </a:rPr>
              <a:t>&amp;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frame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orks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(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)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Work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ft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800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sched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ling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Air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ft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o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14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479967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21727"/>
            <a:ext cx="9093835" cy="775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0" dirty="0"/>
              <a:t>E</a:t>
            </a:r>
            <a:r>
              <a:rPr sz="4900" spc="90" dirty="0"/>
              <a:t>x</a:t>
            </a:r>
            <a:r>
              <a:rPr spc="90" dirty="0"/>
              <a:t>tract</a:t>
            </a:r>
            <a:r>
              <a:rPr sz="4900" spc="90" dirty="0"/>
              <a:t>,</a:t>
            </a:r>
            <a:r>
              <a:rPr sz="4900" spc="-155" dirty="0"/>
              <a:t> </a:t>
            </a:r>
            <a:r>
              <a:rPr dirty="0"/>
              <a:t>Load</a:t>
            </a:r>
            <a:r>
              <a:rPr spc="-35" dirty="0"/>
              <a:t> </a:t>
            </a:r>
            <a:r>
              <a:rPr spc="155" dirty="0"/>
              <a:t>and</a:t>
            </a:r>
            <a:r>
              <a:rPr spc="-40" dirty="0"/>
              <a:t> </a:t>
            </a:r>
            <a:r>
              <a:rPr spc="45" dirty="0"/>
              <a:t>Transform</a:t>
            </a:r>
            <a:r>
              <a:rPr spc="-35" dirty="0"/>
              <a:t> </a:t>
            </a:r>
            <a:r>
              <a:rPr sz="4900" spc="-25" dirty="0"/>
              <a:t>(</a:t>
            </a:r>
            <a:r>
              <a:rPr spc="-25" dirty="0"/>
              <a:t>ETL</a:t>
            </a:r>
            <a:r>
              <a:rPr sz="4900" spc="-25" dirty="0"/>
              <a:t>)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61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737338"/>
            <a:ext cx="9327515" cy="199072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tract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2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75" dirty="0">
                <a:solidFill>
                  <a:srgbClr val="04182D"/>
                </a:solidFill>
                <a:latin typeface="Arial"/>
                <a:cs typeface="Arial"/>
              </a:rPr>
              <a:t>get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from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v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eral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so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rces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</a:pP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Transform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perform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transformations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50" dirty="0">
                <a:solidFill>
                  <a:srgbClr val="04182D"/>
                </a:solidFill>
                <a:latin typeface="Arial"/>
                <a:cs typeface="Arial"/>
              </a:rPr>
              <a:t>sing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parallel</a:t>
            </a:r>
            <a:r>
              <a:rPr sz="2500" spc="14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comp</a:t>
            </a:r>
            <a:r>
              <a:rPr sz="2800" spc="12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ting 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Load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2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load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8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into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0" dirty="0">
                <a:solidFill>
                  <a:srgbClr val="04182D"/>
                </a:solidFill>
                <a:latin typeface="Arial"/>
                <a:cs typeface="Arial"/>
              </a:rPr>
              <a:t>target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25" dirty="0">
                <a:solidFill>
                  <a:srgbClr val="04182D"/>
                </a:solidFill>
                <a:latin typeface="Arial"/>
                <a:cs typeface="Arial"/>
              </a:rPr>
              <a:t>database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14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479967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Recommend</a:t>
            </a:r>
            <a:r>
              <a:rPr spc="135" dirty="0"/>
              <a:t> </a:t>
            </a:r>
            <a:r>
              <a:rPr sz="4900" dirty="0"/>
              <a:t>u</a:t>
            </a:r>
            <a:r>
              <a:rPr dirty="0"/>
              <a:t>sing</a:t>
            </a:r>
            <a:r>
              <a:rPr spc="135" dirty="0"/>
              <a:t> </a:t>
            </a:r>
            <a:r>
              <a:rPr spc="125" dirty="0"/>
              <a:t>ratings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60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790663"/>
            <a:ext cx="7345680" cy="259270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500" spc="135" dirty="0">
                <a:solidFill>
                  <a:srgbClr val="04182D"/>
                </a:solidFill>
                <a:latin typeface="Arial"/>
                <a:cs typeface="Arial"/>
              </a:rPr>
              <a:t>Get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45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r>
              <a:rPr sz="2500" spc="7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65" dirty="0">
                <a:solidFill>
                  <a:srgbClr val="04182D"/>
                </a:solidFill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53500"/>
              </a:lnSpc>
              <a:spcBef>
                <a:spcPts val="60"/>
              </a:spcBef>
            </a:pP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Clean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and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calc</a:t>
            </a:r>
            <a:r>
              <a:rPr sz="2800" spc="114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114" dirty="0">
                <a:solidFill>
                  <a:srgbClr val="04182D"/>
                </a:solidFill>
                <a:latin typeface="Arial"/>
                <a:cs typeface="Arial"/>
              </a:rPr>
              <a:t>late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50" dirty="0">
                <a:solidFill>
                  <a:srgbClr val="04182D"/>
                </a:solidFill>
                <a:latin typeface="Arial"/>
                <a:cs typeface="Arial"/>
              </a:rPr>
              <a:t>top</a:t>
            </a:r>
            <a:r>
              <a:rPr sz="2800" spc="150" dirty="0">
                <a:solidFill>
                  <a:srgbClr val="04182D"/>
                </a:solidFill>
                <a:latin typeface="Arial"/>
                <a:cs typeface="Arial"/>
              </a:rPr>
              <a:t>-</a:t>
            </a:r>
            <a:r>
              <a:rPr sz="2500" spc="120" dirty="0">
                <a:solidFill>
                  <a:srgbClr val="04182D"/>
                </a:solidFill>
                <a:latin typeface="Arial"/>
                <a:cs typeface="Arial"/>
              </a:rPr>
              <a:t>recommended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rses 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Recalc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late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dail</a:t>
            </a:r>
            <a:r>
              <a:rPr sz="2800" spc="8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E</a:t>
            </a:r>
            <a:r>
              <a:rPr sz="2800" spc="65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500" spc="65" dirty="0">
                <a:solidFill>
                  <a:srgbClr val="04182D"/>
                </a:solidFill>
                <a:latin typeface="Arial"/>
                <a:cs typeface="Arial"/>
              </a:rPr>
              <a:t>ample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sage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800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00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00" spc="9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dashboard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12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479965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135018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</a:t>
            </a:r>
            <a:r>
              <a:rPr spc="-110" dirty="0"/>
              <a:t> </a:t>
            </a:r>
            <a:r>
              <a:rPr spc="155" dirty="0"/>
              <a:t>an</a:t>
            </a:r>
            <a:r>
              <a:rPr spc="-110" dirty="0"/>
              <a:t> </a:t>
            </a:r>
            <a:r>
              <a:rPr spc="-165" dirty="0"/>
              <a:t>ETL</a:t>
            </a:r>
            <a:r>
              <a:rPr spc="-11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589" y="1144777"/>
            <a:ext cx="3004820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It</a:t>
            </a:r>
            <a:r>
              <a:rPr sz="2800" spc="55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550" spc="55" dirty="0">
                <a:solidFill>
                  <a:srgbClr val="04182D"/>
                </a:solidFill>
                <a:latin typeface="Arial"/>
                <a:cs typeface="Arial"/>
              </a:rPr>
              <a:t>s</a:t>
            </a:r>
            <a:r>
              <a:rPr sz="255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125" dirty="0">
                <a:solidFill>
                  <a:srgbClr val="04182D"/>
                </a:solidFill>
                <a:latin typeface="Arial"/>
                <a:cs typeface="Arial"/>
              </a:rPr>
              <a:t>an</a:t>
            </a:r>
            <a:r>
              <a:rPr sz="255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04182D"/>
                </a:solidFill>
                <a:latin typeface="Arial"/>
                <a:cs typeface="Arial"/>
              </a:rPr>
              <a:t>ETL</a:t>
            </a:r>
            <a:r>
              <a:rPr sz="2550" spc="-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04182D"/>
                </a:solidFill>
                <a:latin typeface="Arial"/>
                <a:cs typeface="Arial"/>
              </a:rPr>
              <a:t>process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9" y="2804443"/>
            <a:ext cx="14574919" cy="23708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0" dirty="0"/>
              <a:t> </a:t>
            </a:r>
            <a:r>
              <a:rPr spc="105" dirty="0"/>
              <a:t>database</a:t>
            </a:r>
          </a:p>
        </p:txBody>
      </p:sp>
      <p:sp>
        <p:nvSpPr>
          <p:cNvPr id="3" name="object 3"/>
          <p:cNvSpPr/>
          <p:nvPr/>
        </p:nvSpPr>
        <p:spPr>
          <a:xfrm>
            <a:off x="1406849" y="2765420"/>
            <a:ext cx="5313045" cy="3354704"/>
          </a:xfrm>
          <a:custGeom>
            <a:avLst/>
            <a:gdLst/>
            <a:ahLst/>
            <a:cxnLst/>
            <a:rect l="l" t="t" r="r" b="b"/>
            <a:pathLst>
              <a:path w="5313045" h="3354704">
                <a:moveTo>
                  <a:pt x="5313046" y="3354593"/>
                </a:moveTo>
                <a:lnTo>
                  <a:pt x="0" y="3354593"/>
                </a:lnTo>
                <a:lnTo>
                  <a:pt x="0" y="0"/>
                </a:lnTo>
                <a:lnTo>
                  <a:pt x="5313046" y="0"/>
                </a:lnTo>
                <a:lnTo>
                  <a:pt x="5313046" y="3354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2123" y="1985612"/>
          <a:ext cx="5313680" cy="411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278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4540">
                <a:tc gridSpan="2"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3250" spc="-10" dirty="0">
                          <a:latin typeface="DejaVu Sans"/>
                          <a:cs typeface="DejaVu Sans"/>
                        </a:rPr>
                        <a:t>Course</a:t>
                      </a:r>
                      <a:endParaRPr sz="3250">
                        <a:latin typeface="DejaVu Sans"/>
                        <a:cs typeface="DejaVu Sans"/>
                      </a:endParaRPr>
                    </a:p>
                  </a:txBody>
                  <a:tcPr marL="0" marR="0" marT="131445" marB="0">
                    <a:lnL w="38100">
                      <a:solidFill>
                        <a:srgbClr val="6B8EBE"/>
                      </a:solidFill>
                      <a:prstDash val="solid"/>
                    </a:lnL>
                    <a:lnR w="38100">
                      <a:solidFill>
                        <a:srgbClr val="6B8EBE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  <a:solidFill>
                      <a:srgbClr val="D9E7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4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B8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750" spc="-10" dirty="0">
                          <a:latin typeface="DejaVu Sans"/>
                          <a:cs typeface="DejaVu Sans"/>
                        </a:rPr>
                        <a:t>course_id</a:t>
                      </a:r>
                      <a:endParaRPr sz="2750">
                        <a:latin typeface="DejaVu Sans"/>
                        <a:cs typeface="DejaVu Sans"/>
                      </a:endParaRPr>
                    </a:p>
                    <a:p>
                      <a:pPr marL="191770" marR="2259330">
                        <a:lnSpc>
                          <a:spcPts val="6020"/>
                        </a:lnSpc>
                        <a:spcBef>
                          <a:spcPts val="660"/>
                        </a:spcBef>
                      </a:pPr>
                      <a:r>
                        <a:rPr sz="2750" spc="-10" dirty="0">
                          <a:latin typeface="DejaVu Sans"/>
                          <a:cs typeface="DejaVu Sans"/>
                        </a:rPr>
                        <a:t>title description</a:t>
                      </a:r>
                      <a:endParaRPr sz="2750">
                        <a:latin typeface="DejaVu Sans"/>
                        <a:cs typeface="DejaVu Sans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750" spc="-10" dirty="0">
                          <a:latin typeface="DejaVu Sans"/>
                          <a:cs typeface="DejaVu Sans"/>
                        </a:rPr>
                        <a:t>programming_languag</a:t>
                      </a:r>
                      <a:endParaRPr sz="2750">
                        <a:latin typeface="DejaVu Sans"/>
                        <a:cs typeface="DejaVu Sans"/>
                      </a:endParaRPr>
                    </a:p>
                  </a:txBody>
                  <a:tcPr marL="0" marR="0" marT="1949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B8EBE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859897" y="2861018"/>
            <a:ext cx="5309870" cy="2907030"/>
          </a:xfrm>
          <a:custGeom>
            <a:avLst/>
            <a:gdLst/>
            <a:ahLst/>
            <a:cxnLst/>
            <a:rect l="l" t="t" r="r" b="b"/>
            <a:pathLst>
              <a:path w="5309869" h="2907029">
                <a:moveTo>
                  <a:pt x="5309396" y="2906966"/>
                </a:moveTo>
                <a:lnTo>
                  <a:pt x="0" y="2906966"/>
                </a:lnTo>
                <a:lnTo>
                  <a:pt x="0" y="0"/>
                </a:lnTo>
                <a:lnTo>
                  <a:pt x="5309396" y="0"/>
                </a:lnTo>
                <a:lnTo>
                  <a:pt x="5309396" y="2906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43362" y="1985607"/>
          <a:ext cx="5309870" cy="376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4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8519">
                <a:tc gridSpan="2"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3650" spc="-10" dirty="0">
                          <a:latin typeface="DejaVu Sans"/>
                          <a:cs typeface="DejaVu Sans"/>
                        </a:rPr>
                        <a:t>Rating</a:t>
                      </a:r>
                      <a:endParaRPr sz="3650">
                        <a:latin typeface="DejaVu Sans"/>
                        <a:cs typeface="DejaVu Sans"/>
                      </a:endParaRPr>
                    </a:p>
                  </a:txBody>
                  <a:tcPr marL="0" marR="0" marT="147320" marB="0">
                    <a:lnL w="38100">
                      <a:solidFill>
                        <a:srgbClr val="6B8EBE"/>
                      </a:solidFill>
                      <a:prstDash val="solid"/>
                    </a:lnL>
                    <a:lnR w="38100">
                      <a:solidFill>
                        <a:srgbClr val="6B8EBE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  <a:solidFill>
                      <a:srgbClr val="D9E7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6B8EBE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3100" spc="-10" dirty="0">
                          <a:latin typeface="DejaVu Sans"/>
                          <a:cs typeface="DejaVu Sans"/>
                        </a:rPr>
                        <a:t>user_id</a:t>
                      </a:r>
                      <a:endParaRPr sz="3100">
                        <a:latin typeface="DejaVu Sans"/>
                        <a:cs typeface="DejaVu Sans"/>
                      </a:endParaRPr>
                    </a:p>
                    <a:p>
                      <a:pPr marL="215265" marR="2197735">
                        <a:lnSpc>
                          <a:spcPct val="181800"/>
                        </a:lnSpc>
                      </a:pPr>
                      <a:r>
                        <a:rPr sz="3100" spc="-10" dirty="0">
                          <a:latin typeface="DejaVu Sans"/>
                          <a:cs typeface="DejaVu Sans"/>
                        </a:rPr>
                        <a:t>course_id rating</a:t>
                      </a:r>
                      <a:endParaRPr sz="3100">
                        <a:latin typeface="DejaVu Sans"/>
                        <a:cs typeface="DejaVu Sans"/>
                      </a:endParaRPr>
                    </a:p>
                  </a:txBody>
                  <a:tcPr marL="0" marR="0" marT="2171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B8EBE"/>
                      </a:solidFill>
                      <a:prstDash val="solid"/>
                    </a:lnR>
                    <a:lnT w="38100">
                      <a:solidFill>
                        <a:srgbClr val="6B8EBE"/>
                      </a:solidFill>
                      <a:prstDash val="solid"/>
                    </a:lnT>
                    <a:lnB w="38100">
                      <a:solidFill>
                        <a:srgbClr val="6B8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35" dirty="0"/>
              <a:t> </a:t>
            </a:r>
            <a:r>
              <a:rPr spc="114" dirty="0"/>
              <a:t>database</a:t>
            </a:r>
            <a:r>
              <a:rPr spc="-135" dirty="0"/>
              <a:t> </a:t>
            </a:r>
            <a:r>
              <a:rPr spc="85" dirty="0"/>
              <a:t>relationship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6025" y="2752905"/>
            <a:ext cx="5332095" cy="3395345"/>
            <a:chOff x="1576025" y="2752905"/>
            <a:chExt cx="5332095" cy="3395345"/>
          </a:xfrm>
        </p:grpSpPr>
        <p:sp>
          <p:nvSpPr>
            <p:cNvPr id="4" name="object 4"/>
            <p:cNvSpPr/>
            <p:nvPr/>
          </p:nvSpPr>
          <p:spPr>
            <a:xfrm>
              <a:off x="1590948" y="2767828"/>
              <a:ext cx="5302250" cy="3365500"/>
            </a:xfrm>
            <a:custGeom>
              <a:avLst/>
              <a:gdLst/>
              <a:ahLst/>
              <a:cxnLst/>
              <a:rect l="l" t="t" r="r" b="b"/>
              <a:pathLst>
                <a:path w="5302250" h="3365500">
                  <a:moveTo>
                    <a:pt x="5302181" y="3364937"/>
                  </a:moveTo>
                  <a:lnTo>
                    <a:pt x="0" y="3364937"/>
                  </a:lnTo>
                  <a:lnTo>
                    <a:pt x="0" y="0"/>
                  </a:lnTo>
                  <a:lnTo>
                    <a:pt x="5302181" y="0"/>
                  </a:lnTo>
                  <a:lnTo>
                    <a:pt x="5302181" y="3364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0948" y="2767828"/>
              <a:ext cx="5302250" cy="3365500"/>
            </a:xfrm>
            <a:custGeom>
              <a:avLst/>
              <a:gdLst/>
              <a:ahLst/>
              <a:cxnLst/>
              <a:rect l="l" t="t" r="r" b="b"/>
              <a:pathLst>
                <a:path w="5302250" h="3365500">
                  <a:moveTo>
                    <a:pt x="0" y="0"/>
                  </a:moveTo>
                  <a:lnTo>
                    <a:pt x="0" y="3364937"/>
                  </a:lnTo>
                  <a:lnTo>
                    <a:pt x="5302181" y="3364937"/>
                  </a:lnTo>
                  <a:lnTo>
                    <a:pt x="5302181" y="0"/>
                  </a:lnTo>
                </a:path>
              </a:pathLst>
            </a:custGeom>
            <a:ln w="29499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90948" y="2000386"/>
            <a:ext cx="5302250" cy="767715"/>
          </a:xfrm>
          <a:prstGeom prst="rect">
            <a:avLst/>
          </a:prstGeom>
          <a:solidFill>
            <a:srgbClr val="D9E7FB"/>
          </a:solidFill>
          <a:ln w="29515">
            <a:solidFill>
              <a:srgbClr val="6B8EBE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50"/>
              </a:spcBef>
            </a:pPr>
            <a:r>
              <a:rPr sz="3250" spc="-10" dirty="0">
                <a:latin typeface="DejaVu Sans"/>
                <a:cs typeface="DejaVu Sans"/>
              </a:rPr>
              <a:t>Course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6113" y="2946989"/>
            <a:ext cx="1694180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course_id</a:t>
            </a:r>
            <a:endParaRPr sz="275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9722" y="2752905"/>
            <a:ext cx="11518265" cy="3395345"/>
            <a:chOff x="2459722" y="2752905"/>
            <a:chExt cx="11518265" cy="3395345"/>
          </a:xfrm>
        </p:grpSpPr>
        <p:sp>
          <p:nvSpPr>
            <p:cNvPr id="9" name="object 9"/>
            <p:cNvSpPr/>
            <p:nvPr/>
          </p:nvSpPr>
          <p:spPr>
            <a:xfrm>
              <a:off x="2474645" y="2767828"/>
              <a:ext cx="0" cy="3365500"/>
            </a:xfrm>
            <a:custGeom>
              <a:avLst/>
              <a:gdLst/>
              <a:ahLst/>
              <a:cxnLst/>
              <a:rect l="l" t="t" r="r" b="b"/>
              <a:pathLst>
                <a:path h="3365500">
                  <a:moveTo>
                    <a:pt x="0" y="0"/>
                  </a:moveTo>
                  <a:lnTo>
                    <a:pt x="0" y="767441"/>
                  </a:lnTo>
                </a:path>
                <a:path h="3365500">
                  <a:moveTo>
                    <a:pt x="0" y="767441"/>
                  </a:moveTo>
                  <a:lnTo>
                    <a:pt x="0" y="1534883"/>
                  </a:lnTo>
                </a:path>
                <a:path h="3365500">
                  <a:moveTo>
                    <a:pt x="0" y="1534883"/>
                  </a:moveTo>
                  <a:lnTo>
                    <a:pt x="0" y="2302325"/>
                  </a:lnTo>
                </a:path>
                <a:path h="3365500">
                  <a:moveTo>
                    <a:pt x="0" y="2302325"/>
                  </a:moveTo>
                  <a:lnTo>
                    <a:pt x="0" y="3069767"/>
                  </a:lnTo>
                </a:path>
                <a:path h="3365500">
                  <a:moveTo>
                    <a:pt x="0" y="3069767"/>
                  </a:moveTo>
                  <a:lnTo>
                    <a:pt x="0" y="3364937"/>
                  </a:lnTo>
                </a:path>
              </a:pathLst>
            </a:custGeom>
            <a:ln w="29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49655" y="2767828"/>
              <a:ext cx="4713605" cy="2597785"/>
            </a:xfrm>
            <a:custGeom>
              <a:avLst/>
              <a:gdLst/>
              <a:ahLst/>
              <a:cxnLst/>
              <a:rect l="l" t="t" r="r" b="b"/>
              <a:pathLst>
                <a:path w="4713605" h="2597785">
                  <a:moveTo>
                    <a:pt x="4713050" y="2597495"/>
                  </a:moveTo>
                  <a:lnTo>
                    <a:pt x="0" y="2597495"/>
                  </a:lnTo>
                  <a:lnTo>
                    <a:pt x="0" y="0"/>
                  </a:lnTo>
                  <a:lnTo>
                    <a:pt x="4713050" y="0"/>
                  </a:lnTo>
                  <a:lnTo>
                    <a:pt x="4713050" y="2597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49655" y="2767828"/>
              <a:ext cx="4713605" cy="2597785"/>
            </a:xfrm>
            <a:custGeom>
              <a:avLst/>
              <a:gdLst/>
              <a:ahLst/>
              <a:cxnLst/>
              <a:rect l="l" t="t" r="r" b="b"/>
              <a:pathLst>
                <a:path w="4713605" h="2597785">
                  <a:moveTo>
                    <a:pt x="0" y="0"/>
                  </a:moveTo>
                  <a:lnTo>
                    <a:pt x="0" y="2597495"/>
                  </a:lnTo>
                  <a:lnTo>
                    <a:pt x="4713050" y="2597495"/>
                  </a:lnTo>
                  <a:lnTo>
                    <a:pt x="4713050" y="0"/>
                  </a:lnTo>
                </a:path>
              </a:pathLst>
            </a:custGeom>
            <a:ln w="29502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66113" y="3714430"/>
            <a:ext cx="70421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title</a:t>
            </a:r>
            <a:endParaRPr sz="275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6113" y="4481872"/>
            <a:ext cx="1978660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description</a:t>
            </a:r>
            <a:endParaRPr sz="275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6113" y="5249314"/>
            <a:ext cx="401764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programming_languag</a:t>
            </a:r>
            <a:endParaRPr sz="275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9655" y="2000386"/>
            <a:ext cx="4713605" cy="767715"/>
          </a:xfrm>
          <a:prstGeom prst="rect">
            <a:avLst/>
          </a:prstGeom>
          <a:solidFill>
            <a:srgbClr val="D9E7FB"/>
          </a:solidFill>
          <a:ln w="29515">
            <a:solidFill>
              <a:srgbClr val="6B8EBE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50"/>
              </a:spcBef>
            </a:pPr>
            <a:r>
              <a:rPr sz="3250" spc="-10" dirty="0">
                <a:latin typeface="DejaVu Sans"/>
                <a:cs typeface="DejaVu Sans"/>
              </a:rPr>
              <a:t>Rating</a:t>
            </a:r>
            <a:endParaRPr sz="325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24819" y="2946989"/>
            <a:ext cx="128333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user_id</a:t>
            </a:r>
            <a:endParaRPr sz="2750">
              <a:latin typeface="DejaVu Sans"/>
              <a:cs typeface="DejaVu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78387" y="2767828"/>
            <a:ext cx="3270250" cy="2597785"/>
            <a:chOff x="6878387" y="2767828"/>
            <a:chExt cx="3270250" cy="2597785"/>
          </a:xfrm>
        </p:grpSpPr>
        <p:sp>
          <p:nvSpPr>
            <p:cNvPr id="18" name="object 18"/>
            <p:cNvSpPr/>
            <p:nvPr/>
          </p:nvSpPr>
          <p:spPr>
            <a:xfrm>
              <a:off x="6893130" y="2767828"/>
              <a:ext cx="3240405" cy="2597785"/>
            </a:xfrm>
            <a:custGeom>
              <a:avLst/>
              <a:gdLst/>
              <a:ahLst/>
              <a:cxnLst/>
              <a:rect l="l" t="t" r="r" b="b"/>
              <a:pathLst>
                <a:path w="3240404" h="2597785">
                  <a:moveTo>
                    <a:pt x="3240222" y="0"/>
                  </a:moveTo>
                  <a:lnTo>
                    <a:pt x="3240222" y="767441"/>
                  </a:lnTo>
                </a:path>
                <a:path w="3240404" h="2597785">
                  <a:moveTo>
                    <a:pt x="3240222" y="767441"/>
                  </a:moveTo>
                  <a:lnTo>
                    <a:pt x="3240222" y="1534883"/>
                  </a:lnTo>
                </a:path>
                <a:path w="3240404" h="2597785">
                  <a:moveTo>
                    <a:pt x="3240222" y="1534883"/>
                  </a:moveTo>
                  <a:lnTo>
                    <a:pt x="3240222" y="2302325"/>
                  </a:lnTo>
                </a:path>
                <a:path w="3240404" h="2597785">
                  <a:moveTo>
                    <a:pt x="3240222" y="2302325"/>
                  </a:moveTo>
                  <a:lnTo>
                    <a:pt x="3240222" y="2597495"/>
                  </a:lnTo>
                </a:path>
                <a:path w="3240404" h="2597785">
                  <a:moveTo>
                    <a:pt x="0" y="1151162"/>
                  </a:moveTo>
                  <a:lnTo>
                    <a:pt x="2356525" y="1151162"/>
                  </a:lnTo>
                </a:path>
                <a:path w="3240404" h="2597785">
                  <a:moveTo>
                    <a:pt x="235652" y="1033094"/>
                  </a:moveTo>
                  <a:lnTo>
                    <a:pt x="235652" y="1269230"/>
                  </a:lnTo>
                </a:path>
                <a:path w="3240404" h="2597785">
                  <a:moveTo>
                    <a:pt x="0" y="1269230"/>
                  </a:moveTo>
                  <a:lnTo>
                    <a:pt x="235652" y="1151162"/>
                  </a:lnTo>
                  <a:lnTo>
                    <a:pt x="0" y="1033094"/>
                  </a:lnTo>
                </a:path>
              </a:pathLst>
            </a:custGeom>
            <a:ln w="29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063" y="3815696"/>
              <a:ext cx="206226" cy="2065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014003" y="3800923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20">
                  <a:moveTo>
                    <a:pt x="235652" y="0"/>
                  </a:moveTo>
                  <a:lnTo>
                    <a:pt x="0" y="118067"/>
                  </a:lnTo>
                  <a:lnTo>
                    <a:pt x="235652" y="236135"/>
                  </a:lnTo>
                </a:path>
              </a:pathLst>
            </a:custGeom>
            <a:ln w="29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24819" y="3714430"/>
            <a:ext cx="1694180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course_id</a:t>
            </a:r>
            <a:endParaRPr sz="275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24819" y="4481872"/>
            <a:ext cx="1060450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750" spc="-10" dirty="0">
                <a:latin typeface="DejaVu Sans"/>
                <a:cs typeface="DejaVu Sans"/>
              </a:rPr>
              <a:t>rating</a:t>
            </a:r>
            <a:endParaRPr sz="27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313269" y="2082637"/>
            <a:ext cx="6890384" cy="1964146"/>
          </a:xfrm>
          <a:prstGeom prst="rect">
            <a:avLst/>
          </a:prstGeom>
        </p:spPr>
        <p:txBody>
          <a:bodyPr vert="horz" wrap="square" lIns="0" tIns="217950" rIns="0" bIns="0" rtlCol="0">
            <a:spAutoFit/>
          </a:bodyPr>
          <a:lstStyle/>
          <a:p>
            <a:pPr marL="107950" marR="38100" indent="-635" algn="ctr">
              <a:lnSpc>
                <a:spcPts val="6770"/>
              </a:lnSpc>
              <a:spcBef>
                <a:spcPts val="1110"/>
              </a:spcBef>
            </a:pPr>
            <a:r>
              <a:rPr dirty="0"/>
              <a:t>From</a:t>
            </a:r>
            <a:r>
              <a:rPr spc="-114" dirty="0"/>
              <a:t> </a:t>
            </a:r>
            <a:r>
              <a:rPr spc="170" dirty="0"/>
              <a:t>ratings</a:t>
            </a:r>
            <a:r>
              <a:rPr spc="-114" dirty="0"/>
              <a:t> </a:t>
            </a:r>
            <a:r>
              <a:rPr spc="325" dirty="0"/>
              <a:t>to </a:t>
            </a:r>
            <a:r>
              <a:rPr spc="114" dirty="0"/>
              <a:t>recommendations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87459" y="4974305"/>
            <a:ext cx="982980" cy="982980"/>
            <a:chOff x="7287459" y="4974305"/>
            <a:chExt cx="982980" cy="982980"/>
          </a:xfrm>
        </p:grpSpPr>
        <p:sp>
          <p:nvSpPr>
            <p:cNvPr id="4" name="object 4"/>
            <p:cNvSpPr/>
            <p:nvPr/>
          </p:nvSpPr>
          <p:spPr>
            <a:xfrm>
              <a:off x="7287459" y="4974305"/>
              <a:ext cx="982980" cy="982980"/>
            </a:xfrm>
            <a:custGeom>
              <a:avLst/>
              <a:gdLst/>
              <a:ahLst/>
              <a:cxnLst/>
              <a:rect l="l" t="t" r="r" b="b"/>
              <a:pathLst>
                <a:path w="982979" h="982979">
                  <a:moveTo>
                    <a:pt x="491289" y="982578"/>
                  </a:moveTo>
                  <a:lnTo>
                    <a:pt x="443134" y="980213"/>
                  </a:lnTo>
                  <a:lnTo>
                    <a:pt x="395443" y="973138"/>
                  </a:lnTo>
                  <a:lnTo>
                    <a:pt x="348675" y="961423"/>
                  </a:lnTo>
                  <a:lnTo>
                    <a:pt x="303281" y="945181"/>
                  </a:lnTo>
                  <a:lnTo>
                    <a:pt x="259697" y="924568"/>
                  </a:lnTo>
                  <a:lnTo>
                    <a:pt x="218343" y="899781"/>
                  </a:lnTo>
                  <a:lnTo>
                    <a:pt x="179618" y="871061"/>
                  </a:lnTo>
                  <a:lnTo>
                    <a:pt x="143895" y="838683"/>
                  </a:lnTo>
                  <a:lnTo>
                    <a:pt x="111517" y="802960"/>
                  </a:lnTo>
                  <a:lnTo>
                    <a:pt x="82797" y="764235"/>
                  </a:lnTo>
                  <a:lnTo>
                    <a:pt x="58010" y="722881"/>
                  </a:lnTo>
                  <a:lnTo>
                    <a:pt x="37397" y="679297"/>
                  </a:lnTo>
                  <a:lnTo>
                    <a:pt x="21154" y="633903"/>
                  </a:lnTo>
                  <a:lnTo>
                    <a:pt x="9439" y="587135"/>
                  </a:lnTo>
                  <a:lnTo>
                    <a:pt x="2365" y="539444"/>
                  </a:lnTo>
                  <a:lnTo>
                    <a:pt x="0" y="491289"/>
                  </a:lnTo>
                  <a:lnTo>
                    <a:pt x="591" y="467182"/>
                  </a:lnTo>
                  <a:lnTo>
                    <a:pt x="5317" y="419202"/>
                  </a:lnTo>
                  <a:lnTo>
                    <a:pt x="14722" y="371915"/>
                  </a:lnTo>
                  <a:lnTo>
                    <a:pt x="28718" y="325778"/>
                  </a:lnTo>
                  <a:lnTo>
                    <a:pt x="47168" y="281235"/>
                  </a:lnTo>
                  <a:lnTo>
                    <a:pt x="69896" y="238716"/>
                  </a:lnTo>
                  <a:lnTo>
                    <a:pt x="96681" y="198628"/>
                  </a:lnTo>
                  <a:lnTo>
                    <a:pt x="127267" y="161359"/>
                  </a:lnTo>
                  <a:lnTo>
                    <a:pt x="161359" y="127267"/>
                  </a:lnTo>
                  <a:lnTo>
                    <a:pt x="198628" y="96681"/>
                  </a:lnTo>
                  <a:lnTo>
                    <a:pt x="238716" y="69896"/>
                  </a:lnTo>
                  <a:lnTo>
                    <a:pt x="281235" y="47168"/>
                  </a:lnTo>
                  <a:lnTo>
                    <a:pt x="325778" y="28718"/>
                  </a:lnTo>
                  <a:lnTo>
                    <a:pt x="371915" y="14722"/>
                  </a:lnTo>
                  <a:lnTo>
                    <a:pt x="419202" y="5317"/>
                  </a:lnTo>
                  <a:lnTo>
                    <a:pt x="467182" y="591"/>
                  </a:lnTo>
                  <a:lnTo>
                    <a:pt x="491289" y="0"/>
                  </a:lnTo>
                  <a:lnTo>
                    <a:pt x="515395" y="591"/>
                  </a:lnTo>
                  <a:lnTo>
                    <a:pt x="563376" y="5317"/>
                  </a:lnTo>
                  <a:lnTo>
                    <a:pt x="610663" y="14722"/>
                  </a:lnTo>
                  <a:lnTo>
                    <a:pt x="656799" y="28718"/>
                  </a:lnTo>
                  <a:lnTo>
                    <a:pt x="701342" y="47168"/>
                  </a:lnTo>
                  <a:lnTo>
                    <a:pt x="743862" y="69896"/>
                  </a:lnTo>
                  <a:lnTo>
                    <a:pt x="783950" y="96681"/>
                  </a:lnTo>
                  <a:lnTo>
                    <a:pt x="821219" y="127267"/>
                  </a:lnTo>
                  <a:lnTo>
                    <a:pt x="855311" y="161359"/>
                  </a:lnTo>
                  <a:lnTo>
                    <a:pt x="885896" y="198628"/>
                  </a:lnTo>
                  <a:lnTo>
                    <a:pt x="912682" y="238716"/>
                  </a:lnTo>
                  <a:lnTo>
                    <a:pt x="935410" y="281235"/>
                  </a:lnTo>
                  <a:lnTo>
                    <a:pt x="953860" y="325778"/>
                  </a:lnTo>
                  <a:lnTo>
                    <a:pt x="967855" y="371915"/>
                  </a:lnTo>
                  <a:lnTo>
                    <a:pt x="977261" y="419202"/>
                  </a:lnTo>
                  <a:lnTo>
                    <a:pt x="981987" y="467182"/>
                  </a:lnTo>
                  <a:lnTo>
                    <a:pt x="982578" y="491289"/>
                  </a:lnTo>
                  <a:lnTo>
                    <a:pt x="981987" y="515395"/>
                  </a:lnTo>
                  <a:lnTo>
                    <a:pt x="977261" y="563376"/>
                  </a:lnTo>
                  <a:lnTo>
                    <a:pt x="967855" y="610663"/>
                  </a:lnTo>
                  <a:lnTo>
                    <a:pt x="953860" y="656799"/>
                  </a:lnTo>
                  <a:lnTo>
                    <a:pt x="935410" y="701342"/>
                  </a:lnTo>
                  <a:lnTo>
                    <a:pt x="912682" y="743862"/>
                  </a:lnTo>
                  <a:lnTo>
                    <a:pt x="885897" y="783950"/>
                  </a:lnTo>
                  <a:lnTo>
                    <a:pt x="855311" y="821219"/>
                  </a:lnTo>
                  <a:lnTo>
                    <a:pt x="821219" y="855311"/>
                  </a:lnTo>
                  <a:lnTo>
                    <a:pt x="783950" y="885896"/>
                  </a:lnTo>
                  <a:lnTo>
                    <a:pt x="743862" y="912682"/>
                  </a:lnTo>
                  <a:lnTo>
                    <a:pt x="701342" y="935410"/>
                  </a:lnTo>
                  <a:lnTo>
                    <a:pt x="656799" y="953860"/>
                  </a:lnTo>
                  <a:lnTo>
                    <a:pt x="610663" y="967855"/>
                  </a:lnTo>
                  <a:lnTo>
                    <a:pt x="563376" y="977261"/>
                  </a:lnTo>
                  <a:lnTo>
                    <a:pt x="515395" y="981987"/>
                  </a:lnTo>
                  <a:lnTo>
                    <a:pt x="491289" y="982578"/>
                  </a:lnTo>
                  <a:close/>
                </a:path>
              </a:pathLst>
            </a:custGeom>
            <a:solidFill>
              <a:srgbClr val="041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2163" y="5208955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117428" y="381294"/>
                  </a:moveTo>
                  <a:lnTo>
                    <a:pt x="74714" y="381294"/>
                  </a:lnTo>
                  <a:lnTo>
                    <a:pt x="50407" y="376670"/>
                  </a:lnTo>
                  <a:lnTo>
                    <a:pt x="17654" y="344031"/>
                  </a:lnTo>
                  <a:lnTo>
                    <a:pt x="2057" y="285327"/>
                  </a:lnTo>
                  <a:lnTo>
                    <a:pt x="0" y="254879"/>
                  </a:lnTo>
                  <a:lnTo>
                    <a:pt x="2201" y="226301"/>
                  </a:lnTo>
                  <a:lnTo>
                    <a:pt x="19909" y="166879"/>
                  </a:lnTo>
                  <a:lnTo>
                    <a:pt x="60328" y="135494"/>
                  </a:lnTo>
                  <a:lnTo>
                    <a:pt x="86296" y="131497"/>
                  </a:lnTo>
                  <a:lnTo>
                    <a:pt x="257156" y="131497"/>
                  </a:lnTo>
                  <a:lnTo>
                    <a:pt x="257156" y="115867"/>
                  </a:lnTo>
                  <a:lnTo>
                    <a:pt x="132921" y="115867"/>
                  </a:lnTo>
                  <a:lnTo>
                    <a:pt x="132921" y="68973"/>
                  </a:lnTo>
                  <a:lnTo>
                    <a:pt x="144264" y="27132"/>
                  </a:lnTo>
                  <a:lnTo>
                    <a:pt x="195043" y="5018"/>
                  </a:lnTo>
                  <a:lnTo>
                    <a:pt x="238677" y="386"/>
                  </a:lnTo>
                  <a:lnTo>
                    <a:pt x="254403" y="0"/>
                  </a:lnTo>
                  <a:lnTo>
                    <a:pt x="270474" y="246"/>
                  </a:lnTo>
                  <a:lnTo>
                    <a:pt x="319129" y="5019"/>
                  </a:lnTo>
                  <a:lnTo>
                    <a:pt x="362826" y="26581"/>
                  </a:lnTo>
                  <a:lnTo>
                    <a:pt x="375075" y="43991"/>
                  </a:lnTo>
                  <a:lnTo>
                    <a:pt x="186925" y="43991"/>
                  </a:lnTo>
                  <a:lnTo>
                    <a:pt x="176932" y="46017"/>
                  </a:lnTo>
                  <a:lnTo>
                    <a:pt x="168775" y="51538"/>
                  </a:lnTo>
                  <a:lnTo>
                    <a:pt x="163276" y="59722"/>
                  </a:lnTo>
                  <a:lnTo>
                    <a:pt x="161260" y="69732"/>
                  </a:lnTo>
                  <a:lnTo>
                    <a:pt x="163276" y="79698"/>
                  </a:lnTo>
                  <a:lnTo>
                    <a:pt x="168775" y="87831"/>
                  </a:lnTo>
                  <a:lnTo>
                    <a:pt x="176932" y="93311"/>
                  </a:lnTo>
                  <a:lnTo>
                    <a:pt x="186925" y="95320"/>
                  </a:lnTo>
                  <a:lnTo>
                    <a:pt x="381241" y="95320"/>
                  </a:lnTo>
                  <a:lnTo>
                    <a:pt x="381226" y="186200"/>
                  </a:lnTo>
                  <a:lnTo>
                    <a:pt x="376393" y="210390"/>
                  </a:lnTo>
                  <a:lnTo>
                    <a:pt x="363136" y="230271"/>
                  </a:lnTo>
                  <a:lnTo>
                    <a:pt x="343404" y="243709"/>
                  </a:lnTo>
                  <a:lnTo>
                    <a:pt x="319126" y="248647"/>
                  </a:lnTo>
                  <a:lnTo>
                    <a:pt x="195036" y="248647"/>
                  </a:lnTo>
                  <a:lnTo>
                    <a:pt x="165136" y="254879"/>
                  </a:lnTo>
                  <a:lnTo>
                    <a:pt x="140433" y="271635"/>
                  </a:lnTo>
                  <a:lnTo>
                    <a:pt x="123630" y="296005"/>
                  </a:lnTo>
                  <a:lnTo>
                    <a:pt x="117428" y="325078"/>
                  </a:lnTo>
                  <a:lnTo>
                    <a:pt x="117428" y="381294"/>
                  </a:lnTo>
                  <a:close/>
                </a:path>
                <a:path w="513715" h="513714">
                  <a:moveTo>
                    <a:pt x="381241" y="95320"/>
                  </a:moveTo>
                  <a:lnTo>
                    <a:pt x="186925" y="95320"/>
                  </a:lnTo>
                  <a:lnTo>
                    <a:pt x="196894" y="93311"/>
                  </a:lnTo>
                  <a:lnTo>
                    <a:pt x="205054" y="87831"/>
                  </a:lnTo>
                  <a:lnTo>
                    <a:pt x="210565" y="79698"/>
                  </a:lnTo>
                  <a:lnTo>
                    <a:pt x="212589" y="69732"/>
                  </a:lnTo>
                  <a:lnTo>
                    <a:pt x="210565" y="59722"/>
                  </a:lnTo>
                  <a:lnTo>
                    <a:pt x="205054" y="51538"/>
                  </a:lnTo>
                  <a:lnTo>
                    <a:pt x="196894" y="46017"/>
                  </a:lnTo>
                  <a:lnTo>
                    <a:pt x="186925" y="43991"/>
                  </a:lnTo>
                  <a:lnTo>
                    <a:pt x="375075" y="43991"/>
                  </a:lnTo>
                  <a:lnTo>
                    <a:pt x="376276" y="45698"/>
                  </a:lnTo>
                  <a:lnTo>
                    <a:pt x="381241" y="68973"/>
                  </a:lnTo>
                  <a:lnTo>
                    <a:pt x="381241" y="95320"/>
                  </a:lnTo>
                  <a:close/>
                </a:path>
                <a:path w="513715" h="513714">
                  <a:moveTo>
                    <a:pt x="252945" y="513267"/>
                  </a:moveTo>
                  <a:lnTo>
                    <a:pt x="193919" y="503970"/>
                  </a:lnTo>
                  <a:lnTo>
                    <a:pt x="150634" y="481799"/>
                  </a:lnTo>
                  <a:lnTo>
                    <a:pt x="131930" y="441929"/>
                  </a:lnTo>
                  <a:lnTo>
                    <a:pt x="132050" y="325078"/>
                  </a:lnTo>
                  <a:lnTo>
                    <a:pt x="136845" y="301852"/>
                  </a:lnTo>
                  <a:lnTo>
                    <a:pt x="150204" y="282092"/>
                  </a:lnTo>
                  <a:lnTo>
                    <a:pt x="169923" y="268604"/>
                  </a:lnTo>
                  <a:lnTo>
                    <a:pt x="193919" y="263613"/>
                  </a:lnTo>
                  <a:lnTo>
                    <a:pt x="317758" y="263613"/>
                  </a:lnTo>
                  <a:lnTo>
                    <a:pt x="347268" y="257429"/>
                  </a:lnTo>
                  <a:lnTo>
                    <a:pt x="371956" y="240672"/>
                  </a:lnTo>
                  <a:lnTo>
                    <a:pt x="388908" y="216032"/>
                  </a:lnTo>
                  <a:lnTo>
                    <a:pt x="395207" y="186200"/>
                  </a:lnTo>
                  <a:lnTo>
                    <a:pt x="395207" y="131983"/>
                  </a:lnTo>
                  <a:lnTo>
                    <a:pt x="441734" y="131983"/>
                  </a:lnTo>
                  <a:lnTo>
                    <a:pt x="482921" y="149689"/>
                  </a:lnTo>
                  <a:lnTo>
                    <a:pt x="503726" y="193887"/>
                  </a:lnTo>
                  <a:lnTo>
                    <a:pt x="513228" y="259988"/>
                  </a:lnTo>
                  <a:lnTo>
                    <a:pt x="510929" y="289354"/>
                  </a:lnTo>
                  <a:lnTo>
                    <a:pt x="493822" y="343327"/>
                  </a:lnTo>
                  <a:lnTo>
                    <a:pt x="464860" y="375435"/>
                  </a:lnTo>
                  <a:lnTo>
                    <a:pt x="441734" y="379882"/>
                  </a:lnTo>
                  <a:lnTo>
                    <a:pt x="255912" y="379882"/>
                  </a:lnTo>
                  <a:lnTo>
                    <a:pt x="255912" y="395391"/>
                  </a:lnTo>
                  <a:lnTo>
                    <a:pt x="379746" y="395391"/>
                  </a:lnTo>
                  <a:lnTo>
                    <a:pt x="379746" y="417958"/>
                  </a:lnTo>
                  <a:lnTo>
                    <a:pt x="311579" y="417958"/>
                  </a:lnTo>
                  <a:lnTo>
                    <a:pt x="301609" y="419965"/>
                  </a:lnTo>
                  <a:lnTo>
                    <a:pt x="293449" y="425443"/>
                  </a:lnTo>
                  <a:lnTo>
                    <a:pt x="287939" y="433574"/>
                  </a:lnTo>
                  <a:lnTo>
                    <a:pt x="285916" y="443539"/>
                  </a:lnTo>
                  <a:lnTo>
                    <a:pt x="287939" y="453551"/>
                  </a:lnTo>
                  <a:lnTo>
                    <a:pt x="293450" y="461736"/>
                  </a:lnTo>
                  <a:lnTo>
                    <a:pt x="301610" y="467260"/>
                  </a:lnTo>
                  <a:lnTo>
                    <a:pt x="311579" y="469286"/>
                  </a:lnTo>
                  <a:lnTo>
                    <a:pt x="371227" y="469286"/>
                  </a:lnTo>
                  <a:lnTo>
                    <a:pt x="360456" y="482826"/>
                  </a:lnTo>
                  <a:lnTo>
                    <a:pt x="340610" y="495478"/>
                  </a:lnTo>
                  <a:lnTo>
                    <a:pt x="317757" y="503970"/>
                  </a:lnTo>
                  <a:lnTo>
                    <a:pt x="284115" y="511232"/>
                  </a:lnTo>
                  <a:lnTo>
                    <a:pt x="252945" y="513267"/>
                  </a:lnTo>
                  <a:close/>
                </a:path>
                <a:path w="513715" h="513714">
                  <a:moveTo>
                    <a:pt x="371227" y="469286"/>
                  </a:moveTo>
                  <a:lnTo>
                    <a:pt x="311579" y="469286"/>
                  </a:lnTo>
                  <a:lnTo>
                    <a:pt x="321571" y="467260"/>
                  </a:lnTo>
                  <a:lnTo>
                    <a:pt x="329729" y="461736"/>
                  </a:lnTo>
                  <a:lnTo>
                    <a:pt x="335228" y="453551"/>
                  </a:lnTo>
                  <a:lnTo>
                    <a:pt x="337245" y="443539"/>
                  </a:lnTo>
                  <a:lnTo>
                    <a:pt x="335228" y="433574"/>
                  </a:lnTo>
                  <a:lnTo>
                    <a:pt x="329729" y="425443"/>
                  </a:lnTo>
                  <a:lnTo>
                    <a:pt x="321571" y="419965"/>
                  </a:lnTo>
                  <a:lnTo>
                    <a:pt x="311579" y="417958"/>
                  </a:lnTo>
                  <a:lnTo>
                    <a:pt x="379746" y="417958"/>
                  </a:lnTo>
                  <a:lnTo>
                    <a:pt x="379746" y="441929"/>
                  </a:lnTo>
                  <a:lnTo>
                    <a:pt x="374449" y="465235"/>
                  </a:lnTo>
                  <a:lnTo>
                    <a:pt x="371227" y="469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5956884"/>
            <a:ext cx="4483100" cy="1412875"/>
          </a:xfrm>
          <a:custGeom>
            <a:avLst/>
            <a:gdLst/>
            <a:ahLst/>
            <a:cxnLst/>
            <a:rect l="l" t="t" r="r" b="b"/>
            <a:pathLst>
              <a:path w="4483100" h="1412875">
                <a:moveTo>
                  <a:pt x="4406510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4406510" y="0"/>
                </a:lnTo>
                <a:lnTo>
                  <a:pt x="4411835" y="524"/>
                </a:lnTo>
                <a:lnTo>
                  <a:pt x="4451095" y="16786"/>
                </a:lnTo>
                <a:lnTo>
                  <a:pt x="4478839" y="55514"/>
                </a:lnTo>
                <a:lnTo>
                  <a:pt x="4483015" y="76505"/>
                </a:lnTo>
                <a:lnTo>
                  <a:pt x="4483015" y="1335951"/>
                </a:lnTo>
                <a:lnTo>
                  <a:pt x="4466228" y="1380536"/>
                </a:lnTo>
                <a:lnTo>
                  <a:pt x="4427501" y="1408281"/>
                </a:lnTo>
                <a:lnTo>
                  <a:pt x="4406510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4826" y="6192547"/>
            <a:ext cx="3856354" cy="74635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sz="2200" spc="135" dirty="0">
                <a:solidFill>
                  <a:srgbClr val="FFFFFF"/>
                </a:solidFill>
                <a:latin typeface="Arial"/>
                <a:cs typeface="Arial"/>
              </a:rPr>
              <a:t>Manish Kumar Singh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lang="en-US" sz="2200" spc="135" dirty="0">
                <a:solidFill>
                  <a:srgbClr val="FFFFFF"/>
                </a:solidFill>
                <a:latin typeface="Arial"/>
                <a:cs typeface="Arial"/>
              </a:rPr>
              <a:t>Big Data Analytics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35" dirty="0"/>
              <a:t> </a:t>
            </a:r>
            <a:r>
              <a:rPr spc="100" dirty="0"/>
              <a:t>recommendations</a:t>
            </a:r>
            <a:r>
              <a:rPr spc="-135" dirty="0"/>
              <a:t> </a:t>
            </a:r>
            <a:r>
              <a:rPr spc="135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1289" y="1985622"/>
          <a:ext cx="4462779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1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8589" y="5841964"/>
            <a:ext cx="90030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85" dirty="0">
                <a:solidFill>
                  <a:srgbClr val="04182D"/>
                </a:solidFill>
                <a:latin typeface="Arial"/>
                <a:cs typeface="Arial"/>
              </a:rPr>
              <a:t>estimated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100" dirty="0">
                <a:solidFill>
                  <a:srgbClr val="04182D"/>
                </a:solidFill>
                <a:latin typeface="Arial"/>
                <a:cs typeface="Arial"/>
              </a:rPr>
              <a:t>rating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95" dirty="0">
                <a:solidFill>
                  <a:srgbClr val="04182D"/>
                </a:solidFill>
                <a:latin typeface="Arial"/>
                <a:cs typeface="Arial"/>
              </a:rPr>
              <a:t>of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114" dirty="0">
                <a:solidFill>
                  <a:srgbClr val="04182D"/>
                </a:solidFill>
                <a:latin typeface="Arial"/>
                <a:cs typeface="Arial"/>
              </a:rPr>
              <a:t>a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co</a:t>
            </a:r>
            <a:r>
              <a:rPr sz="2900" i="1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rse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100" dirty="0">
                <a:solidFill>
                  <a:srgbClr val="04182D"/>
                </a:solidFill>
                <a:latin typeface="Arial"/>
                <a:cs typeface="Arial"/>
              </a:rPr>
              <a:t>the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00" i="1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ser</a:t>
            </a:r>
            <a:r>
              <a:rPr sz="2600" i="1" spc="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hasn</a:t>
            </a:r>
            <a:r>
              <a:rPr sz="2900" i="1" dirty="0">
                <a:solidFill>
                  <a:srgbClr val="04182D"/>
                </a:solidFill>
                <a:latin typeface="Arial"/>
                <a:cs typeface="Arial"/>
              </a:rPr>
              <a:t>'</a:t>
            </a:r>
            <a:r>
              <a:rPr sz="2600" i="1" dirty="0">
                <a:solidFill>
                  <a:srgbClr val="04182D"/>
                </a:solidFill>
                <a:latin typeface="Arial"/>
                <a:cs typeface="Arial"/>
              </a:rPr>
              <a:t>t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04182D"/>
                </a:solidFill>
                <a:latin typeface="Arial"/>
                <a:cs typeface="Arial"/>
              </a:rPr>
              <a:t>taken</a:t>
            </a:r>
            <a:r>
              <a:rPr sz="2600" i="1" spc="3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900" i="1" spc="-2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600" i="1" spc="-20" dirty="0">
                <a:solidFill>
                  <a:srgbClr val="04182D"/>
                </a:solidFill>
                <a:latin typeface="Arial"/>
                <a:cs typeface="Arial"/>
              </a:rPr>
              <a:t>et</a:t>
            </a:r>
            <a:r>
              <a:rPr sz="2900" i="1" spc="-20" dirty="0">
                <a:solidFill>
                  <a:srgbClr val="04182D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5" dirty="0"/>
              <a:t>Recommendation</a:t>
            </a:r>
            <a:r>
              <a:rPr spc="-45" dirty="0"/>
              <a:t> </a:t>
            </a:r>
            <a:r>
              <a:rPr spc="45" dirty="0"/>
              <a:t>techniq</a:t>
            </a:r>
            <a:r>
              <a:rPr sz="4900" spc="45" dirty="0"/>
              <a:t>u</a:t>
            </a:r>
            <a:r>
              <a:rPr spc="45" dirty="0"/>
              <a:t>es</a:t>
            </a:r>
            <a:endParaRPr sz="4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16985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737332"/>
            <a:ext cx="7458075" cy="133604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130" dirty="0">
                <a:solidFill>
                  <a:srgbClr val="04182D"/>
                </a:solidFill>
                <a:latin typeface="Arial"/>
                <a:cs typeface="Arial"/>
              </a:rPr>
              <a:t>Matri</a:t>
            </a:r>
            <a:r>
              <a:rPr sz="2800" spc="130" dirty="0">
                <a:solidFill>
                  <a:srgbClr val="04182D"/>
                </a:solidFill>
                <a:latin typeface="Arial"/>
                <a:cs typeface="Arial"/>
              </a:rPr>
              <a:t>x</a:t>
            </a:r>
            <a:r>
              <a:rPr sz="2800" spc="-3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factori</a:t>
            </a:r>
            <a:r>
              <a:rPr sz="2800" spc="110" dirty="0">
                <a:solidFill>
                  <a:srgbClr val="04182D"/>
                </a:solidFill>
                <a:latin typeface="Arial"/>
                <a:cs typeface="Arial"/>
              </a:rPr>
              <a:t>z</a:t>
            </a:r>
            <a:r>
              <a:rPr sz="2500" spc="110" dirty="0">
                <a:solidFill>
                  <a:srgbClr val="04182D"/>
                </a:solidFill>
                <a:latin typeface="Arial"/>
                <a:cs typeface="Arial"/>
              </a:rPr>
              <a:t>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B</a:t>
            </a:r>
            <a:r>
              <a:rPr sz="2800" spc="75" dirty="0">
                <a:solidFill>
                  <a:srgbClr val="04182D"/>
                </a:solidFill>
                <a:latin typeface="Arial"/>
                <a:cs typeface="Arial"/>
              </a:rPr>
              <a:t>u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ilding </a:t>
            </a:r>
            <a:r>
              <a:rPr sz="2500" spc="105" dirty="0">
                <a:solidFill>
                  <a:srgbClr val="04182D"/>
                </a:solidFill>
                <a:latin typeface="Arial"/>
                <a:cs typeface="Arial"/>
              </a:rPr>
              <a:t>Recommendation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55" dirty="0">
                <a:solidFill>
                  <a:srgbClr val="04182D"/>
                </a:solidFill>
                <a:latin typeface="Arial"/>
                <a:cs typeface="Arial"/>
              </a:rPr>
              <a:t>Engines</a:t>
            </a:r>
            <a:r>
              <a:rPr sz="2500" spc="80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04182D"/>
                </a:solidFill>
                <a:latin typeface="Arial"/>
                <a:cs typeface="Arial"/>
              </a:rPr>
              <a:t>w</a:t>
            </a:r>
            <a:r>
              <a:rPr sz="2500" spc="100" dirty="0">
                <a:solidFill>
                  <a:srgbClr val="04182D"/>
                </a:solidFill>
                <a:latin typeface="Arial"/>
                <a:cs typeface="Arial"/>
              </a:rPr>
              <a:t>ith</a:t>
            </a:r>
            <a:r>
              <a:rPr sz="2500" spc="75" dirty="0">
                <a:solidFill>
                  <a:srgbClr val="04182D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P</a:t>
            </a:r>
            <a:r>
              <a:rPr sz="2800" spc="-10" dirty="0">
                <a:solidFill>
                  <a:srgbClr val="04182D"/>
                </a:solidFill>
                <a:latin typeface="Arial"/>
                <a:cs typeface="Arial"/>
              </a:rPr>
              <a:t>y</a:t>
            </a:r>
            <a:r>
              <a:rPr sz="2500" spc="-10" dirty="0">
                <a:solidFill>
                  <a:srgbClr val="04182D"/>
                </a:solidFill>
                <a:latin typeface="Arial"/>
                <a:cs typeface="Arial"/>
              </a:rPr>
              <a:t>Spark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824908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Common</a:t>
            </a:r>
            <a:r>
              <a:rPr spc="-155" dirty="0"/>
              <a:t> </a:t>
            </a:r>
            <a:r>
              <a:rPr spc="-75" dirty="0"/>
              <a:t>sense</a:t>
            </a:r>
            <a:r>
              <a:rPr spc="-155" dirty="0"/>
              <a:t> </a:t>
            </a:r>
            <a:r>
              <a:rPr spc="130" dirty="0"/>
              <a:t>transformation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6473" y="1166812"/>
          <a:ext cx="3184525" cy="247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6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0375">
                <a:tc gridSpan="2"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950" spc="-10" dirty="0">
                          <a:latin typeface="DejaVu Sans"/>
                          <a:cs typeface="DejaVu Sans"/>
                        </a:rPr>
                        <a:t>Course</a:t>
                      </a:r>
                      <a:endParaRPr sz="1950">
                        <a:latin typeface="DejaVu Sans"/>
                        <a:cs typeface="DejaVu Sans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B8EBE"/>
                      </a:solidFill>
                      <a:prstDash val="solid"/>
                    </a:lnL>
                    <a:lnR w="19050">
                      <a:solidFill>
                        <a:srgbClr val="6B8EBE"/>
                      </a:solidFill>
                      <a:prstDash val="solid"/>
                    </a:lnR>
                    <a:lnT w="19050">
                      <a:solidFill>
                        <a:srgbClr val="6B8EBE"/>
                      </a:solidFill>
                      <a:prstDash val="solid"/>
                    </a:lnT>
                    <a:lnB w="19050">
                      <a:solidFill>
                        <a:srgbClr val="6B8EBE"/>
                      </a:solidFill>
                      <a:prstDash val="solid"/>
                    </a:lnB>
                    <a:solidFill>
                      <a:srgbClr val="D9E7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6B8EB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6B8EBE"/>
                      </a:solidFill>
                      <a:prstDash val="solid"/>
                    </a:lnT>
                    <a:lnB w="19050">
                      <a:solidFill>
                        <a:srgbClr val="6B8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650" spc="-10" dirty="0">
                          <a:latin typeface="DejaVu Sans"/>
                          <a:cs typeface="DejaVu Sans"/>
                        </a:rPr>
                        <a:t>course_id</a:t>
                      </a:r>
                      <a:endParaRPr sz="1650">
                        <a:latin typeface="DejaVu Sans"/>
                        <a:cs typeface="DejaVu Sans"/>
                      </a:endParaRPr>
                    </a:p>
                    <a:p>
                      <a:pPr marL="114935" marR="1350645">
                        <a:lnSpc>
                          <a:spcPct val="183200"/>
                        </a:lnSpc>
                      </a:pPr>
                      <a:r>
                        <a:rPr sz="1650" spc="-10" dirty="0">
                          <a:latin typeface="DejaVu Sans"/>
                          <a:cs typeface="DejaVu Sans"/>
                        </a:rPr>
                        <a:t>title description</a:t>
                      </a:r>
                      <a:endParaRPr sz="1650">
                        <a:latin typeface="DejaVu Sans"/>
                        <a:cs typeface="DejaVu Sans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650" spc="-10" dirty="0">
                          <a:latin typeface="DejaVu Sans"/>
                          <a:cs typeface="DejaVu Sans"/>
                        </a:rPr>
                        <a:t>programming_languag</a:t>
                      </a:r>
                      <a:endParaRPr sz="1650">
                        <a:latin typeface="DejaVu Sans"/>
                        <a:cs typeface="DejaVu Sans"/>
                      </a:endParaRPr>
                    </a:p>
                  </a:txBody>
                  <a:tcPr marL="0" marR="0" marT="1181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B8EBE"/>
                      </a:solidFill>
                      <a:prstDash val="solid"/>
                    </a:lnR>
                    <a:lnT w="19050">
                      <a:solidFill>
                        <a:srgbClr val="6B8EBE"/>
                      </a:solidFill>
                      <a:prstDash val="solid"/>
                    </a:lnT>
                    <a:lnB w="19050">
                      <a:solidFill>
                        <a:srgbClr val="6B8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6535" y="4810543"/>
          <a:ext cx="3180715" cy="227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2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8795">
                <a:tc gridSpan="2"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200" spc="-10" dirty="0">
                          <a:latin typeface="DejaVu Sans"/>
                          <a:cs typeface="DejaVu Sans"/>
                        </a:rPr>
                        <a:t>Rating</a:t>
                      </a:r>
                      <a:endParaRPr sz="2200">
                        <a:latin typeface="DejaVu Sans"/>
                        <a:cs typeface="DejaVu Sans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6B8EBE"/>
                      </a:solidFill>
                      <a:prstDash val="solid"/>
                    </a:lnL>
                    <a:lnR w="28575">
                      <a:solidFill>
                        <a:srgbClr val="6B8EBE"/>
                      </a:solidFill>
                      <a:prstDash val="solid"/>
                    </a:lnR>
                    <a:lnT w="28575">
                      <a:solidFill>
                        <a:srgbClr val="6B8EBE"/>
                      </a:solidFill>
                      <a:prstDash val="solid"/>
                    </a:lnT>
                    <a:lnB w="28575">
                      <a:solidFill>
                        <a:srgbClr val="6B8EBE"/>
                      </a:solidFill>
                      <a:prstDash val="solid"/>
                    </a:lnB>
                    <a:solidFill>
                      <a:srgbClr val="D9E7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6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6B8EB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B8EBE"/>
                      </a:solidFill>
                      <a:prstDash val="solid"/>
                    </a:lnT>
                    <a:lnB w="28575">
                      <a:solidFill>
                        <a:srgbClr val="6B8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50" spc="-10" dirty="0">
                          <a:latin typeface="DejaVu Sans"/>
                          <a:cs typeface="DejaVu Sans"/>
                        </a:rPr>
                        <a:t>user_id</a:t>
                      </a:r>
                      <a:endParaRPr sz="1850">
                        <a:latin typeface="DejaVu Sans"/>
                        <a:cs typeface="DejaVu Sans"/>
                      </a:endParaRPr>
                    </a:p>
                    <a:p>
                      <a:pPr marL="128905" marR="1314450">
                        <a:lnSpc>
                          <a:spcPct val="184100"/>
                        </a:lnSpc>
                      </a:pPr>
                      <a:r>
                        <a:rPr sz="1850" spc="-10" dirty="0">
                          <a:latin typeface="DejaVu Sans"/>
                          <a:cs typeface="DejaVu Sans"/>
                        </a:rPr>
                        <a:t>course_id rating</a:t>
                      </a:r>
                      <a:endParaRPr sz="1850">
                        <a:latin typeface="DejaVu Sans"/>
                        <a:cs typeface="DejaVu Sans"/>
                      </a:endParaRPr>
                    </a:p>
                  </a:txBody>
                  <a:tcPr marL="0" marR="0" marT="133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6B8EBE"/>
                      </a:solidFill>
                      <a:prstDash val="solid"/>
                    </a:lnR>
                    <a:lnT w="28575">
                      <a:solidFill>
                        <a:srgbClr val="6B8EBE"/>
                      </a:solidFill>
                      <a:prstDash val="solid"/>
                    </a:lnT>
                    <a:lnB w="28575">
                      <a:solidFill>
                        <a:srgbClr val="6B8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42512" y="1985628"/>
          <a:ext cx="4462779" cy="296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1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280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rse</a:t>
                      </a:r>
                      <a:r>
                        <a:rPr sz="280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_</a:t>
                      </a:r>
                      <a:r>
                        <a:rPr sz="2550" spc="7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550" spc="15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rating</a:t>
                      </a:r>
                      <a:endParaRPr sz="255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EFEB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4.78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43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spc="-25" dirty="0">
                          <a:solidFill>
                            <a:srgbClr val="04182D"/>
                          </a:solidFill>
                          <a:latin typeface="Arial"/>
                          <a:cs typeface="Arial"/>
                        </a:rPr>
                        <a:t>4.9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E4E1D9"/>
                      </a:solidFill>
                      <a:prstDash val="solid"/>
                    </a:lnL>
                    <a:lnR w="28575">
                      <a:solidFill>
                        <a:srgbClr val="E4E1D9"/>
                      </a:solidFill>
                      <a:prstDash val="solid"/>
                    </a:lnR>
                    <a:lnT w="28575">
                      <a:solidFill>
                        <a:srgbClr val="E4E1D9"/>
                      </a:solidFill>
                      <a:prstDash val="solid"/>
                    </a:lnT>
                    <a:lnB w="28575">
                      <a:solidFill>
                        <a:srgbClr val="E4E1D9"/>
                      </a:solidFill>
                      <a:prstDash val="solid"/>
                    </a:lnB>
                    <a:solidFill>
                      <a:srgbClr val="F6F2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929812" y="1175565"/>
            <a:ext cx="291147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75" dirty="0">
                <a:solidFill>
                  <a:srgbClr val="04182D"/>
                </a:solidFill>
                <a:latin typeface="Arial"/>
                <a:cs typeface="Arial"/>
              </a:rPr>
              <a:t>Recommendations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/>
              <a:t>INTRODUCTION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</TotalTime>
  <Words>401</Words>
  <Application>Microsoft Office PowerPoint</Application>
  <PresentationFormat>Custom</PresentationFormat>
  <Paragraphs>184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Recommend using ratings</vt:lpstr>
      <vt:lpstr>As an ETL process</vt:lpstr>
      <vt:lpstr>The database</vt:lpstr>
      <vt:lpstr>The database relationship</vt:lpstr>
      <vt:lpstr>PowerPoint Presentation</vt:lpstr>
      <vt:lpstr>The recommendations table</vt:lpstr>
      <vt:lpstr>Recommendation techniques</vt:lpstr>
      <vt:lpstr>Common sense transformation</vt:lpstr>
      <vt:lpstr>Average course ratings</vt:lpstr>
      <vt:lpstr>Use the right programming language</vt:lpstr>
      <vt:lpstr>Recommend new courses</vt:lpstr>
      <vt:lpstr>Our recommendation transformation</vt:lpstr>
      <vt:lpstr>Rating</vt:lpstr>
      <vt:lpstr>What you've done so far</vt:lpstr>
      <vt:lpstr>Data engineering toolbox</vt:lpstr>
      <vt:lpstr>Extract, Load and Transform (ETL)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PC</cp:lastModifiedBy>
  <cp:revision>4</cp:revision>
  <dcterms:created xsi:type="dcterms:W3CDTF">2023-03-20T16:24:10Z</dcterms:created>
  <dcterms:modified xsi:type="dcterms:W3CDTF">2023-03-22T15:37:00Z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2023-03-20T00:00:00Z</vt:filetime>
  </property>
  <property fmtid="{D5CDD505-2E9C-101B-9397-08002B2CF9AE}" pid="5" name="Producer">
    <vt:lpwstr>Skia/PDF m89</vt:lpwstr>
  </property>
</Properties>
</file>