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2244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773670" cy="10059670"/>
          </a:xfrm>
          <a:custGeom>
            <a:avLst/>
            <a:gdLst/>
            <a:ahLst/>
            <a:cxnLst/>
            <a:rect l="l" t="t" r="r" b="b"/>
            <a:pathLst>
              <a:path w="7773670" h="10059670">
                <a:moveTo>
                  <a:pt x="7773670" y="0"/>
                </a:moveTo>
                <a:lnTo>
                  <a:pt x="0" y="0"/>
                </a:lnTo>
                <a:lnTo>
                  <a:pt x="0" y="10059670"/>
                </a:lnTo>
                <a:lnTo>
                  <a:pt x="7773670" y="10059670"/>
                </a:lnTo>
                <a:lnTo>
                  <a:pt x="7773670" y="0"/>
                </a:lnTo>
                <a:close/>
              </a:path>
            </a:pathLst>
          </a:custGeom>
          <a:solidFill>
            <a:srgbClr val="FA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2650" y="2052954"/>
            <a:ext cx="6098540" cy="3935729"/>
          </a:xfrm>
          <a:custGeom>
            <a:avLst/>
            <a:gdLst/>
            <a:ahLst/>
            <a:cxnLst/>
            <a:rect l="l" t="t" r="r" b="b"/>
            <a:pathLst>
              <a:path w="6098540" h="3935729">
                <a:moveTo>
                  <a:pt x="6098540" y="0"/>
                </a:moveTo>
                <a:lnTo>
                  <a:pt x="0" y="0"/>
                </a:lnTo>
                <a:lnTo>
                  <a:pt x="0" y="3935729"/>
                </a:lnTo>
                <a:lnTo>
                  <a:pt x="6098540" y="3935729"/>
                </a:lnTo>
                <a:lnTo>
                  <a:pt x="609854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92175" y="6649681"/>
            <a:ext cx="6015355" cy="2350135"/>
            <a:chOff x="892175" y="6649681"/>
            <a:chExt cx="6015355" cy="2350135"/>
          </a:xfrm>
        </p:grpSpPr>
        <p:sp>
          <p:nvSpPr>
            <p:cNvPr id="4" name="object 4"/>
            <p:cNvSpPr/>
            <p:nvPr/>
          </p:nvSpPr>
          <p:spPr>
            <a:xfrm>
              <a:off x="898525" y="6656031"/>
              <a:ext cx="6002655" cy="2337435"/>
            </a:xfrm>
            <a:custGeom>
              <a:avLst/>
              <a:gdLst/>
              <a:ahLst/>
              <a:cxnLst/>
              <a:rect l="l" t="t" r="r" b="b"/>
              <a:pathLst>
                <a:path w="6002655" h="2337434">
                  <a:moveTo>
                    <a:pt x="6002655" y="0"/>
                  </a:moveTo>
                  <a:lnTo>
                    <a:pt x="0" y="0"/>
                  </a:lnTo>
                  <a:lnTo>
                    <a:pt x="0" y="2337435"/>
                  </a:lnTo>
                  <a:lnTo>
                    <a:pt x="6002655" y="2337435"/>
                  </a:lnTo>
                  <a:lnTo>
                    <a:pt x="60026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8525" y="6656031"/>
              <a:ext cx="6002655" cy="2337435"/>
            </a:xfrm>
            <a:custGeom>
              <a:avLst/>
              <a:gdLst/>
              <a:ahLst/>
              <a:cxnLst/>
              <a:rect l="l" t="t" r="r" b="b"/>
              <a:pathLst>
                <a:path w="6002655" h="2337434">
                  <a:moveTo>
                    <a:pt x="0" y="2337435"/>
                  </a:moveTo>
                  <a:lnTo>
                    <a:pt x="6002655" y="2337435"/>
                  </a:lnTo>
                  <a:lnTo>
                    <a:pt x="6002655" y="0"/>
                  </a:lnTo>
                  <a:lnTo>
                    <a:pt x="0" y="0"/>
                  </a:lnTo>
                  <a:lnTo>
                    <a:pt x="0" y="233743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30604" y="435356"/>
            <a:ext cx="5742940" cy="1487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777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Titanic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(Decision-</a:t>
            </a:r>
            <a:r>
              <a:rPr sz="1100" dirty="0">
                <a:latin typeface="Times New Roman"/>
                <a:cs typeface="Times New Roman"/>
              </a:rPr>
              <a:t>Tree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Algorithm)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229235" algn="ctr">
              <a:lnSpc>
                <a:spcPct val="100000"/>
              </a:lnSpc>
              <a:spcBef>
                <a:spcPts val="860"/>
              </a:spcBef>
            </a:pPr>
            <a:r>
              <a:rPr sz="1600" b="1" dirty="0">
                <a:latin typeface="Times New Roman"/>
                <a:cs typeface="Times New Roman"/>
              </a:rPr>
              <a:t>Minor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Assesment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Machine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Learning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Project?</a:t>
            </a:r>
            <a:endParaRPr sz="1600">
              <a:latin typeface="Times New Roman"/>
              <a:cs typeface="Times New Roman"/>
            </a:endParaRPr>
          </a:p>
          <a:p>
            <a:pPr marR="5080" algn="r">
              <a:lnSpc>
                <a:spcPts val="1295"/>
              </a:lnSpc>
              <a:spcBef>
                <a:spcPts val="894"/>
              </a:spcBef>
            </a:pPr>
            <a:r>
              <a:rPr sz="1100" dirty="0">
                <a:latin typeface="Times New Roman"/>
                <a:cs typeface="Times New Roman"/>
              </a:rPr>
              <a:t>Manish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Kumar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Singh</a:t>
            </a:r>
            <a:endParaRPr sz="1100">
              <a:latin typeface="Times New Roman"/>
              <a:cs typeface="Times New Roman"/>
            </a:endParaRPr>
          </a:p>
          <a:p>
            <a:pPr marR="5080" algn="r">
              <a:lnSpc>
                <a:spcPts val="1265"/>
              </a:lnSpc>
            </a:pPr>
            <a:r>
              <a:rPr sz="1100" b="1" spc="-10" dirty="0">
                <a:latin typeface="Times New Roman"/>
                <a:cs typeface="Times New Roman"/>
              </a:rPr>
              <a:t>DS7B-</a:t>
            </a:r>
            <a:r>
              <a:rPr sz="1100" b="1" spc="-20" dirty="0">
                <a:latin typeface="Times New Roman"/>
                <a:cs typeface="Times New Roman"/>
              </a:rPr>
              <a:t>2206</a:t>
            </a:r>
            <a:endParaRPr sz="1100">
              <a:latin typeface="Times New Roman"/>
              <a:cs typeface="Times New Roman"/>
            </a:endParaRPr>
          </a:p>
          <a:p>
            <a:pPr marR="5715" algn="r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Big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</a:t>
            </a:r>
            <a:r>
              <a:rPr sz="1100" spc="-10" dirty="0">
                <a:latin typeface="Times New Roman"/>
                <a:cs typeface="Times New Roman"/>
              </a:rPr>
              <a:t> Analytics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alibri"/>
                <a:cs typeface="Calibri"/>
              </a:rPr>
              <a:t>1.</a:t>
            </a:r>
            <a:r>
              <a:rPr sz="1100" spc="204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Explain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Decision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Tree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Algorithm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?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50" y="2052954"/>
            <a:ext cx="6098540" cy="3935729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120"/>
              </a:lnSpc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decision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tree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non-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parametric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supervised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algorithm,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utilized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both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classification</a:t>
            </a:r>
            <a:endParaRPr sz="1100">
              <a:latin typeface="Times New Roman"/>
              <a:cs typeface="Times New Roman"/>
            </a:endParaRPr>
          </a:p>
          <a:p>
            <a:pPr marL="31750" marR="198755">
              <a:lnSpc>
                <a:spcPct val="102699"/>
              </a:lnSpc>
              <a:spcBef>
                <a:spcPts val="10"/>
              </a:spcBef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regression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tasks.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hierarchical,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tree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structure,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consists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root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node,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branches,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internal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nodes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leaf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nodes.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6379845"/>
            <a:ext cx="5935980" cy="1031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2.</a:t>
            </a:r>
            <a:r>
              <a:rPr sz="1100" spc="210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Explain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Decision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Tree </a:t>
            </a:r>
            <a:r>
              <a:rPr sz="1100" spc="-10" dirty="0">
                <a:latin typeface="Calibri"/>
                <a:cs typeface="Calibri"/>
              </a:rPr>
              <a:t>Classifier?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ct val="109700"/>
              </a:lnSpc>
              <a:spcBef>
                <a:spcPts val="805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Decision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tree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classifiers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successfully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many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diverse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areas.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important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capability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capturing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descriptive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decisionmaking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knowledge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supplied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Decision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tree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generated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sets.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procedure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generation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objects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(S),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belonging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classes C1,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C2,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…,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Ck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follows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14704" y="7523734"/>
          <a:ext cx="5388610" cy="1090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5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070">
                <a:tc>
                  <a:txBody>
                    <a:bodyPr/>
                    <a:lstStyle/>
                    <a:p>
                      <a:pPr marL="46990" marR="53975">
                        <a:lnSpc>
                          <a:spcPct val="104400"/>
                        </a:lnSpc>
                        <a:spcBef>
                          <a:spcPts val="31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Step </a:t>
                      </a:r>
                      <a:r>
                        <a:rPr sz="9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T w="9525">
                      <a:solidFill>
                        <a:srgbClr val="F5F5F5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1594" marR="320040">
                        <a:lnSpc>
                          <a:spcPct val="104400"/>
                        </a:lnSpc>
                        <a:spcBef>
                          <a:spcPts val="310"/>
                        </a:spcBef>
                      </a:pP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9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objects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9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belong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9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class,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example</a:t>
                      </a:r>
                      <a:r>
                        <a:rPr sz="9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Ci,</a:t>
                      </a:r>
                      <a:r>
                        <a:rPr sz="9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decision tree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for S consists</a:t>
                      </a:r>
                      <a:r>
                        <a:rPr sz="900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leaf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labelled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9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class.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T w="9525">
                      <a:solidFill>
                        <a:srgbClr val="F5F5F5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860">
                <a:tc>
                  <a:txBody>
                    <a:bodyPr/>
                    <a:lstStyle/>
                    <a:p>
                      <a:pPr marL="46990" marR="53975">
                        <a:lnSpc>
                          <a:spcPct val="104400"/>
                        </a:lnSpc>
                        <a:spcBef>
                          <a:spcPts val="68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Step </a:t>
                      </a:r>
                      <a:r>
                        <a:rPr sz="9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1594" marR="55880">
                        <a:lnSpc>
                          <a:spcPct val="103699"/>
                        </a:lnSpc>
                        <a:spcBef>
                          <a:spcPts val="665"/>
                        </a:spcBef>
                      </a:pP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Otherwise,</a:t>
                      </a:r>
                      <a:r>
                        <a:rPr sz="9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let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9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some</a:t>
                      </a:r>
                      <a:r>
                        <a:rPr sz="900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possible</a:t>
                      </a:r>
                      <a:r>
                        <a:rPr sz="9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outcomes</a:t>
                      </a:r>
                      <a:r>
                        <a:rPr sz="9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O1,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O2,…,</a:t>
                      </a:r>
                      <a:r>
                        <a:rPr sz="9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On.</a:t>
                      </a:r>
                      <a:r>
                        <a:rPr sz="9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Each</a:t>
                      </a:r>
                      <a:r>
                        <a:rPr sz="9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9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one</a:t>
                      </a:r>
                      <a:r>
                        <a:rPr sz="9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outcome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900" spc="5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so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partitions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into</a:t>
                      </a:r>
                      <a:r>
                        <a:rPr sz="9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subsets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S1, S2,…</a:t>
                      </a:r>
                      <a:r>
                        <a:rPr sz="900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Sn</a:t>
                      </a:r>
                      <a:r>
                        <a:rPr sz="9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where</a:t>
                      </a:r>
                      <a:r>
                        <a:rPr sz="9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each object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9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Si</a:t>
                      </a:r>
                      <a:r>
                        <a:rPr sz="900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outcome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Oi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T.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becomes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root</a:t>
                      </a:r>
                      <a:r>
                        <a:rPr sz="9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decision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tree</a:t>
                      </a:r>
                      <a:r>
                        <a:rPr sz="9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each</a:t>
                      </a:r>
                      <a:r>
                        <a:rPr sz="900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outcome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Oi we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build</a:t>
                      </a:r>
                      <a:r>
                        <a:rPr sz="9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subsidiary</a:t>
                      </a:r>
                      <a:r>
                        <a:rPr sz="900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decision tree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invoking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same</a:t>
                      </a:r>
                      <a:r>
                        <a:rPr sz="900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procedure</a:t>
                      </a:r>
                      <a:r>
                        <a:rPr sz="9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recursively</a:t>
                      </a:r>
                      <a:r>
                        <a:rPr sz="9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set</a:t>
                      </a:r>
                      <a:r>
                        <a:rPr sz="9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Si.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657855"/>
            <a:ext cx="5943600" cy="3340862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6136" y="435356"/>
            <a:ext cx="19665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Titanic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(Decision-</a:t>
            </a:r>
            <a:r>
              <a:rPr sz="1100" dirty="0">
                <a:latin typeface="Times New Roman"/>
                <a:cs typeface="Times New Roman"/>
              </a:rPr>
              <a:t>Tree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Algorithm)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1078737"/>
            <a:ext cx="417702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3.</a:t>
            </a:r>
            <a:r>
              <a:rPr sz="1100" spc="200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Explain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concept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normally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distributed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Continuos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Variables?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384046"/>
            <a:ext cx="5943600" cy="38862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6136" y="435356"/>
            <a:ext cx="19665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Titanic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(Decision-</a:t>
            </a:r>
            <a:r>
              <a:rPr sz="1100" dirty="0">
                <a:latin typeface="Times New Roman"/>
                <a:cs typeface="Times New Roman"/>
              </a:rPr>
              <a:t>Tree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Algorithm)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6775" y="1478152"/>
            <a:ext cx="6281420" cy="5716905"/>
          </a:xfrm>
          <a:custGeom>
            <a:avLst/>
            <a:gdLst/>
            <a:ahLst/>
            <a:cxnLst/>
            <a:rect l="l" t="t" r="r" b="b"/>
            <a:pathLst>
              <a:path w="6281420" h="5716905">
                <a:moveTo>
                  <a:pt x="6281420" y="0"/>
                </a:moveTo>
                <a:lnTo>
                  <a:pt x="0" y="0"/>
                </a:lnTo>
                <a:lnTo>
                  <a:pt x="0" y="5716905"/>
                </a:lnTo>
                <a:lnTo>
                  <a:pt x="6281420" y="5716905"/>
                </a:lnTo>
                <a:lnTo>
                  <a:pt x="628142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9153" y="1179322"/>
            <a:ext cx="19888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4.</a:t>
            </a:r>
            <a:r>
              <a:rPr sz="1100" spc="215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Explain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Outliers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Project?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775" y="1478152"/>
            <a:ext cx="6281420" cy="5716905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315"/>
              </a:lnSpc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outlier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object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deviates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significantly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rest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objects.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They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caused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endParaRPr sz="1100">
              <a:latin typeface="Times New Roman"/>
              <a:cs typeface="Times New Roman"/>
            </a:endParaRPr>
          </a:p>
          <a:p>
            <a:pPr marL="47625" marR="520065">
              <a:lnSpc>
                <a:spcPct val="102699"/>
              </a:lnSpc>
              <a:spcBef>
                <a:spcPts val="10"/>
              </a:spcBef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measurement</a:t>
            </a:r>
            <a:r>
              <a:rPr sz="1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execution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error.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outlier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referred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outlier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outlier mining.</a:t>
            </a:r>
            <a:endParaRPr sz="110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855"/>
              </a:spcBef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Why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outlier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analysis?</a:t>
            </a:r>
            <a:endParaRPr sz="1100">
              <a:latin typeface="Times New Roman"/>
              <a:cs typeface="Times New Roman"/>
            </a:endParaRPr>
          </a:p>
          <a:p>
            <a:pPr marL="47625" marR="376555">
              <a:lnSpc>
                <a:spcPct val="103200"/>
              </a:lnSpc>
              <a:spcBef>
                <a:spcPts val="5"/>
              </a:spcBef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Most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mining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methods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discard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outliers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noise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exceptions,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however,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some</a:t>
            </a:r>
            <a:r>
              <a:rPr sz="11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such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fraud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detection,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rare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events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interesting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than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regularly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occurring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one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hence,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outlier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becomes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important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such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case.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504825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Algorithm:</a:t>
            </a:r>
            <a:endParaRPr sz="1100">
              <a:latin typeface="Calibri"/>
              <a:cs typeface="Calibri"/>
            </a:endParaRPr>
          </a:p>
          <a:p>
            <a:pPr marL="504825" indent="-229235">
              <a:lnSpc>
                <a:spcPct val="100000"/>
              </a:lnSpc>
              <a:spcBef>
                <a:spcPts val="935"/>
              </a:spcBef>
              <a:buFont typeface="Wingdings"/>
              <a:buChar char=""/>
              <a:tabLst>
                <a:tab pos="505459" algn="l"/>
              </a:tabLst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Calculate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mean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cluster</a:t>
            </a:r>
            <a:endParaRPr sz="1100">
              <a:latin typeface="Calibri"/>
              <a:cs typeface="Calibri"/>
            </a:endParaRPr>
          </a:p>
          <a:p>
            <a:pPr marL="504825" indent="-229235">
              <a:lnSpc>
                <a:spcPct val="100000"/>
              </a:lnSpc>
              <a:spcBef>
                <a:spcPts val="130"/>
              </a:spcBef>
              <a:buFont typeface="Wingdings"/>
              <a:buChar char=""/>
              <a:tabLst>
                <a:tab pos="505459" algn="l"/>
              </a:tabLst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Initialize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Threshold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endParaRPr sz="1100">
              <a:latin typeface="Calibri"/>
              <a:cs typeface="Calibri"/>
            </a:endParaRPr>
          </a:p>
          <a:p>
            <a:pPr marL="504825" indent="-229235">
              <a:lnSpc>
                <a:spcPct val="100000"/>
              </a:lnSpc>
              <a:spcBef>
                <a:spcPts val="120"/>
              </a:spcBef>
              <a:buFont typeface="Wingdings"/>
              <a:buChar char=""/>
              <a:tabLst>
                <a:tab pos="505459" algn="l"/>
              </a:tabLst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Calculate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distance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cluster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mean</a:t>
            </a:r>
            <a:endParaRPr sz="1100">
              <a:latin typeface="Calibri"/>
              <a:cs typeface="Calibri"/>
            </a:endParaRPr>
          </a:p>
          <a:p>
            <a:pPr marL="504825" indent="-229235">
              <a:lnSpc>
                <a:spcPct val="100000"/>
              </a:lnSpc>
              <a:spcBef>
                <a:spcPts val="135"/>
              </a:spcBef>
              <a:buFont typeface="Wingdings"/>
              <a:buChar char=""/>
              <a:tabLst>
                <a:tab pos="505459" algn="l"/>
              </a:tabLst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nearest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cluster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100">
              <a:latin typeface="Calibri"/>
              <a:cs typeface="Calibri"/>
            </a:endParaRPr>
          </a:p>
          <a:p>
            <a:pPr marL="504825" indent="-229235">
              <a:lnSpc>
                <a:spcPct val="100000"/>
              </a:lnSpc>
              <a:spcBef>
                <a:spcPts val="130"/>
              </a:spcBef>
              <a:buFont typeface="Wingdings"/>
              <a:buChar char=""/>
              <a:tabLst>
                <a:tab pos="505459" algn="l"/>
              </a:tabLst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(Distance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Threshold)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then,</a:t>
            </a: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Outlier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153" y="7488173"/>
            <a:ext cx="28448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5.</a:t>
            </a:r>
            <a:r>
              <a:rPr sz="1100" spc="190" dirty="0">
                <a:latin typeface="Times New Roman"/>
                <a:cs typeface="Times New Roman"/>
              </a:rPr>
              <a:t>  </a:t>
            </a:r>
            <a:r>
              <a:rPr sz="1100" dirty="0">
                <a:latin typeface="Times New Roman"/>
                <a:cs typeface="Times New Roman"/>
              </a:rPr>
              <a:t>Explain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concept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Mode(),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Min(),</a:t>
            </a:r>
            <a:r>
              <a:rPr sz="1100" spc="-10" dirty="0">
                <a:latin typeface="Times New Roman"/>
                <a:cs typeface="Times New Roman"/>
              </a:rPr>
              <a:t> Max()?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50" y="7775702"/>
            <a:ext cx="6018530" cy="80264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"/>
              </a:spcBef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Min</a:t>
            </a:r>
            <a:r>
              <a:rPr sz="11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max: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Shows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lowest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(minimum)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highest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(maximum)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values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column.</a:t>
            </a:r>
            <a:endParaRPr sz="1100">
              <a:latin typeface="Times New Roman"/>
              <a:cs typeface="Times New Roman"/>
            </a:endParaRPr>
          </a:p>
          <a:p>
            <a:pPr marL="31750" marR="683260" indent="34925">
              <a:lnSpc>
                <a:spcPct val="103600"/>
              </a:lnSpc>
              <a:spcBef>
                <a:spcPts val="795"/>
              </a:spcBef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mode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continuous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probability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distribution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often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considered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which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its</a:t>
            </a:r>
            <a:r>
              <a:rPr sz="1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probability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density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function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local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maximum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value,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so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peak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mode.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902457"/>
            <a:ext cx="2249805" cy="232689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6136" y="435356"/>
            <a:ext cx="19665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Titanic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(Decision-</a:t>
            </a:r>
            <a:r>
              <a:rPr sz="1100" dirty="0">
                <a:latin typeface="Times New Roman"/>
                <a:cs typeface="Times New Roman"/>
              </a:rPr>
              <a:t>Tree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Algorithm)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8525" y="1509775"/>
            <a:ext cx="6153785" cy="6750050"/>
          </a:xfrm>
          <a:custGeom>
            <a:avLst/>
            <a:gdLst/>
            <a:ahLst/>
            <a:cxnLst/>
            <a:rect l="l" t="t" r="r" b="b"/>
            <a:pathLst>
              <a:path w="6153784" h="6750050">
                <a:moveTo>
                  <a:pt x="6153784" y="0"/>
                </a:moveTo>
                <a:lnTo>
                  <a:pt x="0" y="0"/>
                </a:lnTo>
                <a:lnTo>
                  <a:pt x="0" y="6750050"/>
                </a:lnTo>
                <a:lnTo>
                  <a:pt x="6153784" y="6750050"/>
                </a:lnTo>
                <a:lnTo>
                  <a:pt x="615378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9153" y="1179322"/>
            <a:ext cx="27171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3050" algn="l"/>
              </a:tabLst>
            </a:pPr>
            <a:r>
              <a:rPr sz="1100" spc="-25" dirty="0">
                <a:latin typeface="Calibri"/>
                <a:cs typeface="Calibri"/>
              </a:rPr>
              <a:t>6.</a:t>
            </a:r>
            <a:r>
              <a:rPr sz="1100" dirty="0">
                <a:latin typeface="Calibri"/>
                <a:cs typeface="Calibri"/>
              </a:rPr>
              <a:t>	Explain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Various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type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Plot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Project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8525" y="1509775"/>
            <a:ext cx="6153785" cy="675005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68910" algn="ctr">
              <a:lnSpc>
                <a:spcPts val="1065"/>
              </a:lnSpc>
            </a:pP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Pieplot</a:t>
            </a:r>
            <a:endParaRPr sz="1100">
              <a:latin typeface="Times New Roman"/>
              <a:cs typeface="Times New Roman"/>
            </a:endParaRPr>
          </a:p>
          <a:p>
            <a:pPr marL="15875" marR="189865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Pie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Chart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circular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statistical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plot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display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only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one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series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data.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area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chart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total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percentage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given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data.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area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slices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pie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represents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percentage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parts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data.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slices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pie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called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wedges.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area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wedge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determined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length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arc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wedge.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area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wedge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represents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relative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percentage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part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respect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whole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data.</a:t>
            </a:r>
            <a:endParaRPr sz="1100">
              <a:latin typeface="Times New Roman"/>
              <a:cs typeface="Times New Roman"/>
            </a:endParaRPr>
          </a:p>
          <a:p>
            <a:pPr marR="168275" algn="ctr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Creating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Pie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Chart</a:t>
            </a:r>
            <a:endParaRPr sz="1100">
              <a:latin typeface="Times New Roman"/>
              <a:cs typeface="Times New Roman"/>
            </a:endParaRPr>
          </a:p>
          <a:p>
            <a:pPr marL="15875" marR="235585">
              <a:lnSpc>
                <a:spcPct val="103899"/>
              </a:lnSpc>
              <a:spcBef>
                <a:spcPts val="790"/>
              </a:spcBef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Matplotlib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API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pie()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function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its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pyplot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module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create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pie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chart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representing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an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array.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5875" marR="855980">
              <a:lnSpc>
                <a:spcPct val="103600"/>
              </a:lnSpc>
              <a:spcBef>
                <a:spcPts val="780"/>
              </a:spcBef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Syntax: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matplotlib.pyplot.pie(data,</a:t>
            </a:r>
            <a:r>
              <a:rPr sz="11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explode=None,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labels=None,</a:t>
            </a:r>
            <a:r>
              <a:rPr sz="11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colors=None,</a:t>
            </a:r>
            <a:r>
              <a:rPr sz="11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autopct=None, shadow=False)</a:t>
            </a:r>
            <a:endParaRPr sz="110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spcBef>
                <a:spcPts val="50"/>
              </a:spcBef>
            </a:pP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Parameters:</a:t>
            </a:r>
            <a:endParaRPr sz="1100">
              <a:latin typeface="Times New Roman"/>
              <a:cs typeface="Times New Roman"/>
            </a:endParaRPr>
          </a:p>
          <a:p>
            <a:pPr marL="473075" marR="445134" indent="-228600">
              <a:lnSpc>
                <a:spcPct val="103600"/>
              </a:lnSpc>
              <a:spcBef>
                <a:spcPts val="790"/>
              </a:spcBef>
              <a:buFont typeface="Wingdings"/>
              <a:buChar char=""/>
              <a:tabLst>
                <a:tab pos="473709" algn="l"/>
              </a:tabLst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represents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array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values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plotted,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fractional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area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slice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represented</a:t>
            </a:r>
            <a:r>
              <a:rPr sz="1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data/sum(data).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sum(data)&lt;1,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then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values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returns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fractional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area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directly,</a:t>
            </a:r>
            <a:r>
              <a:rPr sz="11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thus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resulting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pie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empty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wedge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size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1-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sum(data).</a:t>
            </a:r>
            <a:endParaRPr sz="1100">
              <a:latin typeface="Times New Roman"/>
              <a:cs typeface="Times New Roman"/>
            </a:endParaRPr>
          </a:p>
          <a:p>
            <a:pPr marL="473075" indent="-229235">
              <a:lnSpc>
                <a:spcPct val="100000"/>
              </a:lnSpc>
              <a:spcBef>
                <a:spcPts val="35"/>
              </a:spcBef>
              <a:buFont typeface="Wingdings"/>
              <a:buChar char=""/>
              <a:tabLst>
                <a:tab pos="473709" algn="l"/>
              </a:tabLst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labels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list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sequence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strings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sets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label of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wedge.</a:t>
            </a:r>
            <a:endParaRPr sz="1100">
              <a:latin typeface="Times New Roman"/>
              <a:cs typeface="Times New Roman"/>
            </a:endParaRPr>
          </a:p>
          <a:p>
            <a:pPr marL="473075" indent="-229235">
              <a:lnSpc>
                <a:spcPct val="100000"/>
              </a:lnSpc>
              <a:spcBef>
                <a:spcPts val="50"/>
              </a:spcBef>
              <a:buFont typeface="Wingdings"/>
              <a:buChar char=""/>
              <a:tabLst>
                <a:tab pos="473709" algn="l"/>
              </a:tabLst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color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attribute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provide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color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wedges.</a:t>
            </a:r>
            <a:endParaRPr sz="1100">
              <a:latin typeface="Times New Roman"/>
              <a:cs typeface="Times New Roman"/>
            </a:endParaRPr>
          </a:p>
          <a:p>
            <a:pPr marL="473075" marR="1798955" indent="-228600">
              <a:lnSpc>
                <a:spcPct val="103600"/>
              </a:lnSpc>
              <a:buFont typeface="Wingdings"/>
              <a:buChar char=""/>
              <a:tabLst>
                <a:tab pos="473709" algn="l"/>
              </a:tabLst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autopct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string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label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wedge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numerical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value.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shadow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create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shadow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wedge.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9117"/>
            <a:ext cx="3967479" cy="281419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6136" y="435356"/>
            <a:ext cx="19665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Titanic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(Decision-</a:t>
            </a:r>
            <a:r>
              <a:rPr sz="1100" dirty="0">
                <a:latin typeface="Times New Roman"/>
                <a:cs typeface="Times New Roman"/>
              </a:rPr>
              <a:t>Tree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Algorithm)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3430" y="796925"/>
            <a:ext cx="6579870" cy="8249920"/>
            <a:chOff x="773430" y="796925"/>
            <a:chExt cx="6579870" cy="8249920"/>
          </a:xfrm>
        </p:grpSpPr>
        <p:sp>
          <p:nvSpPr>
            <p:cNvPr id="4" name="object 4"/>
            <p:cNvSpPr/>
            <p:nvPr/>
          </p:nvSpPr>
          <p:spPr>
            <a:xfrm>
              <a:off x="779780" y="803275"/>
              <a:ext cx="6559550" cy="3538220"/>
            </a:xfrm>
            <a:custGeom>
              <a:avLst/>
              <a:gdLst/>
              <a:ahLst/>
              <a:cxnLst/>
              <a:rect l="l" t="t" r="r" b="b"/>
              <a:pathLst>
                <a:path w="6559550" h="3538220">
                  <a:moveTo>
                    <a:pt x="6559550" y="0"/>
                  </a:moveTo>
                  <a:lnTo>
                    <a:pt x="0" y="0"/>
                  </a:lnTo>
                  <a:lnTo>
                    <a:pt x="0" y="3538220"/>
                  </a:lnTo>
                  <a:lnTo>
                    <a:pt x="6559550" y="3538220"/>
                  </a:lnTo>
                  <a:lnTo>
                    <a:pt x="65595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780" y="803275"/>
              <a:ext cx="6559550" cy="3538220"/>
            </a:xfrm>
            <a:custGeom>
              <a:avLst/>
              <a:gdLst/>
              <a:ahLst/>
              <a:cxnLst/>
              <a:rect l="l" t="t" r="r" b="b"/>
              <a:pathLst>
                <a:path w="6559550" h="3538220">
                  <a:moveTo>
                    <a:pt x="0" y="3538220"/>
                  </a:moveTo>
                  <a:lnTo>
                    <a:pt x="6559550" y="3538220"/>
                  </a:lnTo>
                  <a:lnTo>
                    <a:pt x="6559550" y="0"/>
                  </a:lnTo>
                  <a:lnTo>
                    <a:pt x="0" y="0"/>
                  </a:lnTo>
                  <a:lnTo>
                    <a:pt x="0" y="353822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9780" y="4372635"/>
              <a:ext cx="6567170" cy="4667250"/>
            </a:xfrm>
            <a:custGeom>
              <a:avLst/>
              <a:gdLst/>
              <a:ahLst/>
              <a:cxnLst/>
              <a:rect l="l" t="t" r="r" b="b"/>
              <a:pathLst>
                <a:path w="6567170" h="4667250">
                  <a:moveTo>
                    <a:pt x="6567170" y="0"/>
                  </a:moveTo>
                  <a:lnTo>
                    <a:pt x="0" y="0"/>
                  </a:lnTo>
                  <a:lnTo>
                    <a:pt x="0" y="4667250"/>
                  </a:lnTo>
                  <a:lnTo>
                    <a:pt x="6567170" y="4667250"/>
                  </a:lnTo>
                  <a:lnTo>
                    <a:pt x="6567170" y="0"/>
                  </a:lnTo>
                  <a:close/>
                </a:path>
              </a:pathLst>
            </a:custGeom>
            <a:solidFill>
              <a:srgbClr val="849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9780" y="4372635"/>
              <a:ext cx="6567170" cy="4667250"/>
            </a:xfrm>
            <a:custGeom>
              <a:avLst/>
              <a:gdLst/>
              <a:ahLst/>
              <a:cxnLst/>
              <a:rect l="l" t="t" r="r" b="b"/>
              <a:pathLst>
                <a:path w="6567170" h="4667250">
                  <a:moveTo>
                    <a:pt x="0" y="4667250"/>
                  </a:moveTo>
                  <a:lnTo>
                    <a:pt x="6567170" y="4667250"/>
                  </a:lnTo>
                  <a:lnTo>
                    <a:pt x="6567170" y="0"/>
                  </a:lnTo>
                  <a:lnTo>
                    <a:pt x="0" y="0"/>
                  </a:lnTo>
                  <a:lnTo>
                    <a:pt x="0" y="466725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02004" y="892810"/>
            <a:ext cx="5804535" cy="1090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830" algn="ctr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Histogram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3600"/>
              </a:lnSpc>
              <a:spcBef>
                <a:spcPts val="795"/>
              </a:spcBef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histogram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basically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represent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provided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form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some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groups.It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accurate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method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1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graphical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representation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numerical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distribution.It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type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bar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plot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X-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axis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represents</a:t>
            </a:r>
            <a:r>
              <a:rPr sz="1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bin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ranges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while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Y-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axis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gives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about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frequency.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 following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table shows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 parameters accepted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matplotlib.pyplot.hist()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 function </a:t>
            </a:r>
            <a:r>
              <a:rPr sz="1100" spc="-5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4334382"/>
            <a:ext cx="5867400" cy="2435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1600" algn="ctr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Bar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Plot</a:t>
            </a:r>
            <a:endParaRPr sz="1100">
              <a:latin typeface="Times New Roman"/>
              <a:cs typeface="Times New Roman"/>
            </a:endParaRPr>
          </a:p>
          <a:p>
            <a:pPr marL="12700" marR="22225">
              <a:lnSpc>
                <a:spcPct val="103400"/>
              </a:lnSpc>
              <a:spcBef>
                <a:spcPts val="795"/>
              </a:spcBef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bar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plot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bar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chart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graph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represents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category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rectangular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bars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lengths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heights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proportional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values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they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represent.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bar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plots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plotted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horizontally</a:t>
            </a:r>
            <a:r>
              <a:rPr sz="1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vertically.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bar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chart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describes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comparisons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discrete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categories.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One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axis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plot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represents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specific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categories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being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compared,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while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axis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represents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measured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values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corresponding</a:t>
            </a:r>
            <a:r>
              <a:rPr sz="1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those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categories.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Creating</a:t>
            </a:r>
            <a:r>
              <a:rPr sz="1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bar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plot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3600"/>
              </a:lnSpc>
              <a:spcBef>
                <a:spcPts val="790"/>
              </a:spcBef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matplotlib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API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Python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provides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bar()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function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MATLAB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style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object-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oriented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API.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syntax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 bar()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function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axes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follows:-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plt.bar(x,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height,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width,</a:t>
            </a:r>
            <a:r>
              <a:rPr sz="1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bottom,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align)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function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creates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bar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plot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bounded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rectangle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depending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given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parameters.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14400" y="2086355"/>
            <a:ext cx="3827779" cy="6941820"/>
            <a:chOff x="914400" y="2086355"/>
            <a:chExt cx="3827779" cy="694182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2086355"/>
              <a:ext cx="3827653" cy="21541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7158227"/>
              <a:ext cx="2774950" cy="1869694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6136" y="435356"/>
            <a:ext cx="19665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Titanic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(Decision-</a:t>
            </a:r>
            <a:r>
              <a:rPr sz="1100" dirty="0">
                <a:latin typeface="Times New Roman"/>
                <a:cs typeface="Times New Roman"/>
              </a:rPr>
              <a:t>Tree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Algorithm)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21055" y="915669"/>
            <a:ext cx="6317615" cy="7820659"/>
            <a:chOff x="821055" y="915669"/>
            <a:chExt cx="6317615" cy="7820659"/>
          </a:xfrm>
        </p:grpSpPr>
        <p:sp>
          <p:nvSpPr>
            <p:cNvPr id="4" name="object 4"/>
            <p:cNvSpPr/>
            <p:nvPr/>
          </p:nvSpPr>
          <p:spPr>
            <a:xfrm>
              <a:off x="827405" y="922019"/>
              <a:ext cx="6304915" cy="7807959"/>
            </a:xfrm>
            <a:custGeom>
              <a:avLst/>
              <a:gdLst/>
              <a:ahLst/>
              <a:cxnLst/>
              <a:rect l="l" t="t" r="r" b="b"/>
              <a:pathLst>
                <a:path w="6304915" h="7807959">
                  <a:moveTo>
                    <a:pt x="6304915" y="0"/>
                  </a:moveTo>
                  <a:lnTo>
                    <a:pt x="0" y="0"/>
                  </a:lnTo>
                  <a:lnTo>
                    <a:pt x="0" y="7807959"/>
                  </a:lnTo>
                  <a:lnTo>
                    <a:pt x="6304915" y="7807959"/>
                  </a:lnTo>
                  <a:lnTo>
                    <a:pt x="6304915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7405" y="922019"/>
              <a:ext cx="6304915" cy="7807959"/>
            </a:xfrm>
            <a:custGeom>
              <a:avLst/>
              <a:gdLst/>
              <a:ahLst/>
              <a:cxnLst/>
              <a:rect l="l" t="t" r="r" b="b"/>
              <a:pathLst>
                <a:path w="6304915" h="7807959">
                  <a:moveTo>
                    <a:pt x="0" y="7807959"/>
                  </a:moveTo>
                  <a:lnTo>
                    <a:pt x="6304915" y="7807959"/>
                  </a:lnTo>
                  <a:lnTo>
                    <a:pt x="6304915" y="0"/>
                  </a:lnTo>
                  <a:lnTo>
                    <a:pt x="0" y="0"/>
                  </a:lnTo>
                  <a:lnTo>
                    <a:pt x="0" y="780795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704" y="1188973"/>
              <a:ext cx="1335405" cy="161925"/>
            </a:xfrm>
            <a:custGeom>
              <a:avLst/>
              <a:gdLst/>
              <a:ahLst/>
              <a:cxnLst/>
              <a:rect l="l" t="t" r="r" b="b"/>
              <a:pathLst>
                <a:path w="1335405" h="161925">
                  <a:moveTo>
                    <a:pt x="1335024" y="0"/>
                  </a:moveTo>
                  <a:lnTo>
                    <a:pt x="0" y="0"/>
                  </a:lnTo>
                  <a:lnTo>
                    <a:pt x="0" y="161544"/>
                  </a:lnTo>
                  <a:lnTo>
                    <a:pt x="1335024" y="161544"/>
                  </a:lnTo>
                  <a:lnTo>
                    <a:pt x="1335024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02004" y="892810"/>
            <a:ext cx="5951855" cy="3332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algn="ctr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Probability</a:t>
            </a:r>
            <a:r>
              <a:rPr sz="1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Plot</a:t>
            </a:r>
            <a:endParaRPr sz="1100">
              <a:latin typeface="Times New Roman"/>
              <a:cs typeface="Times New Roman"/>
            </a:endParaRPr>
          </a:p>
          <a:p>
            <a:pPr marL="12700" marR="21590">
              <a:lnSpc>
                <a:spcPct val="103400"/>
              </a:lnSpc>
              <a:spcBef>
                <a:spcPts val="800"/>
              </a:spcBef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Normal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Probability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plot: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normal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probability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plot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way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knowing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whether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dataset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normally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distributed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not.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plot,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plotted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against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theoretical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normal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distribution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plot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way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such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given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dataset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normally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distributed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should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form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approximate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straight</a:t>
            </a:r>
            <a:r>
              <a:rPr sz="11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line.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normal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probability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plot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case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probability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plot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(more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specifically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Q-Q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plot).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1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plot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commonly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used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industry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finding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deviation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normal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process.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normal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probability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plot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following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axis.</a:t>
            </a:r>
            <a:endParaRPr sz="11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840"/>
              </a:spcBef>
              <a:buFont typeface="Wingdings"/>
              <a:buChar char=""/>
              <a:tabLst>
                <a:tab pos="469900" algn="l"/>
              </a:tabLst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Horizontal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Axis: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Normal-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order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statistic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medians.</a:t>
            </a:r>
            <a:endParaRPr sz="11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50"/>
              </a:spcBef>
              <a:buFont typeface="Wingdings"/>
              <a:buChar char=""/>
              <a:tabLst>
                <a:tab pos="469900" algn="l"/>
              </a:tabLst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Vertical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Axis: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Order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response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values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order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response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variable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calculated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as: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03600"/>
              </a:lnSpc>
              <a:spcBef>
                <a:spcPts val="5"/>
              </a:spcBef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Ui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uniform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order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median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statistics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percent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point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function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normal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distribution.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inverse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cumulative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distribution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function.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i.e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given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probability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distribution,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want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cumulative</a:t>
            </a:r>
            <a:r>
              <a:rPr sz="11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distribution</a:t>
            </a:r>
            <a:r>
              <a:rPr sz="11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function.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uniform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order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statistics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medians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approximated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by: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5087238"/>
            <a:ext cx="5137785" cy="989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underlying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assumptions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measurement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should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following</a:t>
            </a:r>
            <a:endParaRPr sz="11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850"/>
              </a:spcBef>
              <a:buFont typeface="Wingdings"/>
              <a:buChar char=""/>
              <a:tabLst>
                <a:tab pos="469900" algn="l"/>
              </a:tabLst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Random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numbers.</a:t>
            </a:r>
            <a:endParaRPr sz="11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40"/>
              </a:spcBef>
              <a:buFont typeface="Wingdings"/>
              <a:buChar char=""/>
              <a:tabLst>
                <a:tab pos="469900" algn="l"/>
              </a:tabLst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fixed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distributions.</a:t>
            </a:r>
            <a:endParaRPr sz="11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45"/>
              </a:spcBef>
              <a:buFont typeface="Wingdings"/>
              <a:buChar char=""/>
              <a:tabLst>
                <a:tab pos="469900" algn="l"/>
              </a:tabLst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fixed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location</a:t>
            </a:r>
            <a:endParaRPr sz="11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50"/>
              </a:spcBef>
              <a:buFont typeface="Wingdings"/>
              <a:buChar char=""/>
              <a:tabLst>
                <a:tab pos="469900" algn="l"/>
              </a:tabLst>
            </a:pP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fixed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scale.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14400" y="3172746"/>
            <a:ext cx="2886075" cy="5079365"/>
            <a:chOff x="914400" y="3172746"/>
            <a:chExt cx="2886075" cy="507936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360" y="3181340"/>
              <a:ext cx="114590" cy="8760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90650" y="3221888"/>
              <a:ext cx="90805" cy="30480"/>
            </a:xfrm>
            <a:custGeom>
              <a:avLst/>
              <a:gdLst/>
              <a:ahLst/>
              <a:cxnLst/>
              <a:rect l="l" t="t" r="r" b="b"/>
              <a:pathLst>
                <a:path w="90805" h="30479">
                  <a:moveTo>
                    <a:pt x="90500" y="24879"/>
                  </a:moveTo>
                  <a:lnTo>
                    <a:pt x="0" y="24879"/>
                  </a:lnTo>
                  <a:lnTo>
                    <a:pt x="0" y="30010"/>
                  </a:lnTo>
                  <a:lnTo>
                    <a:pt x="90500" y="30010"/>
                  </a:lnTo>
                  <a:lnTo>
                    <a:pt x="90500" y="24879"/>
                  </a:lnTo>
                  <a:close/>
                </a:path>
                <a:path w="90805" h="30479">
                  <a:moveTo>
                    <a:pt x="90500" y="0"/>
                  </a:moveTo>
                  <a:lnTo>
                    <a:pt x="0" y="0"/>
                  </a:lnTo>
                  <a:lnTo>
                    <a:pt x="0" y="5118"/>
                  </a:lnTo>
                  <a:lnTo>
                    <a:pt x="90500" y="5118"/>
                  </a:lnTo>
                  <a:lnTo>
                    <a:pt x="90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3494" y="3178522"/>
              <a:ext cx="96627" cy="932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9852" y="3172746"/>
              <a:ext cx="213879" cy="12826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250909" y="4339234"/>
              <a:ext cx="195580" cy="91440"/>
            </a:xfrm>
            <a:custGeom>
              <a:avLst/>
              <a:gdLst/>
              <a:ahLst/>
              <a:cxnLst/>
              <a:rect l="l" t="t" r="r" b="b"/>
              <a:pathLst>
                <a:path w="195580" h="91439">
                  <a:moveTo>
                    <a:pt x="91630" y="67335"/>
                  </a:moveTo>
                  <a:lnTo>
                    <a:pt x="0" y="67335"/>
                  </a:lnTo>
                  <a:lnTo>
                    <a:pt x="0" y="72809"/>
                  </a:lnTo>
                  <a:lnTo>
                    <a:pt x="91630" y="72809"/>
                  </a:lnTo>
                  <a:lnTo>
                    <a:pt x="91630" y="67335"/>
                  </a:lnTo>
                  <a:close/>
                </a:path>
                <a:path w="195580" h="91439">
                  <a:moveTo>
                    <a:pt x="91630" y="40843"/>
                  </a:moveTo>
                  <a:lnTo>
                    <a:pt x="0" y="40843"/>
                  </a:lnTo>
                  <a:lnTo>
                    <a:pt x="0" y="46304"/>
                  </a:lnTo>
                  <a:lnTo>
                    <a:pt x="91630" y="46304"/>
                  </a:lnTo>
                  <a:lnTo>
                    <a:pt x="91630" y="40843"/>
                  </a:lnTo>
                  <a:close/>
                </a:path>
                <a:path w="195580" h="91439">
                  <a:moveTo>
                    <a:pt x="195414" y="86728"/>
                  </a:moveTo>
                  <a:lnTo>
                    <a:pt x="178600" y="86728"/>
                  </a:lnTo>
                  <a:lnTo>
                    <a:pt x="178206" y="85229"/>
                  </a:lnTo>
                  <a:lnTo>
                    <a:pt x="178206" y="3543"/>
                  </a:lnTo>
                  <a:lnTo>
                    <a:pt x="178206" y="0"/>
                  </a:lnTo>
                  <a:lnTo>
                    <a:pt x="175056" y="0"/>
                  </a:lnTo>
                  <a:lnTo>
                    <a:pt x="168160" y="5054"/>
                  </a:lnTo>
                  <a:lnTo>
                    <a:pt x="160959" y="7645"/>
                  </a:lnTo>
                  <a:lnTo>
                    <a:pt x="154546" y="8597"/>
                  </a:lnTo>
                  <a:lnTo>
                    <a:pt x="149948" y="8737"/>
                  </a:lnTo>
                  <a:lnTo>
                    <a:pt x="149948" y="12966"/>
                  </a:lnTo>
                  <a:lnTo>
                    <a:pt x="160845" y="12966"/>
                  </a:lnTo>
                  <a:lnTo>
                    <a:pt x="168033" y="9423"/>
                  </a:lnTo>
                  <a:lnTo>
                    <a:pt x="168033" y="85090"/>
                  </a:lnTo>
                  <a:lnTo>
                    <a:pt x="167627" y="86728"/>
                  </a:lnTo>
                  <a:lnTo>
                    <a:pt x="150825" y="86728"/>
                  </a:lnTo>
                  <a:lnTo>
                    <a:pt x="150825" y="90970"/>
                  </a:lnTo>
                  <a:lnTo>
                    <a:pt x="155638" y="90551"/>
                  </a:lnTo>
                  <a:lnTo>
                    <a:pt x="190601" y="90551"/>
                  </a:lnTo>
                  <a:lnTo>
                    <a:pt x="195414" y="90970"/>
                  </a:lnTo>
                  <a:lnTo>
                    <a:pt x="195414" y="867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8411" y="4503550"/>
              <a:ext cx="92073" cy="12429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77264" y="4549724"/>
              <a:ext cx="92075" cy="32384"/>
            </a:xfrm>
            <a:custGeom>
              <a:avLst/>
              <a:gdLst/>
              <a:ahLst/>
              <a:cxnLst/>
              <a:rect l="l" t="t" r="r" b="b"/>
              <a:pathLst>
                <a:path w="92075" h="32385">
                  <a:moveTo>
                    <a:pt x="91630" y="26492"/>
                  </a:moveTo>
                  <a:lnTo>
                    <a:pt x="0" y="26492"/>
                  </a:lnTo>
                  <a:lnTo>
                    <a:pt x="0" y="31965"/>
                  </a:lnTo>
                  <a:lnTo>
                    <a:pt x="91630" y="31965"/>
                  </a:lnTo>
                  <a:lnTo>
                    <a:pt x="91630" y="26492"/>
                  </a:lnTo>
                  <a:close/>
                </a:path>
                <a:path w="92075" h="32385">
                  <a:moveTo>
                    <a:pt x="91630" y="0"/>
                  </a:moveTo>
                  <a:lnTo>
                    <a:pt x="0" y="0"/>
                  </a:lnTo>
                  <a:lnTo>
                    <a:pt x="0" y="5461"/>
                  </a:lnTo>
                  <a:lnTo>
                    <a:pt x="91630" y="5461"/>
                  </a:lnTo>
                  <a:lnTo>
                    <a:pt x="916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8411" y="4333894"/>
              <a:ext cx="1404824" cy="65799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378290" y="4508880"/>
              <a:ext cx="473709" cy="117475"/>
            </a:xfrm>
            <a:custGeom>
              <a:avLst/>
              <a:gdLst/>
              <a:ahLst/>
              <a:cxnLst/>
              <a:rect l="l" t="t" r="r" b="b"/>
              <a:pathLst>
                <a:path w="473710" h="117475">
                  <a:moveTo>
                    <a:pt x="14605" y="79768"/>
                  </a:moveTo>
                  <a:lnTo>
                    <a:pt x="11290" y="76492"/>
                  </a:lnTo>
                  <a:lnTo>
                    <a:pt x="3314" y="76492"/>
                  </a:lnTo>
                  <a:lnTo>
                    <a:pt x="0" y="79768"/>
                  </a:lnTo>
                  <a:lnTo>
                    <a:pt x="0" y="87693"/>
                  </a:lnTo>
                  <a:lnTo>
                    <a:pt x="3314" y="90970"/>
                  </a:lnTo>
                  <a:lnTo>
                    <a:pt x="11290" y="90970"/>
                  </a:lnTo>
                  <a:lnTo>
                    <a:pt x="14605" y="87693"/>
                  </a:lnTo>
                  <a:lnTo>
                    <a:pt x="14605" y="83731"/>
                  </a:lnTo>
                  <a:lnTo>
                    <a:pt x="14605" y="79768"/>
                  </a:lnTo>
                  <a:close/>
                </a:path>
                <a:path w="473710" h="117475">
                  <a:moveTo>
                    <a:pt x="52882" y="79768"/>
                  </a:moveTo>
                  <a:lnTo>
                    <a:pt x="49568" y="76492"/>
                  </a:lnTo>
                  <a:lnTo>
                    <a:pt x="41592" y="76492"/>
                  </a:lnTo>
                  <a:lnTo>
                    <a:pt x="38277" y="79768"/>
                  </a:lnTo>
                  <a:lnTo>
                    <a:pt x="38277" y="87693"/>
                  </a:lnTo>
                  <a:lnTo>
                    <a:pt x="41592" y="90970"/>
                  </a:lnTo>
                  <a:lnTo>
                    <a:pt x="49568" y="90970"/>
                  </a:lnTo>
                  <a:lnTo>
                    <a:pt x="52882" y="87693"/>
                  </a:lnTo>
                  <a:lnTo>
                    <a:pt x="52882" y="83731"/>
                  </a:lnTo>
                  <a:lnTo>
                    <a:pt x="52882" y="79768"/>
                  </a:lnTo>
                  <a:close/>
                </a:path>
                <a:path w="473710" h="117475">
                  <a:moveTo>
                    <a:pt x="91160" y="79768"/>
                  </a:moveTo>
                  <a:lnTo>
                    <a:pt x="87845" y="76492"/>
                  </a:lnTo>
                  <a:lnTo>
                    <a:pt x="79870" y="76492"/>
                  </a:lnTo>
                  <a:lnTo>
                    <a:pt x="76555" y="79768"/>
                  </a:lnTo>
                  <a:lnTo>
                    <a:pt x="76555" y="87693"/>
                  </a:lnTo>
                  <a:lnTo>
                    <a:pt x="79870" y="90970"/>
                  </a:lnTo>
                  <a:lnTo>
                    <a:pt x="87845" y="90970"/>
                  </a:lnTo>
                  <a:lnTo>
                    <a:pt x="91160" y="87693"/>
                  </a:lnTo>
                  <a:lnTo>
                    <a:pt x="91160" y="83731"/>
                  </a:lnTo>
                  <a:lnTo>
                    <a:pt x="91160" y="79768"/>
                  </a:lnTo>
                  <a:close/>
                </a:path>
                <a:path w="473710" h="117475">
                  <a:moveTo>
                    <a:pt x="130937" y="81826"/>
                  </a:moveTo>
                  <a:lnTo>
                    <a:pt x="127533" y="76492"/>
                  </a:lnTo>
                  <a:lnTo>
                    <a:pt x="117589" y="76492"/>
                  </a:lnTo>
                  <a:lnTo>
                    <a:pt x="114833" y="79908"/>
                  </a:lnTo>
                  <a:lnTo>
                    <a:pt x="114833" y="87426"/>
                  </a:lnTo>
                  <a:lnTo>
                    <a:pt x="117589" y="90970"/>
                  </a:lnTo>
                  <a:lnTo>
                    <a:pt x="123825" y="90970"/>
                  </a:lnTo>
                  <a:lnTo>
                    <a:pt x="125564" y="90424"/>
                  </a:lnTo>
                  <a:lnTo>
                    <a:pt x="127533" y="88785"/>
                  </a:lnTo>
                  <a:lnTo>
                    <a:pt x="127774" y="88785"/>
                  </a:lnTo>
                  <a:lnTo>
                    <a:pt x="127927" y="88925"/>
                  </a:lnTo>
                  <a:lnTo>
                    <a:pt x="127927" y="100952"/>
                  </a:lnTo>
                  <a:lnTo>
                    <a:pt x="123113" y="109143"/>
                  </a:lnTo>
                  <a:lnTo>
                    <a:pt x="117043" y="115150"/>
                  </a:lnTo>
                  <a:lnTo>
                    <a:pt x="117043" y="116789"/>
                  </a:lnTo>
                  <a:lnTo>
                    <a:pt x="117754" y="117335"/>
                  </a:lnTo>
                  <a:lnTo>
                    <a:pt x="118465" y="117335"/>
                  </a:lnTo>
                  <a:lnTo>
                    <a:pt x="121043" y="115443"/>
                  </a:lnTo>
                  <a:lnTo>
                    <a:pt x="125260" y="110083"/>
                  </a:lnTo>
                  <a:lnTo>
                    <a:pt x="129197" y="101714"/>
                  </a:lnTo>
                  <a:lnTo>
                    <a:pt x="130937" y="90843"/>
                  </a:lnTo>
                  <a:lnTo>
                    <a:pt x="130937" y="81826"/>
                  </a:lnTo>
                  <a:close/>
                </a:path>
                <a:path w="473710" h="117475">
                  <a:moveTo>
                    <a:pt x="242925" y="70078"/>
                  </a:moveTo>
                  <a:lnTo>
                    <a:pt x="239915" y="70078"/>
                  </a:lnTo>
                  <a:lnTo>
                    <a:pt x="239915" y="70485"/>
                  </a:lnTo>
                  <a:lnTo>
                    <a:pt x="239217" y="72529"/>
                  </a:lnTo>
                  <a:lnTo>
                    <a:pt x="236448" y="81826"/>
                  </a:lnTo>
                  <a:lnTo>
                    <a:pt x="231876" y="89471"/>
                  </a:lnTo>
                  <a:lnTo>
                    <a:pt x="222796" y="89471"/>
                  </a:lnTo>
                  <a:lnTo>
                    <a:pt x="221843" y="88099"/>
                  </a:lnTo>
                  <a:lnTo>
                    <a:pt x="221843" y="81546"/>
                  </a:lnTo>
                  <a:lnTo>
                    <a:pt x="226745" y="68605"/>
                  </a:lnTo>
                  <a:lnTo>
                    <a:pt x="229527" y="60439"/>
                  </a:lnTo>
                  <a:lnTo>
                    <a:pt x="231800" y="52171"/>
                  </a:lnTo>
                  <a:lnTo>
                    <a:pt x="232740" y="45212"/>
                  </a:lnTo>
                  <a:lnTo>
                    <a:pt x="232740" y="36068"/>
                  </a:lnTo>
                  <a:lnTo>
                    <a:pt x="226822" y="30607"/>
                  </a:lnTo>
                  <a:lnTo>
                    <a:pt x="204482" y="30607"/>
                  </a:lnTo>
                  <a:lnTo>
                    <a:pt x="197700" y="39344"/>
                  </a:lnTo>
                  <a:lnTo>
                    <a:pt x="195414" y="42481"/>
                  </a:lnTo>
                  <a:lnTo>
                    <a:pt x="194703" y="34836"/>
                  </a:lnTo>
                  <a:lnTo>
                    <a:pt x="189014" y="30607"/>
                  </a:lnTo>
                  <a:lnTo>
                    <a:pt x="176390" y="30607"/>
                  </a:lnTo>
                  <a:lnTo>
                    <a:pt x="173786" y="35928"/>
                  </a:lnTo>
                  <a:lnTo>
                    <a:pt x="172364" y="38379"/>
                  </a:lnTo>
                  <a:lnTo>
                    <a:pt x="170154" y="43027"/>
                  </a:lnTo>
                  <a:lnTo>
                    <a:pt x="168262" y="51092"/>
                  </a:lnTo>
                  <a:lnTo>
                    <a:pt x="168262" y="52997"/>
                  </a:lnTo>
                  <a:lnTo>
                    <a:pt x="171259" y="52997"/>
                  </a:lnTo>
                  <a:lnTo>
                    <a:pt x="171424" y="52870"/>
                  </a:lnTo>
                  <a:lnTo>
                    <a:pt x="174574" y="40157"/>
                  </a:lnTo>
                  <a:lnTo>
                    <a:pt x="177342" y="33604"/>
                  </a:lnTo>
                  <a:lnTo>
                    <a:pt x="185077" y="33604"/>
                  </a:lnTo>
                  <a:lnTo>
                    <a:pt x="186575" y="35382"/>
                  </a:lnTo>
                  <a:lnTo>
                    <a:pt x="186575" y="42760"/>
                  </a:lnTo>
                  <a:lnTo>
                    <a:pt x="176390" y="82918"/>
                  </a:lnTo>
                  <a:lnTo>
                    <a:pt x="175996" y="84963"/>
                  </a:lnTo>
                  <a:lnTo>
                    <a:pt x="175133" y="88099"/>
                  </a:lnTo>
                  <a:lnTo>
                    <a:pt x="175133" y="91249"/>
                  </a:lnTo>
                  <a:lnTo>
                    <a:pt x="177025" y="92481"/>
                  </a:lnTo>
                  <a:lnTo>
                    <a:pt x="180809" y="92481"/>
                  </a:lnTo>
                  <a:lnTo>
                    <a:pt x="183261" y="91376"/>
                  </a:lnTo>
                  <a:lnTo>
                    <a:pt x="184365" y="88379"/>
                  </a:lnTo>
                  <a:lnTo>
                    <a:pt x="190677" y="63246"/>
                  </a:lnTo>
                  <a:lnTo>
                    <a:pt x="191541" y="60248"/>
                  </a:lnTo>
                  <a:lnTo>
                    <a:pt x="216484" y="33604"/>
                  </a:lnTo>
                  <a:lnTo>
                    <a:pt x="222643" y="33604"/>
                  </a:lnTo>
                  <a:lnTo>
                    <a:pt x="223901" y="38658"/>
                  </a:lnTo>
                  <a:lnTo>
                    <a:pt x="223901" y="43167"/>
                  </a:lnTo>
                  <a:lnTo>
                    <a:pt x="222821" y="50888"/>
                  </a:lnTo>
                  <a:lnTo>
                    <a:pt x="220268" y="60058"/>
                  </a:lnTo>
                  <a:lnTo>
                    <a:pt x="217309" y="68732"/>
                  </a:lnTo>
                  <a:lnTo>
                    <a:pt x="213715" y="78130"/>
                  </a:lnTo>
                  <a:lnTo>
                    <a:pt x="213563" y="79768"/>
                  </a:lnTo>
                  <a:lnTo>
                    <a:pt x="213563" y="87693"/>
                  </a:lnTo>
                  <a:lnTo>
                    <a:pt x="218376" y="92481"/>
                  </a:lnTo>
                  <a:lnTo>
                    <a:pt x="224853" y="92481"/>
                  </a:lnTo>
                  <a:lnTo>
                    <a:pt x="233133" y="89344"/>
                  </a:lnTo>
                  <a:lnTo>
                    <a:pt x="238734" y="82372"/>
                  </a:lnTo>
                  <a:lnTo>
                    <a:pt x="241922" y="75184"/>
                  </a:lnTo>
                  <a:lnTo>
                    <a:pt x="242925" y="71437"/>
                  </a:lnTo>
                  <a:lnTo>
                    <a:pt x="242925" y="70078"/>
                  </a:lnTo>
                  <a:close/>
                </a:path>
                <a:path w="473710" h="117475">
                  <a:moveTo>
                    <a:pt x="373214" y="54089"/>
                  </a:moveTo>
                  <a:lnTo>
                    <a:pt x="289013" y="54089"/>
                  </a:lnTo>
                  <a:lnTo>
                    <a:pt x="289013" y="59550"/>
                  </a:lnTo>
                  <a:lnTo>
                    <a:pt x="368401" y="59550"/>
                  </a:lnTo>
                  <a:lnTo>
                    <a:pt x="373214" y="59550"/>
                  </a:lnTo>
                  <a:lnTo>
                    <a:pt x="373214" y="54089"/>
                  </a:lnTo>
                  <a:close/>
                </a:path>
                <a:path w="473710" h="117475">
                  <a:moveTo>
                    <a:pt x="473125" y="86741"/>
                  </a:moveTo>
                  <a:lnTo>
                    <a:pt x="456323" y="86741"/>
                  </a:lnTo>
                  <a:lnTo>
                    <a:pt x="455853" y="85242"/>
                  </a:lnTo>
                  <a:lnTo>
                    <a:pt x="455853" y="3556"/>
                  </a:lnTo>
                  <a:lnTo>
                    <a:pt x="455853" y="0"/>
                  </a:lnTo>
                  <a:lnTo>
                    <a:pt x="452691" y="0"/>
                  </a:lnTo>
                  <a:lnTo>
                    <a:pt x="445795" y="5054"/>
                  </a:lnTo>
                  <a:lnTo>
                    <a:pt x="438607" y="7645"/>
                  </a:lnTo>
                  <a:lnTo>
                    <a:pt x="432181" y="8610"/>
                  </a:lnTo>
                  <a:lnTo>
                    <a:pt x="427596" y="8737"/>
                  </a:lnTo>
                  <a:lnTo>
                    <a:pt x="427596" y="12979"/>
                  </a:lnTo>
                  <a:lnTo>
                    <a:pt x="438480" y="12979"/>
                  </a:lnTo>
                  <a:lnTo>
                    <a:pt x="445668" y="9436"/>
                  </a:lnTo>
                  <a:lnTo>
                    <a:pt x="445668" y="85102"/>
                  </a:lnTo>
                  <a:lnTo>
                    <a:pt x="445274" y="86741"/>
                  </a:lnTo>
                  <a:lnTo>
                    <a:pt x="428459" y="86741"/>
                  </a:lnTo>
                  <a:lnTo>
                    <a:pt x="428459" y="90970"/>
                  </a:lnTo>
                  <a:lnTo>
                    <a:pt x="433273" y="90563"/>
                  </a:lnTo>
                  <a:lnTo>
                    <a:pt x="468312" y="90563"/>
                  </a:lnTo>
                  <a:lnTo>
                    <a:pt x="473125" y="90970"/>
                  </a:lnTo>
                  <a:lnTo>
                    <a:pt x="473125" y="867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400" y="6178677"/>
              <a:ext cx="2886075" cy="2073148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1190</Words>
  <Application>Microsoft Office PowerPoint</Application>
  <PresentationFormat>Custom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Kumar Singh</dc:creator>
  <cp:lastModifiedBy>Manish Kumar Singh</cp:lastModifiedBy>
  <cp:revision>2</cp:revision>
  <dcterms:created xsi:type="dcterms:W3CDTF">2022-11-26T13:44:10Z</dcterms:created>
  <dcterms:modified xsi:type="dcterms:W3CDTF">2022-11-26T14:36:04Z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2022-11-26T00:00:00Z</vt:filetime>
  </property>
  <property fmtid="{D5CDD505-2E9C-101B-9397-08002B2CF9AE}" pid="3" name="Creator">
    <vt:lpwstr>Microsoft® Word LTSC</vt:lpwstr>
  </property>
  <property fmtid="{D5CDD505-2E9C-101B-9397-08002B2CF9AE}" pid="4" name="LastSaved">
    <vt:filetime>2022-11-26T00:00:00Z</vt:filetime>
  </property>
  <property fmtid="{D5CDD505-2E9C-101B-9397-08002B2CF9AE}" pid="5" name="Producer">
    <vt:lpwstr>Microsoft® Word LTSC</vt:lpwstr>
  </property>
</Properties>
</file>