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1" r:id="rId3"/>
    <p:sldId id="277" r:id="rId4"/>
    <p:sldId id="280" r:id="rId5"/>
    <p:sldId id="278" r:id="rId6"/>
    <p:sldId id="285" r:id="rId7"/>
    <p:sldId id="287" r:id="rId8"/>
    <p:sldId id="283" r:id="rId9"/>
    <p:sldId id="286" r:id="rId10"/>
    <p:sldId id="279" r:id="rId11"/>
    <p:sldId id="282" r:id="rId12"/>
    <p:sldId id="260" r:id="rId13"/>
    <p:sldId id="261" r:id="rId14"/>
    <p:sldId id="264" r:id="rId15"/>
    <p:sldId id="262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4" r:id="rId26"/>
    <p:sldId id="275" r:id="rId27"/>
    <p:sldId id="276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925" autoAdjust="0"/>
  </p:normalViewPr>
  <p:slideViewPr>
    <p:cSldViewPr snapToGrid="0">
      <p:cViewPr varScale="1">
        <p:scale>
          <a:sx n="72" d="100"/>
          <a:sy n="72" d="100"/>
        </p:scale>
        <p:origin x="20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EF1D-ABD6-4CA4-BDD1-9AA5FCCA67B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454C-392B-49AE-A306-157BCCE4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4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Environments – a security boundary for the apps running . In k8s terms it represents a cluster or lets this like app plan in regular web app</a:t>
            </a:r>
          </a:p>
          <a:p>
            <a:r>
              <a:rPr lang="en-US" dirty="0"/>
              <a:t>Revisions – are versions ..handy when we want to do traffic splitting.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6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traffic splitting , Blue green deployment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5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6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6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0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64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1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9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2AF0-F1CD-FB76-9C88-C4DA1A832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0548B-703B-2554-08E8-C0D5547F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767B-9122-749F-998D-0970427C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217A-B84C-5B7A-97D4-DAF87A15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C227-227E-9C6A-4D6C-395F07DC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76E7-3ADF-766A-1C10-3D0D643C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6C5F-9C20-B439-2DC3-565C0EF3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703F-F5D9-F8F7-BC40-7ECAB692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BEEF-500C-1B08-D700-DFD897C3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9762-8A42-6C8D-B367-79DD0DD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715D-EA7F-846B-85D9-0F5C1A268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BE018-1D48-1577-D652-2B795DDBF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96E6-0EFB-D61C-997C-EDDC7008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D23A-2A96-FDE0-D356-98FD4F25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457E-53DA-BE9E-3A70-84AF16E4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07CE-040F-89C3-C884-3969D3CE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254-329A-7E20-98DD-84811FEA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EEA2-3828-8BF7-B0EE-53080801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5071-2C6B-A653-FAB0-E2C47FEE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A7B2-1DEB-BB3B-C7FD-90437FD4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524C-659B-BA45-6522-C6DB6312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31294-3495-F4F1-2401-2EFFBFA9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C61B-0AFF-5EBB-BED1-D41C20C6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A09D-F06D-99A8-A145-EEFFF5BF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27B6-6AF7-3EC6-F284-371575A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D666-9B40-6F08-9245-FD2682C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EDC9-3652-2FA4-F750-8FD96F48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4A85E-9D77-56F2-2AE2-A5F1FEDC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7CB0A-07E5-1F99-5AC7-52CE76A1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469E-452A-E58E-6AC8-9F26C8BD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227F-D6C3-928C-C350-BDD47426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F765-0557-BB87-2627-3331622A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ED0D-96D5-DADE-E97E-93026618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D203-77EC-6590-4723-A1A1F7C9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39297-F347-90D5-3D83-0288B9032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8352E-A0B5-D5C0-6EFD-DCC0C843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22006-7B3F-A619-420F-7BBE73C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EE6C2-E1AA-7040-1EF7-040E5F26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7D4F-5F2A-0A60-D166-49CFEE96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AD2A-9418-24E8-505B-9FB4FEB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C607-58A5-5874-93C4-05BFB19C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1BF7D-AC96-2BC3-BFE4-7E77E0CB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9A1A-0458-5C18-300F-EE297F4B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3F171-6F97-59C4-C895-356C1187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78B85-6712-9361-9770-50867F3D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E4179-3454-14F6-E846-5BEFE82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607C-EC02-5706-F02C-8156B2B4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FAA6-2176-08E5-1753-754DB3BD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03610-451F-1DC3-F9A5-B57670D8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5230-685B-977C-ABCF-91768882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69E0B-7575-AF6C-CD5F-86AC54E3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C743-C982-72BC-03DB-75FD48DD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2E60-7996-A555-ADD6-2551B4E9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B90E3-379D-D9DA-29A7-DEE174920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BD89-2E4C-4BC7-6F8C-2BEE753E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B91FB-CD14-0A2D-82DC-5DFD4EC7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E6C9F-7549-73BE-9C53-FC6FA2A2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D07E-F431-2415-57B9-851DE70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5B715-C2AE-62E2-2A51-8BFF81EF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2BF7-280D-88C7-3DBA-EEC993C1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6168-3ABF-5943-DF0C-CE8E6BBD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A61A-C07A-48FE-AD5E-4AE0E4C8ECA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5D21-7586-3F19-5A64-9DEFFF50D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012E-7AC0-48D7-D4F4-988BACDF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scaler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pr.io/developing-applications/building-blocks/service-invocation/service-invocation-overview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docs.dapr.io/reference/components-reference/supported-binding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Books/blob/1ed30275281b9060964fcb2a4c363fe7797fe3f3/current/dapr-for-net-developers/Dapr-for-NET-Developer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1059-E7C6-F22A-D232-2A7AC19FE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C3461-5F3E-4606-A7D7-278A5D106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B057F-DB08-52D9-8E74-A6F9FD83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ACA Plans/Billing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6F06-B10F-7A59-4B74-8F96F909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Azure Container Environments Types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b="1" i="0" dirty="0">
                <a:effectLst/>
                <a:latin typeface="Segoe UI" panose="020B0502040204020203" pitchFamily="34" charset="0"/>
              </a:rPr>
              <a:t>Workload profile 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- Run serverless apps with support for scale-to-zero and pay only for resources your apps use with the consumption profile. You can also run apps with customized hardware and increased cost predictability using dedicated workload profiles.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b="1" i="0" dirty="0">
                <a:effectLst/>
                <a:latin typeface="Segoe UI" panose="020B0502040204020203" pitchFamily="34" charset="0"/>
              </a:rPr>
              <a:t>Consumption only </a:t>
            </a:r>
            <a:r>
              <a:rPr lang="en-US" sz="2000" dirty="0">
                <a:sym typeface="Wingdings" panose="05000000000000000000" pitchFamily="2" charset="2"/>
              </a:rPr>
              <a:t>– </a:t>
            </a:r>
            <a:r>
              <a:rPr lang="en-US" sz="2000" dirty="0">
                <a:latin typeface="Segoe UI" panose="020B0502040204020203" pitchFamily="34" charset="0"/>
              </a:rPr>
              <a:t>Run serverless apps with support for scale-to-zero and pay only for resources your apps use. </a:t>
            </a:r>
          </a:p>
        </p:txBody>
      </p:sp>
    </p:spTree>
    <p:extLst>
      <p:ext uri="{BB962C8B-B14F-4D97-AF65-F5344CB8AC3E}">
        <p14:creationId xmlns:p14="http://schemas.microsoft.com/office/powerpoint/2010/main" val="123341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3276-CE40-EFC0-6AB7-C3A626DC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 – </a:t>
            </a:r>
            <a:r>
              <a:rPr lang="en-US" dirty="0" err="1"/>
              <a:t>CSharp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716E-8FE5-002D-3AA6-818F09837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6672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Revisions </a:t>
            </a:r>
          </a:p>
          <a:p>
            <a:pPr lvl="1"/>
            <a:r>
              <a:rPr lang="en-US" dirty="0"/>
              <a:t>Single Mode</a:t>
            </a:r>
          </a:p>
          <a:p>
            <a:pPr lvl="1"/>
            <a:r>
              <a:rPr lang="en-US" dirty="0"/>
              <a:t>Multiple Mode</a:t>
            </a:r>
          </a:p>
          <a:p>
            <a:pPr lvl="1"/>
            <a:endParaRPr lang="en-US" dirty="0"/>
          </a:p>
          <a:p>
            <a:r>
              <a:rPr lang="en-US" dirty="0"/>
              <a:t>Use of secrets and environment variables.</a:t>
            </a:r>
          </a:p>
          <a:p>
            <a:endParaRPr lang="en-US" dirty="0"/>
          </a:p>
          <a:p>
            <a:r>
              <a:rPr lang="en-US" dirty="0"/>
              <a:t>Logs </a:t>
            </a:r>
          </a:p>
          <a:p>
            <a:endParaRPr lang="en-US" dirty="0"/>
          </a:p>
          <a:p>
            <a:r>
              <a:rPr lang="en-US" dirty="0"/>
              <a:t>Rollbacks are easier - Because env vars are specific to revisions.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9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FBBC-1F0A-A8CC-8635-F62AA20B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  <a:endParaRPr lang="en-US" dirty="0"/>
          </a:p>
        </p:txBody>
      </p:sp>
      <p:pic>
        <p:nvPicPr>
          <p:cNvPr id="5" name="Content Placeholder 4" descr="A screenshot of a container application&#10;&#10;Description automatically generated">
            <a:extLst>
              <a:ext uri="{FF2B5EF4-FFF2-40B4-BE49-F238E27FC236}">
                <a16:creationId xmlns:a16="http://schemas.microsoft.com/office/drawing/2014/main" id="{8723D72A-EC2A-C193-D4C2-70133CD8B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0373" y="1690688"/>
            <a:ext cx="6609344" cy="4363161"/>
          </a:xfrm>
        </p:spPr>
      </p:pic>
    </p:spTree>
    <p:extLst>
      <p:ext uri="{BB962C8B-B14F-4D97-AF65-F5344CB8AC3E}">
        <p14:creationId xmlns:p14="http://schemas.microsoft.com/office/powerpoint/2010/main" val="246011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1793-BCDA-3D3F-3CA2-D709371D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3C9F-DB9F-8EBD-EECA-7E128367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access to underlying k8s </a:t>
            </a:r>
            <a:r>
              <a:rPr lang="en-US" dirty="0" err="1"/>
              <a:t>apis</a:t>
            </a:r>
            <a:r>
              <a:rPr lang="en-US" dirty="0"/>
              <a:t> and control plane</a:t>
            </a:r>
          </a:p>
          <a:p>
            <a:r>
              <a:rPr lang="en-US" dirty="0"/>
              <a:t>Privileged containers are not supported</a:t>
            </a:r>
          </a:p>
          <a:p>
            <a:r>
              <a:rPr lang="en-US" dirty="0"/>
              <a:t>URL/Path-based routing not supported out of the box</a:t>
            </a:r>
          </a:p>
          <a:p>
            <a:pPr lvl="1"/>
            <a:r>
              <a:rPr lang="en-US" dirty="0"/>
              <a:t>Use Proxy Servers like NGINX or YARP either in a dedicated container or as part of existing app container</a:t>
            </a:r>
          </a:p>
          <a:p>
            <a:r>
              <a:rPr lang="en-US" dirty="0"/>
              <a:t>Windows containers are not supported</a:t>
            </a:r>
          </a:p>
          <a:p>
            <a:pPr lvl="1"/>
            <a:r>
              <a:rPr lang="en-US" dirty="0"/>
              <a:t>Azure container instance can be an alternative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4204-6B8A-60AE-7278-4C526DE9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Rollbacks are easier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5E1E-651D-3BA7-02BE-1D93C828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env vars are specific to revisions.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4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E629-3F06-4723-FFEC-9B45518E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 ACA revision and traffic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8E907-3A72-C9F1-D4F7-6639833A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56" y="2234020"/>
            <a:ext cx="7505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16C-B7D3-0E82-6082-714D2DB9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871B-CA93-D960-3EA7-DCE151634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HTTP traffic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Event-driven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CPU or memory 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Any 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KEDA-supported scaler</a:t>
            </a:r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E67-AC84-01EA-54CA-130394CA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8D50-05D9-D4C9-92A1-0B2FA502E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0E3B-B471-6270-9718-7EEB4DD1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C570-1B0F-097C-866D-184C0D2A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 – </a:t>
            </a:r>
          </a:p>
          <a:p>
            <a:pPr lvl="1"/>
            <a:r>
              <a:rPr lang="en-US" dirty="0"/>
              <a:t>All container apps within an env are dedicated to a </a:t>
            </a:r>
            <a:r>
              <a:rPr lang="en-US" dirty="0" err="1"/>
              <a:t>vnet</a:t>
            </a:r>
            <a:r>
              <a:rPr lang="en-US" dirty="0"/>
              <a:t>. Which makes it possible for the container apps to communicate securely.</a:t>
            </a:r>
          </a:p>
          <a:p>
            <a:r>
              <a:rPr lang="en-US" dirty="0"/>
              <a:t>Apps</a:t>
            </a:r>
          </a:p>
          <a:p>
            <a:r>
              <a:rPr lang="en-US" dirty="0"/>
              <a:t>Log Analytic Workspace</a:t>
            </a:r>
          </a:p>
          <a:p>
            <a:r>
              <a:rPr lang="en-US" dirty="0"/>
              <a:t>Revisions </a:t>
            </a:r>
          </a:p>
          <a:p>
            <a:r>
              <a:rPr lang="en-US" dirty="0"/>
              <a:t>Containers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2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6A87-8205-5945-F30C-BB9FFB8E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olution Architecture">
            <a:extLst>
              <a:ext uri="{FF2B5EF4-FFF2-40B4-BE49-F238E27FC236}">
                <a16:creationId xmlns:a16="http://schemas.microsoft.com/office/drawing/2014/main" id="{8644AB62-AAA4-CA41-CDFF-CE76F669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5" y="1245704"/>
            <a:ext cx="9727095" cy="524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0D729-071D-F126-B4DA-1E6F3ADC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We Have Today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3B7F-70C8-44FE-F098-6F33BB92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9043"/>
            <a:ext cx="11436626" cy="5363495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.NET API    </a:t>
            </a:r>
            <a:r>
              <a:rPr lang="en-US" sz="2000" dirty="0">
                <a:sym typeface="Wingdings" panose="05000000000000000000" pitchFamily="2" charset="2"/>
              </a:rPr>
              <a:t> 	Zip 		 	WebApp (Windows)         	</a:t>
            </a:r>
            <a:r>
              <a:rPr lang="en-US" sz="2000" b="1" dirty="0">
                <a:sym typeface="Wingdings" panose="05000000000000000000" pitchFamily="2" charset="2"/>
              </a:rPr>
              <a:t>ICO/Charlotte/Wilbur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.NET Code  	Docker 		 	WebApp (Docker-Linux)   	</a:t>
            </a:r>
            <a:r>
              <a:rPr lang="en-US" sz="2000" b="1" dirty="0">
                <a:sym typeface="Wingdings" panose="05000000000000000000" pitchFamily="2" charset="2"/>
              </a:rPr>
              <a:t>Tannhauser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 Next/Node 	 Docker		 	WebApp (Docker-Linux)     </a:t>
            </a:r>
            <a:r>
              <a:rPr lang="en-US" sz="2000" b="1" dirty="0">
                <a:sym typeface="Wingdings" panose="05000000000000000000" pitchFamily="2" charset="2"/>
              </a:rPr>
              <a:t>Partnerships/Car-value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 Next/Node  	Zip		 	WebApp(Linux) 		</a:t>
            </a:r>
            <a:r>
              <a:rPr lang="en-US" sz="2000" b="1" dirty="0">
                <a:sym typeface="Wingdings" panose="05000000000000000000" pitchFamily="2" charset="2"/>
              </a:rPr>
              <a:t>SMC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 Next 	 Build Artifacts on Target 	Azure Static Web App	</a:t>
            </a:r>
            <a:r>
              <a:rPr lang="en-US" sz="2000" b="1" dirty="0">
                <a:sym typeface="Wingdings" panose="05000000000000000000" pitchFamily="2" charset="2"/>
              </a:rPr>
              <a:t>Junk Drawer</a:t>
            </a:r>
          </a:p>
          <a:p>
            <a:pPr marL="457200" indent="-457200">
              <a:buAutoNum type="arabicPeriod" startAt="6"/>
            </a:pPr>
            <a:r>
              <a:rPr lang="en-US" sz="2000" dirty="0">
                <a:sym typeface="Wingdings" panose="05000000000000000000" pitchFamily="2" charset="2"/>
              </a:rPr>
              <a:t>.NET function  Zip 			 	</a:t>
            </a:r>
            <a:r>
              <a:rPr lang="en-US" sz="2000" dirty="0" err="1">
                <a:sym typeface="Wingdings" panose="05000000000000000000" pitchFamily="2" charset="2"/>
              </a:rPr>
              <a:t>Func</a:t>
            </a:r>
            <a:r>
              <a:rPr lang="en-US" sz="2000" dirty="0">
                <a:sym typeface="Wingdings" panose="05000000000000000000" pitchFamily="2" charset="2"/>
              </a:rPr>
              <a:t> App(Windows)	</a:t>
            </a:r>
            <a:r>
              <a:rPr lang="en-US" sz="2000" b="1" dirty="0">
                <a:sym typeface="Wingdings" panose="05000000000000000000" pitchFamily="2" charset="2"/>
              </a:rPr>
              <a:t>Picsy/SMC Function</a:t>
            </a:r>
          </a:p>
          <a:p>
            <a:pPr marL="457200" indent="-457200">
              <a:buAutoNum type="arabicPeriod" startAt="6"/>
            </a:pPr>
            <a:endParaRPr lang="en-US" sz="2000" b="1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AutoNum type="arabicPeriod" startAt="6"/>
            </a:pPr>
            <a:r>
              <a:rPr lang="en-US" sz="2000" dirty="0">
                <a:sym typeface="Wingdings" panose="05000000000000000000" pitchFamily="2" charset="2"/>
              </a:rPr>
              <a:t>.NET function  Docker 		 	</a:t>
            </a:r>
            <a:r>
              <a:rPr lang="en-US" sz="2000" dirty="0" err="1">
                <a:sym typeface="Wingdings" panose="05000000000000000000" pitchFamily="2" charset="2"/>
              </a:rPr>
              <a:t>Func</a:t>
            </a:r>
            <a:r>
              <a:rPr lang="en-US" sz="2000" dirty="0">
                <a:sym typeface="Wingdings" panose="05000000000000000000" pitchFamily="2" charset="2"/>
              </a:rPr>
              <a:t> App(Docker-Linux)	</a:t>
            </a:r>
            <a:r>
              <a:rPr lang="en-US" sz="2000" b="1" dirty="0">
                <a:sym typeface="Wingdings" panose="05000000000000000000" pitchFamily="2" charset="2"/>
              </a:rPr>
              <a:t>Oliver</a:t>
            </a:r>
          </a:p>
          <a:p>
            <a:pPr marL="457200" indent="-457200">
              <a:buAutoNum type="arabicPeriod" startAt="6"/>
            </a:pPr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799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2273D-98D3-B4CF-F601-6AE9C997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Dapr</a:t>
            </a:r>
            <a:r>
              <a:rPr lang="en-US" dirty="0"/>
              <a:t> 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7922-6E50-D3F6-E48A-94630990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Challenges in implementing microservices implementation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Recovering state after failures </a:t>
            </a:r>
          </a:p>
          <a:p>
            <a:pPr lvl="1"/>
            <a:r>
              <a:rPr lang="en-US" dirty="0"/>
              <a:t>Service discovery and calling other microservices </a:t>
            </a:r>
          </a:p>
          <a:p>
            <a:pPr lvl="1"/>
            <a:r>
              <a:rPr lang="en-US" dirty="0"/>
              <a:t>Integration with external resources </a:t>
            </a:r>
          </a:p>
          <a:p>
            <a:pPr lvl="1"/>
            <a:r>
              <a:rPr lang="en-US" dirty="0"/>
              <a:t>Async communication between diff services</a:t>
            </a:r>
          </a:p>
          <a:p>
            <a:pPr lvl="1"/>
            <a:r>
              <a:rPr lang="en-US" dirty="0"/>
              <a:t>Distributed tracing </a:t>
            </a:r>
          </a:p>
          <a:p>
            <a:pPr lvl="1"/>
            <a:r>
              <a:rPr lang="en-US" dirty="0"/>
              <a:t>Measuring message calls and performance across components and network services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1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E2791-620A-98E4-CC91-A5DEAB1B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is Dapr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347A-3797-AC2E-3D51-6A675665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i="0" dirty="0">
                <a:effectLst/>
                <a:latin typeface="Ubuntu" panose="020F0502020204030204" pitchFamily="34" charset="0"/>
              </a:rPr>
              <a:t>Distributed Application Runtime.</a:t>
            </a:r>
          </a:p>
          <a:p>
            <a:endParaRPr lang="en-US" sz="2200" b="1" i="0" dirty="0">
              <a:effectLst/>
              <a:latin typeface="Ubuntu" panose="020F0502020204030204" pitchFamily="34" charset="0"/>
            </a:endParaRPr>
          </a:p>
          <a:p>
            <a:pPr lvl="1"/>
            <a:r>
              <a:rPr lang="en-US" sz="2200" b="1" dirty="0">
                <a:latin typeface="Ubuntu" panose="020F0502020204030204" pitchFamily="34" charset="0"/>
              </a:rPr>
              <a:t>Can be used with any language </a:t>
            </a:r>
          </a:p>
          <a:p>
            <a:pPr marL="457200" lvl="1" indent="0">
              <a:buNone/>
            </a:pPr>
            <a:endParaRPr lang="en-US" sz="2200" b="1" dirty="0">
              <a:latin typeface="Ubuntu" panose="020F0502020204030204" pitchFamily="34" charset="0"/>
            </a:endParaRPr>
          </a:p>
          <a:p>
            <a:pPr lvl="1"/>
            <a:r>
              <a:rPr lang="en-US" sz="2200" b="1" dirty="0">
                <a:latin typeface="Ubuntu" panose="020F0502020204030204" pitchFamily="34" charset="0"/>
              </a:rPr>
              <a:t>Can run on prem , k8s , any public cloud.</a:t>
            </a:r>
          </a:p>
          <a:p>
            <a:pPr lvl="1"/>
            <a:endParaRPr lang="en-US" sz="2200" b="1" dirty="0">
              <a:latin typeface="Ubuntu" panose="020F0502020204030204" pitchFamily="34" charset="0"/>
            </a:endParaRPr>
          </a:p>
          <a:p>
            <a:r>
              <a:rPr lang="en-US" sz="2600" b="1" dirty="0">
                <a:latin typeface="Ubuntu" panose="020F0502020204030204" pitchFamily="34" charset="0"/>
              </a:rPr>
              <a:t>Runs alongside the main service/app as a side car container when enabled.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864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CF417-FCF4-581E-9784-F0B223BF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b="1" dirty="0" err="1"/>
              <a:t>Dapr</a:t>
            </a:r>
            <a:r>
              <a:rPr lang="en-US" b="1" dirty="0"/>
              <a:t> – Building blocks </a:t>
            </a:r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Dapr Building Blocks">
            <a:extLst>
              <a:ext uri="{FF2B5EF4-FFF2-40B4-BE49-F238E27FC236}">
                <a16:creationId xmlns:a16="http://schemas.microsoft.com/office/drawing/2014/main" id="{745C9287-7972-21DF-55EE-EA3E509D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704504"/>
            <a:ext cx="1079720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CA00-0ACC-D978-3A9C-FE5AC1FE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96" y="3998019"/>
            <a:ext cx="7089913" cy="2216512"/>
          </a:xfrm>
        </p:spPr>
        <p:txBody>
          <a:bodyPr>
            <a:normAutofit/>
          </a:bodyPr>
          <a:lstStyle/>
          <a:p>
            <a:r>
              <a:rPr lang="en-US" sz="2000" dirty="0"/>
              <a:t>A building block - </a:t>
            </a:r>
            <a:r>
              <a:rPr lang="en-US" sz="2000" b="0" i="0" dirty="0">
                <a:effectLst/>
                <a:latin typeface="Ubuntu" panose="020B0504030602030204" pitchFamily="34" charset="0"/>
              </a:rPr>
              <a:t>modular component which encapsulates best practices and can be accessed over standard HTTP or gRPC APIs.</a:t>
            </a:r>
          </a:p>
          <a:p>
            <a:r>
              <a:rPr lang="en-US" sz="2000" dirty="0">
                <a:latin typeface="Ubuntu" panose="020B0504030602030204" pitchFamily="34" charset="0"/>
              </a:rPr>
              <a:t>Total 9 building blocks – all are exposed through public facing </a:t>
            </a:r>
            <a:r>
              <a:rPr lang="en-US" sz="2000" dirty="0" err="1">
                <a:latin typeface="Ubuntu" panose="020B0504030602030204" pitchFamily="34" charset="0"/>
              </a:rPr>
              <a:t>apis</a:t>
            </a:r>
            <a:r>
              <a:rPr lang="en-US" sz="2000" dirty="0">
                <a:latin typeface="Ubuntu" panose="020B0504030602030204" pitchFamily="34" charset="0"/>
              </a:rPr>
              <a:t> that can be called from your code and can be configured using components to implement the building block’s capability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201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BDA29-059B-F09F-C51C-17A493D4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Dapr &amp; Microservices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pr SideCar">
            <a:extLst>
              <a:ext uri="{FF2B5EF4-FFF2-40B4-BE49-F238E27FC236}">
                <a16:creationId xmlns:a16="http://schemas.microsoft.com/office/drawing/2014/main" id="{3BE3C75A-695A-B47D-BFF5-AEAC34E6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9722" y="640080"/>
            <a:ext cx="7205501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17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02C9-3D92-9D78-858F-EF38D429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To Service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1F7E-AC6D-93C0-451F-1E8ED0B2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889974" cy="54333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effectLst/>
                <a:latin typeface="Ubuntu" panose="020B0504030602030204" pitchFamily="34" charset="0"/>
              </a:rPr>
              <a:t>The SDK offers developers three ways of making remote service invocation calls: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Ubuntu" panose="020B0504030602030204" pitchFamily="34" charset="0"/>
              </a:rPr>
              <a:t>Invoke HTTP services using </a:t>
            </a:r>
            <a:r>
              <a:rPr lang="en-US" b="0" i="0" dirty="0" err="1">
                <a:effectLst/>
                <a:latin typeface="Ubuntu" panose="020B0504030602030204" pitchFamily="34" charset="0"/>
              </a:rPr>
              <a:t>HttpClient</a:t>
            </a:r>
            <a:endParaRPr lang="en-US" b="0" i="0" dirty="0">
              <a:effectLst/>
              <a:latin typeface="Ubuntu" panose="020B0504030602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Ubuntu" panose="020B0504030602030204" pitchFamily="34" charset="0"/>
              </a:rPr>
              <a:t>Invoke HTTP services using </a:t>
            </a:r>
            <a:r>
              <a:rPr lang="en-US" b="0" i="0" dirty="0" err="1">
                <a:effectLst/>
                <a:latin typeface="Ubuntu" panose="020B0504030602030204" pitchFamily="34" charset="0"/>
              </a:rPr>
              <a:t>DaprClient</a:t>
            </a:r>
            <a:endParaRPr lang="en-US" b="0" i="0" dirty="0">
              <a:effectLst/>
              <a:latin typeface="Ubuntu" panose="020B0504030602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Ubuntu" panose="020B0504030602030204" pitchFamily="34" charset="0"/>
              </a:rPr>
              <a:t>Invoke </a:t>
            </a:r>
            <a:r>
              <a:rPr lang="en-US" b="0" i="0" dirty="0" err="1">
                <a:effectLst/>
                <a:latin typeface="Ubuntu" panose="020B0504030602030204" pitchFamily="34" charset="0"/>
              </a:rPr>
              <a:t>gRPC</a:t>
            </a:r>
            <a:r>
              <a:rPr lang="en-US" b="0" i="0" dirty="0">
                <a:effectLst/>
                <a:latin typeface="Ubuntu" panose="020B0504030602030204" pitchFamily="34" charset="0"/>
              </a:rPr>
              <a:t> services using </a:t>
            </a:r>
            <a:r>
              <a:rPr lang="en-US" b="0" i="0" dirty="0" err="1">
                <a:effectLst/>
                <a:latin typeface="Ubuntu" panose="020B0504030602030204" pitchFamily="34" charset="0"/>
              </a:rPr>
              <a:t>DaprClient</a:t>
            </a:r>
            <a:endParaRPr lang="en-US" b="0" i="0" dirty="0">
              <a:effectLst/>
              <a:latin typeface="Ubuntu" panose="020B0504030602030204" pitchFamily="34" charset="0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Ubuntu" panose="020B0504030602030204" pitchFamily="34" charset="0"/>
            </a:endParaRPr>
          </a:p>
          <a:p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ItemGroup</a:t>
            </a:r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&gt; &lt;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PackageReference</a:t>
            </a:r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 Include="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Dapr.AspNetCore</a:t>
            </a:r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" Version="1.12.0" /&gt;&lt;/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ItemGroup</a:t>
            </a:r>
            <a:r>
              <a:rPr lang="en-US" sz="1200" b="0" i="0" dirty="0">
                <a:solidFill>
                  <a:srgbClr val="36464E"/>
                </a:solidFill>
                <a:effectLst/>
                <a:latin typeface="Roboto Mono" panose="020F0502020204030204" pitchFamily="49" charset="0"/>
              </a:rPr>
              <a:t>&gt;        (CSPROJ)</a:t>
            </a:r>
          </a:p>
          <a:p>
            <a:endParaRPr lang="en-US" sz="1200" dirty="0">
              <a:solidFill>
                <a:srgbClr val="36464E"/>
              </a:solidFill>
              <a:latin typeface="Roboto Mono" panose="020F0502020204030204" pitchFamily="49" charset="0"/>
            </a:endParaRPr>
          </a:p>
          <a:p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builder</a:t>
            </a:r>
            <a:r>
              <a:rPr lang="en-US" sz="1200" b="0" i="0" dirty="0" err="1"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Services</a:t>
            </a:r>
            <a:r>
              <a:rPr lang="en-US" sz="1200" b="0" i="0" dirty="0" err="1">
                <a:effectLst/>
                <a:latin typeface="Roboto Mono" panose="00000009000000000000" pitchFamily="49" charset="0"/>
              </a:rPr>
              <a:t>.</a:t>
            </a:r>
            <a:r>
              <a:rPr lang="en-US" sz="12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AddDaprClient</a:t>
            </a:r>
            <a:r>
              <a:rPr lang="en-US" sz="1200" b="0" i="0" dirty="0">
                <a:effectLst/>
                <a:latin typeface="Roboto Mono" panose="00000009000000000000" pitchFamily="49" charset="0"/>
              </a:rPr>
              <a:t>();       (</a:t>
            </a:r>
            <a:r>
              <a:rPr lang="en-US" sz="1200" b="0" i="0" dirty="0" err="1">
                <a:effectLst/>
                <a:latin typeface="Roboto Mono" panose="00000009000000000000" pitchFamily="49" charset="0"/>
              </a:rPr>
              <a:t>Program.cs</a:t>
            </a:r>
            <a:r>
              <a:rPr lang="en-US" sz="1200" b="0" i="0" dirty="0">
                <a:effectLst/>
                <a:latin typeface="Roboto Mono" panose="00000009000000000000" pitchFamily="49" charset="0"/>
              </a:rPr>
              <a:t>)</a:t>
            </a:r>
            <a:endParaRPr lang="en-US" sz="1200" b="0" i="0" dirty="0">
              <a:solidFill>
                <a:srgbClr val="36464E"/>
              </a:solidFill>
              <a:effectLst/>
              <a:latin typeface="Roboto Mono" panose="020F0502020204030204" pitchFamily="49" charset="0"/>
            </a:endParaRPr>
          </a:p>
          <a:p>
            <a:endParaRPr lang="en-US" sz="900" dirty="0"/>
          </a:p>
          <a:p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=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await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_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InvokeMethodAsync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&lt;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List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&lt;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&gt;&gt;(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HttpMethod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.</a:t>
            </a:r>
            <a:r>
              <a:rPr lang="en-US" sz="1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Get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,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"</a:t>
            </a:r>
            <a:r>
              <a:rPr lang="en-US" sz="1400" b="1" i="0" dirty="0" err="1">
                <a:effectLst/>
                <a:latin typeface="Roboto Mono" panose="00000009000000000000" pitchFamily="49" charset="0"/>
              </a:rPr>
              <a:t>tasksmanager</a:t>
            </a:r>
            <a:r>
              <a:rPr lang="en-US" sz="1400" b="1" i="0" dirty="0">
                <a:effectLst/>
                <a:latin typeface="Roboto Mono" panose="00000009000000000000" pitchFamily="49" charset="0"/>
              </a:rPr>
              <a:t>-backend-</a:t>
            </a:r>
            <a:r>
              <a:rPr lang="en-US" sz="1400" b="1" i="0" dirty="0" err="1">
                <a:effectLst/>
                <a:latin typeface="Roboto Mono" panose="00000009000000000000" pitchFamily="49" charset="0"/>
              </a:rPr>
              <a:t>api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",</a:t>
            </a:r>
            <a:r>
              <a:rPr lang="en-US" sz="1400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$"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api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/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tasks?createdBy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={</a:t>
            </a:r>
            <a:r>
              <a:rPr lang="en-US" sz="1400" b="0" i="0" dirty="0" err="1">
                <a:effectLst/>
                <a:latin typeface="Roboto Mono" panose="00000009000000000000" pitchFamily="49" charset="0"/>
              </a:rPr>
              <a:t>TasksCreatedBy</a:t>
            </a:r>
            <a:r>
              <a:rPr lang="en-US" sz="1400" b="0" i="0" dirty="0">
                <a:effectLst/>
                <a:latin typeface="Roboto Mono" panose="00000009000000000000" pitchFamily="49" charset="0"/>
              </a:rPr>
              <a:t>}");</a:t>
            </a:r>
          </a:p>
          <a:p>
            <a:endParaRPr lang="en-US" sz="1400" b="0" i="0" dirty="0">
              <a:effectLst/>
              <a:latin typeface="Roboto Mono" panose="00000009000000000000" pitchFamily="49" charset="0"/>
            </a:endParaRPr>
          </a:p>
          <a:p>
            <a:pPr lvl="1"/>
            <a:r>
              <a:rPr lang="en-US" sz="1000" b="1" i="0" dirty="0">
                <a:effectLst/>
                <a:latin typeface="Roboto Mono" panose="00000009000000000000" pitchFamily="49" charset="0"/>
              </a:rPr>
              <a:t>tasksmanager-backend-</a:t>
            </a:r>
            <a:r>
              <a:rPr lang="en-US" sz="1000" b="1" i="0" dirty="0" err="1">
                <a:effectLst/>
                <a:latin typeface="Roboto Mono" panose="00000009000000000000" pitchFamily="49" charset="0"/>
              </a:rPr>
              <a:t>api</a:t>
            </a:r>
            <a:r>
              <a:rPr lang="en-US" sz="1000" dirty="0">
                <a:latin typeface="Roboto Mono" panose="00000009000000000000" pitchFamily="49" charset="0"/>
              </a:rPr>
              <a:t>  - </a:t>
            </a:r>
            <a:r>
              <a:rPr lang="en-US" sz="800" b="0" i="0" dirty="0" err="1">
                <a:effectLst/>
                <a:latin typeface="Ubuntu" panose="020B0504030602030204" pitchFamily="34" charset="0"/>
              </a:rPr>
              <a:t>Dapr</a:t>
            </a:r>
            <a:r>
              <a:rPr lang="en-US" sz="800" b="0" i="0" dirty="0">
                <a:effectLst/>
                <a:latin typeface="Ubuntu" panose="020B0504030602030204" pitchFamily="34" charset="0"/>
              </a:rPr>
              <a:t> </a:t>
            </a:r>
            <a:r>
              <a:rPr lang="en-US" sz="800" b="1" i="0" dirty="0">
                <a:effectLst/>
                <a:latin typeface="Ubuntu" panose="020B0504030602030204" pitchFamily="34" charset="0"/>
              </a:rPr>
              <a:t>remote App ID</a:t>
            </a:r>
            <a:r>
              <a:rPr lang="en-US" sz="800" b="0" i="0" dirty="0">
                <a:effectLst/>
                <a:latin typeface="Ubuntu" panose="020B0504030602030204" pitchFamily="34" charset="0"/>
              </a:rPr>
              <a:t> for the Backend API</a:t>
            </a:r>
            <a:endParaRPr lang="en-US" sz="1000" dirty="0">
              <a:latin typeface="Roboto Mono" panose="00000009000000000000" pitchFamily="49" charset="0"/>
            </a:endParaRPr>
          </a:p>
          <a:p>
            <a:pPr lvl="1"/>
            <a:endParaRPr lang="en-US" sz="1000" dirty="0">
              <a:latin typeface="Roboto Mono" panose="00000009000000000000" pitchFamily="49" charset="0"/>
            </a:endParaRPr>
          </a:p>
          <a:p>
            <a:r>
              <a:rPr lang="en-US" sz="1400" dirty="0">
                <a:hlinkClick r:id="rId3"/>
              </a:rPr>
              <a:t>https://docs.dapr.io/developing-applications/building-blocks/service-invocation/service-invocation-overview/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411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4B2A-9FC8-CDEE-1E17-47CCF7D1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B027-10D5-C059-45F5-769E3947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// Invoke via internal URL (Not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) //var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_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httpClientFactory.CreateClient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BackEndApiExternal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await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httpClient.GetFromJsonAsync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&gt;&gt;($"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 // Invoke via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SideCar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URL //var port = 3500;//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Environment.GetEnvironmentVariable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("DAPR_HTTP_PORT");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client = new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(); //var result = await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client.GetFromJsonAsync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&gt;&gt;($"http://localhost:{port}/v1.0/invoke/tasksmanager-backend-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/method/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result; // Invoke via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DaprSDK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(Invoke HTTP services using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) --&gt; Use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Appi ID (Option 1) //var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DaprClient.CreateInvokeHttpClient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appId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: "tasksmanager-backend-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await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daprHttpClient.GetFromJsonAsync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&gt;&gt;($"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 // Invoke via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DaprSDK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(Invoke HTTP services using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) --&gt; Specify Custom Port (Option 2) //var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DaprClient.CreateInvokeHttpClient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daprEndpoint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: "http://localhost:3500"); //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await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daprHttpClient.GetFromJsonAsync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&gt;&gt;($"http://tasksmanager-backend-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 // Invoke via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DaprSDK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(Invoke HTTP services using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TasksList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 = await _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daprClient.InvokeMethodAsync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&lt;List&lt;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TaskModel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&gt;&gt;(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HttpMethod.Get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, "tasksmanager-backend-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", $"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api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tasks?createdBy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={</a:t>
            </a:r>
            <a:r>
              <a:rPr lang="en-US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TasksCreatedBy</a:t>
            </a:r>
            <a:r>
              <a:rPr lang="en-US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}");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97A4-4455-81AC-0B83-ACA2613D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Dapr</a:t>
            </a:r>
            <a:r>
              <a:rPr lang="en-US" dirty="0"/>
              <a:t> – State Management API</a:t>
            </a:r>
          </a:p>
        </p:txBody>
      </p:sp>
      <p:pic>
        <p:nvPicPr>
          <p:cNvPr id="1026" name="Picture 2" descr="dapr-stateapi-cosmosdb">
            <a:extLst>
              <a:ext uri="{FF2B5EF4-FFF2-40B4-BE49-F238E27FC236}">
                <a16:creationId xmlns:a16="http://schemas.microsoft.com/office/drawing/2014/main" id="{9F0209E8-9324-867F-8803-7B21612396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33" y="1746250"/>
            <a:ext cx="737870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320CF-E2C9-834E-E776-E59A612764B4}"/>
              </a:ext>
            </a:extLst>
          </p:cNvPr>
          <p:cNvSpPr txBox="1"/>
          <p:nvPr/>
        </p:nvSpPr>
        <p:spPr>
          <a:xfrm>
            <a:off x="1386233" y="3935896"/>
            <a:ext cx="737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Easy to switch between state stores (pluggable state feature)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48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90BB-08FA-12D8-7E0D-D3CEA5C0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External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DDB3-DCF9-F59D-8388-2FDC6A77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buntu" panose="020B0504030602030204" pitchFamily="34" charset="0"/>
              </a:rPr>
              <a:t>But remember that Pub/Sub Building Block is meant to be used for async communication between services </a:t>
            </a:r>
            <a:r>
              <a:rPr lang="en-US" b="1" i="0" dirty="0">
                <a:effectLst/>
                <a:latin typeface="Ubuntu" panose="020B0504030602030204" pitchFamily="34" charset="0"/>
              </a:rPr>
              <a:t>within your solution</a:t>
            </a:r>
            <a:r>
              <a:rPr lang="en-US" b="0" i="0" dirty="0">
                <a:effectLst/>
                <a:latin typeface="Ubuntu" panose="020B0504030602030204" pitchFamily="34" charset="0"/>
              </a:rPr>
              <a:t>. The Binding Building Block has a wider scope and it mainly focuses on connectivity and interoperability across different systems, disparate applications, and services outside the boundaries of your own application.</a:t>
            </a:r>
          </a:p>
          <a:p>
            <a:r>
              <a:rPr lang="en-US" dirty="0">
                <a:hlinkClick r:id="rId2"/>
              </a:rPr>
              <a:t>https://docs.dapr.io/reference/components-reference/supported-bindings/</a:t>
            </a:r>
            <a:endParaRPr lang="en-US" dirty="0">
              <a:latin typeface="Ubuntu" panose="020B0504030602030204" pitchFamily="34" charset="0"/>
            </a:endParaRPr>
          </a:p>
          <a:p>
            <a:endParaRPr lang="en-US" dirty="0"/>
          </a:p>
        </p:txBody>
      </p:sp>
      <p:pic>
        <p:nvPicPr>
          <p:cNvPr id="1026" name="Picture 2" descr="simple-binding-arch">
            <a:extLst>
              <a:ext uri="{FF2B5EF4-FFF2-40B4-BE49-F238E27FC236}">
                <a16:creationId xmlns:a16="http://schemas.microsoft.com/office/drawing/2014/main" id="{F5F0177D-2205-C919-56C0-F6F4CC98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8" y="4372207"/>
            <a:ext cx="7792279" cy="27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54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1FDC-AD9D-4F86-719E-B8F4A0D2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DFFE-4026-87EC-0102-648730BE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links </a:t>
            </a:r>
          </a:p>
          <a:p>
            <a:pPr lvl="1"/>
            <a:r>
              <a:rPr lang="en-US" dirty="0">
                <a:hlinkClick r:id="rId2"/>
              </a:rPr>
              <a:t>https://github.com/dotnet-architecture/eBooks/blob/1ed30275281b9060964fcb2a4c363fe7797fe3f3/current/dapr-for-net-developers/Dapr-for-NET-Developers.pdf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6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5D252-A835-93B8-7F7C-58873749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ACA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D523-867F-6770-8017-BC06C703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8"/>
            <a:ext cx="10184297" cy="4678183"/>
          </a:xfrm>
        </p:spPr>
        <p:txBody>
          <a:bodyPr anchor="ctr">
            <a:normAutofit fontScale="92500" lnSpcReduction="20000"/>
          </a:bodyPr>
          <a:lstStyle/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lvl="1"/>
            <a:r>
              <a:rPr lang="en-US" sz="2100" b="1" dirty="0"/>
              <a:t>Serverless container service that supports microservice applications and robust autoscaling capabilities without the overhead of managing complex infrastructure.</a:t>
            </a:r>
          </a:p>
          <a:p>
            <a:pPr lvl="1"/>
            <a:endParaRPr lang="en-US" sz="2100" dirty="0"/>
          </a:p>
          <a:p>
            <a:pPr lvl="1"/>
            <a:r>
              <a:rPr lang="en-US" sz="2100" b="1" dirty="0"/>
              <a:t>Enables you to run microservices and containerized applications on a serverless platform that runs on top of Azure Kubernetes Service.</a:t>
            </a:r>
          </a:p>
          <a:p>
            <a:pPr lvl="1"/>
            <a:endParaRPr lang="en-US" sz="2100" dirty="0">
              <a:effectLst/>
              <a:latin typeface="Arial Nova" panose="020F0502020204030204" pitchFamily="34" charset="0"/>
            </a:endParaRPr>
          </a:p>
          <a:p>
            <a:pPr lvl="2"/>
            <a:r>
              <a:rPr lang="en-US" sz="2100" dirty="0"/>
              <a:t>ACA uses k8s under the hood . </a:t>
            </a:r>
          </a:p>
          <a:p>
            <a:pPr lvl="2"/>
            <a:endParaRPr lang="en-US" sz="2100" dirty="0"/>
          </a:p>
          <a:p>
            <a:pPr lvl="2"/>
            <a:r>
              <a:rPr lang="en-US" sz="2100" dirty="0"/>
              <a:t>K8S – To run containerized application with its rich container orchestration features.</a:t>
            </a:r>
          </a:p>
          <a:p>
            <a:pPr lvl="2"/>
            <a:endParaRPr lang="en-US" sz="2100" dirty="0"/>
          </a:p>
          <a:p>
            <a:pPr lvl="2"/>
            <a:r>
              <a:rPr lang="en-US" sz="2100" dirty="0"/>
              <a:t>AKS =&gt;   Managed K8S</a:t>
            </a:r>
          </a:p>
          <a:p>
            <a:pPr lvl="2"/>
            <a:endParaRPr lang="en-US" sz="2100" dirty="0"/>
          </a:p>
          <a:p>
            <a:pPr lvl="2"/>
            <a:r>
              <a:rPr lang="en-US" sz="2100" dirty="0"/>
              <a:t>ACA =&gt;  Managed AKS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>
              <a:effectLst/>
              <a:latin typeface="Arial Nova" panose="020F0502020204030204" pitchFamily="34" charset="0"/>
            </a:endParaRPr>
          </a:p>
          <a:p>
            <a:pPr lvl="1"/>
            <a:endParaRPr lang="en-US" sz="1600" dirty="0">
              <a:effectLst/>
              <a:latin typeface="Arial Nova" panose="020F0502020204030204" pitchFamily="34" charset="0"/>
            </a:endParaRPr>
          </a:p>
          <a:p>
            <a:endParaRPr lang="en-US" sz="1600" dirty="0">
              <a:latin typeface="Arial Nova" panose="020F0502020204030204" pitchFamily="34" charset="0"/>
            </a:endParaRPr>
          </a:p>
          <a:p>
            <a:endParaRPr lang="en-US" sz="1600" dirty="0">
              <a:effectLst/>
              <a:latin typeface="Arial Nova" panose="020F0502020204030204" pitchFamily="34" charset="0"/>
            </a:endParaRPr>
          </a:p>
          <a:p>
            <a:endParaRPr lang="en-US" sz="1600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7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614A-9B10-BE3D-BE5D-35DE3D1F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 between ACA and AKS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E68E1-08CA-75E2-8292-FE8BC75E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56312"/>
              </p:ext>
            </p:extLst>
          </p:nvPr>
        </p:nvGraphicFramePr>
        <p:xfrm>
          <a:off x="734493" y="1966293"/>
          <a:ext cx="10723013" cy="445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189">
                  <a:extLst>
                    <a:ext uri="{9D8B030D-6E8A-4147-A177-3AD203B41FA5}">
                      <a16:colId xmlns:a16="http://schemas.microsoft.com/office/drawing/2014/main" val="3350739668"/>
                    </a:ext>
                  </a:extLst>
                </a:gridCol>
                <a:gridCol w="5197824">
                  <a:extLst>
                    <a:ext uri="{9D8B030D-6E8A-4147-A177-3AD203B41FA5}">
                      <a16:colId xmlns:a16="http://schemas.microsoft.com/office/drawing/2014/main" val="3116987152"/>
                    </a:ext>
                  </a:extLst>
                </a:gridCol>
              </a:tblGrid>
              <a:tr h="576162">
                <a:tc>
                  <a:txBody>
                    <a:bodyPr/>
                    <a:lstStyle/>
                    <a:p>
                      <a:r>
                        <a:rPr lang="en-US" sz="2600"/>
                        <a:t>AKS</a:t>
                      </a:r>
                    </a:p>
                  </a:txBody>
                  <a:tcPr marL="130946" marR="130946" marT="65473" marB="6547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ACA</a:t>
                      </a:r>
                    </a:p>
                  </a:txBody>
                  <a:tcPr marL="130946" marR="130946" marT="65473" marB="65473"/>
                </a:tc>
                <a:extLst>
                  <a:ext uri="{0D108BD9-81ED-4DB2-BD59-A6C34878D82A}">
                    <a16:rowId xmlns:a16="http://schemas.microsoft.com/office/drawing/2014/main" val="956672567"/>
                  </a:ext>
                </a:extLst>
              </a:tr>
              <a:tr h="576162">
                <a:tc>
                  <a:txBody>
                    <a:bodyPr/>
                    <a:lstStyle/>
                    <a:p>
                      <a:r>
                        <a:rPr lang="en-US" sz="2600"/>
                        <a:t>Partially Managed Service</a:t>
                      </a:r>
                    </a:p>
                  </a:txBody>
                  <a:tcPr marL="130946" marR="130946" marT="65473" marB="6547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Fully Managed Service</a:t>
                      </a:r>
                    </a:p>
                  </a:txBody>
                  <a:tcPr marL="130946" marR="130946" marT="65473" marB="65473"/>
                </a:tc>
                <a:extLst>
                  <a:ext uri="{0D108BD9-81ED-4DB2-BD59-A6C34878D82A}">
                    <a16:rowId xmlns:a16="http://schemas.microsoft.com/office/drawing/2014/main" val="679338638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More control flexibility and extensibility</a:t>
                      </a:r>
                    </a:p>
                  </a:txBody>
                  <a:tcPr marL="130946" marR="130946" marT="65473" marB="6547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More black box and opinionated </a:t>
                      </a:r>
                    </a:p>
                  </a:txBody>
                  <a:tcPr marL="130946" marR="130946" marT="65473" marB="65473"/>
                </a:tc>
                <a:extLst>
                  <a:ext uri="{0D108BD9-81ED-4DB2-BD59-A6C34878D82A}">
                    <a16:rowId xmlns:a16="http://schemas.microsoft.com/office/drawing/2014/main" val="1654547083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More maintenance and operational work</a:t>
                      </a:r>
                    </a:p>
                  </a:txBody>
                  <a:tcPr marL="130946" marR="130946" marT="65473" marB="6547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Less maintenance and operation overhead</a:t>
                      </a:r>
                    </a:p>
                  </a:txBody>
                  <a:tcPr marL="130946" marR="130946" marT="65473" marB="65473"/>
                </a:tc>
                <a:extLst>
                  <a:ext uri="{0D108BD9-81ED-4DB2-BD59-A6C34878D82A}">
                    <a16:rowId xmlns:a16="http://schemas.microsoft.com/office/drawing/2014/main" val="3446743674"/>
                  </a:ext>
                </a:extLst>
              </a:tr>
              <a:tr h="1361838">
                <a:tc>
                  <a:txBody>
                    <a:bodyPr/>
                    <a:lstStyle/>
                    <a:p>
                      <a:r>
                        <a:rPr lang="en-US" sz="2600"/>
                        <a:t>Extensive k8s competence needed</a:t>
                      </a:r>
                    </a:p>
                  </a:txBody>
                  <a:tcPr marL="130946" marR="130946" marT="65473" marB="65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/>
                        <a:t>Foundational k8s competence needed</a:t>
                      </a:r>
                    </a:p>
                    <a:p>
                      <a:endParaRPr lang="en-US" sz="2600"/>
                    </a:p>
                  </a:txBody>
                  <a:tcPr marL="130946" marR="130946" marT="65473" marB="65473"/>
                </a:tc>
                <a:extLst>
                  <a:ext uri="{0D108BD9-81ED-4DB2-BD59-A6C34878D82A}">
                    <a16:rowId xmlns:a16="http://schemas.microsoft.com/office/drawing/2014/main" val="51967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88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F2C6E-C03B-9E4A-2436-CAF6BD2C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Common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8AB5-26C2-14E2-8E52-D8A97909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0741"/>
            <a:ext cx="9724031" cy="4410814"/>
          </a:xfrm>
        </p:spPr>
        <p:txBody>
          <a:bodyPr anchor="ctr">
            <a:normAutofit/>
          </a:bodyPr>
          <a:lstStyle/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Deploying API endpoints</a:t>
            </a:r>
          </a:p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Hosting background processing applications</a:t>
            </a:r>
          </a:p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Handling event-driven processing</a:t>
            </a:r>
          </a:p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 microservices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001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ample scenarios for Azure Container Apps.">
            <a:extLst>
              <a:ext uri="{FF2B5EF4-FFF2-40B4-BE49-F238E27FC236}">
                <a16:creationId xmlns:a16="http://schemas.microsoft.com/office/drawing/2014/main" id="{B9568784-568B-53A5-9DB5-6C4923C38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083" y="457200"/>
            <a:ext cx="1038183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15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26A6A-7017-3335-9FD3-54D09133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ACA - Overview</a:t>
            </a:r>
          </a:p>
        </p:txBody>
      </p:sp>
      <p:pic>
        <p:nvPicPr>
          <p:cNvPr id="4" name="Content Placeholder 4" descr="A screenshot of a container application&#10;&#10;Description automatically generated">
            <a:extLst>
              <a:ext uri="{FF2B5EF4-FFF2-40B4-BE49-F238E27FC236}">
                <a16:creationId xmlns:a16="http://schemas.microsoft.com/office/drawing/2014/main" id="{0196D445-D4F0-EE3E-E093-8BD248187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4" y="723653"/>
            <a:ext cx="8153395" cy="53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4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D52F1-8520-4779-CF16-613403E5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EC8B-92B3-8BB4-46BA-FB09550C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6" y="1497496"/>
            <a:ext cx="11542643" cy="6453808"/>
          </a:xfrm>
        </p:spPr>
        <p:txBody>
          <a:bodyPr anchor="ctr">
            <a:normAutofit/>
          </a:bodyPr>
          <a:lstStyle/>
          <a:p>
            <a:pPr marR="0" lvl="0"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Use the Azure CLI extension, Azure portal or Azure Resource Manager templates to manage your applications.</a:t>
            </a:r>
          </a:p>
          <a:p>
            <a:pPr marR="0" lvl="0"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Enable HTTPS or TCP ingress without having to manage other Azure infrastructure.</a:t>
            </a:r>
          </a:p>
          <a:p>
            <a:pPr marR="0" lvl="0"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Build microservices with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Dapr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and access its rich set of APIs.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Run jobs on-demand, on a schedule, or based on events.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Add Azure Functions and Azure Spring Apps to your Azure Container Apps environment.</a:t>
            </a:r>
          </a:p>
          <a:p>
            <a:pPr marR="0" lvl="0"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Use specialized hardware for access to increased compute resources.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Run multiple container revisions and manage the container app's application lifecycle.</a:t>
            </a:r>
          </a:p>
          <a:p>
            <a:pPr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Autoscale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your apps based on any KEDA-supported scale trigger. Most applications can scale to zero.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615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D52F1-8520-4779-CF16-613403E5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Features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EC8B-92B3-8BB4-46BA-FB09550C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6" y="1497496"/>
            <a:ext cx="11542643" cy="6453808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Split traffic across multiple versions of an application for Blue/Green deployments and A/B testing scenarios.</a:t>
            </a:r>
          </a:p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Use internal ingress and service discovery for secure internal-only endpoints with built-in DNS-based service discovery.</a:t>
            </a:r>
          </a:p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Run containers from any registry, public or private, including Docker Hub and Azure Container Registry (ACR).</a:t>
            </a:r>
          </a:p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Provide an existing virtual network when creating an environment for your container apps.</a:t>
            </a:r>
          </a:p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Securely manage secrets directly in your application.</a:t>
            </a:r>
          </a:p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Monitor logs using Azure Log Analytics.</a:t>
            </a:r>
          </a:p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Override (already generous) quotas to increase limits on a per-account basis.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994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24535</TotalTime>
  <Words>1392</Words>
  <Application>Microsoft Office PowerPoint</Application>
  <PresentationFormat>Widescreen</PresentationFormat>
  <Paragraphs>183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Nova</vt:lpstr>
      <vt:lpstr>Calibri</vt:lpstr>
      <vt:lpstr>Calibri Light</vt:lpstr>
      <vt:lpstr>Roboto Mono</vt:lpstr>
      <vt:lpstr>Segoe UI</vt:lpstr>
      <vt:lpstr>Symbol</vt:lpstr>
      <vt:lpstr>Times New Roman</vt:lpstr>
      <vt:lpstr>Ubuntu</vt:lpstr>
      <vt:lpstr>Wingdings</vt:lpstr>
      <vt:lpstr>Office Theme</vt:lpstr>
      <vt:lpstr>PowerPoint Presentation</vt:lpstr>
      <vt:lpstr>What We Have Today ?</vt:lpstr>
      <vt:lpstr>What is ACA ?</vt:lpstr>
      <vt:lpstr>Diff between ACA and AKS</vt:lpstr>
      <vt:lpstr>Common Use Cases</vt:lpstr>
      <vt:lpstr>PowerPoint Presentation</vt:lpstr>
      <vt:lpstr>ACA - Overview</vt:lpstr>
      <vt:lpstr>Features </vt:lpstr>
      <vt:lpstr>Features Cont..</vt:lpstr>
      <vt:lpstr>ACA Plans/Billing Model</vt:lpstr>
      <vt:lpstr>Demo 1 – CSharp Api</vt:lpstr>
      <vt:lpstr>Overview </vt:lpstr>
      <vt:lpstr>Limitations </vt:lpstr>
      <vt:lpstr>Rollbacks are easier </vt:lpstr>
      <vt:lpstr>Demo- ACA revision and traffic splitting</vt:lpstr>
      <vt:lpstr>Scaling  </vt:lpstr>
      <vt:lpstr>PowerPoint Presentation</vt:lpstr>
      <vt:lpstr>Building Blocks</vt:lpstr>
      <vt:lpstr>PowerPoint Presentation</vt:lpstr>
      <vt:lpstr>Why Dapr ?</vt:lpstr>
      <vt:lpstr>What is Dapr</vt:lpstr>
      <vt:lpstr>Dapr – Building blocks </vt:lpstr>
      <vt:lpstr>Dapr &amp; Microservices</vt:lpstr>
      <vt:lpstr>Service To Service Calls</vt:lpstr>
      <vt:lpstr>PowerPoint Presentation</vt:lpstr>
      <vt:lpstr>Dapr – State Management API</vt:lpstr>
      <vt:lpstr>Interacting with External Systems</vt:lpstr>
      <vt:lpstr>PowerPoint Presentation</vt:lpstr>
    </vt:vector>
  </TitlesOfParts>
  <Company>CarMax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Samvith Sachidanandan</dc:creator>
  <cp:lastModifiedBy>Samvith Sachidanandan</cp:lastModifiedBy>
  <cp:revision>74</cp:revision>
  <dcterms:created xsi:type="dcterms:W3CDTF">2024-05-03T01:17:33Z</dcterms:created>
  <dcterms:modified xsi:type="dcterms:W3CDTF">2024-09-12T16:11:22Z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07aa83-163e-4c4f-8caf-a64e89f0586d_Enabled">
    <vt:lpwstr>true</vt:lpwstr>
  </property>
  <property fmtid="{D5CDD505-2E9C-101B-9397-08002B2CF9AE}" pid="3" name="MSIP_Label_3407aa83-163e-4c4f-8caf-a64e89f0586d_SetDate">
    <vt:lpwstr>2024-05-03T01:18:55Z</vt:lpwstr>
  </property>
  <property fmtid="{D5CDD505-2E9C-101B-9397-08002B2CF9AE}" pid="4" name="MSIP_Label_3407aa83-163e-4c4f-8caf-a64e89f0586d_Method">
    <vt:lpwstr>Privileged</vt:lpwstr>
  </property>
  <property fmtid="{D5CDD505-2E9C-101B-9397-08002B2CF9AE}" pid="5" name="MSIP_Label_3407aa83-163e-4c4f-8caf-a64e89f0586d_Name">
    <vt:lpwstr>Public</vt:lpwstr>
  </property>
  <property fmtid="{D5CDD505-2E9C-101B-9397-08002B2CF9AE}" pid="6" name="MSIP_Label_3407aa83-163e-4c4f-8caf-a64e89f0586d_SiteId">
    <vt:lpwstr>ed38c4bc-a204-4511-8009-34c0612c882a</vt:lpwstr>
  </property>
  <property fmtid="{D5CDD505-2E9C-101B-9397-08002B2CF9AE}" pid="7" name="MSIP_Label_3407aa83-163e-4c4f-8caf-a64e89f0586d_ActionId">
    <vt:lpwstr>7a6b0e5d-5b7f-425b-916d-1442ffe7ce44</vt:lpwstr>
  </property>
  <property fmtid="{D5CDD505-2E9C-101B-9397-08002B2CF9AE}" pid="8" name="MSIP_Label_3407aa83-163e-4c4f-8caf-a64e89f0586d_ContentBits">
    <vt:lpwstr>0</vt:lpwstr>
  </property>
</Properties>
</file>