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401" r:id="rId2"/>
    <p:sldId id="403" r:id="rId3"/>
    <p:sldId id="278" r:id="rId4"/>
    <p:sldId id="283" r:id="rId5"/>
    <p:sldId id="287" r:id="rId6"/>
    <p:sldId id="282" r:id="rId7"/>
    <p:sldId id="291" r:id="rId8"/>
    <p:sldId id="292" r:id="rId9"/>
    <p:sldId id="293" r:id="rId10"/>
    <p:sldId id="294" r:id="rId11"/>
    <p:sldId id="296" r:id="rId12"/>
    <p:sldId id="297" r:id="rId13"/>
    <p:sldId id="299" r:id="rId14"/>
    <p:sldId id="300" r:id="rId15"/>
    <p:sldId id="303" r:id="rId16"/>
    <p:sldId id="304" r:id="rId17"/>
    <p:sldId id="402" r:id="rId18"/>
    <p:sldId id="306" r:id="rId19"/>
    <p:sldId id="307" r:id="rId20"/>
    <p:sldId id="308" r:id="rId21"/>
    <p:sldId id="311" r:id="rId22"/>
    <p:sldId id="312" r:id="rId23"/>
    <p:sldId id="313" r:id="rId24"/>
    <p:sldId id="314" r:id="rId25"/>
    <p:sldId id="315" r:id="rId26"/>
    <p:sldId id="316" r:id="rId27"/>
    <p:sldId id="317" r:id="rId28"/>
    <p:sldId id="319" r:id="rId29"/>
    <p:sldId id="323" r:id="rId30"/>
    <p:sldId id="324" r:id="rId31"/>
    <p:sldId id="326" r:id="rId32"/>
    <p:sldId id="327" r:id="rId33"/>
    <p:sldId id="328" r:id="rId34"/>
    <p:sldId id="329" r:id="rId35"/>
    <p:sldId id="336" r:id="rId36"/>
    <p:sldId id="337" r:id="rId37"/>
    <p:sldId id="360" r:id="rId38"/>
    <p:sldId id="341" r:id="rId39"/>
    <p:sldId id="342" r:id="rId40"/>
    <p:sldId id="349" r:id="rId41"/>
    <p:sldId id="351" r:id="rId42"/>
    <p:sldId id="357" r:id="rId43"/>
    <p:sldId id="352" r:id="rId44"/>
    <p:sldId id="353" r:id="rId45"/>
    <p:sldId id="354" r:id="rId46"/>
    <p:sldId id="355" r:id="rId47"/>
    <p:sldId id="408"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410" r:id="rId67"/>
    <p:sldId id="276" r:id="rId68"/>
    <p:sldId id="277" r:id="rId69"/>
    <p:sldId id="259" r:id="rId70"/>
    <p:sldId id="260" r:id="rId71"/>
    <p:sldId id="261" r:id="rId72"/>
    <p:sldId id="262" r:id="rId73"/>
    <p:sldId id="263" r:id="rId74"/>
    <p:sldId id="264" r:id="rId75"/>
    <p:sldId id="265" r:id="rId76"/>
    <p:sldId id="266" r:id="rId77"/>
    <p:sldId id="267" r:id="rId78"/>
    <p:sldId id="268" r:id="rId79"/>
    <p:sldId id="269" r:id="rId80"/>
    <p:sldId id="270" r:id="rId81"/>
    <p:sldId id="271" r:id="rId82"/>
    <p:sldId id="272"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15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01F12-2FE0-4F76-B99C-CF6E567B4BF8}" type="datetimeFigureOut">
              <a:rPr lang="zh-CN" altLang="en-US" smtClean="0"/>
              <a:t>2025/6/29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A9DF4-3A50-4FD5-B0BC-85D6876FDC59}" type="slidenum">
              <a:rPr lang="zh-CN" altLang="en-US" smtClean="0"/>
              <a:t>‹#›</a:t>
            </a:fld>
            <a:endParaRPr lang="zh-CN" altLang="en-US"/>
          </a:p>
        </p:txBody>
      </p:sp>
    </p:spTree>
    <p:extLst>
      <p:ext uri="{BB962C8B-B14F-4D97-AF65-F5344CB8AC3E}">
        <p14:creationId xmlns:p14="http://schemas.microsoft.com/office/powerpoint/2010/main" val="398123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人工智能目前还没有形成统一的概念，或者说人工智能本身有多种形式的概念描述，但是从学科的角度上看，人工智能的定位是清晰的</a:t>
            </a:r>
            <a:endParaRPr lang="en-US" altLang="zh-CN" smtClean="0"/>
          </a:p>
          <a:p>
            <a:r>
              <a:rPr lang="zh-CN" altLang="en-US" smtClean="0"/>
              <a:t>到底什么是人工智能呢？和大家探讨一个问题，</a:t>
            </a:r>
            <a:endParaRPr lang="en-US" altLang="zh-CN" smtClean="0"/>
          </a:p>
          <a:p>
            <a:r>
              <a:rPr lang="en-US" altLang="zh-CN" smtClean="0"/>
              <a:t>Alpha go</a:t>
            </a:r>
            <a:r>
              <a:rPr lang="zh-CN" altLang="en-US" smtClean="0"/>
              <a:t>和</a:t>
            </a:r>
            <a:r>
              <a:rPr lang="en-US" altLang="zh-CN" smtClean="0"/>
              <a:t>GPT</a:t>
            </a:r>
            <a:r>
              <a:rPr lang="zh-CN" altLang="en-US" smtClean="0"/>
              <a:t>是人工智能么？</a:t>
            </a:r>
            <a:endParaRPr lang="en-US" altLang="zh-CN" smtClean="0"/>
          </a:p>
          <a:p>
            <a:r>
              <a:rPr lang="zh-CN" altLang="en-US" smtClean="0"/>
              <a:t>那么他们具有智能么？这个问题的答案变得不那么确定了是么？这说明我们对人工智能有一个定性的认识，但是对甚么是智能却不那么容易定义是么？</a:t>
            </a:r>
            <a:endParaRPr lang="en-US" altLang="zh-CN" smtClean="0"/>
          </a:p>
          <a:p>
            <a:r>
              <a:rPr lang="zh-CN" altLang="en-US" smtClean="0"/>
              <a:t>那么，我们需要搞清楚，甚么是智能和人工智能。</a:t>
            </a:r>
            <a:endParaRPr lang="en-US" altLang="zh-CN" smtClean="0"/>
          </a:p>
          <a:p>
            <a:r>
              <a:rPr lang="zh-CN" altLang="en-US" smtClean="0"/>
              <a:t>为什么我们要搞清楚人工智能的概念呢？一方面，探索人工智能概念的过程和人工智能的研究过程以及方法演变密切相关；另一方面，搞清这个概念我们可以有一个指标去判断一个机器系统是否是真的具有智能，这也能让我们对目前日新月异的技术有一个判断的标准和依据。</a:t>
            </a:r>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1FED28-4A31-4648-B128-2E1DD64EFE80}"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2995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FFBC1D-5561-4C0C-88F3-E41B2C3913EE}" type="slidenum">
              <a:rPr lang="zh-CN" altLang="en-US" smtClean="0">
                <a:latin typeface="Times New Roman" panose="02020603050405020304" pitchFamily="18" charset="0"/>
              </a:rPr>
              <a:pPr/>
              <a:t>48</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83399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zh-CN" altLang="en-US" smtClean="0">
              <a:latin typeface="Arial" panose="020B0604020202020204" pitchFamily="34" charset="0"/>
            </a:endParaRPr>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30000"/>
              </a:spcBef>
              <a:defRPr sz="13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3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3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3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300">
                <a:solidFill>
                  <a:schemeClr val="tx1"/>
                </a:solidFill>
                <a:latin typeface="Calibri" panose="020F0502020204030204" pitchFamily="34" charset="0"/>
                <a:ea typeface="宋体" panose="02010600030101010101" pitchFamily="2" charset="-122"/>
              </a:defRPr>
            </a:lvl9pPr>
          </a:lstStyle>
          <a:p>
            <a:pPr>
              <a:spcBef>
                <a:spcPct val="0"/>
              </a:spcBef>
            </a:pPr>
            <a:fld id="{1DE5D85E-8899-4FC7-9986-ABC78447504E}" type="slidenum">
              <a:rPr lang="en-US" altLang="zh-CN" sz="1200" smtClean="0">
                <a:latin typeface="Tahoma" panose="020B0604030504040204" pitchFamily="34" charset="0"/>
              </a:rPr>
              <a:pPr>
                <a:spcBef>
                  <a:spcPct val="0"/>
                </a:spcBef>
              </a:pPr>
              <a:t>67</a:t>
            </a:fld>
            <a:endParaRPr lang="en-US" altLang="zh-CN" sz="1200" smtClean="0">
              <a:latin typeface="Tahoma" panose="020B0604030504040204" pitchFamily="34" charset="0"/>
            </a:endParaRPr>
          </a:p>
        </p:txBody>
      </p:sp>
    </p:spTree>
    <p:extLst>
      <p:ext uri="{BB962C8B-B14F-4D97-AF65-F5344CB8AC3E}">
        <p14:creationId xmlns:p14="http://schemas.microsoft.com/office/powerpoint/2010/main" val="1867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ED4752-BD72-4DB9-8E07-B84FC888189E}" type="slidenum">
              <a:rPr lang="zh-CN" altLang="en-US" smtClean="0">
                <a:latin typeface="Calibri" panose="020F0502020204030204" pitchFamily="34" charset="0"/>
              </a:rPr>
              <a:pPr/>
              <a:t>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67946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CA9DF4-3A50-4FD5-B0BC-85D6876FDC59}" type="slidenum">
              <a:rPr lang="zh-CN" altLang="en-US" smtClean="0"/>
              <a:t>5</a:t>
            </a:fld>
            <a:endParaRPr lang="zh-CN" altLang="en-US"/>
          </a:p>
        </p:txBody>
      </p:sp>
    </p:spTree>
    <p:extLst>
      <p:ext uri="{BB962C8B-B14F-4D97-AF65-F5344CB8AC3E}">
        <p14:creationId xmlns:p14="http://schemas.microsoft.com/office/powerpoint/2010/main" val="318505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AD2262-6E93-46E2-9476-EDE7F29EA391}" type="slidenum">
              <a:rPr lang="zh-CN" altLang="en-US" smtClean="0"/>
              <a:t>12</a:t>
            </a:fld>
            <a:endParaRPr lang="zh-CN" altLang="en-US"/>
          </a:p>
        </p:txBody>
      </p:sp>
    </p:spTree>
    <p:extLst>
      <p:ext uri="{BB962C8B-B14F-4D97-AF65-F5344CB8AC3E}">
        <p14:creationId xmlns:p14="http://schemas.microsoft.com/office/powerpoint/2010/main" val="48780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4570E1-58C8-4B22-990F-B8250C31C82F}" type="slidenum">
              <a:rPr lang="zh-CN" altLang="en-US" smtClean="0"/>
              <a:pPr>
                <a:spcBef>
                  <a:spcPct val="0"/>
                </a:spcBef>
              </a:pPr>
              <a:t>37</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mtClean="0"/>
          </a:p>
        </p:txBody>
      </p:sp>
    </p:spTree>
    <p:extLst>
      <p:ext uri="{BB962C8B-B14F-4D97-AF65-F5344CB8AC3E}">
        <p14:creationId xmlns:p14="http://schemas.microsoft.com/office/powerpoint/2010/main" val="413029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B27791-6957-43FA-833E-9451A40A2213}" type="slidenum">
              <a:rPr lang="zh-CN" altLang="en-US" smtClean="0"/>
              <a:pPr>
                <a:spcBef>
                  <a:spcPct val="0"/>
                </a:spcBef>
              </a:pPr>
              <a:t>41</a:t>
            </a:fld>
            <a:endParaRPr lang="en-US" altLang="zh-CN"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mtClean="0"/>
          </a:p>
        </p:txBody>
      </p:sp>
    </p:spTree>
    <p:extLst>
      <p:ext uri="{BB962C8B-B14F-4D97-AF65-F5344CB8AC3E}">
        <p14:creationId xmlns:p14="http://schemas.microsoft.com/office/powerpoint/2010/main" val="3290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D86F21-CC2F-4901-B703-9DA1194BAE07}" type="slidenum">
              <a:rPr lang="zh-CN" altLang="en-US" smtClean="0"/>
              <a:pPr>
                <a:spcBef>
                  <a:spcPct val="0"/>
                </a:spcBef>
              </a:pPr>
              <a:t>42</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smtClean="0"/>
          </a:p>
        </p:txBody>
      </p:sp>
    </p:spTree>
    <p:extLst>
      <p:ext uri="{BB962C8B-B14F-4D97-AF65-F5344CB8AC3E}">
        <p14:creationId xmlns:p14="http://schemas.microsoft.com/office/powerpoint/2010/main" val="289973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577F96-72EE-4565-9D0D-C32E8AD6F848}" type="slidenum">
              <a:rPr lang="zh-CN" altLang="en-US"/>
              <a:pPr>
                <a:spcBef>
                  <a:spcPct val="0"/>
                </a:spcBef>
              </a:pPr>
              <a:t>46</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72350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t>47</a:t>
            </a:fld>
            <a:endParaRPr lang="en-US" altLang="zh-CN" sz="1200" dirty="0"/>
          </a:p>
        </p:txBody>
      </p:sp>
      <p:sp>
        <p:nvSpPr>
          <p:cNvPr id="344066" name="Rectangle 2"/>
          <p:cNvSpPr>
            <a:spLocks noGrp="1" noRot="1" noChangeAspect="1" noTextEdit="1"/>
          </p:cNvSpPr>
          <p:nvPr>
            <p:ph type="sldImg"/>
          </p:nvPr>
        </p:nvSpPr>
        <p:spPr>
          <a:xfrm>
            <a:off x="1143000" y="685800"/>
            <a:ext cx="4572000" cy="3429000"/>
          </a:xfrm>
        </p:spPr>
      </p:sp>
      <p:sp>
        <p:nvSpPr>
          <p:cNvPr id="344067" name="Rectangle 3"/>
          <p:cNvSpPr>
            <a:spLocks noGrp="1"/>
          </p:cNvSpPr>
          <p:nvPr>
            <p:ph type="body"/>
          </p:nvPr>
        </p:nvSpPr>
        <p:spPr>
          <a:xfrm>
            <a:off x="914400" y="4343400"/>
            <a:ext cx="5029200" cy="4114800"/>
          </a:xfrm>
        </p:spPr>
        <p:txBody>
          <a:bodyPr wrap="square" lIns="91440" tIns="45720" rIns="91440" bIns="45720" anchor="t" anchorCtr="0"/>
          <a:lstStyle/>
          <a:p>
            <a:pPr lvl="0" eaLnBrk="1" hangingPunct="1"/>
            <a:endParaRPr lang="zh-CN" altLang="zh-CN" dirty="0"/>
          </a:p>
        </p:txBody>
      </p:sp>
    </p:spTree>
    <p:extLst>
      <p:ext uri="{BB962C8B-B14F-4D97-AF65-F5344CB8AC3E}">
        <p14:creationId xmlns:p14="http://schemas.microsoft.com/office/powerpoint/2010/main" val="166842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16E0087-3732-4AE3-BB87-8FCF978998DE}" type="datetime1">
              <a:rPr lang="zh-CN" altLang="en-US" smtClean="0"/>
              <a:t>2025/6/29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279655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5CB70B-B685-408F-8282-A2239CCBB026}" type="datetime1">
              <a:rPr lang="zh-CN" altLang="en-US" smtClean="0"/>
              <a:t>2025/6/29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3737520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8DFB72-46D0-4989-858E-D9AF5BEB06E3}" type="datetime1">
              <a:rPr lang="zh-CN" altLang="en-US" smtClean="0"/>
              <a:t>2025/6/29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328369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p:txBody>
          <a:bodyPr/>
          <a:lstStyle>
            <a:lvl1pPr>
              <a:defRPr/>
            </a:lvl1pPr>
          </a:lstStyle>
          <a:p>
            <a:pPr>
              <a:defRPr/>
            </a:pPr>
            <a:fld id="{21D4DD4C-7563-453D-B0DD-40B1EEA7BC02}" type="datetime1">
              <a:rPr lang="zh-CN" altLang="en-US" smtClean="0"/>
              <a:t>2025/6/29</a:t>
            </a:fld>
            <a:endParaRPr lang="en-US" altLang="zh-CN"/>
          </a:p>
        </p:txBody>
      </p:sp>
      <p:sp>
        <p:nvSpPr>
          <p:cNvPr id="4" name="Rectangle 12"/>
          <p:cNvSpPr>
            <a:spLocks noGrp="1" noChangeArrowheads="1"/>
          </p:cNvSpPr>
          <p:nvPr>
            <p:ph type="ftr" sz="quarter" idx="11"/>
          </p:nvPr>
        </p:nvSpPr>
        <p:spPr>
          <a:xfrm>
            <a:off x="3353553" y="6325135"/>
            <a:ext cx="2894471" cy="456097"/>
          </a:xfrm>
          <a:prstGeom prst="rect">
            <a:avLst/>
          </a:prstGeom>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67BD39A2-0C75-4EE2-9ACA-9D61AECB41E0}" type="slidenum">
              <a:rPr lang="en-US" altLang="zh-CN"/>
              <a:pPr>
                <a:defRPr/>
              </a:pPr>
              <a:t>‹#›</a:t>
            </a:fld>
            <a:endParaRPr lang="en-US" altLang="zh-CN"/>
          </a:p>
        </p:txBody>
      </p:sp>
    </p:spTree>
    <p:extLst>
      <p:ext uri="{BB962C8B-B14F-4D97-AF65-F5344CB8AC3E}">
        <p14:creationId xmlns:p14="http://schemas.microsoft.com/office/powerpoint/2010/main" val="1217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fld id="{9DEB7D26-660E-4C05-AFAA-B0F7E4E21E29}" type="datetime1">
              <a:rPr lang="zh-CN" altLang="en-US" smtClean="0"/>
              <a:t>2025/6/29</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BD044A5A-1C05-4A25-8ABC-2B91D81C00C8}" type="slidenum">
              <a:rPr lang="en-US" altLang="zh-CN"/>
              <a:pPr/>
              <a:t>‹#›</a:t>
            </a:fld>
            <a:endParaRPr lang="en-US" altLang="zh-CN"/>
          </a:p>
        </p:txBody>
      </p:sp>
    </p:spTree>
    <p:extLst>
      <p:ext uri="{BB962C8B-B14F-4D97-AF65-F5344CB8AC3E}">
        <p14:creationId xmlns:p14="http://schemas.microsoft.com/office/powerpoint/2010/main" val="208892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CB2EDC8E-36F4-4610-8C20-297967BD00D5}" type="datetime1">
              <a:rPr lang="zh-CN" altLang="en-US" smtClean="0"/>
              <a:t>2025/6/29</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1A06328-A839-49AB-9AB3-D65D3B6A766A}" type="slidenum">
              <a:rPr lang="en-US" altLang="zh-CN"/>
              <a:pPr/>
              <a:t>‹#›</a:t>
            </a:fld>
            <a:endParaRPr lang="en-US" altLang="zh-CN"/>
          </a:p>
        </p:txBody>
      </p:sp>
    </p:spTree>
    <p:extLst>
      <p:ext uri="{BB962C8B-B14F-4D97-AF65-F5344CB8AC3E}">
        <p14:creationId xmlns:p14="http://schemas.microsoft.com/office/powerpoint/2010/main" val="403845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F62A90C-942C-4C56-9EA4-208BA47016F2}" type="datetime1">
              <a:rPr lang="zh-CN" altLang="en-US" smtClean="0"/>
              <a:t>2025/6/29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24911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95C73B2-F891-4F16-93ED-4BBFA7DF1AA8}" type="datetime1">
              <a:rPr lang="zh-CN" altLang="en-US" smtClean="0"/>
              <a:t>2025/6/29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5524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FD999C6-D04B-4482-A872-A7450587DD16}" type="datetime1">
              <a:rPr lang="zh-CN" altLang="en-US" smtClean="0"/>
              <a:t>2025/6/29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34875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B4F94BA-CA45-4EB0-BDC2-7959EC78DEAE}" type="datetime1">
              <a:rPr lang="zh-CN" altLang="en-US" smtClean="0"/>
              <a:t>2025/6/29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330217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8745D7-1B70-4B25-A776-302F642B7F08}" type="datetime1">
              <a:rPr lang="zh-CN" altLang="en-US" smtClean="0"/>
              <a:t>2025/6/29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397819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A8DC6-37D6-4B25-BCE3-B876305905E7}" type="datetime1">
              <a:rPr lang="zh-CN" altLang="en-US" smtClean="0"/>
              <a:t>2025/6/29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637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97AD054-05FA-4A74-8F3C-2B7294F42624}" type="datetime1">
              <a:rPr lang="zh-CN" altLang="en-US" smtClean="0"/>
              <a:t>2025/6/29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282393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73DFC52-EB51-4AF0-8A79-780CAB3F1DA9}" type="datetime1">
              <a:rPr lang="zh-CN" altLang="en-US" smtClean="0"/>
              <a:t>2025/6/29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190236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733E3-1159-4A25-A3F0-BA1C8CAA26C1}" type="datetime1">
              <a:rPr lang="zh-CN" altLang="en-US" smtClean="0"/>
              <a:t>2025/6/29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2CB91-0F1F-45CE-9FF6-7038D6FF293C}" type="slidenum">
              <a:rPr lang="zh-CN" altLang="en-US" smtClean="0"/>
              <a:t>‹#›</a:t>
            </a:fld>
            <a:endParaRPr lang="zh-CN" altLang="en-US"/>
          </a:p>
        </p:txBody>
      </p:sp>
    </p:spTree>
    <p:extLst>
      <p:ext uri="{BB962C8B-B14F-4D97-AF65-F5344CB8AC3E}">
        <p14:creationId xmlns:p14="http://schemas.microsoft.com/office/powerpoint/2010/main" val="220865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3" Type="http://schemas.openxmlformats.org/officeDocument/2006/relationships/image" Target="../media/image9.emf"/><Relationship Id="rId7" Type="http://schemas.openxmlformats.org/officeDocument/2006/relationships/oleObject" Target="../embeddings/oleObject6.bin"/><Relationship Id="rId12" Type="http://schemas.openxmlformats.org/officeDocument/2006/relationships/oleObject" Target="../embeddings/oleObject10.bin"/><Relationship Id="rId2" Type="http://schemas.openxmlformats.org/officeDocument/2006/relationships/slideLayout" Target="../slideLayouts/slideLayout13.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5.bin"/><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image" Target="../media/image10.emf"/><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20.bin"/><Relationship Id="rId18" Type="http://schemas.openxmlformats.org/officeDocument/2006/relationships/image" Target="../media/image18.wmf"/><Relationship Id="rId26" Type="http://schemas.openxmlformats.org/officeDocument/2006/relationships/image" Target="../media/image22.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15.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1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9.bin"/><Relationship Id="rId24" Type="http://schemas.openxmlformats.org/officeDocument/2006/relationships/image" Target="../media/image21.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10" Type="http://schemas.openxmlformats.org/officeDocument/2006/relationships/image" Target="../media/image14.wmf"/><Relationship Id="rId19" Type="http://schemas.openxmlformats.org/officeDocument/2006/relationships/oleObject" Target="../embeddings/oleObject23.bin"/><Relationship Id="rId4" Type="http://schemas.openxmlformats.org/officeDocument/2006/relationships/image" Target="../media/image11.wmf"/><Relationship Id="rId9" Type="http://schemas.openxmlformats.org/officeDocument/2006/relationships/oleObject" Target="../embeddings/oleObject18.bin"/><Relationship Id="rId14" Type="http://schemas.openxmlformats.org/officeDocument/2006/relationships/image" Target="../media/image16.wmf"/><Relationship Id="rId22" Type="http://schemas.openxmlformats.org/officeDocument/2006/relationships/image" Target="../media/image2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notesSlide" Target="../notesSlides/notesSlide3.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2.bin"/><Relationship Id="rId7" Type="http://schemas.openxmlformats.org/officeDocument/2006/relationships/image" Target="../media/image32.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31.wmf"/><Relationship Id="rId9" Type="http://schemas.openxmlformats.org/officeDocument/2006/relationships/image" Target="../media/image3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4.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日期占位符 1"/>
          <p:cNvSpPr>
            <a:spLocks noGrp="1" noChangeArrowheads="1"/>
          </p:cNvSpPr>
          <p:nvPr>
            <p:ph type="dt" sz="quarter" idx="10"/>
          </p:nvPr>
        </p:nvSpPr>
        <p:spPr bwMode="auto">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90F53B5C-0CAB-47D8-84CD-B12B1BC66917}" type="datetime1">
              <a:rPr lang="zh-CN" altLang="en-US" sz="1200" smtClean="0">
                <a:solidFill>
                  <a:schemeClr val="tx2"/>
                </a:solidFill>
              </a:rPr>
              <a:t>2025/6/29</a:t>
            </a:fld>
            <a:endParaRPr lang="en-US" altLang="zh-CN" sz="1000" dirty="0">
              <a:solidFill>
                <a:schemeClr val="tx2"/>
              </a:solidFill>
            </a:endParaRPr>
          </a:p>
        </p:txBody>
      </p:sp>
      <p:sp>
        <p:nvSpPr>
          <p:cNvPr id="4" name="Rectangle 3">
            <a:extLst>
              <a:ext uri="{FF2B5EF4-FFF2-40B4-BE49-F238E27FC236}">
                <a16:creationId xmlns="" xmlns:a16="http://schemas.microsoft.com/office/drawing/2014/main" id="{858C4D87-3185-4509-91C1-46CF14CF711B}"/>
              </a:ext>
            </a:extLst>
          </p:cNvPr>
          <p:cNvSpPr>
            <a:spLocks noChangeArrowheads="1"/>
          </p:cNvSpPr>
          <p:nvPr/>
        </p:nvSpPr>
        <p:spPr bwMode="auto">
          <a:xfrm>
            <a:off x="1089620" y="761622"/>
            <a:ext cx="6629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rgbClr val="66FFFF"/>
              </a:buClr>
              <a:buSzTx/>
              <a:buFont typeface="Wingdings" panose="05000000000000000000" pitchFamily="2" charset="2"/>
              <a:buNone/>
            </a:pPr>
            <a:r>
              <a:rPr kumimoji="1" lang="zh-CN" altLang="en-US" sz="4800" b="1" dirty="0" smtClean="0">
                <a:latin typeface="Times New Roman" panose="02020603050405020304" pitchFamily="18" charset="0"/>
                <a:ea typeface="楷体" panose="02010609060101010101" pitchFamily="49" charset="-122"/>
                <a:cs typeface="Times New Roman" panose="02020603050405020304" pitchFamily="18" charset="0"/>
              </a:rPr>
              <a:t>复习</a:t>
            </a:r>
            <a:endParaRPr kumimoji="1" lang="en-US" altLang="zh-CN" sz="4800" b="1" dirty="0" smtClean="0">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buClr>
                <a:srgbClr val="66FFFF"/>
              </a:buClr>
              <a:buSzTx/>
              <a:buFont typeface="Wingdings" panose="05000000000000000000" pitchFamily="2" charset="2"/>
              <a:buNone/>
            </a:pPr>
            <a:endParaRPr kumimoji="1" lang="en-US" altLang="zh-CN" sz="4800" b="1" dirty="0" smtClean="0">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buClr>
                <a:srgbClr val="66FFFF"/>
              </a:buClr>
              <a:buSzTx/>
              <a:buFont typeface="Wingdings" panose="05000000000000000000" pitchFamily="2" charset="2"/>
              <a:buNone/>
            </a:pPr>
            <a:r>
              <a:rPr kumimoji="1" lang="zh-CN" altLang="en-US" sz="4800" b="1" dirty="0" smtClean="0">
                <a:latin typeface="Times New Roman" panose="02020603050405020304" pitchFamily="18" charset="0"/>
                <a:ea typeface="楷体" panose="02010609060101010101" pitchFamily="49" charset="-122"/>
                <a:cs typeface="Times New Roman" panose="02020603050405020304" pitchFamily="18" charset="0"/>
              </a:rPr>
              <a:t>答疑：</a:t>
            </a:r>
            <a:r>
              <a:rPr kumimoji="1" lang="en-US" altLang="zh-CN" sz="4800" b="1" dirty="0" smtClean="0">
                <a:latin typeface="Times New Roman" panose="02020603050405020304" pitchFamily="18" charset="0"/>
                <a:ea typeface="楷体" panose="02010609060101010101" pitchFamily="49" charset="-122"/>
                <a:cs typeface="Times New Roman" panose="02020603050405020304" pitchFamily="18" charset="0"/>
              </a:rPr>
              <a:t>A319-2</a:t>
            </a:r>
          </a:p>
          <a:p>
            <a:pPr algn="ctr" eaLnBrk="1" hangingPunct="1">
              <a:buClr>
                <a:srgbClr val="66FFFF"/>
              </a:buClr>
              <a:buSzTx/>
              <a:buFont typeface="Wingdings" panose="05000000000000000000" pitchFamily="2" charset="2"/>
              <a:buNone/>
            </a:pPr>
            <a:r>
              <a:rPr kumimoji="1" lang="zh-CN" altLang="en-US" sz="4800" b="1" dirty="0" smtClean="0">
                <a:latin typeface="Times New Roman" panose="02020603050405020304" pitchFamily="18" charset="0"/>
                <a:ea typeface="楷体" panose="02010609060101010101" pitchFamily="49" charset="-122"/>
                <a:cs typeface="Times New Roman" panose="02020603050405020304" pitchFamily="18" charset="0"/>
              </a:rPr>
              <a:t>周二上午</a:t>
            </a:r>
            <a:endParaRPr kumimoji="1" lang="zh-CN" altLang="en-US" sz="4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a:t>
            </a:fld>
            <a:endParaRPr lang="zh-CN" altLang="en-US"/>
          </a:p>
        </p:txBody>
      </p:sp>
    </p:spTree>
    <p:extLst>
      <p:ext uri="{BB962C8B-B14F-4D97-AF65-F5344CB8AC3E}">
        <p14:creationId xmlns:p14="http://schemas.microsoft.com/office/powerpoint/2010/main" val="43406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p:cNvSpPr>
          <p:nvPr>
            <p:ph type="dt" sz="quarter" idx="10"/>
          </p:nvPr>
        </p:nvSpPr>
        <p:spPr>
          <a:xfrm>
            <a:off x="-4179" y="6412046"/>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1EC555-5DEE-4D7C-9730-278BE0CF5379}"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508" name="Text Box 4"/>
          <p:cNvSpPr txBox="1">
            <a:spLocks noChangeArrowheads="1"/>
          </p:cNvSpPr>
          <p:nvPr/>
        </p:nvSpPr>
        <p:spPr bwMode="auto">
          <a:xfrm>
            <a:off x="1259770" y="418476"/>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9461" name="Text Box 5"/>
          <p:cNvSpPr txBox="1">
            <a:spLocks noChangeArrowheads="1"/>
          </p:cNvSpPr>
          <p:nvPr/>
        </p:nvSpPr>
        <p:spPr bwMode="auto">
          <a:xfrm>
            <a:off x="107691" y="1357337"/>
            <a:ext cx="9036309"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情况、动作和事件的表示</a:t>
            </a:r>
          </a:p>
          <a:p>
            <a:pPr algn="just" eaLnBrk="1" hangingPunct="1">
              <a:lnSpc>
                <a:spcPct val="120000"/>
              </a:lnSpc>
              <a:spcBef>
                <a:spcPct val="0"/>
              </a:spcBef>
              <a:buClrTx/>
              <a:buSzTx/>
              <a:buFontTx/>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为了描述那些复杂的知识，在语义网络的知识表示法中，通常采用引进附加节点的方法来解决。西蒙（</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Simon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）在提出的表示方法中增加了</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情况节点</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动作节点</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事件节点</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允许用一个节点来表示情况、动作和事件</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20000"/>
              </a:lnSpc>
              <a:spcBef>
                <a:spcPct val="0"/>
              </a:spcBef>
              <a:buClrTx/>
              <a:buSzTx/>
              <a:buFontTx/>
              <a:buNone/>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）情况的表示</a:t>
            </a:r>
          </a:p>
          <a:p>
            <a:pPr algn="just" eaLnBrk="1" hangingPunct="1">
              <a:lnSpc>
                <a:spcPct val="120000"/>
              </a:lnSpc>
              <a:spcBef>
                <a:spcPct val="0"/>
              </a:spcBef>
              <a:buClrTx/>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在用</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语义网络表达那些由</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不及物</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表示的语句或</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没有间接宾语的及物动词</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表示的语句</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时（祈使句、动作只关联单一个体），</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如果该语句的动作表示了一些其它情况</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，如动作作用的时间等，则需要增加一个</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情况节点</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用于指出各种不同的情况。</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10</a:t>
            </a:fld>
            <a:endParaRPr lang="zh-CN" altLang="en-US"/>
          </a:p>
        </p:txBody>
      </p:sp>
    </p:spTree>
    <p:extLst>
      <p:ext uri="{BB962C8B-B14F-4D97-AF65-F5344CB8AC3E}">
        <p14:creationId xmlns:p14="http://schemas.microsoft.com/office/powerpoint/2010/main" val="44155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1042462" y="292860"/>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1508" name="Rectangle 17"/>
          <p:cNvSpPr>
            <a:spLocks noChangeArrowheads="1"/>
          </p:cNvSpPr>
          <p:nvPr/>
        </p:nvSpPr>
        <p:spPr bwMode="auto">
          <a:xfrm>
            <a:off x="0" y="1232770"/>
            <a:ext cx="9059686"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）动作的表示</a:t>
            </a:r>
          </a:p>
          <a:p>
            <a:pPr algn="just">
              <a:lnSpc>
                <a:spcPct val="130000"/>
              </a:lnSpc>
              <a:spcBef>
                <a:spcPct val="0"/>
              </a:spcBef>
              <a:buClrTx/>
              <a:buSzTx/>
              <a:buFontTx/>
              <a:buNone/>
            </a:pP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有些表示知识的语句</a:t>
            </a:r>
            <a:r>
              <a:rPr kumimoji="1"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既有发出动作的主体，又有接受动作的客体</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。在用语义网络表示这样的知识时，可以增加一个</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动作节点</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用于指出动作的主体和客体。</a:t>
            </a:r>
          </a:p>
          <a:p>
            <a:pPr algn="just">
              <a:lnSpc>
                <a:spcPct val="130000"/>
              </a:lnSpc>
              <a:spcBef>
                <a:spcPct val="0"/>
              </a:spcBef>
              <a:buClrTx/>
              <a:buSzTx/>
              <a:buFontTx/>
              <a:buNone/>
            </a:pP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例如：用语义网络表示知识“校长送给李老师一本书”。这条</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知识涉及到</a:t>
            </a:r>
            <a:r>
              <a:rPr kumimoji="1"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对象就是</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“书”、“校长”、“李老师”，</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为了表示这个事实，增加一个“送给”节点。其语义网络表示如图</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2.16</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所示。</a:t>
            </a:r>
          </a:p>
        </p:txBody>
      </p:sp>
      <p:grpSp>
        <p:nvGrpSpPr>
          <p:cNvPr id="2" name="组合 1"/>
          <p:cNvGrpSpPr>
            <a:grpSpLocks/>
          </p:cNvGrpSpPr>
          <p:nvPr/>
        </p:nvGrpSpPr>
        <p:grpSpPr bwMode="auto">
          <a:xfrm>
            <a:off x="952500" y="4865982"/>
            <a:ext cx="4435475" cy="1273175"/>
            <a:chOff x="1864321" y="4610312"/>
            <a:chExt cx="4436467" cy="1273757"/>
          </a:xfrm>
        </p:grpSpPr>
        <p:sp>
          <p:nvSpPr>
            <p:cNvPr id="24585" name="Text Box 16"/>
            <p:cNvSpPr txBox="1">
              <a:spLocks noChangeArrowheads="1"/>
            </p:cNvSpPr>
            <p:nvPr/>
          </p:nvSpPr>
          <p:spPr bwMode="auto">
            <a:xfrm>
              <a:off x="3619500" y="5494338"/>
              <a:ext cx="914400" cy="382587"/>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楷体" panose="02010609060101010101" pitchFamily="49" charset="-122"/>
                  <a:cs typeface="Times New Roman" panose="02020603050405020304" pitchFamily="18" charset="0"/>
                </a:rPr>
                <a:t>送给</a:t>
              </a:r>
            </a:p>
          </p:txBody>
        </p:sp>
        <p:sp>
          <p:nvSpPr>
            <p:cNvPr id="24586" name="Text Box 15"/>
            <p:cNvSpPr txBox="1">
              <a:spLocks noChangeArrowheads="1"/>
            </p:cNvSpPr>
            <p:nvPr/>
          </p:nvSpPr>
          <p:spPr bwMode="auto">
            <a:xfrm>
              <a:off x="3619501" y="4610312"/>
              <a:ext cx="944562" cy="4665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楷体" panose="02010609060101010101" pitchFamily="49" charset="-122"/>
                  <a:cs typeface="Times New Roman" panose="02020603050405020304" pitchFamily="18" charset="0"/>
                </a:rPr>
                <a:t>书</a:t>
              </a:r>
            </a:p>
          </p:txBody>
        </p:sp>
        <p:sp>
          <p:nvSpPr>
            <p:cNvPr id="24587" name="Text Box 14"/>
            <p:cNvSpPr txBox="1">
              <a:spLocks noChangeArrowheads="1"/>
            </p:cNvSpPr>
            <p:nvPr/>
          </p:nvSpPr>
          <p:spPr bwMode="auto">
            <a:xfrm>
              <a:off x="1864321" y="5501481"/>
              <a:ext cx="979487" cy="38258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楷体" panose="02010609060101010101" pitchFamily="49" charset="-122"/>
                  <a:cs typeface="Times New Roman" panose="02020603050405020304" pitchFamily="18" charset="0"/>
                </a:rPr>
                <a:t>校长</a:t>
              </a:r>
            </a:p>
          </p:txBody>
        </p:sp>
        <p:sp>
          <p:nvSpPr>
            <p:cNvPr id="24588" name="Text Box 13"/>
            <p:cNvSpPr txBox="1">
              <a:spLocks noChangeArrowheads="1"/>
            </p:cNvSpPr>
            <p:nvPr/>
          </p:nvSpPr>
          <p:spPr bwMode="auto">
            <a:xfrm>
              <a:off x="5334000" y="5495925"/>
              <a:ext cx="966788" cy="381000"/>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楷体" panose="02010609060101010101" pitchFamily="49" charset="-122"/>
                  <a:cs typeface="Times New Roman" panose="02020603050405020304" pitchFamily="18" charset="0"/>
                </a:rPr>
                <a:t>李老师</a:t>
              </a:r>
            </a:p>
          </p:txBody>
        </p:sp>
        <p:sp>
          <p:nvSpPr>
            <p:cNvPr id="24589" name="Line 12"/>
            <p:cNvSpPr>
              <a:spLocks noChangeShapeType="1"/>
            </p:cNvSpPr>
            <p:nvPr/>
          </p:nvSpPr>
          <p:spPr bwMode="auto">
            <a:xfrm>
              <a:off x="4533900" y="5641975"/>
              <a:ext cx="8001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590" name="Line 11"/>
            <p:cNvSpPr>
              <a:spLocks noChangeShapeType="1"/>
            </p:cNvSpPr>
            <p:nvPr/>
          </p:nvSpPr>
          <p:spPr bwMode="auto">
            <a:xfrm flipH="1">
              <a:off x="2843060" y="5692775"/>
              <a:ext cx="776440" cy="0"/>
            </a:xfrm>
            <a:custGeom>
              <a:avLst/>
              <a:gdLst>
                <a:gd name="T0" fmla="*/ 0 w 13586"/>
                <a:gd name="T1" fmla="*/ 2147483646 w 13586"/>
                <a:gd name="T2" fmla="*/ 0 60000 65536"/>
                <a:gd name="T3" fmla="*/ 0 60000 65536"/>
              </a:gdLst>
              <a:ahLst/>
              <a:cxnLst>
                <a:cxn ang="T2">
                  <a:pos x="T0" y="0"/>
                </a:cxn>
                <a:cxn ang="T3">
                  <a:pos x="T1" y="0"/>
                </a:cxn>
              </a:cxnLst>
              <a:rect l="0" t="0" r="r" b="b"/>
              <a:pathLst>
                <a:path w="13586">
                  <a:moveTo>
                    <a:pt x="0" y="0"/>
                  </a:moveTo>
                  <a:cubicBezTo>
                    <a:pt x="3333" y="3333"/>
                    <a:pt x="10253" y="-3333"/>
                    <a:pt x="13586" y="0"/>
                  </a:cubicBezTo>
                </a:path>
              </a:pathLst>
            </a:custGeom>
            <a:noFill/>
            <a:ln w="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591" name="Line 10"/>
            <p:cNvSpPr>
              <a:spLocks noChangeShapeType="1"/>
            </p:cNvSpPr>
            <p:nvPr/>
          </p:nvSpPr>
          <p:spPr bwMode="auto">
            <a:xfrm flipV="1">
              <a:off x="4076700" y="5130800"/>
              <a:ext cx="0" cy="439738"/>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592" name="Text Box 9"/>
            <p:cNvSpPr txBox="1">
              <a:spLocks noChangeArrowheads="1"/>
            </p:cNvSpPr>
            <p:nvPr/>
          </p:nvSpPr>
          <p:spPr bwMode="auto">
            <a:xfrm>
              <a:off x="2843808" y="5350668"/>
              <a:ext cx="774105" cy="27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主体</a:t>
              </a:r>
            </a:p>
          </p:txBody>
        </p:sp>
        <p:sp>
          <p:nvSpPr>
            <p:cNvPr id="24593" name="Text Box 8"/>
            <p:cNvSpPr txBox="1">
              <a:spLocks noChangeArrowheads="1"/>
            </p:cNvSpPr>
            <p:nvPr/>
          </p:nvSpPr>
          <p:spPr bwMode="auto">
            <a:xfrm>
              <a:off x="4162425" y="5076825"/>
              <a:ext cx="7429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客体</a:t>
              </a:r>
              <a:r>
                <a:rPr kumimoji="1" lang="en-US" altLang="zh-CN" sz="1600">
                  <a:latin typeface="Times New Roman" panose="02020603050405020304" pitchFamily="18" charset="0"/>
                  <a:ea typeface="楷体" panose="02010609060101010101" pitchFamily="49" charset="-122"/>
                  <a:cs typeface="Times New Roman" panose="02020603050405020304" pitchFamily="18" charset="0"/>
                </a:rPr>
                <a:t>2</a:t>
              </a:r>
            </a:p>
            <a:p>
              <a:pPr>
                <a:spcBef>
                  <a:spcPct val="0"/>
                </a:spcBef>
                <a:buClrTx/>
                <a:buSzTx/>
                <a:buFontTx/>
                <a:buNone/>
              </a:pPr>
              <a:endParaRPr kumimoji="1" lang="en-US" altLang="zh-CN" sz="10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594" name="Text Box 7"/>
            <p:cNvSpPr txBox="1">
              <a:spLocks noChangeArrowheads="1"/>
            </p:cNvSpPr>
            <p:nvPr/>
          </p:nvSpPr>
          <p:spPr bwMode="auto">
            <a:xfrm>
              <a:off x="4564063" y="5310188"/>
              <a:ext cx="69373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客体</a:t>
              </a:r>
              <a:r>
                <a:rPr kumimoji="1" lang="en-US" altLang="zh-CN" sz="1600">
                  <a:latin typeface="Times New Roman" panose="02020603050405020304" pitchFamily="18" charset="0"/>
                  <a:ea typeface="楷体" panose="02010609060101010101" pitchFamily="49" charset="-122"/>
                  <a:cs typeface="Times New Roman" panose="02020603050405020304" pitchFamily="18" charset="0"/>
                </a:rPr>
                <a:t>1</a:t>
              </a:r>
            </a:p>
          </p:txBody>
        </p:sp>
      </p:grpSp>
      <p:sp>
        <p:nvSpPr>
          <p:cNvPr id="21519" name="Text Box 6"/>
          <p:cNvSpPr txBox="1">
            <a:spLocks noChangeArrowheads="1"/>
          </p:cNvSpPr>
          <p:nvPr/>
        </p:nvSpPr>
        <p:spPr bwMode="auto">
          <a:xfrm>
            <a:off x="4900613" y="5344949"/>
            <a:ext cx="42433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图</a:t>
            </a:r>
            <a:r>
              <a:rPr kumimoji="1" lang="en-US" altLang="zh-CN" sz="1800" b="1" dirty="0">
                <a:latin typeface="Times New Roman" panose="02020603050405020304" pitchFamily="18" charset="0"/>
                <a:ea typeface="楷体" panose="02010609060101010101" pitchFamily="49" charset="-122"/>
                <a:cs typeface="Times New Roman" panose="02020603050405020304" pitchFamily="18" charset="0"/>
              </a:rPr>
              <a:t>2.16  </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带有动作节点的语义网络</a:t>
            </a:r>
          </a:p>
        </p:txBody>
      </p:sp>
      <p:sp>
        <p:nvSpPr>
          <p:cNvPr id="24584" name="日期占位符 2"/>
          <p:cNvSpPr>
            <a:spLocks noGrp="1" noChangeArrowheads="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8B86F-5E41-435F-BF4C-27D16695F813}"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012CB91-0F1F-45CE-9FF6-7038D6FF293C}" type="slidenum">
              <a:rPr lang="zh-CN" altLang="en-US" smtClean="0"/>
              <a:t>11</a:t>
            </a:fld>
            <a:endParaRPr lang="zh-CN" altLang="en-US"/>
          </a:p>
        </p:txBody>
      </p:sp>
    </p:spTree>
    <p:extLst>
      <p:ext uri="{BB962C8B-B14F-4D97-AF65-F5344CB8AC3E}">
        <p14:creationId xmlns:p14="http://schemas.microsoft.com/office/powerpoint/2010/main" val="890996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949468" y="279196"/>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2532" name="Rectangle 21"/>
          <p:cNvSpPr>
            <a:spLocks noChangeArrowheads="1"/>
          </p:cNvSpPr>
          <p:nvPr/>
        </p:nvSpPr>
        <p:spPr bwMode="auto">
          <a:xfrm>
            <a:off x="43261" y="1162363"/>
            <a:ext cx="8931309" cy="313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8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）事件的表示</a:t>
            </a:r>
          </a:p>
          <a:p>
            <a:pPr>
              <a:lnSpc>
                <a:spcPct val="130000"/>
              </a:lnSpc>
              <a:spcBef>
                <a:spcPct val="0"/>
              </a:spcBef>
              <a:buClrTx/>
              <a:buSzTx/>
              <a:buFontTx/>
              <a:buNone/>
            </a:pPr>
            <a:r>
              <a:rPr kumimoji="1" lang="zh-CN" altLang="en-US" sz="2800" b="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如果要表示的知识可以看成是发生的一个事件，那么可以增加一个事件节点来描述这条知识。</a:t>
            </a:r>
          </a:p>
          <a:p>
            <a:pPr algn="just">
              <a:lnSpc>
                <a:spcPct val="130000"/>
              </a:lnSpc>
              <a:spcBef>
                <a:spcPct val="0"/>
              </a:spcBef>
              <a:buClrTx/>
              <a:buSzTx/>
              <a:buFontTx/>
              <a:buNone/>
            </a:pP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例如：用语义网络表示知识“中国队与日本队两国的</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国家</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女子</a:t>
            </a:r>
            <a:r>
              <a:rPr kumimoji="1"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足球队</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在中国进行一场比赛，结局的比分是</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:2”</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。其语义网络表示如图</a:t>
            </a:r>
            <a:r>
              <a:rPr kumimoji="1"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2.17</a:t>
            </a:r>
            <a:r>
              <a:rPr kumimoji="1"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所示。</a:t>
            </a:r>
          </a:p>
        </p:txBody>
      </p:sp>
      <p:sp>
        <p:nvSpPr>
          <p:cNvPr id="22543" name="Text Box 10"/>
          <p:cNvSpPr txBox="1">
            <a:spLocks noChangeArrowheads="1"/>
          </p:cNvSpPr>
          <p:nvPr/>
        </p:nvSpPr>
        <p:spPr bwMode="auto">
          <a:xfrm>
            <a:off x="5446325" y="6337539"/>
            <a:ext cx="352824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图</a:t>
            </a:r>
            <a:r>
              <a:rPr kumimoji="1" lang="en-US" altLang="zh-CN" sz="1800" b="1" dirty="0">
                <a:latin typeface="Times New Roman" panose="02020603050405020304" pitchFamily="18" charset="0"/>
                <a:ea typeface="楷体" panose="02010609060101010101" pitchFamily="49" charset="-122"/>
                <a:cs typeface="Times New Roman" panose="02020603050405020304" pitchFamily="18" charset="0"/>
              </a:rPr>
              <a:t>2.17  </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带有事件节点的语义网络</a:t>
            </a:r>
          </a:p>
        </p:txBody>
      </p:sp>
      <p:grpSp>
        <p:nvGrpSpPr>
          <p:cNvPr id="2" name="组合 1"/>
          <p:cNvGrpSpPr>
            <a:grpSpLocks/>
          </p:cNvGrpSpPr>
          <p:nvPr/>
        </p:nvGrpSpPr>
        <p:grpSpPr bwMode="auto">
          <a:xfrm>
            <a:off x="735981" y="4792135"/>
            <a:ext cx="5710237" cy="1871662"/>
            <a:chOff x="1258888" y="4365625"/>
            <a:chExt cx="5710237" cy="1871663"/>
          </a:xfrm>
        </p:grpSpPr>
        <p:sp>
          <p:nvSpPr>
            <p:cNvPr id="25609" name="Text Box 20"/>
            <p:cNvSpPr txBox="1">
              <a:spLocks noChangeArrowheads="1"/>
            </p:cNvSpPr>
            <p:nvPr/>
          </p:nvSpPr>
          <p:spPr bwMode="auto">
            <a:xfrm>
              <a:off x="3990975" y="5105400"/>
              <a:ext cx="1157288" cy="330200"/>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足球赛</a:t>
              </a:r>
            </a:p>
          </p:txBody>
        </p:sp>
        <p:sp>
          <p:nvSpPr>
            <p:cNvPr id="25610" name="Text Box 19"/>
            <p:cNvSpPr txBox="1">
              <a:spLocks noChangeArrowheads="1"/>
            </p:cNvSpPr>
            <p:nvPr/>
          </p:nvSpPr>
          <p:spPr bwMode="auto">
            <a:xfrm>
              <a:off x="3705225" y="4365625"/>
              <a:ext cx="1443038" cy="334963"/>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体育比赛</a:t>
              </a:r>
            </a:p>
          </p:txBody>
        </p:sp>
        <p:sp>
          <p:nvSpPr>
            <p:cNvPr id="25611" name="Text Box 18"/>
            <p:cNvSpPr txBox="1">
              <a:spLocks noChangeArrowheads="1"/>
            </p:cNvSpPr>
            <p:nvPr/>
          </p:nvSpPr>
          <p:spPr bwMode="auto">
            <a:xfrm>
              <a:off x="1258888" y="5084762"/>
              <a:ext cx="2181225" cy="407987"/>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中国队</a:t>
              </a:r>
              <a:endParaRPr kumimoji="1"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12" name="Text Box 17"/>
            <p:cNvSpPr txBox="1">
              <a:spLocks noChangeArrowheads="1"/>
            </p:cNvSpPr>
            <p:nvPr/>
          </p:nvSpPr>
          <p:spPr bwMode="auto">
            <a:xfrm>
              <a:off x="5940425" y="5157788"/>
              <a:ext cx="1028700" cy="334962"/>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800">
                  <a:latin typeface="Times New Roman" panose="02020603050405020304" pitchFamily="18" charset="0"/>
                  <a:ea typeface="楷体" panose="02010609060101010101" pitchFamily="49" charset="-122"/>
                  <a:cs typeface="Times New Roman" panose="02020603050405020304" pitchFamily="18" charset="0"/>
                </a:rPr>
                <a:t>2</a:t>
              </a:r>
            </a:p>
          </p:txBody>
        </p:sp>
        <p:sp>
          <p:nvSpPr>
            <p:cNvPr id="25613" name="Line 16"/>
            <p:cNvSpPr>
              <a:spLocks noChangeShapeType="1"/>
            </p:cNvSpPr>
            <p:nvPr/>
          </p:nvSpPr>
          <p:spPr bwMode="auto">
            <a:xfrm>
              <a:off x="5148263" y="5300663"/>
              <a:ext cx="8001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14" name="Line 15"/>
            <p:cNvSpPr>
              <a:spLocks noChangeShapeType="1"/>
            </p:cNvSpPr>
            <p:nvPr/>
          </p:nvSpPr>
          <p:spPr bwMode="auto">
            <a:xfrm flipH="1">
              <a:off x="3419475" y="5229225"/>
              <a:ext cx="5715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15" name="Line 14"/>
            <p:cNvSpPr>
              <a:spLocks noChangeShapeType="1"/>
            </p:cNvSpPr>
            <p:nvPr/>
          </p:nvSpPr>
          <p:spPr bwMode="auto">
            <a:xfrm flipV="1">
              <a:off x="4494213" y="4691063"/>
              <a:ext cx="0" cy="439737"/>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16" name="Text Box 13"/>
            <p:cNvSpPr txBox="1">
              <a:spLocks noChangeArrowheads="1"/>
            </p:cNvSpPr>
            <p:nvPr/>
          </p:nvSpPr>
          <p:spPr bwMode="auto">
            <a:xfrm>
              <a:off x="3440113" y="481935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主队</a:t>
              </a:r>
            </a:p>
          </p:txBody>
        </p:sp>
        <p:sp>
          <p:nvSpPr>
            <p:cNvPr id="25617" name="Text Box 12"/>
            <p:cNvSpPr txBox="1">
              <a:spLocks noChangeArrowheads="1"/>
            </p:cNvSpPr>
            <p:nvPr/>
          </p:nvSpPr>
          <p:spPr bwMode="auto">
            <a:xfrm>
              <a:off x="4538663" y="4739181"/>
              <a:ext cx="5715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400" dirty="0">
                  <a:latin typeface="Times New Roman" panose="02020603050405020304" pitchFamily="18" charset="0"/>
                  <a:ea typeface="楷体" panose="02010609060101010101" pitchFamily="49" charset="-122"/>
                  <a:cs typeface="Times New Roman" panose="02020603050405020304" pitchFamily="18" charset="0"/>
                </a:rPr>
                <a:t>AKO</a:t>
              </a:r>
            </a:p>
            <a:p>
              <a:pPr>
                <a:spcBef>
                  <a:spcPct val="0"/>
                </a:spcBef>
                <a:buClrTx/>
                <a:buSzTx/>
                <a:buFontTx/>
                <a:buNone/>
              </a:pPr>
              <a:endPar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18" name="Text Box 11"/>
            <p:cNvSpPr txBox="1">
              <a:spLocks noChangeArrowheads="1"/>
            </p:cNvSpPr>
            <p:nvPr/>
          </p:nvSpPr>
          <p:spPr bwMode="auto">
            <a:xfrm>
              <a:off x="5148263" y="4919335"/>
              <a:ext cx="715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结局</a:t>
              </a:r>
            </a:p>
          </p:txBody>
        </p:sp>
        <p:sp>
          <p:nvSpPr>
            <p:cNvPr id="25619" name="Text Box 9"/>
            <p:cNvSpPr txBox="1">
              <a:spLocks noChangeArrowheads="1"/>
            </p:cNvSpPr>
            <p:nvPr/>
          </p:nvSpPr>
          <p:spPr bwMode="auto">
            <a:xfrm>
              <a:off x="3419475" y="5845175"/>
              <a:ext cx="2159000" cy="392113"/>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smtClean="0">
                  <a:latin typeface="Times New Roman" panose="02020603050405020304" pitchFamily="18" charset="0"/>
                  <a:ea typeface="楷体" panose="02010609060101010101" pitchFamily="49" charset="-122"/>
                  <a:cs typeface="Times New Roman" panose="02020603050405020304" pitchFamily="18" charset="0"/>
                </a:rPr>
                <a:t>日本队</a:t>
              </a:r>
              <a:endParaRPr kumimoji="1" lang="zh-CN" altLang="en-US" sz="1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20" name="Freeform 8"/>
            <p:cNvSpPr>
              <a:spLocks/>
            </p:cNvSpPr>
            <p:nvPr/>
          </p:nvSpPr>
          <p:spPr bwMode="auto">
            <a:xfrm>
              <a:off x="4495800" y="5435600"/>
              <a:ext cx="9525" cy="412750"/>
            </a:xfrm>
            <a:custGeom>
              <a:avLst/>
              <a:gdLst>
                <a:gd name="T0" fmla="*/ 0 w 6"/>
                <a:gd name="T1" fmla="*/ 0 h 260"/>
                <a:gd name="T2" fmla="*/ 2147483646 w 6"/>
                <a:gd name="T3" fmla="*/ 2147483646 h 260"/>
                <a:gd name="T4" fmla="*/ 0 60000 65536"/>
                <a:gd name="T5" fmla="*/ 0 60000 65536"/>
              </a:gdLst>
              <a:ahLst/>
              <a:cxnLst>
                <a:cxn ang="T4">
                  <a:pos x="T0" y="T1"/>
                </a:cxn>
                <a:cxn ang="T5">
                  <a:pos x="T2" y="T3"/>
                </a:cxn>
              </a:cxnLst>
              <a:rect l="0" t="0" r="r" b="b"/>
              <a:pathLst>
                <a:path w="6" h="260">
                  <a:moveTo>
                    <a:pt x="0" y="0"/>
                  </a:moveTo>
                  <a:lnTo>
                    <a:pt x="6" y="260"/>
                  </a:lnTo>
                </a:path>
              </a:pathLst>
            </a:custGeom>
            <a:solidFill>
              <a:srgbClr val="FFFFFF"/>
            </a:solidFill>
            <a:ln w="0">
              <a:solidFill>
                <a:srgbClr val="000000"/>
              </a:solidFill>
              <a:round/>
              <a:headEnd/>
              <a:tailEnd type="triangle" w="med" len="med"/>
            </a:ln>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621" name="Text Box 7"/>
            <p:cNvSpPr txBox="1">
              <a:spLocks noChangeArrowheads="1"/>
            </p:cNvSpPr>
            <p:nvPr/>
          </p:nvSpPr>
          <p:spPr bwMode="auto">
            <a:xfrm>
              <a:off x="4569619" y="5491380"/>
              <a:ext cx="6477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latin typeface="Times New Roman" panose="02020603050405020304" pitchFamily="18" charset="0"/>
                  <a:ea typeface="楷体" panose="02010609060101010101" pitchFamily="49" charset="-122"/>
                  <a:cs typeface="Times New Roman" panose="02020603050405020304" pitchFamily="18" charset="0"/>
                </a:rPr>
                <a:t>客队</a:t>
              </a:r>
            </a:p>
          </p:txBody>
        </p:sp>
      </p:grpSp>
      <p:sp>
        <p:nvSpPr>
          <p:cNvPr id="25608" name="日期占位符 2"/>
          <p:cNvSpPr>
            <a:spLocks noGrp="1" noChangeArrowheads="1"/>
          </p:cNvSpPr>
          <p:nvPr>
            <p:ph type="dt" sz="quarter" idx="10"/>
          </p:nvPr>
        </p:nvSpPr>
        <p:spPr>
          <a:xfrm>
            <a:off x="-3032" y="6390481"/>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528494-13C0-4EC2-8AC5-40B162D5C6B0}"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012CB91-0F1F-45CE-9FF6-7038D6FF293C}" type="slidenum">
              <a:rPr lang="zh-CN" altLang="en-US" smtClean="0"/>
              <a:t>12</a:t>
            </a:fld>
            <a:endParaRPr lang="zh-CN" altLang="en-US"/>
          </a:p>
        </p:txBody>
      </p:sp>
    </p:spTree>
    <p:extLst>
      <p:ext uri="{BB962C8B-B14F-4D97-AF65-F5344CB8AC3E}">
        <p14:creationId xmlns:p14="http://schemas.microsoft.com/office/powerpoint/2010/main" val="879692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1187765" y="317839"/>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4580" name="Rectangle 50"/>
          <p:cNvSpPr>
            <a:spLocks noChangeArrowheads="1"/>
          </p:cNvSpPr>
          <p:nvPr/>
        </p:nvSpPr>
        <p:spPr bwMode="auto">
          <a:xfrm>
            <a:off x="33459" y="1190276"/>
            <a:ext cx="9000625" cy="476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kumimoji="1"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．连词和量词的表示</a:t>
            </a:r>
            <a:endPar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ct val="0"/>
              </a:spcBef>
              <a:buClrTx/>
              <a:buSzTx/>
              <a:buFontTx/>
              <a:buNone/>
            </a:pPr>
            <a:r>
              <a:rPr kumimoji="1"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）合取与析取的表示</a:t>
            </a:r>
          </a:p>
          <a:p>
            <a:pPr algn="just">
              <a:lnSpc>
                <a:spcPct val="130000"/>
              </a:lnSpc>
              <a:spcBef>
                <a:spcPct val="0"/>
              </a:spcBef>
              <a:buClrTx/>
              <a:buSzTx/>
              <a:buFontTx/>
              <a:buNone/>
            </a:pP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600" b="1" dirty="0">
                <a:latin typeface="Times New Roman" panose="02020603050405020304" pitchFamily="18" charset="0"/>
                <a:ea typeface="楷体" panose="02010609060101010101" pitchFamily="49" charset="-122"/>
                <a:cs typeface="Times New Roman" panose="02020603050405020304" pitchFamily="18" charset="0"/>
              </a:rPr>
              <a:t>当用</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语义网络来表示知识时，为了能表示知识中体现出来的“合取与析取”的语义联系，可通过增加</a:t>
            </a:r>
            <a:r>
              <a:rPr kumimoji="1" lang="zh-CN" altLang="en-US" sz="26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合取节点</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与</a:t>
            </a:r>
            <a:r>
              <a:rPr kumimoji="1" lang="zh-CN" altLang="en-US" sz="26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析取节点</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来表示。只是在使用时要注意其语义，不应出现不合理的组合情况。</a:t>
            </a:r>
          </a:p>
          <a:p>
            <a:pPr algn="just" eaLnBrk="1" hangingPunct="1">
              <a:lnSpc>
                <a:spcPct val="130000"/>
              </a:lnSpc>
              <a:spcBef>
                <a:spcPct val="0"/>
              </a:spcBef>
              <a:buClrTx/>
              <a:buSzTx/>
              <a:buFontTx/>
              <a:buNone/>
            </a:pPr>
            <a:r>
              <a:rPr kumimoji="1" lang="zh-CN" altLang="en-US" sz="2600" dirty="0">
                <a:solidFill>
                  <a:schemeClr val="folHlink"/>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6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例如：对事实“参观者有男有女，有年老的，有年轻的”</a:t>
            </a:r>
            <a:r>
              <a:rPr kumimoji="1" lang="zh-CN" altLang="en-US" sz="2600" dirty="0">
                <a:solidFill>
                  <a:schemeClr val="folHlink"/>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600" dirty="0">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30000"/>
              </a:lnSpc>
              <a:spcBef>
                <a:spcPct val="0"/>
              </a:spcBef>
              <a:buClrTx/>
              <a:buSzTx/>
              <a:buFontTx/>
              <a:buNone/>
            </a:pP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  可用图</a:t>
            </a:r>
            <a:r>
              <a:rPr kumimoji="1" lang="en-US" altLang="zh-CN" sz="2600" dirty="0">
                <a:latin typeface="Times New Roman" panose="02020603050405020304" pitchFamily="18" charset="0"/>
                <a:ea typeface="楷体" panose="02010609060101010101" pitchFamily="49" charset="-122"/>
                <a:cs typeface="Times New Roman" panose="02020603050405020304" pitchFamily="18" charset="0"/>
              </a:rPr>
              <a:t>2.18</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所示的语义网络表示。其中，</a:t>
            </a:r>
            <a:r>
              <a:rPr kumimoji="1" lang="en-US" altLang="zh-CN" sz="2600" dirty="0">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600" dirty="0">
                <a:latin typeface="Times New Roman" panose="02020603050405020304" pitchFamily="18" charset="0"/>
                <a:ea typeface="楷体" panose="02010609060101010101" pitchFamily="49" charset="-122"/>
                <a:cs typeface="Times New Roman" panose="02020603050405020304" pitchFamily="18" charset="0"/>
              </a:rPr>
              <a:t>B</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600" dirty="0">
                <a:latin typeface="Times New Roman" panose="02020603050405020304" pitchFamily="18" charset="0"/>
                <a:ea typeface="楷体" panose="02010609060101010101" pitchFamily="49" charset="-122"/>
                <a:cs typeface="Times New Roman" panose="02020603050405020304" pitchFamily="18" charset="0"/>
              </a:rPr>
              <a:t>C</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600" dirty="0">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分别代表</a:t>
            </a:r>
            <a:r>
              <a:rPr kumimoji="1" lang="en-US" altLang="zh-CN" sz="2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6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种情况</a:t>
            </a:r>
            <a:r>
              <a:rPr kumimoji="1" lang="zh-CN" altLang="en-US" sz="2600" dirty="0">
                <a:latin typeface="Times New Roman" panose="02020603050405020304" pitchFamily="18" charset="0"/>
                <a:ea typeface="楷体" panose="02010609060101010101" pitchFamily="49" charset="-122"/>
                <a:cs typeface="Times New Roman" panose="02020603050405020304" pitchFamily="18" charset="0"/>
              </a:rPr>
              <a:t>的参观者</a:t>
            </a:r>
            <a:r>
              <a:rPr kumimoji="1" lang="zh-CN" altLang="en-US" sz="26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7654" name="日期占位符 1"/>
          <p:cNvSpPr>
            <a:spLocks noGrp="1" noChangeArrowheads="1"/>
          </p:cNvSpPr>
          <p:nvPr>
            <p:ph type="dt" sz="quarter" idx="10"/>
          </p:nvPr>
        </p:nvSpPr>
        <p:spPr>
          <a:xfrm>
            <a:off x="33459" y="6376617"/>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CF4BA1-3CF1-4C54-AB9B-5D81CAD43946}"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13</a:t>
            </a:fld>
            <a:endParaRPr lang="zh-CN" altLang="en-US"/>
          </a:p>
        </p:txBody>
      </p:sp>
    </p:spTree>
    <p:extLst>
      <p:ext uri="{BB962C8B-B14F-4D97-AF65-F5344CB8AC3E}">
        <p14:creationId xmlns:p14="http://schemas.microsoft.com/office/powerpoint/2010/main" val="1500791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xfrm>
            <a:off x="6311" y="6351588"/>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49BE27-E098-4CE9-AEA2-9F687B84152B}"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676" name="Text Box 2"/>
          <p:cNvSpPr txBox="1">
            <a:spLocks noChangeArrowheads="1"/>
          </p:cNvSpPr>
          <p:nvPr/>
        </p:nvSpPr>
        <p:spPr bwMode="auto">
          <a:xfrm>
            <a:off x="1234283" y="223495"/>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28677" name="Group 5"/>
          <p:cNvGrpSpPr>
            <a:grpSpLocks/>
          </p:cNvGrpSpPr>
          <p:nvPr/>
        </p:nvGrpSpPr>
        <p:grpSpPr bwMode="auto">
          <a:xfrm>
            <a:off x="668542" y="1241331"/>
            <a:ext cx="4724400" cy="4255635"/>
            <a:chOff x="2925" y="8247"/>
            <a:chExt cx="4895" cy="4548"/>
          </a:xfrm>
        </p:grpSpPr>
        <p:grpSp>
          <p:nvGrpSpPr>
            <p:cNvPr id="28679" name="Group 6"/>
            <p:cNvGrpSpPr>
              <a:grpSpLocks/>
            </p:cNvGrpSpPr>
            <p:nvPr/>
          </p:nvGrpSpPr>
          <p:grpSpPr bwMode="auto">
            <a:xfrm>
              <a:off x="3360" y="8247"/>
              <a:ext cx="3915" cy="1830"/>
              <a:chOff x="3360" y="8247"/>
              <a:chExt cx="3915" cy="1830"/>
            </a:xfrm>
          </p:grpSpPr>
          <p:sp>
            <p:nvSpPr>
              <p:cNvPr id="28709" name="Text Box 7"/>
              <p:cNvSpPr txBox="1">
                <a:spLocks noChangeArrowheads="1"/>
              </p:cNvSpPr>
              <p:nvPr/>
            </p:nvSpPr>
            <p:spPr bwMode="auto">
              <a:xfrm>
                <a:off x="4860" y="9084"/>
                <a:ext cx="907"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参观者</a:t>
                </a:r>
              </a:p>
            </p:txBody>
          </p:sp>
          <p:sp>
            <p:nvSpPr>
              <p:cNvPr id="28710" name="Text Box 8"/>
              <p:cNvSpPr txBox="1">
                <a:spLocks noChangeArrowheads="1"/>
              </p:cNvSpPr>
              <p:nvPr/>
            </p:nvSpPr>
            <p:spPr bwMode="auto">
              <a:xfrm>
                <a:off x="4860" y="8247"/>
                <a:ext cx="907"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人</a:t>
                </a:r>
              </a:p>
            </p:txBody>
          </p:sp>
          <p:sp>
            <p:nvSpPr>
              <p:cNvPr id="28711" name="Line 9"/>
              <p:cNvSpPr>
                <a:spLocks noChangeShapeType="1"/>
              </p:cNvSpPr>
              <p:nvPr/>
            </p:nvSpPr>
            <p:spPr bwMode="auto">
              <a:xfrm flipV="1">
                <a:off x="5295" y="8646"/>
                <a:ext cx="0" cy="425"/>
              </a:xfrm>
              <a:prstGeom prst="line">
                <a:avLst/>
              </a:prstGeom>
              <a:noFill/>
              <a:ln w="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12" name="Text Box 10"/>
              <p:cNvSpPr txBox="1">
                <a:spLocks noChangeArrowheads="1"/>
              </p:cNvSpPr>
              <p:nvPr/>
            </p:nvSpPr>
            <p:spPr bwMode="auto">
              <a:xfrm>
                <a:off x="5400" y="8775"/>
                <a:ext cx="33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28713" name="Freeform 11"/>
              <p:cNvSpPr>
                <a:spLocks/>
              </p:cNvSpPr>
              <p:nvPr/>
            </p:nvSpPr>
            <p:spPr bwMode="auto">
              <a:xfrm>
                <a:off x="4515" y="9510"/>
                <a:ext cx="720" cy="510"/>
              </a:xfrm>
              <a:custGeom>
                <a:avLst/>
                <a:gdLst>
                  <a:gd name="T0" fmla="*/ 0 w 720"/>
                  <a:gd name="T1" fmla="*/ 510 h 510"/>
                  <a:gd name="T2" fmla="*/ 720 w 720"/>
                  <a:gd name="T3" fmla="*/ 0 h 510"/>
                  <a:gd name="T4" fmla="*/ 0 60000 65536"/>
                  <a:gd name="T5" fmla="*/ 0 60000 65536"/>
                </a:gdLst>
                <a:ahLst/>
                <a:cxnLst>
                  <a:cxn ang="T4">
                    <a:pos x="T0" y="T1"/>
                  </a:cxn>
                  <a:cxn ang="T5">
                    <a:pos x="T2" y="T3"/>
                  </a:cxn>
                </a:cxnLst>
                <a:rect l="0" t="0" r="r" b="b"/>
                <a:pathLst>
                  <a:path w="720" h="510">
                    <a:moveTo>
                      <a:pt x="0" y="510"/>
                    </a:moveTo>
                    <a:lnTo>
                      <a:pt x="72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14" name="Freeform 12"/>
              <p:cNvSpPr>
                <a:spLocks/>
              </p:cNvSpPr>
              <p:nvPr/>
            </p:nvSpPr>
            <p:spPr bwMode="auto">
              <a:xfrm>
                <a:off x="5385" y="9510"/>
                <a:ext cx="660" cy="480"/>
              </a:xfrm>
              <a:custGeom>
                <a:avLst/>
                <a:gdLst>
                  <a:gd name="T0" fmla="*/ 660 w 660"/>
                  <a:gd name="T1" fmla="*/ 480 h 480"/>
                  <a:gd name="T2" fmla="*/ 0 w 660"/>
                  <a:gd name="T3" fmla="*/ 0 h 480"/>
                  <a:gd name="T4" fmla="*/ 0 60000 65536"/>
                  <a:gd name="T5" fmla="*/ 0 60000 65536"/>
                </a:gdLst>
                <a:ahLst/>
                <a:cxnLst>
                  <a:cxn ang="T4">
                    <a:pos x="T0" y="T1"/>
                  </a:cxn>
                  <a:cxn ang="T5">
                    <a:pos x="T2" y="T3"/>
                  </a:cxn>
                </a:cxnLst>
                <a:rect l="0" t="0" r="r" b="b"/>
                <a:pathLst>
                  <a:path w="660" h="480">
                    <a:moveTo>
                      <a:pt x="660" y="480"/>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15" name="Freeform 13"/>
              <p:cNvSpPr>
                <a:spLocks/>
              </p:cNvSpPr>
              <p:nvPr/>
            </p:nvSpPr>
            <p:spPr bwMode="auto">
              <a:xfrm>
                <a:off x="3360" y="9495"/>
                <a:ext cx="1500" cy="510"/>
              </a:xfrm>
              <a:custGeom>
                <a:avLst/>
                <a:gdLst>
                  <a:gd name="T0" fmla="*/ 0 w 1500"/>
                  <a:gd name="T1" fmla="*/ 510 h 510"/>
                  <a:gd name="T2" fmla="*/ 1500 w 1500"/>
                  <a:gd name="T3" fmla="*/ 0 h 510"/>
                  <a:gd name="T4" fmla="*/ 0 60000 65536"/>
                  <a:gd name="T5" fmla="*/ 0 60000 65536"/>
                </a:gdLst>
                <a:ahLst/>
                <a:cxnLst>
                  <a:cxn ang="T4">
                    <a:pos x="T0" y="T1"/>
                  </a:cxn>
                  <a:cxn ang="T5">
                    <a:pos x="T2" y="T3"/>
                  </a:cxn>
                </a:cxnLst>
                <a:rect l="0" t="0" r="r" b="b"/>
                <a:pathLst>
                  <a:path w="1500" h="510">
                    <a:moveTo>
                      <a:pt x="0" y="510"/>
                    </a:moveTo>
                    <a:lnTo>
                      <a:pt x="150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16" name="Freeform 14"/>
              <p:cNvSpPr>
                <a:spLocks/>
              </p:cNvSpPr>
              <p:nvPr/>
            </p:nvSpPr>
            <p:spPr bwMode="auto">
              <a:xfrm>
                <a:off x="5775" y="9510"/>
                <a:ext cx="1500" cy="480"/>
              </a:xfrm>
              <a:custGeom>
                <a:avLst/>
                <a:gdLst>
                  <a:gd name="T0" fmla="*/ 1500 w 1500"/>
                  <a:gd name="T1" fmla="*/ 480 h 480"/>
                  <a:gd name="T2" fmla="*/ 0 w 1500"/>
                  <a:gd name="T3" fmla="*/ 0 h 480"/>
                  <a:gd name="T4" fmla="*/ 0 60000 65536"/>
                  <a:gd name="T5" fmla="*/ 0 60000 65536"/>
                </a:gdLst>
                <a:ahLst/>
                <a:cxnLst>
                  <a:cxn ang="T4">
                    <a:pos x="T0" y="T1"/>
                  </a:cxn>
                  <a:cxn ang="T5">
                    <a:pos x="T2" y="T3"/>
                  </a:cxn>
                </a:cxnLst>
                <a:rect l="0" t="0" r="r" b="b"/>
                <a:pathLst>
                  <a:path w="1500" h="480">
                    <a:moveTo>
                      <a:pt x="1500" y="480"/>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17" name="Text Box 15"/>
              <p:cNvSpPr txBox="1">
                <a:spLocks noChangeArrowheads="1"/>
              </p:cNvSpPr>
              <p:nvPr/>
            </p:nvSpPr>
            <p:spPr bwMode="auto">
              <a:xfrm>
                <a:off x="6540" y="9474"/>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部分</a:t>
                </a:r>
              </a:p>
            </p:txBody>
          </p:sp>
          <p:sp>
            <p:nvSpPr>
              <p:cNvPr id="28718" name="Text Box 16"/>
              <p:cNvSpPr txBox="1">
                <a:spLocks noChangeArrowheads="1"/>
              </p:cNvSpPr>
              <p:nvPr/>
            </p:nvSpPr>
            <p:spPr bwMode="auto">
              <a:xfrm>
                <a:off x="3510" y="9471"/>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部分</a:t>
                </a:r>
              </a:p>
            </p:txBody>
          </p:sp>
          <p:sp>
            <p:nvSpPr>
              <p:cNvPr id="28719" name="Text Box 17"/>
              <p:cNvSpPr txBox="1">
                <a:spLocks noChangeArrowheads="1"/>
              </p:cNvSpPr>
              <p:nvPr/>
            </p:nvSpPr>
            <p:spPr bwMode="auto">
              <a:xfrm>
                <a:off x="4230" y="9552"/>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部分</a:t>
                </a:r>
              </a:p>
            </p:txBody>
          </p:sp>
          <p:sp>
            <p:nvSpPr>
              <p:cNvPr id="28720" name="Text Box 18"/>
              <p:cNvSpPr txBox="1">
                <a:spLocks noChangeArrowheads="1"/>
              </p:cNvSpPr>
              <p:nvPr/>
            </p:nvSpPr>
            <p:spPr bwMode="auto">
              <a:xfrm>
                <a:off x="5760" y="9567"/>
                <a:ext cx="6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部分</a:t>
                </a:r>
              </a:p>
            </p:txBody>
          </p:sp>
        </p:grpSp>
        <p:grpSp>
          <p:nvGrpSpPr>
            <p:cNvPr id="28680" name="Group 19"/>
            <p:cNvGrpSpPr>
              <a:grpSpLocks/>
            </p:cNvGrpSpPr>
            <p:nvPr/>
          </p:nvGrpSpPr>
          <p:grpSpPr bwMode="auto">
            <a:xfrm>
              <a:off x="2925" y="10011"/>
              <a:ext cx="4895" cy="2784"/>
              <a:chOff x="2925" y="10176"/>
              <a:chExt cx="4895" cy="2784"/>
            </a:xfrm>
          </p:grpSpPr>
          <p:grpSp>
            <p:nvGrpSpPr>
              <p:cNvPr id="28681" name="Group 20"/>
              <p:cNvGrpSpPr>
                <a:grpSpLocks/>
              </p:cNvGrpSpPr>
              <p:nvPr/>
            </p:nvGrpSpPr>
            <p:grpSpPr bwMode="auto">
              <a:xfrm>
                <a:off x="2925" y="10917"/>
                <a:ext cx="4895" cy="2043"/>
                <a:chOff x="2925" y="11112"/>
                <a:chExt cx="4895" cy="2043"/>
              </a:xfrm>
            </p:grpSpPr>
            <p:sp>
              <p:nvSpPr>
                <p:cNvPr id="28696" name="AutoShape 21"/>
                <p:cNvSpPr>
                  <a:spLocks noChangeArrowheads="1"/>
                </p:cNvSpPr>
                <p:nvPr/>
              </p:nvSpPr>
              <p:spPr bwMode="auto">
                <a:xfrm>
                  <a:off x="4500" y="11112"/>
                  <a:ext cx="1620" cy="624"/>
                </a:xfrm>
                <a:prstGeom prst="flowChartDecision">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1">
                      <a:latin typeface="Times New Roman" panose="02020603050405020304" pitchFamily="18" charset="0"/>
                      <a:ea typeface="楷体" panose="02010609060101010101" pitchFamily="49" charset="-122"/>
                      <a:cs typeface="Times New Roman" panose="02020603050405020304" pitchFamily="18" charset="0"/>
                    </a:rPr>
                    <a:t>与</a:t>
                  </a:r>
                </a:p>
              </p:txBody>
            </p:sp>
            <p:sp>
              <p:nvSpPr>
                <p:cNvPr id="28697" name="Oval 22"/>
                <p:cNvSpPr>
                  <a:spLocks noChangeArrowheads="1"/>
                </p:cNvSpPr>
                <p:nvPr/>
              </p:nvSpPr>
              <p:spPr bwMode="auto">
                <a:xfrm>
                  <a:off x="3600" y="11874"/>
                  <a:ext cx="540" cy="468"/>
                </a:xfrm>
                <a:prstGeom prst="ellipse">
                  <a:avLst/>
                </a:prstGeom>
                <a:solidFill>
                  <a:srgbClr val="FFFFFF"/>
                </a:solidFill>
                <a:ln w="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Times New Roman" panose="02020603050405020304" pitchFamily="18" charset="0"/>
                      <a:ea typeface="楷体" panose="02010609060101010101" pitchFamily="49" charset="-122"/>
                      <a:cs typeface="Times New Roman" panose="02020603050405020304" pitchFamily="18" charset="0"/>
                    </a:rPr>
                    <a:t>或</a:t>
                  </a:r>
                </a:p>
              </p:txBody>
            </p:sp>
            <p:sp>
              <p:nvSpPr>
                <p:cNvPr id="28698" name="Oval 23"/>
                <p:cNvSpPr>
                  <a:spLocks noChangeArrowheads="1"/>
                </p:cNvSpPr>
                <p:nvPr/>
              </p:nvSpPr>
              <p:spPr bwMode="auto">
                <a:xfrm>
                  <a:off x="6600" y="11874"/>
                  <a:ext cx="540" cy="468"/>
                </a:xfrm>
                <a:prstGeom prst="ellipse">
                  <a:avLst/>
                </a:prstGeom>
                <a:solidFill>
                  <a:srgbClr val="FFFFFF"/>
                </a:solidFill>
                <a:ln w="0">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Times New Roman" panose="02020603050405020304" pitchFamily="18" charset="0"/>
                      <a:ea typeface="楷体" panose="02010609060101010101" pitchFamily="49" charset="-122"/>
                      <a:cs typeface="Times New Roman" panose="02020603050405020304" pitchFamily="18" charset="0"/>
                    </a:rPr>
                    <a:t>或</a:t>
                  </a:r>
                </a:p>
              </p:txBody>
            </p:sp>
            <p:sp>
              <p:nvSpPr>
                <p:cNvPr id="28699" name="Text Box 24"/>
                <p:cNvSpPr txBox="1">
                  <a:spLocks noChangeArrowheads="1"/>
                </p:cNvSpPr>
                <p:nvPr/>
              </p:nvSpPr>
              <p:spPr bwMode="auto">
                <a:xfrm>
                  <a:off x="2925" y="12741"/>
                  <a:ext cx="680"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男</a:t>
                  </a:r>
                </a:p>
              </p:txBody>
            </p:sp>
            <p:sp>
              <p:nvSpPr>
                <p:cNvPr id="28700" name="Text Box 25"/>
                <p:cNvSpPr txBox="1">
                  <a:spLocks noChangeArrowheads="1"/>
                </p:cNvSpPr>
                <p:nvPr/>
              </p:nvSpPr>
              <p:spPr bwMode="auto">
                <a:xfrm>
                  <a:off x="4155" y="12741"/>
                  <a:ext cx="680"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女</a:t>
                  </a:r>
                </a:p>
              </p:txBody>
            </p:sp>
            <p:sp>
              <p:nvSpPr>
                <p:cNvPr id="28701" name="Text Box 26"/>
                <p:cNvSpPr txBox="1">
                  <a:spLocks noChangeArrowheads="1"/>
                </p:cNvSpPr>
                <p:nvPr/>
              </p:nvSpPr>
              <p:spPr bwMode="auto">
                <a:xfrm>
                  <a:off x="5925" y="12741"/>
                  <a:ext cx="680"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年老</a:t>
                  </a:r>
                </a:p>
              </p:txBody>
            </p:sp>
            <p:sp>
              <p:nvSpPr>
                <p:cNvPr id="28702" name="Text Box 27"/>
                <p:cNvSpPr txBox="1">
                  <a:spLocks noChangeArrowheads="1"/>
                </p:cNvSpPr>
                <p:nvPr/>
              </p:nvSpPr>
              <p:spPr bwMode="auto">
                <a:xfrm>
                  <a:off x="7140" y="12741"/>
                  <a:ext cx="680"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年轻</a:t>
                  </a:r>
                </a:p>
              </p:txBody>
            </p:sp>
            <p:sp>
              <p:nvSpPr>
                <p:cNvPr id="28703" name="Freeform 28"/>
                <p:cNvSpPr>
                  <a:spLocks/>
                </p:cNvSpPr>
                <p:nvPr/>
              </p:nvSpPr>
              <p:spPr bwMode="auto">
                <a:xfrm>
                  <a:off x="4005" y="11580"/>
                  <a:ext cx="855" cy="315"/>
                </a:xfrm>
                <a:custGeom>
                  <a:avLst/>
                  <a:gdLst>
                    <a:gd name="T0" fmla="*/ 0 w 855"/>
                    <a:gd name="T1" fmla="*/ 315 h 315"/>
                    <a:gd name="T2" fmla="*/ 855 w 855"/>
                    <a:gd name="T3" fmla="*/ 0 h 315"/>
                    <a:gd name="T4" fmla="*/ 0 60000 65536"/>
                    <a:gd name="T5" fmla="*/ 0 60000 65536"/>
                  </a:gdLst>
                  <a:ahLst/>
                  <a:cxnLst>
                    <a:cxn ang="T4">
                      <a:pos x="T0" y="T1"/>
                    </a:cxn>
                    <a:cxn ang="T5">
                      <a:pos x="T2" y="T3"/>
                    </a:cxn>
                  </a:cxnLst>
                  <a:rect l="0" t="0" r="r" b="b"/>
                  <a:pathLst>
                    <a:path w="855" h="315">
                      <a:moveTo>
                        <a:pt x="0" y="315"/>
                      </a:moveTo>
                      <a:lnTo>
                        <a:pt x="855"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04" name="Freeform 29"/>
                <p:cNvSpPr>
                  <a:spLocks/>
                </p:cNvSpPr>
                <p:nvPr/>
              </p:nvSpPr>
              <p:spPr bwMode="auto">
                <a:xfrm>
                  <a:off x="5760" y="11580"/>
                  <a:ext cx="945" cy="345"/>
                </a:xfrm>
                <a:custGeom>
                  <a:avLst/>
                  <a:gdLst>
                    <a:gd name="T0" fmla="*/ 945 w 945"/>
                    <a:gd name="T1" fmla="*/ 345 h 345"/>
                    <a:gd name="T2" fmla="*/ 0 w 945"/>
                    <a:gd name="T3" fmla="*/ 0 h 345"/>
                    <a:gd name="T4" fmla="*/ 0 60000 65536"/>
                    <a:gd name="T5" fmla="*/ 0 60000 65536"/>
                  </a:gdLst>
                  <a:ahLst/>
                  <a:cxnLst>
                    <a:cxn ang="T4">
                      <a:pos x="T0" y="T1"/>
                    </a:cxn>
                    <a:cxn ang="T5">
                      <a:pos x="T2" y="T3"/>
                    </a:cxn>
                  </a:cxnLst>
                  <a:rect l="0" t="0" r="r" b="b"/>
                  <a:pathLst>
                    <a:path w="945" h="345">
                      <a:moveTo>
                        <a:pt x="945" y="345"/>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05" name="Freeform 30"/>
                <p:cNvSpPr>
                  <a:spLocks/>
                </p:cNvSpPr>
                <p:nvPr/>
              </p:nvSpPr>
              <p:spPr bwMode="auto">
                <a:xfrm>
                  <a:off x="3270" y="12327"/>
                  <a:ext cx="510" cy="408"/>
                </a:xfrm>
                <a:custGeom>
                  <a:avLst/>
                  <a:gdLst>
                    <a:gd name="T0" fmla="*/ 0 w 510"/>
                    <a:gd name="T1" fmla="*/ 408 h 408"/>
                    <a:gd name="T2" fmla="*/ 510 w 510"/>
                    <a:gd name="T3" fmla="*/ 0 h 408"/>
                    <a:gd name="T4" fmla="*/ 0 60000 65536"/>
                    <a:gd name="T5" fmla="*/ 0 60000 65536"/>
                  </a:gdLst>
                  <a:ahLst/>
                  <a:cxnLst>
                    <a:cxn ang="T4">
                      <a:pos x="T0" y="T1"/>
                    </a:cxn>
                    <a:cxn ang="T5">
                      <a:pos x="T2" y="T3"/>
                    </a:cxn>
                  </a:cxnLst>
                  <a:rect l="0" t="0" r="r" b="b"/>
                  <a:pathLst>
                    <a:path w="510" h="408">
                      <a:moveTo>
                        <a:pt x="0" y="408"/>
                      </a:moveTo>
                      <a:lnTo>
                        <a:pt x="51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06" name="Freeform 31"/>
                <p:cNvSpPr>
                  <a:spLocks/>
                </p:cNvSpPr>
                <p:nvPr/>
              </p:nvSpPr>
              <p:spPr bwMode="auto">
                <a:xfrm>
                  <a:off x="3960" y="12327"/>
                  <a:ext cx="495" cy="423"/>
                </a:xfrm>
                <a:custGeom>
                  <a:avLst/>
                  <a:gdLst>
                    <a:gd name="T0" fmla="*/ 495 w 495"/>
                    <a:gd name="T1" fmla="*/ 423 h 423"/>
                    <a:gd name="T2" fmla="*/ 0 w 495"/>
                    <a:gd name="T3" fmla="*/ 0 h 423"/>
                    <a:gd name="T4" fmla="*/ 0 60000 65536"/>
                    <a:gd name="T5" fmla="*/ 0 60000 65536"/>
                  </a:gdLst>
                  <a:ahLst/>
                  <a:cxnLst>
                    <a:cxn ang="T4">
                      <a:pos x="T0" y="T1"/>
                    </a:cxn>
                    <a:cxn ang="T5">
                      <a:pos x="T2" y="T3"/>
                    </a:cxn>
                  </a:cxnLst>
                  <a:rect l="0" t="0" r="r" b="b"/>
                  <a:pathLst>
                    <a:path w="495" h="423">
                      <a:moveTo>
                        <a:pt x="495" y="423"/>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07" name="Freeform 32"/>
                <p:cNvSpPr>
                  <a:spLocks/>
                </p:cNvSpPr>
                <p:nvPr/>
              </p:nvSpPr>
              <p:spPr bwMode="auto">
                <a:xfrm>
                  <a:off x="6240" y="12342"/>
                  <a:ext cx="600" cy="393"/>
                </a:xfrm>
                <a:custGeom>
                  <a:avLst/>
                  <a:gdLst>
                    <a:gd name="T0" fmla="*/ 0 w 600"/>
                    <a:gd name="T1" fmla="*/ 393 h 393"/>
                    <a:gd name="T2" fmla="*/ 600 w 600"/>
                    <a:gd name="T3" fmla="*/ 0 h 393"/>
                    <a:gd name="T4" fmla="*/ 0 60000 65536"/>
                    <a:gd name="T5" fmla="*/ 0 60000 65536"/>
                  </a:gdLst>
                  <a:ahLst/>
                  <a:cxnLst>
                    <a:cxn ang="T4">
                      <a:pos x="T0" y="T1"/>
                    </a:cxn>
                    <a:cxn ang="T5">
                      <a:pos x="T2" y="T3"/>
                    </a:cxn>
                  </a:cxnLst>
                  <a:rect l="0" t="0" r="r" b="b"/>
                  <a:pathLst>
                    <a:path w="600" h="393">
                      <a:moveTo>
                        <a:pt x="0" y="393"/>
                      </a:moveTo>
                      <a:lnTo>
                        <a:pt x="60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708" name="Freeform 33"/>
                <p:cNvSpPr>
                  <a:spLocks/>
                </p:cNvSpPr>
                <p:nvPr/>
              </p:nvSpPr>
              <p:spPr bwMode="auto">
                <a:xfrm>
                  <a:off x="6975" y="12330"/>
                  <a:ext cx="510" cy="405"/>
                </a:xfrm>
                <a:custGeom>
                  <a:avLst/>
                  <a:gdLst>
                    <a:gd name="T0" fmla="*/ 510 w 510"/>
                    <a:gd name="T1" fmla="*/ 405 h 405"/>
                    <a:gd name="T2" fmla="*/ 0 w 510"/>
                    <a:gd name="T3" fmla="*/ 0 h 405"/>
                    <a:gd name="T4" fmla="*/ 0 60000 65536"/>
                    <a:gd name="T5" fmla="*/ 0 60000 65536"/>
                  </a:gdLst>
                  <a:ahLst/>
                  <a:cxnLst>
                    <a:cxn ang="T4">
                      <a:pos x="T0" y="T1"/>
                    </a:cxn>
                    <a:cxn ang="T5">
                      <a:pos x="T2" y="T3"/>
                    </a:cxn>
                  </a:cxnLst>
                  <a:rect l="0" t="0" r="r" b="b"/>
                  <a:pathLst>
                    <a:path w="510" h="405">
                      <a:moveTo>
                        <a:pt x="510" y="405"/>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8682" name="Group 34"/>
              <p:cNvGrpSpPr>
                <a:grpSpLocks/>
              </p:cNvGrpSpPr>
              <p:nvPr/>
            </p:nvGrpSpPr>
            <p:grpSpPr bwMode="auto">
              <a:xfrm>
                <a:off x="3105" y="10176"/>
                <a:ext cx="4367" cy="1044"/>
                <a:chOff x="3105" y="10176"/>
                <a:chExt cx="4367" cy="1044"/>
              </a:xfrm>
            </p:grpSpPr>
            <p:sp>
              <p:nvSpPr>
                <p:cNvPr id="28683" name="Text Box 35"/>
                <p:cNvSpPr txBox="1">
                  <a:spLocks noChangeArrowheads="1"/>
                </p:cNvSpPr>
                <p:nvPr/>
              </p:nvSpPr>
              <p:spPr bwMode="auto">
                <a:xfrm>
                  <a:off x="3105" y="10176"/>
                  <a:ext cx="482"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400" b="1">
                      <a:latin typeface="Times New Roman" panose="02020603050405020304" pitchFamily="18" charset="0"/>
                      <a:ea typeface="楷体" panose="02010609060101010101" pitchFamily="49" charset="-122"/>
                      <a:cs typeface="Times New Roman" panose="02020603050405020304" pitchFamily="18" charset="0"/>
                    </a:rPr>
                    <a:t>A</a:t>
                  </a:r>
                </a:p>
              </p:txBody>
            </p:sp>
            <p:sp>
              <p:nvSpPr>
                <p:cNvPr id="28684" name="Text Box 36"/>
                <p:cNvSpPr txBox="1">
                  <a:spLocks noChangeArrowheads="1"/>
                </p:cNvSpPr>
                <p:nvPr/>
              </p:nvSpPr>
              <p:spPr bwMode="auto">
                <a:xfrm>
                  <a:off x="4260" y="10176"/>
                  <a:ext cx="482"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400" b="1">
                      <a:latin typeface="Times New Roman" panose="02020603050405020304" pitchFamily="18" charset="0"/>
                      <a:ea typeface="楷体" panose="02010609060101010101" pitchFamily="49" charset="-122"/>
                      <a:cs typeface="Times New Roman" panose="02020603050405020304" pitchFamily="18" charset="0"/>
                    </a:rPr>
                    <a:t>B</a:t>
                  </a:r>
                </a:p>
              </p:txBody>
            </p:sp>
            <p:sp>
              <p:nvSpPr>
                <p:cNvPr id="28685" name="Text Box 37"/>
                <p:cNvSpPr txBox="1">
                  <a:spLocks noChangeArrowheads="1"/>
                </p:cNvSpPr>
                <p:nvPr/>
              </p:nvSpPr>
              <p:spPr bwMode="auto">
                <a:xfrm>
                  <a:off x="5880" y="10176"/>
                  <a:ext cx="482"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400" b="1">
                      <a:latin typeface="Times New Roman" panose="02020603050405020304" pitchFamily="18" charset="0"/>
                      <a:ea typeface="楷体" panose="02010609060101010101" pitchFamily="49" charset="-122"/>
                      <a:cs typeface="Times New Roman" panose="02020603050405020304" pitchFamily="18" charset="0"/>
                    </a:rPr>
                    <a:t>C</a:t>
                  </a:r>
                </a:p>
              </p:txBody>
            </p:sp>
            <p:sp>
              <p:nvSpPr>
                <p:cNvPr id="28686" name="Text Box 38"/>
                <p:cNvSpPr txBox="1">
                  <a:spLocks noChangeArrowheads="1"/>
                </p:cNvSpPr>
                <p:nvPr/>
              </p:nvSpPr>
              <p:spPr bwMode="auto">
                <a:xfrm>
                  <a:off x="6990" y="10176"/>
                  <a:ext cx="482" cy="414"/>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400" b="1">
                      <a:latin typeface="Times New Roman" panose="02020603050405020304" pitchFamily="18" charset="0"/>
                      <a:ea typeface="楷体" panose="02010609060101010101" pitchFamily="49" charset="-122"/>
                      <a:cs typeface="Times New Roman" panose="02020603050405020304" pitchFamily="18" charset="0"/>
                    </a:rPr>
                    <a:t>D</a:t>
                  </a:r>
                </a:p>
              </p:txBody>
            </p:sp>
            <p:grpSp>
              <p:nvGrpSpPr>
                <p:cNvPr id="28687" name="Group 39"/>
                <p:cNvGrpSpPr>
                  <a:grpSpLocks/>
                </p:cNvGrpSpPr>
                <p:nvPr/>
              </p:nvGrpSpPr>
              <p:grpSpPr bwMode="auto">
                <a:xfrm>
                  <a:off x="3360" y="10554"/>
                  <a:ext cx="3845" cy="666"/>
                  <a:chOff x="3360" y="10554"/>
                  <a:chExt cx="3845" cy="666"/>
                </a:xfrm>
              </p:grpSpPr>
              <p:sp>
                <p:nvSpPr>
                  <p:cNvPr id="28688" name="Freeform 40"/>
                  <p:cNvSpPr>
                    <a:spLocks/>
                  </p:cNvSpPr>
                  <p:nvPr/>
                </p:nvSpPr>
                <p:spPr bwMode="auto">
                  <a:xfrm>
                    <a:off x="5640" y="10605"/>
                    <a:ext cx="480" cy="420"/>
                  </a:xfrm>
                  <a:custGeom>
                    <a:avLst/>
                    <a:gdLst>
                      <a:gd name="T0" fmla="*/ 0 w 480"/>
                      <a:gd name="T1" fmla="*/ 420 h 420"/>
                      <a:gd name="T2" fmla="*/ 480 w 480"/>
                      <a:gd name="T3" fmla="*/ 0 h 420"/>
                      <a:gd name="T4" fmla="*/ 0 60000 65536"/>
                      <a:gd name="T5" fmla="*/ 0 60000 65536"/>
                    </a:gdLst>
                    <a:ahLst/>
                    <a:cxnLst>
                      <a:cxn ang="T4">
                        <a:pos x="T0" y="T1"/>
                      </a:cxn>
                      <a:cxn ang="T5">
                        <a:pos x="T2" y="T3"/>
                      </a:cxn>
                    </a:cxnLst>
                    <a:rect l="0" t="0" r="r" b="b"/>
                    <a:pathLst>
                      <a:path w="480" h="420">
                        <a:moveTo>
                          <a:pt x="0" y="420"/>
                        </a:moveTo>
                        <a:lnTo>
                          <a:pt x="48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689" name="Freeform 41"/>
                  <p:cNvSpPr>
                    <a:spLocks/>
                  </p:cNvSpPr>
                  <p:nvPr/>
                </p:nvSpPr>
                <p:spPr bwMode="auto">
                  <a:xfrm>
                    <a:off x="6045" y="10620"/>
                    <a:ext cx="1155" cy="555"/>
                  </a:xfrm>
                  <a:custGeom>
                    <a:avLst/>
                    <a:gdLst>
                      <a:gd name="T0" fmla="*/ 0 w 1155"/>
                      <a:gd name="T1" fmla="*/ 555 h 555"/>
                      <a:gd name="T2" fmla="*/ 1155 w 1155"/>
                      <a:gd name="T3" fmla="*/ 0 h 555"/>
                      <a:gd name="T4" fmla="*/ 0 60000 65536"/>
                      <a:gd name="T5" fmla="*/ 0 60000 65536"/>
                    </a:gdLst>
                    <a:ahLst/>
                    <a:cxnLst>
                      <a:cxn ang="T4">
                        <a:pos x="T0" y="T1"/>
                      </a:cxn>
                      <a:cxn ang="T5">
                        <a:pos x="T2" y="T3"/>
                      </a:cxn>
                    </a:cxnLst>
                    <a:rect l="0" t="0" r="r" b="b"/>
                    <a:pathLst>
                      <a:path w="1155" h="555">
                        <a:moveTo>
                          <a:pt x="0" y="555"/>
                        </a:moveTo>
                        <a:lnTo>
                          <a:pt x="1155"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690" name="Freeform 42"/>
                  <p:cNvSpPr>
                    <a:spLocks/>
                  </p:cNvSpPr>
                  <p:nvPr/>
                </p:nvSpPr>
                <p:spPr bwMode="auto">
                  <a:xfrm>
                    <a:off x="4485" y="10590"/>
                    <a:ext cx="480" cy="435"/>
                  </a:xfrm>
                  <a:custGeom>
                    <a:avLst/>
                    <a:gdLst>
                      <a:gd name="T0" fmla="*/ 480 w 480"/>
                      <a:gd name="T1" fmla="*/ 435 h 435"/>
                      <a:gd name="T2" fmla="*/ 0 w 480"/>
                      <a:gd name="T3" fmla="*/ 0 h 435"/>
                      <a:gd name="T4" fmla="*/ 0 60000 65536"/>
                      <a:gd name="T5" fmla="*/ 0 60000 65536"/>
                    </a:gdLst>
                    <a:ahLst/>
                    <a:cxnLst>
                      <a:cxn ang="T4">
                        <a:pos x="T0" y="T1"/>
                      </a:cxn>
                      <a:cxn ang="T5">
                        <a:pos x="T2" y="T3"/>
                      </a:cxn>
                    </a:cxnLst>
                    <a:rect l="0" t="0" r="r" b="b"/>
                    <a:pathLst>
                      <a:path w="480" h="435">
                        <a:moveTo>
                          <a:pt x="480" y="435"/>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691" name="Freeform 43"/>
                  <p:cNvSpPr>
                    <a:spLocks/>
                  </p:cNvSpPr>
                  <p:nvPr/>
                </p:nvSpPr>
                <p:spPr bwMode="auto">
                  <a:xfrm>
                    <a:off x="3360" y="10620"/>
                    <a:ext cx="1335" cy="525"/>
                  </a:xfrm>
                  <a:custGeom>
                    <a:avLst/>
                    <a:gdLst>
                      <a:gd name="T0" fmla="*/ 1335 w 1335"/>
                      <a:gd name="T1" fmla="*/ 525 h 525"/>
                      <a:gd name="T2" fmla="*/ 0 w 1335"/>
                      <a:gd name="T3" fmla="*/ 0 h 525"/>
                      <a:gd name="T4" fmla="*/ 0 60000 65536"/>
                      <a:gd name="T5" fmla="*/ 0 60000 65536"/>
                    </a:gdLst>
                    <a:ahLst/>
                    <a:cxnLst>
                      <a:cxn ang="T4">
                        <a:pos x="T0" y="T1"/>
                      </a:cxn>
                      <a:cxn ang="T5">
                        <a:pos x="T2" y="T3"/>
                      </a:cxn>
                    </a:cxnLst>
                    <a:rect l="0" t="0" r="r" b="b"/>
                    <a:pathLst>
                      <a:path w="1335" h="525">
                        <a:moveTo>
                          <a:pt x="1335" y="525"/>
                        </a:moveTo>
                        <a:lnTo>
                          <a:pt x="0" y="0"/>
                        </a:lnTo>
                      </a:path>
                    </a:pathLst>
                  </a:custGeom>
                  <a:noFill/>
                  <a:ln w="0">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692" name="Text Box 44"/>
                  <p:cNvSpPr txBox="1">
                    <a:spLocks noChangeArrowheads="1"/>
                  </p:cNvSpPr>
                  <p:nvPr/>
                </p:nvSpPr>
                <p:spPr bwMode="auto">
                  <a:xfrm>
                    <a:off x="6525" y="10785"/>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状态</a:t>
                    </a:r>
                  </a:p>
                </p:txBody>
              </p:sp>
              <p:sp>
                <p:nvSpPr>
                  <p:cNvPr id="28693" name="Text Box 45"/>
                  <p:cNvSpPr txBox="1">
                    <a:spLocks noChangeArrowheads="1"/>
                  </p:cNvSpPr>
                  <p:nvPr/>
                </p:nvSpPr>
                <p:spPr bwMode="auto">
                  <a:xfrm>
                    <a:off x="5760" y="10680"/>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状态</a:t>
                    </a:r>
                  </a:p>
                </p:txBody>
              </p:sp>
              <p:sp>
                <p:nvSpPr>
                  <p:cNvPr id="28694" name="Text Box 46"/>
                  <p:cNvSpPr txBox="1">
                    <a:spLocks noChangeArrowheads="1"/>
                  </p:cNvSpPr>
                  <p:nvPr/>
                </p:nvSpPr>
                <p:spPr bwMode="auto">
                  <a:xfrm>
                    <a:off x="4620" y="10554"/>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a:latin typeface="Times New Roman" panose="02020603050405020304" pitchFamily="18" charset="0"/>
                        <a:ea typeface="楷体" panose="02010609060101010101" pitchFamily="49" charset="-122"/>
                        <a:cs typeface="Times New Roman" panose="02020603050405020304" pitchFamily="18" charset="0"/>
                      </a:rPr>
                      <a:t>状态</a:t>
                    </a:r>
                  </a:p>
                </p:txBody>
              </p:sp>
              <p:sp>
                <p:nvSpPr>
                  <p:cNvPr id="28695" name="Text Box 47"/>
                  <p:cNvSpPr txBox="1">
                    <a:spLocks noChangeArrowheads="1"/>
                  </p:cNvSpPr>
                  <p:nvPr/>
                </p:nvSpPr>
                <p:spPr bwMode="auto">
                  <a:xfrm>
                    <a:off x="3705" y="10851"/>
                    <a:ext cx="68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400" b="1" dirty="0">
                        <a:latin typeface="Times New Roman" panose="02020603050405020304" pitchFamily="18" charset="0"/>
                        <a:ea typeface="楷体" panose="02010609060101010101" pitchFamily="49" charset="-122"/>
                        <a:cs typeface="Times New Roman" panose="02020603050405020304" pitchFamily="18" charset="0"/>
                      </a:rPr>
                      <a:t>状态</a:t>
                    </a:r>
                  </a:p>
                </p:txBody>
              </p:sp>
            </p:grpSp>
          </p:grpSp>
        </p:grpSp>
      </p:grpSp>
      <p:sp>
        <p:nvSpPr>
          <p:cNvPr id="28678" name="Text Box 48"/>
          <p:cNvSpPr txBox="1">
            <a:spLocks noChangeArrowheads="1"/>
          </p:cNvSpPr>
          <p:nvPr/>
        </p:nvSpPr>
        <p:spPr bwMode="auto">
          <a:xfrm>
            <a:off x="1074869" y="5646517"/>
            <a:ext cx="4956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图</a:t>
            </a:r>
            <a:r>
              <a:rPr kumimoji="1" lang="en-US" altLang="zh-CN" sz="1800" b="1" dirty="0">
                <a:latin typeface="Times New Roman" panose="02020603050405020304" pitchFamily="18" charset="0"/>
                <a:ea typeface="楷体" panose="02010609060101010101" pitchFamily="49" charset="-122"/>
                <a:cs typeface="Times New Roman" panose="02020603050405020304" pitchFamily="18" charset="0"/>
              </a:rPr>
              <a:t>2.18  </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rPr>
              <a:t>具有合取与析取关系的语义网络</a:t>
            </a:r>
          </a:p>
        </p:txBody>
      </p:sp>
      <p:sp>
        <p:nvSpPr>
          <p:cNvPr id="2" name="矩形 1"/>
          <p:cNvSpPr/>
          <p:nvPr/>
        </p:nvSpPr>
        <p:spPr>
          <a:xfrm>
            <a:off x="5299122" y="2281625"/>
            <a:ext cx="3830222" cy="535531"/>
          </a:xfrm>
          <a:prstGeom prst="rect">
            <a:avLst/>
          </a:prstGeom>
        </p:spPr>
        <p:txBody>
          <a:bodyPr wrap="square">
            <a:spAutoFit/>
          </a:bodyPr>
          <a:lstStyle/>
          <a:p>
            <a:pPr>
              <a:lnSpc>
                <a:spcPct val="80000"/>
              </a:lnSpc>
            </a:pPr>
            <a:r>
              <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  </a:t>
            </a:r>
            <a:r>
              <a:rPr lang="zh-CN" altLang="en-US"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男性、年轻；       </a:t>
            </a:r>
            <a:r>
              <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  </a:t>
            </a:r>
            <a:r>
              <a:rPr lang="zh-CN" altLang="en-US"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女性、年轻</a:t>
            </a:r>
            <a:endParaRPr lang="zh-CN" altLang="en-US"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80000"/>
              </a:lnSpc>
            </a:pPr>
            <a:r>
              <a:rPr lang="en-US" altLang="zh-CN"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  </a:t>
            </a:r>
            <a:r>
              <a:rPr lang="zh-CN" altLang="en-US"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男性、年迈；       </a:t>
            </a:r>
            <a:r>
              <a:rPr lang="en-US" altLang="zh-CN"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D  </a:t>
            </a:r>
            <a:r>
              <a:rPr lang="zh-CN" altLang="en-US"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女性、</a:t>
            </a:r>
            <a:r>
              <a:rPr lang="zh-CN" altLang="en-US"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年迈</a:t>
            </a:r>
          </a:p>
        </p:txBody>
      </p:sp>
      <p:sp>
        <p:nvSpPr>
          <p:cNvPr id="3" name="灯片编号占位符 2"/>
          <p:cNvSpPr>
            <a:spLocks noGrp="1"/>
          </p:cNvSpPr>
          <p:nvPr>
            <p:ph type="sldNum" sz="quarter" idx="12"/>
          </p:nvPr>
        </p:nvSpPr>
        <p:spPr/>
        <p:txBody>
          <a:bodyPr/>
          <a:lstStyle/>
          <a:p>
            <a:fld id="{7012CB91-0F1F-45CE-9FF6-7038D6FF293C}" type="slidenum">
              <a:rPr lang="zh-CN" altLang="en-US" smtClean="0"/>
              <a:t>14</a:t>
            </a:fld>
            <a:endParaRPr lang="zh-CN" altLang="en-US"/>
          </a:p>
        </p:txBody>
      </p:sp>
    </p:spTree>
    <p:extLst>
      <p:ext uri="{BB962C8B-B14F-4D97-AF65-F5344CB8AC3E}">
        <p14:creationId xmlns:p14="http://schemas.microsoft.com/office/powerpoint/2010/main" val="619830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7"/>
          <p:cNvSpPr>
            <a:spLocks noGrp="1"/>
          </p:cNvSpPr>
          <p:nvPr>
            <p:ph type="sldNum" sz="quarter" idx="12"/>
          </p:nvPr>
        </p:nvSpPr>
        <p:spPr>
          <a:xfrm>
            <a:off x="6628262" y="5747081"/>
            <a:ext cx="2133600" cy="476250"/>
          </a:xfrm>
        </p:spPr>
        <p:txBody>
          <a:bodyPr/>
          <a:lstStyle/>
          <a:p>
            <a:fld id="{075AF5D6-5E2F-4CA7-ADB2-B78DBEE1945A}" type="slidenum">
              <a:rPr lang="en-US" altLang="zh-CN">
                <a:latin typeface="Times New Roman" panose="02020603050405020304" pitchFamily="18" charset="0"/>
                <a:ea typeface="楷体" panose="02010609060101010101" pitchFamily="49" charset="-122"/>
                <a:cs typeface="Times New Roman" panose="02020603050405020304" pitchFamily="18" charset="0"/>
              </a:rPr>
              <a:pPr/>
              <a:t>15</a:t>
            </a:fld>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26" name="Rectangle 2"/>
          <p:cNvSpPr>
            <a:spLocks noGrp="1" noChangeArrowheads="1"/>
          </p:cNvSpPr>
          <p:nvPr>
            <p:ph type="title"/>
          </p:nvPr>
        </p:nvSpPr>
        <p:spPr>
          <a:xfrm>
            <a:off x="118084" y="1143311"/>
            <a:ext cx="6265310" cy="487514"/>
          </a:xfrm>
        </p:spPr>
        <p:txBody>
          <a:bodyPr/>
          <a:lstStyle/>
          <a:p>
            <a:r>
              <a:rPr lang="zh-CN" altLang="en-US" sz="2400" b="1" u="sng"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和全称量词的表示</a:t>
            </a:r>
            <a:r>
              <a:rPr lang="en-US" altLang="zh-CN"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(2/4)</a:t>
            </a:r>
          </a:p>
        </p:txBody>
      </p:sp>
      <p:sp>
        <p:nvSpPr>
          <p:cNvPr id="436227" name="Rectangle 3"/>
          <p:cNvSpPr>
            <a:spLocks noGrp="1" noChangeArrowheads="1"/>
          </p:cNvSpPr>
          <p:nvPr>
            <p:ph type="body" sz="half" idx="1"/>
          </p:nvPr>
        </p:nvSpPr>
        <p:spPr>
          <a:xfrm>
            <a:off x="182752" y="1667091"/>
            <a:ext cx="8497888" cy="1410487"/>
          </a:xfrm>
        </p:spPr>
        <p:txBody>
          <a:bodyPr>
            <a:normAutofit lnSpcReduction="10000"/>
          </a:bodyPr>
          <a:lstStyle/>
          <a:p>
            <a:pPr marL="0" indent="0" algn="just">
              <a:lnSpc>
                <a:spcPct val="130000"/>
              </a:lnSpc>
              <a:spcBef>
                <a:spcPts val="0"/>
              </a:spcBef>
            </a:pP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在从结点</a:t>
            </a: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引出的三条弧中，弧“</a:t>
            </a: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ISA”</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说明结点</a:t>
            </a: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GS</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中一个实例；弧“</a:t>
            </a:r>
            <a:r>
              <a:rPr lang="en-US" altLang="zh-CN" sz="2300"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说明它所代表的子空间及其具体形式；弧“    ”说明它所代表的全称量词。</a:t>
            </a:r>
          </a:p>
        </p:txBody>
      </p:sp>
      <p:graphicFrame>
        <p:nvGraphicFramePr>
          <p:cNvPr id="436228" name="Object 4"/>
          <p:cNvGraphicFramePr>
            <a:graphicFrameLocks noGrp="1" noChangeAspect="1"/>
          </p:cNvGraphicFramePr>
          <p:nvPr>
            <p:ph sz="quarter" idx="3"/>
            <p:extLst>
              <p:ext uri="{D42A27DB-BD31-4B8C-83A1-F6EECF244321}">
                <p14:modId xmlns:p14="http://schemas.microsoft.com/office/powerpoint/2010/main" val="2871674378"/>
              </p:ext>
            </p:extLst>
          </p:nvPr>
        </p:nvGraphicFramePr>
        <p:xfrm>
          <a:off x="7599267" y="2257495"/>
          <a:ext cx="331788" cy="358775"/>
        </p:xfrm>
        <a:graphic>
          <a:graphicData uri="http://schemas.openxmlformats.org/presentationml/2006/ole">
            <mc:AlternateContent xmlns:mc="http://schemas.openxmlformats.org/markup-compatibility/2006">
              <mc:Choice xmlns:v="urn:schemas-microsoft-com:vml" Requires="v">
                <p:oleObj spid="_x0000_s2094" name="公式" r:id="rId3" imgW="152280" imgH="164880" progId="Equation.3">
                  <p:embed/>
                </p:oleObj>
              </mc:Choice>
              <mc:Fallback>
                <p:oleObj name="公式" r:id="rId3"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9267" y="2257495"/>
                        <a:ext cx="33178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6230" name="Object 6"/>
          <p:cNvGraphicFramePr>
            <a:graphicFrameLocks noChangeAspect="1"/>
          </p:cNvGraphicFramePr>
          <p:nvPr>
            <p:extLst>
              <p:ext uri="{D42A27DB-BD31-4B8C-83A1-F6EECF244321}">
                <p14:modId xmlns:p14="http://schemas.microsoft.com/office/powerpoint/2010/main" val="3026570164"/>
              </p:ext>
            </p:extLst>
          </p:nvPr>
        </p:nvGraphicFramePr>
        <p:xfrm>
          <a:off x="1621609" y="5429860"/>
          <a:ext cx="269875" cy="287338"/>
        </p:xfrm>
        <a:graphic>
          <a:graphicData uri="http://schemas.openxmlformats.org/presentationml/2006/ole">
            <mc:AlternateContent xmlns:mc="http://schemas.openxmlformats.org/markup-compatibility/2006">
              <mc:Choice xmlns:v="urn:schemas-microsoft-com:vml" Requires="v">
                <p:oleObj spid="_x0000_s2095"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609" y="5429860"/>
                        <a:ext cx="2698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6231" name="Rectangle 7"/>
          <p:cNvSpPr>
            <a:spLocks noChangeArrowheads="1"/>
          </p:cNvSpPr>
          <p:nvPr/>
        </p:nvSpPr>
        <p:spPr bwMode="auto">
          <a:xfrm>
            <a:off x="686572" y="3702660"/>
            <a:ext cx="719137" cy="358775"/>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GS</a:t>
            </a:r>
          </a:p>
        </p:txBody>
      </p:sp>
      <p:sp>
        <p:nvSpPr>
          <p:cNvPr id="436232" name="Rectangle 8"/>
          <p:cNvSpPr>
            <a:spLocks noChangeArrowheads="1"/>
          </p:cNvSpPr>
          <p:nvPr/>
        </p:nvSpPr>
        <p:spPr bwMode="auto">
          <a:xfrm>
            <a:off x="686572" y="5213960"/>
            <a:ext cx="719137" cy="433388"/>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a:t>
            </a:r>
          </a:p>
        </p:txBody>
      </p:sp>
      <p:sp>
        <p:nvSpPr>
          <p:cNvPr id="436233" name="Rectangle 9"/>
          <p:cNvSpPr>
            <a:spLocks noChangeArrowheads="1"/>
          </p:cNvSpPr>
          <p:nvPr/>
        </p:nvSpPr>
        <p:spPr bwMode="auto">
          <a:xfrm>
            <a:off x="2270897" y="4494823"/>
            <a:ext cx="5975350" cy="1655762"/>
          </a:xfrm>
          <a:prstGeom prst="rect">
            <a:avLst/>
          </a:prstGeom>
          <a:solidFill>
            <a:schemeClr val="bg1"/>
          </a:solidFill>
          <a:ln w="9525">
            <a:solidFill>
              <a:srgbClr val="0000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36234" name="Rectangle 10"/>
          <p:cNvSpPr>
            <a:spLocks noChangeArrowheads="1"/>
          </p:cNvSpPr>
          <p:nvPr/>
        </p:nvSpPr>
        <p:spPr bwMode="auto">
          <a:xfrm>
            <a:off x="2702697" y="5213960"/>
            <a:ext cx="719137"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436235" name="Rectangle 11"/>
          <p:cNvSpPr>
            <a:spLocks noChangeArrowheads="1"/>
          </p:cNvSpPr>
          <p:nvPr/>
        </p:nvSpPr>
        <p:spPr bwMode="auto">
          <a:xfrm>
            <a:off x="4645797" y="5213960"/>
            <a:ext cx="720725" cy="433388"/>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l</a:t>
            </a:r>
          </a:p>
        </p:txBody>
      </p:sp>
      <p:sp>
        <p:nvSpPr>
          <p:cNvPr id="436236" name="Rectangle 12"/>
          <p:cNvSpPr>
            <a:spLocks noChangeArrowheads="1"/>
          </p:cNvSpPr>
          <p:nvPr/>
        </p:nvSpPr>
        <p:spPr bwMode="auto">
          <a:xfrm>
            <a:off x="6663509" y="5213960"/>
            <a:ext cx="649288" cy="433388"/>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endPar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37" name="Line 13"/>
          <p:cNvSpPr>
            <a:spLocks noChangeShapeType="1"/>
          </p:cNvSpPr>
          <p:nvPr/>
        </p:nvSpPr>
        <p:spPr bwMode="auto">
          <a:xfrm>
            <a:off x="1405709" y="5429860"/>
            <a:ext cx="1296988"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38" name="Line 14"/>
          <p:cNvSpPr>
            <a:spLocks noChangeShapeType="1"/>
          </p:cNvSpPr>
          <p:nvPr/>
        </p:nvSpPr>
        <p:spPr bwMode="auto">
          <a:xfrm flipV="1">
            <a:off x="1405709" y="4998060"/>
            <a:ext cx="865188" cy="36036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39" name="Line 15"/>
          <p:cNvSpPr>
            <a:spLocks noChangeShapeType="1"/>
          </p:cNvSpPr>
          <p:nvPr/>
        </p:nvSpPr>
        <p:spPr bwMode="auto">
          <a:xfrm flipH="1">
            <a:off x="3421834" y="5429860"/>
            <a:ext cx="122396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0" name="Line 16"/>
          <p:cNvSpPr>
            <a:spLocks noChangeShapeType="1"/>
          </p:cNvSpPr>
          <p:nvPr/>
        </p:nvSpPr>
        <p:spPr bwMode="auto">
          <a:xfrm>
            <a:off x="5366522" y="5429860"/>
            <a:ext cx="1296987"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1" name="Rectangle 17"/>
          <p:cNvSpPr>
            <a:spLocks noChangeArrowheads="1"/>
          </p:cNvSpPr>
          <p:nvPr/>
        </p:nvSpPr>
        <p:spPr bwMode="auto">
          <a:xfrm>
            <a:off x="2702697" y="3629635"/>
            <a:ext cx="893762" cy="428625"/>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学生</a:t>
            </a:r>
          </a:p>
        </p:txBody>
      </p:sp>
      <p:sp>
        <p:nvSpPr>
          <p:cNvPr id="436242" name="Rectangle 18"/>
          <p:cNvSpPr>
            <a:spLocks noChangeArrowheads="1"/>
          </p:cNvSpPr>
          <p:nvPr/>
        </p:nvSpPr>
        <p:spPr bwMode="auto">
          <a:xfrm>
            <a:off x="4645797" y="3629635"/>
            <a:ext cx="703262" cy="352425"/>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学习</a:t>
            </a:r>
          </a:p>
        </p:txBody>
      </p:sp>
      <p:sp>
        <p:nvSpPr>
          <p:cNvPr id="436243" name="Rectangle 19"/>
          <p:cNvSpPr>
            <a:spLocks noChangeArrowheads="1"/>
          </p:cNvSpPr>
          <p:nvPr/>
        </p:nvSpPr>
        <p:spPr bwMode="auto">
          <a:xfrm>
            <a:off x="6339659" y="3582402"/>
            <a:ext cx="1524000" cy="399657"/>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程序语言</a:t>
            </a:r>
          </a:p>
        </p:txBody>
      </p:sp>
      <p:sp>
        <p:nvSpPr>
          <p:cNvPr id="436244" name="Line 20"/>
          <p:cNvSpPr>
            <a:spLocks noChangeShapeType="1"/>
          </p:cNvSpPr>
          <p:nvPr/>
        </p:nvSpPr>
        <p:spPr bwMode="auto">
          <a:xfrm flipV="1">
            <a:off x="1045347" y="4063023"/>
            <a:ext cx="0" cy="115093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5" name="Line 21"/>
          <p:cNvSpPr>
            <a:spLocks noChangeShapeType="1"/>
          </p:cNvSpPr>
          <p:nvPr/>
        </p:nvSpPr>
        <p:spPr bwMode="auto">
          <a:xfrm flipV="1">
            <a:off x="3063059" y="4063023"/>
            <a:ext cx="0" cy="115093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6" name="Line 22"/>
          <p:cNvSpPr>
            <a:spLocks noChangeShapeType="1"/>
          </p:cNvSpPr>
          <p:nvPr/>
        </p:nvSpPr>
        <p:spPr bwMode="auto">
          <a:xfrm flipV="1">
            <a:off x="5006159" y="3989998"/>
            <a:ext cx="0" cy="12239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7" name="Line 23"/>
          <p:cNvSpPr>
            <a:spLocks noChangeShapeType="1"/>
          </p:cNvSpPr>
          <p:nvPr/>
        </p:nvSpPr>
        <p:spPr bwMode="auto">
          <a:xfrm flipV="1">
            <a:off x="7022284" y="3989998"/>
            <a:ext cx="0" cy="12239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48" name="Text Box 24"/>
          <p:cNvSpPr txBox="1">
            <a:spLocks noChangeArrowheads="1"/>
          </p:cNvSpPr>
          <p:nvPr/>
        </p:nvSpPr>
        <p:spPr bwMode="auto">
          <a:xfrm>
            <a:off x="3134497" y="4566260"/>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6249" name="Text Box 25"/>
          <p:cNvSpPr txBox="1">
            <a:spLocks noChangeArrowheads="1"/>
          </p:cNvSpPr>
          <p:nvPr/>
        </p:nvSpPr>
        <p:spPr bwMode="auto">
          <a:xfrm>
            <a:off x="5150622" y="449482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6250" name="Text Box 26"/>
          <p:cNvSpPr txBox="1">
            <a:spLocks noChangeArrowheads="1"/>
          </p:cNvSpPr>
          <p:nvPr/>
        </p:nvSpPr>
        <p:spPr bwMode="auto">
          <a:xfrm>
            <a:off x="7095309" y="4566260"/>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6251" name="Text Box 27"/>
          <p:cNvSpPr txBox="1">
            <a:spLocks noChangeArrowheads="1"/>
          </p:cNvSpPr>
          <p:nvPr/>
        </p:nvSpPr>
        <p:spPr bwMode="auto">
          <a:xfrm>
            <a:off x="1550172" y="485518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436252" name="Text Box 28"/>
          <p:cNvSpPr txBox="1">
            <a:spLocks noChangeArrowheads="1"/>
          </p:cNvSpPr>
          <p:nvPr/>
        </p:nvSpPr>
        <p:spPr bwMode="auto">
          <a:xfrm>
            <a:off x="3566297" y="5071085"/>
            <a:ext cx="936625"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zh-CN" altLang="en-US"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主体</a:t>
            </a:r>
            <a:endPar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53" name="Text Box 29"/>
          <p:cNvSpPr txBox="1">
            <a:spLocks noChangeArrowheads="1"/>
          </p:cNvSpPr>
          <p:nvPr/>
        </p:nvSpPr>
        <p:spPr bwMode="auto">
          <a:xfrm>
            <a:off x="5510984" y="5071085"/>
            <a:ext cx="935038"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zh-CN" altLang="en-US"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客体</a:t>
            </a:r>
            <a:endPar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6254" name="Text Box 30"/>
          <p:cNvSpPr txBox="1">
            <a:spLocks noChangeArrowheads="1"/>
          </p:cNvSpPr>
          <p:nvPr/>
        </p:nvSpPr>
        <p:spPr bwMode="auto">
          <a:xfrm>
            <a:off x="326209" y="442179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32" name="Text Box 4"/>
          <p:cNvSpPr txBox="1">
            <a:spLocks noChangeArrowheads="1"/>
          </p:cNvSpPr>
          <p:nvPr/>
        </p:nvSpPr>
        <p:spPr bwMode="auto">
          <a:xfrm>
            <a:off x="1334832" y="437025"/>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 name="矩形 1"/>
          <p:cNvSpPr/>
          <p:nvPr/>
        </p:nvSpPr>
        <p:spPr>
          <a:xfrm>
            <a:off x="89706" y="3107129"/>
            <a:ext cx="2469211" cy="646331"/>
          </a:xfrm>
          <a:prstGeom prst="rect">
            <a:avLst/>
          </a:prstGeom>
        </p:spPr>
        <p:txBody>
          <a:bodyPr wrap="square">
            <a:spAutoFit/>
          </a:bodyPr>
          <a:lstStyle/>
          <a:p>
            <a:pPr algn="just"/>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概念结点</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，它表示具有全称量化的一般事件</a:t>
            </a:r>
            <a:endParaRPr lang="zh-CN" altLang="en-US" dirty="0"/>
          </a:p>
        </p:txBody>
      </p:sp>
      <p:sp>
        <p:nvSpPr>
          <p:cNvPr id="3" name="矩形 2"/>
          <p:cNvSpPr/>
          <p:nvPr/>
        </p:nvSpPr>
        <p:spPr>
          <a:xfrm>
            <a:off x="456654" y="5638378"/>
            <a:ext cx="1107996" cy="369332"/>
          </a:xfrm>
          <a:prstGeom prst="rect">
            <a:avLst/>
          </a:prstGeom>
        </p:spPr>
        <p:txBody>
          <a:bodyPr wrap="none">
            <a:spAutoFit/>
          </a:bodyPr>
          <a:lstStyle/>
          <a:p>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实例结点</a:t>
            </a:r>
            <a:endParaRPr lang="zh-CN" altLang="en-US" dirty="0"/>
          </a:p>
        </p:txBody>
      </p:sp>
      <p:sp>
        <p:nvSpPr>
          <p:cNvPr id="4" name="矩形 3"/>
          <p:cNvSpPr/>
          <p:nvPr/>
        </p:nvSpPr>
        <p:spPr>
          <a:xfrm>
            <a:off x="2558917" y="5696045"/>
            <a:ext cx="1107996" cy="369332"/>
          </a:xfrm>
          <a:prstGeom prst="rect">
            <a:avLst/>
          </a:prstGeom>
        </p:spPr>
        <p:txBody>
          <a:bodyPr wrap="none">
            <a:spAutoFit/>
          </a:bodyPr>
          <a:lstStyle/>
          <a:p>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全称变量</a:t>
            </a:r>
            <a:endParaRPr lang="zh-CN" altLang="en-US" dirty="0"/>
          </a:p>
        </p:txBody>
      </p:sp>
      <p:sp>
        <p:nvSpPr>
          <p:cNvPr id="5" name="矩形 4"/>
          <p:cNvSpPr/>
          <p:nvPr/>
        </p:nvSpPr>
        <p:spPr>
          <a:xfrm>
            <a:off x="4510311" y="5676995"/>
            <a:ext cx="1107996" cy="369332"/>
          </a:xfrm>
          <a:prstGeom prst="rect">
            <a:avLst/>
          </a:prstGeom>
        </p:spPr>
        <p:txBody>
          <a:bodyPr wrap="none">
            <a:spAutoFit/>
          </a:bodyPr>
          <a:lstStyle/>
          <a:p>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存在变量</a:t>
            </a:r>
            <a:endParaRPr lang="zh-CN" altLang="en-US" dirty="0"/>
          </a:p>
        </p:txBody>
      </p:sp>
      <p:sp>
        <p:nvSpPr>
          <p:cNvPr id="37" name="矩形 36"/>
          <p:cNvSpPr/>
          <p:nvPr/>
        </p:nvSpPr>
        <p:spPr>
          <a:xfrm>
            <a:off x="6383394" y="5697669"/>
            <a:ext cx="1107996" cy="369332"/>
          </a:xfrm>
          <a:prstGeom prst="rect">
            <a:avLst/>
          </a:prstGeom>
        </p:spPr>
        <p:txBody>
          <a:bodyPr wrap="none">
            <a:spAutoFit/>
          </a:bodyPr>
          <a:lstStyle/>
          <a:p>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存在变量</a:t>
            </a:r>
            <a:endParaRPr lang="zh-CN" altLang="en-US" dirty="0"/>
          </a:p>
        </p:txBody>
      </p:sp>
      <p:sp>
        <p:nvSpPr>
          <p:cNvPr id="6" name="日期占位符 5"/>
          <p:cNvSpPr>
            <a:spLocks noGrp="1"/>
          </p:cNvSpPr>
          <p:nvPr>
            <p:ph type="dt" sz="half" idx="10"/>
          </p:nvPr>
        </p:nvSpPr>
        <p:spPr/>
        <p:txBody>
          <a:bodyPr/>
          <a:lstStyle/>
          <a:p>
            <a:fld id="{12CB7179-499C-41F3-BA19-B47E323DDEF9}" type="datetime1">
              <a:rPr lang="zh-CN" altLang="en-US" smtClean="0"/>
              <a:t>2025/6/29</a:t>
            </a:fld>
            <a:endParaRPr lang="en-US" altLang="zh-CN"/>
          </a:p>
        </p:txBody>
      </p:sp>
    </p:spTree>
    <p:extLst>
      <p:ext uri="{BB962C8B-B14F-4D97-AF65-F5344CB8AC3E}">
        <p14:creationId xmlns:p14="http://schemas.microsoft.com/office/powerpoint/2010/main" val="623403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a:xfrm>
            <a:off x="8316260" y="6243638"/>
            <a:ext cx="630890" cy="457200"/>
          </a:xfrm>
        </p:spPr>
        <p:txBody>
          <a:bodyPr/>
          <a:lstStyle/>
          <a:p>
            <a:fld id="{98F88BA0-7AB0-40A8-9C57-F9EAE6C928A3}" type="slidenum">
              <a:rPr lang="en-US" altLang="zh-CN">
                <a:latin typeface="Times New Roman" panose="02020603050405020304" pitchFamily="18" charset="0"/>
                <a:ea typeface="楷体" panose="02010609060101010101" pitchFamily="49" charset="-122"/>
                <a:cs typeface="Times New Roman" panose="02020603050405020304" pitchFamily="18" charset="0"/>
              </a:rPr>
              <a:pPr/>
              <a:t>16</a:t>
            </a:fld>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50" name="Rectangle 2"/>
          <p:cNvSpPr>
            <a:spLocks noGrp="1" noChangeArrowheads="1"/>
          </p:cNvSpPr>
          <p:nvPr>
            <p:ph type="title"/>
          </p:nvPr>
        </p:nvSpPr>
        <p:spPr>
          <a:xfrm>
            <a:off x="0" y="1037470"/>
            <a:ext cx="7793037" cy="479555"/>
          </a:xfrm>
        </p:spPr>
        <p:txBody>
          <a:bodyPr/>
          <a:lstStyle/>
          <a:p>
            <a:r>
              <a:rPr lang="zh-CN" altLang="en-US" sz="2400" b="1" u="sng"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和全称量词的表示</a:t>
            </a:r>
            <a:r>
              <a:rPr lang="en-US" altLang="zh-CN"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(3/4)</a:t>
            </a:r>
          </a:p>
        </p:txBody>
      </p:sp>
      <p:sp>
        <p:nvSpPr>
          <p:cNvPr id="437251" name="Rectangle 3"/>
          <p:cNvSpPr>
            <a:spLocks noGrp="1" noChangeArrowheads="1"/>
          </p:cNvSpPr>
          <p:nvPr>
            <p:ph type="body" idx="1"/>
          </p:nvPr>
        </p:nvSpPr>
        <p:spPr>
          <a:xfrm>
            <a:off x="167311" y="1651963"/>
            <a:ext cx="8435975" cy="1849100"/>
          </a:xfrm>
        </p:spPr>
        <p:txBody>
          <a:bodyPr>
            <a:normAutofit lnSpcReduction="10000"/>
          </a:bodyPr>
          <a:lstStyle/>
          <a:p>
            <a:pPr marL="0" indent="0" algn="just">
              <a:lnSpc>
                <a:spcPct val="120000"/>
              </a:lnSpc>
              <a:spcBef>
                <a:spcPts val="0"/>
              </a:spcBef>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每一个全称量词都需要一条这样的弧，子空间中有多少个全称量词，就需要有多少条这样的弧。</a:t>
            </a:r>
          </a:p>
          <a:p>
            <a:pPr marL="0" indent="0" algn="just">
              <a:lnSpc>
                <a:spcPct val="120000"/>
              </a:lnSpc>
              <a:spcBef>
                <a:spcPts val="0"/>
              </a:spcBef>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2-19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用语义网络表示事实： </a:t>
            </a:r>
          </a:p>
          <a:p>
            <a:pPr marL="0" indent="0" algn="just">
              <a:lnSpc>
                <a:spcPct val="120000"/>
              </a:lnSpc>
              <a:spcBef>
                <a:spcPts val="0"/>
              </a:spcBef>
            </a:pP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“每个学生都学习了所有的程序设计课程”</a:t>
            </a:r>
          </a:p>
          <a:p>
            <a:pPr marL="0" indent="0" algn="just">
              <a:lnSpc>
                <a:spcPct val="120000"/>
              </a:lnSpc>
              <a:spcBef>
                <a:spcPts val="0"/>
              </a:spcBef>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    其语义网络如下图所示。其中，结点</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有两条指向全称变量的弧。</a:t>
            </a:r>
          </a:p>
        </p:txBody>
      </p:sp>
      <p:sp>
        <p:nvSpPr>
          <p:cNvPr id="437252" name="Rectangle 4"/>
          <p:cNvSpPr>
            <a:spLocks noChangeArrowheads="1"/>
          </p:cNvSpPr>
          <p:nvPr/>
        </p:nvSpPr>
        <p:spPr bwMode="auto">
          <a:xfrm>
            <a:off x="2708490" y="4270914"/>
            <a:ext cx="5400675" cy="143986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53" name="Rectangle 5"/>
          <p:cNvSpPr>
            <a:spLocks noChangeArrowheads="1"/>
          </p:cNvSpPr>
          <p:nvPr/>
        </p:nvSpPr>
        <p:spPr bwMode="auto">
          <a:xfrm>
            <a:off x="2997415" y="3550189"/>
            <a:ext cx="860425" cy="3810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学生</a:t>
            </a:r>
          </a:p>
        </p:txBody>
      </p:sp>
      <p:sp>
        <p:nvSpPr>
          <p:cNvPr id="437254" name="Rectangle 6"/>
          <p:cNvSpPr>
            <a:spLocks noChangeArrowheads="1"/>
          </p:cNvSpPr>
          <p:nvPr/>
        </p:nvSpPr>
        <p:spPr bwMode="auto">
          <a:xfrm>
            <a:off x="4653178" y="3550189"/>
            <a:ext cx="804862" cy="3810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学习</a:t>
            </a:r>
          </a:p>
        </p:txBody>
      </p:sp>
      <p:sp>
        <p:nvSpPr>
          <p:cNvPr id="437255" name="Rectangle 7"/>
          <p:cNvSpPr>
            <a:spLocks noChangeArrowheads="1"/>
          </p:cNvSpPr>
          <p:nvPr/>
        </p:nvSpPr>
        <p:spPr bwMode="auto">
          <a:xfrm>
            <a:off x="6237503" y="3550189"/>
            <a:ext cx="1506537" cy="3810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程序设计课</a:t>
            </a:r>
          </a:p>
        </p:txBody>
      </p:sp>
      <p:sp>
        <p:nvSpPr>
          <p:cNvPr id="437256" name="Rectangle 8"/>
          <p:cNvSpPr>
            <a:spLocks noChangeArrowheads="1"/>
          </p:cNvSpPr>
          <p:nvPr/>
        </p:nvSpPr>
        <p:spPr bwMode="auto">
          <a:xfrm>
            <a:off x="4653178" y="6142577"/>
            <a:ext cx="935037"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a:t>
            </a:r>
          </a:p>
        </p:txBody>
      </p:sp>
      <p:sp>
        <p:nvSpPr>
          <p:cNvPr id="437257" name="Rectangle 9"/>
          <p:cNvSpPr>
            <a:spLocks noChangeArrowheads="1"/>
          </p:cNvSpPr>
          <p:nvPr/>
        </p:nvSpPr>
        <p:spPr bwMode="auto">
          <a:xfrm>
            <a:off x="1916328" y="6142577"/>
            <a:ext cx="865187"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GS</a:t>
            </a:r>
          </a:p>
        </p:txBody>
      </p:sp>
      <p:sp>
        <p:nvSpPr>
          <p:cNvPr id="437258" name="Rectangle 10"/>
          <p:cNvSpPr>
            <a:spLocks noChangeArrowheads="1"/>
          </p:cNvSpPr>
          <p:nvPr/>
        </p:nvSpPr>
        <p:spPr bwMode="auto">
          <a:xfrm>
            <a:off x="3068853" y="4990052"/>
            <a:ext cx="576262" cy="433387"/>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437259" name="Rectangle 11"/>
          <p:cNvSpPr>
            <a:spLocks noChangeArrowheads="1"/>
          </p:cNvSpPr>
          <p:nvPr/>
        </p:nvSpPr>
        <p:spPr bwMode="auto">
          <a:xfrm>
            <a:off x="4724615" y="4990052"/>
            <a:ext cx="649288" cy="431800"/>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l</a:t>
            </a:r>
          </a:p>
        </p:txBody>
      </p:sp>
      <p:sp>
        <p:nvSpPr>
          <p:cNvPr id="437260" name="Rectangle 12"/>
          <p:cNvSpPr>
            <a:spLocks noChangeArrowheads="1"/>
          </p:cNvSpPr>
          <p:nvPr/>
        </p:nvSpPr>
        <p:spPr bwMode="auto">
          <a:xfrm>
            <a:off x="6524840" y="4990052"/>
            <a:ext cx="649288" cy="358775"/>
          </a:xfrm>
          <a:prstGeom prst="rect">
            <a:avLst/>
          </a:prstGeom>
          <a:solidFill>
            <a:srgbClr val="CC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1" name="Line 13"/>
          <p:cNvSpPr>
            <a:spLocks noChangeShapeType="1"/>
          </p:cNvSpPr>
          <p:nvPr/>
        </p:nvSpPr>
        <p:spPr bwMode="auto">
          <a:xfrm flipV="1">
            <a:off x="3357778" y="3910552"/>
            <a:ext cx="0" cy="10795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2" name="Line 14"/>
          <p:cNvSpPr>
            <a:spLocks noChangeShapeType="1"/>
          </p:cNvSpPr>
          <p:nvPr/>
        </p:nvSpPr>
        <p:spPr bwMode="auto">
          <a:xfrm flipV="1">
            <a:off x="5013540" y="3910552"/>
            <a:ext cx="0" cy="10795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3" name="Line 15"/>
          <p:cNvSpPr>
            <a:spLocks noChangeShapeType="1"/>
          </p:cNvSpPr>
          <p:nvPr/>
        </p:nvSpPr>
        <p:spPr bwMode="auto">
          <a:xfrm flipV="1">
            <a:off x="6885203" y="3910552"/>
            <a:ext cx="0" cy="10795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4" name="Line 16"/>
          <p:cNvSpPr>
            <a:spLocks noChangeShapeType="1"/>
          </p:cNvSpPr>
          <p:nvPr/>
        </p:nvSpPr>
        <p:spPr bwMode="auto">
          <a:xfrm flipH="1">
            <a:off x="2781515" y="6358477"/>
            <a:ext cx="187166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5" name="Line 17"/>
          <p:cNvSpPr>
            <a:spLocks noChangeShapeType="1"/>
          </p:cNvSpPr>
          <p:nvPr/>
        </p:nvSpPr>
        <p:spPr bwMode="auto">
          <a:xfrm flipH="1" flipV="1">
            <a:off x="3357778" y="5421852"/>
            <a:ext cx="1655762" cy="720725"/>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6" name="Line 18"/>
          <p:cNvSpPr>
            <a:spLocks noChangeShapeType="1"/>
          </p:cNvSpPr>
          <p:nvPr/>
        </p:nvSpPr>
        <p:spPr bwMode="auto">
          <a:xfrm flipV="1">
            <a:off x="5084978" y="5710777"/>
            <a:ext cx="730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7" name="Line 19"/>
          <p:cNvSpPr>
            <a:spLocks noChangeShapeType="1"/>
          </p:cNvSpPr>
          <p:nvPr/>
        </p:nvSpPr>
        <p:spPr bwMode="auto">
          <a:xfrm flipV="1">
            <a:off x="5229440" y="5350414"/>
            <a:ext cx="1584325" cy="79216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68" name="Text Box 20"/>
          <p:cNvSpPr txBox="1">
            <a:spLocks noChangeArrowheads="1"/>
          </p:cNvSpPr>
          <p:nvPr/>
        </p:nvSpPr>
        <p:spPr bwMode="auto">
          <a:xfrm>
            <a:off x="3429215" y="4342352"/>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7269" name="Text Box 21"/>
          <p:cNvSpPr txBox="1">
            <a:spLocks noChangeArrowheads="1"/>
          </p:cNvSpPr>
          <p:nvPr/>
        </p:nvSpPr>
        <p:spPr bwMode="auto">
          <a:xfrm>
            <a:off x="5084978" y="4342352"/>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7270" name="Text Box 22"/>
          <p:cNvSpPr txBox="1">
            <a:spLocks noChangeArrowheads="1"/>
          </p:cNvSpPr>
          <p:nvPr/>
        </p:nvSpPr>
        <p:spPr bwMode="auto">
          <a:xfrm>
            <a:off x="6958228" y="4342352"/>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7271" name="Line 23"/>
          <p:cNvSpPr>
            <a:spLocks noChangeShapeType="1"/>
          </p:cNvSpPr>
          <p:nvPr/>
        </p:nvSpPr>
        <p:spPr bwMode="auto">
          <a:xfrm flipH="1">
            <a:off x="3645115" y="5205952"/>
            <a:ext cx="1079500"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72" name="Line 24"/>
          <p:cNvSpPr>
            <a:spLocks noChangeShapeType="1"/>
          </p:cNvSpPr>
          <p:nvPr/>
        </p:nvSpPr>
        <p:spPr bwMode="auto">
          <a:xfrm>
            <a:off x="5373903" y="5205952"/>
            <a:ext cx="1150937"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7273" name="Text Box 25"/>
          <p:cNvSpPr txBox="1">
            <a:spLocks noChangeArrowheads="1"/>
          </p:cNvSpPr>
          <p:nvPr/>
        </p:nvSpPr>
        <p:spPr bwMode="auto">
          <a:xfrm>
            <a:off x="3716553" y="4774152"/>
            <a:ext cx="9366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Subject</a:t>
            </a:r>
          </a:p>
        </p:txBody>
      </p:sp>
      <p:sp>
        <p:nvSpPr>
          <p:cNvPr id="437274" name="Text Box 26"/>
          <p:cNvSpPr txBox="1">
            <a:spLocks noChangeArrowheads="1"/>
          </p:cNvSpPr>
          <p:nvPr/>
        </p:nvSpPr>
        <p:spPr bwMode="auto">
          <a:xfrm>
            <a:off x="5516778" y="4845589"/>
            <a:ext cx="792162"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Object</a:t>
            </a:r>
          </a:p>
        </p:txBody>
      </p:sp>
      <p:sp>
        <p:nvSpPr>
          <p:cNvPr id="437275" name="Text Box 27"/>
          <p:cNvSpPr txBox="1">
            <a:spLocks noChangeArrowheads="1"/>
          </p:cNvSpPr>
          <p:nvPr/>
        </p:nvSpPr>
        <p:spPr bwMode="auto">
          <a:xfrm>
            <a:off x="3284753" y="5998114"/>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ISA</a:t>
            </a:r>
          </a:p>
        </p:txBody>
      </p:sp>
      <p:sp>
        <p:nvSpPr>
          <p:cNvPr id="437276" name="Text Box 28"/>
          <p:cNvSpPr txBox="1">
            <a:spLocks noChangeArrowheads="1"/>
          </p:cNvSpPr>
          <p:nvPr/>
        </p:nvSpPr>
        <p:spPr bwMode="auto">
          <a:xfrm>
            <a:off x="5158003" y="5710777"/>
            <a:ext cx="358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F</a:t>
            </a:r>
          </a:p>
        </p:txBody>
      </p:sp>
      <p:graphicFrame>
        <p:nvGraphicFramePr>
          <p:cNvPr id="437277" name="Object 29"/>
          <p:cNvGraphicFramePr>
            <a:graphicFrameLocks noGrp="1" noChangeAspect="1"/>
          </p:cNvGraphicFramePr>
          <p:nvPr>
            <p:ph sz="quarter" idx="4294967295"/>
            <p:extLst>
              <p:ext uri="{D42A27DB-BD31-4B8C-83A1-F6EECF244321}">
                <p14:modId xmlns:p14="http://schemas.microsoft.com/office/powerpoint/2010/main" val="2159991659"/>
              </p:ext>
            </p:extLst>
          </p:nvPr>
        </p:nvGraphicFramePr>
        <p:xfrm>
          <a:off x="3716553" y="5637752"/>
          <a:ext cx="333375" cy="360362"/>
        </p:xfrm>
        <a:graphic>
          <a:graphicData uri="http://schemas.openxmlformats.org/presentationml/2006/ole">
            <mc:AlternateContent xmlns:mc="http://schemas.openxmlformats.org/markup-compatibility/2006">
              <mc:Choice xmlns:v="urn:schemas-microsoft-com:vml" Requires="v">
                <p:oleObj spid="_x0000_s3116" name="公式" r:id="rId3" imgW="152280" imgH="164880" progId="Equation.3">
                  <p:embed/>
                </p:oleObj>
              </mc:Choice>
              <mc:Fallback>
                <p:oleObj name="公式" r:id="rId3"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553" y="5637752"/>
                        <a:ext cx="3333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7278" name="Object 30"/>
          <p:cNvGraphicFramePr>
            <a:graphicFrameLocks noChangeAspect="1"/>
          </p:cNvGraphicFramePr>
          <p:nvPr>
            <p:extLst>
              <p:ext uri="{D42A27DB-BD31-4B8C-83A1-F6EECF244321}">
                <p14:modId xmlns:p14="http://schemas.microsoft.com/office/powerpoint/2010/main" val="4092590169"/>
              </p:ext>
            </p:extLst>
          </p:nvPr>
        </p:nvGraphicFramePr>
        <p:xfrm>
          <a:off x="6093040" y="5710777"/>
          <a:ext cx="331788" cy="358775"/>
        </p:xfrm>
        <a:graphic>
          <a:graphicData uri="http://schemas.openxmlformats.org/presentationml/2006/ole">
            <mc:AlternateContent xmlns:mc="http://schemas.openxmlformats.org/markup-compatibility/2006">
              <mc:Choice xmlns:v="urn:schemas-microsoft-com:vml" Requires="v">
                <p:oleObj spid="_x0000_s3117"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040" y="5710777"/>
                        <a:ext cx="3317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 Box 4"/>
          <p:cNvSpPr txBox="1">
            <a:spLocks noChangeArrowheads="1"/>
          </p:cNvSpPr>
          <p:nvPr/>
        </p:nvSpPr>
        <p:spPr bwMode="auto">
          <a:xfrm>
            <a:off x="1404596" y="234260"/>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 name="日期占位符 1"/>
          <p:cNvSpPr>
            <a:spLocks noGrp="1"/>
          </p:cNvSpPr>
          <p:nvPr>
            <p:ph type="dt" sz="half" idx="10"/>
          </p:nvPr>
        </p:nvSpPr>
        <p:spPr/>
        <p:txBody>
          <a:bodyPr/>
          <a:lstStyle/>
          <a:p>
            <a:fld id="{59F48FDC-B32F-445C-AFBB-1BFA0FD611FD}" type="datetime1">
              <a:rPr lang="zh-CN" altLang="en-US" smtClean="0"/>
              <a:t>2025/6/29</a:t>
            </a:fld>
            <a:endParaRPr lang="zh-CN" altLang="en-US"/>
          </a:p>
        </p:txBody>
      </p:sp>
    </p:spTree>
    <p:extLst>
      <p:ext uri="{BB962C8B-B14F-4D97-AF65-F5344CB8AC3E}">
        <p14:creationId xmlns:p14="http://schemas.microsoft.com/office/powerpoint/2010/main" val="3370000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762000"/>
            <a:ext cx="8215313" cy="912813"/>
          </a:xfrm>
        </p:spPr>
        <p:txBody>
          <a:bodyPr/>
          <a:lstStyle/>
          <a:p>
            <a:pPr eaLnBrk="1" hangingPunct="1"/>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章 确定性推理 </a:t>
            </a:r>
          </a:p>
        </p:txBody>
      </p:sp>
      <p:sp>
        <p:nvSpPr>
          <p:cNvPr id="6147" name="Rectangle 5"/>
          <p:cNvSpPr>
            <a:spLocks noChangeArrowheads="1"/>
          </p:cNvSpPr>
          <p:nvPr/>
        </p:nvSpPr>
        <p:spPr bwMode="auto">
          <a:xfrm>
            <a:off x="1187450" y="1674813"/>
            <a:ext cx="57912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0"/>
              </a:spcBef>
              <a:buClrTx/>
              <a:buSzTx/>
              <a:buFontTx/>
              <a:buNone/>
            </a:pP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本章主要内容：</a:t>
            </a:r>
          </a:p>
          <a:p>
            <a:pPr eaLnBrk="1" hangingPunct="1">
              <a:lnSpc>
                <a:spcPct val="150000"/>
              </a:lnSpc>
              <a:spcBef>
                <a:spcPct val="0"/>
              </a:spcBef>
              <a:buClrTx/>
              <a:buSzTx/>
              <a:buFontTx/>
              <a:buNone/>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3.1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推理的基本概念</a:t>
            </a:r>
          </a:p>
          <a:p>
            <a:pPr eaLnBrk="1" hangingPunct="1">
              <a:lnSpc>
                <a:spcPct val="150000"/>
              </a:lnSpc>
              <a:spcBef>
                <a:spcPct val="0"/>
              </a:spcBef>
              <a:buClrTx/>
              <a:buSzTx/>
              <a:buFontTx/>
              <a:buNone/>
            </a:pPr>
            <a:r>
              <a:rPr lang="en-US" altLang="zh-CN" sz="3200" u="sng" dirty="0">
                <a:latin typeface="Times New Roman" panose="02020603050405020304" pitchFamily="18" charset="0"/>
                <a:ea typeface="楷体" panose="02010609060101010101" pitchFamily="49" charset="-122"/>
                <a:cs typeface="Times New Roman" panose="02020603050405020304" pitchFamily="18" charset="0"/>
              </a:rPr>
              <a:t>3.2  </a:t>
            </a:r>
            <a:r>
              <a:rPr lang="zh-CN" altLang="en-US" sz="3200" u="sng" dirty="0">
                <a:latin typeface="Times New Roman" panose="02020603050405020304" pitchFamily="18" charset="0"/>
                <a:ea typeface="楷体" panose="02010609060101010101" pitchFamily="49" charset="-122"/>
                <a:cs typeface="Times New Roman" panose="02020603050405020304" pitchFamily="18" charset="0"/>
              </a:rPr>
              <a:t>推理的逻辑基础</a:t>
            </a:r>
          </a:p>
          <a:p>
            <a:pPr eaLnBrk="1" hangingPunct="1">
              <a:lnSpc>
                <a:spcPct val="150000"/>
              </a:lnSpc>
              <a:spcBef>
                <a:spcPct val="0"/>
              </a:spcBef>
              <a:buClrTx/>
              <a:buSzTx/>
              <a:buFontTx/>
              <a:buNone/>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3.3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自然演绎推理</a:t>
            </a:r>
          </a:p>
          <a:p>
            <a:pPr eaLnBrk="1" hangingPunct="1">
              <a:lnSpc>
                <a:spcPct val="150000"/>
              </a:lnSpc>
              <a:spcBef>
                <a:spcPct val="0"/>
              </a:spcBef>
              <a:buClrTx/>
              <a:buSzTx/>
              <a:buFontTx/>
              <a:buNone/>
            </a:pPr>
            <a:r>
              <a:rPr lang="en-US" altLang="zh-CN" sz="32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3.4  </a:t>
            </a:r>
            <a:r>
              <a:rPr lang="zh-CN" altLang="en-US" sz="32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归结演绎推理</a:t>
            </a:r>
          </a:p>
        </p:txBody>
      </p:sp>
      <p:sp>
        <p:nvSpPr>
          <p:cNvPr id="6148"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973EF92A-F60D-4FDE-80C5-39C824CEE082}"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17</a:t>
            </a:fld>
            <a:endParaRPr lang="zh-CN" altLang="en-US"/>
          </a:p>
        </p:txBody>
      </p:sp>
    </p:spTree>
    <p:extLst>
      <p:ext uri="{BB962C8B-B14F-4D97-AF65-F5344CB8AC3E}">
        <p14:creationId xmlns:p14="http://schemas.microsoft.com/office/powerpoint/2010/main" val="919117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395288" y="1647825"/>
            <a:ext cx="8305800" cy="4616450"/>
          </a:xfrm>
        </p:spPr>
        <p:txBody>
          <a:bodyPr>
            <a:normAutofit lnSpcReduction="10000"/>
          </a:bodyPr>
          <a:lstStyle/>
          <a:p>
            <a:pPr algn="just"/>
            <a:r>
              <a:rPr lang="zh-TW" altLang="en-US" sz="2500" smtClean="0">
                <a:latin typeface="Times New Roman" panose="02020603050405020304" pitchFamily="18" charset="0"/>
                <a:ea typeface="楷体" panose="02010609060101010101" pitchFamily="49" charset="-122"/>
                <a:cs typeface="Times New Roman" panose="02020603050405020304" pitchFamily="18" charset="0"/>
              </a:rPr>
              <a:t>双重否定律(</a:t>
            </a:r>
            <a:r>
              <a:rPr lang="en-US" altLang="zh-TW" sz="2500" smtClean="0">
                <a:latin typeface="Times New Roman" panose="02020603050405020304" pitchFamily="18" charset="0"/>
                <a:ea typeface="楷体" panose="02010609060101010101" pitchFamily="49" charset="-122"/>
                <a:cs typeface="Times New Roman" panose="02020603050405020304" pitchFamily="18" charset="0"/>
              </a:rPr>
              <a:t>double negation law)</a:t>
            </a:r>
            <a:r>
              <a:rPr lang="en-US" altLang="zh-CN" sz="2500" smtClean="0">
                <a:latin typeface="Times New Roman" panose="02020603050405020304" pitchFamily="18" charset="0"/>
                <a:ea typeface="楷体" panose="02010609060101010101" pitchFamily="49" charset="-122"/>
                <a:cs typeface="Times New Roman" panose="02020603050405020304" pitchFamily="18" charset="0"/>
              </a:rPr>
              <a:t>:</a:t>
            </a:r>
          </a:p>
          <a:p>
            <a:pPr algn="just">
              <a:buFont typeface="Wingdings" panose="05000000000000000000" pitchFamily="2" charset="2"/>
              <a:buNone/>
            </a:pPr>
            <a:r>
              <a:rPr lang="en-US" altLang="zh-CN" sz="25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TW" altLang="en-US"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r>
              <a:rPr lang="zh-CN" altLang="en-US"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德</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TW" altLang="en-US"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摩根定律(</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Mogen law):</a:t>
            </a:r>
            <a:endPar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TW" altLang="en-US"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buFont typeface="Wingdings" panose="05000000000000000000" pitchFamily="2" charset="2"/>
              <a:buNone/>
            </a:pP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r>
              <a:rPr lang="zh-TW" altLang="en-US"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逆否律(</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inverse-negation law):</a:t>
            </a:r>
            <a:endPar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zh-TW" altLang="en-US" sz="25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TW" altLang="en-US" sz="2500" smtClean="0">
                <a:latin typeface="Times New Roman" panose="02020603050405020304" pitchFamily="18" charset="0"/>
                <a:ea typeface="楷体" panose="02010609060101010101" pitchFamily="49" charset="-122"/>
                <a:cs typeface="Times New Roman" panose="02020603050405020304" pitchFamily="18" charset="0"/>
              </a:rPr>
              <a:t>分配律(</a:t>
            </a:r>
            <a:r>
              <a:rPr lang="en-US" altLang="zh-TW" sz="2500" smtClean="0">
                <a:latin typeface="Times New Roman" panose="02020603050405020304" pitchFamily="18" charset="0"/>
                <a:ea typeface="楷体" panose="02010609060101010101" pitchFamily="49" charset="-122"/>
                <a:cs typeface="Times New Roman" panose="02020603050405020304" pitchFamily="18" charset="0"/>
              </a:rPr>
              <a:t>assignment law):</a:t>
            </a:r>
            <a:endParaRPr lang="en-US" altLang="zh-CN" sz="2500" smtClean="0">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zh-TW" altLang="en-US" sz="25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en-US" altLang="zh-TW" sz="25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5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p>
        </p:txBody>
      </p:sp>
      <p:sp>
        <p:nvSpPr>
          <p:cNvPr id="44035" name="Rectangle 3"/>
          <p:cNvSpPr>
            <a:spLocks noChangeArrowheads="1"/>
          </p:cNvSpPr>
          <p:nvPr/>
        </p:nvSpPr>
        <p:spPr bwMode="auto">
          <a:xfrm>
            <a:off x="323850" y="1125538"/>
            <a:ext cx="6781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附</a:t>
            </a:r>
            <a:r>
              <a:rPr kumimoji="1" lang="en-US" altLang="zh-CN">
                <a:solidFill>
                  <a:schemeClr val="tx2"/>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kumimoji="1" lang="zh-TW"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谓词演算的基本等价式</a:t>
            </a:r>
            <a:endPar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036" name="Rectangle 2"/>
          <p:cNvSpPr>
            <a:spLocks noChangeArrowheads="1"/>
          </p:cNvSpPr>
          <p:nvPr/>
        </p:nvSpPr>
        <p:spPr bwMode="auto">
          <a:xfrm>
            <a:off x="1763713" y="260350"/>
            <a:ext cx="749141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36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3.2.2  </a:t>
            </a:r>
            <a:r>
              <a:rPr lang="zh-CN" altLang="en-US" sz="36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谓词公式的永真性和可满足性</a:t>
            </a:r>
          </a:p>
        </p:txBody>
      </p:sp>
      <p:sp>
        <p:nvSpPr>
          <p:cNvPr id="44037"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C6D0F478-38F0-40F7-B877-CAE7F24DBB91}"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18</a:t>
            </a:fld>
            <a:endParaRPr lang="zh-CN" altLang="en-US"/>
          </a:p>
        </p:txBody>
      </p:sp>
    </p:spTree>
    <p:extLst>
      <p:ext uri="{BB962C8B-B14F-4D97-AF65-F5344CB8AC3E}">
        <p14:creationId xmlns:p14="http://schemas.microsoft.com/office/powerpoint/2010/main" val="9625575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23850" y="1622425"/>
            <a:ext cx="7910513" cy="4467225"/>
          </a:xfrm>
        </p:spPr>
        <p:txBody>
          <a:bodyPr>
            <a:normAutofit lnSpcReduction="10000"/>
          </a:bodyPr>
          <a:lstStyle/>
          <a:p>
            <a:pPr algn="just"/>
            <a:r>
              <a:rPr lang="zh-TW" altLang="en-US" sz="2400" smtClean="0">
                <a:latin typeface="Times New Roman" panose="02020603050405020304" pitchFamily="18" charset="0"/>
                <a:ea typeface="楷体" panose="02010609060101010101" pitchFamily="49" charset="-122"/>
                <a:cs typeface="Times New Roman" panose="02020603050405020304" pitchFamily="18" charset="0"/>
              </a:rPr>
              <a:t>结合律(</a:t>
            </a:r>
            <a:r>
              <a:rPr lang="en-US" altLang="zh-TW" sz="2400" smtClean="0">
                <a:latin typeface="Times New Roman" panose="02020603050405020304" pitchFamily="18" charset="0"/>
                <a:ea typeface="楷体" panose="02010609060101010101" pitchFamily="49" charset="-122"/>
                <a:cs typeface="Times New Roman" panose="02020603050405020304" pitchFamily="18" charset="0"/>
              </a:rPr>
              <a:t>association law):</a:t>
            </a:r>
            <a:endParaRPr lang="en-US" altLang="zh-CN" sz="2400" smtClean="0">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r>
              <a:rPr lang="zh-TW"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蕴含等价式(</a:t>
            </a:r>
            <a:r>
              <a:rPr lang="en-US" altLang="zh-TW"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implication law)</a:t>
            </a:r>
            <a:r>
              <a:rPr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r>
              <a:rPr lang="zh-TW"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易名规则(</a:t>
            </a:r>
            <a:r>
              <a:rPr lang="en-US" altLang="zh-TW"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rename law)</a:t>
            </a:r>
            <a:r>
              <a:rPr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xP(x)∨</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xQ(x)≡</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P(x)∨</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yQ(y)</a:t>
            </a:r>
          </a:p>
          <a:p>
            <a:pPr algn="just"/>
            <a:r>
              <a:rPr lang="zh-TW" altLang="en-US"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量词转换律(</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quantifier transform law)</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x┓P</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059" name="Rectangle 4"/>
          <p:cNvSpPr>
            <a:spLocks noChangeArrowheads="1"/>
          </p:cNvSpPr>
          <p:nvPr/>
        </p:nvSpPr>
        <p:spPr bwMode="auto">
          <a:xfrm>
            <a:off x="250825" y="1054100"/>
            <a:ext cx="6781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附</a:t>
            </a:r>
            <a:r>
              <a:rPr kumimoji="1" lang="en-US" altLang="zh-CN">
                <a:solidFill>
                  <a:schemeClr val="tx2"/>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kumimoji="1" lang="zh-TW"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rPr>
              <a:t>谓词演算的基本等价式</a:t>
            </a:r>
            <a:endParaRPr kumimoji="1" lang="zh-CN" altLang="en-US">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060" name="Rectangle 2"/>
          <p:cNvSpPr>
            <a:spLocks noChangeArrowheads="1"/>
          </p:cNvSpPr>
          <p:nvPr/>
        </p:nvSpPr>
        <p:spPr bwMode="auto">
          <a:xfrm>
            <a:off x="1635125" y="263525"/>
            <a:ext cx="74898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36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3.2.2  </a:t>
            </a:r>
            <a:r>
              <a:rPr lang="zh-CN" altLang="en-US" sz="36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谓词公式的永真性和可满足性</a:t>
            </a:r>
          </a:p>
        </p:txBody>
      </p:sp>
      <p:sp>
        <p:nvSpPr>
          <p:cNvPr id="45061"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B3068270-6C90-44AA-9D1D-E88D71CB2404}"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19</a:t>
            </a:fld>
            <a:endParaRPr lang="zh-CN" altLang="en-US"/>
          </a:p>
        </p:txBody>
      </p:sp>
    </p:spTree>
    <p:extLst>
      <p:ext uri="{BB962C8B-B14F-4D97-AF65-F5344CB8AC3E}">
        <p14:creationId xmlns:p14="http://schemas.microsoft.com/office/powerpoint/2010/main" val="33304903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4294967295"/>
          </p:nvPr>
        </p:nvSpPr>
        <p:spPr>
          <a:xfrm>
            <a:off x="216707" y="1423987"/>
            <a:ext cx="8367713" cy="3527425"/>
          </a:xfrm>
        </p:spPr>
        <p:txBody>
          <a:bodyPr/>
          <a:lstStyle/>
          <a:p>
            <a:pPr marL="0" indent="457200" algn="just" eaLnBrk="1" hangingPunct="1">
              <a:lnSpc>
                <a:spcPct val="150000"/>
              </a:lnSpc>
              <a:buFont typeface="Wingdings" panose="05000000000000000000" pitchFamily="2" charset="2"/>
              <a:buNone/>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从</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学科</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角度看，人工智能(</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Artificial Intelligence，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简记为</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AI)</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当前科学技术迅速发展及</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新思想</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新理论</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新技术</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不断涌现的形势下产生的一门</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新学科（从学科的时间尺度上）</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，也是一门涉及数学、计算机科学、哲学、认知心理学、信息论、控制论等学科的</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交叉学科（从学科性质上看）</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9459" name="矩形 1"/>
          <p:cNvSpPr>
            <a:spLocks noChangeArrowheads="1"/>
          </p:cNvSpPr>
          <p:nvPr/>
        </p:nvSpPr>
        <p:spPr bwMode="auto">
          <a:xfrm>
            <a:off x="0" y="579437"/>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3600" b="1" dirty="0">
                <a:solidFill>
                  <a:srgbClr val="0070C0"/>
                </a:solidFill>
                <a:latin typeface="Arial" panose="020B0604020202020204" pitchFamily="34" charset="0"/>
              </a:rPr>
              <a:t>1.1 </a:t>
            </a:r>
            <a:r>
              <a:rPr lang="zh-CN" altLang="en-US" sz="3600" b="1" dirty="0">
                <a:solidFill>
                  <a:srgbClr val="0070C0"/>
                </a:solidFill>
                <a:latin typeface="Arial" panose="020B0604020202020204" pitchFamily="34" charset="0"/>
              </a:rPr>
              <a:t>人工智能的概念</a:t>
            </a:r>
          </a:p>
        </p:txBody>
      </p:sp>
      <p:sp>
        <p:nvSpPr>
          <p:cNvPr id="19460" name="日期占位符 1"/>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AEC783-C4EB-43D8-AF19-BB6B87833181}" type="datetime1">
              <a:rPr lang="zh-CN" altLang="en-US" sz="1400" smtClean="0">
                <a:latin typeface="Times New Roman" panose="02020603050405020304" pitchFamily="18" charset="0"/>
                <a:cs typeface="Times New Roman" panose="02020603050405020304" pitchFamily="18" charset="0"/>
              </a:rPr>
              <a:t>2025/6/29</a:t>
            </a:fld>
            <a:endParaRPr lang="en-US" altLang="zh-CN" sz="140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2</a:t>
            </a:fld>
            <a:endParaRPr lang="zh-CN" altLang="en-US"/>
          </a:p>
        </p:txBody>
      </p:sp>
    </p:spTree>
    <p:extLst>
      <p:ext uri="{BB962C8B-B14F-4D97-AF65-F5344CB8AC3E}">
        <p14:creationId xmlns:p14="http://schemas.microsoft.com/office/powerpoint/2010/main" val="9616031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419100" y="1557338"/>
            <a:ext cx="8077200" cy="4724400"/>
          </a:xfrm>
        </p:spPr>
        <p:txBody>
          <a:bodyPr>
            <a:normAutofit lnSpcReduction="10000"/>
          </a:bodyPr>
          <a:lstStyle/>
          <a:p>
            <a:pPr algn="just">
              <a:lnSpc>
                <a:spcPct val="105000"/>
              </a:lnSpc>
            </a:pPr>
            <a:r>
              <a:rPr lang="zh-TW" altLang="en-US" sz="2400" smtClean="0">
                <a:latin typeface="Times New Roman" panose="02020603050405020304" pitchFamily="18" charset="0"/>
                <a:ea typeface="楷体" panose="02010609060101010101" pitchFamily="49" charset="-122"/>
                <a:cs typeface="Times New Roman" panose="02020603050405020304" pitchFamily="18" charset="0"/>
              </a:rPr>
              <a:t>量词分配律(</a:t>
            </a:r>
            <a:r>
              <a:rPr lang="en-US" altLang="zh-TW" sz="2400" smtClean="0">
                <a:latin typeface="Times New Roman" panose="02020603050405020304" pitchFamily="18" charset="0"/>
                <a:ea typeface="楷体" panose="02010609060101010101" pitchFamily="49" charset="-122"/>
                <a:cs typeface="Times New Roman" panose="02020603050405020304" pitchFamily="18" charset="0"/>
              </a:rPr>
              <a:t>quantifier assignment law)</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(P→Q</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lnSpc>
                <a:spcPct val="105000"/>
              </a:lnSpc>
              <a:buFont typeface="Wingdings" panose="05000000000000000000" pitchFamily="2" charset="2"/>
              <a:buNone/>
            </a:pP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(P→Q</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p>
          <a:p>
            <a:pPr algn="just">
              <a:lnSpc>
                <a:spcPct val="105000"/>
              </a:lnSpc>
            </a:pPr>
            <a:r>
              <a:rPr lang="zh-TW" altLang="en-US" sz="2400" smtClean="0">
                <a:latin typeface="Times New Roman" panose="02020603050405020304" pitchFamily="18" charset="0"/>
                <a:ea typeface="楷体" panose="02010609060101010101" pitchFamily="49" charset="-122"/>
                <a:cs typeface="Times New Roman" panose="02020603050405020304" pitchFamily="18" charset="0"/>
              </a:rPr>
              <a:t>量词交换律(</a:t>
            </a:r>
            <a:r>
              <a:rPr lang="en-US" altLang="zh-TW" sz="2400" smtClean="0">
                <a:latin typeface="Times New Roman" panose="02020603050405020304" pitchFamily="18" charset="0"/>
                <a:ea typeface="楷体" panose="02010609060101010101" pitchFamily="49" charset="-122"/>
                <a:cs typeface="Times New Roman" panose="02020603050405020304" pitchFamily="18" charset="0"/>
              </a:rPr>
              <a:t>quantifier commutative  law)</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y))</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y))</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y)</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 y))</a:t>
            </a:r>
          </a:p>
          <a:p>
            <a:pPr algn="just">
              <a:lnSpc>
                <a:spcPct val="105000"/>
              </a:lnSpc>
              <a:buFont typeface="Wingdings" panose="05000000000000000000" pitchFamily="2" charset="2"/>
              <a:buNone/>
            </a:pPr>
            <a:r>
              <a:rPr lang="en-US" altLang="zh-CN" sz="240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 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 y))</a:t>
            </a:r>
          </a:p>
          <a:p>
            <a:pPr algn="just">
              <a:lnSpc>
                <a:spcPct val="105000"/>
              </a:lnSpc>
              <a:buFont typeface="Wingdings" panose="05000000000000000000" pitchFamily="2" charset="2"/>
              <a:buNone/>
            </a:pP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 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TW"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 y))</a:t>
            </a:r>
          </a:p>
        </p:txBody>
      </p:sp>
      <p:sp>
        <p:nvSpPr>
          <p:cNvPr id="46083" name="Rectangle 4"/>
          <p:cNvSpPr>
            <a:spLocks noChangeArrowheads="1"/>
          </p:cNvSpPr>
          <p:nvPr/>
        </p:nvSpPr>
        <p:spPr bwMode="auto">
          <a:xfrm>
            <a:off x="428625" y="1052513"/>
            <a:ext cx="678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kumimoji="1" lang="zh-CN"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rPr>
              <a:t>附</a:t>
            </a:r>
            <a:r>
              <a:rPr kumimoji="1" lang="en-US" altLang="zh-CN" sz="2400">
                <a:solidFill>
                  <a:schemeClr val="tx2"/>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kumimoji="1" lang="zh-TW"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rPr>
              <a:t>谓词演算的基本等价式</a:t>
            </a:r>
            <a:endParaRPr kumimoji="1" lang="zh-CN"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084" name="Rectangle 2"/>
          <p:cNvSpPr>
            <a:spLocks noChangeArrowheads="1"/>
          </p:cNvSpPr>
          <p:nvPr/>
        </p:nvSpPr>
        <p:spPr bwMode="auto">
          <a:xfrm>
            <a:off x="2700338" y="169863"/>
            <a:ext cx="66262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32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3.2.2  </a:t>
            </a:r>
            <a:r>
              <a:rPr lang="zh-CN" altLang="en-US" sz="32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谓词公式的永真性和可满足性</a:t>
            </a:r>
          </a:p>
        </p:txBody>
      </p:sp>
      <p:sp>
        <p:nvSpPr>
          <p:cNvPr id="46085"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4F538BCE-5E52-4EB0-824E-ACAA042E399C}"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20</a:t>
            </a:fld>
            <a:endParaRPr lang="zh-CN" altLang="en-US"/>
          </a:p>
        </p:txBody>
      </p:sp>
    </p:spTree>
    <p:extLst>
      <p:ext uri="{BB962C8B-B14F-4D97-AF65-F5344CB8AC3E}">
        <p14:creationId xmlns:p14="http://schemas.microsoft.com/office/powerpoint/2010/main" val="2650757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28587D5D-6A19-4A99-BC98-3DCCEBF7CD56}" type="datetime1">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2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659" name="灯片编号占位符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C120D3E9-F9B3-4AB7-AA3E-ED80B6A73ECB}" type="slidenum">
              <a:rPr lang="en-US" altLang="zh-CN" sz="1200" smtClean="0">
                <a:latin typeface="Times New Roman" panose="02020603050405020304" pitchFamily="18" charset="0"/>
                <a:ea typeface="楷体" panose="02010609060101010101" pitchFamily="49" charset="-122"/>
                <a:cs typeface="Times New Roman" panose="02020603050405020304" pitchFamily="18" charset="0"/>
              </a:rPr>
              <a:pPr>
                <a:spcBef>
                  <a:spcPct val="0"/>
                </a:spcBef>
                <a:buClrTx/>
                <a:buSzTx/>
                <a:buFontTx/>
                <a:buNone/>
              </a:pPr>
              <a:t>21</a:t>
            </a:fld>
            <a:endParaRPr lang="en-US" altLang="zh-CN" sz="12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660" name="Rectangle 2"/>
          <p:cNvSpPr>
            <a:spLocks noGrp="1" noChangeArrowheads="1"/>
          </p:cNvSpPr>
          <p:nvPr>
            <p:ph type="title"/>
          </p:nvPr>
        </p:nvSpPr>
        <p:spPr>
          <a:xfrm>
            <a:off x="231775" y="49212"/>
            <a:ext cx="7886700" cy="1325563"/>
          </a:xfrm>
        </p:spPr>
        <p:txBody>
          <a:bodyPr/>
          <a:lstStyle/>
          <a:p>
            <a:pPr eaLnBrk="1" hangingPunct="1"/>
            <a:r>
              <a:rPr lang="en-US" altLang="zh-CN" sz="36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36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p>
        </p:txBody>
      </p:sp>
      <p:sp>
        <p:nvSpPr>
          <p:cNvPr id="70661" name="Rectangle 3"/>
          <p:cNvSpPr>
            <a:spLocks noGrp="1" noChangeArrowheads="1"/>
          </p:cNvSpPr>
          <p:nvPr>
            <p:ph type="body" idx="1"/>
          </p:nvPr>
        </p:nvSpPr>
        <p:spPr>
          <a:xfrm>
            <a:off x="434975" y="1211263"/>
            <a:ext cx="8001000" cy="4724400"/>
          </a:xfrm>
        </p:spPr>
        <p:txBody>
          <a:bodyPr/>
          <a:lstStyle/>
          <a:p>
            <a:pPr eaLnBrk="1" hangingPunct="1"/>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、子句和子句集</a:t>
            </a:r>
          </a:p>
        </p:txBody>
      </p:sp>
      <p:sp>
        <p:nvSpPr>
          <p:cNvPr id="72710" name="Rectangle 4"/>
          <p:cNvSpPr>
            <a:spLocks noChangeArrowheads="1"/>
          </p:cNvSpPr>
          <p:nvPr/>
        </p:nvSpPr>
        <p:spPr bwMode="auto">
          <a:xfrm>
            <a:off x="409575" y="2060575"/>
            <a:ext cx="2286000" cy="5334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defRPr/>
            </a:pPr>
            <a:r>
              <a:rPr lang="zh-CN" altLang="en-US" sz="2000" smtClean="0">
                <a:latin typeface="Times New Roman" panose="02020603050405020304" pitchFamily="18" charset="0"/>
                <a:ea typeface="楷体" panose="02010609060101010101" pitchFamily="49" charset="-122"/>
                <a:cs typeface="Times New Roman" panose="02020603050405020304" pitchFamily="18" charset="0"/>
              </a:rPr>
              <a:t>公式</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529413" name="Rectangle 5"/>
          <p:cNvSpPr>
            <a:spLocks noChangeArrowheads="1"/>
          </p:cNvSpPr>
          <p:nvPr/>
        </p:nvSpPr>
        <p:spPr bwMode="auto">
          <a:xfrm>
            <a:off x="3381375" y="2060575"/>
            <a:ext cx="2209800" cy="5334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defRPr/>
            </a:pPr>
            <a:r>
              <a:rPr lang="zh-CN" altLang="en-US" sz="2000" smtClean="0">
                <a:latin typeface="Times New Roman" panose="02020603050405020304" pitchFamily="18" charset="0"/>
                <a:ea typeface="楷体" panose="02010609060101010101" pitchFamily="49" charset="-122"/>
                <a:cs typeface="Times New Roman" panose="02020603050405020304" pitchFamily="18" charset="0"/>
              </a:rPr>
              <a:t>合取范式</a:t>
            </a:r>
          </a:p>
        </p:txBody>
      </p:sp>
      <p:sp>
        <p:nvSpPr>
          <p:cNvPr id="529414" name="Rectangle 6"/>
          <p:cNvSpPr>
            <a:spLocks noChangeArrowheads="1"/>
          </p:cNvSpPr>
          <p:nvPr/>
        </p:nvSpPr>
        <p:spPr bwMode="auto">
          <a:xfrm>
            <a:off x="6276975" y="2060575"/>
            <a:ext cx="2362200" cy="5334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defRPr/>
            </a:pPr>
            <a:r>
              <a:rPr lang="zh-CN" altLang="en-US" sz="2000" smtClean="0">
                <a:latin typeface="Times New Roman" panose="02020603050405020304" pitchFamily="18" charset="0"/>
                <a:ea typeface="楷体" panose="02010609060101010101" pitchFamily="49" charset="-122"/>
                <a:cs typeface="Times New Roman" panose="02020603050405020304" pitchFamily="18" charset="0"/>
              </a:rPr>
              <a:t>子句集</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p>
        </p:txBody>
      </p:sp>
      <p:cxnSp>
        <p:nvCxnSpPr>
          <p:cNvPr id="70665" name="AutoShape 7"/>
          <p:cNvCxnSpPr>
            <a:cxnSpLocks noChangeShapeType="1"/>
            <a:stCxn id="72710" idx="3"/>
            <a:endCxn id="529413" idx="1"/>
          </p:cNvCxnSpPr>
          <p:nvPr/>
        </p:nvCxnSpPr>
        <p:spPr bwMode="auto">
          <a:xfrm>
            <a:off x="2695575" y="2327275"/>
            <a:ext cx="6858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66" name="AutoShape 8"/>
          <p:cNvCxnSpPr>
            <a:cxnSpLocks noChangeShapeType="1"/>
            <a:stCxn id="529413" idx="3"/>
            <a:endCxn id="529414" idx="1"/>
          </p:cNvCxnSpPr>
          <p:nvPr/>
        </p:nvCxnSpPr>
        <p:spPr bwMode="auto">
          <a:xfrm>
            <a:off x="5591175" y="2327275"/>
            <a:ext cx="6858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9417" name="Rectangle 9"/>
          <p:cNvSpPr>
            <a:spLocks noChangeArrowheads="1"/>
          </p:cNvSpPr>
          <p:nvPr/>
        </p:nvSpPr>
        <p:spPr bwMode="auto">
          <a:xfrm>
            <a:off x="6048375" y="3660775"/>
            <a:ext cx="2590800" cy="533400"/>
          </a:xfrm>
          <a:prstGeom prst="rect">
            <a:avLst/>
          </a:prstGeom>
          <a:solidFill>
            <a:schemeClr val="accent5">
              <a:lumMod val="90000"/>
            </a:schemeClr>
          </a:solidFill>
          <a:ln w="9525">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defRPr/>
            </a:pPr>
            <a:r>
              <a:rPr lang="zh-CN" altLang="en-US" sz="2000" smtClean="0">
                <a:latin typeface="Times New Roman" panose="02020603050405020304" pitchFamily="18" charset="0"/>
                <a:ea typeface="楷体" panose="02010609060101010101" pitchFamily="49" charset="-122"/>
                <a:cs typeface="Times New Roman" panose="02020603050405020304" pitchFamily="18" charset="0"/>
              </a:rPr>
              <a:t>公式</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a:t>
            </a:r>
            <a:r>
              <a:rPr lang="zh-CN" altLang="en-US" sz="2000" smtClean="0">
                <a:latin typeface="Times New Roman" panose="02020603050405020304" pitchFamily="18" charset="0"/>
                <a:ea typeface="楷体" panose="02010609060101010101" pitchFamily="49" charset="-122"/>
                <a:cs typeface="Times New Roman" panose="02020603050405020304" pitchFamily="18" charset="0"/>
              </a:rPr>
              <a:t>永假</a:t>
            </a:r>
          </a:p>
        </p:txBody>
      </p:sp>
      <p:sp>
        <p:nvSpPr>
          <p:cNvPr id="529418" name="Rectangle 10"/>
          <p:cNvSpPr>
            <a:spLocks noChangeArrowheads="1"/>
          </p:cNvSpPr>
          <p:nvPr/>
        </p:nvSpPr>
        <p:spPr bwMode="auto">
          <a:xfrm>
            <a:off x="561975" y="3660775"/>
            <a:ext cx="3124200" cy="533400"/>
          </a:xfrm>
          <a:prstGeom prst="rect">
            <a:avLst/>
          </a:prstGeom>
          <a:solidFill>
            <a:schemeClr val="accent5">
              <a:lumMod val="90000"/>
            </a:schemeClr>
          </a:solidFill>
          <a:ln w="9525">
            <a:solidFill>
              <a:schemeClr val="tx1"/>
            </a:solidFill>
            <a:miter lim="800000"/>
            <a:headEnd/>
            <a:tailEnd/>
          </a:ln>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defRPr/>
            </a:pP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子句集</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的不可满足性</a:t>
            </a:r>
          </a:p>
        </p:txBody>
      </p:sp>
      <p:cxnSp>
        <p:nvCxnSpPr>
          <p:cNvPr id="70669" name="AutoShape 11"/>
          <p:cNvCxnSpPr>
            <a:cxnSpLocks noChangeShapeType="1"/>
            <a:stCxn id="529418" idx="3"/>
            <a:endCxn id="529417" idx="1"/>
          </p:cNvCxnSpPr>
          <p:nvPr/>
        </p:nvCxnSpPr>
        <p:spPr bwMode="auto">
          <a:xfrm>
            <a:off x="3686175" y="3927475"/>
            <a:ext cx="2362200" cy="0"/>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70670" name="Rectangle 12"/>
          <p:cNvSpPr>
            <a:spLocks noChangeArrowheads="1"/>
          </p:cNvSpPr>
          <p:nvPr/>
        </p:nvSpPr>
        <p:spPr bwMode="auto">
          <a:xfrm>
            <a:off x="3762375" y="3279775"/>
            <a:ext cx="2209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pPr>
            <a:r>
              <a:rPr lang="zh-CN" altLang="en-US" sz="2000">
                <a:latin typeface="Times New Roman" panose="02020603050405020304" pitchFamily="18" charset="0"/>
                <a:ea typeface="楷体" panose="02010609060101010101" pitchFamily="49" charset="-122"/>
                <a:cs typeface="Times New Roman" panose="02020603050405020304" pitchFamily="18" charset="0"/>
              </a:rPr>
              <a:t>充分必要条件</a:t>
            </a:r>
          </a:p>
        </p:txBody>
      </p:sp>
      <p:sp>
        <p:nvSpPr>
          <p:cNvPr id="70671" name="Rectangle 13"/>
          <p:cNvSpPr>
            <a:spLocks noChangeArrowheads="1"/>
          </p:cNvSpPr>
          <p:nvPr/>
        </p:nvSpPr>
        <p:spPr bwMode="auto">
          <a:xfrm>
            <a:off x="561975" y="2974975"/>
            <a:ext cx="2209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pPr>
            <a:r>
              <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重要性质</a:t>
            </a:r>
          </a:p>
        </p:txBody>
      </p:sp>
      <p:sp>
        <p:nvSpPr>
          <p:cNvPr id="70672" name="AutoShape 14"/>
          <p:cNvSpPr>
            <a:spLocks noChangeArrowheads="1"/>
          </p:cNvSpPr>
          <p:nvPr/>
        </p:nvSpPr>
        <p:spPr bwMode="auto">
          <a:xfrm>
            <a:off x="1095375" y="4879975"/>
            <a:ext cx="7162800" cy="838200"/>
          </a:xfrm>
          <a:prstGeom prst="wedgeRectCallout">
            <a:avLst>
              <a:gd name="adj1" fmla="val -41532"/>
              <a:gd name="adj2" fmla="val -14469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pPr>
            <a:r>
              <a:rPr lang="en-US" altLang="zh-CN"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的不可满足性</a:t>
            </a:r>
          </a:p>
          <a:p>
            <a:pPr algn="ctr" eaLnBrk="1" hangingPunct="1">
              <a:spcBef>
                <a:spcPct val="0"/>
              </a:spcBef>
              <a:buClrTx/>
              <a:buSzTx/>
              <a:buFontTx/>
              <a:buNone/>
            </a:pPr>
            <a:r>
              <a:rPr lang="zh-CN" altLang="en-US" sz="2000">
                <a:latin typeface="Times New Roman" panose="02020603050405020304" pitchFamily="18" charset="0"/>
                <a:ea typeface="楷体" panose="02010609060101010101" pitchFamily="49" charset="-122"/>
                <a:cs typeface="Times New Roman" panose="02020603050405020304" pitchFamily="18" charset="0"/>
              </a:rPr>
              <a:t>任意论域</a:t>
            </a:r>
            <a:r>
              <a:rPr lang="en-US" altLang="zh-CN"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a:latin typeface="Times New Roman" panose="02020603050405020304" pitchFamily="18" charset="0"/>
                <a:ea typeface="楷体" panose="02010609060101010101" pitchFamily="49" charset="-122"/>
                <a:cs typeface="Times New Roman" panose="02020603050405020304" pitchFamily="18" charset="0"/>
              </a:rPr>
              <a:t>上的任意解释</a:t>
            </a:r>
            <a:r>
              <a:rPr lang="en-US" altLang="zh-CN"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a:latin typeface="Times New Roman" panose="02020603050405020304" pitchFamily="18" charset="0"/>
                <a:ea typeface="楷体" panose="02010609060101010101" pitchFamily="49" charset="-122"/>
                <a:cs typeface="Times New Roman" panose="02020603050405020304" pitchFamily="18" charset="0"/>
              </a:rPr>
              <a:t>中都</a:t>
            </a:r>
            <a:r>
              <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至少</a:t>
            </a:r>
            <a:r>
              <a:rPr lang="zh-CN" altLang="en-US" sz="2000">
                <a:latin typeface="Times New Roman" panose="02020603050405020304" pitchFamily="18" charset="0"/>
                <a:ea typeface="楷体" panose="02010609060101010101" pitchFamily="49" charset="-122"/>
                <a:cs typeface="Times New Roman" panose="02020603050405020304" pitchFamily="18" charset="0"/>
              </a:rPr>
              <a:t>有一个</a:t>
            </a:r>
            <a:r>
              <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a:t>
            </a:r>
            <a:r>
              <a:rPr lang="zh-CN" altLang="en-US" sz="2000">
                <a:latin typeface="Times New Roman" panose="02020603050405020304" pitchFamily="18" charset="0"/>
                <a:ea typeface="楷体" panose="02010609060101010101" pitchFamily="49" charset="-122"/>
                <a:cs typeface="Times New Roman" panose="02020603050405020304" pitchFamily="18" charset="0"/>
              </a:rPr>
              <a:t>真值为</a:t>
            </a:r>
            <a:r>
              <a:rPr lang="en-US" altLang="zh-CN"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70673" name="矩形 1"/>
          <p:cNvSpPr>
            <a:spLocks noChangeArrowheads="1"/>
          </p:cNvSpPr>
          <p:nvPr/>
        </p:nvSpPr>
        <p:spPr bwMode="auto">
          <a:xfrm>
            <a:off x="3895725" y="1635125"/>
            <a:ext cx="17700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标准型</a:t>
            </a:r>
            <a:endParaRPr lang="zh-CN" altLang="en-US" sz="2000">
              <a:ea typeface="宋体" panose="02010600030101010101" pitchFamily="2" charset="-122"/>
              <a:cs typeface="Times New Roman" panose="02020603050405020304" pitchFamily="18" charset="0"/>
            </a:endParaRPr>
          </a:p>
        </p:txBody>
      </p:sp>
      <p:sp>
        <p:nvSpPr>
          <p:cNvPr id="70674" name="矩形 17"/>
          <p:cNvSpPr>
            <a:spLocks noChangeArrowheads="1"/>
          </p:cNvSpPr>
          <p:nvPr/>
        </p:nvSpPr>
        <p:spPr bwMode="auto">
          <a:xfrm>
            <a:off x="128588" y="1657350"/>
            <a:ext cx="3443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蕴含转为</a:t>
            </a:r>
            <a:r>
              <a:rPr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 Q</a:t>
            </a:r>
            <a:r>
              <a:rPr lang="zh-CN" altLang="en-US"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证明其永假</a:t>
            </a:r>
            <a:endParaRPr lang="zh-CN" altLang="en-US" sz="2000">
              <a:ea typeface="宋体" panose="02010600030101010101" pitchFamily="2" charset="-122"/>
              <a:cs typeface="Times New Roman" panose="02020603050405020304" pitchFamily="18" charset="0"/>
            </a:endParaRPr>
          </a:p>
        </p:txBody>
      </p:sp>
      <p:sp>
        <p:nvSpPr>
          <p:cNvPr id="70675" name="矩形 18"/>
          <p:cNvSpPr>
            <a:spLocks noChangeArrowheads="1"/>
          </p:cNvSpPr>
          <p:nvPr/>
        </p:nvSpPr>
        <p:spPr bwMode="auto">
          <a:xfrm>
            <a:off x="4048125" y="403701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置换与合一</a:t>
            </a:r>
            <a:endPar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676" name="矩形 19"/>
          <p:cNvSpPr>
            <a:spLocks noChangeArrowheads="1"/>
          </p:cNvSpPr>
          <p:nvPr/>
        </p:nvSpPr>
        <p:spPr bwMode="auto">
          <a:xfrm>
            <a:off x="4140200" y="5713413"/>
            <a:ext cx="354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归结原理（鲁滨逊归结原理）</a:t>
            </a:r>
            <a:endPar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5433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sz="half" idx="1"/>
          </p:nvPr>
        </p:nvSpPr>
        <p:spPr>
          <a:xfrm>
            <a:off x="179388" y="1341438"/>
            <a:ext cx="8435975" cy="5472112"/>
          </a:xfrm>
        </p:spPr>
        <p:txBody>
          <a:bodyPr/>
          <a:lstStyle/>
          <a:p>
            <a:pPr eaLnBrk="1" hangingPunct="1">
              <a:lnSpc>
                <a:spcPct val="120000"/>
              </a:lnSpc>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在谓词逻辑中，任何一个谓词公式都可以通过应用等价关系及推理规则化成相应的子句集。其化简步骤如下：</a:t>
            </a:r>
          </a:p>
          <a:p>
            <a:pPr eaLnBrk="1" hangingPunct="1">
              <a:lnSpc>
                <a:spcPct val="120000"/>
              </a:lnSpc>
              <a:defRPr/>
            </a:pPr>
            <a:r>
              <a:rPr lang="zh-CN" altLang="en-US" sz="23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23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消去连接词“→”和“↔”</a:t>
            </a:r>
          </a:p>
          <a:p>
            <a:pPr marL="0" indent="0" eaLnBrk="1" hangingPunct="1">
              <a:lnSpc>
                <a:spcPct val="120000"/>
              </a:lnSpc>
              <a:buFont typeface="Wingdings" panose="05000000000000000000" pitchFamily="2" charset="2"/>
              <a:buNone/>
              <a:defRPr/>
            </a:pP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反复使用如下等价公式：</a:t>
            </a:r>
          </a:p>
          <a:p>
            <a:pPr marL="0" indent="0" eaLnBrk="1" hangingPunct="1">
              <a:lnSpc>
                <a:spcPct val="120000"/>
              </a:lnSpc>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P→Q ⇔ ┓P∨Q </a:t>
            </a:r>
          </a:p>
          <a:p>
            <a:pPr marL="0" indent="0" eaLnBrk="1" hangingPunct="1">
              <a:lnSpc>
                <a:spcPct val="12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P↔Q ⇔ (P∧Q)∨(┓P∧ ┓Q)</a:t>
            </a:r>
          </a:p>
          <a:p>
            <a:pPr marL="0" indent="0" eaLnBrk="1" hangingPunct="1">
              <a:lnSpc>
                <a:spcPct val="120000"/>
              </a:lnSpc>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即可消去谓词公式中的连接词“→”和“↔”。</a:t>
            </a:r>
          </a:p>
          <a:p>
            <a:pPr eaLnBrk="1" hangingPunct="1">
              <a:lnSpc>
                <a:spcPct val="120000"/>
              </a:lnSpc>
              <a:spcBef>
                <a:spcPts val="0"/>
              </a:spcBef>
              <a:defRPr/>
            </a:pP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例如公式</a:t>
            </a:r>
          </a:p>
          <a:p>
            <a:pPr marL="0" indent="0" eaLnBrk="1" hangingPunct="1">
              <a:lnSpc>
                <a:spcPct val="120000"/>
              </a:lnSpc>
              <a:spcBef>
                <a:spcPts val="0"/>
              </a:spcBef>
              <a:buFont typeface="Wingdings" panose="05000000000000000000" pitchFamily="2" charset="2"/>
              <a:buNone/>
              <a:defRPr/>
            </a:pP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(∀y)P(</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marL="0" indent="0" eaLnBrk="1" hangingPunct="1">
              <a:lnSpc>
                <a:spcPct val="120000"/>
              </a:lnSpc>
              <a:spcBef>
                <a:spcPts val="0"/>
              </a:spcBef>
              <a:buFont typeface="Wingdings" panose="05000000000000000000" pitchFamily="2" charset="2"/>
              <a:buNone/>
              <a:defRPr/>
            </a:pP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经等价变化后为</a:t>
            </a:r>
          </a:p>
          <a:p>
            <a:pPr marL="0" indent="0" eaLnBrk="1" hangingPunct="1">
              <a:lnSpc>
                <a:spcPct val="120000"/>
              </a:lnSpc>
              <a:spcBef>
                <a:spcPts val="0"/>
              </a:spcBef>
              <a:buFont typeface="Wingdings" panose="05000000000000000000" pitchFamily="2" charset="2"/>
              <a:buNone/>
              <a:defRPr/>
            </a:pPr>
            <a:r>
              <a:rPr lang="zh-CN" altLang="en-US"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(∀y)P(</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3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sz="23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1923" name="Rectangle 2"/>
          <p:cNvSpPr>
            <a:spLocks noChangeArrowheads="1"/>
          </p:cNvSpPr>
          <p:nvPr/>
        </p:nvSpPr>
        <p:spPr bwMode="auto">
          <a:xfrm>
            <a:off x="5494338" y="44450"/>
            <a:ext cx="34290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p>
        </p:txBody>
      </p:sp>
      <p:sp>
        <p:nvSpPr>
          <p:cNvPr id="81924" name="Rectangle 6"/>
          <p:cNvSpPr>
            <a:spLocks noChangeArrowheads="1"/>
          </p:cNvSpPr>
          <p:nvPr/>
        </p:nvSpPr>
        <p:spPr bwMode="auto">
          <a:xfrm>
            <a:off x="179388" y="79216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(1/6)</a:t>
            </a:r>
          </a:p>
        </p:txBody>
      </p:sp>
      <p:sp>
        <p:nvSpPr>
          <p:cNvPr id="2" name="日期占位符 1"/>
          <p:cNvSpPr>
            <a:spLocks noGrp="1"/>
          </p:cNvSpPr>
          <p:nvPr>
            <p:ph type="dt" sz="half" idx="10"/>
          </p:nvPr>
        </p:nvSpPr>
        <p:spPr/>
        <p:txBody>
          <a:bodyPr/>
          <a:lstStyle/>
          <a:p>
            <a:fld id="{C73DB76B-294E-40A5-9F08-BE73F9347A04}" type="datetime1">
              <a:rPr lang="zh-CN" altLang="en-US" smtClean="0"/>
              <a:t>2025/6/29</a:t>
            </a:fld>
            <a:endParaRPr lang="en-US" altLang="zh-CN"/>
          </a:p>
        </p:txBody>
      </p:sp>
      <p:sp>
        <p:nvSpPr>
          <p:cNvPr id="3" name="灯片编号占位符 2"/>
          <p:cNvSpPr>
            <a:spLocks noGrp="1"/>
          </p:cNvSpPr>
          <p:nvPr>
            <p:ph type="sldNum" sz="quarter" idx="12"/>
          </p:nvPr>
        </p:nvSpPr>
        <p:spPr/>
        <p:txBody>
          <a:bodyPr/>
          <a:lstStyle/>
          <a:p>
            <a:fld id="{BD044A5A-1C05-4A25-8ABC-2B91D81C00C8}" type="slidenum">
              <a:rPr lang="en-US" altLang="zh-CN" smtClean="0"/>
              <a:pPr/>
              <a:t>22</a:t>
            </a:fld>
            <a:endParaRPr lang="en-US" altLang="zh-CN"/>
          </a:p>
        </p:txBody>
      </p:sp>
    </p:spTree>
    <p:extLst>
      <p:ext uri="{BB962C8B-B14F-4D97-AF65-F5344CB8AC3E}">
        <p14:creationId xmlns:p14="http://schemas.microsoft.com/office/powerpoint/2010/main" val="2700231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sz="half" idx="1"/>
          </p:nvPr>
        </p:nvSpPr>
        <p:spPr>
          <a:xfrm>
            <a:off x="107950" y="1412875"/>
            <a:ext cx="8947150" cy="5040313"/>
          </a:xfrm>
        </p:spPr>
        <p:txBody>
          <a:bodyPr>
            <a:normAutofit lnSpcReduction="10000"/>
          </a:bodyPr>
          <a:lstStyle/>
          <a:p>
            <a:pPr marL="609600" indent="-609600" eaLnBrk="1" hangingPunct="1">
              <a:lnSpc>
                <a:spcPct val="120000"/>
              </a:lnSpc>
              <a:defRPr/>
            </a:pPr>
            <a:r>
              <a:rPr lang="en-US" altLang="zh-CN" sz="23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3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减少否定符号的辖域</a:t>
            </a:r>
          </a:p>
          <a:p>
            <a:pPr marL="0" indent="0" algn="just" eaLnBrk="1" hangingPunct="1">
              <a:lnSpc>
                <a:spcPct val="12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u="sng" dirty="0" smtClean="0">
                <a:latin typeface="Times New Roman" panose="02020603050405020304" pitchFamily="18" charset="0"/>
                <a:ea typeface="楷体" panose="02010609060101010101" pitchFamily="49" charset="-122"/>
                <a:cs typeface="Times New Roman" panose="02020603050405020304" pitchFamily="18" charset="0"/>
              </a:rPr>
              <a:t>将每个否定符号“</a:t>
            </a:r>
            <a:r>
              <a:rPr lang="en-US" altLang="zh-CN" sz="2300" u="sng"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300" u="sng" dirty="0" smtClean="0">
                <a:latin typeface="Times New Roman" panose="02020603050405020304" pitchFamily="18" charset="0"/>
                <a:ea typeface="楷体" panose="02010609060101010101" pitchFamily="49" charset="-122"/>
                <a:cs typeface="Times New Roman" panose="02020603050405020304" pitchFamily="18" charset="0"/>
              </a:rPr>
              <a:t>移到</a:t>
            </a:r>
            <a:r>
              <a:rPr lang="zh-CN" altLang="en-US" sz="23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紧靠谓词的位置</a:t>
            </a:r>
            <a:r>
              <a:rPr lang="zh-CN" altLang="en-US" sz="2300" u="sng" dirty="0" smtClean="0">
                <a:latin typeface="Times New Roman" panose="02020603050405020304" pitchFamily="18" charset="0"/>
                <a:ea typeface="楷体" panose="02010609060101010101" pitchFamily="49" charset="-122"/>
                <a:cs typeface="Times New Roman" panose="02020603050405020304" pitchFamily="18" charset="0"/>
              </a:rPr>
              <a:t>，使得每个否定符号</a:t>
            </a:r>
            <a:r>
              <a:rPr lang="zh-CN" altLang="en-US" sz="23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最多只作用于一个谓词上</a:t>
            </a:r>
            <a:r>
              <a:rPr lang="zh-CN" altLang="en-US" sz="2300" u="sng" dirty="0" smtClean="0">
                <a:latin typeface="Times New Roman" panose="02020603050405020304" pitchFamily="18" charset="0"/>
                <a:ea typeface="楷体" panose="02010609060101010101" pitchFamily="49" charset="-122"/>
                <a:cs typeface="Times New Roman" panose="02020603050405020304" pitchFamily="18" charset="0"/>
              </a:rPr>
              <a:t>。</a:t>
            </a:r>
          </a:p>
          <a:p>
            <a:pPr marL="0" indent="0" eaLnBrk="1" hangingPunct="1">
              <a:lnSpc>
                <a:spcPct val="120000"/>
              </a:lnSpc>
              <a:buFont typeface="Wingdings" panose="05000000000000000000" pitchFamily="2" charset="2"/>
              <a:buNone/>
              <a:defRPr/>
            </a:pPr>
            <a:r>
              <a:rPr lang="zh-CN" altLang="en-US"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反复使用双重否定率：</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 ⇔ P</a:t>
            </a:r>
          </a:p>
          <a:p>
            <a:pPr marL="0" indent="0" eaLnBrk="1" hangingPunct="1">
              <a:lnSpc>
                <a:spcPct val="120000"/>
              </a:lnSpc>
              <a:buFont typeface="Wingdings" panose="05000000000000000000" pitchFamily="2" charset="2"/>
              <a:buNone/>
              <a:defRPr/>
            </a:pPr>
            <a:r>
              <a:rPr lang="zh-CN" altLang="en-US"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德摩根定律：</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┓(P∧Q) ⇔ ┓P∨ ┓Q</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┓(P∨Q) ⇔ ┓P∧ ┓Q</a:t>
            </a:r>
          </a:p>
          <a:p>
            <a:pPr marL="0" indent="0" eaLnBrk="1" hangingPunct="1">
              <a:lnSpc>
                <a:spcPct val="120000"/>
              </a:lnSpc>
              <a:buFont typeface="Wingdings" panose="05000000000000000000" pitchFamily="2" charset="2"/>
              <a:buNone/>
              <a:defRPr/>
            </a:pPr>
            <a:r>
              <a:rPr lang="zh-CN" altLang="en-US"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量词转换率</a:t>
            </a:r>
          </a:p>
          <a:p>
            <a:pPr marL="0" indent="0" eaLnBrk="1" hangingPunct="1">
              <a:lnSpc>
                <a:spcPct val="120000"/>
              </a:lnSpc>
              <a:buFont typeface="Wingdings" panose="05000000000000000000" pitchFamily="2" charset="2"/>
              <a:buNone/>
              <a:defRPr/>
            </a:pPr>
            <a:r>
              <a:rPr lang="zh-CN" altLang="en-US"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┓(∀x)P(x) ⇔ (∃x) ┓P(x)</a:t>
            </a:r>
          </a:p>
          <a:p>
            <a:pPr marL="0" indent="0" eaLnBrk="1" hangingPunct="1">
              <a:lnSpc>
                <a:spcPct val="120000"/>
              </a:lnSpc>
              <a:buFont typeface="Wingdings" panose="05000000000000000000" pitchFamily="2" charset="2"/>
              <a:buNone/>
              <a:defRPr/>
            </a:pPr>
            <a:r>
              <a:rPr lang="en-US" altLang="zh-CN"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┓(∃x)P(x) ⇔ (∀x) ┓P(x)</a:t>
            </a:r>
          </a:p>
          <a:p>
            <a:pPr marL="0" indent="0" eaLnBrk="1" hangingPunct="1">
              <a:lnSpc>
                <a:spcPct val="120000"/>
              </a:lnSpc>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例如，</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经</a:t>
            </a:r>
            <a:r>
              <a:rPr lang="zh-CN" altLang="en-US" sz="2300" dirty="0">
                <a:latin typeface="Times New Roman" panose="02020603050405020304" pitchFamily="18" charset="0"/>
                <a:ea typeface="楷体" panose="02010609060101010101" pitchFamily="49" charset="-122"/>
                <a:cs typeface="Times New Roman" panose="02020603050405020304" pitchFamily="18" charset="0"/>
              </a:rPr>
              <a:t>等价变换后为</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eaLnBrk="1" hangingPunct="1">
              <a:lnSpc>
                <a:spcPct val="12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(∃y) ┓P(x</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y)  ∨  (∃y)</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Q(x</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y) ∧ ┓R(x</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23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2947" name="Rectangle 5"/>
          <p:cNvSpPr>
            <a:spLocks noChangeArrowheads="1"/>
          </p:cNvSpPr>
          <p:nvPr/>
        </p:nvSpPr>
        <p:spPr bwMode="auto">
          <a:xfrm>
            <a:off x="323850" y="105251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(2/6)</a:t>
            </a:r>
          </a:p>
        </p:txBody>
      </p:sp>
      <p:sp>
        <p:nvSpPr>
          <p:cNvPr id="82948" name="Rectangle 2"/>
          <p:cNvSpPr>
            <a:spLocks noChangeArrowheads="1"/>
          </p:cNvSpPr>
          <p:nvPr/>
        </p:nvSpPr>
        <p:spPr bwMode="auto">
          <a:xfrm>
            <a:off x="5257800" y="-34925"/>
            <a:ext cx="3581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p>
        </p:txBody>
      </p:sp>
      <p:sp>
        <p:nvSpPr>
          <p:cNvPr id="82949"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135382AD-2010-4D35-8787-F7D616FE0DD1}"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950" name="矩形 1"/>
          <p:cNvSpPr>
            <a:spLocks noChangeArrowheads="1"/>
          </p:cNvSpPr>
          <p:nvPr/>
        </p:nvSpPr>
        <p:spPr bwMode="auto">
          <a:xfrm>
            <a:off x="952500" y="5300663"/>
            <a:ext cx="5270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ClrTx/>
              <a:buSzTx/>
              <a:buFont typeface="Wingdings" panose="05000000000000000000" pitchFamily="2" charset="2"/>
              <a:buNone/>
            </a:pPr>
            <a:r>
              <a:rPr lang="en-US" altLang="zh-CN" sz="20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(∀y)P(x,y)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Q(x,y)∨R(x,y)</a:t>
            </a:r>
            <a:r>
              <a:rPr lang="en-US" altLang="zh-CN" sz="20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BD044A5A-1C05-4A25-8ABC-2B91D81C00C8}" type="slidenum">
              <a:rPr lang="en-US" altLang="zh-CN" smtClean="0"/>
              <a:pPr/>
              <a:t>23</a:t>
            </a:fld>
            <a:endParaRPr lang="en-US" altLang="zh-CN"/>
          </a:p>
        </p:txBody>
      </p:sp>
    </p:spTree>
    <p:extLst>
      <p:ext uri="{BB962C8B-B14F-4D97-AF65-F5344CB8AC3E}">
        <p14:creationId xmlns:p14="http://schemas.microsoft.com/office/powerpoint/2010/main" val="312023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sz="half" idx="1"/>
          </p:nvPr>
        </p:nvSpPr>
        <p:spPr>
          <a:xfrm>
            <a:off x="107950" y="1341438"/>
            <a:ext cx="9036050" cy="5264150"/>
          </a:xfrm>
        </p:spPr>
        <p:txBody>
          <a:bodyPr/>
          <a:lstStyle/>
          <a:p>
            <a:pPr marL="609600" indent="-609600" eaLnBrk="1" hangingPunct="1">
              <a:lnSpc>
                <a:spcPct val="120000"/>
              </a:lnSpc>
              <a:spcBef>
                <a:spcPts val="0"/>
              </a:spcBef>
              <a:defRPr/>
            </a:pPr>
            <a:r>
              <a:rPr lang="en-US" altLang="zh-CN"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对变元标准化</a:t>
            </a:r>
          </a:p>
          <a:p>
            <a:pPr marL="0" indent="0" algn="just" eaLnBrk="1" hangingPunct="1">
              <a:lnSpc>
                <a:spcPct val="12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在一个量词的辖域内，把谓词公式中受该量词约束的变元全部用另外一个没有出现过的任意变元代替，使不同量词约束的变元有不同的名字。</a:t>
            </a:r>
          </a:p>
          <a:p>
            <a:pPr marL="0" indent="0" eaLnBrk="1" hangingPunct="1">
              <a:lnSpc>
                <a:spcPct val="12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例如，上式经变换后为</a:t>
            </a:r>
          </a:p>
          <a:p>
            <a:pPr marL="0" indent="0" algn="ctr" eaLnBrk="1" hangingPunct="1">
              <a:lnSpc>
                <a:spcPct val="120000"/>
              </a:lnSpc>
              <a:spcBef>
                <a:spcPts val="0"/>
              </a:spcBef>
              <a:buFont typeface="Wingdings" panose="05000000000000000000" pitchFamily="2" charset="2"/>
              <a:buNone/>
              <a:defRPr/>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(∃y) ┓P(x, y)∨(∃z)</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Q(x</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z) ∧ ┓R(x, z)</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marL="609600" indent="-609600" eaLnBrk="1" hangingPunct="1">
              <a:lnSpc>
                <a:spcPct val="120000"/>
              </a:lnSpc>
              <a:spcBef>
                <a:spcPts val="0"/>
              </a:spcBef>
              <a:defRPr/>
            </a:pPr>
            <a:r>
              <a:rPr lang="en-US" altLang="zh-CN"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(4) </a:t>
            </a:r>
            <a:r>
              <a:rPr lang="zh-CN" altLang="en-US"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化为前束范式</a:t>
            </a:r>
          </a:p>
          <a:p>
            <a:pPr marL="0" indent="0" algn="just" eaLnBrk="1" hangingPunct="1">
              <a:lnSpc>
                <a:spcPct val="12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化为前束范式的方法</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把所有量词都移到公式的左边，并且在移动时</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不能改变其相对顺序</a:t>
            </a: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由于第</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步已对变元进行了标准化，每个量词都有自己的变元，这就消除了任何由变元引起冲突的可能，因此这种移动是可行的。</a:t>
            </a:r>
          </a:p>
          <a:p>
            <a:pPr marL="0" indent="0" eaLnBrk="1" hangingPunct="1">
              <a:lnSpc>
                <a:spcPct val="12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例如，上式化为前束范式后为</a:t>
            </a:r>
          </a:p>
          <a:p>
            <a:pPr marL="0" indent="0" algn="ctr" eaLnBrk="1" hangingPunct="1">
              <a:lnSpc>
                <a:spcPct val="120000"/>
              </a:lnSpc>
              <a:spcBef>
                <a:spcPts val="0"/>
              </a:spcBef>
              <a:buFont typeface="Wingdings" panose="05000000000000000000" pitchFamily="2" charset="2"/>
              <a:buNone/>
              <a:defRPr/>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(∀x)(∃y) (∃z)</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P(x, y)∨</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Q(x, z) ∧ ┓R(x, z)</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3971" name="Rectangle 5"/>
          <p:cNvSpPr>
            <a:spLocks noChangeArrowheads="1"/>
          </p:cNvSpPr>
          <p:nvPr/>
        </p:nvSpPr>
        <p:spPr bwMode="auto">
          <a:xfrm>
            <a:off x="250825" y="97631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(3/6)</a:t>
            </a:r>
          </a:p>
        </p:txBody>
      </p:sp>
      <p:sp>
        <p:nvSpPr>
          <p:cNvPr id="83972" name="Rectangle 2"/>
          <p:cNvSpPr>
            <a:spLocks noChangeArrowheads="1"/>
          </p:cNvSpPr>
          <p:nvPr/>
        </p:nvSpPr>
        <p:spPr bwMode="auto">
          <a:xfrm>
            <a:off x="5330825" y="-26988"/>
            <a:ext cx="349567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p>
        </p:txBody>
      </p:sp>
      <p:sp>
        <p:nvSpPr>
          <p:cNvPr id="83973"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6F37A636-6C5D-4CB2-BD80-4BDD51B6183F}"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3974" name="矩形 1"/>
          <p:cNvSpPr>
            <a:spLocks noChangeArrowheads="1"/>
          </p:cNvSpPr>
          <p:nvPr/>
        </p:nvSpPr>
        <p:spPr bwMode="auto">
          <a:xfrm>
            <a:off x="3516313" y="2565400"/>
            <a:ext cx="53101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0"/>
              </a:spcBef>
              <a:buClrTx/>
              <a:buSzTx/>
              <a:buFont typeface="Wingdings" panose="05000000000000000000" pitchFamily="2" charset="2"/>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(∀x)</a:t>
            </a:r>
            <a:r>
              <a:rPr lang="en-US" altLang="zh-CN" sz="18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(∃y) ┓P(x</a:t>
            </a:r>
            <a:r>
              <a:rPr lang="zh-CN" altLang="en-US" sz="180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y)  ∨  (∃y)</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Q(x</a:t>
            </a:r>
            <a:r>
              <a:rPr lang="zh-CN" altLang="en-US" sz="180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y) ∧ ┓R(x</a:t>
            </a:r>
            <a:r>
              <a:rPr lang="zh-CN" altLang="en-US" sz="180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y)</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BD044A5A-1C05-4A25-8ABC-2B91D81C00C8}" type="slidenum">
              <a:rPr lang="en-US" altLang="zh-CN" smtClean="0"/>
              <a:pPr/>
              <a:t>24</a:t>
            </a:fld>
            <a:endParaRPr lang="en-US" altLang="zh-CN"/>
          </a:p>
        </p:txBody>
      </p:sp>
    </p:spTree>
    <p:extLst>
      <p:ext uri="{BB962C8B-B14F-4D97-AF65-F5344CB8AC3E}">
        <p14:creationId xmlns:p14="http://schemas.microsoft.com/office/powerpoint/2010/main" val="55697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sz="half" idx="1"/>
          </p:nvPr>
        </p:nvSpPr>
        <p:spPr>
          <a:xfrm>
            <a:off x="107950" y="765175"/>
            <a:ext cx="8856663" cy="5759450"/>
          </a:xfrm>
        </p:spPr>
        <p:txBody>
          <a:bodyPr/>
          <a:lstStyle/>
          <a:p>
            <a:pPr marL="609600" indent="-609600" algn="just" eaLnBrk="1" hangingPunct="1">
              <a:lnSpc>
                <a:spcPct val="130000"/>
              </a:lnSpc>
              <a:spcBef>
                <a:spcPts val="0"/>
              </a:spcBef>
              <a:defRPr/>
            </a:pPr>
            <a:r>
              <a:rPr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消去存在量词</a:t>
            </a:r>
          </a:p>
          <a:p>
            <a:pPr marL="0" indent="0" algn="just" eaLnBrk="1" hangingPunct="1">
              <a:lnSpc>
                <a:spcPct val="13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消去存在量词时，需要区分以下两种情况：</a:t>
            </a:r>
            <a:endParaRPr lang="en-US" altLang="zh-CN"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30000"/>
              </a:lnSpc>
              <a:spcBef>
                <a:spcPts val="0"/>
              </a:spcBef>
              <a:buFont typeface="Wingdings" panose="05000000000000000000" pitchFamily="2" charset="2"/>
              <a:buChar char="Ø"/>
              <a:defRPr/>
            </a:pP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若存在量词不出现在全称量词的辖域内</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（即它的左边没有全称量词），只要用一个新的个体常量替换受该存在量词约束的变元，就可消去该存在量词。</a:t>
            </a:r>
          </a:p>
          <a:p>
            <a:pPr algn="just" eaLnBrk="1" hangingPunct="1">
              <a:lnSpc>
                <a:spcPct val="130000"/>
              </a:lnSpc>
              <a:spcBef>
                <a:spcPts val="0"/>
              </a:spcBef>
              <a:buFont typeface="Wingdings" panose="05000000000000000000" pitchFamily="2" charset="2"/>
              <a:buChar char="Ø"/>
              <a:defRPr/>
            </a:pP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若存在量词位于一个或多个全称量词的辖域内，</a:t>
            </a:r>
            <a:r>
              <a:rPr lang="zh-CN" altLang="en-US" sz="2200" u="sng" dirty="0" smtClean="0">
                <a:latin typeface="Times New Roman" panose="02020603050405020304" pitchFamily="18" charset="0"/>
                <a:ea typeface="楷体" panose="02010609060101010101" pitchFamily="49" charset="-122"/>
                <a:cs typeface="Times New Roman" panose="02020603050405020304" pitchFamily="18" charset="0"/>
              </a:rPr>
              <a:t>例如</a:t>
            </a:r>
          </a:p>
          <a:p>
            <a:pPr marL="0" indent="0" algn="just" eaLnBrk="1" hangingPunct="1">
              <a:lnSpc>
                <a:spcPct val="130000"/>
              </a:lnSpc>
              <a:spcBef>
                <a:spcPts val="0"/>
              </a:spcBef>
              <a:buFont typeface="Wingdings" panose="05000000000000000000" pitchFamily="2" charset="2"/>
              <a:buNone/>
              <a:defRPr/>
            </a:pPr>
            <a:r>
              <a:rPr lang="zh-CN" altLang="en-US" sz="2200" u="sng"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	(∀x</a:t>
            </a:r>
            <a:r>
              <a:rPr lang="en-US" altLang="zh-CN" sz="2200" u="sng"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u="sng"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u="sng"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 (∃y)P(x</a:t>
            </a:r>
            <a:r>
              <a:rPr lang="en-US" altLang="zh-CN" sz="2200" u="sng"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u="sng"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u="sng"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u="sng"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u="sng"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u="sng" baseline="-25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,y)</a:t>
            </a:r>
          </a:p>
          <a:p>
            <a:pPr marL="0" indent="0" algn="just" eaLnBrk="1" hangingPunct="1">
              <a:lnSpc>
                <a:spcPct val="130000"/>
              </a:lnSpc>
              <a:spcBef>
                <a:spcPts val="0"/>
              </a:spcBef>
              <a:buFont typeface="Wingdings" panose="05000000000000000000" pitchFamily="2" charset="2"/>
              <a:buNone/>
              <a:defRPr/>
            </a:pPr>
            <a:r>
              <a:rPr lang="en-US" altLang="zh-CN" sz="2200" u="sng"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则需要用</a:t>
            </a:r>
            <a:r>
              <a:rPr lang="en-US" altLang="zh-CN" sz="2200" u="sng"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函数</a:t>
            </a:r>
            <a:r>
              <a:rPr lang="en-US" altLang="zh-CN"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f(x</a:t>
            </a:r>
            <a:r>
              <a:rPr lang="en-US" altLang="zh-CN" sz="2200" u="sng"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u="sng"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en-US" altLang="zh-CN"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u="sng"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u="sng" baseline="-25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替换受该存在量词约束的变元</a:t>
            </a:r>
            <a:r>
              <a:rPr lang="en-US" altLang="zh-CN"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u="sng"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，然后再消去该存在量词</a:t>
            </a:r>
            <a:r>
              <a:rPr lang="zh-CN" altLang="en-US" sz="2200" u="sng" dirty="0" smtClean="0">
                <a:latin typeface="Times New Roman" panose="02020603050405020304" pitchFamily="18" charset="0"/>
                <a:ea typeface="楷体" panose="02010609060101010101" pitchFamily="49" charset="-122"/>
                <a:cs typeface="Times New Roman" panose="02020603050405020304" pitchFamily="18" charset="0"/>
              </a:rPr>
              <a:t>。</a:t>
            </a:r>
          </a:p>
          <a:p>
            <a:pPr marL="0" indent="0" algn="just" eaLnBrk="1" hangingPunct="1">
              <a:lnSpc>
                <a:spcPct val="130000"/>
              </a:lnSpc>
              <a:spcBef>
                <a:spcPts val="0"/>
              </a:spcBef>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上步所得公式中存在量词</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(∃z)</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都位于</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的辖域内，因此都需要用</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函数来替换。设替换</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z</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函数分别是</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f(x)</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g(x)</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，则替换后的式子为</a:t>
            </a:r>
          </a:p>
          <a:p>
            <a:pPr marL="0" indent="0" algn="just" eaLnBrk="1" hangingPunct="1">
              <a:lnSpc>
                <a:spcPct val="130000"/>
              </a:lnSpc>
              <a:spcBef>
                <a:spcPts val="0"/>
              </a:spcBef>
              <a:buFont typeface="Wingdings" panose="05000000000000000000" pitchFamily="2" charset="2"/>
              <a:buNone/>
              <a:defRPr/>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Q(</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 ┓R(</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4995" name="Rectangle 2"/>
          <p:cNvSpPr>
            <a:spLocks noChangeArrowheads="1"/>
          </p:cNvSpPr>
          <p:nvPr/>
        </p:nvSpPr>
        <p:spPr bwMode="auto">
          <a:xfrm>
            <a:off x="5688013" y="-100013"/>
            <a:ext cx="3455987"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p>
        </p:txBody>
      </p:sp>
      <p:sp>
        <p:nvSpPr>
          <p:cNvPr id="84996" name="Rectangle 6"/>
          <p:cNvSpPr>
            <a:spLocks noChangeArrowheads="1"/>
          </p:cNvSpPr>
          <p:nvPr/>
        </p:nvSpPr>
        <p:spPr bwMode="auto">
          <a:xfrm>
            <a:off x="179388" y="28575"/>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(4/6)</a:t>
            </a:r>
          </a:p>
        </p:txBody>
      </p:sp>
      <p:sp>
        <p:nvSpPr>
          <p:cNvPr id="84997"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4A092783-361B-4543-8714-B2FC455B8062}"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4998" name="矩形 1"/>
          <p:cNvSpPr>
            <a:spLocks noChangeArrowheads="1"/>
          </p:cNvSpPr>
          <p:nvPr/>
        </p:nvSpPr>
        <p:spPr bwMode="auto">
          <a:xfrm>
            <a:off x="4067175" y="5589588"/>
            <a:ext cx="51308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lnSpc>
                <a:spcPct val="120000"/>
              </a:lnSpc>
              <a:spcBef>
                <a:spcPct val="0"/>
              </a:spcBef>
              <a:buClrTx/>
              <a:buSzTx/>
              <a:buFont typeface="Wingdings" panose="05000000000000000000" pitchFamily="2" charset="2"/>
              <a:buNone/>
            </a:pPr>
            <a:r>
              <a:rPr lang="en-US" altLang="zh-CN" sz="1800">
                <a:latin typeface="Times New Roman" panose="02020603050405020304" pitchFamily="18" charset="0"/>
                <a:ea typeface="楷体" panose="02010609060101010101" pitchFamily="49" charset="-122"/>
                <a:cs typeface="Times New Roman" panose="02020603050405020304" pitchFamily="18" charset="0"/>
              </a:rPr>
              <a:t>(∀x)(∃y) (∃z)</a:t>
            </a:r>
            <a:r>
              <a:rPr lang="en-US" altLang="zh-CN" sz="18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 P(x, y)∨</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 Q(x, z) ∧ ┓R(x, z)</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BD044A5A-1C05-4A25-8ABC-2B91D81C00C8}" type="slidenum">
              <a:rPr lang="en-US" altLang="zh-CN" smtClean="0"/>
              <a:pPr/>
              <a:t>25</a:t>
            </a:fld>
            <a:endParaRPr lang="en-US" altLang="zh-CN"/>
          </a:p>
        </p:txBody>
      </p:sp>
    </p:spTree>
    <p:extLst>
      <p:ext uri="{BB962C8B-B14F-4D97-AF65-F5344CB8AC3E}">
        <p14:creationId xmlns:p14="http://schemas.microsoft.com/office/powerpoint/2010/main" val="2934391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sz="half" idx="1"/>
          </p:nvPr>
        </p:nvSpPr>
        <p:spPr>
          <a:xfrm>
            <a:off x="58738" y="692150"/>
            <a:ext cx="9085262" cy="5976938"/>
          </a:xfrm>
        </p:spPr>
        <p:txBody>
          <a:bodyPr>
            <a:normAutofit lnSpcReduction="10000"/>
          </a:bodyPr>
          <a:lstStyle/>
          <a:p>
            <a:pPr marL="609600" indent="-609600" eaLnBrk="1" hangingPunct="1">
              <a:defRPr/>
            </a:pPr>
            <a:r>
              <a:rPr lang="en-US" altLang="zh-CN"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(6) </a:t>
            </a:r>
            <a:r>
              <a:rPr lang="zh-CN" altLang="en-US"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化为</a:t>
            </a:r>
            <a:r>
              <a:rPr lang="en-US" altLang="zh-CN" sz="2200" dirty="0" err="1"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标准型</a:t>
            </a:r>
          </a:p>
          <a:p>
            <a:pPr marL="0" indent="0" eaLnBrk="1" hangingPunct="1">
              <a:lnSpc>
                <a:spcPct val="110000"/>
              </a:lnSpc>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标准型的一般形式为</a:t>
            </a:r>
          </a:p>
          <a:p>
            <a:pPr marL="0" indent="0" eaLnBrk="1" hangingPunct="1">
              <a:lnSpc>
                <a:spcPct val="110000"/>
              </a:lnSpc>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M(x</a:t>
            </a:r>
            <a:r>
              <a:rPr lang="en-US" altLang="zh-CN" sz="2200"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0" indent="0" eaLnBrk="1" hangingPunct="1">
              <a:lnSpc>
                <a:spcPct val="110000"/>
              </a:lnSpc>
              <a:buFont typeface="Wingdings" panose="05000000000000000000" pitchFamily="2" charset="2"/>
              <a:buNone/>
              <a:defRPr/>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其中，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M(x</a:t>
            </a:r>
            <a:r>
              <a:rPr lang="en-US" altLang="zh-CN" sz="22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标准形的母式，</a:t>
            </a:r>
            <a:r>
              <a:rPr lang="zh-CN" altLang="en-US"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它由子句的合取所构成</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p>
          <a:p>
            <a:pPr marL="0" indent="0" eaLnBrk="1" hangingPunct="1">
              <a:lnSpc>
                <a:spcPct val="110000"/>
              </a:lnSpc>
              <a:buFont typeface="Wingdings" panose="05000000000000000000" pitchFamily="2" charset="2"/>
              <a:buNone/>
              <a:defRPr/>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把谓词公式化为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标准形需要使用以下等价关系</a:t>
            </a:r>
          </a:p>
          <a:p>
            <a:pPr marL="0" indent="0" algn="ctr" eaLnBrk="1" hangingPunct="1">
              <a:lnSpc>
                <a:spcPct val="110000"/>
              </a:lnSpc>
              <a:buFont typeface="Wingdings" panose="05000000000000000000" pitchFamily="2" charset="2"/>
              <a:buNone/>
              <a:defRPr/>
            </a:pP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P∨(Q∧R) ⇔ (P∨Q)∧(P∨R)</a:t>
            </a:r>
          </a:p>
          <a:p>
            <a:pPr marL="0" indent="0" eaLnBrk="1" hangingPunct="1">
              <a:lnSpc>
                <a:spcPct val="110000"/>
              </a:lnSpc>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前面的公式化为</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Skolem</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标准形后为</a:t>
            </a:r>
          </a:p>
          <a:p>
            <a:pPr marL="0" indent="0" algn="ctr" eaLnBrk="1" hangingPunct="1">
              <a:lnSpc>
                <a:spcPct val="110000"/>
              </a:lnSpc>
              <a:buFont typeface="Wingdings" panose="05000000000000000000" pitchFamily="2" charset="2"/>
              <a:buNone/>
              <a:defRPr/>
            </a:pP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(x))∨Q(</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P ┓(</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 ┓R(</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pPr marL="609600" indent="-609600" eaLnBrk="1" hangingPunct="1">
              <a:lnSpc>
                <a:spcPct val="110000"/>
              </a:lnSpc>
              <a:defRPr/>
            </a:pPr>
            <a:r>
              <a:rPr lang="en-US" altLang="zh-CN"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2200" dirty="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省掉全称量词</a:t>
            </a:r>
            <a:endParaRPr lang="zh-CN" altLang="en-US" sz="22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lnSpc>
                <a:spcPct val="110000"/>
              </a:lnSpc>
              <a:buFont typeface="Wingdings" panose="05000000000000000000" pitchFamily="2" charset="2"/>
              <a:buNone/>
              <a:defRPr/>
            </a:pP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由于母式中的全部变元均受全称量词的约束，并且全称量词的次序已无关紧要，因此可以省掉全称量词。但剩下的母式，仍假设其变元是被全称量词量化的。    </a:t>
            </a:r>
            <a:r>
              <a:rPr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上式消去全称量词后为</a:t>
            </a:r>
          </a:p>
          <a:p>
            <a:pPr marL="0" indent="0" eaLnBrk="1" hangingPunct="1">
              <a:lnSpc>
                <a:spcPct val="110000"/>
              </a:lnSpc>
              <a:buFont typeface="Wingdings" panose="05000000000000000000" pitchFamily="2" charset="2"/>
              <a:buNone/>
              <a:defRPr/>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(x))∨Q(</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 ┓R(</a:t>
            </a:r>
            <a:r>
              <a:rPr lang="en-US" altLang="zh-CN" sz="22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dirty="0" smtClean="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6019" name="Rectangle 2"/>
          <p:cNvSpPr>
            <a:spLocks noChangeArrowheads="1"/>
          </p:cNvSpPr>
          <p:nvPr/>
        </p:nvSpPr>
        <p:spPr bwMode="auto">
          <a:xfrm>
            <a:off x="5580063" y="549275"/>
            <a:ext cx="350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endPar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6020" name="Rectangle 6"/>
          <p:cNvSpPr>
            <a:spLocks noChangeArrowheads="1"/>
          </p:cNvSpPr>
          <p:nvPr/>
        </p:nvSpPr>
        <p:spPr bwMode="auto">
          <a:xfrm>
            <a:off x="323850" y="2381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(5/6)</a:t>
            </a:r>
          </a:p>
        </p:txBody>
      </p:sp>
      <p:sp>
        <p:nvSpPr>
          <p:cNvPr id="86021" name="日期占位符 1"/>
          <p:cNvSpPr>
            <a:spLocks noGrp="1" noChangeArrowheads="1"/>
          </p:cNvSpPr>
          <p:nvPr>
            <p:ph type="dt" sz="quarter" idx="10"/>
          </p:nvPr>
        </p:nvSpPr>
        <p:spPr>
          <a:xfrm>
            <a:off x="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06F9352B-C613-47DD-82FB-1F19018A5B65}"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6022" name="矩形 1"/>
          <p:cNvSpPr>
            <a:spLocks noChangeArrowheads="1"/>
          </p:cNvSpPr>
          <p:nvPr/>
        </p:nvSpPr>
        <p:spPr bwMode="auto">
          <a:xfrm>
            <a:off x="3981450" y="68263"/>
            <a:ext cx="503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lang="zh-CN" altLang="en-US" sz="200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latin typeface="Times New Roman" panose="02020603050405020304" pitchFamily="18" charset="0"/>
                <a:ea typeface="楷体" panose="02010609060101010101" pitchFamily="49" charset="-122"/>
                <a:cs typeface="Times New Roman" panose="02020603050405020304" pitchFamily="18" charset="0"/>
              </a:rPr>
              <a:t>┓P(x,f(x))∨</a:t>
            </a:r>
            <a:r>
              <a:rPr lang="en-US" altLang="zh-CN" sz="20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latin typeface="Times New Roman" panose="02020603050405020304" pitchFamily="18" charset="0"/>
                <a:ea typeface="楷体" panose="02010609060101010101" pitchFamily="49" charset="-122"/>
                <a:cs typeface="Times New Roman" panose="02020603050405020304" pitchFamily="18" charset="0"/>
              </a:rPr>
              <a:t>Q(x,g(x))∧ ┓R(x,g(x))</a:t>
            </a:r>
            <a:r>
              <a:rPr lang="en-US" altLang="zh-CN" sz="20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D044A5A-1C05-4A25-8ABC-2B91D81C00C8}" type="slidenum">
              <a:rPr lang="en-US" altLang="zh-CN" smtClean="0"/>
              <a:pPr/>
              <a:t>26</a:t>
            </a:fld>
            <a:endParaRPr lang="en-US" altLang="zh-CN"/>
          </a:p>
        </p:txBody>
      </p:sp>
    </p:spTree>
    <p:extLst>
      <p:ext uri="{BB962C8B-B14F-4D97-AF65-F5344CB8AC3E}">
        <p14:creationId xmlns:p14="http://schemas.microsoft.com/office/powerpoint/2010/main" val="23695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a:xfrm>
            <a:off x="244475" y="955676"/>
            <a:ext cx="8736013" cy="5400675"/>
          </a:xfrm>
        </p:spPr>
        <p:txBody>
          <a:bodyPr>
            <a:normAutofit lnSpcReduction="10000"/>
          </a:bodyPr>
          <a:lstStyle/>
          <a:p>
            <a:pPr marL="609600" indent="-609600" algn="just" eaLnBrk="1" hangingPunct="1">
              <a:lnSpc>
                <a:spcPct val="130000"/>
              </a:lnSpc>
              <a:spcBef>
                <a:spcPts val="0"/>
              </a:spcBef>
              <a:defRPr/>
            </a:pPr>
            <a:r>
              <a:rPr lang="en-US" altLang="zh-CN" sz="24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(8) </a:t>
            </a:r>
            <a:r>
              <a:rPr lang="zh-CN" altLang="en-US" sz="24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根据合取词拆分公式</a:t>
            </a:r>
          </a:p>
          <a:p>
            <a:pPr marL="0" indent="0" algn="just" eaLnBrk="1" hangingPunct="1">
              <a:lnSpc>
                <a:spcPct val="130000"/>
              </a:lnSpc>
              <a:spcBef>
                <a:spcPts val="0"/>
              </a:spcBef>
              <a:buFont typeface="Wingdings" panose="05000000000000000000" pitchFamily="2" charset="2"/>
              <a:buNone/>
              <a:defRPr/>
            </a:pP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在母式中消去所有合取词，把母式用子句集的形式表示出来。其中，子句集中的每一个元素都是一个子句。</a:t>
            </a:r>
          </a:p>
          <a:p>
            <a:pPr marL="0" indent="0" algn="just" eaLnBrk="1" hangingPunct="1">
              <a:lnSpc>
                <a:spcPct val="130000"/>
              </a:lnSpc>
              <a:spcBef>
                <a:spcPts val="0"/>
              </a:spcBef>
              <a:buFont typeface="Wingdings" panose="05000000000000000000" pitchFamily="2" charset="2"/>
              <a:buNone/>
              <a:defRPr/>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例如，</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上式的子句集中包含以下两个子句</a:t>
            </a:r>
          </a:p>
          <a:p>
            <a:pPr marL="0" indent="0" algn="just" eaLnBrk="1" hangingPunct="1">
              <a:lnSpc>
                <a:spcPct val="130000"/>
              </a:lnSpc>
              <a:spcBef>
                <a:spcPts val="0"/>
              </a:spcBef>
              <a:buFont typeface="Wingdings" panose="05000000000000000000" pitchFamily="2" charset="2"/>
              <a:buNone/>
              <a:defRPr/>
            </a:pP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(x))∨Q(</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a:t>
            </a:r>
          </a:p>
          <a:p>
            <a:pPr marL="0" indent="0" algn="just" eaLnBrk="1" hangingPunct="1">
              <a:lnSpc>
                <a:spcPct val="130000"/>
              </a:lnSpc>
              <a:spcBef>
                <a:spcPts val="0"/>
              </a:spcBef>
              <a:buFont typeface="Wingdings" panose="05000000000000000000" pitchFamily="2" charset="2"/>
              <a:buNone/>
              <a:defRPr/>
            </a:pP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 ┓R(</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a:t>
            </a:r>
          </a:p>
          <a:p>
            <a:pPr marL="609600" indent="-609600" algn="just" eaLnBrk="1" hangingPunct="1">
              <a:lnSpc>
                <a:spcPct val="130000"/>
              </a:lnSpc>
              <a:spcBef>
                <a:spcPts val="0"/>
              </a:spcBef>
              <a:defRPr/>
            </a:pPr>
            <a:r>
              <a:rPr lang="en-US" altLang="zh-CN" sz="20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(9) </a:t>
            </a:r>
            <a:r>
              <a:rPr lang="zh-CN" altLang="en-US" sz="2400"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更换变量名称</a:t>
            </a:r>
          </a:p>
          <a:p>
            <a:pPr marL="0" indent="0" algn="just" eaLnBrk="1" hangingPunct="1">
              <a:lnSpc>
                <a:spcPct val="130000"/>
              </a:lnSpc>
              <a:spcBef>
                <a:spcPts val="0"/>
              </a:spcBef>
              <a:buFont typeface="Wingdings" panose="05000000000000000000" pitchFamily="2" charset="2"/>
              <a:buNone/>
              <a:defRPr/>
            </a:pP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对子句集中的某些变量重新命名，使任意两个子句中不出现相同的变量名</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。由于每一个子句都对应着母式中的一个合取元，并且所有变元都是由全称量词量化的，因此任意两个不同子句的变量之间实际上不存在任何关系。这样，更换变量名是不会影响公式的真值的。</a:t>
            </a:r>
          </a:p>
          <a:p>
            <a:pPr marL="0" indent="0" algn="just" eaLnBrk="1" hangingPunct="1">
              <a:lnSpc>
                <a:spcPct val="130000"/>
              </a:lnSpc>
              <a:spcBef>
                <a:spcPts val="0"/>
              </a:spcBef>
              <a:buFont typeface="Wingdings" panose="05000000000000000000" pitchFamily="2" charset="2"/>
              <a:buNone/>
              <a:defRPr/>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例如，</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对前面的公式，可把第二个子句集中的变元名</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更换为</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，得到如下子句集：</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(x))∨Q(</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x,g</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y,f</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(y))∨ ┓R(</a:t>
            </a:r>
            <a:r>
              <a:rPr lang="en-US" altLang="zh-CN" sz="2000" dirty="0" err="1" smtClean="0">
                <a:latin typeface="Times New Roman" panose="02020603050405020304" pitchFamily="18" charset="0"/>
                <a:ea typeface="楷体" panose="02010609060101010101" pitchFamily="49" charset="-122"/>
                <a:cs typeface="Times New Roman" panose="02020603050405020304" pitchFamily="18" charset="0"/>
              </a:rPr>
              <a:t>y,g</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(y))</a:t>
            </a:r>
          </a:p>
        </p:txBody>
      </p:sp>
      <p:sp>
        <p:nvSpPr>
          <p:cNvPr id="87043" name="Rectangle 2"/>
          <p:cNvSpPr>
            <a:spLocks noChangeArrowheads="1"/>
          </p:cNvSpPr>
          <p:nvPr/>
        </p:nvSpPr>
        <p:spPr bwMode="auto">
          <a:xfrm>
            <a:off x="5651500" y="223838"/>
            <a:ext cx="3429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3.4.1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子句型</a:t>
            </a:r>
            <a:endParaRPr lang="zh-CN" altLang="en-US" sz="20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7044" name="Rectangle 6"/>
          <p:cNvSpPr>
            <a:spLocks noChangeArrowheads="1"/>
          </p:cNvSpPr>
          <p:nvPr/>
        </p:nvSpPr>
        <p:spPr bwMode="auto">
          <a:xfrm>
            <a:off x="250825" y="825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eaLnBrk="1" hangingPunct="1">
              <a:spcBef>
                <a:spcPct val="0"/>
              </a:spcBef>
              <a:buClrTx/>
              <a:buSzTx/>
              <a:buFontTx/>
              <a:buNone/>
            </a:pP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子句集的化简</a:t>
            </a:r>
            <a:r>
              <a:rPr lang="en-US" altLang="zh-CN"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(6/6)</a:t>
            </a:r>
          </a:p>
        </p:txBody>
      </p:sp>
      <p:sp>
        <p:nvSpPr>
          <p:cNvPr id="87045" name="日期占位符 1"/>
          <p:cNvSpPr>
            <a:spLocks noGrp="1" noChangeArrowheads="1"/>
          </p:cNvSpPr>
          <p:nvPr>
            <p:ph type="dt" sz="quarter" idx="10"/>
          </p:nvPr>
        </p:nvSpPr>
        <p:spPr>
          <a:xfrm>
            <a:off x="22225" y="6492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a:spcBef>
                <a:spcPct val="0"/>
              </a:spcBef>
              <a:buClrTx/>
              <a:buSzTx/>
              <a:buFontTx/>
              <a:buNone/>
            </a:pPr>
            <a:fld id="{A054DDA3-F4BA-422F-8665-CEDC677C9E5A}"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7046" name="矩形 1"/>
          <p:cNvSpPr>
            <a:spLocks noChangeArrowheads="1"/>
          </p:cNvSpPr>
          <p:nvPr/>
        </p:nvSpPr>
        <p:spPr bwMode="auto">
          <a:xfrm>
            <a:off x="3508375" y="87313"/>
            <a:ext cx="54721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0"/>
              </a:spcBef>
              <a:buClrTx/>
              <a:buSzTx/>
              <a:buFont typeface="Wingdings" panose="05000000000000000000" pitchFamily="2" charset="2"/>
              <a:buNone/>
            </a:pP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a:latin typeface="Times New Roman" panose="02020603050405020304" pitchFamily="18" charset="0"/>
                <a:ea typeface="楷体" panose="02010609060101010101" pitchFamily="49" charset="-122"/>
                <a:cs typeface="Times New Roman" panose="02020603050405020304" pitchFamily="18" charset="0"/>
              </a:rPr>
              <a:t>┓P(x,f(x))∨Q(x,g(x)</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a:latin typeface="Times New Roman" panose="02020603050405020304" pitchFamily="18" charset="0"/>
                <a:ea typeface="楷体" panose="02010609060101010101" pitchFamily="49" charset="-122"/>
                <a:cs typeface="Times New Roman" panose="02020603050405020304" pitchFamily="18" charset="0"/>
              </a:rPr>
              <a:t>┓P(x,f(x))∨ ┓R(x,g(x))</a:t>
            </a:r>
            <a:r>
              <a:rPr lang="en-US" altLang="zh-CN" sz="1800">
                <a:solidFill>
                  <a:srgbClr val="008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27</a:t>
            </a:fld>
            <a:endParaRPr lang="zh-CN" altLang="en-US"/>
          </a:p>
        </p:txBody>
      </p:sp>
    </p:spTree>
    <p:extLst>
      <p:ext uri="{BB962C8B-B14F-4D97-AF65-F5344CB8AC3E}">
        <p14:creationId xmlns:p14="http://schemas.microsoft.com/office/powerpoint/2010/main" val="1325266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296554" y="923925"/>
            <a:ext cx="8610600" cy="4343400"/>
          </a:xfrm>
        </p:spPr>
        <p:txBody>
          <a:bodyPr/>
          <a:lstStyle/>
          <a:p>
            <a:pPr algn="just" eaLnBrk="1" hangingPunct="1">
              <a:lnSpc>
                <a:spcPct val="130000"/>
              </a:lnSpc>
              <a:defRPr/>
            </a:pPr>
            <a:r>
              <a:rPr lang="zh-CN" altLang="en-US" sz="2400" dirty="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鲁滨逊归结原理基本思想</a:t>
            </a:r>
          </a:p>
          <a:p>
            <a:pPr algn="just" eaLnBrk="1" hangingPunct="1">
              <a:lnSpc>
                <a:spcPct val="130000"/>
              </a:lnSpc>
              <a:defRPr/>
            </a:pP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首先</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把欲证明问题的结论否定，并加入子句集，得到一个扩充的子句集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然后</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设法检验子句集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是否含有空子句，若含有空子句，则表明</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是不可满足的；若不含有空子句，则继续使用</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归结法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，在子句集中选择合适的子句进行归结，直至导出空子句或</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不能</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继续归结为止。</a:t>
            </a:r>
          </a:p>
          <a:p>
            <a:pPr algn="just" eaLnBrk="1" hangingPunct="1">
              <a:lnSpc>
                <a:spcPct val="130000"/>
              </a:lnSpc>
              <a:defRPr/>
            </a:pPr>
            <a:r>
              <a:rPr lang="zh-CN" altLang="en-US" sz="2400" dirty="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鲁滨逊归结原理包括</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命题逻辑</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归结原理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p>
          <a:p>
            <a:pPr marL="0" indent="0" algn="just" eaLnBrk="1" hangingPunct="1">
              <a:lnSpc>
                <a:spcPct val="130000"/>
              </a:lnSpc>
              <a:buFont typeface="Wingdings" panose="05000000000000000000" pitchFamily="2" charset="2"/>
              <a:buNone/>
              <a:defRPr/>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谓词逻辑</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归结原理</a:t>
            </a:r>
          </a:p>
        </p:txBody>
      </p:sp>
      <p:sp>
        <p:nvSpPr>
          <p:cNvPr id="97283" name="Rectangle 2"/>
          <p:cNvSpPr>
            <a:spLocks noChangeArrowheads="1"/>
          </p:cNvSpPr>
          <p:nvPr/>
        </p:nvSpPr>
        <p:spPr bwMode="auto">
          <a:xfrm>
            <a:off x="3419475" y="115888"/>
            <a:ext cx="53784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306504" y="5164623"/>
            <a:ext cx="8600649" cy="1200329"/>
          </a:xfrm>
          <a:prstGeom prst="rect">
            <a:avLst/>
          </a:prstGeom>
        </p:spPr>
        <p:txBody>
          <a:bodyPr wrap="square">
            <a:spAutoFit/>
          </a:bodyPr>
          <a:lstStyle/>
          <a:p>
            <a:pPr algn="just">
              <a:lnSpc>
                <a:spcPct val="150000"/>
              </a:lnSpc>
              <a:spcBef>
                <a:spcPct val="0"/>
              </a:spcBef>
            </a:pPr>
            <a:r>
              <a:rPr lang="zh-CN" altLang="en-US" sz="2400" dirty="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定理</a:t>
            </a:r>
            <a:r>
              <a:rPr lang="en-US" altLang="zh-CN" sz="2400" dirty="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3.5</a:t>
            </a:r>
            <a:r>
              <a:rPr lang="en-US" altLang="zh-CN" sz="2400" dirty="0">
                <a:solidFill>
                  <a:srgbClr val="0066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子句集</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是不可满足的，当且仅当存在一个从</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到空子句的归结过程。</a:t>
            </a:r>
          </a:p>
        </p:txBody>
      </p:sp>
      <p:sp>
        <p:nvSpPr>
          <p:cNvPr id="3" name="日期占位符 2"/>
          <p:cNvSpPr>
            <a:spLocks noGrp="1"/>
          </p:cNvSpPr>
          <p:nvPr>
            <p:ph type="dt" sz="half" idx="10"/>
          </p:nvPr>
        </p:nvSpPr>
        <p:spPr/>
        <p:txBody>
          <a:bodyPr/>
          <a:lstStyle/>
          <a:p>
            <a:fld id="{D9A86AE1-9BB1-4542-8E6F-B1B6933CE394}" type="datetime1">
              <a:rPr lang="zh-CN" altLang="en-US" smtClean="0"/>
              <a:t>2025/6/29</a:t>
            </a:fld>
            <a:endParaRPr lang="zh-CN" altLang="en-US"/>
          </a:p>
        </p:txBody>
      </p:sp>
      <p:sp>
        <p:nvSpPr>
          <p:cNvPr id="4" name="灯片编号占位符 3"/>
          <p:cNvSpPr>
            <a:spLocks noGrp="1"/>
          </p:cNvSpPr>
          <p:nvPr>
            <p:ph type="sldNum" sz="quarter" idx="12"/>
          </p:nvPr>
        </p:nvSpPr>
        <p:spPr/>
        <p:txBody>
          <a:bodyPr/>
          <a:lstStyle/>
          <a:p>
            <a:fld id="{7012CB91-0F1F-45CE-9FF6-7038D6FF293C}" type="slidenum">
              <a:rPr lang="zh-CN" altLang="en-US" smtClean="0"/>
              <a:t>28</a:t>
            </a:fld>
            <a:endParaRPr lang="zh-CN" altLang="en-US"/>
          </a:p>
        </p:txBody>
      </p:sp>
    </p:spTree>
    <p:extLst>
      <p:ext uri="{BB962C8B-B14F-4D97-AF65-F5344CB8AC3E}">
        <p14:creationId xmlns:p14="http://schemas.microsoft.com/office/powerpoint/2010/main" val="1549557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395288" y="1628775"/>
            <a:ext cx="8001000" cy="3886200"/>
          </a:xfrm>
        </p:spPr>
        <p:txBody>
          <a:bodyPr>
            <a:normAutofit lnSpcReduction="10000"/>
          </a:bodyPr>
          <a:lstStyle/>
          <a:p>
            <a:pPr eaLnBrk="1" hangingPunct="1">
              <a:lnSpc>
                <a:spcPct val="120000"/>
              </a:lnSpc>
              <a:defRPr/>
            </a:pPr>
            <a:r>
              <a:rPr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3.9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=P(a)∨R(x)</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=﹁P(y)∨Q(b)</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，求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12</a:t>
            </a:r>
          </a:p>
          <a:p>
            <a:pPr eaLnBrk="1" hangingPunct="1">
              <a:lnSpc>
                <a:spcPct val="130000"/>
              </a:lnSpc>
              <a:defRPr/>
            </a:pP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取</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P(a),  L</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=﹁P(y)</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4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不考虑互补性时</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的最一般合一是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σ={a/y}</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。根据定义</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4.17</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，可得</a:t>
            </a:r>
          </a:p>
          <a:p>
            <a:pPr marL="0" indent="0" eaLnBrk="1" hangingPunct="1">
              <a:lnSpc>
                <a:spcPct val="130000"/>
              </a:lnSpc>
              <a:buFont typeface="Wingdings" panose="05000000000000000000" pitchFamily="2" charset="2"/>
              <a:buNone/>
              <a:defRPr/>
            </a:pP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{C</a:t>
            </a:r>
            <a:r>
              <a:rPr lang="en-US" altLang="zh-CN" sz="24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σ}-{L</a:t>
            </a:r>
            <a:r>
              <a:rPr lang="en-US" altLang="zh-CN" sz="24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σ}) ∪ ({C</a:t>
            </a:r>
            <a:r>
              <a:rPr lang="en-US" altLang="zh-CN" sz="24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σ}-{L</a:t>
            </a:r>
            <a:r>
              <a:rPr lang="en-US" altLang="zh-CN" sz="24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σ})</a:t>
            </a:r>
          </a:p>
          <a:p>
            <a:pPr marL="0" indent="0" eaLnBrk="1" hangingPunct="1">
              <a:lnSpc>
                <a:spcPct val="130000"/>
              </a:lnSpc>
              <a:buFont typeface="Wingdings" panose="05000000000000000000" pitchFamily="2" charset="2"/>
              <a:buNone/>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=({P(a), R(x)}-{P(a)})∪({﹁P(a), Q(b)}-{﹁P(a)})</a:t>
            </a:r>
          </a:p>
          <a:p>
            <a:pPr marL="0" indent="0" eaLnBrk="1" hangingPunct="1">
              <a:lnSpc>
                <a:spcPct val="130000"/>
              </a:lnSpc>
              <a:buFont typeface="Wingdings" panose="05000000000000000000" pitchFamily="2" charset="2"/>
              <a:buNone/>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=({R(x)})∪({Q(b)})= {R(x), Q(b)} </a:t>
            </a:r>
          </a:p>
          <a:p>
            <a:pPr marL="0" indent="0" eaLnBrk="1" hangingPunct="1">
              <a:lnSpc>
                <a:spcPct val="130000"/>
              </a:lnSpc>
              <a:buFont typeface="Wingdings" panose="05000000000000000000" pitchFamily="2" charset="2"/>
              <a:buNone/>
              <a:defRPr/>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=R(x)∨Q(b)</a:t>
            </a:r>
          </a:p>
        </p:txBody>
      </p:sp>
      <p:sp>
        <p:nvSpPr>
          <p:cNvPr id="108547" name="矩形 3"/>
          <p:cNvSpPr>
            <a:spLocks noChangeArrowheads="1"/>
          </p:cNvSpPr>
          <p:nvPr/>
        </p:nvSpPr>
        <p:spPr bwMode="auto">
          <a:xfrm>
            <a:off x="395288" y="1092200"/>
            <a:ext cx="3824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buClr>
                <a:schemeClr val="folHlink"/>
              </a:buClr>
              <a:buSzPct val="60000"/>
              <a:buFontTx/>
              <a:buNone/>
            </a:pP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谓词逻辑的归结（</a:t>
            </a: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3/20</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8548"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C54AA8C7-9E6D-4080-9C82-FA8F1F3A4326}"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8549" name="Rectangle 2"/>
          <p:cNvSpPr>
            <a:spLocks noChangeArrowheads="1"/>
          </p:cNvSpPr>
          <p:nvPr/>
        </p:nvSpPr>
        <p:spPr bwMode="auto">
          <a:xfrm>
            <a:off x="3683000" y="79375"/>
            <a:ext cx="53768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29</a:t>
            </a:fld>
            <a:endParaRPr lang="zh-CN" altLang="en-US"/>
          </a:p>
        </p:txBody>
      </p:sp>
    </p:spTree>
    <p:extLst>
      <p:ext uri="{BB962C8B-B14F-4D97-AF65-F5344CB8AC3E}">
        <p14:creationId xmlns:p14="http://schemas.microsoft.com/office/powerpoint/2010/main" val="327321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_12"/>
          <p:cNvSpPr>
            <a:spLocks noChangeArrowheads="1"/>
          </p:cNvSpPr>
          <p:nvPr>
            <p:custDataLst>
              <p:tags r:id="rId1"/>
            </p:custDataLst>
          </p:nvPr>
        </p:nvSpPr>
        <p:spPr bwMode="auto">
          <a:xfrm rot="10800000" flipV="1">
            <a:off x="5965632" y="5834282"/>
            <a:ext cx="657225" cy="284163"/>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MH_Other_11"/>
          <p:cNvSpPr>
            <a:spLocks noChangeArrowheads="1"/>
          </p:cNvSpPr>
          <p:nvPr>
            <p:custDataLst>
              <p:tags r:id="rId2"/>
            </p:custDataLst>
          </p:nvPr>
        </p:nvSpPr>
        <p:spPr bwMode="auto">
          <a:xfrm rot="10800000" flipV="1">
            <a:off x="3120832" y="5834282"/>
            <a:ext cx="657225" cy="284163"/>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6"/>
          <p:cNvSpPr>
            <a:spLocks noChangeArrowheads="1"/>
          </p:cNvSpPr>
          <p:nvPr/>
        </p:nvSpPr>
        <p:spPr bwMode="auto">
          <a:xfrm>
            <a:off x="290320" y="1197414"/>
            <a:ext cx="8512486" cy="1531938"/>
          </a:xfrm>
          <a:prstGeom prst="rect">
            <a:avLst/>
          </a:prstGeom>
          <a:noFill/>
          <a:ln>
            <a:noFill/>
          </a:ln>
        </p:spPr>
        <p:txBody>
          <a:bodyPr wrap="square">
            <a:spAutoFit/>
          </a:bodyPr>
          <a:lstStyle>
            <a:lvl1pPr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lvl="1" indent="457200" algn="just" eaLnBrk="1" hangingPunct="1">
              <a:lnSpc>
                <a:spcPct val="130000"/>
              </a:lnSpc>
              <a:spcBef>
                <a:spcPts val="0"/>
              </a:spcBef>
              <a:buClr>
                <a:srgbClr val="C00000"/>
              </a:buClr>
              <a:buSzPct val="100000"/>
              <a:buFont typeface="Wingdings" panose="05000000000000000000" pitchFamily="2" charset="2"/>
              <a:buNone/>
              <a:defRPr/>
            </a:pPr>
            <a:r>
              <a:rPr lang="zh-CN" altLang="en-US" sz="2400" b="1" kern="0" dirty="0">
                <a:latin typeface="楷体" panose="02010609060101010101" pitchFamily="49" charset="-122"/>
                <a:ea typeface="楷体" panose="02010609060101010101" pitchFamily="49" charset="-122"/>
                <a:cs typeface="Times New Roman" panose="02020603050405020304" pitchFamily="18" charset="0"/>
              </a:rPr>
              <a:t>由于人们对“智能”本质的不同理解和认识，形成了人工智能研究的不同途径。逐步形成了符号主义、连接主义和行为主义三大学派。</a:t>
            </a:r>
            <a:endParaRPr lang="en-US" altLang="zh-CN" sz="2400" b="1" kern="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MH_Other_1"/>
          <p:cNvSpPr>
            <a:spLocks noChangeArrowheads="1"/>
          </p:cNvSpPr>
          <p:nvPr>
            <p:custDataLst>
              <p:tags r:id="rId3"/>
            </p:custDataLst>
          </p:nvPr>
        </p:nvSpPr>
        <p:spPr bwMode="auto">
          <a:xfrm rot="10800000" flipV="1">
            <a:off x="290320" y="5834282"/>
            <a:ext cx="657225" cy="284163"/>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MH_Other_2"/>
          <p:cNvSpPr/>
          <p:nvPr>
            <p:custDataLst>
              <p:tags r:id="rId4"/>
            </p:custDataLst>
          </p:nvPr>
        </p:nvSpPr>
        <p:spPr>
          <a:xfrm rot="19424524" flipH="1" flipV="1">
            <a:off x="582420" y="3556220"/>
            <a:ext cx="168275" cy="24765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MH_Other_3"/>
          <p:cNvSpPr/>
          <p:nvPr>
            <p:custDataLst>
              <p:tags r:id="rId5"/>
            </p:custDataLst>
          </p:nvPr>
        </p:nvSpPr>
        <p:spPr>
          <a:xfrm rot="2175476" flipV="1">
            <a:off x="2814445" y="3543520"/>
            <a:ext cx="168275" cy="24765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MH_Other_4"/>
          <p:cNvSpPr/>
          <p:nvPr>
            <p:custDataLst>
              <p:tags r:id="rId6"/>
            </p:custDataLst>
          </p:nvPr>
        </p:nvSpPr>
        <p:spPr>
          <a:xfrm rot="1894741" flipV="1">
            <a:off x="463357" y="5826345"/>
            <a:ext cx="292100" cy="17780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Lst>
            <a:ahLst/>
            <a:cxnLst>
              <a:cxn ang="0">
                <a:pos x="connsiteX0" y="connsiteY0"/>
              </a:cxn>
              <a:cxn ang="0">
                <a:pos x="connsiteX1" y="connsiteY1"/>
              </a:cxn>
              <a:cxn ang="0">
                <a:pos x="connsiteX2" y="connsiteY2"/>
              </a:cxn>
              <a:cxn ang="0">
                <a:pos x="connsiteX3" y="connsiteY3"/>
              </a:cxn>
            </a:cxnLst>
            <a:rect l="l" t="t" r="r" b="b"/>
            <a:pathLst>
              <a:path w="292031" h="178158">
                <a:moveTo>
                  <a:pt x="169030" y="178158"/>
                </a:moveTo>
                <a:lnTo>
                  <a:pt x="0" y="21018"/>
                </a:lnTo>
                <a:lnTo>
                  <a:pt x="292031" y="0"/>
                </a:lnTo>
                <a:lnTo>
                  <a:pt x="169030" y="178158"/>
                </a:ln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MH_Text_1"/>
          <p:cNvSpPr/>
          <p:nvPr>
            <p:custDataLst>
              <p:tags r:id="rId7"/>
            </p:custDataLst>
          </p:nvPr>
        </p:nvSpPr>
        <p:spPr>
          <a:xfrm>
            <a:off x="609407" y="3006945"/>
            <a:ext cx="2339975" cy="3059112"/>
          </a:xfrm>
          <a:prstGeom prst="rect">
            <a:avLst/>
          </a:prstGeom>
          <a:solidFill>
            <a:schemeClr val="accent1">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0000" tIns="828000" rIns="90000" bIns="0"/>
          <a:lstStyle/>
          <a:p>
            <a:pPr algn="ctr" eaLnBrk="1" fontAlgn="auto" hangingPunct="1">
              <a:lnSpc>
                <a:spcPct val="130000"/>
              </a:lnSpc>
              <a:spcBef>
                <a:spcPts val="0"/>
              </a:spcBef>
              <a:spcAft>
                <a:spcPts val="0"/>
              </a:spcAft>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又称为</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逻辑主义</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、心理学派或计算机学派是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基于物理符号系统的人工智能学派</a:t>
            </a:r>
            <a:endPar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fontAlgn="auto" hangingPunct="1">
              <a:lnSpc>
                <a:spcPct val="130000"/>
              </a:lnSpc>
              <a:spcBef>
                <a:spcPts val="0"/>
              </a:spcBef>
              <a:spcAft>
                <a:spcPts val="0"/>
              </a:spcAft>
              <a:defRPr/>
            </a:pP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fontAlgn="auto" hangingPunct="1">
              <a:lnSpc>
                <a:spcPct val="130000"/>
              </a:lnSpc>
              <a:spcBef>
                <a:spcPts val="0"/>
              </a:spcBef>
              <a:spcAft>
                <a:spcPts val="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谓词逻辑</a:t>
            </a:r>
          </a:p>
        </p:txBody>
      </p:sp>
      <p:sp>
        <p:nvSpPr>
          <p:cNvPr id="11" name="MH_SubTitle_1"/>
          <p:cNvSpPr/>
          <p:nvPr>
            <p:custDataLst>
              <p:tags r:id="rId8"/>
            </p:custDataLst>
          </p:nvPr>
        </p:nvSpPr>
        <p:spPr>
          <a:xfrm>
            <a:off x="517332" y="3270470"/>
            <a:ext cx="2519363" cy="36036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符号主义</a:t>
            </a:r>
            <a:endParaRPr lang="en-US" altLang="zh-CN"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MH_Other_5"/>
          <p:cNvSpPr/>
          <p:nvPr>
            <p:custDataLst>
              <p:tags r:id="rId9"/>
            </p:custDataLst>
          </p:nvPr>
        </p:nvSpPr>
        <p:spPr>
          <a:xfrm rot="19424524" flipH="1" flipV="1">
            <a:off x="3397057" y="3559395"/>
            <a:ext cx="169863" cy="24765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MH_Other_6"/>
          <p:cNvSpPr/>
          <p:nvPr>
            <p:custDataLst>
              <p:tags r:id="rId10"/>
            </p:custDataLst>
          </p:nvPr>
        </p:nvSpPr>
        <p:spPr>
          <a:xfrm rot="2175476" flipV="1">
            <a:off x="5632257" y="3543520"/>
            <a:ext cx="168275" cy="24765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MH_Other_7"/>
          <p:cNvSpPr/>
          <p:nvPr>
            <p:custDataLst>
              <p:tags r:id="rId11"/>
            </p:custDataLst>
          </p:nvPr>
        </p:nvSpPr>
        <p:spPr>
          <a:xfrm rot="1894741" flipV="1">
            <a:off x="3292282" y="5826345"/>
            <a:ext cx="292100" cy="17780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Lst>
            <a:ahLst/>
            <a:cxnLst>
              <a:cxn ang="0">
                <a:pos x="connsiteX0" y="connsiteY0"/>
              </a:cxn>
              <a:cxn ang="0">
                <a:pos x="connsiteX1" y="connsiteY1"/>
              </a:cxn>
              <a:cxn ang="0">
                <a:pos x="connsiteX2" y="connsiteY2"/>
              </a:cxn>
              <a:cxn ang="0">
                <a:pos x="connsiteX3" y="connsiteY3"/>
              </a:cxn>
            </a:cxnLst>
            <a:rect l="l" t="t" r="r" b="b"/>
            <a:pathLst>
              <a:path w="292031" h="178158">
                <a:moveTo>
                  <a:pt x="169030" y="178158"/>
                </a:moveTo>
                <a:lnTo>
                  <a:pt x="0" y="21018"/>
                </a:lnTo>
                <a:lnTo>
                  <a:pt x="292031" y="0"/>
                </a:lnTo>
                <a:lnTo>
                  <a:pt x="169030" y="178158"/>
                </a:ln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MH_Text_2"/>
          <p:cNvSpPr/>
          <p:nvPr>
            <p:custDataLst>
              <p:tags r:id="rId12"/>
            </p:custDataLst>
          </p:nvPr>
        </p:nvSpPr>
        <p:spPr>
          <a:xfrm>
            <a:off x="3427220" y="3006945"/>
            <a:ext cx="2339975" cy="3059112"/>
          </a:xfrm>
          <a:prstGeom prst="rect">
            <a:avLst/>
          </a:prstGeom>
          <a:solidFill>
            <a:schemeClr val="accent1">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0000" tIns="828000" rIns="90000" bIns="0"/>
          <a:lstStyle/>
          <a:p>
            <a:pPr algn="ctr" eaLnBrk="1" fontAlgn="auto" hangingPunct="1">
              <a:lnSpc>
                <a:spcPct val="130000"/>
              </a:lnSpc>
              <a:spcBef>
                <a:spcPts val="0"/>
              </a:spcBef>
              <a:spcAft>
                <a:spcPts val="0"/>
              </a:spcAft>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又称为仿生学派或生理学派，是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基于神经网络与学习算法</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的人工智能学派</a:t>
            </a:r>
            <a:endPar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fontAlgn="auto" hangingPunct="1">
              <a:lnSpc>
                <a:spcPct val="130000"/>
              </a:lnSpc>
              <a:spcBef>
                <a:spcPts val="0"/>
              </a:spcBef>
              <a:spcAft>
                <a:spcPts val="0"/>
              </a:spcAft>
              <a:defRPr/>
            </a:pPr>
            <a:endParaRPr lang="en-US" altLang="zh-CN" b="1" dirty="0">
              <a:solidFill>
                <a:srgbClr val="4B4B4B"/>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fontAlgn="auto" hangingPunct="1">
              <a:lnSpc>
                <a:spcPct val="130000"/>
              </a:lnSpc>
              <a:spcBef>
                <a:spcPts val="0"/>
              </a:spcBef>
              <a:spcAft>
                <a:spcPts val="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深度神经网络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MH_SubTitle_2"/>
          <p:cNvSpPr/>
          <p:nvPr>
            <p:custDataLst>
              <p:tags r:id="rId13"/>
            </p:custDataLst>
          </p:nvPr>
        </p:nvSpPr>
        <p:spPr>
          <a:xfrm>
            <a:off x="3336732" y="3270470"/>
            <a:ext cx="2519363" cy="36036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联接主义</a:t>
            </a:r>
            <a:endParaRPr lang="en-US" altLang="zh-CN"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MH_Other_8"/>
          <p:cNvSpPr/>
          <p:nvPr>
            <p:custDataLst>
              <p:tags r:id="rId14"/>
            </p:custDataLst>
          </p:nvPr>
        </p:nvSpPr>
        <p:spPr>
          <a:xfrm rot="19424524" flipH="1" flipV="1">
            <a:off x="6203757" y="3548282"/>
            <a:ext cx="180975" cy="231775"/>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MH_Other_9"/>
          <p:cNvSpPr/>
          <p:nvPr>
            <p:custDataLst>
              <p:tags r:id="rId15"/>
            </p:custDataLst>
          </p:nvPr>
        </p:nvSpPr>
        <p:spPr>
          <a:xfrm rot="2175476" flipV="1">
            <a:off x="8448482" y="3543520"/>
            <a:ext cx="168275" cy="24765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 name="connsiteX0" fmla="*/ 169030 w 235196"/>
              <a:gd name="connsiteY0" fmla="*/ 237561 h 237561"/>
              <a:gd name="connsiteX1" fmla="*/ 0 w 235196"/>
              <a:gd name="connsiteY1" fmla="*/ 80421 h 237561"/>
              <a:gd name="connsiteX2" fmla="*/ 235196 w 235196"/>
              <a:gd name="connsiteY2" fmla="*/ 0 h 237561"/>
              <a:gd name="connsiteX3" fmla="*/ 169030 w 235196"/>
              <a:gd name="connsiteY3" fmla="*/ 237561 h 237561"/>
              <a:gd name="connsiteX0" fmla="*/ 169030 w 169030"/>
              <a:gd name="connsiteY0" fmla="*/ 248064 h 248064"/>
              <a:gd name="connsiteX1" fmla="*/ 0 w 169030"/>
              <a:gd name="connsiteY1" fmla="*/ 90924 h 248064"/>
              <a:gd name="connsiteX2" fmla="*/ 148400 w 169030"/>
              <a:gd name="connsiteY2" fmla="*/ 0 h 248064"/>
              <a:gd name="connsiteX3" fmla="*/ 169030 w 169030"/>
              <a:gd name="connsiteY3" fmla="*/ 248064 h 248064"/>
            </a:gdLst>
            <a:ahLst/>
            <a:cxnLst>
              <a:cxn ang="0">
                <a:pos x="connsiteX0" y="connsiteY0"/>
              </a:cxn>
              <a:cxn ang="0">
                <a:pos x="connsiteX1" y="connsiteY1"/>
              </a:cxn>
              <a:cxn ang="0">
                <a:pos x="connsiteX2" y="connsiteY2"/>
              </a:cxn>
              <a:cxn ang="0">
                <a:pos x="connsiteX3" y="connsiteY3"/>
              </a:cxn>
            </a:cxnLst>
            <a:rect l="l" t="t" r="r" b="b"/>
            <a:pathLst>
              <a:path w="169030" h="248064">
                <a:moveTo>
                  <a:pt x="169030" y="248064"/>
                </a:moveTo>
                <a:lnTo>
                  <a:pt x="0" y="90924"/>
                </a:lnTo>
                <a:lnTo>
                  <a:pt x="148400" y="0"/>
                </a:lnTo>
                <a:lnTo>
                  <a:pt x="169030" y="248064"/>
                </a:lnTo>
                <a:close/>
              </a:path>
            </a:pathLst>
          </a:cu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MH_Other_10"/>
          <p:cNvSpPr/>
          <p:nvPr>
            <p:custDataLst>
              <p:tags r:id="rId16"/>
            </p:custDataLst>
          </p:nvPr>
        </p:nvSpPr>
        <p:spPr>
          <a:xfrm rot="1894741" flipV="1">
            <a:off x="6100570" y="5826345"/>
            <a:ext cx="292100" cy="177800"/>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 fmla="*/ 20249 w 760478"/>
              <a:gd name="connsiteY0" fmla="*/ 244575 h 244575"/>
              <a:gd name="connsiteX1" fmla="*/ 0 w 760478"/>
              <a:gd name="connsiteY1" fmla="*/ 0 h 244575"/>
              <a:gd name="connsiteX2" fmla="*/ 760478 w 760478"/>
              <a:gd name="connsiteY2" fmla="*/ 244575 h 244575"/>
              <a:gd name="connsiteX3" fmla="*/ 20249 w 760478"/>
              <a:gd name="connsiteY3" fmla="*/ 244575 h 244575"/>
              <a:gd name="connsiteX0" fmla="*/ 196500 w 760478"/>
              <a:gd name="connsiteY0" fmla="*/ 185207 h 244575"/>
              <a:gd name="connsiteX1" fmla="*/ 0 w 760478"/>
              <a:gd name="connsiteY1" fmla="*/ 0 h 244575"/>
              <a:gd name="connsiteX2" fmla="*/ 760478 w 760478"/>
              <a:gd name="connsiteY2" fmla="*/ 244575 h 244575"/>
              <a:gd name="connsiteX3" fmla="*/ 196500 w 760478"/>
              <a:gd name="connsiteY3" fmla="*/ 185207 h 244575"/>
              <a:gd name="connsiteX0" fmla="*/ 196500 w 292031"/>
              <a:gd name="connsiteY0" fmla="*/ 206225 h 206225"/>
              <a:gd name="connsiteX1" fmla="*/ 0 w 292031"/>
              <a:gd name="connsiteY1" fmla="*/ 21018 h 206225"/>
              <a:gd name="connsiteX2" fmla="*/ 292031 w 292031"/>
              <a:gd name="connsiteY2" fmla="*/ 0 h 206225"/>
              <a:gd name="connsiteX3" fmla="*/ 196500 w 292031"/>
              <a:gd name="connsiteY3" fmla="*/ 206225 h 206225"/>
              <a:gd name="connsiteX0" fmla="*/ 169030 w 292031"/>
              <a:gd name="connsiteY0" fmla="*/ 178158 h 178158"/>
              <a:gd name="connsiteX1" fmla="*/ 0 w 292031"/>
              <a:gd name="connsiteY1" fmla="*/ 21018 h 178158"/>
              <a:gd name="connsiteX2" fmla="*/ 292031 w 292031"/>
              <a:gd name="connsiteY2" fmla="*/ 0 h 178158"/>
              <a:gd name="connsiteX3" fmla="*/ 169030 w 292031"/>
              <a:gd name="connsiteY3" fmla="*/ 178158 h 178158"/>
            </a:gdLst>
            <a:ahLst/>
            <a:cxnLst>
              <a:cxn ang="0">
                <a:pos x="connsiteX0" y="connsiteY0"/>
              </a:cxn>
              <a:cxn ang="0">
                <a:pos x="connsiteX1" y="connsiteY1"/>
              </a:cxn>
              <a:cxn ang="0">
                <a:pos x="connsiteX2" y="connsiteY2"/>
              </a:cxn>
              <a:cxn ang="0">
                <a:pos x="connsiteX3" y="connsiteY3"/>
              </a:cxn>
            </a:cxnLst>
            <a:rect l="l" t="t" r="r" b="b"/>
            <a:pathLst>
              <a:path w="292031" h="178158">
                <a:moveTo>
                  <a:pt x="169030" y="178158"/>
                </a:moveTo>
                <a:lnTo>
                  <a:pt x="0" y="21018"/>
                </a:lnTo>
                <a:lnTo>
                  <a:pt x="292031" y="0"/>
                </a:lnTo>
                <a:lnTo>
                  <a:pt x="169030" y="178158"/>
                </a:ln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MH_Text_3"/>
          <p:cNvSpPr/>
          <p:nvPr>
            <p:custDataLst>
              <p:tags r:id="rId17"/>
            </p:custDataLst>
          </p:nvPr>
        </p:nvSpPr>
        <p:spPr>
          <a:xfrm>
            <a:off x="6248207" y="3011707"/>
            <a:ext cx="2341563" cy="3059113"/>
          </a:xfrm>
          <a:prstGeom prst="rect">
            <a:avLst/>
          </a:prstGeom>
          <a:solidFill>
            <a:schemeClr val="accent1">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0000" tIns="828000" rIns="90000" bIns="0"/>
          <a:lstStyle/>
          <a:p>
            <a:pPr algn="ctr" eaLnBrk="1" fontAlgn="auto" hangingPunct="1">
              <a:lnSpc>
                <a:spcPct val="130000"/>
              </a:lnSpc>
              <a:spcBef>
                <a:spcPts val="0"/>
              </a:spcBef>
              <a:spcAft>
                <a:spcPts val="0"/>
              </a:spcAft>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又称为进化主义或控制论学派，是基于控制论和“</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动作−感知</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”控制系统的人工智能</a:t>
            </a:r>
            <a:r>
              <a:rPr lang="zh-CN" altLang="en-US" b="1" dirty="0">
                <a:solidFill>
                  <a:srgbClr val="4B4B4B"/>
                </a:solidFill>
                <a:latin typeface="Times New Roman" panose="02020603050405020304" pitchFamily="18" charset="0"/>
                <a:ea typeface="楷体" panose="02010609060101010101" pitchFamily="49" charset="-122"/>
                <a:cs typeface="Times New Roman" panose="02020603050405020304" pitchFamily="18" charset="0"/>
              </a:rPr>
              <a:t>学派</a:t>
            </a:r>
            <a:endParaRPr lang="en-US" altLang="zh-CN" b="1" dirty="0">
              <a:solidFill>
                <a:srgbClr val="4B4B4B"/>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fontAlgn="auto" hangingPunct="1">
              <a:lnSpc>
                <a:spcPct val="130000"/>
              </a:lnSpc>
              <a:spcBef>
                <a:spcPts val="0"/>
              </a:spcBef>
              <a:spcAft>
                <a:spcPts val="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强化学习</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MH_SubTitle_3"/>
          <p:cNvSpPr/>
          <p:nvPr>
            <p:custDataLst>
              <p:tags r:id="rId18"/>
            </p:custDataLst>
          </p:nvPr>
        </p:nvSpPr>
        <p:spPr>
          <a:xfrm>
            <a:off x="6152957" y="3260945"/>
            <a:ext cx="2519363" cy="36036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行为主义</a:t>
            </a:r>
            <a:endParaRPr lang="en-US" altLang="zh-CN" sz="22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029" name="矩形 23"/>
          <p:cNvSpPr>
            <a:spLocks noChangeArrowheads="1"/>
          </p:cNvSpPr>
          <p:nvPr/>
        </p:nvSpPr>
        <p:spPr bwMode="auto">
          <a:xfrm>
            <a:off x="0" y="269874"/>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3600" b="1" dirty="0">
                <a:solidFill>
                  <a:srgbClr val="0070C0"/>
                </a:solidFill>
              </a:rPr>
              <a:t>1.1.3 </a:t>
            </a:r>
            <a:r>
              <a:rPr lang="zh-CN" altLang="en-US" sz="3600" b="1" dirty="0">
                <a:solidFill>
                  <a:srgbClr val="0070C0"/>
                </a:solidFill>
                <a:latin typeface="Arial" panose="020B0604020202020204" pitchFamily="34" charset="0"/>
              </a:rPr>
              <a:t>人工智能的主要学派</a:t>
            </a:r>
          </a:p>
        </p:txBody>
      </p:sp>
      <p:sp>
        <p:nvSpPr>
          <p:cNvPr id="43030" name="日期占位符 1"/>
          <p:cNvSpPr>
            <a:spLocks noGrp="1"/>
          </p:cNvSpPr>
          <p:nvPr>
            <p:ph type="dt" sz="quarter" idx="10"/>
          </p:nvPr>
        </p:nvSpPr>
        <p:spPr>
          <a:xfrm>
            <a:off x="-1588" y="6396038"/>
            <a:ext cx="1905001"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A687F3-F4A1-40FB-BD3C-210F8045E01A}"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a:t>
            </a:fld>
            <a:endParaRPr lang="zh-CN" altLang="en-US"/>
          </a:p>
        </p:txBody>
      </p:sp>
    </p:spTree>
    <p:extLst>
      <p:ext uri="{BB962C8B-B14F-4D97-AF65-F5344CB8AC3E}">
        <p14:creationId xmlns:p14="http://schemas.microsoft.com/office/powerpoint/2010/main" val="4054703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250825" y="1640682"/>
            <a:ext cx="8809038" cy="3962400"/>
          </a:xfrm>
        </p:spPr>
        <p:txBody>
          <a:bodyPr>
            <a:normAutofit fontScale="92500" lnSpcReduction="20000"/>
          </a:bodyPr>
          <a:lstStyle/>
          <a:p>
            <a:pPr eaLnBrk="1" hangingPunct="1">
              <a:lnSpc>
                <a:spcPct val="120000"/>
              </a:lnSpc>
              <a:defRPr/>
            </a:pPr>
            <a:r>
              <a:rPr lang="zh-CN" altLang="en-US"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3.10   </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=P(x)∨Q(a)</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=﹁P(b)∨R(x) </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，求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12</a:t>
            </a:r>
          </a:p>
          <a:p>
            <a:pPr algn="just" eaLnBrk="1" hangingPunct="1">
              <a:lnSpc>
                <a:spcPct val="150000"/>
              </a:lnSpc>
              <a:defRPr/>
            </a:pPr>
            <a:r>
              <a:rPr lang="en-US" altLang="zh-CN"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3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有相同的变元</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，不符合定义</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3.17</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的要求。为了进行归结，需要修改</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中变元</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的名字</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，令</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=﹁P(b)∨R(y)</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。此时</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P(x), L</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=﹁P(b)</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，最一般合一是</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σ={b/x}</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。则有</a:t>
            </a:r>
          </a:p>
          <a:p>
            <a:pPr marL="0" indent="0" algn="just" eaLnBrk="1" hangingPunct="1">
              <a:lnSpc>
                <a:spcPct val="150000"/>
              </a:lnSpc>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12</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σ}-{L</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σ})∪ ({C</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σ}-{L</a:t>
            </a:r>
            <a:r>
              <a:rPr lang="en-US" altLang="zh-CN" sz="23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σ})</a:t>
            </a:r>
          </a:p>
          <a:p>
            <a:pPr marL="0" indent="0" algn="just" eaLnBrk="1" hangingPunct="1">
              <a:lnSpc>
                <a:spcPct val="15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=({P(b), Q(a)}-{P(b)}) ∪ ({﹁P(b), R(y)}-{﹁P(b)})</a:t>
            </a:r>
          </a:p>
          <a:p>
            <a:pPr marL="0" indent="0" algn="just" eaLnBrk="1" hangingPunct="1">
              <a:lnSpc>
                <a:spcPct val="15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=({Q(a)}) ∪ ({R(y)})= {Q(a), R(y)}</a:t>
            </a:r>
          </a:p>
          <a:p>
            <a:pPr marL="0" indent="0" algn="just" eaLnBrk="1" hangingPunct="1">
              <a:lnSpc>
                <a:spcPct val="150000"/>
              </a:lnSpc>
              <a:buFont typeface="Wingdings" panose="05000000000000000000" pitchFamily="2" charset="2"/>
              <a:buNone/>
              <a:defRPr/>
            </a:pP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            =Q(a)∨R(y)</a:t>
            </a:r>
          </a:p>
        </p:txBody>
      </p:sp>
      <p:sp>
        <p:nvSpPr>
          <p:cNvPr id="109571" name="矩形 4"/>
          <p:cNvSpPr>
            <a:spLocks noChangeArrowheads="1"/>
          </p:cNvSpPr>
          <p:nvPr/>
        </p:nvSpPr>
        <p:spPr bwMode="auto">
          <a:xfrm>
            <a:off x="373063" y="1052513"/>
            <a:ext cx="3824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buClr>
                <a:schemeClr val="folHlink"/>
              </a:buClr>
              <a:buSzPct val="60000"/>
              <a:buFontTx/>
              <a:buNone/>
            </a:pP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谓词逻辑的归结（</a:t>
            </a: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4/20</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9572"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E3695522-8BDA-4989-89D1-81F9E6182F4F}"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9573" name="Rectangle 2"/>
          <p:cNvSpPr>
            <a:spLocks noChangeArrowheads="1"/>
          </p:cNvSpPr>
          <p:nvPr/>
        </p:nvSpPr>
        <p:spPr bwMode="auto">
          <a:xfrm>
            <a:off x="3683000" y="79375"/>
            <a:ext cx="53768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30</a:t>
            </a:fld>
            <a:endParaRPr lang="zh-CN" altLang="en-US"/>
          </a:p>
        </p:txBody>
      </p:sp>
    </p:spTree>
    <p:extLst>
      <p:ext uri="{BB962C8B-B14F-4D97-AF65-F5344CB8AC3E}">
        <p14:creationId xmlns:p14="http://schemas.microsoft.com/office/powerpoint/2010/main" val="2936532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a:xfrm>
            <a:off x="203058" y="1679575"/>
            <a:ext cx="8785225" cy="4895850"/>
          </a:xfrm>
        </p:spPr>
        <p:txBody>
          <a:bodyPr>
            <a:normAutofit/>
          </a:bodyPr>
          <a:lstStyle/>
          <a:p>
            <a:pPr marL="609600" indent="-609600" eaLnBrk="1" hangingPunct="1">
              <a:lnSpc>
                <a:spcPct val="90000"/>
              </a:lnSpc>
            </a:pPr>
            <a:r>
              <a:rPr lang="zh-CN" altLang="en-US"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谓词逻辑的归结反演步骤：</a:t>
            </a:r>
          </a:p>
          <a:p>
            <a:pPr marL="609600" indent="-609600" algn="just" eaLnBrk="1" hangingPunct="1">
              <a:lnSpc>
                <a:spcPct val="150000"/>
              </a:lnSpc>
              <a:spcBef>
                <a:spcPct val="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在化简子句集时，谓词逻辑需要把由谓词构成的公式集化为子句集；在按归结原理进行归结时，谓词逻辑的归结原理</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需要考虑两个亲本子句的最一般合一</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p>
          <a:p>
            <a:pPr marL="609600" indent="-609600" eaLnBrk="1" hangingPunct="1">
              <a:lnSpc>
                <a:spcPct val="120000"/>
              </a:lnSpc>
              <a:spcBef>
                <a:spcPct val="0"/>
              </a:spcBef>
            </a:pPr>
            <a:r>
              <a:rPr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3.16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已知</a:t>
            </a:r>
          </a:p>
          <a:p>
            <a:pPr marL="609600" indent="-609600" eaLnBrk="1" hangingPunct="1">
              <a:lnSpc>
                <a:spcPct val="120000"/>
              </a:lnSpc>
              <a:spcBef>
                <a:spcPct val="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  (∀x)((∃y)(A(x, y)∧B(y))→(∃y)(C(y)∧D(x, y)))</a:t>
            </a:r>
          </a:p>
          <a:p>
            <a:pPr marL="609600" indent="-609600" eaLnBrk="1" hangingPunct="1">
              <a:lnSpc>
                <a:spcPct val="120000"/>
              </a:lnSpc>
              <a:spcBef>
                <a:spcPct val="0"/>
              </a:spcBef>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G: ﹁(∃x)C(x)→(∀x)(∀y)(A(x, y)→﹁B(y))</a:t>
            </a:r>
          </a:p>
          <a:p>
            <a:pPr marL="609600" indent="-609600" eaLnBrk="1" hangingPunct="1">
              <a:lnSpc>
                <a:spcPct val="120000"/>
              </a:lnSpc>
              <a:spcBef>
                <a:spcPct val="0"/>
              </a:spcBef>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求证</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的逻辑结论。</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5715"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5B487962-C66E-4EF0-8ADD-D8C4A933146D}"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5716" name="矩形 5"/>
          <p:cNvSpPr>
            <a:spLocks noChangeArrowheads="1"/>
          </p:cNvSpPr>
          <p:nvPr/>
        </p:nvSpPr>
        <p:spPr bwMode="auto">
          <a:xfrm>
            <a:off x="323850" y="1052513"/>
            <a:ext cx="397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谓词逻辑的归结（</a:t>
            </a:r>
            <a:r>
              <a:rPr lang="en-US" altLang="zh-CN"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10/20</a:t>
            </a:r>
            <a:r>
              <a:rPr lang="zh-CN" altLang="en-US" sz="24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5717" name="Rectangle 2"/>
          <p:cNvSpPr>
            <a:spLocks noChangeArrowheads="1"/>
          </p:cNvSpPr>
          <p:nvPr/>
        </p:nvSpPr>
        <p:spPr bwMode="auto">
          <a:xfrm>
            <a:off x="3683000" y="79375"/>
            <a:ext cx="53768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31</a:t>
            </a:fld>
            <a:endParaRPr lang="zh-CN" altLang="en-US"/>
          </a:p>
        </p:txBody>
      </p:sp>
    </p:spTree>
    <p:extLst>
      <p:ext uri="{BB962C8B-B14F-4D97-AF65-F5344CB8AC3E}">
        <p14:creationId xmlns:p14="http://schemas.microsoft.com/office/powerpoint/2010/main" val="367424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434216" y="1177132"/>
            <a:ext cx="8408988" cy="4724400"/>
          </a:xfrm>
        </p:spPr>
        <p:txBody>
          <a:bodyPr>
            <a:noAutofit/>
          </a:bodyPr>
          <a:lstStyle/>
          <a:p>
            <a:pPr eaLnBrk="1" hangingPunct="1">
              <a:lnSpc>
                <a:spcPct val="85000"/>
              </a:lnSpc>
            </a:pPr>
            <a:r>
              <a:rPr lang="zh-CN" altLang="en-US"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证明：</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先把</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否定，并放入</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中，得到的</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{F, ﹁G}</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为</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x)((∃ y)(A(</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)∧B(y))→(∃ y)(C(y)∧D(</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85000"/>
              </a:lnSpc>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 x)C(x)→(∀ x)(∀ y)(A(</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B(y)))}    </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再把</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{F,﹁G}</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化成子句集，得到</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(1) ﹁A(</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B(y) ∨C(f(x))</a:t>
            </a:r>
          </a:p>
          <a:p>
            <a:pPr eaLnBrk="1" hangingPunct="1">
              <a:lnSpc>
                <a:spcPct val="85000"/>
              </a:lnSpc>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(2) ﹁ A(</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u,v</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B(v) ∨D(</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u,f</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(u))</a:t>
            </a:r>
          </a:p>
          <a:p>
            <a:pPr eaLnBrk="1" hangingPunct="1">
              <a:lnSpc>
                <a:spcPct val="85000"/>
              </a:lnSpc>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 C(z)</a:t>
            </a:r>
          </a:p>
          <a:p>
            <a:pPr eaLnBrk="1" hangingPunct="1">
              <a:lnSpc>
                <a:spcPct val="85000"/>
              </a:lnSpc>
            </a:pPr>
            <a:r>
              <a:rPr lang="en-US" altLang="zh-CN"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(4)  A(</a:t>
            </a:r>
            <a:r>
              <a:rPr lang="en-US" altLang="zh-CN" sz="16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m,n</a:t>
            </a:r>
            <a:r>
              <a:rPr lang="en-US" altLang="zh-CN"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ct val="85000"/>
              </a:lnSpc>
            </a:pPr>
            <a:r>
              <a:rPr lang="en-US" altLang="zh-CN"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(5)  B(n)</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是由</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F </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化出的两个子句，</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是由</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化出的</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个子句。</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最后应用谓词逻辑的归结原理对上述子句集进行归结，其过程为</a:t>
            </a: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(6) ﹁ A(</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 B(y)     </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归结，取</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σ={f(x)/z}</a:t>
            </a:r>
          </a:p>
          <a:p>
            <a:pPr eaLnBrk="1" hangingPunct="1">
              <a:lnSpc>
                <a:spcPct val="85000"/>
              </a:lnSpc>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(7) ﹁ B(n)                   </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归结</a:t>
            </a:r>
            <a:endPar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85000"/>
              </a:lnSpc>
            </a:pP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     (8)  NIL                   </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(7)</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归结</a:t>
            </a:r>
            <a:endPar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85000"/>
              </a:lnSpc>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因此，</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F </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的逻辑结论。</a:t>
            </a:r>
          </a:p>
          <a:p>
            <a:pPr eaLnBrk="1" hangingPunct="1">
              <a:lnSpc>
                <a:spcPct val="85000"/>
              </a:lnSpc>
            </a:pPr>
            <a:r>
              <a:rPr lang="zh-CN" altLang="en-US" sz="1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上述归结过程可用如下归结树来表示</a:t>
            </a:r>
          </a:p>
        </p:txBody>
      </p:sp>
      <p:sp>
        <p:nvSpPr>
          <p:cNvPr id="116740" name="矩形 5"/>
          <p:cNvSpPr>
            <a:spLocks noChangeArrowheads="1"/>
          </p:cNvSpPr>
          <p:nvPr/>
        </p:nvSpPr>
        <p:spPr bwMode="auto">
          <a:xfrm>
            <a:off x="146429" y="715170"/>
            <a:ext cx="3976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谓词逻辑的归结（</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11/20</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6741" name="Rectangle 2"/>
          <p:cNvSpPr>
            <a:spLocks noChangeArrowheads="1"/>
          </p:cNvSpPr>
          <p:nvPr/>
        </p:nvSpPr>
        <p:spPr bwMode="auto">
          <a:xfrm>
            <a:off x="3683000" y="79375"/>
            <a:ext cx="53768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32</a:t>
            </a:fld>
            <a:endParaRPr lang="zh-CN" altLang="en-US"/>
          </a:p>
        </p:txBody>
      </p:sp>
    </p:spTree>
    <p:extLst>
      <p:ext uri="{BB962C8B-B14F-4D97-AF65-F5344CB8AC3E}">
        <p14:creationId xmlns:p14="http://schemas.microsoft.com/office/powerpoint/2010/main" val="968483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4"/>
          <p:cNvSpPr txBox="1">
            <a:spLocks noChangeArrowheads="1"/>
          </p:cNvSpPr>
          <p:nvPr/>
        </p:nvSpPr>
        <p:spPr bwMode="auto">
          <a:xfrm>
            <a:off x="1331913" y="2205038"/>
            <a:ext cx="3241675" cy="369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﹁A(x,y)∨﹁ B(y)∨C(f(x))</a:t>
            </a:r>
          </a:p>
        </p:txBody>
      </p:sp>
      <p:sp>
        <p:nvSpPr>
          <p:cNvPr id="117763" name="Text Box 5"/>
          <p:cNvSpPr txBox="1">
            <a:spLocks noChangeArrowheads="1"/>
          </p:cNvSpPr>
          <p:nvPr/>
        </p:nvSpPr>
        <p:spPr bwMode="auto">
          <a:xfrm>
            <a:off x="5435600" y="2205038"/>
            <a:ext cx="1296988" cy="369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C(z)</a:t>
            </a:r>
          </a:p>
        </p:txBody>
      </p:sp>
      <p:sp>
        <p:nvSpPr>
          <p:cNvPr id="117764" name="Text Box 6"/>
          <p:cNvSpPr txBox="1">
            <a:spLocks noChangeArrowheads="1"/>
          </p:cNvSpPr>
          <p:nvPr/>
        </p:nvSpPr>
        <p:spPr bwMode="auto">
          <a:xfrm>
            <a:off x="2484438" y="3429000"/>
            <a:ext cx="2232025"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﹁A(x,y)∨﹁ B(y)</a:t>
            </a:r>
          </a:p>
        </p:txBody>
      </p:sp>
      <p:sp>
        <p:nvSpPr>
          <p:cNvPr id="117765" name="Text Box 7"/>
          <p:cNvSpPr txBox="1">
            <a:spLocks noChangeArrowheads="1"/>
          </p:cNvSpPr>
          <p:nvPr/>
        </p:nvSpPr>
        <p:spPr bwMode="auto">
          <a:xfrm>
            <a:off x="5867400" y="3429000"/>
            <a:ext cx="1295400"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A(m,n)</a:t>
            </a:r>
          </a:p>
        </p:txBody>
      </p:sp>
      <p:sp>
        <p:nvSpPr>
          <p:cNvPr id="117766" name="Text Box 8"/>
          <p:cNvSpPr txBox="1">
            <a:spLocks noChangeArrowheads="1"/>
          </p:cNvSpPr>
          <p:nvPr/>
        </p:nvSpPr>
        <p:spPr bwMode="auto">
          <a:xfrm>
            <a:off x="3419475" y="4581525"/>
            <a:ext cx="1439863"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B(n)</a:t>
            </a:r>
          </a:p>
        </p:txBody>
      </p:sp>
      <p:sp>
        <p:nvSpPr>
          <p:cNvPr id="117767" name="Text Box 9"/>
          <p:cNvSpPr txBox="1">
            <a:spLocks noChangeArrowheads="1"/>
          </p:cNvSpPr>
          <p:nvPr/>
        </p:nvSpPr>
        <p:spPr bwMode="auto">
          <a:xfrm>
            <a:off x="5508625" y="4581525"/>
            <a:ext cx="1008063"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B(n)</a:t>
            </a:r>
          </a:p>
        </p:txBody>
      </p:sp>
      <p:sp>
        <p:nvSpPr>
          <p:cNvPr id="117768" name="Text Box 10"/>
          <p:cNvSpPr txBox="1">
            <a:spLocks noChangeArrowheads="1"/>
          </p:cNvSpPr>
          <p:nvPr/>
        </p:nvSpPr>
        <p:spPr bwMode="auto">
          <a:xfrm>
            <a:off x="4572000" y="5661025"/>
            <a:ext cx="863600"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NIL</a:t>
            </a:r>
          </a:p>
        </p:txBody>
      </p:sp>
      <p:sp>
        <p:nvSpPr>
          <p:cNvPr id="117769" name="Text Box 11"/>
          <p:cNvSpPr txBox="1">
            <a:spLocks noChangeArrowheads="1"/>
          </p:cNvSpPr>
          <p:nvPr/>
        </p:nvSpPr>
        <p:spPr bwMode="auto">
          <a:xfrm>
            <a:off x="1692275" y="2781300"/>
            <a:ext cx="1079500" cy="3698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{f(x)/z}</a:t>
            </a:r>
          </a:p>
        </p:txBody>
      </p:sp>
      <p:sp>
        <p:nvSpPr>
          <p:cNvPr id="117770" name="Text Box 12"/>
          <p:cNvSpPr txBox="1">
            <a:spLocks noChangeArrowheads="1"/>
          </p:cNvSpPr>
          <p:nvPr/>
        </p:nvSpPr>
        <p:spPr bwMode="auto">
          <a:xfrm>
            <a:off x="2124075" y="4005263"/>
            <a:ext cx="1296988" cy="3698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lang="en-US" altLang="zh-CN"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{m/x,n/y}</a:t>
            </a:r>
          </a:p>
        </p:txBody>
      </p:sp>
      <p:sp>
        <p:nvSpPr>
          <p:cNvPr id="117771" name="Line 14"/>
          <p:cNvSpPr>
            <a:spLocks noChangeShapeType="1"/>
          </p:cNvSpPr>
          <p:nvPr/>
        </p:nvSpPr>
        <p:spPr bwMode="auto">
          <a:xfrm>
            <a:off x="2771775" y="2636838"/>
            <a:ext cx="792163" cy="7921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2" name="Line 15"/>
          <p:cNvSpPr>
            <a:spLocks noChangeShapeType="1"/>
          </p:cNvSpPr>
          <p:nvPr/>
        </p:nvSpPr>
        <p:spPr bwMode="auto">
          <a:xfrm flipH="1">
            <a:off x="3708400" y="2636838"/>
            <a:ext cx="2376488" cy="7921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3" name="Line 16"/>
          <p:cNvSpPr>
            <a:spLocks noChangeShapeType="1"/>
          </p:cNvSpPr>
          <p:nvPr/>
        </p:nvSpPr>
        <p:spPr bwMode="auto">
          <a:xfrm>
            <a:off x="3492500" y="3860800"/>
            <a:ext cx="574675" cy="72072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4" name="Line 17"/>
          <p:cNvSpPr>
            <a:spLocks noChangeShapeType="1"/>
          </p:cNvSpPr>
          <p:nvPr/>
        </p:nvSpPr>
        <p:spPr bwMode="auto">
          <a:xfrm flipH="1">
            <a:off x="4140200" y="3860800"/>
            <a:ext cx="2303463" cy="72072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5" name="Line 18"/>
          <p:cNvSpPr>
            <a:spLocks noChangeShapeType="1"/>
          </p:cNvSpPr>
          <p:nvPr/>
        </p:nvSpPr>
        <p:spPr bwMode="auto">
          <a:xfrm>
            <a:off x="4067175" y="5013325"/>
            <a:ext cx="792163" cy="6477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6" name="Line 19"/>
          <p:cNvSpPr>
            <a:spLocks noChangeShapeType="1"/>
          </p:cNvSpPr>
          <p:nvPr/>
        </p:nvSpPr>
        <p:spPr bwMode="auto">
          <a:xfrm flipH="1">
            <a:off x="4932363" y="5013325"/>
            <a:ext cx="1008062" cy="6477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7" name="日期占位符 1"/>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28A64968-CCF1-4012-AB1D-4AEF1A956F3D}"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7778" name="矩形 19"/>
          <p:cNvSpPr>
            <a:spLocks noChangeArrowheads="1"/>
          </p:cNvSpPr>
          <p:nvPr/>
        </p:nvSpPr>
        <p:spPr bwMode="auto">
          <a:xfrm>
            <a:off x="323850" y="1052513"/>
            <a:ext cx="396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谓词逻辑的归结（</a:t>
            </a:r>
            <a:r>
              <a:rPr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12/20</a:t>
            </a:r>
            <a:r>
              <a:rPr lang="zh-CN" altLang="en-US"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7779" name="Rectangle 2"/>
          <p:cNvSpPr>
            <a:spLocks noChangeArrowheads="1"/>
          </p:cNvSpPr>
          <p:nvPr/>
        </p:nvSpPr>
        <p:spPr bwMode="auto">
          <a:xfrm>
            <a:off x="3683000" y="79375"/>
            <a:ext cx="5376863"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lang="en-US" altLang="zh-CN"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3.4.2 </a:t>
            </a:r>
            <a:r>
              <a:rPr lang="zh-CN" altLang="en-US" sz="44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鲁滨逊归结原理</a:t>
            </a:r>
            <a:endParaRPr lang="zh-CN" altLang="en-US">
              <a:solidFill>
                <a:schemeClr val="folHlin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33</a:t>
            </a:fld>
            <a:endParaRPr lang="zh-CN" altLang="en-US"/>
          </a:p>
        </p:txBody>
      </p:sp>
    </p:spTree>
    <p:extLst>
      <p:ext uri="{BB962C8B-B14F-4D97-AF65-F5344CB8AC3E}">
        <p14:creationId xmlns:p14="http://schemas.microsoft.com/office/powerpoint/2010/main" val="1565793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Rectangle 2"/>
          <p:cNvSpPr>
            <a:spLocks noGrp="1"/>
          </p:cNvSpPr>
          <p:nvPr>
            <p:ph type="title"/>
          </p:nvPr>
        </p:nvSpPr>
        <p:spPr>
          <a:xfrm>
            <a:off x="755650" y="6350"/>
            <a:ext cx="8215312" cy="912812"/>
          </a:xfrm>
          <a:prstGeom prst="rect">
            <a:avLst/>
          </a:prstGeom>
          <a:no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000" b="1" i="0" u="none" baseline="0">
                <a:solidFill>
                  <a:srgbClr val="CC0000"/>
                </a:solidFill>
                <a:latin typeface="Arial" pitchFamily="34" charset="0"/>
                <a:ea typeface="黑体" pitchFamily="49" charset="-122"/>
                <a:sym typeface="Arial" pitchFamily="34" charset="0"/>
              </a:defRPr>
            </a:lvl1pPr>
          </a:lstStyle>
          <a:p>
            <a:pPr lvl="0" eaLnBrk="1" hangingPunct="1"/>
            <a:r>
              <a:rPr lang="zh-CN" altLang="en-US">
                <a:solidFill>
                  <a:srgbClr val="FF0000"/>
                </a:solidFill>
                <a:latin typeface="Times New Roman" pitchFamily="18" charset="0"/>
                <a:ea typeface="楷体" pitchFamily="49" charset="-122"/>
              </a:rPr>
              <a:t>第</a:t>
            </a:r>
            <a:r>
              <a:rPr lang="en-US" altLang="zh-CN">
                <a:solidFill>
                  <a:srgbClr val="FF0000"/>
                </a:solidFill>
                <a:latin typeface="Times New Roman" pitchFamily="18" charset="0"/>
                <a:ea typeface="楷体" pitchFamily="49" charset="-122"/>
              </a:rPr>
              <a:t>4</a:t>
            </a:r>
            <a:r>
              <a:rPr lang="zh-CN" altLang="en-US">
                <a:solidFill>
                  <a:srgbClr val="FF0000"/>
                </a:solidFill>
                <a:latin typeface="Times New Roman" pitchFamily="18" charset="0"/>
                <a:ea typeface="楷体" pitchFamily="49" charset="-122"/>
              </a:rPr>
              <a:t>章搜索策略</a:t>
            </a:r>
          </a:p>
        </p:txBody>
      </p:sp>
      <p:sp>
        <p:nvSpPr>
          <p:cNvPr id="1048762" name="Rectangle 5"/>
          <p:cNvSpPr/>
          <p:nvPr/>
        </p:nvSpPr>
        <p:spPr>
          <a:xfrm>
            <a:off x="1116012" y="1052512"/>
            <a:ext cx="5791200" cy="4801314"/>
          </a:xfrm>
          <a:prstGeom prst="rect">
            <a:avLst/>
          </a:prstGeom>
          <a:noFill/>
          <a:ln>
            <a:noFill/>
          </a:ln>
        </p:spPr>
        <p:txBody>
          <a:bodyPr vert="horz" lIns="91440" tIns="45720" rIns="91440" bIns="45720" anchor="t">
            <a:spAutoFit/>
          </a:bodyPr>
          <a:lstStyle>
            <a:lvl1pPr marL="342900" indent="-342900" algn="l" rtl="0" eaLnBrk="0" fontAlgn="base" latinLnBrk="0" hangingPunct="0">
              <a:lnSpc>
                <a:spcPct val="100000"/>
              </a:lnSpc>
              <a:spcBef>
                <a:spcPct val="20000"/>
              </a:spcBef>
              <a:spcAft>
                <a:spcPct val="0"/>
              </a:spcAft>
              <a:buClr>
                <a:schemeClr val="accent2"/>
              </a:buClr>
              <a:buSzPct val="75000"/>
              <a:buFont typeface="Wingdings" pitchFamily="2" charset="2"/>
              <a:buChar char="p"/>
              <a:defRPr sz="2800" b="1" i="0" u="none" baseline="0">
                <a:solidFill>
                  <a:schemeClr val="dk1"/>
                </a:solidFill>
                <a:latin typeface="Arial" pitchFamily="34" charset="0"/>
                <a:ea typeface="黑体" pitchFamily="49" charset="-122"/>
                <a:sym typeface="Arial" pitchFamily="34" charset="0"/>
              </a:defRPr>
            </a:lvl1pPr>
            <a:lvl2pPr marL="742950" indent="-285750" algn="l" rtl="0" eaLnBrk="0" fontAlgn="base" latinLnBrk="0" hangingPunct="0">
              <a:lnSpc>
                <a:spcPct val="100000"/>
              </a:lnSpc>
              <a:spcBef>
                <a:spcPct val="20000"/>
              </a:spcBef>
              <a:spcAft>
                <a:spcPct val="0"/>
              </a:spcAft>
              <a:buClr>
                <a:schemeClr val="hlink"/>
              </a:buClr>
              <a:buSzPct val="75000"/>
              <a:buFont typeface="Wingdings" pitchFamily="2" charset="2"/>
              <a:buChar char="n"/>
              <a:defRPr sz="2600" b="1" i="0" u="none" baseline="0">
                <a:solidFill>
                  <a:schemeClr val="dk1"/>
                </a:solidFill>
                <a:latin typeface="Arial" pitchFamily="34" charset="0"/>
                <a:ea typeface="黑体" pitchFamily="49" charset="-122"/>
                <a:sym typeface="Arial" pitchFamily="34" charset="0"/>
              </a:defRPr>
            </a:lvl2pPr>
            <a:lvl3pPr marL="1143000" indent="-228600" algn="l" rtl="0" eaLnBrk="0" fontAlgn="base" latinLnBrk="0" hangingPunct="0">
              <a:lnSpc>
                <a:spcPct val="100000"/>
              </a:lnSpc>
              <a:spcBef>
                <a:spcPct val="20000"/>
              </a:spcBef>
              <a:spcAft>
                <a:spcPct val="0"/>
              </a:spcAft>
              <a:buClr>
                <a:schemeClr val="folHlink"/>
              </a:buClr>
              <a:buSzPct val="75000"/>
              <a:buFont typeface="Wingdings" pitchFamily="2" charset="2"/>
              <a:buChar char="p"/>
              <a:defRPr sz="2400" b="1" i="0" u="none" baseline="0">
                <a:solidFill>
                  <a:schemeClr val="dk1"/>
                </a:solidFill>
                <a:latin typeface="Arial" pitchFamily="34" charset="0"/>
                <a:ea typeface="黑体" pitchFamily="49" charset="-122"/>
                <a:sym typeface="Arial" pitchFamily="34" charset="0"/>
              </a:defRPr>
            </a:lvl3pPr>
            <a:lvl4pPr marL="1600200" indent="-228600" algn="l" rtl="0" eaLnBrk="0" fontAlgn="base" latinLnBrk="0" hangingPunct="0">
              <a:lnSpc>
                <a:spcPct val="100000"/>
              </a:lnSpc>
              <a:spcBef>
                <a:spcPct val="20000"/>
              </a:spcBef>
              <a:spcAft>
                <a:spcPct val="0"/>
              </a:spcAft>
              <a:buSzPct val="75000"/>
              <a:buFont typeface="Wingdings" pitchFamily="2" charset="2"/>
              <a:buChar char="n"/>
              <a:defRPr sz="2200" b="1" i="0" u="none" baseline="0">
                <a:solidFill>
                  <a:schemeClr val="dk1"/>
                </a:solidFill>
                <a:latin typeface="Arial" pitchFamily="34" charset="0"/>
                <a:ea typeface="黑体" pitchFamily="49" charset="-122"/>
                <a:sym typeface="Arial" pitchFamily="34" charset="0"/>
              </a:defRPr>
            </a:lvl4pPr>
            <a:lvl5pPr marL="2057400" indent="-228600" algn="l" rtl="0" eaLnBrk="0" fontAlgn="base" latinLnBrk="0" hangingPunct="0">
              <a:lnSpc>
                <a:spcPct val="100000"/>
              </a:lnSpc>
              <a:spcBef>
                <a:spcPct val="20000"/>
              </a:spcBef>
              <a:spcAft>
                <a:spcPct val="0"/>
              </a:spcAft>
              <a:buClr>
                <a:srgbClr val="0066FF"/>
              </a:buClr>
              <a:buSzPct val="100000"/>
              <a:buFont typeface="Wingdings" pitchFamily="2" charset="2"/>
              <a:buChar char="p"/>
              <a:defRPr sz="2000" b="1" i="0" u="none" baseline="0">
                <a:solidFill>
                  <a:schemeClr val="dk1"/>
                </a:solidFill>
                <a:latin typeface="Arial" pitchFamily="34" charset="0"/>
                <a:ea typeface="黑体" pitchFamily="49" charset="-122"/>
                <a:sym typeface="Arial" pitchFamily="34" charset="0"/>
              </a:defRPr>
            </a:lvl5pPr>
          </a:lstStyle>
          <a:p>
            <a:pPr marL="0" lvl="0" indent="0" eaLnBrk="1" hangingPunct="1">
              <a:lnSpc>
                <a:spcPct val="150000"/>
              </a:lnSpc>
              <a:spcBef>
                <a:spcPct val="0"/>
              </a:spcBef>
              <a:buSzPct val="100000"/>
              <a:buFontTx/>
              <a:buNone/>
            </a:pPr>
            <a:r>
              <a:rPr lang="zh-CN" altLang="en-US" sz="3600" dirty="0">
                <a:latin typeface="Times New Roman" pitchFamily="18" charset="0"/>
                <a:ea typeface="楷体" pitchFamily="49" charset="-122"/>
              </a:rPr>
              <a:t>本章主要内容：</a:t>
            </a:r>
          </a:p>
          <a:p>
            <a:pPr marL="0" lvl="0" indent="0" eaLnBrk="1" hangingPunct="1">
              <a:lnSpc>
                <a:spcPct val="150000"/>
              </a:lnSpc>
              <a:spcBef>
                <a:spcPct val="0"/>
              </a:spcBef>
              <a:buSzPct val="100000"/>
              <a:buFontTx/>
              <a:buNone/>
            </a:pPr>
            <a:r>
              <a:rPr lang="en-US" altLang="zh-CN" dirty="0">
                <a:latin typeface="Times New Roman" pitchFamily="18" charset="0"/>
                <a:ea typeface="楷体" pitchFamily="49" charset="-122"/>
              </a:rPr>
              <a:t>4.1  </a:t>
            </a:r>
            <a:r>
              <a:rPr lang="zh-CN" altLang="en-US" dirty="0">
                <a:latin typeface="Times New Roman" pitchFamily="18" charset="0"/>
                <a:ea typeface="楷体" pitchFamily="49" charset="-122"/>
              </a:rPr>
              <a:t>引言</a:t>
            </a:r>
          </a:p>
          <a:p>
            <a:pPr marL="0" lvl="0" indent="0" eaLnBrk="1" hangingPunct="1">
              <a:lnSpc>
                <a:spcPct val="150000"/>
              </a:lnSpc>
              <a:spcBef>
                <a:spcPct val="0"/>
              </a:spcBef>
              <a:buSzPct val="100000"/>
              <a:buFontTx/>
              <a:buNone/>
            </a:pPr>
            <a:r>
              <a:rPr lang="en-US" altLang="zh-CN" dirty="0">
                <a:solidFill>
                  <a:schemeClr val="tx1"/>
                </a:solidFill>
                <a:latin typeface="Times New Roman" pitchFamily="18" charset="0"/>
                <a:ea typeface="楷体" pitchFamily="49" charset="-122"/>
              </a:rPr>
              <a:t>4.2 </a:t>
            </a:r>
            <a:r>
              <a:rPr lang="zh-CN" altLang="en-US" dirty="0">
                <a:solidFill>
                  <a:schemeClr val="tx1"/>
                </a:solidFill>
                <a:latin typeface="Times New Roman" pitchFamily="18" charset="0"/>
                <a:ea typeface="楷体" pitchFamily="49" charset="-122"/>
              </a:rPr>
              <a:t>状态空间搜索</a:t>
            </a:r>
          </a:p>
          <a:p>
            <a:pPr marL="0" lvl="0" indent="0" eaLnBrk="1" hangingPunct="1">
              <a:lnSpc>
                <a:spcPct val="150000"/>
              </a:lnSpc>
              <a:spcBef>
                <a:spcPct val="0"/>
              </a:spcBef>
              <a:buSzPct val="100000"/>
              <a:buFontTx/>
              <a:buNone/>
            </a:pPr>
            <a:r>
              <a:rPr lang="zh-CN" altLang="en-US" dirty="0">
                <a:latin typeface="Times New Roman" pitchFamily="18" charset="0"/>
                <a:ea typeface="楷体" pitchFamily="49" charset="-122"/>
              </a:rPr>
              <a:t>4.3  盲目搜索</a:t>
            </a:r>
          </a:p>
          <a:p>
            <a:pPr marL="0" lvl="0" indent="0" eaLnBrk="1" hangingPunct="1">
              <a:lnSpc>
                <a:spcPct val="150000"/>
              </a:lnSpc>
              <a:spcBef>
                <a:spcPct val="0"/>
              </a:spcBef>
              <a:buSzPct val="100000"/>
              <a:buNone/>
            </a:pPr>
            <a:r>
              <a:rPr lang="en-US" altLang="zh-CN" dirty="0">
                <a:solidFill>
                  <a:srgbClr val="C00000"/>
                </a:solidFill>
                <a:latin typeface="Times New Roman" pitchFamily="18" charset="0"/>
                <a:ea typeface="楷体" pitchFamily="49" charset="-122"/>
              </a:rPr>
              <a:t>4.4 </a:t>
            </a:r>
            <a:r>
              <a:rPr lang="zh-CN" altLang="en-US" dirty="0">
                <a:solidFill>
                  <a:srgbClr val="C00000"/>
                </a:solidFill>
                <a:latin typeface="Times New Roman" pitchFamily="18" charset="0"/>
                <a:ea typeface="楷体" pitchFamily="49" charset="-122"/>
              </a:rPr>
              <a:t>启发式搜索</a:t>
            </a:r>
          </a:p>
          <a:p>
            <a:pPr marL="0" lvl="0" indent="0" eaLnBrk="1" hangingPunct="1">
              <a:lnSpc>
                <a:spcPct val="150000"/>
              </a:lnSpc>
              <a:spcBef>
                <a:spcPct val="0"/>
              </a:spcBef>
              <a:buSzPct val="100000"/>
              <a:buNone/>
            </a:pPr>
            <a:r>
              <a:rPr lang="en-US" altLang="zh-CN" dirty="0">
                <a:latin typeface="Times New Roman" pitchFamily="18" charset="0"/>
                <a:ea typeface="楷体" pitchFamily="49" charset="-122"/>
              </a:rPr>
              <a:t>4.5 </a:t>
            </a:r>
            <a:r>
              <a:rPr lang="zh-CN" altLang="en-US" dirty="0">
                <a:latin typeface="Times New Roman" pitchFamily="18" charset="0"/>
                <a:ea typeface="楷体" pitchFamily="49" charset="-122"/>
              </a:rPr>
              <a:t>问题规约</a:t>
            </a:r>
          </a:p>
          <a:p>
            <a:pPr marL="0" lvl="0" indent="0" eaLnBrk="1" hangingPunct="1">
              <a:lnSpc>
                <a:spcPct val="150000"/>
              </a:lnSpc>
              <a:spcBef>
                <a:spcPct val="0"/>
              </a:spcBef>
              <a:buSzPct val="100000"/>
              <a:buNone/>
            </a:pPr>
            <a:r>
              <a:rPr lang="en-US" altLang="zh-CN" dirty="0">
                <a:latin typeface="Times New Roman" pitchFamily="18" charset="0"/>
                <a:ea typeface="楷体" pitchFamily="49" charset="-122"/>
              </a:rPr>
              <a:t>4.6  </a:t>
            </a:r>
            <a:r>
              <a:rPr lang="zh-CN" altLang="en-US" dirty="0">
                <a:latin typeface="Times New Roman" pitchFamily="18" charset="0"/>
                <a:ea typeface="楷体" pitchFamily="49" charset="-122"/>
              </a:rPr>
              <a:t>博弈</a:t>
            </a:r>
          </a:p>
        </p:txBody>
      </p:sp>
      <p:sp>
        <p:nvSpPr>
          <p:cNvPr id="1048763" name="日期占位符 1"/>
          <p:cNvSpPr txBox="1"/>
          <p:nvPr/>
        </p:nvSpPr>
        <p:spPr>
          <a:xfrm>
            <a:off x="0" y="6605587"/>
            <a:ext cx="1905000" cy="252412"/>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Clr>
                <a:schemeClr val="accent2"/>
              </a:buClr>
              <a:buSzPct val="75000"/>
              <a:buFont typeface="Wingdings" pitchFamily="2" charset="2"/>
              <a:buChar char="p"/>
              <a:defRPr sz="2800" b="1" i="0" u="none" baseline="0">
                <a:solidFill>
                  <a:schemeClr val="dk1"/>
                </a:solidFill>
                <a:latin typeface="Arial" pitchFamily="34" charset="0"/>
                <a:ea typeface="黑体" pitchFamily="49" charset="-122"/>
                <a:sym typeface="Arial" pitchFamily="34" charset="0"/>
              </a:defRPr>
            </a:lvl1pPr>
            <a:lvl2pPr marL="742950" indent="-285750" algn="l" rtl="0" eaLnBrk="0" fontAlgn="base" latinLnBrk="0" hangingPunct="0">
              <a:lnSpc>
                <a:spcPct val="100000"/>
              </a:lnSpc>
              <a:spcBef>
                <a:spcPct val="20000"/>
              </a:spcBef>
              <a:spcAft>
                <a:spcPct val="0"/>
              </a:spcAft>
              <a:buClr>
                <a:schemeClr val="hlink"/>
              </a:buClr>
              <a:buSzPct val="75000"/>
              <a:buFont typeface="Wingdings" pitchFamily="2" charset="2"/>
              <a:buChar char="n"/>
              <a:defRPr sz="2600" b="1" i="0" u="none" baseline="0">
                <a:solidFill>
                  <a:schemeClr val="dk1"/>
                </a:solidFill>
                <a:latin typeface="Arial" pitchFamily="34" charset="0"/>
                <a:ea typeface="黑体" pitchFamily="49" charset="-122"/>
                <a:sym typeface="Arial" pitchFamily="34" charset="0"/>
              </a:defRPr>
            </a:lvl2pPr>
            <a:lvl3pPr marL="1143000" indent="-228600" algn="l" rtl="0" eaLnBrk="0" fontAlgn="base" latinLnBrk="0" hangingPunct="0">
              <a:lnSpc>
                <a:spcPct val="100000"/>
              </a:lnSpc>
              <a:spcBef>
                <a:spcPct val="20000"/>
              </a:spcBef>
              <a:spcAft>
                <a:spcPct val="0"/>
              </a:spcAft>
              <a:buClr>
                <a:schemeClr val="folHlink"/>
              </a:buClr>
              <a:buSzPct val="75000"/>
              <a:buFont typeface="Wingdings" pitchFamily="2" charset="2"/>
              <a:buChar char="p"/>
              <a:defRPr sz="2400" b="1" i="0" u="none" baseline="0">
                <a:solidFill>
                  <a:schemeClr val="dk1"/>
                </a:solidFill>
                <a:latin typeface="Arial" pitchFamily="34" charset="0"/>
                <a:ea typeface="黑体" pitchFamily="49" charset="-122"/>
                <a:sym typeface="Arial" pitchFamily="34" charset="0"/>
              </a:defRPr>
            </a:lvl3pPr>
            <a:lvl4pPr marL="1600200" indent="-228600" algn="l" rtl="0" eaLnBrk="0" fontAlgn="base" latinLnBrk="0" hangingPunct="0">
              <a:lnSpc>
                <a:spcPct val="100000"/>
              </a:lnSpc>
              <a:spcBef>
                <a:spcPct val="20000"/>
              </a:spcBef>
              <a:spcAft>
                <a:spcPct val="0"/>
              </a:spcAft>
              <a:buSzPct val="75000"/>
              <a:buFont typeface="Wingdings" pitchFamily="2" charset="2"/>
              <a:buChar char="n"/>
              <a:defRPr sz="2200" b="1" i="0" u="none" baseline="0">
                <a:solidFill>
                  <a:schemeClr val="dk1"/>
                </a:solidFill>
                <a:latin typeface="Arial" pitchFamily="34" charset="0"/>
                <a:ea typeface="黑体" pitchFamily="49" charset="-122"/>
                <a:sym typeface="Arial" pitchFamily="34" charset="0"/>
              </a:defRPr>
            </a:lvl4pPr>
            <a:lvl5pPr marL="2057400" indent="-228600" algn="l" rtl="0" eaLnBrk="0" fontAlgn="base" latinLnBrk="0" hangingPunct="0">
              <a:lnSpc>
                <a:spcPct val="100000"/>
              </a:lnSpc>
              <a:spcBef>
                <a:spcPct val="20000"/>
              </a:spcBef>
              <a:spcAft>
                <a:spcPct val="0"/>
              </a:spcAft>
              <a:buClr>
                <a:srgbClr val="0066FF"/>
              </a:buClr>
              <a:buSzPct val="100000"/>
              <a:buFont typeface="Wingdings" pitchFamily="2" charset="2"/>
              <a:buChar char="p"/>
              <a:defRPr sz="2000" b="1" i="0" u="none" baseline="0">
                <a:solidFill>
                  <a:schemeClr val="dk1"/>
                </a:solidFill>
                <a:latin typeface="Arial" pitchFamily="34" charset="0"/>
                <a:ea typeface="黑体" pitchFamily="49" charset="-122"/>
                <a:sym typeface="Arial" pitchFamily="34" charset="0"/>
              </a:defRPr>
            </a:lvl5pPr>
          </a:lstStyle>
          <a:p>
            <a:pPr marL="0" lvl="0" indent="0" eaLnBrk="1" hangingPunct="1">
              <a:spcBef>
                <a:spcPct val="0"/>
              </a:spcBef>
              <a:buSzPct val="100000"/>
              <a:buFontTx/>
              <a:buNone/>
            </a:pPr>
            <a:fld id="{566ABCEB-ACFC-4714-9973-3DA970169C29}" type="datetime1">
              <a:rPr lang="zh-CN" altLang="en-US" sz="1400">
                <a:latin typeface="Times New Roman" pitchFamily="18" charset="0"/>
                <a:ea typeface="楷体" pitchFamily="49" charset="-122"/>
              </a:rPr>
              <a:pPr marL="0" lvl="0" indent="0" eaLnBrk="1" hangingPunct="1">
                <a:spcBef>
                  <a:spcPct val="0"/>
                </a:spcBef>
                <a:buSzPct val="100000"/>
                <a:buFontTx/>
                <a:buNone/>
              </a:pPr>
              <a:t>2025/6/29</a:t>
            </a:fld>
            <a:endParaRPr lang="zh-CN" altLang="en-US" sz="1400">
              <a:latin typeface="Times New Roman" pitchFamily="18" charset="0"/>
              <a:ea typeface="楷体" pitchFamily="49" charset="-122"/>
            </a:endParaRPr>
          </a:p>
        </p:txBody>
      </p:sp>
      <p:sp>
        <p:nvSpPr>
          <p:cNvPr id="2" name="日期占位符 1"/>
          <p:cNvSpPr>
            <a:spLocks noGrp="1"/>
          </p:cNvSpPr>
          <p:nvPr>
            <p:ph type="dt" sz="half" idx="10"/>
          </p:nvPr>
        </p:nvSpPr>
        <p:spPr/>
        <p:txBody>
          <a:bodyPr/>
          <a:lstStyle/>
          <a:p>
            <a:fld id="{A008EE68-7AEB-43DE-9C9C-9E99B95A0D1D}" type="datetime1">
              <a:rPr lang="zh-CN" altLang="en-US" smtClean="0"/>
              <a:t>2025/6/29</a:t>
            </a:fld>
            <a:endParaRPr lang="zh-CN" altLang="en-US"/>
          </a:p>
        </p:txBody>
      </p:sp>
      <p:sp>
        <p:nvSpPr>
          <p:cNvPr id="3" name="灯片编号占位符 2"/>
          <p:cNvSpPr>
            <a:spLocks noGrp="1"/>
          </p:cNvSpPr>
          <p:nvPr>
            <p:ph type="sldNum" sz="quarter" idx="12"/>
          </p:nvPr>
        </p:nvSpPr>
        <p:spPr/>
        <p:txBody>
          <a:bodyPr/>
          <a:lstStyle/>
          <a:p>
            <a:fld id="{7012CB91-0F1F-45CE-9FF6-7038D6FF293C}" type="slidenum">
              <a:rPr lang="zh-CN" altLang="en-US" smtClean="0"/>
              <a:t>34</a:t>
            </a:fld>
            <a:endParaRPr lang="zh-CN" altLang="en-US"/>
          </a:p>
        </p:txBody>
      </p:sp>
    </p:spTree>
    <p:extLst>
      <p:ext uri="{BB962C8B-B14F-4D97-AF65-F5344CB8AC3E}">
        <p14:creationId xmlns:p14="http://schemas.microsoft.com/office/powerpoint/2010/main" val="3488526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341" name="图片 4"/>
          <p:cNvPicPr>
            <a:picLocks/>
          </p:cNvPicPr>
          <p:nvPr/>
        </p:nvPicPr>
        <p:blipFill>
          <a:blip r:embed="rId2"/>
          <a:srcRect/>
          <a:stretch>
            <a:fillRect/>
          </a:stretch>
        </p:blipFill>
        <p:spPr>
          <a:xfrm>
            <a:off x="107950" y="2060575"/>
            <a:ext cx="3738562" cy="2751137"/>
          </a:xfrm>
          <a:prstGeom prst="rect">
            <a:avLst/>
          </a:prstGeom>
          <a:noFill/>
          <a:ln>
            <a:noFill/>
          </a:ln>
        </p:spPr>
      </p:pic>
      <p:sp>
        <p:nvSpPr>
          <p:cNvPr id="1049103" name="Rectangle 3"/>
          <p:cNvSpPr/>
          <p:nvPr/>
        </p:nvSpPr>
        <p:spPr>
          <a:xfrm>
            <a:off x="280987" y="1163637"/>
            <a:ext cx="6433712" cy="609600"/>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marL="242887" lvl="0" indent="-242887">
              <a:lnSpc>
                <a:spcPct val="90000"/>
              </a:lnSpc>
              <a:spcBef>
                <a:spcPct val="20000"/>
              </a:spcBef>
              <a:buClr>
                <a:srgbClr val="66FFFF"/>
              </a:buClr>
              <a:buFont typeface="Wingdings" pitchFamily="2" charset="2"/>
              <a:buNone/>
            </a:pPr>
            <a:r>
              <a:rPr lang="zh-CN" altLang="en-US" sz="2400" b="1" dirty="0">
                <a:solidFill>
                  <a:srgbClr val="FF0000"/>
                </a:solidFill>
                <a:latin typeface="Times New Roman" pitchFamily="18" charset="0"/>
                <a:ea typeface="楷体" pitchFamily="49" charset="-122"/>
              </a:rPr>
              <a:t>采用队列结构，宽度优先算法可以表示如下：</a:t>
            </a:r>
          </a:p>
        </p:txBody>
      </p:sp>
      <p:pic>
        <p:nvPicPr>
          <p:cNvPr id="2097342" name="图片 6"/>
          <p:cNvPicPr>
            <a:picLocks/>
          </p:cNvPicPr>
          <p:nvPr/>
        </p:nvPicPr>
        <p:blipFill>
          <a:blip r:embed="rId3"/>
          <a:srcRect/>
          <a:stretch>
            <a:fillRect/>
          </a:stretch>
        </p:blipFill>
        <p:spPr>
          <a:xfrm>
            <a:off x="3846512" y="1773237"/>
            <a:ext cx="5297487" cy="3889375"/>
          </a:xfrm>
          <a:prstGeom prst="rect">
            <a:avLst/>
          </a:prstGeom>
          <a:noFill/>
          <a:ln>
            <a:noFill/>
          </a:ln>
        </p:spPr>
      </p:pic>
      <p:pic>
        <p:nvPicPr>
          <p:cNvPr id="2097343" name="图片 7"/>
          <p:cNvPicPr>
            <a:picLocks/>
          </p:cNvPicPr>
          <p:nvPr/>
        </p:nvPicPr>
        <p:blipFill>
          <a:blip r:embed="rId4"/>
          <a:srcRect/>
          <a:stretch>
            <a:fillRect/>
          </a:stretch>
        </p:blipFill>
        <p:spPr>
          <a:xfrm>
            <a:off x="3924300" y="5678487"/>
            <a:ext cx="5219700" cy="647700"/>
          </a:xfrm>
          <a:prstGeom prst="rect">
            <a:avLst/>
          </a:prstGeom>
          <a:noFill/>
          <a:ln>
            <a:noFill/>
          </a:ln>
        </p:spPr>
      </p:pic>
      <p:sp>
        <p:nvSpPr>
          <p:cNvPr id="1049104" name="Rectangle 2"/>
          <p:cNvSpPr>
            <a:spLocks noGrp="1"/>
          </p:cNvSpPr>
          <p:nvPr>
            <p:ph type="title"/>
          </p:nvPr>
        </p:nvSpPr>
        <p:spPr>
          <a:xfrm>
            <a:off x="3924300" y="115887"/>
            <a:ext cx="5113337" cy="682625"/>
          </a:xfrm>
          <a:prstGeom prst="rect">
            <a:avLst/>
          </a:prstGeom>
          <a:noFill/>
          <a:ln>
            <a:noFill/>
          </a:ln>
        </p:spPr>
        <p:txBody>
          <a:bodyPr vert="horz" lIns="91440" tIns="45720" rIns="91440" bIns="45720" anchor="ctr"/>
          <a:lstStyle>
            <a:lvl1pPr marL="0" indent="0" algn="ctr" rtl="0" eaLnBrk="0" fontAlgn="base" latinLnBrk="0" hangingPunct="0">
              <a:lnSpc>
                <a:spcPct val="100000"/>
              </a:lnSpc>
              <a:spcBef>
                <a:spcPct val="0"/>
              </a:spcBef>
              <a:spcAft>
                <a:spcPct val="0"/>
              </a:spcAft>
              <a:buFontTx/>
              <a:buNone/>
              <a:defRPr sz="4000" b="1" i="0" u="none" baseline="0">
                <a:solidFill>
                  <a:srgbClr val="CC0000"/>
                </a:solidFill>
                <a:latin typeface="Arial" pitchFamily="34" charset="0"/>
                <a:ea typeface="黑体" pitchFamily="49" charset="-122"/>
                <a:sym typeface="Arial" pitchFamily="34" charset="0"/>
              </a:defRPr>
            </a:lvl1pPr>
          </a:lstStyle>
          <a:p>
            <a:pPr lvl="0" eaLnBrk="1" hangingPunct="1"/>
            <a:r>
              <a:rPr lang="en-US" altLang="zh-CN" sz="3700">
                <a:solidFill>
                  <a:schemeClr val="dk1"/>
                </a:solidFill>
                <a:latin typeface="Times New Roman" pitchFamily="18" charset="0"/>
                <a:ea typeface="楷体" pitchFamily="49" charset="-122"/>
              </a:rPr>
              <a:t>4.3.1 </a:t>
            </a:r>
            <a:r>
              <a:rPr lang="zh-CN" altLang="en-US" sz="3700">
                <a:solidFill>
                  <a:schemeClr val="dk1"/>
                </a:solidFill>
                <a:latin typeface="Times New Roman" pitchFamily="18" charset="0"/>
                <a:ea typeface="楷体" pitchFamily="49" charset="-122"/>
              </a:rPr>
              <a:t>宽度优先搜索 </a:t>
            </a:r>
          </a:p>
        </p:txBody>
      </p:sp>
      <p:sp>
        <p:nvSpPr>
          <p:cNvPr id="2" name="日期占位符 1"/>
          <p:cNvSpPr>
            <a:spLocks noGrp="1"/>
          </p:cNvSpPr>
          <p:nvPr>
            <p:ph type="dt" sz="half" idx="10"/>
          </p:nvPr>
        </p:nvSpPr>
        <p:spPr/>
        <p:txBody>
          <a:bodyPr/>
          <a:lstStyle/>
          <a:p>
            <a:fld id="{0F5589FE-C819-41D0-858E-2C7F6B7ACEE3}" type="datetime1">
              <a:rPr lang="zh-CN" altLang="en-US" smtClean="0"/>
              <a:t>2025/6/29</a:t>
            </a:fld>
            <a:endParaRPr lang="zh-CN" altLang="en-US"/>
          </a:p>
        </p:txBody>
      </p:sp>
      <p:sp>
        <p:nvSpPr>
          <p:cNvPr id="3" name="灯片编号占位符 2"/>
          <p:cNvSpPr>
            <a:spLocks noGrp="1"/>
          </p:cNvSpPr>
          <p:nvPr>
            <p:ph type="sldNum" sz="quarter" idx="12"/>
          </p:nvPr>
        </p:nvSpPr>
        <p:spPr/>
        <p:txBody>
          <a:bodyPr/>
          <a:lstStyle/>
          <a:p>
            <a:fld id="{7012CB91-0F1F-45CE-9FF6-7038D6FF293C}" type="slidenum">
              <a:rPr lang="zh-CN" altLang="en-US" smtClean="0"/>
              <a:t>35</a:t>
            </a:fld>
            <a:endParaRPr lang="zh-CN" altLang="en-US"/>
          </a:p>
        </p:txBody>
      </p:sp>
    </p:spTree>
    <p:extLst>
      <p:ext uri="{BB962C8B-B14F-4D97-AF65-F5344CB8AC3E}">
        <p14:creationId xmlns:p14="http://schemas.microsoft.com/office/powerpoint/2010/main" val="459915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346" name="图片 5"/>
          <p:cNvPicPr>
            <a:picLocks/>
          </p:cNvPicPr>
          <p:nvPr/>
        </p:nvPicPr>
        <p:blipFill>
          <a:blip r:embed="rId2"/>
          <a:srcRect/>
          <a:stretch>
            <a:fillRect/>
          </a:stretch>
        </p:blipFill>
        <p:spPr>
          <a:xfrm>
            <a:off x="4140200" y="1606550"/>
            <a:ext cx="4929187" cy="3767137"/>
          </a:xfrm>
          <a:prstGeom prst="rect">
            <a:avLst/>
          </a:prstGeom>
          <a:noFill/>
          <a:ln>
            <a:noFill/>
          </a:ln>
        </p:spPr>
      </p:pic>
      <p:pic>
        <p:nvPicPr>
          <p:cNvPr id="2097347" name="图片 6"/>
          <p:cNvPicPr>
            <a:picLocks/>
          </p:cNvPicPr>
          <p:nvPr/>
        </p:nvPicPr>
        <p:blipFill>
          <a:blip r:embed="rId3"/>
          <a:srcRect/>
          <a:stretch>
            <a:fillRect/>
          </a:stretch>
        </p:blipFill>
        <p:spPr>
          <a:xfrm>
            <a:off x="134938" y="1772816"/>
            <a:ext cx="4005262" cy="3070225"/>
          </a:xfrm>
          <a:prstGeom prst="rect">
            <a:avLst/>
          </a:prstGeom>
          <a:noFill/>
          <a:ln>
            <a:noFill/>
          </a:ln>
        </p:spPr>
      </p:pic>
      <p:sp>
        <p:nvSpPr>
          <p:cNvPr id="1049354" name="Rectangle 3"/>
          <p:cNvSpPr/>
          <p:nvPr/>
        </p:nvSpPr>
        <p:spPr>
          <a:xfrm>
            <a:off x="323850" y="1065212"/>
            <a:ext cx="5526087" cy="541337"/>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宋体" pitchFamily="2" charset="-122"/>
                <a:sym typeface="Arial" pitchFamily="34" charset="0"/>
              </a:defRPr>
            </a:lvl5pPr>
          </a:lstStyle>
          <a:p>
            <a:pPr marL="242887" lvl="0" indent="-242887">
              <a:spcBef>
                <a:spcPct val="20000"/>
              </a:spcBef>
              <a:buClr>
                <a:srgbClr val="66FFFF"/>
              </a:buClr>
              <a:buFont typeface="Wingdings" pitchFamily="2" charset="2"/>
              <a:buNone/>
            </a:pPr>
            <a:r>
              <a:rPr lang="zh-CN" altLang="en-US" sz="2500">
                <a:solidFill>
                  <a:srgbClr val="FF0000"/>
                </a:solidFill>
                <a:latin typeface="楷体" pitchFamily="49" charset="-122"/>
                <a:ea typeface="楷体" pitchFamily="49" charset="-122"/>
              </a:rPr>
              <a:t>基于栈实现的深度优先搜索算法： </a:t>
            </a:r>
          </a:p>
        </p:txBody>
      </p:sp>
      <p:sp>
        <p:nvSpPr>
          <p:cNvPr id="1049355" name="Rectangle 3"/>
          <p:cNvSpPr/>
          <p:nvPr/>
        </p:nvSpPr>
        <p:spPr>
          <a:xfrm>
            <a:off x="3743325" y="36512"/>
            <a:ext cx="5256212" cy="762000"/>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Clr>
                <a:schemeClr val="accent2"/>
              </a:buClr>
              <a:buSzPct val="75000"/>
              <a:buFont typeface="Wingdings" pitchFamily="2" charset="2"/>
              <a:buChar char="p"/>
              <a:defRPr sz="2800" b="1" i="0" u="none" baseline="0">
                <a:solidFill>
                  <a:schemeClr val="dk1"/>
                </a:solidFill>
                <a:latin typeface="Arial" pitchFamily="34" charset="0"/>
                <a:ea typeface="黑体" pitchFamily="49" charset="-122"/>
                <a:sym typeface="Arial" pitchFamily="34" charset="0"/>
              </a:defRPr>
            </a:lvl1pPr>
            <a:lvl2pPr marL="742950" indent="-285750" algn="l" rtl="0" eaLnBrk="0" fontAlgn="base" latinLnBrk="0" hangingPunct="0">
              <a:lnSpc>
                <a:spcPct val="100000"/>
              </a:lnSpc>
              <a:spcBef>
                <a:spcPct val="20000"/>
              </a:spcBef>
              <a:spcAft>
                <a:spcPct val="0"/>
              </a:spcAft>
              <a:buClr>
                <a:schemeClr val="hlink"/>
              </a:buClr>
              <a:buSzPct val="75000"/>
              <a:buFont typeface="Wingdings" pitchFamily="2" charset="2"/>
              <a:buChar char="n"/>
              <a:defRPr sz="2600" b="1" i="0" u="none" baseline="0">
                <a:solidFill>
                  <a:schemeClr val="dk1"/>
                </a:solidFill>
                <a:latin typeface="Arial" pitchFamily="34" charset="0"/>
                <a:ea typeface="黑体" pitchFamily="49" charset="-122"/>
                <a:sym typeface="Arial" pitchFamily="34" charset="0"/>
              </a:defRPr>
            </a:lvl2pPr>
            <a:lvl3pPr marL="1143000" indent="-228600" algn="l" rtl="0" eaLnBrk="0" fontAlgn="base" latinLnBrk="0" hangingPunct="0">
              <a:lnSpc>
                <a:spcPct val="100000"/>
              </a:lnSpc>
              <a:spcBef>
                <a:spcPct val="20000"/>
              </a:spcBef>
              <a:spcAft>
                <a:spcPct val="0"/>
              </a:spcAft>
              <a:buClr>
                <a:schemeClr val="folHlink"/>
              </a:buClr>
              <a:buSzPct val="75000"/>
              <a:buFont typeface="Wingdings" pitchFamily="2" charset="2"/>
              <a:buChar char="p"/>
              <a:defRPr sz="2400" b="1" i="0" u="none" baseline="0">
                <a:solidFill>
                  <a:schemeClr val="dk1"/>
                </a:solidFill>
                <a:latin typeface="Arial" pitchFamily="34" charset="0"/>
                <a:ea typeface="黑体" pitchFamily="49" charset="-122"/>
                <a:sym typeface="Arial" pitchFamily="34" charset="0"/>
              </a:defRPr>
            </a:lvl3pPr>
            <a:lvl4pPr marL="1600200" indent="-228600" algn="l" rtl="0" eaLnBrk="0" fontAlgn="base" latinLnBrk="0" hangingPunct="0">
              <a:lnSpc>
                <a:spcPct val="100000"/>
              </a:lnSpc>
              <a:spcBef>
                <a:spcPct val="20000"/>
              </a:spcBef>
              <a:spcAft>
                <a:spcPct val="0"/>
              </a:spcAft>
              <a:buSzPct val="75000"/>
              <a:buFont typeface="Wingdings" pitchFamily="2" charset="2"/>
              <a:buChar char="n"/>
              <a:defRPr sz="2200" b="1" i="0" u="none" baseline="0">
                <a:solidFill>
                  <a:schemeClr val="dk1"/>
                </a:solidFill>
                <a:latin typeface="Arial" pitchFamily="34" charset="0"/>
                <a:ea typeface="黑体" pitchFamily="49" charset="-122"/>
                <a:sym typeface="Arial" pitchFamily="34" charset="0"/>
              </a:defRPr>
            </a:lvl4pPr>
            <a:lvl5pPr marL="2057400" indent="-228600" algn="l" rtl="0" eaLnBrk="0" fontAlgn="base" latinLnBrk="0" hangingPunct="0">
              <a:lnSpc>
                <a:spcPct val="100000"/>
              </a:lnSpc>
              <a:spcBef>
                <a:spcPct val="20000"/>
              </a:spcBef>
              <a:spcAft>
                <a:spcPct val="0"/>
              </a:spcAft>
              <a:buClr>
                <a:srgbClr val="0066FF"/>
              </a:buClr>
              <a:buSzPct val="100000"/>
              <a:buFont typeface="Wingdings" pitchFamily="2" charset="2"/>
              <a:buChar char="p"/>
              <a:defRPr sz="2000" b="1" i="0" u="none" baseline="0">
                <a:solidFill>
                  <a:schemeClr val="dk1"/>
                </a:solidFill>
                <a:latin typeface="Arial" pitchFamily="34" charset="0"/>
                <a:ea typeface="黑体" pitchFamily="49" charset="-122"/>
                <a:sym typeface="Arial" pitchFamily="34" charset="0"/>
              </a:defRPr>
            </a:lvl5pPr>
          </a:lstStyle>
          <a:p>
            <a:pPr marL="342900" lvl="0" indent="-342900" eaLnBrk="1" hangingPunct="1">
              <a:lnSpc>
                <a:spcPct val="130000"/>
              </a:lnSpc>
              <a:buClr>
                <a:srgbClr val="66FFFF"/>
              </a:buClr>
              <a:buSzPct val="100000"/>
              <a:buNone/>
            </a:pPr>
            <a:r>
              <a:rPr lang="zh-CN" altLang="en-US" sz="4000">
                <a:latin typeface="Times New Roman" pitchFamily="18" charset="0"/>
                <a:ea typeface="楷体" pitchFamily="49" charset="-122"/>
              </a:rPr>
              <a:t>基于栈实现的</a:t>
            </a:r>
            <a:r>
              <a:rPr lang="en-US" altLang="zh-CN" sz="4000">
                <a:latin typeface="Times New Roman" pitchFamily="18" charset="0"/>
                <a:ea typeface="楷体" pitchFamily="49" charset="-122"/>
              </a:rPr>
              <a:t>DFS</a:t>
            </a:r>
            <a:r>
              <a:rPr lang="zh-CN" altLang="en-US" sz="4000">
                <a:latin typeface="Times New Roman" pitchFamily="18" charset="0"/>
                <a:ea typeface="楷体" pitchFamily="49" charset="-122"/>
              </a:rPr>
              <a:t>流程</a:t>
            </a:r>
            <a:r>
              <a:rPr lang="zh-CN" altLang="en-US" sz="3600">
                <a:latin typeface="Times New Roman" pitchFamily="18" charset="0"/>
                <a:ea typeface="楷体" pitchFamily="49" charset="-122"/>
              </a:rPr>
              <a:t> </a:t>
            </a:r>
          </a:p>
        </p:txBody>
      </p:sp>
      <p:sp>
        <p:nvSpPr>
          <p:cNvPr id="2" name="日期占位符 1"/>
          <p:cNvSpPr>
            <a:spLocks noGrp="1"/>
          </p:cNvSpPr>
          <p:nvPr>
            <p:ph type="dt" sz="half" idx="10"/>
          </p:nvPr>
        </p:nvSpPr>
        <p:spPr/>
        <p:txBody>
          <a:bodyPr/>
          <a:lstStyle/>
          <a:p>
            <a:fld id="{8832B64A-5802-48FE-AC4E-4B59595C82B3}" type="datetime1">
              <a:rPr lang="zh-CN" altLang="en-US" smtClean="0"/>
              <a:t>2025/6/29</a:t>
            </a:fld>
            <a:endParaRPr lang="zh-CN" altLang="en-US"/>
          </a:p>
        </p:txBody>
      </p:sp>
      <p:sp>
        <p:nvSpPr>
          <p:cNvPr id="3" name="灯片编号占位符 2"/>
          <p:cNvSpPr>
            <a:spLocks noGrp="1"/>
          </p:cNvSpPr>
          <p:nvPr>
            <p:ph type="sldNum" sz="quarter" idx="12"/>
          </p:nvPr>
        </p:nvSpPr>
        <p:spPr/>
        <p:txBody>
          <a:bodyPr/>
          <a:lstStyle/>
          <a:p>
            <a:fld id="{7012CB91-0F1F-45CE-9FF6-7038D6FF293C}" type="slidenum">
              <a:rPr lang="zh-CN" altLang="en-US" smtClean="0"/>
              <a:t>36</a:t>
            </a:fld>
            <a:endParaRPr lang="zh-CN" altLang="en-US"/>
          </a:p>
        </p:txBody>
      </p:sp>
    </p:spTree>
    <p:extLst>
      <p:ext uri="{BB962C8B-B14F-4D97-AF65-F5344CB8AC3E}">
        <p14:creationId xmlns:p14="http://schemas.microsoft.com/office/powerpoint/2010/main" val="1922991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4294967295"/>
          </p:nvPr>
        </p:nvSpPr>
        <p:spPr>
          <a:xfrm>
            <a:off x="0" y="6605588"/>
            <a:ext cx="1905000" cy="2524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2972D91-27BA-453B-B102-3F96B31AEB50}"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6308" name="Rectangle 4"/>
          <p:cNvSpPr>
            <a:spLocks noChangeArrowheads="1"/>
          </p:cNvSpPr>
          <p:nvPr/>
        </p:nvSpPr>
        <p:spPr bwMode="auto">
          <a:xfrm>
            <a:off x="91468" y="4293096"/>
            <a:ext cx="8784976" cy="223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
                <a:srgbClr val="66FFFF"/>
              </a:buClr>
              <a:buSzTx/>
              <a:buFont typeface="Wingdings" panose="05000000000000000000" pitchFamily="2" charset="2"/>
              <a:buNone/>
            </a:pPr>
            <a:r>
              <a:rPr lang="en-US" altLang="zh-CN" sz="2800" b="1"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从初始节点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到节点</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实际代价</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30000"/>
              </a:lnSpc>
              <a:buClr>
                <a:srgbClr val="66FFFF"/>
              </a:buClr>
              <a:buSzTx/>
              <a:buFont typeface="Wingdings" panose="05000000000000000000" pitchFamily="2" charset="2"/>
              <a:buNone/>
            </a:pP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从</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到目标节点</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Sg</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的最优路径的</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评估代价</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，它体现了问题的启发式信息，其形式要根据问题的特性确定，</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h</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称为</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启发式函数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26307" name="Rectangle 3"/>
          <p:cNvSpPr>
            <a:spLocks noGrp="1" noChangeArrowheads="1"/>
          </p:cNvSpPr>
          <p:nvPr>
            <p:ph type="body" idx="1"/>
          </p:nvPr>
        </p:nvSpPr>
        <p:spPr>
          <a:xfrm>
            <a:off x="204912" y="1844675"/>
            <a:ext cx="8558088" cy="2540000"/>
          </a:xfrm>
        </p:spPr>
        <p:txBody>
          <a:bodyPr>
            <a:normAutofit lnSpcReduction="10000"/>
          </a:bodyPr>
          <a:lstStyle/>
          <a:p>
            <a:pPr algn="just" eaLnBrk="1" hangingPunct="1">
              <a:lnSpc>
                <a:spcPct val="150000"/>
              </a:lnSpc>
            </a:pPr>
            <a:r>
              <a:rPr lang="zh-CN" altLang="en-US" sz="25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评估函数</a:t>
            </a:r>
            <a:r>
              <a:rPr lang="en-US" altLang="zh-CN" sz="2500" b="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f(x)</a:t>
            </a:r>
            <a:r>
              <a:rPr lang="zh-CN" altLang="en-US" sz="25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定义为</a:t>
            </a:r>
            <a:r>
              <a:rPr lang="zh-CN" altLang="en-US" sz="2500" b="0" dirty="0" smtClean="0">
                <a:latin typeface="Times New Roman" panose="02020603050405020304" pitchFamily="18" charset="0"/>
                <a:ea typeface="楷体" panose="02010609060101010101" pitchFamily="49" charset="-122"/>
                <a:cs typeface="Times New Roman" panose="02020603050405020304" pitchFamily="18" charset="0"/>
              </a:rPr>
              <a:t>从初始节点</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500" b="0" baseline="-250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500" b="0" dirty="0" smtClean="0">
                <a:latin typeface="Times New Roman" panose="02020603050405020304" pitchFamily="18" charset="0"/>
                <a:ea typeface="楷体" panose="02010609060101010101" pitchFamily="49" charset="-122"/>
                <a:cs typeface="Times New Roman" panose="02020603050405020304" pitchFamily="18" charset="0"/>
              </a:rPr>
              <a:t>出发，约束地</a:t>
            </a:r>
            <a:r>
              <a:rPr lang="zh-CN" altLang="en-US" sz="25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经过节点</a:t>
            </a:r>
            <a:r>
              <a:rPr lang="en-US" altLang="zh-CN" sz="2500" b="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5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到达目标节点</a:t>
            </a:r>
            <a:r>
              <a:rPr lang="en-US" altLang="zh-CN" sz="2500" b="0" i="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500" b="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500" b="0" dirty="0" smtClean="0">
                <a:latin typeface="Times New Roman" panose="02020603050405020304" pitchFamily="18" charset="0"/>
                <a:ea typeface="楷体" panose="02010609060101010101" pitchFamily="49" charset="-122"/>
                <a:cs typeface="Times New Roman" panose="02020603050405020304" pitchFamily="18" charset="0"/>
              </a:rPr>
              <a:t>的所有路径中最小路径代价的估计值。</a:t>
            </a:r>
          </a:p>
          <a:p>
            <a:pPr algn="just" eaLnBrk="1" hangingPunct="1">
              <a:lnSpc>
                <a:spcPct val="150000"/>
              </a:lnSpc>
            </a:pPr>
            <a:r>
              <a:rPr lang="zh-CN" altLang="en-US" sz="2500" b="0" dirty="0" smtClean="0">
                <a:latin typeface="Times New Roman" panose="02020603050405020304" pitchFamily="18" charset="0"/>
                <a:ea typeface="楷体" panose="02010609060101010101" pitchFamily="49" charset="-122"/>
                <a:cs typeface="Times New Roman" panose="02020603050405020304" pitchFamily="18" charset="0"/>
              </a:rPr>
              <a:t>评估函数的一般形式为：</a:t>
            </a:r>
          </a:p>
          <a:p>
            <a:pPr algn="just" eaLnBrk="1" hangingPunct="1">
              <a:lnSpc>
                <a:spcPct val="150000"/>
              </a:lnSpc>
              <a:buFont typeface="Wingdings" panose="05000000000000000000" pitchFamily="2" charset="2"/>
              <a:buNone/>
            </a:pP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               f</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h</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b="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500" b="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500" b="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341" name="AutoShape 5"/>
          <p:cNvSpPr>
            <a:spLocks noChangeArrowheads="1"/>
          </p:cNvSpPr>
          <p:nvPr/>
        </p:nvSpPr>
        <p:spPr bwMode="auto">
          <a:xfrm>
            <a:off x="6659563" y="476250"/>
            <a:ext cx="1657350" cy="1800225"/>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Tx/>
              <a:buSzTx/>
              <a:buFontTx/>
              <a:buNone/>
            </a:pPr>
            <a:endParaRPr lang="zh-CN" altLang="en-US" sz="18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6310" name="AutoShape 6"/>
          <p:cNvSpPr>
            <a:spLocks noChangeArrowheads="1"/>
          </p:cNvSpPr>
          <p:nvPr/>
        </p:nvSpPr>
        <p:spPr bwMode="auto">
          <a:xfrm>
            <a:off x="5220072" y="260648"/>
            <a:ext cx="3542928" cy="1584027"/>
          </a:xfrm>
          <a:prstGeom prst="wedgeRoundRectCallout">
            <a:avLst>
              <a:gd name="adj1" fmla="val -145301"/>
              <a:gd name="adj2" fmla="val 59685"/>
              <a:gd name="adj3" fmla="val 16667"/>
            </a:avLst>
          </a:prstGeom>
          <a:solidFill>
            <a:schemeClr val="accent6">
              <a:lumMod val="20000"/>
              <a:lumOff val="80000"/>
            </a:schemeClr>
          </a:solidFill>
          <a:ln>
            <a:noFill/>
          </a:ln>
          <a:effec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66FFFF"/>
              </a:buClr>
              <a:buSzTx/>
              <a:buFont typeface="Wingdings" panose="05000000000000000000" pitchFamily="2" charset="2"/>
              <a:buNone/>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其主要功能：用来评估节点重要性</a:t>
            </a:r>
            <a:r>
              <a:rPr lang="zh-CN" altLang="en-US" sz="2800" b="1">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343" name="Rectangle 7"/>
          <p:cNvSpPr>
            <a:spLocks noChangeArrowheads="1"/>
          </p:cNvSpPr>
          <p:nvPr/>
        </p:nvSpPr>
        <p:spPr bwMode="auto">
          <a:xfrm>
            <a:off x="395536" y="1052661"/>
            <a:ext cx="449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000" b="1" dirty="0">
                <a:latin typeface="Times New Roman" panose="02020603050405020304" pitchFamily="18" charset="0"/>
                <a:ea typeface="楷体" panose="02010609060101010101" pitchFamily="49" charset="-122"/>
                <a:cs typeface="Times New Roman" panose="02020603050405020304" pitchFamily="18" charset="0"/>
              </a:rPr>
              <a:t>评估函数</a:t>
            </a:r>
          </a:p>
        </p:txBody>
      </p:sp>
      <p:sp>
        <p:nvSpPr>
          <p:cNvPr id="8" name="Rectangle 3"/>
          <p:cNvSpPr>
            <a:spLocks noChangeArrowheads="1"/>
          </p:cNvSpPr>
          <p:nvPr/>
        </p:nvSpPr>
        <p:spPr bwMode="auto">
          <a:xfrm>
            <a:off x="1536402" y="139234"/>
            <a:ext cx="2236510" cy="584775"/>
          </a:xfrm>
          <a:prstGeom prst="rect">
            <a:avLst/>
          </a:prstGeom>
          <a:noFill/>
          <a:ln>
            <a:noFill/>
          </a:ln>
          <a:effectLst/>
        </p:spPr>
        <p:txBody>
          <a:bodyPr wrap="none">
            <a:spAutoFit/>
          </a:bodyPr>
          <a:lstStyle/>
          <a:p>
            <a:pPr eaLnBrk="1" hangingPunct="1">
              <a:defRPr/>
            </a:pPr>
            <a:r>
              <a:rPr lang="zh-CN" altLang="en-US" sz="3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启发式搜索</a:t>
            </a:r>
            <a:endParaRPr lang="zh-CN" altLang="en-US"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37</a:t>
            </a:fld>
            <a:endParaRPr lang="zh-CN" altLang="en-US"/>
          </a:p>
        </p:txBody>
      </p:sp>
    </p:spTree>
    <p:extLst>
      <p:ext uri="{BB962C8B-B14F-4D97-AF65-F5344CB8AC3E}">
        <p14:creationId xmlns:p14="http://schemas.microsoft.com/office/powerpoint/2010/main" val="39055997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4294967295"/>
          </p:nvPr>
        </p:nvSpPr>
        <p:spPr>
          <a:xfrm>
            <a:off x="0" y="6605588"/>
            <a:ext cx="1905000" cy="2524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90C610F-FCD7-4B04-8C98-658474810057}"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3970" name="Rectangle 2"/>
          <p:cNvSpPr>
            <a:spLocks noGrp="1" noChangeArrowheads="1"/>
          </p:cNvSpPr>
          <p:nvPr>
            <p:ph type="body" idx="1"/>
          </p:nvPr>
        </p:nvSpPr>
        <p:spPr>
          <a:xfrm>
            <a:off x="251520" y="1052736"/>
            <a:ext cx="8640960" cy="4419600"/>
          </a:xfrm>
        </p:spPr>
        <p:txBody>
          <a:bodyPr>
            <a:normAutofit fontScale="92500"/>
          </a:bodyPr>
          <a:lstStyle/>
          <a:p>
            <a:pPr algn="just" eaLnBrk="1" hangingPunct="1">
              <a:lnSpc>
                <a:spcPct val="150000"/>
              </a:lnSpc>
              <a:spcBef>
                <a:spcPts val="0"/>
              </a:spcBef>
            </a:pPr>
            <a:r>
              <a:rPr lang="en-US"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改进启发式函数</a:t>
            </a:r>
            <a:r>
              <a:rPr lang="en-US" altLang="zh-CN"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600" b="1" dirty="0" smtClean="0">
                <a:latin typeface="Times New Roman" panose="02020603050405020304" pitchFamily="18" charset="0"/>
                <a:ea typeface="楷体" panose="02010609060101010101" pitchFamily="49" charset="-122"/>
                <a:cs typeface="Times New Roman" panose="02020603050405020304" pitchFamily="18" charset="0"/>
              </a:rPr>
              <a:t>八数码游戏</a:t>
            </a: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f(n)=d(n)+w(n)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其中</a:t>
            </a: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w(n)-</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表示错位的棋牌个数，不够贴切，错误的扩展了节点</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节点</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与目标状态节点比较：</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错位棋牌在不受阻拦的情况下，移动到目标状态相应位置所需走步（移动次数）的总和</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更接近于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p(n)</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不仅考虑了棋牌的错位因素，还考虑了错位的距离（移动距离）。</a:t>
            </a:r>
          </a:p>
        </p:txBody>
      </p:sp>
      <p:sp>
        <p:nvSpPr>
          <p:cNvPr id="723971" name="Rectangle 3"/>
          <p:cNvSpPr>
            <a:spLocks noChangeArrowheads="1"/>
          </p:cNvSpPr>
          <p:nvPr/>
        </p:nvSpPr>
        <p:spPr bwMode="auto">
          <a:xfrm>
            <a:off x="4788024" y="116632"/>
            <a:ext cx="2214068" cy="584775"/>
          </a:xfrm>
          <a:prstGeom prst="rect">
            <a:avLst/>
          </a:prstGeom>
          <a:noFill/>
          <a:ln>
            <a:noFill/>
          </a:ln>
          <a:effectLst/>
        </p:spPr>
        <p:txBody>
          <a:bodyPr wrap="none">
            <a:spAutoFit/>
          </a:bodyPr>
          <a:lstStyle/>
          <a:p>
            <a:pPr eaLnBrk="1" hangingPunct="1">
              <a:defRPr/>
            </a:pPr>
            <a:r>
              <a:rPr lang="en-US" altLang="zh-CN" sz="3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3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3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38</a:t>
            </a:fld>
            <a:endParaRPr lang="zh-CN" altLang="en-US"/>
          </a:p>
        </p:txBody>
      </p:sp>
    </p:spTree>
    <p:extLst>
      <p:ext uri="{BB962C8B-B14F-4D97-AF65-F5344CB8AC3E}">
        <p14:creationId xmlns:p14="http://schemas.microsoft.com/office/powerpoint/2010/main" val="1828778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5"/>
          <p:cNvSpPr>
            <a:spLocks noGrp="1"/>
          </p:cNvSpPr>
          <p:nvPr>
            <p:ph type="dt" sz="quarter" idx="4294967295"/>
          </p:nvPr>
        </p:nvSpPr>
        <p:spPr>
          <a:xfrm>
            <a:off x="0" y="6605588"/>
            <a:ext cx="1905000" cy="2524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962D81B-942B-4053-BF69-82EC95571ED5}"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035" name="Rectangle 2"/>
          <p:cNvSpPr>
            <a:spLocks noGrp="1" noChangeArrowheads="1"/>
          </p:cNvSpPr>
          <p:nvPr>
            <p:ph type="body" sz="half" idx="1"/>
          </p:nvPr>
        </p:nvSpPr>
        <p:spPr>
          <a:xfrm>
            <a:off x="395536" y="1268760"/>
            <a:ext cx="4778375" cy="576262"/>
          </a:xfrm>
        </p:spPr>
        <p:txBody>
          <a:bodyPr/>
          <a:lstStyle/>
          <a:p>
            <a:pPr lvl="1" eaLnBrk="1" hangingPunct="1">
              <a:lnSpc>
                <a:spcPct val="80000"/>
              </a:lnSpc>
            </a:pPr>
            <a:r>
              <a:rPr lang="en-US" altLang="zh-CN" b="1" smtClean="0">
                <a:latin typeface="Times New Roman" panose="02020603050405020304" pitchFamily="18" charset="0"/>
                <a:ea typeface="楷体" panose="02010609060101010101" pitchFamily="49" charset="-122"/>
                <a:cs typeface="Times New Roman" panose="02020603050405020304" pitchFamily="18" charset="0"/>
              </a:rPr>
              <a:t>f(s)</a:t>
            </a:r>
            <a:r>
              <a:rPr lang="zh-CN" altLang="en-US" b="1" smtClean="0">
                <a:latin typeface="Times New Roman" panose="02020603050405020304" pitchFamily="18" charset="0"/>
                <a:ea typeface="楷体" panose="02010609060101010101" pitchFamily="49" charset="-122"/>
                <a:cs typeface="Times New Roman" panose="02020603050405020304" pitchFamily="18" charset="0"/>
              </a:rPr>
              <a:t>计算实例</a:t>
            </a:r>
          </a:p>
        </p:txBody>
      </p:sp>
      <p:sp>
        <p:nvSpPr>
          <p:cNvPr id="44036" name="Text Box 3"/>
          <p:cNvSpPr txBox="1">
            <a:spLocks noChangeArrowheads="1"/>
          </p:cNvSpPr>
          <p:nvPr/>
        </p:nvSpPr>
        <p:spPr bwMode="auto">
          <a:xfrm>
            <a:off x="1976686" y="349126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latin typeface="Times New Roman" panose="02020603050405020304" pitchFamily="18" charset="0"/>
                <a:ea typeface="楷体" panose="02010609060101010101" pitchFamily="49" charset="-122"/>
                <a:cs typeface="Times New Roman" panose="02020603050405020304" pitchFamily="18" charset="0"/>
              </a:rPr>
              <a:t>初始布局</a:t>
            </a:r>
            <a:r>
              <a:rPr lang="en-US" altLang="zh-CN"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44037" name="Text Box 4"/>
          <p:cNvSpPr txBox="1">
            <a:spLocks noChangeArrowheads="1"/>
          </p:cNvSpPr>
          <p:nvPr/>
        </p:nvSpPr>
        <p:spPr bwMode="auto">
          <a:xfrm>
            <a:off x="71686" y="4689822"/>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latin typeface="Times New Roman" panose="02020603050405020304" pitchFamily="18" charset="0"/>
                <a:ea typeface="楷体" panose="02010609060101010101" pitchFamily="49" charset="-122"/>
                <a:cs typeface="Times New Roman" panose="02020603050405020304" pitchFamily="18" charset="0"/>
              </a:rPr>
              <a:t>目标布局</a:t>
            </a:r>
            <a:r>
              <a:rPr lang="en-US" altLang="zh-CN"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baseline="-250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p>
        </p:txBody>
      </p:sp>
      <p:pic>
        <p:nvPicPr>
          <p:cNvPr id="44038" name="Picture 5" desc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486" y="3872260"/>
            <a:ext cx="2286000"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6" descr="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3286" y="2043460"/>
            <a:ext cx="2286000"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 Box 7"/>
          <p:cNvSpPr txBox="1">
            <a:spLocks noChangeArrowheads="1"/>
          </p:cNvSpPr>
          <p:nvPr/>
        </p:nvSpPr>
        <p:spPr bwMode="auto">
          <a:xfrm>
            <a:off x="5405686" y="2099022"/>
            <a:ext cx="30480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w(s):</a:t>
            </a:r>
            <a:r>
              <a:rPr kumimoji="0" lang="zh-CN" altLang="en-US" sz="18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错位的棋牌个数</a:t>
            </a:r>
          </a:p>
        </p:txBody>
      </p:sp>
      <p:sp>
        <p:nvSpPr>
          <p:cNvPr id="44041" name="Text Box 8"/>
          <p:cNvSpPr txBox="1">
            <a:spLocks noChangeArrowheads="1"/>
          </p:cNvSpPr>
          <p:nvPr/>
        </p:nvSpPr>
        <p:spPr bwMode="auto">
          <a:xfrm>
            <a:off x="5329486" y="1565622"/>
            <a:ext cx="30861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d(s):</a:t>
            </a:r>
            <a:r>
              <a:rPr kumimoji="0" lang="zh-CN" altLang="en-US" sz="18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当前节点深度</a:t>
            </a:r>
            <a:r>
              <a:rPr kumimoji="0" lang="zh-CN" altLang="en-US" sz="1800" b="1">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44042" name="Text Box 9"/>
          <p:cNvSpPr txBox="1">
            <a:spLocks noChangeArrowheads="1"/>
          </p:cNvSpPr>
          <p:nvPr/>
        </p:nvSpPr>
        <p:spPr bwMode="auto">
          <a:xfrm>
            <a:off x="4110286" y="1584672"/>
            <a:ext cx="83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f(s)</a:t>
            </a:r>
            <a:endParaRPr kumimoji="0"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4043" name="Object 10"/>
          <p:cNvGraphicFramePr>
            <a:graphicFrameLocks noChangeAspect="1"/>
          </p:cNvGraphicFramePr>
          <p:nvPr>
            <p:extLst/>
          </p:nvPr>
        </p:nvGraphicFramePr>
        <p:xfrm>
          <a:off x="5024686" y="1689447"/>
          <a:ext cx="381000" cy="304800"/>
        </p:xfrm>
        <a:graphic>
          <a:graphicData uri="http://schemas.openxmlformats.org/presentationml/2006/ole">
            <mc:AlternateContent xmlns:mc="http://schemas.openxmlformats.org/markup-compatibility/2006">
              <mc:Choice xmlns:v="urn:schemas-microsoft-com:vml" Requires="v">
                <p:oleObj spid="_x0000_s5322" name="公式" r:id="rId5" imgW="126780" imgH="101424" progId="Equation.3">
                  <p:embed/>
                </p:oleObj>
              </mc:Choice>
              <mc:Fallback>
                <p:oleObj name="公式" r:id="rId5"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686" y="1689447"/>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11"/>
          <p:cNvGraphicFramePr>
            <a:graphicFrameLocks noChangeAspect="1"/>
          </p:cNvGraphicFramePr>
          <p:nvPr>
            <p:extLst/>
          </p:nvPr>
        </p:nvGraphicFramePr>
        <p:xfrm>
          <a:off x="5024686" y="2175222"/>
          <a:ext cx="420688" cy="420688"/>
        </p:xfrm>
        <a:graphic>
          <a:graphicData uri="http://schemas.openxmlformats.org/presentationml/2006/ole">
            <mc:AlternateContent xmlns:mc="http://schemas.openxmlformats.org/markup-compatibility/2006">
              <mc:Choice xmlns:v="urn:schemas-microsoft-com:vml" Requires="v">
                <p:oleObj spid="_x0000_s5323" name="公式" r:id="rId7" imgW="139700" imgH="139700" progId="Equation.3">
                  <p:embed/>
                </p:oleObj>
              </mc:Choice>
              <mc:Fallback>
                <p:oleObj name="公式" r:id="rId7"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4686" y="2175222"/>
                        <a:ext cx="4206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Oval 12"/>
          <p:cNvSpPr>
            <a:spLocks noChangeArrowheads="1"/>
          </p:cNvSpPr>
          <p:nvPr/>
        </p:nvSpPr>
        <p:spPr bwMode="auto">
          <a:xfrm>
            <a:off x="2357686" y="2500660"/>
            <a:ext cx="457200" cy="457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046" name="Oval 13"/>
          <p:cNvSpPr>
            <a:spLocks noChangeArrowheads="1"/>
          </p:cNvSpPr>
          <p:nvPr/>
        </p:nvSpPr>
        <p:spPr bwMode="auto">
          <a:xfrm>
            <a:off x="2357686" y="2957860"/>
            <a:ext cx="457200" cy="457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047" name="Oval 14"/>
          <p:cNvSpPr>
            <a:spLocks noChangeArrowheads="1"/>
          </p:cNvSpPr>
          <p:nvPr/>
        </p:nvSpPr>
        <p:spPr bwMode="auto">
          <a:xfrm>
            <a:off x="1595686" y="2957860"/>
            <a:ext cx="457200" cy="457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048" name="Oval 15"/>
          <p:cNvSpPr>
            <a:spLocks noChangeArrowheads="1"/>
          </p:cNvSpPr>
          <p:nvPr/>
        </p:nvSpPr>
        <p:spPr bwMode="auto">
          <a:xfrm>
            <a:off x="1595686" y="2500660"/>
            <a:ext cx="457200" cy="457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4049" name="Object 16"/>
          <p:cNvGraphicFramePr>
            <a:graphicFrameLocks noChangeAspect="1"/>
          </p:cNvGraphicFramePr>
          <p:nvPr>
            <p:extLst/>
          </p:nvPr>
        </p:nvGraphicFramePr>
        <p:xfrm>
          <a:off x="5024686" y="2708622"/>
          <a:ext cx="381000" cy="304800"/>
        </p:xfrm>
        <a:graphic>
          <a:graphicData uri="http://schemas.openxmlformats.org/presentationml/2006/ole">
            <mc:AlternateContent xmlns:mc="http://schemas.openxmlformats.org/markup-compatibility/2006">
              <mc:Choice xmlns:v="urn:schemas-microsoft-com:vml" Requires="v">
                <p:oleObj spid="_x0000_s5324" name="公式" r:id="rId9" imgW="126780" imgH="101424" progId="Equation.3">
                  <p:embed/>
                </p:oleObj>
              </mc:Choice>
              <mc:Fallback>
                <p:oleObj name="公式" r:id="rId9"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686" y="2708622"/>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0" name="Text Box 17"/>
          <p:cNvSpPr txBox="1">
            <a:spLocks noChangeArrowheads="1"/>
          </p:cNvSpPr>
          <p:nvPr/>
        </p:nvSpPr>
        <p:spPr bwMode="auto">
          <a:xfrm>
            <a:off x="5405686" y="2632422"/>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0" lang="en-US" altLang="zh-CN" sz="1800">
                <a:latin typeface="Times New Roman" panose="02020603050405020304" pitchFamily="18" charset="0"/>
                <a:ea typeface="楷体" panose="02010609060101010101" pitchFamily="49" charset="-122"/>
                <a:cs typeface="Times New Roman" panose="02020603050405020304" pitchFamily="18" charset="0"/>
              </a:rPr>
              <a:t> </a:t>
            </a:r>
          </a:p>
        </p:txBody>
      </p:sp>
      <p:graphicFrame>
        <p:nvGraphicFramePr>
          <p:cNvPr id="44051" name="Object 18"/>
          <p:cNvGraphicFramePr>
            <a:graphicFrameLocks noChangeAspect="1"/>
          </p:cNvGraphicFramePr>
          <p:nvPr>
            <p:extLst/>
          </p:nvPr>
        </p:nvGraphicFramePr>
        <p:xfrm>
          <a:off x="5977186" y="2632422"/>
          <a:ext cx="420688" cy="420688"/>
        </p:xfrm>
        <a:graphic>
          <a:graphicData uri="http://schemas.openxmlformats.org/presentationml/2006/ole">
            <mc:AlternateContent xmlns:mc="http://schemas.openxmlformats.org/markup-compatibility/2006">
              <mc:Choice xmlns:v="urn:schemas-microsoft-com:vml" Requires="v">
                <p:oleObj spid="_x0000_s5325" name="公式" r:id="rId10" imgW="139700" imgH="139700" progId="Equation.3">
                  <p:embed/>
                </p:oleObj>
              </mc:Choice>
              <mc:Fallback>
                <p:oleObj name="公式" r:id="rId10"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7186" y="2632422"/>
                        <a:ext cx="4206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Text Box 19"/>
          <p:cNvSpPr txBox="1">
            <a:spLocks noChangeArrowheads="1"/>
          </p:cNvSpPr>
          <p:nvPr/>
        </p:nvSpPr>
        <p:spPr bwMode="auto">
          <a:xfrm>
            <a:off x="6434386" y="2632422"/>
            <a:ext cx="4953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kumimoji="0" lang="en-US" altLang="zh-CN" sz="18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p>
        </p:txBody>
      </p:sp>
      <p:graphicFrame>
        <p:nvGraphicFramePr>
          <p:cNvPr id="44053" name="Object 20"/>
          <p:cNvGraphicFramePr>
            <a:graphicFrameLocks noChangeAspect="1"/>
          </p:cNvGraphicFramePr>
          <p:nvPr>
            <p:extLst/>
          </p:nvPr>
        </p:nvGraphicFramePr>
        <p:xfrm>
          <a:off x="4962774" y="3346797"/>
          <a:ext cx="381000" cy="304800"/>
        </p:xfrm>
        <a:graphic>
          <a:graphicData uri="http://schemas.openxmlformats.org/presentationml/2006/ole">
            <mc:AlternateContent xmlns:mc="http://schemas.openxmlformats.org/markup-compatibility/2006">
              <mc:Choice xmlns:v="urn:schemas-microsoft-com:vml" Requires="v">
                <p:oleObj spid="_x0000_s5326" name="公式" r:id="rId11" imgW="126780" imgH="101424" progId="Equation.3">
                  <p:embed/>
                </p:oleObj>
              </mc:Choice>
              <mc:Fallback>
                <p:oleObj name="公式" r:id="rId11"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774" y="3346797"/>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4" name="Text Box 21"/>
          <p:cNvSpPr txBox="1">
            <a:spLocks noChangeArrowheads="1"/>
          </p:cNvSpPr>
          <p:nvPr/>
        </p:nvSpPr>
        <p:spPr bwMode="auto">
          <a:xfrm>
            <a:off x="5415211" y="3270597"/>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4</a:t>
            </a:r>
            <a:r>
              <a:rPr kumimoji="0" lang="en-US" altLang="zh-CN" sz="180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44055" name="Text Box 22"/>
          <p:cNvSpPr txBox="1">
            <a:spLocks noChangeArrowheads="1"/>
          </p:cNvSpPr>
          <p:nvPr/>
        </p:nvSpPr>
        <p:spPr bwMode="auto">
          <a:xfrm>
            <a:off x="5329486" y="4356447"/>
            <a:ext cx="30480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p(s):</a:t>
            </a:r>
            <a:r>
              <a:rPr kumimoji="0" lang="zh-CN" altLang="en-US" sz="18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错位棋牌移动距离</a:t>
            </a:r>
          </a:p>
        </p:txBody>
      </p:sp>
      <p:sp>
        <p:nvSpPr>
          <p:cNvPr id="44056" name="Text Box 23"/>
          <p:cNvSpPr txBox="1">
            <a:spLocks noChangeArrowheads="1"/>
          </p:cNvSpPr>
          <p:nvPr/>
        </p:nvSpPr>
        <p:spPr bwMode="auto">
          <a:xfrm>
            <a:off x="5253286" y="3823047"/>
            <a:ext cx="30861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d(s):</a:t>
            </a:r>
            <a:r>
              <a:rPr kumimoji="0" lang="zh-CN" altLang="en-US" sz="18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当前节点深度</a:t>
            </a:r>
            <a:r>
              <a:rPr kumimoji="0" lang="zh-CN" altLang="en-US" sz="1800" b="1">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44057" name="Text Box 24"/>
          <p:cNvSpPr txBox="1">
            <a:spLocks noChangeArrowheads="1"/>
          </p:cNvSpPr>
          <p:nvPr/>
        </p:nvSpPr>
        <p:spPr bwMode="auto">
          <a:xfrm>
            <a:off x="4034086" y="3842097"/>
            <a:ext cx="83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f(s)</a:t>
            </a:r>
            <a:endParaRPr kumimoji="0"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4058" name="Object 25"/>
          <p:cNvGraphicFramePr>
            <a:graphicFrameLocks noChangeAspect="1"/>
          </p:cNvGraphicFramePr>
          <p:nvPr>
            <p:extLst/>
          </p:nvPr>
        </p:nvGraphicFramePr>
        <p:xfrm>
          <a:off x="4948486" y="3946872"/>
          <a:ext cx="381000" cy="304800"/>
        </p:xfrm>
        <a:graphic>
          <a:graphicData uri="http://schemas.openxmlformats.org/presentationml/2006/ole">
            <mc:AlternateContent xmlns:mc="http://schemas.openxmlformats.org/markup-compatibility/2006">
              <mc:Choice xmlns:v="urn:schemas-microsoft-com:vml" Requires="v">
                <p:oleObj spid="_x0000_s5327" name="公式" r:id="rId12" imgW="126780" imgH="101424" progId="Equation.3">
                  <p:embed/>
                </p:oleObj>
              </mc:Choice>
              <mc:Fallback>
                <p:oleObj name="公式" r:id="rId12"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8486" y="3946872"/>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9" name="Object 26"/>
          <p:cNvGraphicFramePr>
            <a:graphicFrameLocks noChangeAspect="1"/>
          </p:cNvGraphicFramePr>
          <p:nvPr>
            <p:extLst/>
          </p:nvPr>
        </p:nvGraphicFramePr>
        <p:xfrm>
          <a:off x="4948486" y="4432647"/>
          <a:ext cx="420688" cy="420688"/>
        </p:xfrm>
        <a:graphic>
          <a:graphicData uri="http://schemas.openxmlformats.org/presentationml/2006/ole">
            <mc:AlternateContent xmlns:mc="http://schemas.openxmlformats.org/markup-compatibility/2006">
              <mc:Choice xmlns:v="urn:schemas-microsoft-com:vml" Requires="v">
                <p:oleObj spid="_x0000_s5328" name="公式" r:id="rId13" imgW="139700" imgH="139700" progId="Equation.3">
                  <p:embed/>
                </p:oleObj>
              </mc:Choice>
              <mc:Fallback>
                <p:oleObj name="公式" r:id="rId13"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486" y="4432647"/>
                        <a:ext cx="4206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0" name="Object 27"/>
          <p:cNvGraphicFramePr>
            <a:graphicFrameLocks noChangeAspect="1"/>
          </p:cNvGraphicFramePr>
          <p:nvPr>
            <p:extLst/>
          </p:nvPr>
        </p:nvGraphicFramePr>
        <p:xfrm>
          <a:off x="4948486" y="4966047"/>
          <a:ext cx="381000" cy="304800"/>
        </p:xfrm>
        <a:graphic>
          <a:graphicData uri="http://schemas.openxmlformats.org/presentationml/2006/ole">
            <mc:AlternateContent xmlns:mc="http://schemas.openxmlformats.org/markup-compatibility/2006">
              <mc:Choice xmlns:v="urn:schemas-microsoft-com:vml" Requires="v">
                <p:oleObj spid="_x0000_s5329" name="公式" r:id="rId14" imgW="126780" imgH="101424" progId="Equation.3">
                  <p:embed/>
                </p:oleObj>
              </mc:Choice>
              <mc:Fallback>
                <p:oleObj name="公式" r:id="rId14"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8486" y="4966047"/>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1" name="Text Box 28"/>
          <p:cNvSpPr txBox="1">
            <a:spLocks noChangeArrowheads="1"/>
          </p:cNvSpPr>
          <p:nvPr/>
        </p:nvSpPr>
        <p:spPr bwMode="auto">
          <a:xfrm>
            <a:off x="5329486" y="4889847"/>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0" lang="en-US" altLang="zh-CN" sz="1800">
                <a:latin typeface="Times New Roman" panose="02020603050405020304" pitchFamily="18" charset="0"/>
                <a:ea typeface="楷体" panose="02010609060101010101" pitchFamily="49" charset="-122"/>
                <a:cs typeface="Times New Roman" panose="02020603050405020304" pitchFamily="18" charset="0"/>
              </a:rPr>
              <a:t> </a:t>
            </a:r>
          </a:p>
        </p:txBody>
      </p:sp>
      <p:graphicFrame>
        <p:nvGraphicFramePr>
          <p:cNvPr id="44062" name="Object 29"/>
          <p:cNvGraphicFramePr>
            <a:graphicFrameLocks noChangeAspect="1"/>
          </p:cNvGraphicFramePr>
          <p:nvPr>
            <p:extLst/>
          </p:nvPr>
        </p:nvGraphicFramePr>
        <p:xfrm>
          <a:off x="5900986" y="4889847"/>
          <a:ext cx="420688" cy="420688"/>
        </p:xfrm>
        <a:graphic>
          <a:graphicData uri="http://schemas.openxmlformats.org/presentationml/2006/ole">
            <mc:AlternateContent xmlns:mc="http://schemas.openxmlformats.org/markup-compatibility/2006">
              <mc:Choice xmlns:v="urn:schemas-microsoft-com:vml" Requires="v">
                <p:oleObj spid="_x0000_s5330" name="公式" r:id="rId15" imgW="139700" imgH="139700" progId="Equation.3">
                  <p:embed/>
                </p:oleObj>
              </mc:Choice>
              <mc:Fallback>
                <p:oleObj name="公式" r:id="rId15" imgW="139700" imgH="139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0986" y="4889847"/>
                        <a:ext cx="4206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58" name="Text Box 30"/>
          <p:cNvSpPr txBox="1">
            <a:spLocks noChangeArrowheads="1"/>
          </p:cNvSpPr>
          <p:nvPr/>
        </p:nvSpPr>
        <p:spPr bwMode="auto">
          <a:xfrm>
            <a:off x="6358186" y="4889847"/>
            <a:ext cx="4953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5</a:t>
            </a:r>
            <a:r>
              <a:rPr kumimoji="0" lang="en-US" altLang="zh-CN" sz="18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p>
        </p:txBody>
      </p:sp>
      <p:graphicFrame>
        <p:nvGraphicFramePr>
          <p:cNvPr id="44064" name="Object 31"/>
          <p:cNvGraphicFramePr>
            <a:graphicFrameLocks noChangeAspect="1"/>
          </p:cNvGraphicFramePr>
          <p:nvPr>
            <p:extLst/>
          </p:nvPr>
        </p:nvGraphicFramePr>
        <p:xfrm>
          <a:off x="4886574" y="5604222"/>
          <a:ext cx="381000" cy="304800"/>
        </p:xfrm>
        <a:graphic>
          <a:graphicData uri="http://schemas.openxmlformats.org/presentationml/2006/ole">
            <mc:AlternateContent xmlns:mc="http://schemas.openxmlformats.org/markup-compatibility/2006">
              <mc:Choice xmlns:v="urn:schemas-microsoft-com:vml" Requires="v">
                <p:oleObj spid="_x0000_s5331" name="公式" r:id="rId16" imgW="126780" imgH="101424" progId="Equation.3">
                  <p:embed/>
                </p:oleObj>
              </mc:Choice>
              <mc:Fallback>
                <p:oleObj name="公式" r:id="rId16" imgW="126780" imgH="1014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574" y="5604222"/>
                        <a:ext cx="38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8160" name="Text Box 32"/>
          <p:cNvSpPr txBox="1">
            <a:spLocks noChangeArrowheads="1"/>
          </p:cNvSpPr>
          <p:nvPr/>
        </p:nvSpPr>
        <p:spPr bwMode="auto">
          <a:xfrm>
            <a:off x="5339011" y="5528022"/>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5</a:t>
            </a:r>
            <a:r>
              <a:rPr kumimoji="0" lang="en-US" altLang="zh-CN" sz="180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88161" name="Text Box 33"/>
          <p:cNvSpPr txBox="1">
            <a:spLocks noChangeArrowheads="1"/>
          </p:cNvSpPr>
          <p:nvPr/>
        </p:nvSpPr>
        <p:spPr bwMode="auto">
          <a:xfrm>
            <a:off x="2510086" y="2043460"/>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88162" name="Text Box 34"/>
          <p:cNvSpPr txBox="1">
            <a:spLocks noChangeArrowheads="1"/>
          </p:cNvSpPr>
          <p:nvPr/>
        </p:nvSpPr>
        <p:spPr bwMode="auto">
          <a:xfrm>
            <a:off x="909886" y="3262660"/>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88163" name="Text Box 35"/>
          <p:cNvSpPr txBox="1">
            <a:spLocks noChangeArrowheads="1"/>
          </p:cNvSpPr>
          <p:nvPr/>
        </p:nvSpPr>
        <p:spPr bwMode="auto">
          <a:xfrm>
            <a:off x="909886" y="2500660"/>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88164" name="Text Box 36"/>
          <p:cNvSpPr txBox="1">
            <a:spLocks noChangeArrowheads="1"/>
          </p:cNvSpPr>
          <p:nvPr/>
        </p:nvSpPr>
        <p:spPr bwMode="auto">
          <a:xfrm>
            <a:off x="2662486" y="3186460"/>
            <a:ext cx="4953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88165" name="Rectangle 37"/>
          <p:cNvSpPr>
            <a:spLocks noChangeArrowheads="1"/>
          </p:cNvSpPr>
          <p:nvPr/>
        </p:nvSpPr>
        <p:spPr bwMode="auto">
          <a:xfrm>
            <a:off x="3375818" y="142876"/>
            <a:ext cx="4972836" cy="535531"/>
          </a:xfrm>
          <a:prstGeom prst="rect">
            <a:avLst/>
          </a:prstGeom>
          <a:noFill/>
          <a:ln>
            <a:noFill/>
          </a:ln>
          <a:effectLst/>
        </p:spPr>
        <p:txBody>
          <a:bodyPr wrap="none">
            <a:spAutoFit/>
          </a:bodyPr>
          <a:lstStyle/>
          <a:p>
            <a:pPr eaLnBrk="1" hangingPunct="1">
              <a:lnSpc>
                <a:spcPct val="90000"/>
              </a:lnSpc>
              <a:spcBef>
                <a:spcPct val="20000"/>
              </a:spcBef>
              <a:buClr>
                <a:schemeClr val="folHlink"/>
              </a:buClr>
              <a:buSzPct val="60000"/>
              <a:buFont typeface="Wingdings" pitchFamily="2" charset="2"/>
              <a:buNone/>
              <a:defRPr/>
            </a:pPr>
            <a:r>
              <a:rPr kumimoji="0" lang="en-US" altLang="zh-CN"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0" lang="zh-CN" altLang="en-US"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算法实例</a:t>
            </a:r>
            <a:r>
              <a:rPr kumimoji="0" lang="en-US" altLang="zh-CN"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3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八数码游戏</a:t>
            </a:r>
          </a:p>
        </p:txBody>
      </p:sp>
      <p:sp>
        <p:nvSpPr>
          <p:cNvPr id="2" name="文本框 1"/>
          <p:cNvSpPr txBox="1"/>
          <p:nvPr/>
        </p:nvSpPr>
        <p:spPr>
          <a:xfrm>
            <a:off x="3805734" y="3052593"/>
            <a:ext cx="914152" cy="461665"/>
          </a:xfrm>
          <a:prstGeom prst="rect">
            <a:avLst/>
          </a:prstGeom>
          <a:noFill/>
        </p:spPr>
        <p:txBody>
          <a:bodyPr wrap="square" rtlCol="0">
            <a:spAutoFit/>
          </a:bodyPr>
          <a:lstStyle/>
          <a:p>
            <a:r>
              <a:rPr lang="en-US" altLang="zh-CN" sz="2400" b="1" dirty="0" smtClean="0">
                <a:solidFill>
                  <a:srgbClr val="FF0000"/>
                </a:solidFill>
              </a:rPr>
              <a:t>h*=5</a:t>
            </a:r>
            <a:endParaRPr lang="zh-CN" altLang="en-US" sz="2400" b="1" dirty="0">
              <a:solidFill>
                <a:srgbClr val="FF0000"/>
              </a:solidFill>
            </a:endParaRPr>
          </a:p>
        </p:txBody>
      </p:sp>
      <p:sp>
        <p:nvSpPr>
          <p:cNvPr id="3" name="灯片编号占位符 2"/>
          <p:cNvSpPr>
            <a:spLocks noGrp="1"/>
          </p:cNvSpPr>
          <p:nvPr>
            <p:ph type="sldNum" sz="quarter" idx="12"/>
          </p:nvPr>
        </p:nvSpPr>
        <p:spPr/>
        <p:txBody>
          <a:bodyPr/>
          <a:lstStyle/>
          <a:p>
            <a:fld id="{BD044A5A-1C05-4A25-8ABC-2B91D81C00C8}" type="slidenum">
              <a:rPr lang="en-US" altLang="zh-CN" smtClean="0"/>
              <a:pPr/>
              <a:t>39</a:t>
            </a:fld>
            <a:endParaRPr lang="en-US" altLang="zh-CN"/>
          </a:p>
        </p:txBody>
      </p:sp>
    </p:spTree>
    <p:extLst>
      <p:ext uri="{BB962C8B-B14F-4D97-AF65-F5344CB8AC3E}">
        <p14:creationId xmlns:p14="http://schemas.microsoft.com/office/powerpoint/2010/main" val="2989808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88161"/>
                                        </p:tgtEl>
                                        <p:attrNameLst>
                                          <p:attrName>style.visibility</p:attrName>
                                        </p:attrNameLst>
                                      </p:cBhvr>
                                      <p:to>
                                        <p:strVal val="visible"/>
                                      </p:to>
                                    </p:set>
                                    <p:animEffect transition="in" filter="wheel(4)">
                                      <p:cBhvr>
                                        <p:cTn id="7" dur="500"/>
                                        <p:tgtEl>
                                          <p:spTgt spid="688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688162"/>
                                        </p:tgtEl>
                                        <p:attrNameLst>
                                          <p:attrName>style.visibility</p:attrName>
                                        </p:attrNameLst>
                                      </p:cBhvr>
                                      <p:to>
                                        <p:strVal val="visible"/>
                                      </p:to>
                                    </p:set>
                                    <p:animEffect transition="in" filter="wheel(4)">
                                      <p:cBhvr>
                                        <p:cTn id="12" dur="500"/>
                                        <p:tgtEl>
                                          <p:spTgt spid="688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688163"/>
                                        </p:tgtEl>
                                        <p:attrNameLst>
                                          <p:attrName>style.visibility</p:attrName>
                                        </p:attrNameLst>
                                      </p:cBhvr>
                                      <p:to>
                                        <p:strVal val="visible"/>
                                      </p:to>
                                    </p:set>
                                    <p:animEffect transition="in" filter="wheel(4)">
                                      <p:cBhvr>
                                        <p:cTn id="17" dur="500"/>
                                        <p:tgtEl>
                                          <p:spTgt spid="6881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688164"/>
                                        </p:tgtEl>
                                        <p:attrNameLst>
                                          <p:attrName>style.visibility</p:attrName>
                                        </p:attrNameLst>
                                      </p:cBhvr>
                                      <p:to>
                                        <p:strVal val="visible"/>
                                      </p:to>
                                    </p:set>
                                    <p:animEffect transition="in" filter="wheel(4)">
                                      <p:cBhvr>
                                        <p:cTn id="22" dur="500"/>
                                        <p:tgtEl>
                                          <p:spTgt spid="688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688158"/>
                                        </p:tgtEl>
                                        <p:attrNameLst>
                                          <p:attrName>style.visibility</p:attrName>
                                        </p:attrNameLst>
                                      </p:cBhvr>
                                      <p:to>
                                        <p:strVal val="visible"/>
                                      </p:to>
                                    </p:set>
                                    <p:animEffect transition="in" filter="wheel(4)">
                                      <p:cBhvr>
                                        <p:cTn id="27" dur="500"/>
                                        <p:tgtEl>
                                          <p:spTgt spid="6881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688160"/>
                                        </p:tgtEl>
                                        <p:attrNameLst>
                                          <p:attrName>style.visibility</p:attrName>
                                        </p:attrNameLst>
                                      </p:cBhvr>
                                      <p:to>
                                        <p:strVal val="visible"/>
                                      </p:to>
                                    </p:set>
                                    <p:animEffect transition="in" filter="wheel(4)">
                                      <p:cBhvr>
                                        <p:cTn id="32" dur="500"/>
                                        <p:tgtEl>
                                          <p:spTgt spid="688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58" grpId="0" animBg="1"/>
      <p:bldP spid="688160" grpId="0" animBg="1"/>
      <p:bldP spid="688161" grpId="0" animBg="1"/>
      <p:bldP spid="688162" grpId="0" animBg="1"/>
      <p:bldP spid="688163" grpId="0" animBg="1"/>
      <p:bldP spid="6881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1187765" y="2060905"/>
            <a:ext cx="5943600" cy="4953000"/>
          </a:xfrm>
          <a:prstGeom prst="rect">
            <a:avLst/>
          </a:prstGeom>
          <a:noFill/>
          <a:ln>
            <a:noFill/>
          </a:ln>
          <a:effectLst/>
        </p:spPr>
        <p:txBody>
          <a:bodyPr/>
          <a:lstStyle>
            <a:lvl1pPr marL="457200" indent="-457200">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indent="0" eaLnBrk="1" hangingPunct="1">
              <a:spcBef>
                <a:spcPct val="20000"/>
              </a:spcBef>
              <a:buClr>
                <a:srgbClr val="66FFFF"/>
              </a:buClr>
              <a:defRPr/>
            </a:pPr>
            <a:r>
              <a:rPr lang="en-US" altLang="zh-CN" sz="3200" dirty="0" smtClean="0">
                <a:ea typeface="楷体" panose="02010609060101010101" pitchFamily="49" charset="-122"/>
                <a:cs typeface="Times New Roman" panose="02020603050405020304" pitchFamily="18" charset="0"/>
              </a:rPr>
              <a:t>  2.1  </a:t>
            </a:r>
            <a:r>
              <a:rPr lang="zh-CN" altLang="en-US" sz="3200" dirty="0" smtClean="0">
                <a:ea typeface="楷体" panose="02010609060101010101" pitchFamily="49" charset="-122"/>
                <a:cs typeface="Times New Roman" panose="02020603050405020304" pitchFamily="18" charset="0"/>
              </a:rPr>
              <a:t>概述</a:t>
            </a:r>
            <a:endParaRPr lang="en-US" altLang="zh-CN" sz="3200" dirty="0">
              <a:ea typeface="楷体" panose="02010609060101010101" pitchFamily="49" charset="-122"/>
              <a:cs typeface="Times New Roman" panose="02020603050405020304" pitchFamily="18" charset="0"/>
            </a:endParaRPr>
          </a:p>
          <a:p>
            <a:pPr eaLnBrk="1" hangingPunct="1">
              <a:lnSpc>
                <a:spcPct val="115000"/>
              </a:lnSpc>
              <a:spcBef>
                <a:spcPct val="20000"/>
              </a:spcBef>
              <a:buClr>
                <a:srgbClr val="66FFFF"/>
              </a:buClr>
              <a:buFont typeface="Wingdings" panose="05000000000000000000" pitchFamily="2" charset="2"/>
              <a:buNone/>
              <a:defRPr/>
            </a:pPr>
            <a:r>
              <a:rPr lang="zh-CN" altLang="en-US" sz="3200" b="1" u="sng" dirty="0">
                <a:ea typeface="楷体" panose="02010609060101010101" pitchFamily="49" charset="-122"/>
                <a:cs typeface="Times New Roman" panose="02020603050405020304" pitchFamily="18" charset="0"/>
              </a:rPr>
              <a:t>  </a:t>
            </a:r>
            <a:r>
              <a:rPr lang="en-US" altLang="zh-CN" sz="3200" b="1" u="sng" dirty="0" smtClean="0">
                <a:ea typeface="楷体" panose="02010609060101010101" pitchFamily="49" charset="-122"/>
                <a:cs typeface="Times New Roman" panose="02020603050405020304" pitchFamily="18" charset="0"/>
              </a:rPr>
              <a:t>2.2  </a:t>
            </a:r>
            <a:r>
              <a:rPr lang="zh-CN" altLang="en-US" sz="3200" b="1" u="sng" dirty="0">
                <a:ea typeface="楷体" panose="02010609060101010101" pitchFamily="49" charset="-122"/>
                <a:cs typeface="Times New Roman" panose="02020603050405020304" pitchFamily="18" charset="0"/>
              </a:rPr>
              <a:t>谓词逻辑表示法</a:t>
            </a:r>
          </a:p>
          <a:p>
            <a:pPr eaLnBrk="1" hangingPunct="1">
              <a:lnSpc>
                <a:spcPct val="115000"/>
              </a:lnSpc>
              <a:spcBef>
                <a:spcPct val="20000"/>
              </a:spcBef>
              <a:buClr>
                <a:srgbClr val="66FFFF"/>
              </a:buClr>
              <a:buFont typeface="Wingdings" panose="05000000000000000000" pitchFamily="2" charset="2"/>
              <a:buNone/>
              <a:defRPr/>
            </a:pPr>
            <a:r>
              <a:rPr lang="zh-CN" altLang="en-US" sz="3200" dirty="0">
                <a:ea typeface="楷体" panose="02010609060101010101" pitchFamily="49" charset="-122"/>
                <a:cs typeface="Times New Roman" panose="02020603050405020304" pitchFamily="18" charset="0"/>
              </a:rPr>
              <a:t>  </a:t>
            </a:r>
            <a:r>
              <a:rPr lang="en-US" altLang="zh-CN" sz="3200" dirty="0">
                <a:ea typeface="楷体" panose="02010609060101010101" pitchFamily="49" charset="-122"/>
                <a:cs typeface="Times New Roman" panose="02020603050405020304" pitchFamily="18" charset="0"/>
              </a:rPr>
              <a:t>2.3 </a:t>
            </a:r>
            <a:r>
              <a:rPr lang="en-US" altLang="zh-CN" sz="3200" dirty="0" smtClean="0">
                <a:ea typeface="楷体" panose="02010609060101010101" pitchFamily="49" charset="-122"/>
                <a:cs typeface="Times New Roman" panose="02020603050405020304" pitchFamily="18" charset="0"/>
              </a:rPr>
              <a:t> </a:t>
            </a:r>
            <a:r>
              <a:rPr lang="zh-CN" altLang="en-US" sz="3200" dirty="0" smtClean="0">
                <a:ea typeface="楷体" panose="02010609060101010101" pitchFamily="49" charset="-122"/>
                <a:cs typeface="Times New Roman" panose="02020603050405020304" pitchFamily="18" charset="0"/>
              </a:rPr>
              <a:t>产生</a:t>
            </a:r>
            <a:r>
              <a:rPr lang="zh-CN" altLang="en-US" sz="3200" dirty="0">
                <a:ea typeface="楷体" panose="02010609060101010101" pitchFamily="49" charset="-122"/>
                <a:cs typeface="Times New Roman" panose="02020603050405020304" pitchFamily="18" charset="0"/>
              </a:rPr>
              <a:t>式表示法</a:t>
            </a:r>
          </a:p>
          <a:p>
            <a:pPr eaLnBrk="1" hangingPunct="1">
              <a:lnSpc>
                <a:spcPct val="115000"/>
              </a:lnSpc>
              <a:spcBef>
                <a:spcPct val="20000"/>
              </a:spcBef>
              <a:buClr>
                <a:srgbClr val="66FFFF"/>
              </a:buClr>
              <a:buFont typeface="Wingdings" panose="05000000000000000000" pitchFamily="2" charset="2"/>
              <a:buNone/>
              <a:defRPr/>
            </a:pPr>
            <a:r>
              <a:rPr lang="zh-CN" altLang="en-US" sz="3200" dirty="0">
                <a:ea typeface="楷体" panose="02010609060101010101" pitchFamily="49" charset="-122"/>
                <a:cs typeface="Times New Roman" panose="02020603050405020304" pitchFamily="18" charset="0"/>
              </a:rPr>
              <a:t>  </a:t>
            </a:r>
            <a:r>
              <a:rPr lang="en-US" altLang="zh-CN" sz="3200" dirty="0">
                <a:ea typeface="楷体" panose="02010609060101010101" pitchFamily="49" charset="-122"/>
                <a:cs typeface="Times New Roman" panose="02020603050405020304" pitchFamily="18" charset="0"/>
              </a:rPr>
              <a:t>2.4 </a:t>
            </a:r>
            <a:r>
              <a:rPr lang="en-US" altLang="zh-CN" sz="3200" dirty="0" smtClean="0">
                <a:ea typeface="楷体" panose="02010609060101010101" pitchFamily="49" charset="-122"/>
                <a:cs typeface="Times New Roman" panose="02020603050405020304" pitchFamily="18" charset="0"/>
              </a:rPr>
              <a:t> </a:t>
            </a:r>
            <a:r>
              <a:rPr lang="zh-CN" altLang="en-US" sz="3200" dirty="0" smtClean="0">
                <a:ea typeface="楷体" panose="02010609060101010101" pitchFamily="49" charset="-122"/>
                <a:cs typeface="Times New Roman" panose="02020603050405020304" pitchFamily="18" charset="0"/>
              </a:rPr>
              <a:t>框架</a:t>
            </a:r>
            <a:r>
              <a:rPr lang="zh-CN" altLang="en-US" sz="3200" dirty="0">
                <a:ea typeface="楷体" panose="02010609060101010101" pitchFamily="49" charset="-122"/>
                <a:cs typeface="Times New Roman" panose="02020603050405020304" pitchFamily="18" charset="0"/>
              </a:rPr>
              <a:t>表示</a:t>
            </a:r>
          </a:p>
          <a:p>
            <a:pPr eaLnBrk="1" hangingPunct="1">
              <a:lnSpc>
                <a:spcPct val="115000"/>
              </a:lnSpc>
              <a:spcBef>
                <a:spcPct val="20000"/>
              </a:spcBef>
              <a:buClr>
                <a:srgbClr val="66FFFF"/>
              </a:buClr>
              <a:buFont typeface="Wingdings" panose="05000000000000000000" pitchFamily="2" charset="2"/>
              <a:buNone/>
              <a:defRPr/>
            </a:pPr>
            <a:r>
              <a:rPr lang="zh-CN" altLang="en-US" sz="3200" b="1" u="sng" dirty="0">
                <a:ea typeface="楷体" panose="02010609060101010101" pitchFamily="49" charset="-122"/>
                <a:cs typeface="Times New Roman" panose="02020603050405020304" pitchFamily="18" charset="0"/>
              </a:rPr>
              <a:t>  </a:t>
            </a:r>
            <a:r>
              <a:rPr lang="en-US" altLang="zh-CN" sz="3200" b="1" u="sng" dirty="0">
                <a:ea typeface="楷体" panose="02010609060101010101" pitchFamily="49" charset="-122"/>
                <a:cs typeface="Times New Roman" panose="02020603050405020304" pitchFamily="18" charset="0"/>
              </a:rPr>
              <a:t>2.5 </a:t>
            </a:r>
            <a:r>
              <a:rPr lang="en-US" altLang="zh-CN" sz="3200" b="1" u="sng" dirty="0" smtClean="0">
                <a:ea typeface="楷体" panose="02010609060101010101" pitchFamily="49" charset="-122"/>
                <a:cs typeface="Times New Roman" panose="02020603050405020304" pitchFamily="18" charset="0"/>
              </a:rPr>
              <a:t> </a:t>
            </a:r>
            <a:r>
              <a:rPr lang="zh-CN" altLang="en-US" sz="3200" b="1" u="sng" dirty="0" smtClean="0">
                <a:ea typeface="楷体" panose="02010609060101010101" pitchFamily="49" charset="-122"/>
                <a:cs typeface="Times New Roman" panose="02020603050405020304" pitchFamily="18" charset="0"/>
              </a:rPr>
              <a:t>语义网络 </a:t>
            </a:r>
            <a:endParaRPr lang="zh-CN" altLang="en-US" sz="3200" b="1" u="sng" dirty="0">
              <a:ea typeface="楷体" panose="02010609060101010101" pitchFamily="49" charset="-122"/>
              <a:cs typeface="Times New Roman" panose="02020603050405020304" pitchFamily="18" charset="0"/>
            </a:endParaRPr>
          </a:p>
          <a:p>
            <a:pPr eaLnBrk="1" hangingPunct="1">
              <a:lnSpc>
                <a:spcPct val="115000"/>
              </a:lnSpc>
              <a:spcBef>
                <a:spcPct val="20000"/>
              </a:spcBef>
              <a:buClr>
                <a:srgbClr val="66FFFF"/>
              </a:buClr>
              <a:buFont typeface="Wingdings" panose="05000000000000000000" pitchFamily="2" charset="2"/>
              <a:buNone/>
              <a:defRPr/>
            </a:pPr>
            <a:r>
              <a:rPr lang="zh-CN" altLang="en-US" sz="3200" dirty="0">
                <a:solidFill>
                  <a:schemeClr val="bg1">
                    <a:lumMod val="75000"/>
                  </a:schemeClr>
                </a:solidFill>
                <a:ea typeface="楷体" panose="02010609060101010101" pitchFamily="49" charset="-122"/>
                <a:cs typeface="Times New Roman" panose="02020603050405020304" pitchFamily="18" charset="0"/>
              </a:rPr>
              <a:t>  </a:t>
            </a:r>
            <a:r>
              <a:rPr lang="en-US" altLang="zh-CN" sz="3200" dirty="0">
                <a:solidFill>
                  <a:schemeClr val="bg1">
                    <a:lumMod val="75000"/>
                  </a:schemeClr>
                </a:solidFill>
                <a:ea typeface="楷体" panose="02010609060101010101" pitchFamily="49" charset="-122"/>
                <a:cs typeface="Times New Roman" panose="02020603050405020304" pitchFamily="18" charset="0"/>
              </a:rPr>
              <a:t>2.6 </a:t>
            </a:r>
            <a:r>
              <a:rPr lang="en-US" altLang="zh-CN" sz="3200" dirty="0" smtClean="0">
                <a:solidFill>
                  <a:schemeClr val="bg1">
                    <a:lumMod val="75000"/>
                  </a:schemeClr>
                </a:solidFill>
                <a:ea typeface="楷体" panose="02010609060101010101" pitchFamily="49" charset="-122"/>
                <a:cs typeface="Times New Roman" panose="02020603050405020304" pitchFamily="18" charset="0"/>
              </a:rPr>
              <a:t> </a:t>
            </a:r>
            <a:r>
              <a:rPr lang="zh-CN" altLang="en-US" sz="3200" dirty="0" smtClean="0">
                <a:solidFill>
                  <a:schemeClr val="bg1">
                    <a:lumMod val="75000"/>
                  </a:schemeClr>
                </a:solidFill>
                <a:ea typeface="楷体" panose="02010609060101010101" pitchFamily="49" charset="-122"/>
                <a:cs typeface="Times New Roman" panose="02020603050405020304" pitchFamily="18" charset="0"/>
              </a:rPr>
              <a:t>面向对象表示</a:t>
            </a:r>
            <a:r>
              <a:rPr lang="zh-CN" altLang="en-US" sz="3200" dirty="0">
                <a:solidFill>
                  <a:schemeClr val="bg1">
                    <a:lumMod val="75000"/>
                  </a:schemeClr>
                </a:solidFill>
                <a:ea typeface="楷体" panose="02010609060101010101" pitchFamily="49" charset="-122"/>
                <a:cs typeface="Times New Roman" panose="02020603050405020304" pitchFamily="18" charset="0"/>
              </a:rPr>
              <a:t>等等。</a:t>
            </a:r>
          </a:p>
        </p:txBody>
      </p:sp>
      <p:sp>
        <p:nvSpPr>
          <p:cNvPr id="11268" name="日期占位符 1"/>
          <p:cNvSpPr>
            <a:spLocks noGrp="1" noChangeArrowheads="1"/>
          </p:cNvSpPr>
          <p:nvPr>
            <p:ph type="dt" sz="quarter" idx="10"/>
          </p:nvPr>
        </p:nvSpPr>
        <p:spPr bwMode="auto">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EC8B6A47-3CF3-4EBD-B907-80F145A81EAD}" type="datetime1">
              <a:rPr lang="zh-CN" altLang="en-US" sz="1200" smtClean="0">
                <a:solidFill>
                  <a:schemeClr val="tx2"/>
                </a:solidFill>
              </a:rPr>
              <a:t>2025/6/29</a:t>
            </a:fld>
            <a:endParaRPr lang="en-US" altLang="zh-CN" sz="1000" dirty="0">
              <a:solidFill>
                <a:schemeClr val="tx2"/>
              </a:solidFill>
            </a:endParaRPr>
          </a:p>
        </p:txBody>
      </p:sp>
      <p:sp>
        <p:nvSpPr>
          <p:cNvPr id="4" name="Rectangle 3">
            <a:extLst>
              <a:ext uri="{FF2B5EF4-FFF2-40B4-BE49-F238E27FC236}">
                <a16:creationId xmlns="" xmlns:a16="http://schemas.microsoft.com/office/drawing/2014/main" id="{858C4D87-3185-4509-91C1-46CF14CF711B}"/>
              </a:ext>
            </a:extLst>
          </p:cNvPr>
          <p:cNvSpPr>
            <a:spLocks noChangeArrowheads="1"/>
          </p:cNvSpPr>
          <p:nvPr/>
        </p:nvSpPr>
        <p:spPr bwMode="auto">
          <a:xfrm>
            <a:off x="-36320" y="1041400"/>
            <a:ext cx="6629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
                <a:srgbClr val="66FFFF"/>
              </a:buClr>
              <a:buSzTx/>
              <a:buFont typeface="Wingdings" panose="05000000000000000000" pitchFamily="2" charset="2"/>
              <a:buNone/>
            </a:pPr>
            <a:r>
              <a:rPr kumimoji="1" lang="zh-CN" altLang="en-US" sz="4000" b="1" dirty="0">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4000" b="1" dirty="0">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4000" b="1" dirty="0">
                <a:latin typeface="Times New Roman" panose="02020603050405020304" pitchFamily="18" charset="0"/>
                <a:ea typeface="楷体" panose="02010609060101010101" pitchFamily="49" charset="-122"/>
                <a:cs typeface="Times New Roman" panose="02020603050405020304" pitchFamily="18" charset="0"/>
              </a:rPr>
              <a:t>章 知识表示</a:t>
            </a:r>
            <a:r>
              <a:rPr kumimoji="1" lang="zh-CN" altLang="en-US" sz="40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a:t>
            </a:fld>
            <a:endParaRPr lang="zh-CN" altLang="en-US"/>
          </a:p>
        </p:txBody>
      </p:sp>
    </p:spTree>
    <p:extLst>
      <p:ext uri="{BB962C8B-B14F-4D97-AF65-F5344CB8AC3E}">
        <p14:creationId xmlns:p14="http://schemas.microsoft.com/office/powerpoint/2010/main" val="334343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2"/>
          <p:cNvSpPr>
            <a:spLocks noGrp="1"/>
          </p:cNvSpPr>
          <p:nvPr>
            <p:ph type="dt" sz="quarter" idx="4294967295"/>
          </p:nvPr>
        </p:nvSpPr>
        <p:spPr>
          <a:xfrm>
            <a:off x="0" y="6605588"/>
            <a:ext cx="1905000" cy="2524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3DCA40-2EAF-4BD0-B7E7-FDACB2BAA5D3}"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3" name="Text Box 2"/>
          <p:cNvSpPr txBox="1">
            <a:spLocks noChangeArrowheads="1"/>
          </p:cNvSpPr>
          <p:nvPr/>
        </p:nvSpPr>
        <p:spPr bwMode="auto">
          <a:xfrm>
            <a:off x="5715000" y="152400"/>
            <a:ext cx="2590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400" b="1">
                <a:latin typeface="Times New Roman" panose="02020603050405020304" pitchFamily="18" charset="0"/>
                <a:ea typeface="楷体" panose="02010609060101010101" pitchFamily="49" charset="-122"/>
                <a:cs typeface="Times New Roman" panose="02020603050405020304" pitchFamily="18" charset="0"/>
              </a:rPr>
              <a:t>循环</a:t>
            </a:r>
            <a:r>
              <a:rPr kumimoji="0" lang="en-US" altLang="zh-CN" sz="2400" b="1">
                <a:latin typeface="Times New Roman" panose="02020603050405020304" pitchFamily="18" charset="0"/>
                <a:ea typeface="楷体" panose="02010609060101010101" pitchFamily="49" charset="-122"/>
                <a:cs typeface="Times New Roman" panose="02020603050405020304" pitchFamily="18" charset="0"/>
              </a:rPr>
              <a:t>6</a:t>
            </a:r>
          </a:p>
        </p:txBody>
      </p:sp>
      <p:sp>
        <p:nvSpPr>
          <p:cNvPr id="695299" name="Text Box 3"/>
          <p:cNvSpPr txBox="1">
            <a:spLocks noChangeArrowheads="1"/>
          </p:cNvSpPr>
          <p:nvPr/>
        </p:nvSpPr>
        <p:spPr bwMode="auto">
          <a:xfrm>
            <a:off x="5791200" y="1066800"/>
            <a:ext cx="2590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4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成功结束</a:t>
            </a:r>
          </a:p>
        </p:txBody>
      </p:sp>
      <p:graphicFrame>
        <p:nvGraphicFramePr>
          <p:cNvPr id="51205" name="Object 4"/>
          <p:cNvGraphicFramePr>
            <a:graphicFrameLocks noChangeAspect="1"/>
          </p:cNvGraphicFramePr>
          <p:nvPr>
            <p:extLst/>
          </p:nvPr>
        </p:nvGraphicFramePr>
        <p:xfrm>
          <a:off x="1524000" y="5257800"/>
          <a:ext cx="990600" cy="1306513"/>
        </p:xfrm>
        <a:graphic>
          <a:graphicData uri="http://schemas.openxmlformats.org/presentationml/2006/ole">
            <mc:AlternateContent xmlns:mc="http://schemas.openxmlformats.org/markup-compatibility/2006">
              <mc:Choice xmlns:v="urn:schemas-microsoft-com:vml" Requires="v">
                <p:oleObj spid="_x0000_s12530" name="公式" r:id="rId3" imgW="710891" imgH="939392" progId="Equation.3">
                  <p:embed/>
                </p:oleObj>
              </mc:Choice>
              <mc:Fallback>
                <p:oleObj name="公式" r:id="rId3" imgW="710891" imgH="9393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57800"/>
                        <a:ext cx="990600" cy="1306513"/>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95301" name="AutoShape 5"/>
          <p:cNvCxnSpPr>
            <a:cxnSpLocks noChangeShapeType="1"/>
          </p:cNvCxnSpPr>
          <p:nvPr/>
        </p:nvCxnSpPr>
        <p:spPr bwMode="auto">
          <a:xfrm flipH="1">
            <a:off x="2019300" y="5040313"/>
            <a:ext cx="6350" cy="204787"/>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1207" name="Object 6"/>
          <p:cNvGraphicFramePr>
            <a:graphicFrameLocks noChangeAspect="1"/>
          </p:cNvGraphicFramePr>
          <p:nvPr>
            <p:extLst/>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12531" name="公式" r:id="rId5" imgW="965200" imgH="711200" progId="Equation.3">
                  <p:embed/>
                </p:oleObj>
              </mc:Choice>
              <mc:Fallback>
                <p:oleObj name="公式" r:id="rId5" imgW="9652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08" name="AutoShape 7"/>
          <p:cNvCxnSpPr>
            <a:cxnSpLocks noChangeShapeType="1"/>
          </p:cNvCxnSpPr>
          <p:nvPr/>
        </p:nvCxnSpPr>
        <p:spPr bwMode="auto">
          <a:xfrm flipH="1">
            <a:off x="1443038" y="990600"/>
            <a:ext cx="1795462" cy="3381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04" name="AutoShape 8"/>
          <p:cNvCxnSpPr>
            <a:cxnSpLocks noChangeShapeType="1"/>
          </p:cNvCxnSpPr>
          <p:nvPr/>
        </p:nvCxnSpPr>
        <p:spPr bwMode="auto">
          <a:xfrm flipH="1">
            <a:off x="3194050" y="1033463"/>
            <a:ext cx="4763"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0" name="AutoShape 9"/>
          <p:cNvCxnSpPr>
            <a:cxnSpLocks noChangeShapeType="1"/>
          </p:cNvCxnSpPr>
          <p:nvPr/>
        </p:nvCxnSpPr>
        <p:spPr bwMode="auto">
          <a:xfrm>
            <a:off x="3238500" y="990600"/>
            <a:ext cx="1557338" cy="3381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1211" name="Object 10"/>
          <p:cNvGraphicFramePr>
            <a:graphicFrameLocks noChangeAspect="1"/>
          </p:cNvGraphicFramePr>
          <p:nvPr>
            <p:extLst/>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12532" name="公式" r:id="rId7" imgW="977900" imgH="711200" progId="Equation.3">
                  <p:embed/>
                </p:oleObj>
              </mc:Choice>
              <mc:Fallback>
                <p:oleObj name="公式" r:id="rId7" imgW="9779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11"/>
          <p:cNvGraphicFramePr>
            <a:graphicFrameLocks noChangeAspect="1"/>
          </p:cNvGraphicFramePr>
          <p:nvPr>
            <p:extLst/>
          </p:nvPr>
        </p:nvGraphicFramePr>
        <p:xfrm>
          <a:off x="2522538" y="1328738"/>
          <a:ext cx="1343025" cy="989012"/>
        </p:xfrm>
        <a:graphic>
          <a:graphicData uri="http://schemas.openxmlformats.org/presentationml/2006/ole">
            <mc:AlternateContent xmlns:mc="http://schemas.openxmlformats.org/markup-compatibility/2006">
              <mc:Choice xmlns:v="urn:schemas-microsoft-com:vml" Requires="v">
                <p:oleObj spid="_x0000_s12533" name="公式" r:id="rId9" imgW="965200" imgH="711200" progId="Equation.3">
                  <p:embed/>
                </p:oleObj>
              </mc:Choice>
              <mc:Fallback>
                <p:oleObj name="公式" r:id="rId9" imgW="965200" imgH="71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2538" y="1328738"/>
                        <a:ext cx="1343025"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3" name="Object 12"/>
          <p:cNvGraphicFramePr>
            <a:graphicFrameLocks noChangeAspect="1"/>
          </p:cNvGraphicFramePr>
          <p:nvPr>
            <p:extLst/>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12534" name="公式" r:id="rId11" imgW="965200" imgH="711200" progId="Equation.3">
                  <p:embed/>
                </p:oleObj>
              </mc:Choice>
              <mc:Fallback>
                <p:oleObj name="公式" r:id="rId11" imgW="965200" imgH="71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4" name="Object 13"/>
          <p:cNvGraphicFramePr>
            <a:graphicFrameLocks noChangeAspect="1"/>
          </p:cNvGraphicFramePr>
          <p:nvPr>
            <p:extLst/>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12535" name="公式" r:id="rId13" imgW="965200" imgH="711200" progId="Equation.3">
                  <p:embed/>
                </p:oleObj>
              </mc:Choice>
              <mc:Fallback>
                <p:oleObj name="公式" r:id="rId13" imgW="965200" imgH="71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14"/>
          <p:cNvGraphicFramePr>
            <a:graphicFrameLocks noChangeAspect="1"/>
          </p:cNvGraphicFramePr>
          <p:nvPr>
            <p:extLst/>
          </p:nvPr>
        </p:nvGraphicFramePr>
        <p:xfrm>
          <a:off x="754063" y="2709863"/>
          <a:ext cx="1377950" cy="989012"/>
        </p:xfrm>
        <a:graphic>
          <a:graphicData uri="http://schemas.openxmlformats.org/presentationml/2006/ole">
            <mc:AlternateContent xmlns:mc="http://schemas.openxmlformats.org/markup-compatibility/2006">
              <mc:Choice xmlns:v="urn:schemas-microsoft-com:vml" Requires="v">
                <p:oleObj spid="_x0000_s12536" name="公式" r:id="rId15" imgW="990170" imgH="710891" progId="Equation.3">
                  <p:embed/>
                </p:oleObj>
              </mc:Choice>
              <mc:Fallback>
                <p:oleObj name="公式" r:id="rId15" imgW="990170" imgH="71089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063" y="2709863"/>
                        <a:ext cx="137795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15"/>
          <p:cNvGraphicFramePr>
            <a:graphicFrameLocks noChangeAspect="1"/>
          </p:cNvGraphicFramePr>
          <p:nvPr>
            <p:extLst/>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12537" name="公式" r:id="rId17" imgW="939392" imgH="710891" progId="Equation.3">
                  <p:embed/>
                </p:oleObj>
              </mc:Choice>
              <mc:Fallback>
                <p:oleObj name="公式" r:id="rId17" imgW="939392" imgH="71089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17" name="AutoShape 16"/>
          <p:cNvCxnSpPr>
            <a:cxnSpLocks noChangeShapeType="1"/>
          </p:cNvCxnSpPr>
          <p:nvPr/>
        </p:nvCxnSpPr>
        <p:spPr bwMode="auto">
          <a:xfrm flipH="1">
            <a:off x="1443038" y="2330450"/>
            <a:ext cx="1751012" cy="3794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13" name="AutoShape 17"/>
          <p:cNvCxnSpPr>
            <a:cxnSpLocks noChangeShapeType="1"/>
          </p:cNvCxnSpPr>
          <p:nvPr/>
        </p:nvCxnSpPr>
        <p:spPr bwMode="auto">
          <a:xfrm>
            <a:off x="3194050" y="2330450"/>
            <a:ext cx="1588"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9" name="AutoShape 18"/>
          <p:cNvCxnSpPr>
            <a:cxnSpLocks noChangeShapeType="1"/>
          </p:cNvCxnSpPr>
          <p:nvPr/>
        </p:nvCxnSpPr>
        <p:spPr bwMode="auto">
          <a:xfrm>
            <a:off x="3194050" y="2330450"/>
            <a:ext cx="1574800"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1220" name="Object 19"/>
          <p:cNvGraphicFramePr>
            <a:graphicFrameLocks noChangeAspect="1"/>
          </p:cNvGraphicFramePr>
          <p:nvPr>
            <p:extLst/>
          </p:nvPr>
        </p:nvGraphicFramePr>
        <p:xfrm>
          <a:off x="1371600" y="4038600"/>
          <a:ext cx="1306513" cy="989013"/>
        </p:xfrm>
        <a:graphic>
          <a:graphicData uri="http://schemas.openxmlformats.org/presentationml/2006/ole">
            <mc:AlternateContent xmlns:mc="http://schemas.openxmlformats.org/markup-compatibility/2006">
              <mc:Choice xmlns:v="urn:schemas-microsoft-com:vml" Requires="v">
                <p:oleObj spid="_x0000_s12538" name="公式" r:id="rId19" imgW="939392" imgH="710891" progId="Equation.3">
                  <p:embed/>
                </p:oleObj>
              </mc:Choice>
              <mc:Fallback>
                <p:oleObj name="公式" r:id="rId19" imgW="939392" imgH="71089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4038600"/>
                        <a:ext cx="1306513" cy="98901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20"/>
          <p:cNvGraphicFramePr>
            <a:graphicFrameLocks noChangeAspect="1"/>
          </p:cNvGraphicFramePr>
          <p:nvPr>
            <p:extLst/>
          </p:nvPr>
        </p:nvGraphicFramePr>
        <p:xfrm>
          <a:off x="3657600" y="4038600"/>
          <a:ext cx="1412875" cy="989013"/>
        </p:xfrm>
        <a:graphic>
          <a:graphicData uri="http://schemas.openxmlformats.org/presentationml/2006/ole">
            <mc:AlternateContent xmlns:mc="http://schemas.openxmlformats.org/markup-compatibility/2006">
              <mc:Choice xmlns:v="urn:schemas-microsoft-com:vml" Requires="v">
                <p:oleObj spid="_x0000_s12539" name="公式" r:id="rId21" imgW="1016000" imgH="711200" progId="Equation.3">
                  <p:embed/>
                </p:oleObj>
              </mc:Choice>
              <mc:Fallback>
                <p:oleObj name="公式" r:id="rId21" imgW="1016000" imgH="71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7600" y="4038600"/>
                        <a:ext cx="1412875"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95317" name="AutoShape 21"/>
          <p:cNvCxnSpPr>
            <a:cxnSpLocks noChangeShapeType="1"/>
          </p:cNvCxnSpPr>
          <p:nvPr/>
        </p:nvCxnSpPr>
        <p:spPr bwMode="auto">
          <a:xfrm flipH="1">
            <a:off x="2025650" y="3711575"/>
            <a:ext cx="1169988" cy="3143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23" name="AutoShape 22"/>
          <p:cNvCxnSpPr>
            <a:cxnSpLocks noChangeShapeType="1"/>
          </p:cNvCxnSpPr>
          <p:nvPr/>
        </p:nvCxnSpPr>
        <p:spPr bwMode="auto">
          <a:xfrm>
            <a:off x="3195638" y="3711575"/>
            <a:ext cx="1168400" cy="3270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1224" name="Object 23"/>
          <p:cNvGraphicFramePr>
            <a:graphicFrameLocks noChangeAspect="1"/>
          </p:cNvGraphicFramePr>
          <p:nvPr>
            <p:extLst/>
          </p:nvPr>
        </p:nvGraphicFramePr>
        <p:xfrm>
          <a:off x="3124200" y="5029200"/>
          <a:ext cx="1360488" cy="989013"/>
        </p:xfrm>
        <a:graphic>
          <a:graphicData uri="http://schemas.openxmlformats.org/presentationml/2006/ole">
            <mc:AlternateContent xmlns:mc="http://schemas.openxmlformats.org/markup-compatibility/2006">
              <mc:Choice xmlns:v="urn:schemas-microsoft-com:vml" Requires="v">
                <p:oleObj spid="_x0000_s12540" name="公式" r:id="rId23" imgW="977900" imgH="711200" progId="Equation.3">
                  <p:embed/>
                </p:oleObj>
              </mc:Choice>
              <mc:Fallback>
                <p:oleObj name="公式" r:id="rId23" imgW="977900" imgH="71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24200" y="5029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5" name="Object 24"/>
          <p:cNvGraphicFramePr>
            <a:graphicFrameLocks noChangeAspect="1"/>
          </p:cNvGraphicFramePr>
          <p:nvPr>
            <p:extLst/>
          </p:nvPr>
        </p:nvGraphicFramePr>
        <p:xfrm>
          <a:off x="3124200" y="5868988"/>
          <a:ext cx="1377950" cy="989012"/>
        </p:xfrm>
        <a:graphic>
          <a:graphicData uri="http://schemas.openxmlformats.org/presentationml/2006/ole">
            <mc:AlternateContent xmlns:mc="http://schemas.openxmlformats.org/markup-compatibility/2006">
              <mc:Choice xmlns:v="urn:schemas-microsoft-com:vml" Requires="v">
                <p:oleObj spid="_x0000_s12541" name="公式" r:id="rId25" imgW="990170" imgH="710891" progId="Equation.3">
                  <p:embed/>
                </p:oleObj>
              </mc:Choice>
              <mc:Fallback>
                <p:oleObj name="公式" r:id="rId25" imgW="990170" imgH="71089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24200" y="5868988"/>
                        <a:ext cx="1377950"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26" name="AutoShape 25"/>
          <p:cNvCxnSpPr>
            <a:cxnSpLocks noChangeShapeType="1"/>
          </p:cNvCxnSpPr>
          <p:nvPr/>
        </p:nvCxnSpPr>
        <p:spPr bwMode="auto">
          <a:xfrm flipV="1">
            <a:off x="2527300" y="5524500"/>
            <a:ext cx="596900" cy="3873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22" name="AutoShape 26"/>
          <p:cNvCxnSpPr>
            <a:cxnSpLocks noChangeShapeType="1"/>
          </p:cNvCxnSpPr>
          <p:nvPr/>
        </p:nvCxnSpPr>
        <p:spPr bwMode="auto">
          <a:xfrm>
            <a:off x="2527300" y="5911850"/>
            <a:ext cx="584200" cy="452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5323" name="Rectangle 27"/>
          <p:cNvSpPr>
            <a:spLocks noChangeArrowheads="1"/>
          </p:cNvSpPr>
          <p:nvPr/>
        </p:nvSpPr>
        <p:spPr bwMode="auto">
          <a:xfrm>
            <a:off x="6019800" y="3886200"/>
            <a:ext cx="2603500" cy="5191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Tx/>
              <a:buSzTx/>
              <a:buFontTx/>
              <a:buNone/>
            </a:pPr>
            <a:r>
              <a:rPr kumimoji="0" lang="zh-CN" altLang="en-US" sz="28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最理想搜索图</a:t>
            </a:r>
            <a:r>
              <a:rPr kumimoji="0" lang="en-US" altLang="zh-CN" sz="2800"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G</a:t>
            </a:r>
          </a:p>
        </p:txBody>
      </p:sp>
      <p:sp>
        <p:nvSpPr>
          <p:cNvPr id="2" name="灯片编号占位符 1"/>
          <p:cNvSpPr>
            <a:spLocks noGrp="1"/>
          </p:cNvSpPr>
          <p:nvPr>
            <p:ph type="sldNum" sz="quarter" idx="12"/>
          </p:nvPr>
        </p:nvSpPr>
        <p:spPr/>
        <p:txBody>
          <a:bodyPr/>
          <a:lstStyle/>
          <a:p>
            <a:pPr>
              <a:defRPr/>
            </a:pPr>
            <a:fld id="{67BD39A2-0C75-4EE2-9ACA-9D61AECB41E0}" type="slidenum">
              <a:rPr lang="en-US" altLang="zh-CN" smtClean="0"/>
              <a:pPr>
                <a:defRPr/>
              </a:pPr>
              <a:t>40</a:t>
            </a:fld>
            <a:endParaRPr lang="en-US" altLang="zh-CN"/>
          </a:p>
        </p:txBody>
      </p:sp>
    </p:spTree>
    <p:extLst>
      <p:ext uri="{BB962C8B-B14F-4D97-AF65-F5344CB8AC3E}">
        <p14:creationId xmlns:p14="http://schemas.microsoft.com/office/powerpoint/2010/main" val="3227592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299"/>
                                        </p:tgtEl>
                                        <p:attrNameLst>
                                          <p:attrName>style.visibility</p:attrName>
                                        </p:attrNameLst>
                                      </p:cBhvr>
                                      <p:to>
                                        <p:strVal val="visible"/>
                                      </p:to>
                                    </p:set>
                                    <p:animEffect transition="in" filter="blinds(horizontal)">
                                      <p:cBhvr>
                                        <p:cTn id="7" dur="500"/>
                                        <p:tgtEl>
                                          <p:spTgt spid="69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mph" presetSubtype="2" fill="hold" nodeType="clickEffect">
                                  <p:stCondLst>
                                    <p:cond delay="0"/>
                                  </p:stCondLst>
                                  <p:childTnLst>
                                    <p:animClr clrSpc="rgb" dir="cw">
                                      <p:cBhvr>
                                        <p:cTn id="11" dur="500" fill="hold"/>
                                        <p:tgtEl>
                                          <p:spTgt spid="695322"/>
                                        </p:tgtEl>
                                        <p:attrNameLst>
                                          <p:attrName>stroke.color</p:attrName>
                                        </p:attrNameLst>
                                      </p:cBhvr>
                                      <p:to>
                                        <a:srgbClr val="FF0000"/>
                                      </p:to>
                                    </p:animClr>
                                    <p:set>
                                      <p:cBhvr>
                                        <p:cTn id="12" dur="500" fill="hold"/>
                                        <p:tgtEl>
                                          <p:spTgt spid="695322"/>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695301"/>
                                        </p:tgtEl>
                                        <p:attrNameLst>
                                          <p:attrName>stroke.color</p:attrName>
                                        </p:attrNameLst>
                                      </p:cBhvr>
                                      <p:to>
                                        <a:srgbClr val="FF0000"/>
                                      </p:to>
                                    </p:animClr>
                                    <p:set>
                                      <p:cBhvr>
                                        <p:cTn id="15" dur="500" fill="hold"/>
                                        <p:tgtEl>
                                          <p:spTgt spid="695301"/>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695317"/>
                                        </p:tgtEl>
                                        <p:attrNameLst>
                                          <p:attrName>stroke.color</p:attrName>
                                        </p:attrNameLst>
                                      </p:cBhvr>
                                      <p:to>
                                        <a:srgbClr val="FF0000"/>
                                      </p:to>
                                    </p:animClr>
                                    <p:set>
                                      <p:cBhvr>
                                        <p:cTn id="18" dur="500" fill="hold"/>
                                        <p:tgtEl>
                                          <p:spTgt spid="695317"/>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695313"/>
                                        </p:tgtEl>
                                        <p:attrNameLst>
                                          <p:attrName>stroke.color</p:attrName>
                                        </p:attrNameLst>
                                      </p:cBhvr>
                                      <p:to>
                                        <a:srgbClr val="FF0000"/>
                                      </p:to>
                                    </p:animClr>
                                    <p:set>
                                      <p:cBhvr>
                                        <p:cTn id="21" dur="500" fill="hold"/>
                                        <p:tgtEl>
                                          <p:spTgt spid="695313"/>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500" fill="hold"/>
                                        <p:tgtEl>
                                          <p:spTgt spid="695304"/>
                                        </p:tgtEl>
                                        <p:attrNameLst>
                                          <p:attrName>stroke.color</p:attrName>
                                        </p:attrNameLst>
                                      </p:cBhvr>
                                      <p:to>
                                        <a:srgbClr val="FF0000"/>
                                      </p:to>
                                    </p:animClr>
                                    <p:set>
                                      <p:cBhvr>
                                        <p:cTn id="24" dur="500" fill="hold"/>
                                        <p:tgtEl>
                                          <p:spTgt spid="695304"/>
                                        </p:tgtEl>
                                        <p:attrNameLst>
                                          <p:attrName>stroke.on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mph" presetSubtype="0" fill="hold" nodeType="clickEffect">
                                  <p:stCondLst>
                                    <p:cond delay="0"/>
                                  </p:stCondLst>
                                  <p:childTnLst>
                                    <p:animScale>
                                      <p:cBhvr>
                                        <p:cTn id="28" dur="500" fill="hold"/>
                                        <p:tgtEl>
                                          <p:spTgt spid="695322"/>
                                        </p:tgtEl>
                                      </p:cBhvr>
                                      <p:by x="150000" y="150000"/>
                                    </p:animScale>
                                  </p:childTnLst>
                                </p:cTn>
                              </p:par>
                              <p:par>
                                <p:cTn id="29" presetID="6" presetClass="emph" presetSubtype="0" fill="hold" nodeType="withEffect">
                                  <p:stCondLst>
                                    <p:cond delay="0"/>
                                  </p:stCondLst>
                                  <p:childTnLst>
                                    <p:animScale>
                                      <p:cBhvr>
                                        <p:cTn id="30" dur="500" fill="hold"/>
                                        <p:tgtEl>
                                          <p:spTgt spid="695301"/>
                                        </p:tgtEl>
                                      </p:cBhvr>
                                      <p:by x="150000" y="150000"/>
                                    </p:animScale>
                                  </p:childTnLst>
                                </p:cTn>
                              </p:par>
                              <p:par>
                                <p:cTn id="31" presetID="6" presetClass="emph" presetSubtype="0" fill="hold" nodeType="withEffect">
                                  <p:stCondLst>
                                    <p:cond delay="0"/>
                                  </p:stCondLst>
                                  <p:childTnLst>
                                    <p:animScale>
                                      <p:cBhvr>
                                        <p:cTn id="32" dur="500" fill="hold"/>
                                        <p:tgtEl>
                                          <p:spTgt spid="695317"/>
                                        </p:tgtEl>
                                      </p:cBhvr>
                                      <p:by x="150000" y="150000"/>
                                    </p:animScale>
                                  </p:childTnLst>
                                </p:cTn>
                              </p:par>
                              <p:par>
                                <p:cTn id="33" presetID="6" presetClass="emph" presetSubtype="0" fill="hold" nodeType="withEffect">
                                  <p:stCondLst>
                                    <p:cond delay="0"/>
                                  </p:stCondLst>
                                  <p:childTnLst>
                                    <p:animScale>
                                      <p:cBhvr>
                                        <p:cTn id="34" dur="500" fill="hold"/>
                                        <p:tgtEl>
                                          <p:spTgt spid="695313"/>
                                        </p:tgtEl>
                                      </p:cBhvr>
                                      <p:by x="150000" y="150000"/>
                                    </p:animScale>
                                  </p:childTnLst>
                                </p:cTn>
                              </p:par>
                              <p:par>
                                <p:cTn id="35" presetID="6" presetClass="emph" presetSubtype="0" fill="hold" nodeType="withEffect">
                                  <p:stCondLst>
                                    <p:cond delay="0"/>
                                  </p:stCondLst>
                                  <p:childTnLst>
                                    <p:animScale>
                                      <p:cBhvr>
                                        <p:cTn id="36" dur="500" fill="hold"/>
                                        <p:tgtEl>
                                          <p:spTgt spid="695304"/>
                                        </p:tgtEl>
                                      </p:cBhvr>
                                      <p:by x="150000" y="15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5323"/>
                                        </p:tgtEl>
                                        <p:attrNameLst>
                                          <p:attrName>style.visibility</p:attrName>
                                        </p:attrNameLst>
                                      </p:cBhvr>
                                      <p:to>
                                        <p:strVal val="visible"/>
                                      </p:to>
                                    </p:set>
                                    <p:anim calcmode="lin" valueType="num">
                                      <p:cBhvr additive="base">
                                        <p:cTn id="41" dur="500" fill="hold"/>
                                        <p:tgtEl>
                                          <p:spTgt spid="695323"/>
                                        </p:tgtEl>
                                        <p:attrNameLst>
                                          <p:attrName>ppt_x</p:attrName>
                                        </p:attrNameLst>
                                      </p:cBhvr>
                                      <p:tavLst>
                                        <p:tav tm="0">
                                          <p:val>
                                            <p:strVal val="#ppt_x"/>
                                          </p:val>
                                        </p:tav>
                                        <p:tav tm="100000">
                                          <p:val>
                                            <p:strVal val="#ppt_x"/>
                                          </p:val>
                                        </p:tav>
                                      </p:tavLst>
                                    </p:anim>
                                    <p:anim calcmode="lin" valueType="num">
                                      <p:cBhvr additive="base">
                                        <p:cTn id="42" dur="500" fill="hold"/>
                                        <p:tgtEl>
                                          <p:spTgt spid="695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nimBg="1"/>
      <p:bldP spid="6953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4"/>
          <p:cNvSpPr>
            <a:spLocks noGrp="1"/>
          </p:cNvSpPr>
          <p:nvPr>
            <p:ph type="dt" sz="quarter" idx="4294967295"/>
          </p:nvPr>
        </p:nvSpPr>
        <p:spPr>
          <a:xfrm>
            <a:off x="0" y="6591409"/>
            <a:ext cx="1905000" cy="2564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fld id="{2AD03D90-007A-44D0-8608-06AD32E366EF}"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smtClean="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70723" name="Group 3"/>
          <p:cNvGrpSpPr>
            <a:grpSpLocks/>
          </p:cNvGrpSpPr>
          <p:nvPr/>
        </p:nvGrpSpPr>
        <p:grpSpPr bwMode="auto">
          <a:xfrm>
            <a:off x="688975" y="2667000"/>
            <a:ext cx="6626225" cy="2970213"/>
            <a:chOff x="434" y="1680"/>
            <a:chExt cx="4174" cy="1871"/>
          </a:xfrm>
        </p:grpSpPr>
        <p:sp>
          <p:nvSpPr>
            <p:cNvPr id="17414" name="Rectangle 4"/>
            <p:cNvSpPr>
              <a:spLocks noChangeArrowheads="1"/>
            </p:cNvSpPr>
            <p:nvPr/>
          </p:nvSpPr>
          <p:spPr bwMode="auto">
            <a:xfrm>
              <a:off x="3850" y="1800"/>
              <a:ext cx="758" cy="1751"/>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5" name="Text Box 5"/>
            <p:cNvSpPr txBox="1">
              <a:spLocks noChangeArrowheads="1"/>
            </p:cNvSpPr>
            <p:nvPr/>
          </p:nvSpPr>
          <p:spPr bwMode="auto">
            <a:xfrm>
              <a:off x="1801" y="1696"/>
              <a:ext cx="1223" cy="294"/>
            </a:xfrm>
            <a:prstGeom prst="rect">
              <a:avLst/>
            </a:prstGeom>
            <a:solidFill>
              <a:schemeClr val="accent1"/>
            </a:solidFill>
            <a:ln w="9525">
              <a:solidFill>
                <a:srgbClr val="0000CC"/>
              </a:solidFill>
              <a:miter lim="800000"/>
              <a:headEnd/>
              <a:tailEnd/>
            </a:ln>
            <a:effectLst>
              <a:outerShdw dist="107763" dir="2700000" algn="ctr" rotWithShape="0">
                <a:schemeClr val="bg2"/>
              </a:outerShdw>
            </a:effectLst>
          </p:spPr>
          <p:txBody>
            <a:bodyPr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子问题</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6" name="Text Box 6"/>
            <p:cNvSpPr txBox="1">
              <a:spLocks noChangeArrowheads="1"/>
            </p:cNvSpPr>
            <p:nvPr/>
          </p:nvSpPr>
          <p:spPr bwMode="auto">
            <a:xfrm>
              <a:off x="1801" y="3194"/>
              <a:ext cx="1215" cy="294"/>
            </a:xfrm>
            <a:prstGeom prst="rect">
              <a:avLst/>
            </a:prstGeom>
            <a:solidFill>
              <a:schemeClr val="accent1"/>
            </a:solidFill>
            <a:ln w="9525">
              <a:solidFill>
                <a:srgbClr val="0000CC"/>
              </a:solidFill>
              <a:miter lim="800000"/>
              <a:headEnd/>
              <a:tailEnd/>
            </a:ln>
            <a:effectLst>
              <a:outerShdw dist="107763" dir="2700000" algn="ctr" rotWithShape="0">
                <a:schemeClr val="bg2"/>
              </a:outerShdw>
            </a:effectLst>
          </p:spPr>
          <p:txBody>
            <a:bodyPr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子问题</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n</a:t>
              </a:r>
            </a:p>
          </p:txBody>
        </p:sp>
        <p:sp>
          <p:nvSpPr>
            <p:cNvPr id="17417" name="Line 7"/>
            <p:cNvSpPr>
              <a:spLocks noChangeShapeType="1"/>
            </p:cNvSpPr>
            <p:nvPr/>
          </p:nvSpPr>
          <p:spPr bwMode="auto">
            <a:xfrm flipV="1">
              <a:off x="837" y="1868"/>
              <a:ext cx="964" cy="519"/>
            </a:xfrm>
            <a:prstGeom prst="line">
              <a:avLst/>
            </a:prstGeom>
            <a:noFill/>
            <a:ln w="1905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p>
              <a:pPr algn="just"/>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8" name="Line 8"/>
            <p:cNvSpPr>
              <a:spLocks noChangeShapeType="1"/>
            </p:cNvSpPr>
            <p:nvPr/>
          </p:nvSpPr>
          <p:spPr bwMode="auto">
            <a:xfrm>
              <a:off x="837" y="2932"/>
              <a:ext cx="964" cy="435"/>
            </a:xfrm>
            <a:prstGeom prst="line">
              <a:avLst/>
            </a:prstGeom>
            <a:noFill/>
            <a:ln w="1905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p>
              <a:pPr algn="just"/>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9" name="Line 9"/>
            <p:cNvSpPr>
              <a:spLocks noChangeShapeType="1"/>
            </p:cNvSpPr>
            <p:nvPr/>
          </p:nvSpPr>
          <p:spPr bwMode="auto">
            <a:xfrm>
              <a:off x="2387" y="2471"/>
              <a:ext cx="0" cy="461"/>
            </a:xfrm>
            <a:prstGeom prst="line">
              <a:avLst/>
            </a:prstGeom>
            <a:noFill/>
            <a:ln w="57150">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p>
              <a:pPr algn="just"/>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20" name="Rectangle 10"/>
            <p:cNvSpPr>
              <a:spLocks noChangeArrowheads="1"/>
            </p:cNvSpPr>
            <p:nvPr/>
          </p:nvSpPr>
          <p:spPr bwMode="auto">
            <a:xfrm>
              <a:off x="434" y="2512"/>
              <a:ext cx="890" cy="294"/>
            </a:xfrm>
            <a:prstGeom prst="rect">
              <a:avLst/>
            </a:prstGeom>
            <a:solidFill>
              <a:schemeClr val="accent1"/>
            </a:solidFill>
            <a:ln w="9525">
              <a:solidFill>
                <a:srgbClr val="0000CC"/>
              </a:solidFill>
              <a:miter lim="800000"/>
              <a:headEnd/>
              <a:tailEnd/>
            </a:ln>
            <a:effectLst>
              <a:outerShdw dist="107763" dir="2700000" algn="ctr" rotWithShape="0">
                <a:schemeClr val="bg2"/>
              </a:outerShdw>
            </a:effec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原始问题</a:t>
              </a:r>
            </a:p>
          </p:txBody>
        </p:sp>
        <p:sp>
          <p:nvSpPr>
            <p:cNvPr id="17421" name="Text Box 11"/>
            <p:cNvSpPr txBox="1">
              <a:spLocks noChangeArrowheads="1"/>
            </p:cNvSpPr>
            <p:nvPr/>
          </p:nvSpPr>
          <p:spPr bwMode="auto">
            <a:xfrm>
              <a:off x="2922" y="1680"/>
              <a:ext cx="116" cy="291"/>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lang="zh-CN"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22" name="Text Box 12"/>
            <p:cNvSpPr txBox="1">
              <a:spLocks noChangeArrowheads="1"/>
            </p:cNvSpPr>
            <p:nvPr/>
          </p:nvSpPr>
          <p:spPr bwMode="auto">
            <a:xfrm>
              <a:off x="2922" y="3179"/>
              <a:ext cx="116" cy="291"/>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lang="zh-CN" altLang="en-US" sz="240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23" name="Text Box 13"/>
            <p:cNvSpPr txBox="1">
              <a:spLocks noChangeArrowheads="1"/>
            </p:cNvSpPr>
            <p:nvPr/>
          </p:nvSpPr>
          <p:spPr bwMode="auto">
            <a:xfrm>
              <a:off x="2597" y="2428"/>
              <a:ext cx="890" cy="294"/>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2" tIns="45686" rIns="91372" bIns="45686">
              <a:spAutoFit/>
            </a:bodyPr>
            <a:lstStyle>
              <a:lvl1pPr defTabSz="912813">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defTabSz="912813">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912813">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12813">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12813">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4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子问题集</a:t>
              </a:r>
            </a:p>
          </p:txBody>
        </p:sp>
        <p:sp>
          <p:nvSpPr>
            <p:cNvPr id="17424" name="Line 14"/>
            <p:cNvSpPr>
              <a:spLocks noChangeShapeType="1"/>
            </p:cNvSpPr>
            <p:nvPr/>
          </p:nvSpPr>
          <p:spPr bwMode="auto">
            <a:xfrm>
              <a:off x="3071" y="1913"/>
              <a:ext cx="748" cy="1"/>
            </a:xfrm>
            <a:prstGeom prst="line">
              <a:avLst/>
            </a:prstGeom>
            <a:noFill/>
            <a:ln w="19050">
              <a:solidFill>
                <a:srgbClr val="0000CC"/>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25" name="Line 15"/>
            <p:cNvSpPr>
              <a:spLocks noChangeShapeType="1"/>
            </p:cNvSpPr>
            <p:nvPr/>
          </p:nvSpPr>
          <p:spPr bwMode="auto">
            <a:xfrm flipV="1">
              <a:off x="3024" y="3408"/>
              <a:ext cx="816" cy="0"/>
            </a:xfrm>
            <a:prstGeom prst="line">
              <a:avLst/>
            </a:prstGeom>
            <a:noFill/>
            <a:ln w="28575">
              <a:solidFill>
                <a:srgbClr val="0000CC"/>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just"/>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26" name="Text Box 16"/>
            <p:cNvSpPr txBox="1">
              <a:spLocks noChangeArrowheads="1"/>
            </p:cNvSpPr>
            <p:nvPr/>
          </p:nvSpPr>
          <p:spPr bwMode="auto">
            <a:xfrm>
              <a:off x="4032" y="1872"/>
              <a:ext cx="504" cy="1600"/>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4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本</a:t>
              </a:r>
            </a:p>
            <a:p>
              <a:pPr algn="just" eaLnBrk="1" hangingPunct="1">
                <a:spcBef>
                  <a:spcPct val="0"/>
                </a:spcBef>
                <a:buClrTx/>
                <a:buSzTx/>
                <a:buFontTx/>
                <a:buNone/>
              </a:pPr>
              <a:r>
                <a:rPr lang="zh-CN" altLang="en-US" sz="4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原</a:t>
              </a:r>
            </a:p>
            <a:p>
              <a:pPr algn="just" eaLnBrk="1" hangingPunct="1">
                <a:spcBef>
                  <a:spcPct val="0"/>
                </a:spcBef>
                <a:buClrTx/>
                <a:buSzTx/>
                <a:buFontTx/>
                <a:buNone/>
              </a:pPr>
              <a:r>
                <a:rPr lang="zh-CN" altLang="en-US" sz="4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问</a:t>
              </a:r>
            </a:p>
            <a:p>
              <a:pPr algn="just" eaLnBrk="1" hangingPunct="1">
                <a:spcBef>
                  <a:spcPct val="0"/>
                </a:spcBef>
                <a:buClrTx/>
                <a:buSzTx/>
                <a:buFontTx/>
                <a:buNone/>
              </a:pPr>
              <a:r>
                <a:rPr lang="zh-CN" altLang="en-US" sz="4000"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题</a:t>
              </a:r>
            </a:p>
          </p:txBody>
        </p:sp>
        <p:sp>
          <p:nvSpPr>
            <p:cNvPr id="17427" name="Text Box 17"/>
            <p:cNvSpPr txBox="1">
              <a:spLocks noChangeArrowheads="1"/>
            </p:cNvSpPr>
            <p:nvPr/>
          </p:nvSpPr>
          <p:spPr bwMode="auto">
            <a:xfrm>
              <a:off x="1895" y="2461"/>
              <a:ext cx="117" cy="288"/>
            </a:xfrm>
            <a:prstGeom prst="rect">
              <a:avLst/>
            </a:prstGeom>
            <a:solidFill>
              <a:schemeClr val="accent1"/>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7412" name="Rectangle 19"/>
          <p:cNvSpPr>
            <a:spLocks noChangeArrowheads="1"/>
          </p:cNvSpPr>
          <p:nvPr/>
        </p:nvSpPr>
        <p:spPr bwMode="auto">
          <a:xfrm>
            <a:off x="323528" y="1144479"/>
            <a:ext cx="4049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r>
              <a:rPr kumimoji="0" lang="zh-CN" altLang="en-US" sz="36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问题归约的实质：</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41</a:t>
            </a:fld>
            <a:endParaRPr lang="zh-CN" altLang="en-US"/>
          </a:p>
        </p:txBody>
      </p:sp>
    </p:spTree>
    <p:extLst>
      <p:ext uri="{BB962C8B-B14F-4D97-AF65-F5344CB8AC3E}">
        <p14:creationId xmlns:p14="http://schemas.microsoft.com/office/powerpoint/2010/main" val="149453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4294967295"/>
          </p:nvPr>
        </p:nvSpPr>
        <p:spPr>
          <a:xfrm>
            <a:off x="9487" y="6546630"/>
            <a:ext cx="1905000" cy="3284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A8358F-C158-41F2-9ABE-94B18A645C78}"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7346" name="Rectangle 2"/>
          <p:cNvSpPr>
            <a:spLocks noGrp="1" noChangeArrowheads="1"/>
          </p:cNvSpPr>
          <p:nvPr>
            <p:ph type="body" idx="1"/>
          </p:nvPr>
        </p:nvSpPr>
        <p:spPr>
          <a:xfrm>
            <a:off x="250825" y="981075"/>
            <a:ext cx="8781405" cy="2341760"/>
          </a:xfrm>
          <a:noFill/>
        </p:spPr>
        <p:txBody>
          <a:bodyPr/>
          <a:lstStyle/>
          <a:p>
            <a:pPr algn="just" eaLnBrk="1" hangingPunct="1">
              <a:lnSpc>
                <a:spcPct val="150000"/>
              </a:lnSpc>
              <a:spcBef>
                <a:spcPts val="0"/>
              </a:spcBef>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用</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AND-OR</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把问题归约为子问题的集合。</a:t>
            </a:r>
          </a:p>
          <a:p>
            <a:pPr algn="just" eaLnBrk="1" hangingPunct="1">
              <a:lnSpc>
                <a:spcPct val="150000"/>
              </a:lnSpc>
              <a:spcBef>
                <a:spcPts val="0"/>
              </a:spcBef>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例如，假设问题</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既可通过问题</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，也可通过问题</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，或者由单独求解问题</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来解决，如下图所示。图</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4.6</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中各节点表示要求解的问题或子问题。</a:t>
            </a:r>
          </a:p>
        </p:txBody>
      </p:sp>
      <p:grpSp>
        <p:nvGrpSpPr>
          <p:cNvPr id="697347" name="Group 3"/>
          <p:cNvGrpSpPr>
            <a:grpSpLocks/>
          </p:cNvGrpSpPr>
          <p:nvPr/>
        </p:nvGrpSpPr>
        <p:grpSpPr bwMode="auto">
          <a:xfrm>
            <a:off x="1547664" y="3395443"/>
            <a:ext cx="5976938" cy="3151187"/>
            <a:chOff x="567" y="1933"/>
            <a:chExt cx="4717" cy="1953"/>
          </a:xfrm>
        </p:grpSpPr>
        <p:pic>
          <p:nvPicPr>
            <p:cNvPr id="20487" name="Picture 4" descr="docu0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1933"/>
              <a:ext cx="4717"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5"/>
            <p:cNvSpPr>
              <a:spLocks noChangeArrowheads="1"/>
            </p:cNvSpPr>
            <p:nvPr/>
          </p:nvSpPr>
          <p:spPr bwMode="auto">
            <a:xfrm>
              <a:off x="1702" y="3657"/>
              <a:ext cx="273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a:latin typeface="Times New Roman" panose="02020603050405020304" pitchFamily="18" charset="0"/>
                  <a:ea typeface="楷体" panose="02010609060101010101" pitchFamily="49" charset="-122"/>
                  <a:cs typeface="Times New Roman" panose="02020603050405020304" pitchFamily="18" charset="0"/>
                </a:rPr>
                <a:t>4.6  </a:t>
              </a:r>
              <a:r>
                <a:rPr lang="zh-CN" altLang="en-US" sz="1800" b="1">
                  <a:latin typeface="Times New Roman" panose="02020603050405020304" pitchFamily="18" charset="0"/>
                  <a:ea typeface="楷体" panose="02010609060101010101" pitchFamily="49" charset="-122"/>
                  <a:cs typeface="Times New Roman" panose="02020603050405020304" pitchFamily="18" charset="0"/>
                </a:rPr>
                <a:t>子问题替换集合的结构</a:t>
              </a:r>
            </a:p>
          </p:txBody>
        </p:sp>
      </p:grpSp>
      <p:sp>
        <p:nvSpPr>
          <p:cNvPr id="20485" name="Rectangle 6"/>
          <p:cNvSpPr>
            <a:spLocks noGrp="1" noChangeArrowheads="1"/>
          </p:cNvSpPr>
          <p:nvPr>
            <p:ph type="title"/>
          </p:nvPr>
        </p:nvSpPr>
        <p:spPr>
          <a:xfrm>
            <a:off x="4139952" y="135731"/>
            <a:ext cx="4892278" cy="701675"/>
          </a:xfrm>
          <a:noFill/>
        </p:spPr>
        <p:txBody>
          <a:bodyPr>
            <a:normAutofit fontScale="90000"/>
          </a:bodyPr>
          <a:lstStyle/>
          <a:p>
            <a:pPr eaLnBrk="1" hangingPunct="1"/>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4.5.2 AND-OR</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图表示</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42</a:t>
            </a:fld>
            <a:endParaRPr lang="zh-CN" altLang="en-US"/>
          </a:p>
        </p:txBody>
      </p:sp>
    </p:spTree>
    <p:extLst>
      <p:ext uri="{BB962C8B-B14F-4D97-AF65-F5344CB8AC3E}">
        <p14:creationId xmlns:p14="http://schemas.microsoft.com/office/powerpoint/2010/main" val="94353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4294967295"/>
          </p:nvPr>
        </p:nvSpPr>
        <p:spPr>
          <a:xfrm>
            <a:off x="0" y="6601544"/>
            <a:ext cx="1905000" cy="2564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63DFFC-2B78-4F6F-838F-7F7605F18A8A}"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2226" name="Rectangle 2"/>
          <p:cNvSpPr>
            <a:spLocks noGrp="1" noChangeArrowheads="1"/>
          </p:cNvSpPr>
          <p:nvPr>
            <p:ph type="title"/>
          </p:nvPr>
        </p:nvSpPr>
        <p:spPr>
          <a:xfrm>
            <a:off x="2916237" y="88900"/>
            <a:ext cx="6120259" cy="765175"/>
          </a:xfrm>
        </p:spPr>
        <p:txBody>
          <a:bodyPr/>
          <a:lstStyle/>
          <a:p>
            <a:pPr eaLnBrk="1" hangingPunct="1">
              <a:defRPr/>
            </a:pPr>
            <a:r>
              <a:rPr lang="en-US" altLang="zh-CN"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4.5.3 </a:t>
            </a:r>
            <a:r>
              <a:rPr lang="zh-CN" altLang="en-US"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与或图的启发式搜索</a:t>
            </a:r>
          </a:p>
        </p:txBody>
      </p:sp>
      <p:sp>
        <p:nvSpPr>
          <p:cNvPr id="692227" name="Rectangle 3"/>
          <p:cNvSpPr>
            <a:spLocks noGrp="1" noChangeArrowheads="1"/>
          </p:cNvSpPr>
          <p:nvPr>
            <p:ph type="body" idx="1"/>
          </p:nvPr>
        </p:nvSpPr>
        <p:spPr>
          <a:xfrm>
            <a:off x="323528" y="1052736"/>
            <a:ext cx="8496944" cy="4637087"/>
          </a:xfrm>
        </p:spPr>
        <p:txBody>
          <a:bodyPr>
            <a:normAutofit lnSpcReduction="10000"/>
          </a:bodyPr>
          <a:lstStyle/>
          <a:p>
            <a:pPr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AO*</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p>
          <a:p>
            <a:pPr algn="just" eaLnBrk="1" hangingPunct="1">
              <a:lnSpc>
                <a:spcPct val="150000"/>
              </a:lnSpc>
              <a:spcBef>
                <a:spcPts val="0"/>
              </a:spcBef>
            </a:pPr>
            <a:r>
              <a:rPr lang="zh-CN" altLang="en-US" sz="2600" b="1" dirty="0" smtClean="0">
                <a:latin typeface="Times New Roman" panose="02020603050405020304" pitchFamily="18" charset="0"/>
                <a:ea typeface="楷体" panose="02010609060101010101" pitchFamily="49" charset="-122"/>
                <a:cs typeface="Times New Roman" panose="02020603050405020304" pitchFamily="18" charset="0"/>
              </a:rPr>
              <a:t>算法划分二个阶段：</a:t>
            </a: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、初始化</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a:t>
            </a:r>
          </a:p>
          <a:p>
            <a:pPr lvl="2" algn="just" eaLnBrk="1" hangingPunct="1">
              <a:lnSpc>
                <a:spcPct val="150000"/>
              </a:lnSpc>
              <a:spcBef>
                <a:spcPts val="0"/>
              </a:spcBef>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建立只包含初始状态节点</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b="1" baseline="-250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的搜索图</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G:={n</a:t>
            </a:r>
            <a:r>
              <a:rPr lang="en-US" altLang="zh-CN" b="1" baseline="-25000" dirty="0" smtClean="0">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p>
          <a:p>
            <a:pPr lvl="2" algn="just" eaLnBrk="1" hangingPunct="1">
              <a:lnSpc>
                <a:spcPct val="150000"/>
              </a:lnSpc>
              <a:spcBef>
                <a:spcPts val="0"/>
              </a:spcBef>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待扩展局部解图集</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LGS:={}</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、搜索循环</a:t>
            </a:r>
          </a:p>
          <a:p>
            <a:pPr lvl="2" algn="just" eaLnBrk="1" hangingPunct="1">
              <a:lnSpc>
                <a:spcPct val="150000"/>
              </a:lnSpc>
              <a:spcBef>
                <a:spcPts val="0"/>
              </a:spcBef>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选择和扩展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LGS</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中的局部解图；</a:t>
            </a:r>
          </a:p>
          <a:p>
            <a:pPr lvl="2" algn="just" eaLnBrk="1" hangingPunct="1">
              <a:lnSpc>
                <a:spcPct val="150000"/>
              </a:lnSpc>
              <a:spcBef>
                <a:spcPts val="0"/>
              </a:spcBef>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精化新局部解图代价的估计；</a:t>
            </a:r>
          </a:p>
          <a:p>
            <a:pPr lvl="2" algn="just" eaLnBrk="1" hangingPunct="1">
              <a:lnSpc>
                <a:spcPct val="150000"/>
              </a:lnSpc>
              <a:spcBef>
                <a:spcPts val="0"/>
              </a:spcBef>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传递节点的能解性。</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43</a:t>
            </a:fld>
            <a:endParaRPr lang="zh-CN" altLang="en-US"/>
          </a:p>
        </p:txBody>
      </p:sp>
    </p:spTree>
    <p:extLst>
      <p:ext uri="{BB962C8B-B14F-4D97-AF65-F5344CB8AC3E}">
        <p14:creationId xmlns:p14="http://schemas.microsoft.com/office/powerpoint/2010/main" val="36931593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4294967295"/>
          </p:nvPr>
        </p:nvSpPr>
        <p:spPr>
          <a:xfrm>
            <a:off x="35496" y="6563206"/>
            <a:ext cx="1905000" cy="3284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3BA90C-3BCF-4FC8-81A0-5BA9979F1057}"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3250" name="Rectangle 2"/>
          <p:cNvSpPr>
            <a:spLocks noGrp="1" noChangeArrowheads="1"/>
          </p:cNvSpPr>
          <p:nvPr>
            <p:ph type="title"/>
          </p:nvPr>
        </p:nvSpPr>
        <p:spPr>
          <a:xfrm>
            <a:off x="2916237" y="88900"/>
            <a:ext cx="5976243" cy="765175"/>
          </a:xfrm>
        </p:spPr>
        <p:txBody>
          <a:bodyPr/>
          <a:lstStyle/>
          <a:p>
            <a:pPr eaLnBrk="1" hangingPunct="1">
              <a:defRPr/>
            </a:pPr>
            <a:r>
              <a:rPr lang="en-US" altLang="zh-CN"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4.5.3 </a:t>
            </a:r>
            <a:r>
              <a:rPr lang="zh-CN" altLang="en-US"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与或图的启发式搜索</a:t>
            </a:r>
          </a:p>
        </p:txBody>
      </p:sp>
      <p:sp>
        <p:nvSpPr>
          <p:cNvPr id="693251" name="Rectangle 3"/>
          <p:cNvSpPr>
            <a:spLocks noGrp="1" noChangeArrowheads="1"/>
          </p:cNvSpPr>
          <p:nvPr>
            <p:ph type="body" idx="1"/>
          </p:nvPr>
        </p:nvSpPr>
        <p:spPr>
          <a:xfrm>
            <a:off x="395536" y="908720"/>
            <a:ext cx="8496944" cy="4464050"/>
          </a:xfrm>
        </p:spPr>
        <p:txBody>
          <a:bodyPr>
            <a:noAutofit/>
          </a:bodyPr>
          <a:lstStyle/>
          <a:p>
            <a:pPr algn="just" eaLnBrk="1" hangingPunct="1">
              <a:lnSpc>
                <a:spcPct val="150000"/>
              </a:lnSpc>
              <a:spcBef>
                <a:spcPts val="0"/>
              </a:spcBef>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算法实现过程</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0" lvl="2" indent="0" algn="just" eaLnBrk="1" hangingPunct="1">
              <a:lnSpc>
                <a:spcPct val="150000"/>
              </a:lnSpc>
              <a:spcBef>
                <a:spcPts val="0"/>
              </a:spcBef>
              <a:buSzPct val="60000"/>
              <a:buFont typeface="Wingdings" panose="05000000000000000000" pitchFamily="2" charset="2"/>
              <a:buNone/>
              <a:defRPr/>
            </a:pPr>
            <a:r>
              <a:rPr lang="en-US" altLang="zh-CN" b="1" u="sng" dirty="0">
                <a:latin typeface="Times New Roman" panose="02020603050405020304" pitchFamily="18" charset="0"/>
                <a:ea typeface="楷体" panose="02010609060101010101" pitchFamily="49" charset="-122"/>
                <a:cs typeface="Times New Roman" panose="02020603050405020304" pitchFamily="18" charset="0"/>
              </a:rPr>
              <a:t>    (1)G=</a:t>
            </a:r>
            <a:r>
              <a:rPr lang="en-US" altLang="zh-CN"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u="sng"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u="sng" dirty="0">
                <a:latin typeface="Times New Roman" panose="02020603050405020304" pitchFamily="18" charset="0"/>
                <a:ea typeface="楷体" panose="02010609060101010101" pitchFamily="49" charset="-122"/>
                <a:cs typeface="Times New Roman" panose="02020603050405020304" pitchFamily="18" charset="0"/>
              </a:rPr>
              <a:t>, LGS</a:t>
            </a:r>
            <a:r>
              <a:rPr lang="zh-CN" altLang="en-US" b="1" u="sng" dirty="0">
                <a:latin typeface="Times New Roman" panose="02020603050405020304" pitchFamily="18" charset="0"/>
                <a:ea typeface="楷体" panose="02010609060101010101" pitchFamily="49" charset="-122"/>
                <a:cs typeface="Times New Roman" panose="02020603050405020304" pitchFamily="18" charset="0"/>
              </a:rPr>
              <a:t>为空集；</a:t>
            </a:r>
            <a:endParaRPr lang="en-US" altLang="zh-CN" b="1" u="sng"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eaLnBrk="1" hangingPunct="1">
              <a:lnSpc>
                <a:spcPct val="150000"/>
              </a:lnSpc>
              <a:spcBef>
                <a:spcPts val="0"/>
              </a:spcBef>
              <a:buFont typeface="Wingdings" panose="05000000000000000000" pitchFamily="2" charset="2"/>
              <a:buNone/>
              <a:defRPr/>
            </a:pPr>
            <a:r>
              <a:rPr lang="en-US" altLang="zh-CN" sz="2400" b="1" u="sng" dirty="0">
                <a:latin typeface="Times New Roman" panose="02020603050405020304" pitchFamily="18" charset="0"/>
                <a:ea typeface="楷体" panose="02010609060101010101" pitchFamily="49" charset="-122"/>
                <a:cs typeface="Times New Roman" panose="02020603050405020304" pitchFamily="18" charset="0"/>
              </a:rPr>
              <a:t>    (2)</a:t>
            </a:r>
            <a:r>
              <a:rPr lang="zh-CN" altLang="en-US" sz="2400" b="1" u="sng" dirty="0">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u="sng"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u="sng" dirty="0">
                <a:latin typeface="Times New Roman" panose="02020603050405020304" pitchFamily="18" charset="0"/>
                <a:ea typeface="楷体" panose="02010609060101010101" pitchFamily="49" charset="-122"/>
                <a:cs typeface="Times New Roman" panose="02020603050405020304" pitchFamily="18" charset="0"/>
              </a:rPr>
              <a:t>是终节点，则标记</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u="sng"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u="sng" dirty="0">
                <a:latin typeface="Times New Roman" panose="02020603050405020304" pitchFamily="18" charset="0"/>
                <a:ea typeface="楷体" panose="02010609060101010101" pitchFamily="49" charset="-122"/>
                <a:cs typeface="Times New Roman" panose="02020603050405020304" pitchFamily="18" charset="0"/>
              </a:rPr>
              <a:t>是能解节点，否则计算</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f(n</a:t>
            </a:r>
            <a:r>
              <a:rPr lang="en-US" altLang="zh-CN" sz="2400" b="1" u="sng"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)=h(n</a:t>
            </a:r>
            <a:r>
              <a:rPr lang="en-US" altLang="zh-CN" sz="2400" b="1" u="sng"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，并把</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号候选局部解图加进</a:t>
            </a:r>
            <a:r>
              <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LGS</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just" eaLnBrk="1" hangingPunct="1">
              <a:lnSpc>
                <a:spcPct val="150000"/>
              </a:lnSpc>
              <a:spcBef>
                <a:spcPts val="0"/>
              </a:spcBef>
              <a:buFont typeface="Wingdings" panose="05000000000000000000" pitchFamily="2" charset="2"/>
              <a:buNone/>
              <a:defRPr/>
            </a:pP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a:t>
            </a: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标记为</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能解节点</a:t>
            </a:r>
            <a:r>
              <a:rPr lang="zh-CN" altLang="en-US"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，则算法成功返回；</a:t>
            </a:r>
            <a:r>
              <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p>
          <a:p>
            <a:pPr marL="0" indent="0" algn="just" eaLnBrk="1" hangingPunct="1">
              <a:lnSpc>
                <a:spcPct val="150000"/>
              </a:lnSpc>
              <a:spcBef>
                <a:spcPts val="0"/>
              </a:spcBef>
              <a:buFont typeface="Wingdings" panose="05000000000000000000" pitchFamily="2" charset="2"/>
              <a:buNone/>
              <a:defRPr/>
            </a:pPr>
            <a:r>
              <a:rPr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选择</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最小的待扩展解图</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eaLnBrk="1" hangingPunct="1">
              <a:lnSpc>
                <a:spcPct val="150000"/>
              </a:lnSpc>
              <a:spcBef>
                <a:spcPts val="0"/>
              </a:spcBef>
              <a:buFont typeface="Wingdings" panose="05000000000000000000" pitchFamily="2" charset="2"/>
              <a:buNone/>
              <a:defRPr/>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随机选择</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中一个</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非终节点</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叶节点</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作为</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just" eaLnBrk="1" hangingPunct="1">
              <a:lnSpc>
                <a:spcPct val="150000"/>
              </a:lnSpc>
              <a:spcBef>
                <a:spcPts val="0"/>
              </a:spcBef>
              <a:buFont typeface="Wingdings" panose="05000000000000000000" pitchFamily="2" charset="2"/>
              <a:buNone/>
              <a:defRPr/>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(6)</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扩展</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p>
          <a:p>
            <a:pPr lvl="3" algn="just" eaLnBrk="1" hangingPunct="1">
              <a:lnSpc>
                <a:spcPct val="150000"/>
              </a:lnSpc>
              <a:spcBef>
                <a:spcPts val="0"/>
              </a:spcBef>
              <a:defRPr/>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建立</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，子节点</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并加入</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p>
          <a:p>
            <a:pPr lvl="3" algn="just" eaLnBrk="1" hangingPunct="1">
              <a:lnSpc>
                <a:spcPct val="150000"/>
              </a:lnSpc>
              <a:spcBef>
                <a:spcPts val="0"/>
              </a:spcBef>
              <a:defRPr/>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计算</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子节点</a:t>
            </a:r>
            <a:r>
              <a:rPr lang="en-US" altLang="zh-CN" sz="2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4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44</a:t>
            </a:fld>
            <a:endParaRPr lang="zh-CN" altLang="en-US"/>
          </a:p>
        </p:txBody>
      </p:sp>
    </p:spTree>
    <p:extLst>
      <p:ext uri="{BB962C8B-B14F-4D97-AF65-F5344CB8AC3E}">
        <p14:creationId xmlns:p14="http://schemas.microsoft.com/office/powerpoint/2010/main" val="18205828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4294967295"/>
          </p:nvPr>
        </p:nvSpPr>
        <p:spPr>
          <a:xfrm>
            <a:off x="0" y="6601544"/>
            <a:ext cx="1905000" cy="25645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BB05B0-9B22-430C-8857-1119185D7902}"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4274" name="Rectangle 2"/>
          <p:cNvSpPr>
            <a:spLocks noGrp="1" noChangeArrowheads="1"/>
          </p:cNvSpPr>
          <p:nvPr>
            <p:ph type="title"/>
          </p:nvPr>
        </p:nvSpPr>
        <p:spPr>
          <a:xfrm>
            <a:off x="2916237" y="88900"/>
            <a:ext cx="6120259" cy="765175"/>
          </a:xfrm>
        </p:spPr>
        <p:txBody>
          <a:bodyPr/>
          <a:lstStyle/>
          <a:p>
            <a:pPr eaLnBrk="1" hangingPunct="1">
              <a:defRPr/>
            </a:pPr>
            <a:r>
              <a:rPr lang="en-US" altLang="zh-CN"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4.5.3 </a:t>
            </a:r>
            <a:r>
              <a:rPr lang="zh-CN" altLang="en-US" sz="4000" dirty="0">
                <a:solidFill>
                  <a:srgbClr val="C00000"/>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与或图的启发式搜索</a:t>
            </a:r>
          </a:p>
        </p:txBody>
      </p:sp>
      <p:sp>
        <p:nvSpPr>
          <p:cNvPr id="694275" name="Rectangle 3"/>
          <p:cNvSpPr>
            <a:spLocks noGrp="1" noChangeArrowheads="1"/>
          </p:cNvSpPr>
          <p:nvPr>
            <p:ph type="body" idx="1"/>
          </p:nvPr>
        </p:nvSpPr>
        <p:spPr>
          <a:xfrm>
            <a:off x="23953" y="1052736"/>
            <a:ext cx="9108504" cy="4800600"/>
          </a:xfrm>
        </p:spPr>
        <p:txBody>
          <a:bodyPr>
            <a:normAutofit lnSpcReduction="10000"/>
          </a:bodyPr>
          <a:lstStyle/>
          <a:p>
            <a:pPr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算法实现过程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just" eaLnBrk="1" hangingPunct="1">
              <a:lnSpc>
                <a:spcPct val="150000"/>
              </a:lnSpc>
              <a:spcBef>
                <a:spcPts val="0"/>
              </a:spcBef>
              <a:buFont typeface="Wingdings" panose="05000000000000000000" pitchFamily="2" charset="2"/>
              <a:buNone/>
              <a:defRPr/>
            </a:pP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若</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存在</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lvl="3" algn="just" eaLnBrk="1" hangingPunct="1">
              <a:lnSpc>
                <a:spcPct val="150000"/>
              </a:lnSpc>
              <a:spcBef>
                <a:spcPts val="0"/>
              </a:spcBef>
              <a:buClr>
                <a:srgbClr val="0033CC"/>
              </a:buClr>
              <a:defRPr/>
            </a:pPr>
            <a:r>
              <a:rPr lang="en-US" altLang="zh-CN" sz="19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LGS</a:t>
            </a:r>
            <a:r>
              <a:rPr lang="zh-CN" altLang="en-US" sz="19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中删除</a:t>
            </a:r>
            <a:r>
              <a:rPr lang="en-US" altLang="zh-CN" sz="19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p>
          <a:p>
            <a:pPr lvl="3" algn="just" eaLnBrk="1" hangingPunct="1">
              <a:lnSpc>
                <a:spcPct val="150000"/>
              </a:lnSpc>
              <a:spcBef>
                <a:spcPts val="0"/>
              </a:spcBef>
              <a:buClr>
                <a:srgbClr val="0033CC"/>
              </a:buClr>
              <a:defRPr/>
            </a:pPr>
            <a:r>
              <a:rPr lang="zh-CN" altLang="en-US" sz="1900" b="1" dirty="0">
                <a:latin typeface="Times New Roman" panose="02020603050405020304" pitchFamily="18" charset="0"/>
                <a:ea typeface="楷体" panose="02010609060101010101" pitchFamily="49" charset="-122"/>
                <a:cs typeface="Times New Roman" panose="02020603050405020304" pitchFamily="18" charset="0"/>
              </a:rPr>
              <a:t>将</a:t>
            </a:r>
            <a:r>
              <a:rPr lang="en-US" altLang="zh-CN" sz="19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1900" b="1" dirty="0">
                <a:latin typeface="Times New Roman" panose="02020603050405020304" pitchFamily="18" charset="0"/>
                <a:ea typeface="楷体" panose="02010609060101010101" pitchFamily="49" charset="-122"/>
                <a:cs typeface="Times New Roman" panose="02020603050405020304" pitchFamily="18" charset="0"/>
              </a:rPr>
              <a:t>个</a:t>
            </a:r>
            <a:r>
              <a:rPr lang="zh-CN" altLang="en-US" sz="19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新的局部解图</a:t>
            </a:r>
            <a:r>
              <a:rPr lang="zh-CN" altLang="en-US" sz="1900" b="1" dirty="0">
                <a:latin typeface="Times New Roman" panose="02020603050405020304" pitchFamily="18" charset="0"/>
                <a:ea typeface="楷体" panose="02010609060101010101" pitchFamily="49" charset="-122"/>
                <a:cs typeface="Times New Roman" panose="02020603050405020304" pitchFamily="18" charset="0"/>
              </a:rPr>
              <a:t>加入</a:t>
            </a:r>
            <a:r>
              <a:rPr lang="en-US" altLang="zh-CN" sz="19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LGS</a:t>
            </a:r>
            <a:r>
              <a:rPr lang="en-US" altLang="zh-CN" sz="1900" b="1" dirty="0">
                <a:latin typeface="Times New Roman" panose="02020603050405020304" pitchFamily="18" charset="0"/>
                <a:ea typeface="楷体" panose="02010609060101010101" pitchFamily="49" charset="-122"/>
                <a:cs typeface="Times New Roman" panose="02020603050405020304" pitchFamily="18" charset="0"/>
              </a:rPr>
              <a:t>;</a:t>
            </a:r>
          </a:p>
          <a:p>
            <a:pPr marL="457200" lvl="1" indent="0" algn="just" eaLnBrk="1" hangingPunct="1">
              <a:lnSpc>
                <a:spcPct val="150000"/>
              </a:lnSpc>
              <a:spcBef>
                <a:spcPts val="0"/>
              </a:spcBef>
              <a:buFont typeface="Wingdings" panose="05000000000000000000" pitchFamily="2" charset="2"/>
              <a:buNone/>
              <a:defRPr/>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精化</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新局部解图</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代价的估计</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f(n)=h(n)</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lvl="2" algn="just" eaLnBrk="1" hangingPunct="1">
              <a:lnSpc>
                <a:spcPct val="150000"/>
              </a:lnSpc>
              <a:spcBef>
                <a:spcPts val="0"/>
              </a:spcBef>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用公式</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 K + h(n1) + h(n2) + … + h(</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nk</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取代原先的</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f(n);</a:t>
            </a:r>
          </a:p>
          <a:p>
            <a:pPr lvl="2" algn="just" eaLnBrk="1" hangingPunct="1">
              <a:lnSpc>
                <a:spcPct val="150000"/>
              </a:lnSpc>
              <a:spcBef>
                <a:spcPts val="0"/>
              </a:spcBef>
              <a:defRPr/>
            </a:pP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递归地</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作用到</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初始节点</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marL="457200" lvl="1" indent="0" algn="just" eaLnBrk="1" hangingPunct="1">
              <a:lnSpc>
                <a:spcPct val="150000"/>
              </a:lnSpc>
              <a:spcBef>
                <a:spcPts val="0"/>
              </a:spcBef>
              <a:buFont typeface="Wingdings" panose="05000000000000000000" pitchFamily="2" charset="2"/>
              <a:buNone/>
              <a:defRPr/>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传递</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新局部解图中</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节点的</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能解性</a:t>
            </a:r>
          </a:p>
          <a:p>
            <a:pPr lvl="2" algn="just" eaLnBrk="1" hangingPunct="1">
              <a:lnSpc>
                <a:spcPct val="150000"/>
              </a:lnSpc>
              <a:spcBef>
                <a:spcPts val="0"/>
              </a:spcBef>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标记</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作为</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终节点</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的子节点为</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能解节点</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2" algn="just" eaLnBrk="1" hangingPunct="1">
              <a:lnSpc>
                <a:spcPct val="150000"/>
              </a:lnSpc>
              <a:spcBef>
                <a:spcPts val="0"/>
              </a:spcBef>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递归地</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传递节点的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能解性</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到</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初始节点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45</a:t>
            </a:fld>
            <a:endParaRPr lang="zh-CN" altLang="en-US"/>
          </a:p>
        </p:txBody>
      </p:sp>
    </p:spTree>
    <p:extLst>
      <p:ext uri="{BB962C8B-B14F-4D97-AF65-F5344CB8AC3E}">
        <p14:creationId xmlns:p14="http://schemas.microsoft.com/office/powerpoint/2010/main" val="2948832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4294967295"/>
          </p:nvPr>
        </p:nvSpPr>
        <p:spPr>
          <a:xfrm>
            <a:off x="0" y="6553200"/>
            <a:ext cx="1905000" cy="328464"/>
          </a:xfrm>
          <a:prstGeom prst="rect">
            <a:avLst/>
          </a:prstGeom>
          <a:noFill/>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C4F7790-E11F-4C5B-8455-E7C64CF659EE}"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725" name="Rectangle 1026"/>
          <p:cNvSpPr>
            <a:spLocks noGrp="1" noChangeArrowheads="1"/>
          </p:cNvSpPr>
          <p:nvPr>
            <p:ph type="title"/>
          </p:nvPr>
        </p:nvSpPr>
        <p:spPr>
          <a:xfrm>
            <a:off x="251520" y="1484784"/>
            <a:ext cx="8569325" cy="3671888"/>
          </a:xfrm>
        </p:spPr>
        <p:txBody>
          <a:bodyPr>
            <a:normAutofit fontScale="90000"/>
          </a:bodyPr>
          <a:lstStyle/>
          <a:p>
            <a:pPr algn="l" eaLnBrk="1" hangingPunct="1">
              <a:lnSpc>
                <a:spcPct val="120000"/>
              </a:lnSpc>
            </a:pPr>
            <a:r>
              <a:rPr lang="zh-CN" altLang="en-US" sz="3200"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在人工智能中可以采用问题规约搜索法来求解博弈问题。</a:t>
            </a:r>
            <a:br>
              <a:rPr lang="zh-CN" altLang="en-US" sz="3200"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3200"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下面就来讨论博弈中两种最基本的搜索方法：</a:t>
            </a:r>
            <a:br>
              <a:rPr lang="zh-CN" altLang="en-US" sz="3200" b="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36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极大极小过程（</a:t>
            </a:r>
            <a:r>
              <a:rPr lang="en-US" altLang="zh-CN" sz="32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MINMAX</a:t>
            </a:r>
            <a:r>
              <a:rPr lang="zh-CN" altLang="en-US" sz="32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过程）；</a:t>
            </a:r>
            <a:br>
              <a:rPr lang="zh-CN" altLang="en-US" sz="3200" b="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32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(2)α-β</a:t>
            </a:r>
            <a:r>
              <a:rPr lang="zh-CN" altLang="en-US" sz="3200" b="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过程。</a:t>
            </a:r>
          </a:p>
        </p:txBody>
      </p:sp>
      <p:sp>
        <p:nvSpPr>
          <p:cNvPr id="30726" name="Rectangle 1030"/>
          <p:cNvSpPr>
            <a:spLocks noChangeArrowheads="1"/>
          </p:cNvSpPr>
          <p:nvPr/>
        </p:nvSpPr>
        <p:spPr bwMode="auto">
          <a:xfrm>
            <a:off x="6372200" y="-243408"/>
            <a:ext cx="285980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求解策略</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46</a:t>
            </a:fld>
            <a:endParaRPr lang="zh-CN" altLang="en-US"/>
          </a:p>
        </p:txBody>
      </p:sp>
    </p:spTree>
    <p:extLst>
      <p:ext uri="{BB962C8B-B14F-4D97-AF65-F5344CB8AC3E}">
        <p14:creationId xmlns:p14="http://schemas.microsoft.com/office/powerpoint/2010/main" val="1719559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2"/>
          <p:cNvSpPr>
            <a:spLocks noGrp="1"/>
          </p:cNvSpPr>
          <p:nvPr>
            <p:ph idx="1"/>
          </p:nvPr>
        </p:nvSpPr>
        <p:spPr>
          <a:xfrm>
            <a:off x="323528" y="1153071"/>
            <a:ext cx="8568952" cy="1178560"/>
          </a:xfrm>
        </p:spPr>
        <p:txBody>
          <a:bodyPr vert="horz" wrap="square" lIns="65024" tIns="32512" rIns="65024" bIns="32512" anchor="t" anchorCtr="0"/>
          <a:lstStyle/>
          <a:p>
            <a:pPr eaLnBrk="1" hangingPunct="1">
              <a:lnSpc>
                <a:spcPct val="9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下图 所示是向前看两步，共四层的博弈树，用□表示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，用○表示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MIN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，端节点上的数字表示它对应的估价函数的值。在</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MIN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处用圆弧连接，用</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表示其子节点取估值最小的格局。 </a:t>
            </a:r>
          </a:p>
        </p:txBody>
      </p:sp>
      <p:pic>
        <p:nvPicPr>
          <p:cNvPr id="750595" name="Picture 3" descr="22"/>
          <p:cNvPicPr>
            <a:picLocks noChangeAspect="1"/>
          </p:cNvPicPr>
          <p:nvPr/>
        </p:nvPicPr>
        <p:blipFill>
          <a:blip r:embed="rId3"/>
          <a:stretch>
            <a:fillRect/>
          </a:stretch>
        </p:blipFill>
        <p:spPr>
          <a:xfrm>
            <a:off x="2915816" y="2363530"/>
            <a:ext cx="5832648" cy="4097150"/>
          </a:xfrm>
          <a:prstGeom prst="rect">
            <a:avLst/>
          </a:prstGeom>
          <a:noFill/>
          <a:ln w="9525">
            <a:noFill/>
          </a:ln>
        </p:spPr>
      </p:pic>
      <p:sp>
        <p:nvSpPr>
          <p:cNvPr id="750596" name="Rectangle 4"/>
          <p:cNvSpPr/>
          <p:nvPr/>
        </p:nvSpPr>
        <p:spPr>
          <a:xfrm>
            <a:off x="251520" y="2331631"/>
            <a:ext cx="2376264" cy="4392488"/>
          </a:xfrm>
          <a:prstGeom prst="rect">
            <a:avLst/>
          </a:prstGeom>
          <a:noFill/>
          <a:ln w="9525">
            <a:noFill/>
          </a:ln>
        </p:spPr>
        <p:txBody>
          <a:bodyPr anchor="t" anchorCtr="0"/>
          <a:lstStyle/>
          <a:p>
            <a:pPr marL="243836" indent="-243836" algn="just">
              <a:spcBef>
                <a:spcPct val="20000"/>
              </a:spcBef>
              <a:buClr>
                <a:srgbClr val="66FFFF"/>
              </a:buClr>
              <a:buFont typeface="Wingdings" panose="05000000000000000000" pitchFamily="2" charset="2"/>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图中节点处的数字，在端节点是估价函数的值，称它为静态值，</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MIN</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处取最小值</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处取最大</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值</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日期占位符 1"/>
          <p:cNvSpPr>
            <a:spLocks noGrp="1"/>
          </p:cNvSpPr>
          <p:nvPr>
            <p:ph type="dt" sz="half" idx="10"/>
          </p:nvPr>
        </p:nvSpPr>
        <p:spPr/>
        <p:txBody>
          <a:bodyPr/>
          <a:lstStyle/>
          <a:p>
            <a:fld id="{17DCCF41-58FE-4A46-9852-9F74722F1606}" type="datetime1">
              <a:rPr lang="zh-CN" altLang="en-US" smtClean="0"/>
              <a:t>2025/6/29</a:t>
            </a:fld>
            <a:endParaRPr lang="zh-CN" altLang="en-US"/>
          </a:p>
        </p:txBody>
      </p:sp>
      <p:sp>
        <p:nvSpPr>
          <p:cNvPr id="3" name="灯片编号占位符 2"/>
          <p:cNvSpPr>
            <a:spLocks noGrp="1"/>
          </p:cNvSpPr>
          <p:nvPr>
            <p:ph type="sldNum" sz="quarter" idx="12"/>
          </p:nvPr>
        </p:nvSpPr>
        <p:spPr/>
        <p:txBody>
          <a:bodyPr/>
          <a:lstStyle/>
          <a:p>
            <a:fld id="{7012CB91-0F1F-45CE-9FF6-7038D6FF293C}" type="slidenum">
              <a:rPr lang="zh-CN" altLang="en-US" smtClean="0"/>
              <a:t>47</a:t>
            </a:fld>
            <a:endParaRPr lang="zh-CN" altLang="en-US"/>
          </a:p>
        </p:txBody>
      </p:sp>
    </p:spTree>
    <p:extLst>
      <p:ext uri="{BB962C8B-B14F-4D97-AF65-F5344CB8AC3E}">
        <p14:creationId xmlns:p14="http://schemas.microsoft.com/office/powerpoint/2010/main" val="345010135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B749AB65-DF17-4228-BC91-30BFA6C8B22F}"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71" name="Rectangle 7"/>
          <p:cNvSpPr>
            <a:spLocks noChangeArrowheads="1"/>
          </p:cNvSpPr>
          <p:nvPr/>
        </p:nvSpPr>
        <p:spPr bwMode="auto">
          <a:xfrm>
            <a:off x="3779838" y="115888"/>
            <a:ext cx="5219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ctr" eaLnBrk="1" hangingPunct="1">
              <a:buClr>
                <a:srgbClr val="66FFFF"/>
              </a:buClr>
              <a:buSzTx/>
              <a:buFont typeface="Wingdings" panose="05000000000000000000" pitchFamily="2" charset="2"/>
              <a:buNone/>
            </a:pPr>
            <a:r>
              <a:rPr lang="zh-CN" altLang="en-US" sz="4400">
                <a:latin typeface="Times New Roman" panose="02020603050405020304" pitchFamily="18" charset="0"/>
                <a:ea typeface="楷体" panose="02010609060101010101" pitchFamily="49" charset="-122"/>
                <a:cs typeface="Times New Roman" panose="02020603050405020304" pitchFamily="18" charset="0"/>
              </a:rPr>
              <a:t>第</a:t>
            </a:r>
            <a:r>
              <a:rPr lang="en-US" altLang="zh-CN" sz="4400">
                <a:latin typeface="Times New Roman" panose="02020603050405020304" pitchFamily="18" charset="0"/>
                <a:ea typeface="楷体" panose="02010609060101010101" pitchFamily="49" charset="-122"/>
                <a:cs typeface="Times New Roman" panose="02020603050405020304" pitchFamily="18" charset="0"/>
              </a:rPr>
              <a:t>5</a:t>
            </a:r>
            <a:r>
              <a:rPr lang="zh-CN" altLang="en-US" sz="4400">
                <a:latin typeface="Times New Roman" panose="02020603050405020304" pitchFamily="18" charset="0"/>
                <a:ea typeface="楷体" panose="02010609060101010101" pitchFamily="49" charset="-122"/>
                <a:cs typeface="Times New Roman" panose="02020603050405020304" pitchFamily="18" charset="0"/>
              </a:rPr>
              <a:t>章 不确定性推理</a:t>
            </a:r>
          </a:p>
        </p:txBody>
      </p:sp>
      <p:sp>
        <p:nvSpPr>
          <p:cNvPr id="7172" name="Rectangle 8"/>
          <p:cNvSpPr>
            <a:spLocks noChangeArrowheads="1"/>
          </p:cNvSpPr>
          <p:nvPr/>
        </p:nvSpPr>
        <p:spPr bwMode="auto">
          <a:xfrm>
            <a:off x="755650" y="1030288"/>
            <a:ext cx="7488238" cy="403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lnSpc>
                <a:spcPct val="150000"/>
              </a:lnSpc>
              <a:buClr>
                <a:srgbClr val="66FFFF"/>
              </a:buClr>
              <a:buSzTx/>
              <a:buFont typeface="Wingdings" panose="05000000000000000000" pitchFamily="2" charset="2"/>
              <a:buNone/>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5.1 概述</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50000"/>
              </a:lnSpc>
              <a:buClr>
                <a:srgbClr val="66FFFF"/>
              </a:buClr>
              <a:buSzTx/>
              <a:buFont typeface="Wingdings" panose="05000000000000000000" pitchFamily="2" charset="2"/>
              <a:buNone/>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5.2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概率方法</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50000"/>
              </a:lnSpc>
              <a:buClr>
                <a:srgbClr val="66FFFF"/>
              </a:buClr>
              <a:buSzTx/>
              <a:buFont typeface="Wingdings" panose="05000000000000000000" pitchFamily="2" charset="2"/>
              <a:buNone/>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3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主观</a:t>
            </a: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Bayes</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方法</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50000"/>
              </a:lnSpc>
              <a:buClr>
                <a:srgbClr val="66FFFF"/>
              </a:buClr>
              <a:buSzTx/>
              <a:buFont typeface="Wingdings" panose="05000000000000000000" pitchFamily="2" charset="2"/>
              <a:buNone/>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5.4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可信度方法</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50000"/>
              </a:lnSpc>
              <a:buClr>
                <a:srgbClr val="66FFFF"/>
              </a:buClr>
              <a:buSzTx/>
              <a:buFont typeface="Wingdings" panose="05000000000000000000" pitchFamily="2" charset="2"/>
              <a:buNone/>
            </a:pPr>
            <a:r>
              <a:rPr lang="en-US" altLang="zh-CN" sz="3200" dirty="0">
                <a:latin typeface="Times New Roman" panose="02020603050405020304" pitchFamily="18" charset="0"/>
                <a:ea typeface="楷体" panose="02010609060101010101" pitchFamily="49" charset="-122"/>
                <a:cs typeface="Times New Roman" panose="02020603050405020304" pitchFamily="18" charset="0"/>
              </a:rPr>
              <a:t>5.5 </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证据理论</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Clr>
                <a:srgbClr val="66FFFF"/>
              </a:buClr>
              <a:buSzTx/>
              <a:buFont typeface="Wingdings" panose="05000000000000000000" pitchFamily="2" charset="2"/>
              <a:buNone/>
            </a:pPr>
            <a:endParaRPr lang="zh-CN" altLang="en-US" sz="44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48</a:t>
            </a:fld>
            <a:endParaRPr lang="zh-CN" altLang="en-US"/>
          </a:p>
        </p:txBody>
      </p:sp>
    </p:spTree>
    <p:extLst>
      <p:ext uri="{BB962C8B-B14F-4D97-AF65-F5344CB8AC3E}">
        <p14:creationId xmlns:p14="http://schemas.microsoft.com/office/powerpoint/2010/main" val="27985915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a:spcBef>
                <a:spcPct val="0"/>
              </a:spcBef>
              <a:buClrTx/>
              <a:buSzTx/>
              <a:buFontTx/>
              <a:buNone/>
            </a:pPr>
            <a:fld id="{435794BB-584A-47A2-837A-5B7EE9B59CB0}" type="datetime1">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2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8466" name="Rectangle 2"/>
          <p:cNvSpPr>
            <a:spLocks noGrp="1" noChangeArrowheads="1"/>
          </p:cNvSpPr>
          <p:nvPr>
            <p:ph type="body" idx="1"/>
          </p:nvPr>
        </p:nvSpPr>
        <p:spPr>
          <a:xfrm>
            <a:off x="395288" y="1125538"/>
            <a:ext cx="8281987" cy="4730750"/>
          </a:xfrm>
        </p:spPr>
        <p:txBody>
          <a:bodyPr>
            <a:normAutofit fontScale="92500"/>
          </a:bodyPr>
          <a:lstStyle/>
          <a:p>
            <a:pPr algn="just" eaLnBrk="1" hangingPunct="1">
              <a:lnSpc>
                <a:spcPct val="80000"/>
              </a:lnSpc>
              <a:defRPr/>
            </a:pP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 LS</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LN</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的性质</a:t>
            </a:r>
          </a:p>
          <a:p>
            <a:pPr algn="just" eaLnBrk="1" hangingPunct="1">
              <a:lnSpc>
                <a:spcPct val="80000"/>
              </a:lnSpc>
              <a:defRPr/>
            </a:pP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LS</a:t>
            </a: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的性质</a:t>
            </a:r>
          </a:p>
          <a:p>
            <a:pPr marL="0" algn="just" eaLnBrk="1" hangingPunct="1">
              <a:lnSpc>
                <a:spcPct val="130000"/>
              </a:lnSpc>
              <a:spcBef>
                <a:spcPts val="0"/>
              </a:spcBef>
              <a:buFont typeface="Wingdings" panose="05000000000000000000" pitchFamily="2" charset="2"/>
              <a:buNone/>
              <a:defRP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LS&gt;1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O(H|E)&gt;O(H)，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支持</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H；LS</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越大，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比</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大得越多，即</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越大，</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的支持越充分。</a:t>
            </a:r>
          </a:p>
          <a:p>
            <a:pPr marL="0" algn="just" eaLnBrk="1" hangingPunct="1">
              <a:lnSpc>
                <a:spcPct val="130000"/>
              </a:lnSpc>
              <a:spcBef>
                <a:spcPts val="0"/>
              </a:spcBef>
              <a:buFont typeface="Wingdings" panose="05000000000000000000" pitchFamily="2" charset="2"/>
              <a:buNone/>
              <a:defRPr/>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表示由于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的存在，将导致</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为真。</a:t>
            </a:r>
          </a:p>
          <a:p>
            <a:pPr marL="0" algn="just" eaLnBrk="1" hangingPunct="1">
              <a:lnSpc>
                <a:spcPct val="130000"/>
              </a:lnSpc>
              <a:spcBef>
                <a:spcPts val="0"/>
              </a:spcBef>
              <a:buFont typeface="Wingdings" panose="05000000000000000000" pitchFamily="2" charset="2"/>
              <a:buNone/>
              <a:defRPr/>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O(H|E)=O(H)，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没有影响；</a:t>
            </a:r>
          </a:p>
          <a:p>
            <a:pPr marL="0" algn="just" eaLnBrk="1" hangingPunct="1">
              <a:lnSpc>
                <a:spcPct val="130000"/>
              </a:lnSpc>
              <a:spcBef>
                <a:spcPts val="0"/>
              </a:spcBef>
              <a:buFont typeface="Wingdings" panose="05000000000000000000" pitchFamily="2" charset="2"/>
              <a:buNone/>
              <a:defRPr/>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LS&lt;1</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O(H|E)&lt;O(H)，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不支持</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t>
            </a:r>
          </a:p>
          <a:p>
            <a:pPr marL="0" algn="just" eaLnBrk="1" hangingPunct="1">
              <a:lnSpc>
                <a:spcPct val="130000"/>
              </a:lnSpc>
              <a:spcBef>
                <a:spcPts val="0"/>
              </a:spcBef>
              <a:buFont typeface="Wingdings" panose="05000000000000000000" pitchFamily="2" charset="2"/>
              <a:buNone/>
              <a:defRPr/>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LS=0</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O(H|E)=0，</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的存在使</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为假。</a:t>
            </a:r>
          </a:p>
          <a:p>
            <a:pPr marL="0" algn="just" eaLnBrk="1" hangingPunct="1">
              <a:lnSpc>
                <a:spcPct val="130000"/>
              </a:lnSpc>
              <a:spcBef>
                <a:spcPts val="0"/>
              </a:spcBef>
              <a:buFont typeface="Wingdings" panose="05000000000000000000" pitchFamily="2" charset="2"/>
              <a:buNone/>
              <a:defRPr/>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由上述分析可以看出，</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LS</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反映的是</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的出现对</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为真的影响程度。因此称</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LS</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为知识的充分性度量。</a:t>
            </a:r>
          </a:p>
        </p:txBody>
      </p:sp>
      <p:sp>
        <p:nvSpPr>
          <p:cNvPr id="66564" name="Rectangle 4"/>
          <p:cNvSpPr>
            <a:spLocks noGrp="1" noChangeArrowheads="1"/>
          </p:cNvSpPr>
          <p:nvPr>
            <p:ph type="title"/>
          </p:nvPr>
        </p:nvSpPr>
        <p:spPr>
          <a:xfrm>
            <a:off x="3348038" y="44450"/>
            <a:ext cx="5699125" cy="796925"/>
          </a:xfrm>
          <a:noFill/>
        </p:spPr>
        <p:txBody>
          <a:bodyPr/>
          <a:lstStyle/>
          <a:p>
            <a:pPr algn="just"/>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5.3 </a:t>
            </a:r>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主观</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Bayes</a:t>
            </a:r>
            <a:r>
              <a:rPr lang="zh-CN" altLang="en-US" sz="3600" dirty="0">
                <a:latin typeface="Times New Roman" panose="02020603050405020304" pitchFamily="18" charset="0"/>
                <a:ea typeface="楷体" panose="02010609060101010101" pitchFamily="49" charset="-122"/>
                <a:cs typeface="Times New Roman" panose="02020603050405020304" pitchFamily="18" charset="0"/>
              </a:rPr>
              <a:t>方法</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49</a:t>
            </a:fld>
            <a:endParaRPr lang="zh-CN" altLang="en-US"/>
          </a:p>
        </p:txBody>
      </p:sp>
    </p:spTree>
    <p:extLst>
      <p:ext uri="{BB962C8B-B14F-4D97-AF65-F5344CB8AC3E}">
        <p14:creationId xmlns:p14="http://schemas.microsoft.com/office/powerpoint/2010/main" val="215549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27484" y="154089"/>
            <a:ext cx="8027987" cy="93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2.2.4 </a:t>
            </a:r>
            <a:r>
              <a:rPr lang="zh-CN" altLang="en-US" sz="3600" b="1" dirty="0">
                <a:latin typeface="Times New Roman" panose="02020603050405020304" pitchFamily="18" charset="0"/>
                <a:ea typeface="楷体" panose="02010609060101010101" pitchFamily="49" charset="-122"/>
                <a:cs typeface="Times New Roman" panose="02020603050405020304" pitchFamily="18" charset="0"/>
              </a:rPr>
              <a:t>谓词逻辑表示</a:t>
            </a:r>
          </a:p>
        </p:txBody>
      </p:sp>
      <p:sp>
        <p:nvSpPr>
          <p:cNvPr id="2" name="日期占位符 1">
            <a:extLst>
              <a:ext uri="{FF2B5EF4-FFF2-40B4-BE49-F238E27FC236}">
                <a16:creationId xmlns="" xmlns:a16="http://schemas.microsoft.com/office/drawing/2014/main" id="{17BD6665-3748-4834-8C22-B9ABD10D5DF1}"/>
              </a:ext>
            </a:extLst>
          </p:cNvPr>
          <p:cNvSpPr>
            <a:spLocks noGrp="1"/>
          </p:cNvSpPr>
          <p:nvPr>
            <p:ph type="dt" sz="half" idx="10"/>
          </p:nvPr>
        </p:nvSpPr>
        <p:spPr>
          <a:xfrm>
            <a:off x="0" y="6399755"/>
            <a:ext cx="1905000" cy="457200"/>
          </a:xfrm>
        </p:spPr>
        <p:txBody>
          <a:bodyPr/>
          <a:lstStyle/>
          <a:p>
            <a:pPr>
              <a:defRPr/>
            </a:pPr>
            <a:fld id="{C8905489-BB99-40EB-9103-2369A65BAA66}" type="datetime1">
              <a:rPr lang="zh-CN" altLang="en-US" smtClean="0"/>
              <a:t>2025/6/29</a:t>
            </a:fld>
            <a:endParaRPr lang="zh-CN" altLang="en-US" dirty="0">
              <a:latin typeface="Arial" panose="020B0604020202020204" pitchFamily="34" charset="0"/>
            </a:endParaRPr>
          </a:p>
        </p:txBody>
      </p:sp>
      <p:sp>
        <p:nvSpPr>
          <p:cNvPr id="8" name="文本框 7"/>
          <p:cNvSpPr txBox="1"/>
          <p:nvPr/>
        </p:nvSpPr>
        <p:spPr>
          <a:xfrm>
            <a:off x="718962" y="1528526"/>
            <a:ext cx="8128000" cy="605294"/>
          </a:xfrm>
          <a:prstGeom prst="rect">
            <a:avLst/>
          </a:prstGeom>
          <a:noFill/>
        </p:spPr>
        <p:txBody>
          <a:bodyPr>
            <a:spAutoFit/>
          </a:bodyPr>
          <a:lstStyle/>
          <a:p>
            <a:pPr marL="342900" indent="-342900">
              <a:lnSpc>
                <a:spcPts val="4000"/>
              </a:lnSpc>
              <a:spcBef>
                <a:spcPts val="0"/>
              </a:spcBef>
              <a:buClr>
                <a:srgbClr val="C00000"/>
              </a:buClr>
              <a:buSzPct val="100000"/>
              <a:buFont typeface="Wingdings" panose="05000000000000000000" pitchFamily="2" charset="2"/>
              <a:buChar char="p"/>
              <a:defRPr/>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sym typeface="+mn-ea"/>
              </a:rPr>
              <a:t>谓词公式表示知识的</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步骤：</a:t>
            </a:r>
          </a:p>
        </p:txBody>
      </p:sp>
      <p:sp>
        <p:nvSpPr>
          <p:cNvPr id="9" name="MH_Other_1"/>
          <p:cNvSpPr/>
          <p:nvPr>
            <p:custDataLst>
              <p:tags r:id="rId1"/>
            </p:custDataLst>
          </p:nvPr>
        </p:nvSpPr>
        <p:spPr>
          <a:xfrm>
            <a:off x="1470512" y="4321040"/>
            <a:ext cx="1425575" cy="1427162"/>
          </a:xfrm>
          <a:custGeom>
            <a:avLst/>
            <a:gdLst>
              <a:gd name="connsiteX0" fmla="*/ 713124 w 1426250"/>
              <a:gd name="connsiteY0" fmla="*/ 152812 h 1426250"/>
              <a:gd name="connsiteX1" fmla="*/ 152812 w 1426250"/>
              <a:gd name="connsiteY1" fmla="*/ 713124 h 1426250"/>
              <a:gd name="connsiteX2" fmla="*/ 713124 w 1426250"/>
              <a:gd name="connsiteY2" fmla="*/ 1273436 h 1426250"/>
              <a:gd name="connsiteX3" fmla="*/ 1273436 w 1426250"/>
              <a:gd name="connsiteY3" fmla="*/ 713124 h 1426250"/>
              <a:gd name="connsiteX4" fmla="*/ 713124 w 1426250"/>
              <a:gd name="connsiteY4" fmla="*/ 152812 h 1426250"/>
              <a:gd name="connsiteX5" fmla="*/ 713125 w 1426250"/>
              <a:gd name="connsiteY5" fmla="*/ 0 h 1426250"/>
              <a:gd name="connsiteX6" fmla="*/ 1426250 w 1426250"/>
              <a:gd name="connsiteY6" fmla="*/ 713125 h 1426250"/>
              <a:gd name="connsiteX7" fmla="*/ 713125 w 1426250"/>
              <a:gd name="connsiteY7" fmla="*/ 1426250 h 1426250"/>
              <a:gd name="connsiteX8" fmla="*/ 0 w 1426250"/>
              <a:gd name="connsiteY8" fmla="*/ 713125 h 1426250"/>
              <a:gd name="connsiteX9" fmla="*/ 713125 w 1426250"/>
              <a:gd name="connsiteY9" fmla="*/ 0 h 142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250" h="1426250">
                <a:moveTo>
                  <a:pt x="713124" y="152812"/>
                </a:moveTo>
                <a:cubicBezTo>
                  <a:pt x="403672" y="152812"/>
                  <a:pt x="152812" y="403672"/>
                  <a:pt x="152812" y="713124"/>
                </a:cubicBezTo>
                <a:cubicBezTo>
                  <a:pt x="152812" y="1022576"/>
                  <a:pt x="403672" y="1273436"/>
                  <a:pt x="713124" y="1273436"/>
                </a:cubicBezTo>
                <a:cubicBezTo>
                  <a:pt x="1022576" y="1273436"/>
                  <a:pt x="1273436" y="1022576"/>
                  <a:pt x="1273436" y="713124"/>
                </a:cubicBezTo>
                <a:cubicBezTo>
                  <a:pt x="1273436" y="403672"/>
                  <a:pt x="1022576" y="152812"/>
                  <a:pt x="713124" y="152812"/>
                </a:cubicBezTo>
                <a:close/>
                <a:moveTo>
                  <a:pt x="713125" y="0"/>
                </a:moveTo>
                <a:cubicBezTo>
                  <a:pt x="1106973" y="0"/>
                  <a:pt x="1426250" y="319277"/>
                  <a:pt x="1426250" y="713125"/>
                </a:cubicBezTo>
                <a:cubicBezTo>
                  <a:pt x="1426250" y="1106973"/>
                  <a:pt x="1106973" y="1426250"/>
                  <a:pt x="713125" y="1426250"/>
                </a:cubicBezTo>
                <a:cubicBezTo>
                  <a:pt x="319277" y="1426250"/>
                  <a:pt x="0" y="1106973"/>
                  <a:pt x="0" y="713125"/>
                </a:cubicBezTo>
                <a:cubicBezTo>
                  <a:pt x="0" y="319277"/>
                  <a:pt x="319277" y="0"/>
                  <a:pt x="713125"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MH_Other_2"/>
          <p:cNvSpPr/>
          <p:nvPr>
            <p:custDataLst>
              <p:tags r:id="rId2"/>
            </p:custDataLst>
          </p:nvPr>
        </p:nvSpPr>
        <p:spPr bwMode="auto">
          <a:xfrm>
            <a:off x="1739846" y="4591507"/>
            <a:ext cx="886537" cy="886538"/>
          </a:xfrm>
          <a:prstGeom prst="ellipse">
            <a:avLst/>
          </a:prstGeom>
          <a:gradFill flip="none" rotWithShape="1">
            <a:gsLst>
              <a:gs pos="0">
                <a:srgbClr val="F68207"/>
              </a:gs>
              <a:gs pos="47000">
                <a:srgbClr val="F68207"/>
              </a:gs>
              <a:gs pos="82000">
                <a:srgbClr val="F68207"/>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eaLnBrk="1" fontAlgn="auto" hangingPunct="1">
              <a:spcBef>
                <a:spcPts val="0"/>
              </a:spcBef>
              <a:spcAft>
                <a:spcPts val="0"/>
              </a:spcAft>
              <a:defRPr/>
            </a:pPr>
            <a:r>
              <a:rPr lang="en-US" altLang="zh-CN"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03</a:t>
            </a:r>
            <a:endParaRPr lang="zh-CN" altLang="en-US"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MH_Other_3"/>
          <p:cNvSpPr/>
          <p:nvPr>
            <p:custDataLst>
              <p:tags r:id="rId3"/>
            </p:custDataLst>
          </p:nvPr>
        </p:nvSpPr>
        <p:spPr>
          <a:xfrm>
            <a:off x="262563" y="2188997"/>
            <a:ext cx="1131887" cy="1131888"/>
          </a:xfrm>
          <a:custGeom>
            <a:avLst/>
            <a:gdLst>
              <a:gd name="connsiteX0" fmla="*/ 566054 w 1132108"/>
              <a:gd name="connsiteY0" fmla="*/ 121298 h 1132108"/>
              <a:gd name="connsiteX1" fmla="*/ 121297 w 1132108"/>
              <a:gd name="connsiteY1" fmla="*/ 566055 h 1132108"/>
              <a:gd name="connsiteX2" fmla="*/ 566054 w 1132108"/>
              <a:gd name="connsiteY2" fmla="*/ 1010812 h 1132108"/>
              <a:gd name="connsiteX3" fmla="*/ 1010811 w 1132108"/>
              <a:gd name="connsiteY3" fmla="*/ 566055 h 1132108"/>
              <a:gd name="connsiteX4" fmla="*/ 566054 w 1132108"/>
              <a:gd name="connsiteY4" fmla="*/ 121298 h 1132108"/>
              <a:gd name="connsiteX5" fmla="*/ 566054 w 1132108"/>
              <a:gd name="connsiteY5" fmla="*/ 0 h 1132108"/>
              <a:gd name="connsiteX6" fmla="*/ 1132108 w 1132108"/>
              <a:gd name="connsiteY6" fmla="*/ 566054 h 1132108"/>
              <a:gd name="connsiteX7" fmla="*/ 566054 w 1132108"/>
              <a:gd name="connsiteY7" fmla="*/ 1132108 h 1132108"/>
              <a:gd name="connsiteX8" fmla="*/ 0 w 1132108"/>
              <a:gd name="connsiteY8" fmla="*/ 566054 h 1132108"/>
              <a:gd name="connsiteX9" fmla="*/ 566054 w 1132108"/>
              <a:gd name="connsiteY9" fmla="*/ 0 h 113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2108" h="1132108">
                <a:moveTo>
                  <a:pt x="566054" y="121298"/>
                </a:moveTo>
                <a:cubicBezTo>
                  <a:pt x="320421" y="121298"/>
                  <a:pt x="121297" y="320422"/>
                  <a:pt x="121297" y="566055"/>
                </a:cubicBezTo>
                <a:cubicBezTo>
                  <a:pt x="121297" y="811688"/>
                  <a:pt x="320421" y="1010812"/>
                  <a:pt x="566054" y="1010812"/>
                </a:cubicBezTo>
                <a:cubicBezTo>
                  <a:pt x="811687" y="1010812"/>
                  <a:pt x="1010811" y="811688"/>
                  <a:pt x="1010811" y="566055"/>
                </a:cubicBezTo>
                <a:cubicBezTo>
                  <a:pt x="1010811" y="320422"/>
                  <a:pt x="811687" y="121298"/>
                  <a:pt x="566054" y="121298"/>
                </a:cubicBezTo>
                <a:close/>
                <a:moveTo>
                  <a:pt x="566054" y="0"/>
                </a:moveTo>
                <a:cubicBezTo>
                  <a:pt x="878677" y="0"/>
                  <a:pt x="1132108" y="253431"/>
                  <a:pt x="1132108" y="566054"/>
                </a:cubicBezTo>
                <a:cubicBezTo>
                  <a:pt x="1132108" y="878677"/>
                  <a:pt x="878677" y="1132108"/>
                  <a:pt x="566054" y="1132108"/>
                </a:cubicBezTo>
                <a:cubicBezTo>
                  <a:pt x="253431" y="1132108"/>
                  <a:pt x="0" y="878677"/>
                  <a:pt x="0" y="566054"/>
                </a:cubicBezTo>
                <a:cubicBezTo>
                  <a:pt x="0" y="253431"/>
                  <a:pt x="253431" y="0"/>
                  <a:pt x="566054"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MH_Other_4"/>
          <p:cNvSpPr/>
          <p:nvPr>
            <p:custDataLst>
              <p:tags r:id="rId4"/>
            </p:custDataLst>
          </p:nvPr>
        </p:nvSpPr>
        <p:spPr bwMode="auto">
          <a:xfrm>
            <a:off x="508227" y="2422547"/>
            <a:ext cx="640032" cy="640034"/>
          </a:xfrm>
          <a:prstGeom prst="ellipse">
            <a:avLst/>
          </a:prstGeom>
          <a:gradFill flip="none" rotWithShape="1">
            <a:gsLst>
              <a:gs pos="0">
                <a:srgbClr val="01AFEE"/>
              </a:gs>
              <a:gs pos="47000">
                <a:srgbClr val="01AFEE"/>
              </a:gs>
              <a:gs pos="82000">
                <a:srgbClr val="01AFEE"/>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lnSpcReduction="10000"/>
          </a:bodyPr>
          <a:lstStyle/>
          <a:p>
            <a:pPr algn="ctr" eaLnBrk="1" fontAlgn="auto" hangingPunct="1">
              <a:spcBef>
                <a:spcPts val="0"/>
              </a:spcBef>
              <a:spcAft>
                <a:spcPts val="0"/>
              </a:spcAft>
              <a:defRPr/>
            </a:pPr>
            <a:r>
              <a:rPr lang="en-US" altLang="zh-CN"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01</a:t>
            </a:r>
            <a:endParaRPr lang="zh-CN" altLang="en-US"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MH_Other_5"/>
          <p:cNvSpPr/>
          <p:nvPr>
            <p:custDataLst>
              <p:tags r:id="rId5"/>
            </p:custDataLst>
          </p:nvPr>
        </p:nvSpPr>
        <p:spPr>
          <a:xfrm>
            <a:off x="1205646" y="3018131"/>
            <a:ext cx="1274763" cy="1273175"/>
          </a:xfrm>
          <a:custGeom>
            <a:avLst/>
            <a:gdLst>
              <a:gd name="connsiteX0" fmla="*/ 636719 w 1273438"/>
              <a:gd name="connsiteY0" fmla="*/ 136441 h 1273438"/>
              <a:gd name="connsiteX1" fmla="*/ 136440 w 1273438"/>
              <a:gd name="connsiteY1" fmla="*/ 636720 h 1273438"/>
              <a:gd name="connsiteX2" fmla="*/ 636719 w 1273438"/>
              <a:gd name="connsiteY2" fmla="*/ 1136999 h 1273438"/>
              <a:gd name="connsiteX3" fmla="*/ 1136998 w 1273438"/>
              <a:gd name="connsiteY3" fmla="*/ 636720 h 1273438"/>
              <a:gd name="connsiteX4" fmla="*/ 636719 w 1273438"/>
              <a:gd name="connsiteY4" fmla="*/ 136441 h 1273438"/>
              <a:gd name="connsiteX5" fmla="*/ 636719 w 1273438"/>
              <a:gd name="connsiteY5" fmla="*/ 0 h 1273438"/>
              <a:gd name="connsiteX6" fmla="*/ 1273438 w 1273438"/>
              <a:gd name="connsiteY6" fmla="*/ 636719 h 1273438"/>
              <a:gd name="connsiteX7" fmla="*/ 636719 w 1273438"/>
              <a:gd name="connsiteY7" fmla="*/ 1273438 h 1273438"/>
              <a:gd name="connsiteX8" fmla="*/ 0 w 1273438"/>
              <a:gd name="connsiteY8" fmla="*/ 636719 h 1273438"/>
              <a:gd name="connsiteX9" fmla="*/ 636719 w 1273438"/>
              <a:gd name="connsiteY9" fmla="*/ 0 h 127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3438" h="1273438">
                <a:moveTo>
                  <a:pt x="636719" y="136441"/>
                </a:moveTo>
                <a:cubicBezTo>
                  <a:pt x="360423" y="136441"/>
                  <a:pt x="136440" y="360424"/>
                  <a:pt x="136440" y="636720"/>
                </a:cubicBezTo>
                <a:cubicBezTo>
                  <a:pt x="136440" y="913016"/>
                  <a:pt x="360423" y="1136999"/>
                  <a:pt x="636719" y="1136999"/>
                </a:cubicBezTo>
                <a:cubicBezTo>
                  <a:pt x="913015" y="1136999"/>
                  <a:pt x="1136998" y="913016"/>
                  <a:pt x="1136998" y="636720"/>
                </a:cubicBezTo>
                <a:cubicBezTo>
                  <a:pt x="1136998" y="360424"/>
                  <a:pt x="913015" y="136441"/>
                  <a:pt x="636719" y="136441"/>
                </a:cubicBezTo>
                <a:close/>
                <a:moveTo>
                  <a:pt x="636719" y="0"/>
                </a:moveTo>
                <a:cubicBezTo>
                  <a:pt x="988369" y="0"/>
                  <a:pt x="1273438" y="285069"/>
                  <a:pt x="1273438" y="636719"/>
                </a:cubicBezTo>
                <a:cubicBezTo>
                  <a:pt x="1273438" y="988369"/>
                  <a:pt x="988369" y="1273438"/>
                  <a:pt x="636719" y="1273438"/>
                </a:cubicBezTo>
                <a:cubicBezTo>
                  <a:pt x="285069" y="1273438"/>
                  <a:pt x="0" y="988369"/>
                  <a:pt x="0" y="636719"/>
                </a:cubicBezTo>
                <a:cubicBezTo>
                  <a:pt x="0" y="285069"/>
                  <a:pt x="285069" y="0"/>
                  <a:pt x="636719"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MH_Other_6"/>
          <p:cNvSpPr/>
          <p:nvPr>
            <p:custDataLst>
              <p:tags r:id="rId6"/>
            </p:custDataLst>
          </p:nvPr>
        </p:nvSpPr>
        <p:spPr bwMode="auto">
          <a:xfrm>
            <a:off x="1466511" y="3274647"/>
            <a:ext cx="752799" cy="752801"/>
          </a:xfrm>
          <a:prstGeom prst="ellipse">
            <a:avLst/>
          </a:prstGeom>
          <a:gradFill flip="none" rotWithShape="1">
            <a:gsLst>
              <a:gs pos="0">
                <a:srgbClr val="93D051"/>
              </a:gs>
              <a:gs pos="47000">
                <a:srgbClr val="93D051"/>
              </a:gs>
              <a:gs pos="82000">
                <a:srgbClr val="93D051"/>
              </a:gs>
            </a:gsLst>
            <a:path path="circle">
              <a:fillToRect r="100000" b="100000"/>
            </a:path>
            <a:tileRect l="-100000" t="-100000"/>
          </a:gradFill>
          <a:ln w="6350">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eaLnBrk="1" fontAlgn="auto" hangingPunct="1">
              <a:spcBef>
                <a:spcPts val="0"/>
              </a:spcBef>
              <a:spcAft>
                <a:spcPts val="0"/>
              </a:spcAft>
              <a:defRPr/>
            </a:pPr>
            <a:r>
              <a:rPr lang="en-US" altLang="zh-CN"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02</a:t>
            </a:r>
            <a:endParaRPr lang="zh-CN" altLang="en-US" sz="2400" b="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MH_Text_1"/>
          <p:cNvSpPr txBox="1">
            <a:spLocks noChangeArrowheads="1"/>
          </p:cNvSpPr>
          <p:nvPr>
            <p:custDataLst>
              <p:tags r:id="rId7"/>
            </p:custDataLst>
          </p:nvPr>
        </p:nvSpPr>
        <p:spPr bwMode="auto">
          <a:xfrm>
            <a:off x="1638292" y="2257260"/>
            <a:ext cx="7335929"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定义谓词及个体，确定每个谓词及个体的确切含义；</a:t>
            </a:r>
          </a:p>
        </p:txBody>
      </p:sp>
      <p:cxnSp>
        <p:nvCxnSpPr>
          <p:cNvPr id="16" name="MH_Other_7"/>
          <p:cNvCxnSpPr/>
          <p:nvPr>
            <p:custDataLst>
              <p:tags r:id="rId8"/>
            </p:custDataLst>
          </p:nvPr>
        </p:nvCxnSpPr>
        <p:spPr>
          <a:xfrm flipV="1">
            <a:off x="1308725" y="2241385"/>
            <a:ext cx="4140200" cy="401637"/>
          </a:xfrm>
          <a:prstGeom prst="bentConnector3">
            <a:avLst>
              <a:gd name="adj1" fmla="val 7620"/>
            </a:avLst>
          </a:prstGeom>
          <a:noFill/>
          <a:ln w="12700">
            <a:solidFill>
              <a:srgbClr val="76DAFE"/>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MH_Other_8"/>
          <p:cNvCxnSpPr/>
          <p:nvPr>
            <p:custDataLst>
              <p:tags r:id="rId9"/>
            </p:custDataLst>
          </p:nvPr>
        </p:nvCxnSpPr>
        <p:spPr>
          <a:xfrm flipV="1">
            <a:off x="2393096" y="3502319"/>
            <a:ext cx="4140200" cy="387350"/>
          </a:xfrm>
          <a:prstGeom prst="bentConnector3">
            <a:avLst>
              <a:gd name="adj1" fmla="val 7913"/>
            </a:avLst>
          </a:prstGeom>
          <a:noFill/>
          <a:ln w="12700">
            <a:solidFill>
              <a:srgbClr val="C9E7A7"/>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MH_Other_9"/>
          <p:cNvCxnSpPr/>
          <p:nvPr>
            <p:custDataLst>
              <p:tags r:id="rId10"/>
            </p:custDataLst>
          </p:nvPr>
        </p:nvCxnSpPr>
        <p:spPr>
          <a:xfrm flipV="1">
            <a:off x="2802425" y="4827452"/>
            <a:ext cx="4140200" cy="400050"/>
          </a:xfrm>
          <a:prstGeom prst="bentConnector3">
            <a:avLst>
              <a:gd name="adj1" fmla="val 8178"/>
            </a:avLst>
          </a:prstGeom>
          <a:noFill/>
          <a:ln w="12700">
            <a:solidFill>
              <a:srgbClr val="FBC18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9" name="MH_Other_10"/>
          <p:cNvSpPr/>
          <p:nvPr>
            <p:custDataLst>
              <p:tags r:id="rId11"/>
            </p:custDataLst>
          </p:nvPr>
        </p:nvSpPr>
        <p:spPr bwMode="auto">
          <a:xfrm rot="2140418">
            <a:off x="1864212" y="4630602"/>
            <a:ext cx="730250" cy="669925"/>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MH_Other_11"/>
          <p:cNvSpPr/>
          <p:nvPr>
            <p:custDataLst>
              <p:tags r:id="rId12"/>
            </p:custDataLst>
          </p:nvPr>
        </p:nvSpPr>
        <p:spPr>
          <a:xfrm>
            <a:off x="1797203" y="4706103"/>
            <a:ext cx="771818" cy="771817"/>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MH_Other_12"/>
          <p:cNvSpPr/>
          <p:nvPr>
            <p:custDataLst>
              <p:tags r:id="rId13"/>
            </p:custDataLst>
          </p:nvPr>
        </p:nvSpPr>
        <p:spPr bwMode="auto">
          <a:xfrm rot="2140418">
            <a:off x="597525" y="2450935"/>
            <a:ext cx="528638" cy="482600"/>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MH_Other_13"/>
          <p:cNvSpPr/>
          <p:nvPr>
            <p:custDataLst>
              <p:tags r:id="rId14"/>
            </p:custDataLst>
          </p:nvPr>
        </p:nvSpPr>
        <p:spPr>
          <a:xfrm>
            <a:off x="549637" y="2509735"/>
            <a:ext cx="557210" cy="557211"/>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MH_Other_14"/>
          <p:cNvSpPr/>
          <p:nvPr>
            <p:custDataLst>
              <p:tags r:id="rId15"/>
            </p:custDataLst>
          </p:nvPr>
        </p:nvSpPr>
        <p:spPr bwMode="auto">
          <a:xfrm rot="2140418">
            <a:off x="1572359" y="3307056"/>
            <a:ext cx="620712" cy="568325"/>
          </a:xfrm>
          <a:prstGeom prst="ellipse">
            <a:avLst/>
          </a:prstGeom>
          <a:gradFill flip="none" rotWithShape="1">
            <a:gsLst>
              <a:gs pos="0">
                <a:srgbClr val="FFFFFF">
                  <a:alpha val="0"/>
                </a:srgbClr>
              </a:gs>
              <a:gs pos="16000">
                <a:srgbClr val="FFFFFF">
                  <a:alpha val="86667"/>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MH_Other_15"/>
          <p:cNvSpPr/>
          <p:nvPr>
            <p:custDataLst>
              <p:tags r:id="rId16"/>
            </p:custDataLst>
          </p:nvPr>
        </p:nvSpPr>
        <p:spPr>
          <a:xfrm>
            <a:off x="1515218" y="3378961"/>
            <a:ext cx="655387" cy="655387"/>
          </a:xfrm>
          <a:prstGeom prst="ellipse">
            <a:avLst/>
          </a:prstGeom>
          <a:gradFill>
            <a:gsLst>
              <a:gs pos="28000">
                <a:srgbClr val="FFFFFF">
                  <a:alpha val="0"/>
                </a:srgbClr>
              </a:gs>
              <a:gs pos="98000">
                <a:srgbClr val="FFFFFF">
                  <a:alpha val="78824"/>
                </a:srgbClr>
              </a:gs>
              <a:gs pos="78000">
                <a:srgbClr val="FFFFFF">
                  <a:alpha val="40784"/>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MH_Text_1"/>
          <p:cNvSpPr txBox="1">
            <a:spLocks noChangeArrowheads="1"/>
          </p:cNvSpPr>
          <p:nvPr>
            <p:custDataLst>
              <p:tags r:id="rId17"/>
            </p:custDataLst>
          </p:nvPr>
        </p:nvSpPr>
        <p:spPr bwMode="auto">
          <a:xfrm>
            <a:off x="2739645" y="3493993"/>
            <a:ext cx="601856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根据所要表达的事物或概念，为每个谓词中的变元赋以特定的值；</a:t>
            </a:r>
          </a:p>
        </p:txBody>
      </p:sp>
      <p:sp>
        <p:nvSpPr>
          <p:cNvPr id="26" name="MH_Text_1"/>
          <p:cNvSpPr txBox="1">
            <a:spLocks noChangeArrowheads="1"/>
          </p:cNvSpPr>
          <p:nvPr>
            <p:custDataLst>
              <p:tags r:id="rId18"/>
            </p:custDataLst>
          </p:nvPr>
        </p:nvSpPr>
        <p:spPr bwMode="auto">
          <a:xfrm>
            <a:off x="3162961" y="4846172"/>
            <a:ext cx="568400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2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根据所要表达的知识的语义，用适当的连接符将各个谓词连接起来形成谓词公式。</a:t>
            </a:r>
          </a:p>
        </p:txBody>
      </p:sp>
      <p:sp>
        <p:nvSpPr>
          <p:cNvPr id="3" name="灯片编号占位符 2"/>
          <p:cNvSpPr>
            <a:spLocks noGrp="1"/>
          </p:cNvSpPr>
          <p:nvPr>
            <p:ph type="sldNum" sz="quarter" idx="12"/>
          </p:nvPr>
        </p:nvSpPr>
        <p:spPr/>
        <p:txBody>
          <a:bodyPr/>
          <a:lstStyle/>
          <a:p>
            <a:fld id="{7012CB91-0F1F-45CE-9FF6-7038D6FF293C}" type="slidenum">
              <a:rPr lang="zh-CN" altLang="en-US" smtClean="0"/>
              <a:t>5</a:t>
            </a:fld>
            <a:endParaRPr lang="zh-CN" altLang="en-US"/>
          </a:p>
        </p:txBody>
      </p:sp>
    </p:spTree>
    <p:extLst>
      <p:ext uri="{BB962C8B-B14F-4D97-AF65-F5344CB8AC3E}">
        <p14:creationId xmlns:p14="http://schemas.microsoft.com/office/powerpoint/2010/main" val="41213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F481C367-8688-4B16-8790-8A55E5D7A411}" type="datetime1">
              <a:rPr lang="zh-CN" altLang="en-US" sz="12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2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9491" name="Rectangle 3"/>
          <p:cNvSpPr>
            <a:spLocks noGrp="1" noChangeArrowheads="1"/>
          </p:cNvSpPr>
          <p:nvPr>
            <p:ph type="body" idx="1"/>
          </p:nvPr>
        </p:nvSpPr>
        <p:spPr>
          <a:xfrm>
            <a:off x="250825" y="981075"/>
            <a:ext cx="8796338" cy="4895850"/>
          </a:xfrm>
        </p:spPr>
        <p:txBody>
          <a:bodyPr>
            <a:normAutofit fontScale="92500"/>
          </a:bodyPr>
          <a:lstStyle/>
          <a:p>
            <a:pPr eaLnBrk="1" hangingPunct="1">
              <a:lnSpc>
                <a:spcPct val="110000"/>
              </a:lnSpc>
              <a:defRPr/>
            </a:pP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 LS</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LN</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的性质</a:t>
            </a:r>
          </a:p>
          <a:p>
            <a:pPr eaLnBrk="1" hangingPunct="1">
              <a:lnSpc>
                <a:spcPct val="110000"/>
              </a:lnSpc>
              <a:defRPr/>
            </a:pP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LN</a:t>
            </a:r>
            <a:r>
              <a:rPr lang="zh-CN" altLang="en-US" sz="26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的性质</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LN&gt;1</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E)&gt;O(H)，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支持</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即由于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的不出现，增大了</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为真的概率。并且</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越大，</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P(H| </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就越大，即┐</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为真的支持就越强。</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时，即</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P(H|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表示由于┐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的存在，将导致</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为真。</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LN=1</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没有影响；</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LN&lt;1</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E)&lt;O(H)，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不支持</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当</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LN=0</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O(H|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E)=0，</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的存在将导致</a:t>
            </a:r>
            <a:r>
              <a:rPr lang="en-US" altLang="zh-CN" sz="23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为假。</a:t>
            </a:r>
          </a:p>
          <a:p>
            <a:pPr marL="0" algn="just" eaLnBrk="1" hangingPunct="1">
              <a:lnSpc>
                <a:spcPct val="130000"/>
              </a:lnSpc>
              <a:spcBef>
                <a:spcPts val="0"/>
              </a:spcBef>
              <a:buFont typeface="Wingdings" panose="05000000000000000000" pitchFamily="2" charset="2"/>
              <a:buNone/>
              <a:defRPr/>
            </a:pPr>
            <a:r>
              <a:rPr lang="zh-CN" altLang="en-US" sz="2300" dirty="0" smtClean="0">
                <a:latin typeface="Times New Roman" panose="02020603050405020304" pitchFamily="18" charset="0"/>
                <a:ea typeface="楷体" panose="02010609060101010101" pitchFamily="49" charset="-122"/>
                <a:cs typeface="Times New Roman" panose="02020603050405020304" pitchFamily="18" charset="0"/>
              </a:rPr>
              <a:t>           由上述分析可以看出，</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LN</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反映的是</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不存在时对</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为真的影响。因此称</a:t>
            </a:r>
            <a:r>
              <a:rPr lang="en-US" altLang="zh-CN"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LN</a:t>
            </a:r>
            <a:r>
              <a:rPr lang="zh-CN" altLang="en-US" sz="23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为知识的必要性度量。</a:t>
            </a:r>
          </a:p>
        </p:txBody>
      </p:sp>
      <p:sp>
        <p:nvSpPr>
          <p:cNvPr id="67588" name="Rectangle 4"/>
          <p:cNvSpPr>
            <a:spLocks noGrp="1" noChangeArrowheads="1"/>
          </p:cNvSpPr>
          <p:nvPr>
            <p:ph type="title"/>
          </p:nvPr>
        </p:nvSpPr>
        <p:spPr>
          <a:xfrm>
            <a:off x="3059113" y="44450"/>
            <a:ext cx="5988050" cy="796925"/>
          </a:xfrm>
          <a:noFill/>
        </p:spPr>
        <p:txBody>
          <a:bodyPr/>
          <a:lstStyle/>
          <a:p>
            <a:pPr eaLnBrk="1" hangingPunct="1"/>
            <a:r>
              <a:rPr lang="en-US" altLang="zh-CN" sz="360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5.3.1 </a:t>
            </a:r>
            <a:r>
              <a:rPr lang="zh-CN" altLang="en-US" sz="360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知识不确定性的表示</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50</a:t>
            </a:fld>
            <a:endParaRPr lang="zh-CN" altLang="en-US"/>
          </a:p>
        </p:txBody>
      </p:sp>
    </p:spTree>
    <p:extLst>
      <p:ext uri="{BB962C8B-B14F-4D97-AF65-F5344CB8AC3E}">
        <p14:creationId xmlns:p14="http://schemas.microsoft.com/office/powerpoint/2010/main" val="2106072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57B0E79B-05B5-4439-883C-8F891BBFFE94}"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2643" name="Rectangle 3"/>
          <p:cNvSpPr>
            <a:spLocks noGrp="1" noChangeArrowheads="1"/>
          </p:cNvSpPr>
          <p:nvPr>
            <p:ph type="body" idx="4294967295"/>
          </p:nvPr>
        </p:nvSpPr>
        <p:spPr>
          <a:xfrm>
            <a:off x="179388" y="1052513"/>
            <a:ext cx="8280400" cy="3959225"/>
          </a:xfrm>
        </p:spPr>
        <p:txBody>
          <a:bodyPr>
            <a:normAutofit fontScale="85000" lnSpcReduction="10000"/>
          </a:bodyPr>
          <a:lstStyle/>
          <a:p>
            <a:pPr algn="just" eaLnBrk="1" hangingPunct="1">
              <a:lnSpc>
                <a:spcPct val="150000"/>
              </a:lnSpc>
              <a:buFont typeface="Wingdings" panose="05000000000000000000" pitchFamily="2" charset="2"/>
              <a:buNone/>
            </a:pP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用如下公式求</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与</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baseline="-25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的综合可信度</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pPr>
            <a:endPar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pPr>
            <a:endPar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Font typeface="Wingdings" panose="05000000000000000000" pitchFamily="2" charset="2"/>
              <a:buNone/>
            </a:pP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Font typeface="Wingdings" panose="05000000000000000000" pitchFamily="2" charset="2"/>
              <a:buNone/>
            </a:pPr>
            <a:endPar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在后来基于</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MYCIN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基础上形成的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EMYCIN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中，对上式做了如下的修改</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pP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CF1(H)</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CF2(H)</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异号</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2644" name="Rectangle 5"/>
          <p:cNvSpPr>
            <a:spLocks noChangeArrowheads="1"/>
          </p:cNvSpPr>
          <p:nvPr/>
        </p:nvSpPr>
        <p:spPr bwMode="auto">
          <a:xfrm>
            <a:off x="4991100" y="19050"/>
            <a:ext cx="4152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kumimoji="1" lang="en-US" altLang="zh-CN" sz="4400" b="0">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4400" b="0">
                <a:latin typeface="Times New Roman" panose="02020603050405020304" pitchFamily="18" charset="0"/>
                <a:ea typeface="楷体" panose="02010609060101010101" pitchFamily="49" charset="-122"/>
                <a:cs typeface="Times New Roman" panose="02020603050405020304" pitchFamily="18" charset="0"/>
              </a:rPr>
              <a:t>可信度的计算</a:t>
            </a:r>
          </a:p>
        </p:txBody>
      </p:sp>
      <p:sp>
        <p:nvSpPr>
          <p:cNvPr id="112645" name="Rectangle 9"/>
          <p:cNvSpPr>
            <a:spLocks noChangeArrowheads="1"/>
          </p:cNvSpPr>
          <p:nvPr/>
        </p:nvSpPr>
        <p:spPr bwMode="auto">
          <a:xfrm>
            <a:off x="58738" y="-2444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endParaRPr kumimoji="1" lang="zh-CN" altLang="en-US" sz="2400" b="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12646" name="对象 2"/>
          <p:cNvGraphicFramePr>
            <a:graphicFrameLocks noChangeAspect="1"/>
          </p:cNvGraphicFramePr>
          <p:nvPr/>
        </p:nvGraphicFramePr>
        <p:xfrm>
          <a:off x="179388" y="2276475"/>
          <a:ext cx="8569325" cy="1512888"/>
        </p:xfrm>
        <a:graphic>
          <a:graphicData uri="http://schemas.openxmlformats.org/presentationml/2006/ole">
            <mc:AlternateContent xmlns:mc="http://schemas.openxmlformats.org/markup-compatibility/2006">
              <mc:Choice xmlns:v="urn:schemas-microsoft-com:vml" Requires="v">
                <p:oleObj spid="_x0000_s14358" name="Equation" r:id="rId3" imgW="5156200" imgH="736600" progId="Equation.3">
                  <p:embed/>
                </p:oleObj>
              </mc:Choice>
              <mc:Fallback>
                <p:oleObj name="Equation" r:id="rId3" imgW="51562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76475"/>
                        <a:ext cx="856932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7012CB91-0F1F-45CE-9FF6-7038D6FF293C}" type="slidenum">
              <a:rPr lang="zh-CN" altLang="en-US" smtClean="0"/>
              <a:t>51</a:t>
            </a:fld>
            <a:endParaRPr lang="zh-CN" altLang="en-US"/>
          </a:p>
        </p:txBody>
      </p:sp>
    </p:spTree>
    <p:extLst>
      <p:ext uri="{BB962C8B-B14F-4D97-AF65-F5344CB8AC3E}">
        <p14:creationId xmlns:p14="http://schemas.microsoft.com/office/powerpoint/2010/main" val="41482219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a:spcBef>
                <a:spcPct val="0"/>
              </a:spcBef>
              <a:buClrTx/>
              <a:buSzTx/>
              <a:buFontTx/>
              <a:buNone/>
            </a:pPr>
            <a:fld id="{1BB9C491-B506-425F-B5E3-877912F7B5FE}"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667" name="Rectangle 3"/>
          <p:cNvSpPr>
            <a:spLocks noGrp="1" noChangeArrowheads="1"/>
          </p:cNvSpPr>
          <p:nvPr>
            <p:ph type="body" idx="4294967295"/>
          </p:nvPr>
        </p:nvSpPr>
        <p:spPr>
          <a:xfrm>
            <a:off x="250825" y="2492375"/>
            <a:ext cx="8675688" cy="2943225"/>
          </a:xfrm>
        </p:spPr>
        <p:txBody>
          <a:bodyPr>
            <a:normAutofit fontScale="92500" lnSpcReduction="10000"/>
          </a:bodyPr>
          <a:lstStyle/>
          <a:p>
            <a:pPr marL="0" algn="just" eaLnBrk="1" hangingPunct="1">
              <a:lnSpc>
                <a:spcPct val="150000"/>
              </a:lnSpc>
              <a:spcBef>
                <a:spcPct val="0"/>
              </a:spcBef>
              <a:buFont typeface="Wingdings" panose="05000000000000000000" pitchFamily="2" charset="2"/>
              <a:buNone/>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其他情况不变。</a:t>
            </a:r>
          </a:p>
          <a:p>
            <a:pPr marL="0" algn="just" eaLnBrk="1" hangingPunct="1">
              <a:lnSpc>
                <a:spcPct val="150000"/>
              </a:lnSpc>
              <a:spcBef>
                <a:spcPct val="0"/>
              </a:spcBef>
              <a:buFont typeface="Wingdings" panose="05000000000000000000" pitchFamily="2" charset="2"/>
              <a:buNone/>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如果可由多条知识推出同一个结论，并且这些规则的前提相互独立，结论的可信度又不相同，则可以</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将上述合成过程推广应用到多条规则支持同一条结论</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，且规则前提可以包含多个证据的情况。这时合成过程是</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先把第一条与第二条合成，然后再用该合成后的结论与第三条合成</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，依次进行下去，直到全部合成完为止。 </a:t>
            </a:r>
          </a:p>
        </p:txBody>
      </p:sp>
      <p:sp>
        <p:nvSpPr>
          <p:cNvPr id="113668" name="Rectangle 5"/>
          <p:cNvSpPr>
            <a:spLocks noChangeArrowheads="1"/>
          </p:cNvSpPr>
          <p:nvPr/>
        </p:nvSpPr>
        <p:spPr bwMode="auto">
          <a:xfrm>
            <a:off x="4430713" y="44450"/>
            <a:ext cx="42243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eaLnBrk="1" hangingPunct="1">
              <a:spcBef>
                <a:spcPct val="0"/>
              </a:spcBef>
              <a:buClrTx/>
              <a:buSzTx/>
              <a:buFontTx/>
              <a:buNone/>
            </a:pPr>
            <a:r>
              <a:rPr kumimoji="1" lang="en-US" altLang="zh-CN" sz="4400" b="0">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4400" b="0">
                <a:latin typeface="Times New Roman" panose="02020603050405020304" pitchFamily="18" charset="0"/>
                <a:ea typeface="楷体" panose="02010609060101010101" pitchFamily="49" charset="-122"/>
                <a:cs typeface="Times New Roman" panose="02020603050405020304" pitchFamily="18" charset="0"/>
              </a:rPr>
              <a:t>可信度的计算</a:t>
            </a:r>
          </a:p>
        </p:txBody>
      </p:sp>
      <p:graphicFrame>
        <p:nvGraphicFramePr>
          <p:cNvPr id="113669" name="对象 2"/>
          <p:cNvGraphicFramePr>
            <a:graphicFrameLocks noChangeAspect="1"/>
          </p:cNvGraphicFramePr>
          <p:nvPr/>
        </p:nvGraphicFramePr>
        <p:xfrm>
          <a:off x="1331913" y="1323975"/>
          <a:ext cx="5903912" cy="1008063"/>
        </p:xfrm>
        <a:graphic>
          <a:graphicData uri="http://schemas.openxmlformats.org/presentationml/2006/ole">
            <mc:AlternateContent xmlns:mc="http://schemas.openxmlformats.org/markup-compatibility/2006">
              <mc:Choice xmlns:v="urn:schemas-microsoft-com:vml" Requires="v">
                <p:oleObj spid="_x0000_s15381" name="Equation" r:id="rId3" imgW="2298700" imgH="457200" progId="Equation.3">
                  <p:embed/>
                </p:oleObj>
              </mc:Choice>
              <mc:Fallback>
                <p:oleObj name="Equation" r:id="rId3" imgW="2298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23975"/>
                        <a:ext cx="59039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7012CB91-0F1F-45CE-9FF6-7038D6FF293C}" type="slidenum">
              <a:rPr lang="zh-CN" altLang="en-US" smtClean="0"/>
              <a:t>52</a:t>
            </a:fld>
            <a:endParaRPr lang="zh-CN" altLang="en-US"/>
          </a:p>
        </p:txBody>
      </p:sp>
    </p:spTree>
    <p:extLst>
      <p:ext uri="{BB962C8B-B14F-4D97-AF65-F5344CB8AC3E}">
        <p14:creationId xmlns:p14="http://schemas.microsoft.com/office/powerpoint/2010/main" val="2791708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02A0B984-B405-4ED6-A7FC-097431BB4A9F}"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691" name="Rectangle 3"/>
          <p:cNvSpPr>
            <a:spLocks noGrp="1" noChangeArrowheads="1"/>
          </p:cNvSpPr>
          <p:nvPr>
            <p:ph type="body" idx="4294967295"/>
          </p:nvPr>
        </p:nvSpPr>
        <p:spPr>
          <a:xfrm>
            <a:off x="395288" y="1697038"/>
            <a:ext cx="7848600" cy="4752975"/>
          </a:xfrm>
        </p:spPr>
        <p:txBody>
          <a:bodyPr/>
          <a:lstStyle/>
          <a:p>
            <a:pPr algn="just" eaLnBrk="1" hangingPunct="1">
              <a:lnSpc>
                <a:spcPct val="150000"/>
              </a:lnSpc>
              <a:spcBef>
                <a:spcPct val="0"/>
              </a:spcBef>
            </a:pP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5.4  </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设有如下一组规则</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R1: IF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THNN    H   (0.9)</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R2: IF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THEN    H   (0.6)</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R3: IF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THEN    H   (-0.5)</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R4: IF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AND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OR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THEN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a:t>
            </a:r>
          </a:p>
          <a:p>
            <a:pPr algn="just" eaLnBrk="1" hangingPunct="1">
              <a:lnSpc>
                <a:spcPct val="150000"/>
              </a:lnSpc>
              <a:spcBef>
                <a:spcPct val="0"/>
              </a:spcBef>
              <a:buFont typeface="Wingdings" panose="05000000000000000000" pitchFamily="2" charset="2"/>
              <a:buNone/>
            </a:pPr>
            <a:r>
              <a:rPr lang="zh-CN" altLang="en-US" sz="2400" smtClean="0">
                <a:solidFill>
                  <a:schemeClr val="folHlink"/>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已知</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)=0.8</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0.6</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0.5</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p>
          <a:p>
            <a:pPr algn="just" eaLnBrk="1" hangingPunct="1">
              <a:lnSpc>
                <a:spcPct val="150000"/>
              </a:lnSpc>
              <a:spcBef>
                <a:spcPct val="0"/>
              </a:spcBef>
              <a:buFont typeface="Wingdings" panose="05000000000000000000" pitchFamily="2" charset="2"/>
              <a:buNone/>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)=0.6</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)=0.8</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spcBef>
                <a:spcPct val="0"/>
              </a:spcBef>
              <a:buFont typeface="Wingdings" panose="05000000000000000000" pitchFamily="2" charset="2"/>
              <a:buNone/>
            </a:pP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a:t>
            </a:r>
            <a:r>
              <a:rPr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的综合可信度</a:t>
            </a:r>
            <a:r>
              <a:rPr lang="en-US" altLang="zh-CN"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CF(H)。</a:t>
            </a:r>
            <a:endPar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692" name="Rectangle 4"/>
          <p:cNvSpPr>
            <a:spLocks noChangeArrowheads="1"/>
          </p:cNvSpPr>
          <p:nvPr/>
        </p:nvSpPr>
        <p:spPr bwMode="auto">
          <a:xfrm>
            <a:off x="323850" y="1117600"/>
            <a:ext cx="243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spcBef>
                <a:spcPct val="0"/>
              </a:spcBef>
              <a:buClrTx/>
              <a:buSzTx/>
              <a:buFontTx/>
              <a:buNone/>
            </a:pPr>
            <a:r>
              <a:rPr kumimoji="1" lang="zh-CN" altLang="en-US" sz="32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例子分析:</a:t>
            </a:r>
            <a:endParaRPr kumimoji="1" lang="en-US" altLang="zh-CN" sz="3200"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53</a:t>
            </a:fld>
            <a:endParaRPr lang="zh-CN" altLang="en-US"/>
          </a:p>
        </p:txBody>
      </p:sp>
    </p:spTree>
    <p:extLst>
      <p:ext uri="{BB962C8B-B14F-4D97-AF65-F5344CB8AC3E}">
        <p14:creationId xmlns:p14="http://schemas.microsoft.com/office/powerpoint/2010/main" val="4857151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8A2A3B72-9356-4C54-95A4-E718C867424A}"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5715" name="Rectangle 3"/>
          <p:cNvSpPr>
            <a:spLocks noGrp="1" noChangeArrowheads="1"/>
          </p:cNvSpPr>
          <p:nvPr>
            <p:ph type="body" idx="4294967295"/>
          </p:nvPr>
        </p:nvSpPr>
        <p:spPr>
          <a:xfrm>
            <a:off x="323850" y="908050"/>
            <a:ext cx="8370888" cy="4176713"/>
          </a:xfrm>
        </p:spPr>
        <p:txBody>
          <a:bodyPr>
            <a:normAutofit fontScale="85000" lnSpcReduction="20000"/>
          </a:bodyPr>
          <a:lstStyle/>
          <a:p>
            <a:pPr algn="just" eaLnBrk="1" hangingPunct="1">
              <a:lnSpc>
                <a:spcPct val="150000"/>
              </a:lnSpc>
              <a:spcBef>
                <a:spcPct val="0"/>
              </a:spcBef>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解</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得到</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CF(E1)=0.8×max{0, 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AND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OR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=0.8×max{0, min{CF(E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OR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=0.8×max{0, min{CF(E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),max{CF(E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6</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=0.8×max{0, min{0.5, 0.8}}</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=0.8×max{0, 0.5}</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=0.4</a:t>
            </a:r>
          </a:p>
          <a:p>
            <a:pPr algn="just" eaLnBrk="1" hangingPunct="1">
              <a:lnSpc>
                <a:spcPct val="150000"/>
              </a:lnSpc>
              <a:spcBef>
                <a:spcPct val="0"/>
              </a:spcBef>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R1</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得到：</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(H)=CF(H,E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)×max{0, 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spcBef>
                <a:spcPct val="0"/>
              </a:spcBef>
              <a:buFont typeface="Wingdings" panose="05000000000000000000" pitchFamily="2" charset="2"/>
              <a:buNone/>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=0.9×max{0, 0.4}=0.36</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54</a:t>
            </a:fld>
            <a:endParaRPr lang="zh-CN" altLang="en-US"/>
          </a:p>
        </p:txBody>
      </p:sp>
    </p:spTree>
    <p:extLst>
      <p:ext uri="{BB962C8B-B14F-4D97-AF65-F5344CB8AC3E}">
        <p14:creationId xmlns:p14="http://schemas.microsoft.com/office/powerpoint/2010/main" val="32800674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18D210AB-CE24-4A17-97EC-53F753A85978}" type="datetime1">
              <a:rPr lang="zh-CN" altLang="en-US" sz="1400" smtClean="0">
                <a:latin typeface="Tahoma" panose="020B0604030504040204" pitchFamily="34" charset="0"/>
                <a:ea typeface="宋体" panose="02010600030101010101" pitchFamily="2" charset="-122"/>
              </a:rPr>
              <a:t>2025/6/29</a:t>
            </a:fld>
            <a:endParaRPr lang="en-US" altLang="zh-CN" sz="1400" smtClean="0">
              <a:latin typeface="Tahoma" panose="020B0604030504040204" pitchFamily="34" charset="0"/>
              <a:ea typeface="宋体" panose="02010600030101010101" pitchFamily="2" charset="-122"/>
            </a:endParaRPr>
          </a:p>
        </p:txBody>
      </p:sp>
      <p:sp>
        <p:nvSpPr>
          <p:cNvPr id="116739" name="Rectangle 3"/>
          <p:cNvSpPr>
            <a:spLocks noGrp="1" noChangeArrowheads="1"/>
          </p:cNvSpPr>
          <p:nvPr>
            <p:ph type="body" idx="4294967295"/>
          </p:nvPr>
        </p:nvSpPr>
        <p:spPr>
          <a:xfrm>
            <a:off x="395288" y="981075"/>
            <a:ext cx="8353425" cy="4391025"/>
          </a:xfrm>
        </p:spPr>
        <p:txBody>
          <a:bodyPr>
            <a:normAutofit fontScale="85000" lnSpcReduction="10000"/>
          </a:bodyPr>
          <a:lstStyle/>
          <a:p>
            <a:pPr algn="just" eaLnBrk="1" hangingPunct="1">
              <a:lnSpc>
                <a:spcPct val="150000"/>
              </a:lnSpc>
              <a:spcBef>
                <a:spcPct val="0"/>
              </a:spcBef>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得到：</a:t>
            </a:r>
          </a:p>
          <a:p>
            <a:pPr algn="ctr"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(H)=CF(H,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)×max{</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lnSpc>
                <a:spcPct val="150000"/>
              </a:lnSpc>
              <a:spcBef>
                <a:spcPct val="0"/>
              </a:spcBef>
              <a:buFont typeface="Wingdings" panose="05000000000000000000" pitchFamily="2" charset="2"/>
              <a:buNone/>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=0.6×max{</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0.8}=0.48</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spcBef>
                <a:spcPct val="0"/>
              </a:spcBef>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得到</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(H)=CF(H, 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)×max{0,CF(E</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=-0.5×max{0, 0.6}=-0.3</a:t>
            </a:r>
          </a:p>
          <a:p>
            <a:pPr algn="just" eaLnBrk="1" hangingPunct="1">
              <a:lnSpc>
                <a:spcPct val="150000"/>
              </a:lnSpc>
              <a:spcBef>
                <a:spcPct val="0"/>
              </a:spcBef>
            </a:pPr>
            <a:r>
              <a:rPr lang="zh-CN" altLang="en-US" sz="2400" smtClean="0">
                <a:latin typeface="Times New Roman" panose="02020603050405020304" pitchFamily="18" charset="0"/>
                <a:ea typeface="楷体" panose="02010609060101010101" pitchFamily="49" charset="-122"/>
                <a:cs typeface="Times New Roman" panose="02020603050405020304" pitchFamily="18" charset="0"/>
              </a:rPr>
              <a:t>根据结论不确定性的合成算法得到</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 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(H)×CF</a:t>
            </a:r>
            <a:r>
              <a:rPr lang="en-US" altLang="zh-CN" sz="2400" baseline="-2500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(H)</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=0.36+0.48-0.36×0.48</a:t>
            </a:r>
          </a:p>
          <a:p>
            <a:pPr algn="just" eaLnBrk="1" hangingPunct="1">
              <a:lnSpc>
                <a:spcPct val="150000"/>
              </a:lnSpc>
              <a:spcBef>
                <a:spcPct val="0"/>
              </a:spcBef>
              <a:buFont typeface="Wingdings" panose="05000000000000000000" pitchFamily="2" charset="2"/>
              <a:buNone/>
            </a:pPr>
            <a:r>
              <a:rPr lang="en-US" altLang="zh-CN" sz="2400" smtClean="0">
                <a:latin typeface="Times New Roman" panose="02020603050405020304" pitchFamily="18" charset="0"/>
                <a:ea typeface="楷体" panose="02010609060101010101" pitchFamily="49" charset="-122"/>
                <a:cs typeface="Times New Roman" panose="02020603050405020304" pitchFamily="18" charset="0"/>
              </a:rPr>
              <a:t>                      =0.84-0.17=0.67</a:t>
            </a:r>
            <a:endParaRPr lang="zh-CN" altLang="en-US" sz="2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55</a:t>
            </a:fld>
            <a:endParaRPr lang="zh-CN" altLang="en-US"/>
          </a:p>
        </p:txBody>
      </p:sp>
    </p:spTree>
    <p:extLst>
      <p:ext uri="{BB962C8B-B14F-4D97-AF65-F5344CB8AC3E}">
        <p14:creationId xmlns:p14="http://schemas.microsoft.com/office/powerpoint/2010/main" val="24590496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1"/>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C010D0D8-64C1-461B-B43E-50A80EA43D08}"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7763" name="Rectangle 3"/>
          <p:cNvSpPr>
            <a:spLocks noGrp="1" noChangeArrowheads="1"/>
          </p:cNvSpPr>
          <p:nvPr>
            <p:ph type="body" idx="4294967295"/>
          </p:nvPr>
        </p:nvSpPr>
        <p:spPr>
          <a:xfrm>
            <a:off x="395288" y="5300663"/>
            <a:ext cx="8280400" cy="669925"/>
          </a:xfrm>
        </p:spPr>
        <p:txBody>
          <a:bodyPr/>
          <a:lstStyle/>
          <a:p>
            <a:pPr eaLnBrk="1" hangingPunct="1"/>
            <a:r>
              <a:rPr lang="zh-CN" altLang="en-US" smtClean="0">
                <a:latin typeface="Times New Roman" panose="02020603050405020304" pitchFamily="18" charset="0"/>
                <a:ea typeface="楷体" panose="02010609060101010101" pitchFamily="49" charset="-122"/>
                <a:cs typeface="Times New Roman" panose="02020603050405020304" pitchFamily="18" charset="0"/>
              </a:rPr>
              <a:t>这就是所求出的综合可信度，即</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CF(H)=0.53</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117764" name="Picture 4" descr="sn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77975"/>
            <a:ext cx="65532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7012CB91-0F1F-45CE-9FF6-7038D6FF293C}" type="slidenum">
              <a:rPr lang="zh-CN" altLang="en-US" smtClean="0"/>
              <a:t>56</a:t>
            </a:fld>
            <a:endParaRPr lang="zh-CN" altLang="en-US"/>
          </a:p>
        </p:txBody>
      </p:sp>
    </p:spTree>
    <p:extLst>
      <p:ext uri="{BB962C8B-B14F-4D97-AF65-F5344CB8AC3E}">
        <p14:creationId xmlns:p14="http://schemas.microsoft.com/office/powerpoint/2010/main" val="28610028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4"/>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279A5433-2517-48B3-BCC0-9C98E29FA2B1}"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2099" name="Rectangle 3"/>
          <p:cNvSpPr>
            <a:spLocks noGrp="1" noChangeArrowheads="1"/>
          </p:cNvSpPr>
          <p:nvPr>
            <p:ph type="body" sz="half" idx="1"/>
          </p:nvPr>
        </p:nvSpPr>
        <p:spPr>
          <a:xfrm>
            <a:off x="179388" y="1196975"/>
            <a:ext cx="8569325" cy="4291013"/>
          </a:xfrm>
        </p:spPr>
        <p:txBody>
          <a:bodyPr/>
          <a:lstStyle/>
          <a:p>
            <a:pPr algn="just" eaLnBrk="1" hangingPunct="1">
              <a:lnSpc>
                <a:spcPct val="150000"/>
              </a:lnSpc>
              <a:buFontTx/>
              <a:buNone/>
              <a:defRPr/>
            </a:pP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定义</a:t>
            </a:r>
            <a:r>
              <a:rPr lang="en-US" altLang="zh-CN"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5.3</a:t>
            </a:r>
            <a:r>
              <a:rPr lang="en-US" altLang="zh-CN" dirty="0" smtClean="0">
                <a:solidFill>
                  <a:schemeClr val="folHlink"/>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设函数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m: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aseline="30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Ω</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，且满足</a:t>
            </a:r>
          </a:p>
          <a:p>
            <a:pPr lvl="1" algn="just" eaLnBrk="1" hangingPunct="1">
              <a:lnSpc>
                <a:spcPct val="150000"/>
              </a:lnSpc>
              <a:buFontTx/>
              <a:buNone/>
              <a:defRPr/>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ct val="150000"/>
              </a:lnSpc>
              <a:buFontTx/>
              <a:buNone/>
              <a:defRPr/>
            </a:pP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FontTx/>
              <a:buNone/>
              <a:defRPr/>
            </a:pP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lvl="1" algn="just" eaLnBrk="1" hangingPunct="1">
              <a:lnSpc>
                <a:spcPct val="150000"/>
              </a:lnSpc>
              <a:buFontTx/>
              <a:buNone/>
              <a:defRPr/>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上的</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概率分配函数</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m(A)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称为</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的基本概率</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p>
          <a:p>
            <a:pPr marL="0" lvl="1" algn="just" eaLnBrk="1" hangingPunct="1">
              <a:lnSpc>
                <a:spcPct val="150000"/>
              </a:lnSpc>
              <a:buFontTx/>
              <a:buNone/>
              <a:defRPr/>
            </a:pPr>
            <a:r>
              <a:rPr lang="zh-CN" altLang="en-US"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语义：</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表示依据当前的环境对</a:t>
            </a:r>
            <a:r>
              <a:rPr lang="zh-CN" altLang="en-US"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假设集</a:t>
            </a:r>
            <a:r>
              <a:rPr lang="en-US" altLang="zh-CN"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的信任程度。</a:t>
            </a:r>
          </a:p>
        </p:txBody>
      </p:sp>
      <p:sp>
        <p:nvSpPr>
          <p:cNvPr id="132100" name="Rectangle 2"/>
          <p:cNvSpPr>
            <a:spLocks noGrp="1" noChangeArrowheads="1"/>
          </p:cNvSpPr>
          <p:nvPr>
            <p:ph type="title"/>
          </p:nvPr>
        </p:nvSpPr>
        <p:spPr>
          <a:xfrm>
            <a:off x="3276600" y="66675"/>
            <a:ext cx="5803900" cy="838200"/>
          </a:xfrm>
        </p:spPr>
        <p:txBody>
          <a:bodyPr>
            <a:normAutofit fontScale="90000"/>
          </a:bodyPr>
          <a:lstStyle/>
          <a:p>
            <a:pPr algn="l" eaLnBrk="1" hangingPunct="1"/>
            <a:r>
              <a:rPr lang="en-US" altLang="zh-CN" smtClean="0">
                <a:latin typeface="Times New Roman" panose="02020603050405020304" pitchFamily="18" charset="0"/>
                <a:ea typeface="楷体" panose="02010609060101010101" pitchFamily="49" charset="-122"/>
                <a:cs typeface="Times New Roman" panose="02020603050405020304" pitchFamily="18" charset="0"/>
              </a:rPr>
              <a:t>5.5.1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graphicFrame>
        <p:nvGraphicFramePr>
          <p:cNvPr id="132101" name="对象 11"/>
          <p:cNvGraphicFramePr>
            <a:graphicFrameLocks noChangeAspect="1"/>
          </p:cNvGraphicFramePr>
          <p:nvPr/>
        </p:nvGraphicFramePr>
        <p:xfrm>
          <a:off x="2987675" y="2133600"/>
          <a:ext cx="1755775" cy="1504950"/>
        </p:xfrm>
        <a:graphic>
          <a:graphicData uri="http://schemas.openxmlformats.org/presentationml/2006/ole">
            <mc:AlternateContent xmlns:mc="http://schemas.openxmlformats.org/markup-compatibility/2006">
              <mc:Choice xmlns:v="urn:schemas-microsoft-com:vml" Requires="v">
                <p:oleObj spid="_x0000_s16405" name="Equation" r:id="rId3" imgW="736600" imgH="660400" progId="Equation.3">
                  <p:embed/>
                </p:oleObj>
              </mc:Choice>
              <mc:Fallback>
                <p:oleObj name="Equation" r:id="rId3" imgW="736600" imgH="660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133600"/>
                        <a:ext cx="17557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E1A06328-A839-49AB-9AB3-D65D3B6A766A}" type="slidenum">
              <a:rPr lang="en-US" altLang="zh-CN" smtClean="0"/>
              <a:pPr/>
              <a:t>57</a:t>
            </a:fld>
            <a:endParaRPr lang="en-US" altLang="zh-CN"/>
          </a:p>
        </p:txBody>
      </p:sp>
    </p:spTree>
    <p:extLst>
      <p:ext uri="{BB962C8B-B14F-4D97-AF65-F5344CB8AC3E}">
        <p14:creationId xmlns:p14="http://schemas.microsoft.com/office/powerpoint/2010/main" val="23699743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31C4485E-F39A-4E53-86B3-5B1CEDBA7635}"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7219" name="Rectangle 2"/>
          <p:cNvSpPr>
            <a:spLocks noGrp="1" noChangeArrowheads="1"/>
          </p:cNvSpPr>
          <p:nvPr>
            <p:ph type="title"/>
          </p:nvPr>
        </p:nvSpPr>
        <p:spPr>
          <a:xfrm>
            <a:off x="323850" y="893763"/>
            <a:ext cx="7543800" cy="914400"/>
          </a:xfrm>
        </p:spPr>
        <p:txBody>
          <a:bodyPr/>
          <a:lstStyle/>
          <a:p>
            <a:pPr algn="l" eaLnBrk="1" hangingPunct="1"/>
            <a:r>
              <a:rPr lang="en-US" altLang="zh-CN" sz="32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smtClean="0">
                <a:latin typeface="Times New Roman" panose="02020603050405020304" pitchFamily="18" charset="0"/>
                <a:ea typeface="楷体" panose="02010609060101010101" pitchFamily="49" charset="-122"/>
                <a:cs typeface="Times New Roman" panose="02020603050405020304" pitchFamily="18" charset="0"/>
              </a:rPr>
              <a:t>信任函数</a:t>
            </a:r>
          </a:p>
        </p:txBody>
      </p:sp>
      <p:sp>
        <p:nvSpPr>
          <p:cNvPr id="137220" name="Rectangle 3"/>
          <p:cNvSpPr>
            <a:spLocks noGrp="1" noChangeArrowheads="1"/>
          </p:cNvSpPr>
          <p:nvPr>
            <p:ph type="body" idx="1"/>
          </p:nvPr>
        </p:nvSpPr>
        <p:spPr>
          <a:xfrm>
            <a:off x="263525" y="1628775"/>
            <a:ext cx="8556625" cy="3895725"/>
          </a:xfrm>
        </p:spPr>
        <p:txBody>
          <a:bodyPr/>
          <a:lstStyle/>
          <a:p>
            <a:pPr marL="0" algn="just" eaLnBrk="1" hangingPunct="1">
              <a:lnSpc>
                <a:spcPct val="150000"/>
              </a:lnSpc>
              <a:spcBef>
                <a:spcPct val="0"/>
              </a:spcBef>
              <a:buFontTx/>
              <a:buNone/>
            </a:pPr>
            <a:r>
              <a:rPr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定义</a:t>
            </a:r>
            <a:r>
              <a:rPr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5.4</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信任函数 </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(Belief Function)</a:t>
            </a:r>
          </a:p>
          <a:p>
            <a:pPr marL="0" lvl="1" algn="just" eaLnBrk="1" hangingPunct="1">
              <a:lnSpc>
                <a:spcPct val="150000"/>
              </a:lnSpc>
              <a:spcBef>
                <a:spcPct val="0"/>
              </a:spcBef>
              <a:buFontTx/>
              <a:buNone/>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                          Bel: </a:t>
            </a:r>
            <a:r>
              <a:rPr lang="en-US" altLang="zh-CN"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aseline="30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Ω</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→[0,1]</a:t>
            </a:r>
          </a:p>
          <a:p>
            <a:pPr marL="0" lvl="1" algn="just" eaLnBrk="1" hangingPunct="1">
              <a:lnSpc>
                <a:spcPct val="150000"/>
              </a:lnSpc>
              <a:spcBef>
                <a:spcPct val="0"/>
              </a:spcBef>
              <a:buFontTx/>
              <a:buNone/>
            </a:pPr>
            <a:r>
              <a:rPr lang="zh-CN" altLang="en-US" smtClean="0">
                <a:latin typeface="Times New Roman" panose="02020603050405020304" pitchFamily="18" charset="0"/>
                <a:ea typeface="楷体" panose="02010609060101010101" pitchFamily="49" charset="-122"/>
                <a:cs typeface="Times New Roman" panose="02020603050405020304" pitchFamily="18" charset="0"/>
              </a:rPr>
              <a:t>对任意的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A⊆Ω</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marL="0" lvl="1" algn="just" eaLnBrk="1" hangingPunct="1">
              <a:lnSpc>
                <a:spcPct val="150000"/>
              </a:lnSpc>
              <a:spcBef>
                <a:spcPct val="0"/>
              </a:spcBef>
            </a:pPr>
            <a:endParaRPr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marL="0" lvl="1" algn="just" eaLnBrk="1" hangingPunct="1">
              <a:lnSpc>
                <a:spcPct val="150000"/>
              </a:lnSpc>
              <a:spcBef>
                <a:spcPct val="0"/>
              </a:spcBef>
              <a:buFontTx/>
              <a:buNone/>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表示当前环境下，</a:t>
            </a:r>
            <a:r>
              <a:rPr lang="zh-CN" altLang="en-US"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对假设集</a:t>
            </a:r>
            <a:r>
              <a:rPr lang="en-US" altLang="zh-CN"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的信任程度</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，其值为</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的所有子集的基本概率之和，表示对</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的总的信任度。</a:t>
            </a:r>
          </a:p>
        </p:txBody>
      </p:sp>
      <p:sp>
        <p:nvSpPr>
          <p:cNvPr id="137221" name="Rectangle 12"/>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endParaRPr kumimoji="1" lang="zh-CN" altLang="en-US" sz="2400" b="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37222" name="对象 2"/>
          <p:cNvGraphicFramePr>
            <a:graphicFrameLocks noChangeAspect="1"/>
          </p:cNvGraphicFramePr>
          <p:nvPr/>
        </p:nvGraphicFramePr>
        <p:xfrm>
          <a:off x="3419475" y="3357563"/>
          <a:ext cx="2593975" cy="800100"/>
        </p:xfrm>
        <a:graphic>
          <a:graphicData uri="http://schemas.openxmlformats.org/presentationml/2006/ole">
            <mc:AlternateContent xmlns:mc="http://schemas.openxmlformats.org/markup-compatibility/2006">
              <mc:Choice xmlns:v="urn:schemas-microsoft-com:vml" Requires="v">
                <p:oleObj spid="_x0000_s17429" name="Equation" r:id="rId3" imgW="1143000" imgH="355600" progId="Equation.3">
                  <p:embed/>
                </p:oleObj>
              </mc:Choice>
              <mc:Fallback>
                <p:oleObj name="Equation" r:id="rId3" imgW="11430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357563"/>
                        <a:ext cx="25939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2"/>
          <p:cNvSpPr txBox="1">
            <a:spLocks noChangeArrowheads="1"/>
          </p:cNvSpPr>
          <p:nvPr/>
        </p:nvSpPr>
        <p:spPr bwMode="auto">
          <a:xfrm>
            <a:off x="3338513" y="0"/>
            <a:ext cx="5805487"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5.5.1 </a:t>
            </a:r>
            <a:r>
              <a:rPr lang="zh-CN" altLang="en-US" sz="4000" kern="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58</a:t>
            </a:fld>
            <a:endParaRPr lang="zh-CN" altLang="en-US"/>
          </a:p>
        </p:txBody>
      </p:sp>
    </p:spTree>
    <p:extLst>
      <p:ext uri="{BB962C8B-B14F-4D97-AF65-F5344CB8AC3E}">
        <p14:creationId xmlns:p14="http://schemas.microsoft.com/office/powerpoint/2010/main" val="15963749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4"/>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lgn="just">
              <a:lnSpc>
                <a:spcPct val="150000"/>
              </a:lnSpc>
              <a:spcBef>
                <a:spcPct val="0"/>
              </a:spcBef>
              <a:buClrTx/>
              <a:buSzTx/>
              <a:buFontTx/>
              <a:buNone/>
            </a:pPr>
            <a:fld id="{6FCDECE4-4D21-4EC2-9149-EFB7A5C4250C}"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9267" name="Rectangle 2"/>
          <p:cNvSpPr>
            <a:spLocks noGrp="1" noChangeArrowheads="1"/>
          </p:cNvSpPr>
          <p:nvPr>
            <p:ph type="title"/>
          </p:nvPr>
        </p:nvSpPr>
        <p:spPr>
          <a:xfrm>
            <a:off x="323850" y="819150"/>
            <a:ext cx="7620000" cy="903288"/>
          </a:xfrm>
        </p:spPr>
        <p:txBody>
          <a:bodyPr/>
          <a:lstStyle/>
          <a:p>
            <a:pPr algn="just" eaLnBrk="1" hangingPunct="1">
              <a:lnSpc>
                <a:spcPct val="150000"/>
              </a:lnSpc>
            </a:pPr>
            <a:r>
              <a:rPr lang="en-US" altLang="zh-CN" sz="32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、似然函数</a:t>
            </a:r>
          </a:p>
        </p:txBody>
      </p:sp>
      <p:sp>
        <p:nvSpPr>
          <p:cNvPr id="139268" name="Rectangle 3"/>
          <p:cNvSpPr>
            <a:spLocks noGrp="1" noChangeArrowheads="1"/>
          </p:cNvSpPr>
          <p:nvPr>
            <p:ph type="body" sz="half" idx="1"/>
          </p:nvPr>
        </p:nvSpPr>
        <p:spPr>
          <a:xfrm>
            <a:off x="107950" y="1431925"/>
            <a:ext cx="8859838" cy="2357438"/>
          </a:xfrm>
        </p:spPr>
        <p:txBody>
          <a:bodyPr>
            <a:normAutofit lnSpcReduction="10000"/>
          </a:bodyPr>
          <a:lstStyle/>
          <a:p>
            <a:pPr marL="0" algn="just" eaLnBrk="1" hangingPunct="1">
              <a:lnSpc>
                <a:spcPct val="150000"/>
              </a:lnSpc>
              <a:spcBef>
                <a:spcPct val="0"/>
              </a:spcBef>
              <a:buFontTx/>
              <a:buNone/>
            </a:pPr>
            <a:r>
              <a:rPr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定义</a:t>
            </a:r>
            <a:r>
              <a:rPr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5.5</a:t>
            </a:r>
            <a:r>
              <a:rPr lang="en-US" altLang="zh-CN" smtClean="0">
                <a:solidFill>
                  <a:schemeClr val="folHlink"/>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似然函数 </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(Plausibility Function)</a:t>
            </a:r>
            <a:endParaRPr lang="zh-CN" altLang="en-US" smtClean="0">
              <a:latin typeface="Times New Roman" panose="02020603050405020304" pitchFamily="18" charset="0"/>
              <a:ea typeface="楷体" panose="02010609060101010101" pitchFamily="49" charset="-122"/>
              <a:cs typeface="Times New Roman" panose="02020603050405020304" pitchFamily="18" charset="0"/>
            </a:endParaRPr>
          </a:p>
          <a:p>
            <a:pPr marL="0" lvl="1" algn="just" eaLnBrk="1" hangingPunct="1">
              <a:lnSpc>
                <a:spcPct val="150000"/>
              </a:lnSpc>
              <a:spcBef>
                <a:spcPct val="0"/>
              </a:spcBef>
              <a:buFontTx/>
              <a:buNone/>
            </a:pPr>
            <a:endParaRPr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marL="0" lvl="1" algn="just" eaLnBrk="1" hangingPunct="1">
              <a:lnSpc>
                <a:spcPct val="150000"/>
              </a:lnSpc>
              <a:spcBef>
                <a:spcPct val="0"/>
              </a:spcBef>
              <a:buFontTx/>
              <a:buNone/>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对任意的 </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A⊆Ω,</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 有</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Pl(A)=1-Bel(┐A)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，其中，</a:t>
            </a:r>
            <a:r>
              <a:rPr lang="zh-CN" altLang="en-US" u="sng"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u="sng"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u="sng"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Ω</a:t>
            </a:r>
            <a:r>
              <a:rPr lang="en-US" altLang="zh-CN" u="sng"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Ω</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去掉</a:t>
            </a:r>
            <a:r>
              <a:rPr lang="en-US" altLang="zh-CN"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而不是从幂集去掉</a:t>
            </a:r>
            <a:r>
              <a:rPr lang="en-US" altLang="zh-CN"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endPar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9269" name="Rectangle 7"/>
          <p:cNvSpPr>
            <a:spLocks noChangeArrowheads="1"/>
          </p:cNvSpPr>
          <p:nvPr/>
        </p:nvSpPr>
        <p:spPr bwMode="auto">
          <a:xfrm>
            <a:off x="107950" y="3789363"/>
            <a:ext cx="87884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marL="0" lvl="1" algn="just" eaLnBrk="1" hangingPunct="1">
              <a:lnSpc>
                <a:spcPct val="150000"/>
              </a:lnSpc>
              <a:spcBef>
                <a:spcPct val="0"/>
              </a:spcBef>
              <a:buClrTx/>
              <a:buSzTx/>
              <a:buFontTx/>
              <a:buNone/>
            </a:pP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似然函数又称为</a:t>
            </a:r>
            <a:r>
              <a:rPr kumimoji="1" lang="zh-CN" altLang="en-US" sz="28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不可驳斥函数</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kumimoji="1" lang="zh-CN" altLang="en-US" sz="28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上限函数</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由于</a:t>
            </a:r>
            <a:r>
              <a:rPr kumimoji="1" lang="en-US" altLang="zh-CN" sz="2800">
                <a:latin typeface="Times New Roman" panose="02020603050405020304" pitchFamily="18" charset="0"/>
                <a:ea typeface="楷体" panose="02010609060101010101" pitchFamily="49" charset="-122"/>
                <a:cs typeface="Times New Roman" panose="02020603050405020304" pitchFamily="18" charset="0"/>
              </a:rPr>
              <a:t>Bel(A)</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表示对</a:t>
            </a:r>
            <a:r>
              <a:rPr kumimoji="1" lang="en-US" altLang="zh-CN" sz="2800">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为真的信任度，</a:t>
            </a:r>
            <a:r>
              <a:rPr kumimoji="1" lang="en-US" altLang="zh-CN"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Bel(┐A)</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表示对┐</a:t>
            </a:r>
            <a:r>
              <a:rPr kumimoji="1" lang="en-US" altLang="zh-CN"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的信任度</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，即</a:t>
            </a:r>
            <a:r>
              <a:rPr kumimoji="1" lang="en-US" altLang="zh-CN" sz="2800">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800">
                <a:latin typeface="Times New Roman" panose="02020603050405020304" pitchFamily="18" charset="0"/>
                <a:ea typeface="楷体" panose="02010609060101010101" pitchFamily="49" charset="-122"/>
                <a:cs typeface="Times New Roman" panose="02020603050405020304" pitchFamily="18" charset="0"/>
              </a:rPr>
              <a:t>为假的信任度，因此，</a:t>
            </a:r>
            <a:r>
              <a:rPr kumimoji="1" lang="en-US" altLang="zh-CN"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表示对</a:t>
            </a:r>
            <a:r>
              <a:rPr kumimoji="1" lang="en-US" altLang="zh-CN"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8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为非假的信任度。</a:t>
            </a:r>
          </a:p>
        </p:txBody>
      </p:sp>
      <p:graphicFrame>
        <p:nvGraphicFramePr>
          <p:cNvPr id="139270" name="Object 8"/>
          <p:cNvGraphicFramePr>
            <a:graphicFrameLocks noGrp="1" noChangeAspect="1"/>
          </p:cNvGraphicFramePr>
          <p:nvPr>
            <p:ph sz="half" idx="2"/>
          </p:nvPr>
        </p:nvGraphicFramePr>
        <p:xfrm>
          <a:off x="3068638" y="2090738"/>
          <a:ext cx="2425700" cy="687387"/>
        </p:xfrm>
        <a:graphic>
          <a:graphicData uri="http://schemas.openxmlformats.org/presentationml/2006/ole">
            <mc:AlternateContent xmlns:mc="http://schemas.openxmlformats.org/markup-compatibility/2006">
              <mc:Choice xmlns:v="urn:schemas-microsoft-com:vml" Requires="v">
                <p:oleObj spid="_x0000_s18453" name="公式" r:id="rId3" imgW="799753" imgH="215806" progId="Equation.3">
                  <p:embed/>
                </p:oleObj>
              </mc:Choice>
              <mc:Fallback>
                <p:oleObj name="公式" r:id="rId3" imgW="799753"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638" y="2090738"/>
                        <a:ext cx="2425700" cy="687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2"/>
          <p:cNvSpPr txBox="1">
            <a:spLocks noChangeArrowheads="1"/>
          </p:cNvSpPr>
          <p:nvPr/>
        </p:nvSpPr>
        <p:spPr bwMode="auto">
          <a:xfrm>
            <a:off x="3267075" y="31750"/>
            <a:ext cx="5876925"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just" eaLnBrk="1" hangingPunct="1">
              <a:lnSpc>
                <a:spcPct val="150000"/>
              </a:lnSpc>
              <a:spcBef>
                <a:spcPts val="0"/>
              </a:spcBef>
              <a:defRPr/>
            </a:pPr>
            <a:r>
              <a:rPr lang="en-US" altLang="zh-CN" sz="4000" kern="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5.5.1 </a:t>
            </a:r>
            <a:r>
              <a:rPr lang="zh-CN" altLang="en-US" sz="4000" kern="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sp>
        <p:nvSpPr>
          <p:cNvPr id="2" name="灯片编号占位符 1"/>
          <p:cNvSpPr>
            <a:spLocks noGrp="1"/>
          </p:cNvSpPr>
          <p:nvPr>
            <p:ph type="sldNum" sz="quarter" idx="12"/>
          </p:nvPr>
        </p:nvSpPr>
        <p:spPr/>
        <p:txBody>
          <a:bodyPr/>
          <a:lstStyle/>
          <a:p>
            <a:fld id="{E1A06328-A839-49AB-9AB3-D65D3B6A766A}" type="slidenum">
              <a:rPr lang="en-US" altLang="zh-CN" smtClean="0"/>
              <a:pPr/>
              <a:t>59</a:t>
            </a:fld>
            <a:endParaRPr lang="en-US" altLang="zh-CN"/>
          </a:p>
        </p:txBody>
      </p:sp>
    </p:spTree>
    <p:extLst>
      <p:ext uri="{BB962C8B-B14F-4D97-AF65-F5344CB8AC3E}">
        <p14:creationId xmlns:p14="http://schemas.microsoft.com/office/powerpoint/2010/main" val="837036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60268" y="125857"/>
            <a:ext cx="80279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2.2.4 </a:t>
            </a:r>
            <a:r>
              <a:rPr lang="zh-CN" altLang="en-US" sz="36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谓词逻辑表示</a:t>
            </a:r>
          </a:p>
        </p:txBody>
      </p:sp>
      <p:sp>
        <p:nvSpPr>
          <p:cNvPr id="2" name="日期占位符 1">
            <a:extLst>
              <a:ext uri="{FF2B5EF4-FFF2-40B4-BE49-F238E27FC236}">
                <a16:creationId xmlns="" xmlns:a16="http://schemas.microsoft.com/office/drawing/2014/main" id="{17BD6665-3748-4834-8C22-B9ABD10D5DF1}"/>
              </a:ext>
            </a:extLst>
          </p:cNvPr>
          <p:cNvSpPr>
            <a:spLocks noGrp="1"/>
          </p:cNvSpPr>
          <p:nvPr>
            <p:ph type="dt" sz="half" idx="10"/>
          </p:nvPr>
        </p:nvSpPr>
        <p:spPr>
          <a:xfrm>
            <a:off x="47767" y="6400800"/>
            <a:ext cx="1905000" cy="457200"/>
          </a:xfrm>
        </p:spPr>
        <p:txBody>
          <a:bodyPr/>
          <a:lstStyle/>
          <a:p>
            <a:pPr>
              <a:defRPr/>
            </a:pPr>
            <a:fld id="{2E160FD8-5C7D-4EB1-9B0F-286E7448A613}" type="datetime1">
              <a:rPr lang="zh-CN" altLang="en-US" smtClean="0">
                <a:latin typeface="Times New Roman" panose="02020603050405020304" pitchFamily="18" charset="0"/>
                <a:ea typeface="楷体" panose="02010609060101010101" pitchFamily="49" charset="-122"/>
                <a:cs typeface="Times New Roman" panose="02020603050405020304" pitchFamily="18" charset="0"/>
              </a:rPr>
              <a:t>2025/6/29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18586" y="1336087"/>
            <a:ext cx="8639153" cy="556819"/>
          </a:xfrm>
          <a:prstGeom prst="rect">
            <a:avLst/>
          </a:prstGeom>
          <a:noFill/>
        </p:spPr>
        <p:txBody>
          <a:bodyPr wrap="square">
            <a:spAutoFit/>
          </a:bodyPr>
          <a:lstStyle/>
          <a:p>
            <a:pPr marL="342900" indent="-342900">
              <a:lnSpc>
                <a:spcPts val="4000"/>
              </a:lnSpc>
              <a:spcBef>
                <a:spcPts val="0"/>
              </a:spcBef>
              <a:buClr>
                <a:srgbClr val="C00000"/>
              </a:buClr>
              <a:buSzPct val="100000"/>
              <a:buFont typeface="Wingdings" panose="05000000000000000000" pitchFamily="2" charset="2"/>
              <a:buChar char="p"/>
              <a:defRPr/>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 例</a:t>
            </a:r>
            <a:r>
              <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2.3  </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用谓词逻辑表示下列知识：</a:t>
            </a:r>
          </a:p>
        </p:txBody>
      </p:sp>
      <p:sp>
        <p:nvSpPr>
          <p:cNvPr id="12" name="矩形 11"/>
          <p:cNvSpPr/>
          <p:nvPr/>
        </p:nvSpPr>
        <p:spPr>
          <a:xfrm>
            <a:off x="370832" y="1791436"/>
            <a:ext cx="8206860" cy="1246495"/>
          </a:xfrm>
          <a:prstGeom prst="rect">
            <a:avLst/>
          </a:prstGeom>
        </p:spPr>
        <p:txBody>
          <a:bodyPr wrap="square">
            <a:spAutoFit/>
          </a:bodyPr>
          <a:lstStyle/>
          <a:p>
            <a:pPr eaLnBrk="1" hangingPunct="1">
              <a:spcBef>
                <a:spcPts val="0"/>
              </a:spcBef>
              <a:buClr>
                <a:srgbClr val="66FFFF"/>
              </a:buClr>
            </a:pP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所有学生都穿彩色制服。</a:t>
            </a:r>
          </a:p>
          <a:p>
            <a:pPr eaLnBrk="1" hangingPunct="1">
              <a:spcBef>
                <a:spcPts val="0"/>
              </a:spcBef>
              <a:buClr>
                <a:srgbClr val="66FFFF"/>
              </a:buClr>
            </a:pP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任何整数或者为正数或者为负数。</a:t>
            </a:r>
          </a:p>
          <a:p>
            <a:pPr eaLnBrk="1" hangingPunct="1">
              <a:spcBef>
                <a:spcPts val="0"/>
              </a:spcBef>
              <a:buClr>
                <a:srgbClr val="66FFFF"/>
              </a:buClr>
            </a:pP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自然数都是大于零的整数。</a:t>
            </a:r>
            <a:endParaRPr lang="zh-CN" altLang="en-US" sz="2500" noProof="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Text Box 3">
            <a:extLst>
              <a:ext uri="{FF2B5EF4-FFF2-40B4-BE49-F238E27FC236}">
                <a16:creationId xmlns="" xmlns:a16="http://schemas.microsoft.com/office/drawing/2014/main" id="{228F9175-8BC5-40EF-A4CF-659948268577}"/>
              </a:ext>
            </a:extLst>
          </p:cNvPr>
          <p:cNvSpPr txBox="1">
            <a:spLocks noChangeArrowheads="1"/>
          </p:cNvSpPr>
          <p:nvPr/>
        </p:nvSpPr>
        <p:spPr bwMode="auto">
          <a:xfrm>
            <a:off x="370832" y="2943397"/>
            <a:ext cx="8773168" cy="34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kumimoji="0" lang="zh-CN" altLang="en-US" sz="2300" dirty="0">
                <a:ea typeface="楷体" panose="02010609060101010101" pitchFamily="49" charset="-122"/>
                <a:cs typeface="Times New Roman" panose="02020603050405020304" pitchFamily="18" charset="0"/>
              </a:rPr>
              <a:t>解：首先定义谓词如下：</a:t>
            </a:r>
          </a:p>
          <a:p>
            <a:pPr eaLnBrk="1" hangingPunct="1">
              <a:lnSpc>
                <a:spcPct val="120000"/>
              </a:lnSpc>
            </a:pPr>
            <a:r>
              <a:rPr kumimoji="0" lang="zh-CN" altLang="en-US" sz="2300" dirty="0">
                <a:ea typeface="楷体" panose="02010609060101010101" pitchFamily="49" charset="-122"/>
                <a:cs typeface="Times New Roman" panose="02020603050405020304" pitchFamily="18" charset="0"/>
              </a:rPr>
              <a:t>    </a:t>
            </a:r>
            <a:r>
              <a:rPr kumimoji="0" lang="en-US" altLang="zh-CN" sz="2300" dirty="0">
                <a:ea typeface="楷体" panose="02010609060101010101" pitchFamily="49" charset="-122"/>
                <a:cs typeface="Times New Roman" panose="02020603050405020304" pitchFamily="18" charset="0"/>
              </a:rPr>
              <a:t>Student(x</a:t>
            </a:r>
            <a:r>
              <a:rPr kumimoji="0" lang="en-US" altLang="zh-CN" sz="2300" dirty="0" smtClean="0">
                <a:ea typeface="楷体" panose="02010609060101010101" pitchFamily="49" charset="-122"/>
                <a:cs typeface="Times New Roman" panose="02020603050405020304" pitchFamily="18" charset="0"/>
              </a:rPr>
              <a:t>): x</a:t>
            </a:r>
            <a:r>
              <a:rPr kumimoji="0" lang="zh-CN" altLang="en-US" sz="2300" dirty="0">
                <a:ea typeface="楷体" panose="02010609060101010101" pitchFamily="49" charset="-122"/>
                <a:cs typeface="Times New Roman" panose="02020603050405020304" pitchFamily="18" charset="0"/>
              </a:rPr>
              <a:t>是学生    </a:t>
            </a:r>
            <a:r>
              <a:rPr kumimoji="0" lang="en-US" altLang="zh-CN" sz="2300" dirty="0">
                <a:ea typeface="楷体" panose="02010609060101010101" pitchFamily="49" charset="-122"/>
                <a:cs typeface="Times New Roman" panose="02020603050405020304" pitchFamily="18" charset="0"/>
              </a:rPr>
              <a:t>Uniform(x</a:t>
            </a:r>
            <a:r>
              <a:rPr kumimoji="0" lang="en-US" altLang="zh-CN" sz="2300" dirty="0" smtClean="0">
                <a:ea typeface="楷体" panose="02010609060101010101" pitchFamily="49" charset="-122"/>
                <a:cs typeface="Times New Roman" panose="02020603050405020304" pitchFamily="18" charset="0"/>
              </a:rPr>
              <a:t>, y): x</a:t>
            </a:r>
            <a:r>
              <a:rPr kumimoji="0" lang="zh-CN" altLang="en-US" sz="2300" dirty="0">
                <a:ea typeface="楷体" panose="02010609060101010101" pitchFamily="49" charset="-122"/>
                <a:cs typeface="Times New Roman" panose="02020603050405020304" pitchFamily="18" charset="0"/>
              </a:rPr>
              <a:t>穿</a:t>
            </a:r>
            <a:r>
              <a:rPr kumimoji="0" lang="en-US" altLang="zh-CN" sz="2300" dirty="0">
                <a:ea typeface="楷体" panose="02010609060101010101" pitchFamily="49" charset="-122"/>
                <a:cs typeface="Times New Roman" panose="02020603050405020304" pitchFamily="18" charset="0"/>
              </a:rPr>
              <a:t>y </a:t>
            </a:r>
          </a:p>
          <a:p>
            <a:pPr eaLnBrk="1" hangingPunct="1">
              <a:lnSpc>
                <a:spcPct val="120000"/>
              </a:lnSpc>
            </a:pPr>
            <a:r>
              <a:rPr kumimoji="0" lang="en-US" altLang="zh-CN" sz="2300" dirty="0">
                <a:ea typeface="楷体" panose="02010609060101010101" pitchFamily="49" charset="-122"/>
                <a:cs typeface="Times New Roman" panose="02020603050405020304" pitchFamily="18" charset="0"/>
              </a:rPr>
              <a:t>    I(x</a:t>
            </a:r>
            <a:r>
              <a:rPr kumimoji="0" lang="en-US" altLang="zh-CN" sz="2300" dirty="0" smtClean="0">
                <a:ea typeface="楷体" panose="02010609060101010101" pitchFamily="49" charset="-122"/>
                <a:cs typeface="Times New Roman" panose="02020603050405020304" pitchFamily="18" charset="0"/>
              </a:rPr>
              <a:t>): </a:t>
            </a:r>
            <a:r>
              <a:rPr kumimoji="0" lang="zh-CN" altLang="en-US" sz="2300" dirty="0" smtClean="0">
                <a:ea typeface="楷体" panose="02010609060101010101" pitchFamily="49" charset="-122"/>
                <a:cs typeface="Times New Roman" panose="02020603050405020304" pitchFamily="18" charset="0"/>
              </a:rPr>
              <a:t>是</a:t>
            </a:r>
            <a:r>
              <a:rPr kumimoji="0" lang="zh-CN" altLang="en-US" sz="2300" dirty="0">
                <a:ea typeface="楷体" panose="02010609060101010101" pitchFamily="49" charset="-122"/>
                <a:cs typeface="Times New Roman" panose="02020603050405020304" pitchFamily="18" charset="0"/>
              </a:rPr>
              <a:t>整数   </a:t>
            </a:r>
            <a:r>
              <a:rPr kumimoji="0" lang="en-US" altLang="zh-CN" sz="2300" dirty="0">
                <a:ea typeface="楷体" panose="02010609060101010101" pitchFamily="49" charset="-122"/>
                <a:cs typeface="Times New Roman" panose="02020603050405020304" pitchFamily="18" charset="0"/>
              </a:rPr>
              <a:t>P(x</a:t>
            </a:r>
            <a:r>
              <a:rPr kumimoji="0" lang="en-US" altLang="zh-CN" sz="2300" dirty="0" smtClean="0">
                <a:ea typeface="楷体" panose="02010609060101010101" pitchFamily="49" charset="-122"/>
                <a:cs typeface="Times New Roman" panose="02020603050405020304" pitchFamily="18" charset="0"/>
              </a:rPr>
              <a:t>): x</a:t>
            </a:r>
            <a:r>
              <a:rPr kumimoji="0" lang="zh-CN" altLang="en-US" sz="2300" dirty="0">
                <a:ea typeface="楷体" panose="02010609060101010101" pitchFamily="49" charset="-122"/>
                <a:cs typeface="Times New Roman" panose="02020603050405020304" pitchFamily="18" charset="0"/>
              </a:rPr>
              <a:t>是正数   </a:t>
            </a:r>
            <a:r>
              <a:rPr kumimoji="0" lang="en-US" altLang="zh-CN" sz="2300" dirty="0">
                <a:ea typeface="楷体" panose="02010609060101010101" pitchFamily="49" charset="-122"/>
                <a:cs typeface="Times New Roman" panose="02020603050405020304" pitchFamily="18" charset="0"/>
              </a:rPr>
              <a:t>Q(x</a:t>
            </a:r>
            <a:r>
              <a:rPr kumimoji="0" lang="en-US" altLang="zh-CN" sz="2300" dirty="0" smtClean="0">
                <a:ea typeface="楷体" panose="02010609060101010101" pitchFamily="49" charset="-122"/>
                <a:cs typeface="Times New Roman" panose="02020603050405020304" pitchFamily="18" charset="0"/>
              </a:rPr>
              <a:t>): x</a:t>
            </a:r>
            <a:r>
              <a:rPr kumimoji="0" lang="zh-CN" altLang="en-US" sz="2300" dirty="0">
                <a:ea typeface="楷体" panose="02010609060101010101" pitchFamily="49" charset="-122"/>
                <a:cs typeface="Times New Roman" panose="02020603050405020304" pitchFamily="18" charset="0"/>
              </a:rPr>
              <a:t>是负数 </a:t>
            </a:r>
          </a:p>
          <a:p>
            <a:pPr eaLnBrk="1" hangingPunct="1">
              <a:lnSpc>
                <a:spcPct val="120000"/>
              </a:lnSpc>
            </a:pPr>
            <a:r>
              <a:rPr kumimoji="0" lang="zh-CN" altLang="en-US" sz="2300" dirty="0">
                <a:ea typeface="楷体" panose="02010609060101010101" pitchFamily="49" charset="-122"/>
                <a:cs typeface="Times New Roman" panose="02020603050405020304" pitchFamily="18" charset="0"/>
              </a:rPr>
              <a:t>    </a:t>
            </a:r>
            <a:r>
              <a:rPr kumimoji="0" lang="en-US" altLang="zh-CN" sz="2300" dirty="0">
                <a:ea typeface="楷体" panose="02010609060101010101" pitchFamily="49" charset="-122"/>
                <a:cs typeface="Times New Roman" panose="02020603050405020304" pitchFamily="18" charset="0"/>
              </a:rPr>
              <a:t>N(x</a:t>
            </a:r>
            <a:r>
              <a:rPr kumimoji="0" lang="en-US" altLang="zh-CN" sz="2300" dirty="0" smtClean="0">
                <a:ea typeface="楷体" panose="02010609060101010101" pitchFamily="49" charset="-122"/>
                <a:cs typeface="Times New Roman" panose="02020603050405020304" pitchFamily="18" charset="0"/>
              </a:rPr>
              <a:t>): x</a:t>
            </a:r>
            <a:r>
              <a:rPr kumimoji="0" lang="zh-CN" altLang="en-US" sz="2300" dirty="0">
                <a:ea typeface="楷体" panose="02010609060101010101" pitchFamily="49" charset="-122"/>
                <a:cs typeface="Times New Roman" panose="02020603050405020304" pitchFamily="18" charset="0"/>
              </a:rPr>
              <a:t>是自然数 </a:t>
            </a:r>
            <a:r>
              <a:rPr kumimoji="0" lang="zh-CN" altLang="en-US" sz="2300" dirty="0" smtClean="0">
                <a:ea typeface="楷体" panose="02010609060101010101" pitchFamily="49" charset="-122"/>
                <a:cs typeface="Times New Roman" panose="02020603050405020304" pitchFamily="18" charset="0"/>
              </a:rPr>
              <a:t>      </a:t>
            </a:r>
            <a:r>
              <a:rPr kumimoji="0" lang="en-US" altLang="zh-CN" sz="2300" dirty="0" smtClean="0">
                <a:ea typeface="楷体" panose="02010609060101010101" pitchFamily="49" charset="-122"/>
                <a:cs typeface="Times New Roman" panose="02020603050405020304" pitchFamily="18" charset="0"/>
              </a:rPr>
              <a:t>L(x): x</a:t>
            </a:r>
            <a:r>
              <a:rPr kumimoji="0" lang="zh-CN" altLang="en-US" sz="2300" dirty="0">
                <a:ea typeface="楷体" panose="02010609060101010101" pitchFamily="49" charset="-122"/>
                <a:cs typeface="Times New Roman" panose="02020603050405020304" pitchFamily="18" charset="0"/>
              </a:rPr>
              <a:t>大于零</a:t>
            </a:r>
          </a:p>
          <a:p>
            <a:pPr eaLnBrk="1" hangingPunct="1">
              <a:lnSpc>
                <a:spcPct val="120000"/>
              </a:lnSpc>
            </a:pPr>
            <a:r>
              <a:rPr kumimoji="0" lang="zh-CN" altLang="en-US" sz="2300" dirty="0" smtClean="0">
                <a:ea typeface="楷体" panose="02010609060101010101" pitchFamily="49" charset="-122"/>
                <a:cs typeface="Times New Roman" panose="02020603050405020304" pitchFamily="18" charset="0"/>
              </a:rPr>
              <a:t>按照</a:t>
            </a:r>
            <a:r>
              <a:rPr kumimoji="0" lang="zh-CN" altLang="en-US" sz="2300" dirty="0">
                <a:ea typeface="楷体" panose="02010609060101010101" pitchFamily="49" charset="-122"/>
                <a:cs typeface="Times New Roman" panose="02020603050405020304" pitchFamily="18" charset="0"/>
              </a:rPr>
              <a:t>第二步和第三步的要求，上述知识可以用谓词公式分别表示为：</a:t>
            </a:r>
          </a:p>
          <a:p>
            <a:pPr eaLnBrk="1" hangingPunct="1">
              <a:lnSpc>
                <a:spcPct val="120000"/>
              </a:lnSpc>
            </a:pPr>
            <a:r>
              <a:rPr kumimoji="0" lang="zh-CN" altLang="en-US" sz="2300" dirty="0">
                <a:ea typeface="楷体" panose="02010609060101010101" pitchFamily="49" charset="-122"/>
                <a:cs typeface="Times New Roman" panose="02020603050405020304" pitchFamily="18" charset="0"/>
              </a:rPr>
              <a:t>    (</a:t>
            </a:r>
            <a:r>
              <a:rPr lang="zh-CN" altLang="en-US" sz="2300" dirty="0">
                <a:ea typeface="楷体" panose="02010609060101010101" pitchFamily="49" charset="-122"/>
                <a:cs typeface="Times New Roman" panose="02020603050405020304" pitchFamily="18" charset="0"/>
                <a:sym typeface="Symbol" panose="05050102010706020507" pitchFamily="18" charset="2"/>
              </a:rPr>
              <a:t></a:t>
            </a:r>
            <a:r>
              <a:rPr lang="en-US" altLang="zh-CN" sz="2300" dirty="0">
                <a:ea typeface="楷体" panose="02010609060101010101" pitchFamily="49" charset="-122"/>
                <a:cs typeface="Times New Roman" panose="02020603050405020304" pitchFamily="18" charset="0"/>
              </a:rPr>
              <a:t>x</a:t>
            </a:r>
            <a:r>
              <a:rPr kumimoji="0" lang="zh-CN" altLang="en-US" sz="2300" dirty="0" smtClean="0">
                <a:ea typeface="楷体" panose="02010609060101010101" pitchFamily="49" charset="-122"/>
                <a:cs typeface="Times New Roman" panose="02020603050405020304" pitchFamily="18" charset="0"/>
              </a:rPr>
              <a:t>) (</a:t>
            </a:r>
            <a:r>
              <a:rPr kumimoji="0" lang="en-US" altLang="zh-CN" sz="2300" dirty="0">
                <a:ea typeface="楷体" panose="02010609060101010101" pitchFamily="49" charset="-122"/>
                <a:cs typeface="Times New Roman" panose="02020603050405020304" pitchFamily="18" charset="0"/>
              </a:rPr>
              <a:t>Student(x)→Uniform(x</a:t>
            </a:r>
            <a:r>
              <a:rPr kumimoji="0" lang="en-US" altLang="zh-CN" sz="2300" dirty="0" smtClean="0">
                <a:ea typeface="楷体" panose="02010609060101010101" pitchFamily="49" charset="-122"/>
                <a:cs typeface="Times New Roman" panose="02020603050405020304" pitchFamily="18" charset="0"/>
              </a:rPr>
              <a:t>, color</a:t>
            </a:r>
            <a:r>
              <a:rPr kumimoji="0" lang="en-US" altLang="zh-CN" sz="2300" dirty="0">
                <a:ea typeface="楷体" panose="02010609060101010101" pitchFamily="49" charset="-122"/>
                <a:cs typeface="Times New Roman" panose="02020603050405020304" pitchFamily="18" charset="0"/>
              </a:rPr>
              <a:t>)) </a:t>
            </a:r>
          </a:p>
          <a:p>
            <a:pPr eaLnBrk="1" hangingPunct="1">
              <a:lnSpc>
                <a:spcPct val="120000"/>
              </a:lnSpc>
            </a:pPr>
            <a:r>
              <a:rPr kumimoji="0" lang="en-US" altLang="zh-CN" sz="2300" dirty="0">
                <a:ea typeface="楷体" panose="02010609060101010101" pitchFamily="49" charset="-122"/>
                <a:cs typeface="Times New Roman" panose="02020603050405020304" pitchFamily="18" charset="0"/>
              </a:rPr>
              <a:t>     (</a:t>
            </a:r>
            <a:r>
              <a:rPr lang="zh-CN" altLang="en-US" sz="2300" dirty="0">
                <a:ea typeface="楷体" panose="02010609060101010101" pitchFamily="49" charset="-122"/>
                <a:cs typeface="Times New Roman" panose="02020603050405020304" pitchFamily="18" charset="0"/>
                <a:sym typeface="Symbol" panose="05050102010706020507" pitchFamily="18" charset="2"/>
              </a:rPr>
              <a:t></a:t>
            </a:r>
            <a:r>
              <a:rPr lang="en-US" altLang="zh-CN" sz="2300" dirty="0">
                <a:ea typeface="楷体" panose="02010609060101010101" pitchFamily="49" charset="-122"/>
                <a:cs typeface="Times New Roman" panose="02020603050405020304" pitchFamily="18" charset="0"/>
              </a:rPr>
              <a:t>x</a:t>
            </a:r>
            <a:r>
              <a:rPr kumimoji="0" lang="en-US" altLang="zh-CN" sz="2300" dirty="0" smtClean="0">
                <a:ea typeface="楷体" panose="02010609060101010101" pitchFamily="49" charset="-122"/>
                <a:cs typeface="Times New Roman" panose="02020603050405020304" pitchFamily="18" charset="0"/>
              </a:rPr>
              <a:t>) (</a:t>
            </a:r>
            <a:r>
              <a:rPr kumimoji="0" lang="en-US" altLang="zh-CN" sz="2300" dirty="0">
                <a:ea typeface="楷体" panose="02010609060101010101" pitchFamily="49" charset="-122"/>
                <a:cs typeface="Times New Roman" panose="02020603050405020304" pitchFamily="18" charset="0"/>
              </a:rPr>
              <a:t>I(x)→P(x)∨Q(x))</a:t>
            </a:r>
          </a:p>
          <a:p>
            <a:pPr eaLnBrk="1" hangingPunct="1">
              <a:lnSpc>
                <a:spcPct val="120000"/>
              </a:lnSpc>
            </a:pPr>
            <a:r>
              <a:rPr kumimoji="0" lang="en-US" altLang="zh-CN" sz="2300" dirty="0">
                <a:ea typeface="楷体" panose="02010609060101010101" pitchFamily="49" charset="-122"/>
                <a:cs typeface="Times New Roman" panose="02020603050405020304" pitchFamily="18" charset="0"/>
              </a:rPr>
              <a:t>     (</a:t>
            </a:r>
            <a:r>
              <a:rPr lang="zh-CN" altLang="en-US" sz="2300" dirty="0">
                <a:ea typeface="楷体" panose="02010609060101010101" pitchFamily="49" charset="-122"/>
                <a:cs typeface="Times New Roman" panose="02020603050405020304" pitchFamily="18" charset="0"/>
                <a:sym typeface="Symbol" panose="05050102010706020507" pitchFamily="18" charset="2"/>
              </a:rPr>
              <a:t></a:t>
            </a:r>
            <a:r>
              <a:rPr lang="en-US" altLang="zh-CN" sz="2300" dirty="0">
                <a:ea typeface="楷体" panose="02010609060101010101" pitchFamily="49" charset="-122"/>
                <a:cs typeface="Times New Roman" panose="02020603050405020304" pitchFamily="18" charset="0"/>
              </a:rPr>
              <a:t>x</a:t>
            </a:r>
            <a:r>
              <a:rPr kumimoji="0" lang="en-US" altLang="zh-CN" sz="2300" dirty="0" smtClean="0">
                <a:ea typeface="楷体" panose="02010609060101010101" pitchFamily="49" charset="-122"/>
                <a:cs typeface="Times New Roman" panose="02020603050405020304" pitchFamily="18" charset="0"/>
              </a:rPr>
              <a:t>) (</a:t>
            </a:r>
            <a:r>
              <a:rPr kumimoji="0" lang="en-US" altLang="zh-CN" sz="2300" dirty="0">
                <a:ea typeface="楷体" panose="02010609060101010101" pitchFamily="49" charset="-122"/>
                <a:cs typeface="Times New Roman" panose="02020603050405020304" pitchFamily="18" charset="0"/>
              </a:rPr>
              <a:t>N(x)→L(x)∧I(x))</a:t>
            </a:r>
          </a:p>
        </p:txBody>
      </p:sp>
      <p:sp>
        <p:nvSpPr>
          <p:cNvPr id="3" name="文本框 2"/>
          <p:cNvSpPr txBox="1"/>
          <p:nvPr/>
        </p:nvSpPr>
        <p:spPr>
          <a:xfrm>
            <a:off x="6156474" y="1416578"/>
            <a:ext cx="2868758" cy="2308324"/>
          </a:xfrm>
          <a:prstGeom prst="rect">
            <a:avLst/>
          </a:prstGeom>
          <a:noFill/>
        </p:spPr>
        <p:txBody>
          <a:bodyPr wrap="square" rtlCol="0">
            <a:spAutoFit/>
          </a:bodyPr>
          <a:lstStyle/>
          <a:p>
            <a:pPr algn="just"/>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找不清谓词和个体的话：如果能翻译成如果</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那么</a:t>
            </a:r>
            <a:r>
              <a:rPr lang="en-US" altLang="zh-CN"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可以考虑使用蕴含结构。全称量词更适合使用蕴含</a:t>
            </a:r>
            <a:endPar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文本框 13"/>
          <p:cNvSpPr txBox="1"/>
          <p:nvPr/>
        </p:nvSpPr>
        <p:spPr>
          <a:xfrm>
            <a:off x="6156110" y="3732672"/>
            <a:ext cx="2868758" cy="830997"/>
          </a:xfrm>
          <a:prstGeom prst="rect">
            <a:avLst/>
          </a:prstGeom>
          <a:noFill/>
        </p:spPr>
        <p:txBody>
          <a:bodyPr wrap="square" rtlCol="0">
            <a:spAutoFit/>
          </a:bodyPr>
          <a:lstStyle/>
          <a:p>
            <a:pPr algn="just"/>
            <a:r>
              <a:rPr lang="zh-CN" altLang="en-US" sz="24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注意一元谓词和二元谓词</a:t>
            </a:r>
            <a:endPar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012CB91-0F1F-45CE-9FF6-7038D6FF293C}" type="slidenum">
              <a:rPr lang="zh-CN" altLang="en-US" smtClean="0"/>
              <a:t>6</a:t>
            </a:fld>
            <a:endParaRPr lang="zh-CN" altLang="en-US"/>
          </a:p>
        </p:txBody>
      </p:sp>
    </p:spTree>
    <p:extLst>
      <p:ext uri="{BB962C8B-B14F-4D97-AF65-F5344CB8AC3E}">
        <p14:creationId xmlns:p14="http://schemas.microsoft.com/office/powerpoint/2010/main" val="342384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5"/>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8A593B88-9E3F-4B1A-A0E9-05AC0DBBAA6B}"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41315" name="Object 4"/>
          <p:cNvGraphicFramePr>
            <a:graphicFrameLocks noGrp="1" noChangeAspect="1"/>
          </p:cNvGraphicFramePr>
          <p:nvPr>
            <p:ph sz="quarter" idx="2"/>
          </p:nvPr>
        </p:nvGraphicFramePr>
        <p:xfrm>
          <a:off x="6207125" y="2397125"/>
          <a:ext cx="112713" cy="215900"/>
        </p:xfrm>
        <a:graphic>
          <a:graphicData uri="http://schemas.openxmlformats.org/presentationml/2006/ole">
            <mc:AlternateContent xmlns:mc="http://schemas.openxmlformats.org/markup-compatibility/2006">
              <mc:Choice xmlns:v="urn:schemas-microsoft-com:vml" Requires="v">
                <p:oleObj spid="_x0000_s19534"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25" y="2397125"/>
                        <a:ext cx="11271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6" name="Object 12"/>
          <p:cNvGraphicFramePr>
            <a:graphicFrameLocks noChangeAspect="1"/>
          </p:cNvGraphicFramePr>
          <p:nvPr/>
        </p:nvGraphicFramePr>
        <p:xfrm>
          <a:off x="3959225" y="3082925"/>
          <a:ext cx="114300" cy="215900"/>
        </p:xfrm>
        <a:graphic>
          <a:graphicData uri="http://schemas.openxmlformats.org/presentationml/2006/ole">
            <mc:AlternateContent xmlns:mc="http://schemas.openxmlformats.org/markup-compatibility/2006">
              <mc:Choice xmlns:v="urn:schemas-microsoft-com:vml" Requires="v">
                <p:oleObj spid="_x0000_s19535" name="公式" r:id="rId5" imgW="114151" imgH="215619" progId="Equation.3">
                  <p:embed/>
                </p:oleObj>
              </mc:Choice>
              <mc:Fallback>
                <p:oleObj name="公式" r:id="rId5"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308292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ChangeArrowheads="1"/>
          </p:cNvSpPr>
          <p:nvPr/>
        </p:nvSpPr>
        <p:spPr bwMode="auto">
          <a:xfrm>
            <a:off x="3203575" y="52388"/>
            <a:ext cx="5805488"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5.5.1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sp>
        <p:nvSpPr>
          <p:cNvPr id="141318" name="矩形 1"/>
          <p:cNvSpPr>
            <a:spLocks noChangeArrowheads="1"/>
          </p:cNvSpPr>
          <p:nvPr/>
        </p:nvSpPr>
        <p:spPr bwMode="auto">
          <a:xfrm>
            <a:off x="415925" y="1279525"/>
            <a:ext cx="7086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kumimoji="1" lang="zh-CN" altLang="en-US" sz="26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推论</a:t>
            </a:r>
            <a:r>
              <a:rPr kumimoji="1" lang="en-US" altLang="zh-CN" sz="26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6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2600" b="0">
                <a:latin typeface="Times New Roman" panose="02020603050405020304" pitchFamily="18" charset="0"/>
                <a:ea typeface="楷体" panose="02010609060101010101" pitchFamily="49" charset="-122"/>
                <a:cs typeface="Times New Roman" panose="02020603050405020304" pitchFamily="18" charset="0"/>
              </a:rPr>
              <a:t>设有信任函数</a:t>
            </a:r>
            <a:r>
              <a:rPr kumimoji="1" lang="en-US" altLang="zh-CN" sz="2600" b="0" i="1">
                <a:latin typeface="Times New Roman" panose="02020603050405020304" pitchFamily="18" charset="0"/>
                <a:ea typeface="楷体" panose="02010609060101010101" pitchFamily="49" charset="-122"/>
                <a:cs typeface="Times New Roman" panose="02020603050405020304" pitchFamily="18" charset="0"/>
              </a:rPr>
              <a:t>m</a:t>
            </a:r>
            <a:r>
              <a:rPr kumimoji="1" lang="zh-CN" altLang="zh-CN" sz="2600" b="0">
                <a:latin typeface="Times New Roman" panose="02020603050405020304" pitchFamily="18" charset="0"/>
                <a:ea typeface="楷体" panose="02010609060101010101" pitchFamily="49" charset="-122"/>
                <a:cs typeface="Times New Roman" panose="02020603050405020304" pitchFamily="18" charset="0"/>
              </a:rPr>
              <a:t>，似然函数</a:t>
            </a:r>
            <a:r>
              <a:rPr kumimoji="1" lang="en-US" altLang="zh-CN" sz="2600" b="0" i="1">
                <a:latin typeface="Times New Roman" panose="02020603050405020304" pitchFamily="18" charset="0"/>
                <a:ea typeface="楷体" panose="02010609060101010101" pitchFamily="49" charset="-122"/>
                <a:cs typeface="Times New Roman" panose="02020603050405020304" pitchFamily="18" charset="0"/>
              </a:rPr>
              <a:t>Pl</a:t>
            </a:r>
            <a:r>
              <a:rPr kumimoji="1" lang="zh-CN" altLang="zh-CN" sz="2600" b="0">
                <a:latin typeface="Times New Roman" panose="02020603050405020304" pitchFamily="18" charset="0"/>
                <a:ea typeface="楷体" panose="02010609060101010101" pitchFamily="49" charset="-122"/>
                <a:cs typeface="Times New Roman" panose="02020603050405020304" pitchFamily="18" charset="0"/>
              </a:rPr>
              <a:t>，则有</a:t>
            </a:r>
            <a:endParaRPr kumimoji="1" lang="zh-CN" altLang="en-US" sz="2600" b="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41319" name="对象 3"/>
          <p:cNvGraphicFramePr>
            <a:graphicFrameLocks noChangeAspect="1"/>
          </p:cNvGraphicFramePr>
          <p:nvPr/>
        </p:nvGraphicFramePr>
        <p:xfrm>
          <a:off x="2363788" y="1830388"/>
          <a:ext cx="2624137" cy="776287"/>
        </p:xfrm>
        <a:graphic>
          <a:graphicData uri="http://schemas.openxmlformats.org/presentationml/2006/ole">
            <mc:AlternateContent xmlns:mc="http://schemas.openxmlformats.org/markup-compatibility/2006">
              <mc:Choice xmlns:v="urn:schemas-microsoft-com:vml" Requires="v">
                <p:oleObj spid="_x0000_s19536" r:id="rId6" imgW="1193800" imgH="355600" progId="Equation.3">
                  <p:embed/>
                </p:oleObj>
              </mc:Choice>
              <mc:Fallback>
                <p:oleObj r:id="rId6" imgW="1193800" imgH="355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788" y="1830388"/>
                        <a:ext cx="26241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20" name="对象 6"/>
          <p:cNvGraphicFramePr>
            <a:graphicFrameLocks noChangeAspect="1"/>
          </p:cNvGraphicFramePr>
          <p:nvPr/>
        </p:nvGraphicFramePr>
        <p:xfrm>
          <a:off x="1476375" y="2689225"/>
          <a:ext cx="5859463" cy="3305175"/>
        </p:xfrm>
        <a:graphic>
          <a:graphicData uri="http://schemas.openxmlformats.org/presentationml/2006/ole">
            <mc:AlternateContent xmlns:mc="http://schemas.openxmlformats.org/markup-compatibility/2006">
              <mc:Choice xmlns:v="urn:schemas-microsoft-com:vml" Requires="v">
                <p:oleObj spid="_x0000_s19537" r:id="rId8" imgW="2971800" imgH="1689100" progId="Equation.3">
                  <p:embed/>
                </p:oleObj>
              </mc:Choice>
              <mc:Fallback>
                <p:oleObj r:id="rId8" imgW="2971800" imgH="168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2689225"/>
                        <a:ext cx="5859463"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21" name="矩形 7"/>
          <p:cNvSpPr>
            <a:spLocks noChangeArrowheads="1"/>
          </p:cNvSpPr>
          <p:nvPr/>
        </p:nvSpPr>
        <p:spPr bwMode="auto">
          <a:xfrm>
            <a:off x="468313" y="2565400"/>
            <a:ext cx="1112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r>
              <a:rPr kumimoji="1" lang="zh-CN" altLang="en-US" sz="24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因为：</a:t>
            </a:r>
            <a:endParaRPr kumimoji="1" lang="zh-CN" altLang="en-US" sz="2400" b="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D044A5A-1C05-4A25-8ABC-2B91D81C00C8}" type="slidenum">
              <a:rPr lang="en-US" altLang="zh-CN" smtClean="0"/>
              <a:pPr/>
              <a:t>60</a:t>
            </a:fld>
            <a:endParaRPr lang="en-US" altLang="zh-CN"/>
          </a:p>
        </p:txBody>
      </p:sp>
    </p:spTree>
    <p:extLst>
      <p:ext uri="{BB962C8B-B14F-4D97-AF65-F5344CB8AC3E}">
        <p14:creationId xmlns:p14="http://schemas.microsoft.com/office/powerpoint/2010/main" val="315857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3"/>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C7AE1887-77F9-4841-89A6-F808195A0E06}"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6435" name="Rectangle 3"/>
          <p:cNvSpPr>
            <a:spLocks noGrp="1" noChangeArrowheads="1"/>
          </p:cNvSpPr>
          <p:nvPr>
            <p:ph type="body" idx="1"/>
          </p:nvPr>
        </p:nvSpPr>
        <p:spPr>
          <a:xfrm>
            <a:off x="323850" y="1268413"/>
            <a:ext cx="8353425" cy="3751262"/>
          </a:xfrm>
        </p:spPr>
        <p:txBody>
          <a:bodyPr/>
          <a:lstStyle/>
          <a:p>
            <a:pPr algn="just" eaLnBrk="1" hangingPunct="1">
              <a:lnSpc>
                <a:spcPct val="150000"/>
              </a:lnSpc>
            </a:pP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例题</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有限集Ω</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红，黄，蓝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，若定义</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2</a:t>
            </a:r>
            <a:r>
              <a:rPr lang="zh-CN" altLang="zh-CN" baseline="3000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上的一个基本函数</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m: m(</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φ</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={0, 0.3, 0, 0.1, 0.2, 0.2, 0.1, 0.1}</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pPr>
            <a:r>
              <a:rPr lang="zh-CN" altLang="zh-CN"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Bel({</a:t>
            </a:r>
            <a:r>
              <a:rPr lang="zh-CN"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mtClean="0">
                <a:latin typeface="Times New Roman" panose="02020603050405020304" pitchFamily="18" charset="0"/>
                <a:ea typeface="楷体" panose="02010609060101010101" pitchFamily="49" charset="-122"/>
                <a:cs typeface="Times New Roman" panose="02020603050405020304" pitchFamily="18" charset="0"/>
              </a:rPr>
              <a:t>的值。</a:t>
            </a:r>
            <a:endPar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Rectangle 2"/>
          <p:cNvSpPr txBox="1">
            <a:spLocks noChangeArrowheads="1"/>
          </p:cNvSpPr>
          <p:nvPr/>
        </p:nvSpPr>
        <p:spPr bwMode="auto">
          <a:xfrm>
            <a:off x="3267075" y="41275"/>
            <a:ext cx="5876925"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5.5.1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61</a:t>
            </a:fld>
            <a:endParaRPr lang="zh-CN" altLang="en-US"/>
          </a:p>
        </p:txBody>
      </p:sp>
    </p:spTree>
    <p:extLst>
      <p:ext uri="{BB962C8B-B14F-4D97-AF65-F5344CB8AC3E}">
        <p14:creationId xmlns:p14="http://schemas.microsoft.com/office/powerpoint/2010/main" val="33739978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2BA2A6E3-F5AA-4E90-ABED-249F52FC5CDA}"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7459" name="Rectangle 3"/>
          <p:cNvSpPr>
            <a:spLocks noGrp="1" noChangeArrowheads="1"/>
          </p:cNvSpPr>
          <p:nvPr>
            <p:ph type="body" idx="1"/>
          </p:nvPr>
        </p:nvSpPr>
        <p:spPr>
          <a:xfrm>
            <a:off x="323850" y="1268413"/>
            <a:ext cx="8353425" cy="3751262"/>
          </a:xfrm>
        </p:spPr>
        <p:txBody>
          <a:bodyPr/>
          <a:lstStyle/>
          <a:p>
            <a:pPr algn="just" eaLnBrk="1" hangingPunct="1">
              <a:lnSpc>
                <a:spcPct val="150000"/>
              </a:lnSpc>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红，黄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})=0.3+0+0.2=0.5</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p>
          <a:p>
            <a:pPr algn="just" eaLnBrk="1" hangingPunct="1">
              <a:lnSpc>
                <a:spcPct val="150000"/>
              </a:lnSpc>
            </a:pPr>
            <a:r>
              <a:rPr lang="zh-CN" altLang="en-US"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Pl({</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})=1-Bel(┐{</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红</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=1-Bel({</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 1-(m({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黄</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蓝</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  =1-(0+0.1+0.1)=0.8</a:t>
            </a:r>
          </a:p>
        </p:txBody>
      </p:sp>
      <p:sp>
        <p:nvSpPr>
          <p:cNvPr id="6" name="Rectangle 2"/>
          <p:cNvSpPr txBox="1">
            <a:spLocks noChangeArrowheads="1"/>
          </p:cNvSpPr>
          <p:nvPr/>
        </p:nvSpPr>
        <p:spPr bwMode="auto">
          <a:xfrm>
            <a:off x="3267075" y="41275"/>
            <a:ext cx="5876925"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5.5.1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证据理论的形式化</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62</a:t>
            </a:fld>
            <a:endParaRPr lang="zh-CN" altLang="en-US"/>
          </a:p>
        </p:txBody>
      </p:sp>
    </p:spTree>
    <p:extLst>
      <p:ext uri="{BB962C8B-B14F-4D97-AF65-F5344CB8AC3E}">
        <p14:creationId xmlns:p14="http://schemas.microsoft.com/office/powerpoint/2010/main" val="15604118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日期占位符 4"/>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8379E192-8A7A-45A8-9E63-4480395D00B1}"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8723" name="Rectangle 2"/>
          <p:cNvSpPr>
            <a:spLocks noGrp="1" noChangeArrowheads="1"/>
          </p:cNvSpPr>
          <p:nvPr>
            <p:ph type="title"/>
          </p:nvPr>
        </p:nvSpPr>
        <p:spPr>
          <a:xfrm>
            <a:off x="200025" y="1028700"/>
            <a:ext cx="7342188" cy="790575"/>
          </a:xfrm>
        </p:spPr>
        <p:txBody>
          <a:bodyPr/>
          <a:lstStyle/>
          <a:p>
            <a:pPr algn="l" eaLnBrk="1" hangingPunct="1"/>
            <a:r>
              <a:rPr lang="en-US" altLang="zh-CN" sz="320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smtClean="0">
                <a:latin typeface="Times New Roman" panose="02020603050405020304" pitchFamily="18" charset="0"/>
                <a:ea typeface="楷体" panose="02010609060101010101" pitchFamily="49" charset="-122"/>
                <a:cs typeface="Times New Roman" panose="02020603050405020304" pitchFamily="18" charset="0"/>
              </a:rPr>
              <a:t>类概率函数</a:t>
            </a:r>
            <a:r>
              <a:rPr lang="en-US" altLang="zh-CN" sz="320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320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8724" name="Rectangle 3"/>
          <p:cNvSpPr>
            <a:spLocks noGrp="1" noChangeArrowheads="1"/>
          </p:cNvSpPr>
          <p:nvPr>
            <p:ph type="body" sz="half" idx="1"/>
          </p:nvPr>
        </p:nvSpPr>
        <p:spPr>
          <a:xfrm>
            <a:off x="323850" y="4557713"/>
            <a:ext cx="7705725" cy="623887"/>
          </a:xfrm>
        </p:spPr>
        <p:txBody>
          <a:bodyPr/>
          <a:lstStyle/>
          <a:p>
            <a:pPr eaLnBrk="1" hangingPunct="1">
              <a:lnSpc>
                <a:spcPct val="110000"/>
              </a:lnSpc>
              <a:buFontTx/>
              <a:buNone/>
            </a:pPr>
            <a:r>
              <a:rPr lang="zh-CN" altLang="en-US" sz="260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60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26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sz="2600" smtClean="0">
                <a:latin typeface="Times New Roman" panose="02020603050405020304" pitchFamily="18" charset="0"/>
                <a:ea typeface="楷体" panose="02010609060101010101" pitchFamily="49" charset="-122"/>
                <a:cs typeface="Times New Roman" panose="02020603050405020304" pitchFamily="18" charset="0"/>
              </a:rPr>
              <a:t>分别表示</a:t>
            </a:r>
            <a:r>
              <a:rPr lang="en-US" altLang="zh-CN" sz="260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260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60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sz="2600" smtClean="0">
                <a:latin typeface="Times New Roman" panose="02020603050405020304" pitchFamily="18" charset="0"/>
                <a:ea typeface="楷体" panose="02010609060101010101" pitchFamily="49" charset="-122"/>
                <a:cs typeface="Times New Roman" panose="02020603050405020304" pitchFamily="18" charset="0"/>
              </a:rPr>
              <a:t>中包含元素的个数。</a:t>
            </a:r>
          </a:p>
        </p:txBody>
      </p:sp>
      <p:sp>
        <p:nvSpPr>
          <p:cNvPr id="158725" name="Rectangle 10"/>
          <p:cNvSpPr>
            <a:spLocks noChangeArrowheads="1"/>
          </p:cNvSpPr>
          <p:nvPr/>
        </p:nvSpPr>
        <p:spPr bwMode="auto">
          <a:xfrm>
            <a:off x="211138" y="5403850"/>
            <a:ext cx="823753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eaLnBrk="1" hangingPunct="1">
              <a:lnSpc>
                <a:spcPct val="110000"/>
              </a:lnSpc>
              <a:buClrTx/>
              <a:buSzTx/>
              <a:buFontTx/>
              <a:buNone/>
            </a:pPr>
            <a:r>
              <a:rPr kumimoji="1" lang="zh-CN" altLang="en-US" sz="26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6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类概率函数 </a:t>
            </a:r>
            <a:r>
              <a:rPr kumimoji="1" lang="en-US" altLang="zh-CN" sz="26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a:t>
            </a:r>
            <a:r>
              <a:rPr kumimoji="1" lang="zh-CN" altLang="en-US" sz="2600">
                <a:latin typeface="Times New Roman" panose="02020603050405020304" pitchFamily="18" charset="0"/>
                <a:ea typeface="楷体" panose="02010609060101010101" pitchFamily="49" charset="-122"/>
                <a:cs typeface="Times New Roman" panose="02020603050405020304" pitchFamily="18" charset="0"/>
              </a:rPr>
              <a:t>也可以用来度量证据</a:t>
            </a:r>
            <a:r>
              <a:rPr kumimoji="1" lang="en-US" altLang="zh-CN" sz="2600">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600">
                <a:latin typeface="Times New Roman" panose="02020603050405020304" pitchFamily="18" charset="0"/>
                <a:ea typeface="楷体" panose="02010609060101010101" pitchFamily="49" charset="-122"/>
                <a:cs typeface="Times New Roman" panose="02020603050405020304" pitchFamily="18" charset="0"/>
              </a:rPr>
              <a:t>的不确定性。 </a:t>
            </a:r>
          </a:p>
        </p:txBody>
      </p:sp>
      <p:sp>
        <p:nvSpPr>
          <p:cNvPr id="8" name="Rectangle 2"/>
          <p:cNvSpPr txBox="1">
            <a:spLocks noChangeArrowheads="1"/>
          </p:cNvSpPr>
          <p:nvPr/>
        </p:nvSpPr>
        <p:spPr bwMode="auto">
          <a:xfrm>
            <a:off x="3276600" y="50800"/>
            <a:ext cx="5803900"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5.5.2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证据理论推理模型</a:t>
            </a:r>
          </a:p>
        </p:txBody>
      </p:sp>
      <p:sp>
        <p:nvSpPr>
          <p:cNvPr id="2" name="矩形 1"/>
          <p:cNvSpPr/>
          <p:nvPr/>
        </p:nvSpPr>
        <p:spPr>
          <a:xfrm>
            <a:off x="179388" y="1841500"/>
            <a:ext cx="8713787" cy="1293813"/>
          </a:xfrm>
          <a:prstGeom prst="rect">
            <a:avLst/>
          </a:prstGeom>
        </p:spPr>
        <p:txBody>
          <a:bodyPr>
            <a:spAutoFit/>
          </a:bodyPr>
          <a:lstStyle/>
          <a:p>
            <a:pPr indent="261620" algn="just">
              <a:lnSpc>
                <a:spcPct val="150000"/>
              </a:lnSpc>
              <a:spcAft>
                <a:spcPts val="0"/>
              </a:spcAft>
              <a:defRPr/>
            </a:pPr>
            <a:r>
              <a:rPr lang="en-US" altLang="zh-CN" sz="2600" b="1" kern="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2600" b="1" kern="0" dirty="0">
                <a:latin typeface="Times New Roman" panose="02020603050405020304" pitchFamily="18" charset="0"/>
                <a:ea typeface="楷体" panose="02010609060101010101" pitchFamily="49" charset="-122"/>
                <a:cs typeface="Times New Roman" panose="02020603050405020304" pitchFamily="18" charset="0"/>
              </a:rPr>
              <a:t>利用信任函数</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Bel</a:t>
            </a:r>
            <a:r>
              <a:rPr lang="en-US" altLang="zh-CN" sz="2600" b="1"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600" b="1" kern="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600" b="1" kern="0" dirty="0">
                <a:latin typeface="Times New Roman" panose="02020603050405020304" pitchFamily="18" charset="0"/>
                <a:ea typeface="楷体" panose="02010609060101010101" pitchFamily="49" charset="-122"/>
                <a:cs typeface="Times New Roman" panose="02020603050405020304" pitchFamily="18" charset="0"/>
              </a:rPr>
              <a:t>和似然函数</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Pl</a:t>
            </a:r>
            <a:r>
              <a:rPr lang="en-US" altLang="zh-CN" sz="2600" b="1"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600" b="1" kern="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600" b="1" kern="0" dirty="0">
                <a:latin typeface="Times New Roman" panose="02020603050405020304" pitchFamily="18" charset="0"/>
                <a:ea typeface="楷体" panose="02010609060101010101" pitchFamily="49" charset="-122"/>
                <a:cs typeface="Times New Roman" panose="02020603050405020304" pitchFamily="18" charset="0"/>
              </a:rPr>
              <a:t>，可以定义</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600" b="1" kern="0" dirty="0">
                <a:latin typeface="Times New Roman" panose="02020603050405020304" pitchFamily="18" charset="0"/>
                <a:ea typeface="楷体" panose="02010609060101010101" pitchFamily="49" charset="-122"/>
                <a:cs typeface="Times New Roman" panose="02020603050405020304" pitchFamily="18" charset="0"/>
              </a:rPr>
              <a:t>的类概率函数，并把它作为</a:t>
            </a:r>
            <a:r>
              <a:rPr lang="en-US" altLang="zh-CN" sz="2600" b="1" i="1" kern="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600" b="1" kern="0" dirty="0">
                <a:latin typeface="Times New Roman" panose="02020603050405020304" pitchFamily="18" charset="0"/>
                <a:ea typeface="楷体" panose="02010609060101010101" pitchFamily="49" charset="-122"/>
                <a:cs typeface="Times New Roman" panose="02020603050405020304" pitchFamily="18" charset="0"/>
              </a:rPr>
              <a:t>的不确定性度量。</a:t>
            </a:r>
            <a:endParaRPr lang="zh-CN" altLang="zh-CN" sz="2600" b="1" kern="1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158728" name="对象 5"/>
          <p:cNvGraphicFramePr>
            <a:graphicFrameLocks noChangeAspect="1"/>
          </p:cNvGraphicFramePr>
          <p:nvPr/>
        </p:nvGraphicFramePr>
        <p:xfrm>
          <a:off x="1574800" y="3224213"/>
          <a:ext cx="5202238" cy="1044575"/>
        </p:xfrm>
        <a:graphic>
          <a:graphicData uri="http://schemas.openxmlformats.org/presentationml/2006/ole">
            <mc:AlternateContent xmlns:mc="http://schemas.openxmlformats.org/markup-compatibility/2006">
              <mc:Choice xmlns:v="urn:schemas-microsoft-com:vml" Requires="v">
                <p:oleObj spid="_x0000_s20501" r:id="rId3" imgW="2324100" imgH="469900" progId="Equation.3">
                  <p:embed/>
                </p:oleObj>
              </mc:Choice>
              <mc:Fallback>
                <p:oleObj r:id="rId3" imgW="23241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3224213"/>
                        <a:ext cx="52022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fld id="{E1A06328-A839-49AB-9AB3-D65D3B6A766A}" type="slidenum">
              <a:rPr lang="en-US" altLang="zh-CN" smtClean="0"/>
              <a:pPr/>
              <a:t>63</a:t>
            </a:fld>
            <a:endParaRPr lang="en-US" altLang="zh-CN"/>
          </a:p>
        </p:txBody>
      </p:sp>
    </p:spTree>
    <p:extLst>
      <p:ext uri="{BB962C8B-B14F-4D97-AF65-F5344CB8AC3E}">
        <p14:creationId xmlns:p14="http://schemas.microsoft.com/office/powerpoint/2010/main" val="457550456"/>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日期占位符 4"/>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79C9FCF9-46BE-46A1-A1EA-3B896CEC2D55}" type="datetime1">
              <a:rPr lang="zh-CN" altLang="en-US" sz="1400" smtClean="0">
                <a:latin typeface="Times New Roman" panose="02020603050405020304" pitchFamily="18" charset="0"/>
                <a:ea typeface="宋体" panose="02010600030101010101" pitchFamily="2" charset="-122"/>
              </a:rPr>
              <a:t>2025/6/29</a:t>
            </a:fld>
            <a:endParaRPr lang="en-US" altLang="zh-CN" sz="1400" smtClean="0">
              <a:latin typeface="Times New Roman" panose="02020603050405020304" pitchFamily="18" charset="0"/>
              <a:ea typeface="宋体" panose="02010600030101010101" pitchFamily="2" charset="-122"/>
            </a:endParaRPr>
          </a:p>
        </p:txBody>
      </p:sp>
      <p:sp>
        <p:nvSpPr>
          <p:cNvPr id="160771" name="Rectangle 5"/>
          <p:cNvSpPr>
            <a:spLocks noGrp="1" noChangeArrowheads="1"/>
          </p:cNvSpPr>
          <p:nvPr>
            <p:ph type="body" sz="half" idx="1"/>
          </p:nvPr>
        </p:nvSpPr>
        <p:spPr>
          <a:xfrm>
            <a:off x="323850" y="1484313"/>
            <a:ext cx="8496300" cy="2657475"/>
          </a:xfrm>
        </p:spPr>
        <p:txBody>
          <a:bodyPr>
            <a:normAutofit lnSpcReduction="10000"/>
          </a:bodyPr>
          <a:lstStyle/>
          <a:p>
            <a:pPr algn="just" eaLnBrk="1" hangingPunct="1">
              <a:lnSpc>
                <a:spcPct val="150000"/>
              </a:lnSpc>
            </a:pP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例题：</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设学生考试成绩的论域为</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，小王成绩得</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、得</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或</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的基本概率分别分配到</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0.2</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0.1</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0.3</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Bel({C, D, E})</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0.2</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pPr>
            <a:r>
              <a:rPr lang="zh-CN" altLang="en-US" smtClean="0">
                <a:latin typeface="Times New Roman" panose="02020603050405020304" pitchFamily="18" charset="0"/>
                <a:ea typeface="楷体" panose="02010609060101010101" pitchFamily="49" charset="-122"/>
                <a:cs typeface="Times New Roman" panose="02020603050405020304" pitchFamily="18" charset="0"/>
              </a:rPr>
              <a:t>给出</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Bel({A, 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Pl({A, 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f({A, B})</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b="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2"/>
          <p:cNvSpPr txBox="1">
            <a:spLocks noChangeArrowheads="1"/>
          </p:cNvSpPr>
          <p:nvPr/>
        </p:nvSpPr>
        <p:spPr bwMode="auto">
          <a:xfrm>
            <a:off x="3298825" y="68263"/>
            <a:ext cx="5876925"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5.5.2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证据理论推理模型</a:t>
            </a:r>
          </a:p>
        </p:txBody>
      </p:sp>
      <p:sp>
        <p:nvSpPr>
          <p:cNvPr id="2" name="灯片编号占位符 1"/>
          <p:cNvSpPr>
            <a:spLocks noGrp="1"/>
          </p:cNvSpPr>
          <p:nvPr>
            <p:ph type="sldNum" sz="quarter" idx="12"/>
          </p:nvPr>
        </p:nvSpPr>
        <p:spPr/>
        <p:txBody>
          <a:bodyPr/>
          <a:lstStyle/>
          <a:p>
            <a:fld id="{E1A06328-A839-49AB-9AB3-D65D3B6A766A}" type="slidenum">
              <a:rPr lang="en-US" altLang="zh-CN" smtClean="0"/>
              <a:pPr/>
              <a:t>64</a:t>
            </a:fld>
            <a:endParaRPr lang="en-US" altLang="zh-CN"/>
          </a:p>
        </p:txBody>
      </p:sp>
    </p:spTree>
    <p:extLst>
      <p:ext uri="{BB962C8B-B14F-4D97-AF65-F5344CB8AC3E}">
        <p14:creationId xmlns:p14="http://schemas.microsoft.com/office/powerpoint/2010/main" val="26792160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4"/>
          <p:cNvSpPr>
            <a:spLocks noGrp="1"/>
          </p:cNvSpPr>
          <p:nvPr>
            <p:ph type="dt"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rstTxWarp prst="textNoShape">
              <a:avLst/>
            </a:prstTxWarp>
          </a:bodyPr>
          <a:lstStyle>
            <a:lvl1pPr>
              <a:spcBef>
                <a:spcPct val="20000"/>
              </a:spcBef>
              <a:buClr>
                <a:schemeClr val="accent2"/>
              </a:buClr>
              <a:buSzPct val="75000"/>
              <a:buFont typeface="Wingdings" panose="05000000000000000000" pitchFamily="2" charset="2"/>
              <a:buChar char="p"/>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75000"/>
              <a:buFont typeface="Wingdings" panose="05000000000000000000" pitchFamily="2" charset="2"/>
              <a:buChar char="n"/>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folHlink"/>
              </a:buClr>
              <a:buSzPct val="75000"/>
              <a:buFont typeface="Wingdings" panose="05000000000000000000" pitchFamily="2" charset="2"/>
              <a:buChar char="p"/>
              <a:defRPr sz="2400" b="1">
                <a:solidFill>
                  <a:schemeClr val="tx1"/>
                </a:solidFill>
                <a:latin typeface="Arial" panose="020B0604020202020204" pitchFamily="34" charset="0"/>
                <a:ea typeface="黑体" panose="02010609060101010101" pitchFamily="49" charset="-122"/>
              </a:defRPr>
            </a:lvl3pPr>
            <a:lvl4pPr marL="1600200" indent="-228600">
              <a:spcBef>
                <a:spcPct val="20000"/>
              </a:spcBef>
              <a:buSzPct val="75000"/>
              <a:buFont typeface="Wingdings" panose="05000000000000000000" pitchFamily="2" charset="2"/>
              <a:buChar char="n"/>
              <a:defRPr sz="22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66FF"/>
              </a:buClr>
              <a:buFont typeface="Wingdings" panose="05000000000000000000" pitchFamily="2" charset="2"/>
              <a:buChar char="p"/>
              <a:defRPr sz="2000" b="1">
                <a:solidFill>
                  <a:schemeClr val="tx1"/>
                </a:solidFill>
                <a:latin typeface="Arial" panose="020B0604020202020204" pitchFamily="34" charset="0"/>
                <a:ea typeface="黑体" panose="02010609060101010101" pitchFamily="49" charset="-122"/>
              </a:defRPr>
            </a:lvl9pPr>
          </a:lstStyle>
          <a:p>
            <a:pPr>
              <a:spcBef>
                <a:spcPct val="0"/>
              </a:spcBef>
              <a:buClrTx/>
              <a:buSzTx/>
              <a:buFontTx/>
              <a:buNone/>
            </a:pPr>
            <a:fld id="{27DBEA18-E772-4398-8801-3A3B1237F95F}" type="datetime1">
              <a:rPr lang="zh-CN" altLang="en-US" sz="1400" smtClean="0">
                <a:latin typeface="Times New Roman" panose="02020603050405020304" pitchFamily="18" charset="0"/>
                <a:ea typeface="宋体" panose="02010600030101010101" pitchFamily="2" charset="-122"/>
              </a:rPr>
              <a:t>2025/6/29</a:t>
            </a:fld>
            <a:endParaRPr lang="en-US" altLang="zh-CN" sz="1400" smtClean="0">
              <a:latin typeface="Times New Roman" panose="02020603050405020304" pitchFamily="18" charset="0"/>
              <a:ea typeface="宋体" panose="02010600030101010101" pitchFamily="2" charset="-122"/>
            </a:endParaRPr>
          </a:p>
        </p:txBody>
      </p:sp>
      <p:sp>
        <p:nvSpPr>
          <p:cNvPr id="161795" name="Rectangle 5"/>
          <p:cNvSpPr>
            <a:spLocks noGrp="1" noChangeArrowheads="1"/>
          </p:cNvSpPr>
          <p:nvPr>
            <p:ph type="body" sz="half" idx="1"/>
          </p:nvPr>
        </p:nvSpPr>
        <p:spPr>
          <a:xfrm>
            <a:off x="323850" y="1484313"/>
            <a:ext cx="8185150" cy="4824412"/>
          </a:xfrm>
        </p:spPr>
        <p:txBody>
          <a:bodyPr/>
          <a:lstStyle/>
          <a:p>
            <a:pPr algn="just" eaLnBrk="1" hangingPunct="1">
              <a:lnSpc>
                <a:spcPct val="150000"/>
              </a:lnSpc>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Bel({A, B}) = m({A}) + m({B}) + m({A, B}) = 0.2 + 0.1 + 0.3 = 0.6</a:t>
            </a:r>
          </a:p>
          <a:p>
            <a:pPr algn="just" eaLnBrk="1" hangingPunct="1">
              <a:lnSpc>
                <a:spcPct val="150000"/>
              </a:lnSpc>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Pl({A, B})= 1 - Bel({C, D, E}) = 1 - 0.2 = 0.8</a:t>
            </a:r>
          </a:p>
          <a:p>
            <a:pPr algn="just" eaLnBrk="1" hangingPunct="1">
              <a:lnSpc>
                <a:spcPct val="150000"/>
              </a:lnSpc>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 f({A, B}) = Bel({A, B}) + |{A, B}| / |U| · [Pl({A, B}) -Bel({A, B})] = 0.6 + 2/5 ·(0.8 - 0.6) =0.6 + 0.08 = 0.68</a:t>
            </a:r>
          </a:p>
        </p:txBody>
      </p:sp>
      <p:sp>
        <p:nvSpPr>
          <p:cNvPr id="8" name="Rectangle 2"/>
          <p:cNvSpPr txBox="1">
            <a:spLocks noChangeArrowheads="1"/>
          </p:cNvSpPr>
          <p:nvPr/>
        </p:nvSpPr>
        <p:spPr bwMode="auto">
          <a:xfrm>
            <a:off x="3298825" y="68263"/>
            <a:ext cx="5876925" cy="838200"/>
          </a:xfrm>
          <a:prstGeom prst="rect">
            <a:avLst/>
          </a:prstGeom>
          <a:noFill/>
          <a:ln>
            <a:noFill/>
          </a:ln>
          <a:effec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4000" kern="0" dirty="0">
                <a:latin typeface="Times New Roman" panose="02020603050405020304" pitchFamily="18" charset="0"/>
                <a:ea typeface="楷体" panose="02010609060101010101" pitchFamily="49" charset="-122"/>
                <a:cs typeface="Times New Roman" panose="02020603050405020304" pitchFamily="18" charset="0"/>
              </a:rPr>
              <a:t>5.5.2 </a:t>
            </a:r>
            <a:r>
              <a:rPr lang="zh-CN" altLang="en-US" sz="4000" kern="0" dirty="0">
                <a:latin typeface="Times New Roman" panose="02020603050405020304" pitchFamily="18" charset="0"/>
                <a:ea typeface="楷体" panose="02010609060101010101" pitchFamily="49" charset="-122"/>
                <a:cs typeface="Times New Roman" panose="02020603050405020304" pitchFamily="18" charset="0"/>
              </a:rPr>
              <a:t>证据理论推理模型</a:t>
            </a:r>
          </a:p>
        </p:txBody>
      </p:sp>
      <p:sp>
        <p:nvSpPr>
          <p:cNvPr id="2" name="灯片编号占位符 1"/>
          <p:cNvSpPr>
            <a:spLocks noGrp="1"/>
          </p:cNvSpPr>
          <p:nvPr>
            <p:ph type="sldNum" sz="quarter" idx="12"/>
          </p:nvPr>
        </p:nvSpPr>
        <p:spPr/>
        <p:txBody>
          <a:bodyPr/>
          <a:lstStyle/>
          <a:p>
            <a:fld id="{E1A06328-A839-49AB-9AB3-D65D3B6A766A}" type="slidenum">
              <a:rPr lang="en-US" altLang="zh-CN" smtClean="0"/>
              <a:pPr/>
              <a:t>65</a:t>
            </a:fld>
            <a:endParaRPr lang="en-US" altLang="zh-CN"/>
          </a:p>
        </p:txBody>
      </p:sp>
    </p:spTree>
    <p:extLst>
      <p:ext uri="{BB962C8B-B14F-4D97-AF65-F5344CB8AC3E}">
        <p14:creationId xmlns:p14="http://schemas.microsoft.com/office/powerpoint/2010/main" val="10845524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fld id="{E38AB5D2-6ADD-4097-90A7-6C124DA49BA6}"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148" name="Rectangle 2"/>
          <p:cNvSpPr>
            <a:spLocks noChangeArrowheads="1"/>
          </p:cNvSpPr>
          <p:nvPr/>
        </p:nvSpPr>
        <p:spPr bwMode="auto">
          <a:xfrm>
            <a:off x="475639" y="1038767"/>
            <a:ext cx="6696569" cy="92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5399" b="1" dirty="0">
                <a:latin typeface="Times New Roman" panose="02020603050405020304" pitchFamily="18" charset="0"/>
                <a:ea typeface="楷体" panose="02010609060101010101" pitchFamily="49" charset="-122"/>
                <a:cs typeface="Times New Roman" panose="02020603050405020304" pitchFamily="18" charset="0"/>
              </a:rPr>
              <a:t>第六章  机器学习</a:t>
            </a:r>
          </a:p>
        </p:txBody>
      </p:sp>
      <p:sp>
        <p:nvSpPr>
          <p:cNvPr id="6149" name="Rectangle 3"/>
          <p:cNvSpPr>
            <a:spLocks noChangeArrowheads="1"/>
          </p:cNvSpPr>
          <p:nvPr/>
        </p:nvSpPr>
        <p:spPr bwMode="auto">
          <a:xfrm>
            <a:off x="1294460" y="2268503"/>
            <a:ext cx="6768818" cy="309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Aft>
                <a:spcPts val="600"/>
              </a:spcAft>
              <a:buNone/>
              <a:defRPr/>
            </a:pP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6.1 </a:t>
            </a:r>
            <a:r>
              <a:rPr lang="zh-CN" altLang="en-US" sz="3600" b="1" dirty="0">
                <a:latin typeface="Times New Roman" panose="02020603050405020304" pitchFamily="18" charset="0"/>
                <a:ea typeface="楷体" panose="02010609060101010101" pitchFamily="49" charset="-122"/>
                <a:cs typeface="Times New Roman" panose="02020603050405020304" pitchFamily="18" charset="0"/>
              </a:rPr>
              <a:t>机器学习概述</a:t>
            </a:r>
          </a:p>
          <a:p>
            <a:pPr>
              <a:spcAft>
                <a:spcPts val="600"/>
              </a:spcAft>
              <a:buNone/>
              <a:defRPr/>
            </a:pPr>
            <a:r>
              <a:rPr lang="en-US" altLang="zh-CN" sz="36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6.2 </a:t>
            </a:r>
            <a:r>
              <a:rPr lang="zh-CN" altLang="en-US" sz="36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决策树学习</a:t>
            </a:r>
          </a:p>
          <a:p>
            <a:pPr>
              <a:spcAft>
                <a:spcPts val="600"/>
              </a:spcAft>
              <a:buNone/>
              <a:defRPr/>
            </a:pPr>
            <a:r>
              <a:rPr lang="en-US" altLang="zh-CN" sz="3600" b="1" dirty="0">
                <a:latin typeface="Times New Roman" panose="02020603050405020304" pitchFamily="18" charset="0"/>
                <a:ea typeface="楷体" panose="02010609060101010101" pitchFamily="49" charset="-122"/>
                <a:cs typeface="Times New Roman" panose="02020603050405020304" pitchFamily="18" charset="0"/>
              </a:rPr>
              <a:t>6.3 </a:t>
            </a:r>
            <a:r>
              <a:rPr lang="zh-CN" altLang="en-US" sz="3600" b="1" dirty="0">
                <a:latin typeface="Times New Roman" panose="02020603050405020304" pitchFamily="18" charset="0"/>
                <a:ea typeface="楷体" panose="02010609060101010101" pitchFamily="49" charset="-122"/>
                <a:cs typeface="Times New Roman" panose="02020603050405020304" pitchFamily="18" charset="0"/>
              </a:rPr>
              <a:t>其它机器学习方法</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66</a:t>
            </a:fld>
            <a:endParaRPr lang="zh-CN" altLang="en-US"/>
          </a:p>
        </p:txBody>
      </p:sp>
    </p:spTree>
    <p:extLst>
      <p:ext uri="{BB962C8B-B14F-4D97-AF65-F5344CB8AC3E}">
        <p14:creationId xmlns:p14="http://schemas.microsoft.com/office/powerpoint/2010/main" val="6410265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defRPr/>
            </a:pPr>
            <a:fld id="{AD62518A-405A-4092-AB1E-A8F1AAE257AC}"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2" name="Rectangle 3"/>
          <p:cNvSpPr>
            <a:spLocks noChangeArrowheads="1"/>
          </p:cNvSpPr>
          <p:nvPr/>
        </p:nvSpPr>
        <p:spPr bwMode="auto">
          <a:xfrm>
            <a:off x="133962" y="1108004"/>
            <a:ext cx="801511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FontTx/>
              <a:buNone/>
              <a:defRPr/>
            </a:pP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、学习系统的基本模型</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13" name="Rectangle 3"/>
          <p:cNvSpPr>
            <a:spLocks noChangeArrowheads="1"/>
          </p:cNvSpPr>
          <p:nvPr/>
        </p:nvSpPr>
        <p:spPr bwMode="auto">
          <a:xfrm>
            <a:off x="203201" y="1842535"/>
            <a:ext cx="85328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 typeface="Wingdings" panose="05000000000000000000" pitchFamily="2" charset="2"/>
              <a:buNone/>
              <a:defRPr/>
            </a:pP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由此看来</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学习系统至少应有：</a:t>
            </a:r>
            <a:r>
              <a:rPr lang="zh-CN" altLang="en-US" sz="26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环境、知识库、学习环节和执行环节四个基本部分。</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一种典型的机器学习系统（迪特里奇（</a:t>
            </a:r>
            <a:r>
              <a:rPr lang="en-US" altLang="zh-CN" sz="2600" dirty="0" err="1">
                <a:latin typeface="Times New Roman" panose="02020603050405020304" pitchFamily="18" charset="0"/>
                <a:ea typeface="楷体" panose="02010609060101010101" pitchFamily="49" charset="-122"/>
                <a:cs typeface="Times New Roman" panose="02020603050405020304" pitchFamily="18" charset="0"/>
              </a:rPr>
              <a:t>Dietterich</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）学习模型）如图</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6-1</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所示。：</a:t>
            </a:r>
          </a:p>
        </p:txBody>
      </p:sp>
      <p:sp>
        <p:nvSpPr>
          <p:cNvPr id="17414" name="Rectangle 2"/>
          <p:cNvSpPr>
            <a:spLocks noGrp="1" noChangeArrowheads="1"/>
          </p:cNvSpPr>
          <p:nvPr>
            <p:ph type="title"/>
          </p:nvPr>
        </p:nvSpPr>
        <p:spPr>
          <a:xfrm>
            <a:off x="5200416" y="82974"/>
            <a:ext cx="3930038" cy="886554"/>
          </a:xfrm>
        </p:spPr>
        <p:txBody>
          <a:bodyPr/>
          <a:lstStyle/>
          <a:p>
            <a:pPr algn="just" eaLnBrk="1" hangingPunct="1">
              <a:defRPr/>
            </a:pPr>
            <a:r>
              <a:rPr lang="en-US" altLang="zh-CN" sz="3999" dirty="0">
                <a:latin typeface="Times New Roman" panose="02020603050405020304" pitchFamily="18" charset="0"/>
                <a:ea typeface="楷体" panose="02010609060101010101" pitchFamily="49" charset="-122"/>
                <a:cs typeface="Times New Roman" panose="02020603050405020304" pitchFamily="18" charset="0"/>
              </a:rPr>
              <a:t>6.1.2 </a:t>
            </a:r>
            <a:r>
              <a:rPr lang="zh-CN" altLang="en-US" sz="3999" dirty="0">
                <a:latin typeface="Times New Roman" panose="02020603050405020304" pitchFamily="18" charset="0"/>
                <a:ea typeface="楷体" panose="02010609060101010101" pitchFamily="49" charset="-122"/>
                <a:cs typeface="Times New Roman" panose="02020603050405020304" pitchFamily="18" charset="0"/>
              </a:rPr>
              <a:t>学习系统</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67</a:t>
            </a:fld>
            <a:endParaRPr lang="zh-CN" altLang="en-US"/>
          </a:p>
        </p:txBody>
      </p:sp>
    </p:spTree>
    <p:extLst>
      <p:ext uri="{BB962C8B-B14F-4D97-AF65-F5344CB8AC3E}">
        <p14:creationId xmlns:p14="http://schemas.microsoft.com/office/powerpoint/2010/main" val="5924567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2"/>
          <p:cNvSpPr>
            <a:spLocks noGrp="1"/>
          </p:cNvSpPr>
          <p:nvPr>
            <p:ph type="dt"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defRPr/>
            </a:pPr>
            <a:fld id="{ADCE41F9-0F3E-4045-A1AC-8A5BCC996984}"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9460" name="Group 21"/>
          <p:cNvGrpSpPr>
            <a:grpSpLocks/>
          </p:cNvGrpSpPr>
          <p:nvPr/>
        </p:nvGrpSpPr>
        <p:grpSpPr bwMode="auto">
          <a:xfrm>
            <a:off x="407271" y="3547171"/>
            <a:ext cx="8495834" cy="1981091"/>
            <a:chOff x="336" y="816"/>
            <a:chExt cx="5040" cy="1104"/>
          </a:xfrm>
          <a:noFill/>
        </p:grpSpPr>
        <p:sp>
          <p:nvSpPr>
            <p:cNvPr id="19464" name="Oval 4"/>
            <p:cNvSpPr>
              <a:spLocks noChangeArrowheads="1"/>
            </p:cNvSpPr>
            <p:nvPr/>
          </p:nvSpPr>
          <p:spPr bwMode="auto">
            <a:xfrm>
              <a:off x="336" y="816"/>
              <a:ext cx="912" cy="6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环境</a:t>
              </a:r>
            </a:p>
          </p:txBody>
        </p:sp>
        <p:sp>
          <p:nvSpPr>
            <p:cNvPr id="19465" name="Rectangle 5"/>
            <p:cNvSpPr>
              <a:spLocks noChangeArrowheads="1"/>
            </p:cNvSpPr>
            <p:nvPr/>
          </p:nvSpPr>
          <p:spPr bwMode="auto">
            <a:xfrm>
              <a:off x="1632" y="912"/>
              <a:ext cx="1056" cy="40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学习环节</a:t>
              </a:r>
            </a:p>
          </p:txBody>
        </p:sp>
        <p:sp>
          <p:nvSpPr>
            <p:cNvPr id="19466" name="Oval 6"/>
            <p:cNvSpPr>
              <a:spLocks noChangeArrowheads="1"/>
            </p:cNvSpPr>
            <p:nvPr/>
          </p:nvSpPr>
          <p:spPr bwMode="auto">
            <a:xfrm>
              <a:off x="3072" y="816"/>
              <a:ext cx="960" cy="6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知识库</a:t>
              </a:r>
            </a:p>
          </p:txBody>
        </p:sp>
        <p:sp>
          <p:nvSpPr>
            <p:cNvPr id="19467" name="Rectangle 7"/>
            <p:cNvSpPr>
              <a:spLocks noChangeArrowheads="1"/>
            </p:cNvSpPr>
            <p:nvPr/>
          </p:nvSpPr>
          <p:spPr bwMode="auto">
            <a:xfrm>
              <a:off x="4320" y="932"/>
              <a:ext cx="1056" cy="349"/>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执行环节</a:t>
              </a:r>
            </a:p>
          </p:txBody>
        </p:sp>
        <p:sp>
          <p:nvSpPr>
            <p:cNvPr id="19468" name="Line 8"/>
            <p:cNvSpPr>
              <a:spLocks noChangeShapeType="1"/>
            </p:cNvSpPr>
            <p:nvPr/>
          </p:nvSpPr>
          <p:spPr bwMode="auto">
            <a:xfrm>
              <a:off x="1248" y="1165"/>
              <a:ext cx="384"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69" name="Line 9"/>
            <p:cNvSpPr>
              <a:spLocks noChangeShapeType="1"/>
            </p:cNvSpPr>
            <p:nvPr/>
          </p:nvSpPr>
          <p:spPr bwMode="auto">
            <a:xfrm>
              <a:off x="2688" y="1165"/>
              <a:ext cx="384"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70" name="Line 10"/>
            <p:cNvSpPr>
              <a:spLocks noChangeShapeType="1"/>
            </p:cNvSpPr>
            <p:nvPr/>
          </p:nvSpPr>
          <p:spPr bwMode="auto">
            <a:xfrm>
              <a:off x="4032" y="1165"/>
              <a:ext cx="288"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71" name="Line 11"/>
            <p:cNvSpPr>
              <a:spLocks noChangeShapeType="1"/>
            </p:cNvSpPr>
            <p:nvPr/>
          </p:nvSpPr>
          <p:spPr bwMode="auto">
            <a:xfrm>
              <a:off x="4848" y="1281"/>
              <a:ext cx="0" cy="639"/>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72" name="Freeform 12"/>
            <p:cNvSpPr>
              <a:spLocks/>
            </p:cNvSpPr>
            <p:nvPr/>
          </p:nvSpPr>
          <p:spPr bwMode="auto">
            <a:xfrm>
              <a:off x="2159" y="1919"/>
              <a:ext cx="2689" cy="1"/>
            </a:xfrm>
            <a:custGeom>
              <a:avLst/>
              <a:gdLst>
                <a:gd name="T0" fmla="*/ 2689 w 2689"/>
                <a:gd name="T1" fmla="*/ 1 h 1"/>
                <a:gd name="T2" fmla="*/ 0 w 2689"/>
                <a:gd name="T3" fmla="*/ 0 h 1"/>
                <a:gd name="T4" fmla="*/ 0 60000 65536"/>
                <a:gd name="T5" fmla="*/ 0 60000 65536"/>
              </a:gdLst>
              <a:ahLst/>
              <a:cxnLst>
                <a:cxn ang="T4">
                  <a:pos x="T0" y="T1"/>
                </a:cxn>
                <a:cxn ang="T5">
                  <a:pos x="T2" y="T3"/>
                </a:cxn>
              </a:cxnLst>
              <a:rect l="0" t="0" r="r" b="b"/>
              <a:pathLst>
                <a:path w="2689" h="1">
                  <a:moveTo>
                    <a:pt x="2689" y="1"/>
                  </a:moveTo>
                  <a:lnTo>
                    <a:pt x="0" y="0"/>
                  </a:lnTo>
                </a:path>
              </a:pathLst>
            </a:custGeom>
            <a:grp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73" name="Line 15"/>
            <p:cNvSpPr>
              <a:spLocks noChangeShapeType="1"/>
            </p:cNvSpPr>
            <p:nvPr/>
          </p:nvSpPr>
          <p:spPr bwMode="auto">
            <a:xfrm flipV="1">
              <a:off x="2160" y="1339"/>
              <a:ext cx="0" cy="581"/>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1707">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9461" name="Text Box 16"/>
          <p:cNvSpPr txBox="1">
            <a:spLocks noChangeArrowheads="1"/>
          </p:cNvSpPr>
          <p:nvPr/>
        </p:nvSpPr>
        <p:spPr bwMode="auto">
          <a:xfrm>
            <a:off x="4918946" y="5007940"/>
            <a:ext cx="1447988" cy="523220"/>
          </a:xfrm>
          <a:prstGeom prst="rect">
            <a:avLst/>
          </a:prstGeom>
          <a:no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defRPr/>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反馈</a:t>
            </a:r>
          </a:p>
        </p:txBody>
      </p:sp>
      <p:sp>
        <p:nvSpPr>
          <p:cNvPr id="19462" name="Rectangle 19"/>
          <p:cNvSpPr>
            <a:spLocks noChangeArrowheads="1"/>
          </p:cNvSpPr>
          <p:nvPr/>
        </p:nvSpPr>
        <p:spPr bwMode="auto">
          <a:xfrm>
            <a:off x="3028433" y="5924597"/>
            <a:ext cx="39842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defRPr/>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图</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6.1 </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简单的学习模型</a:t>
            </a:r>
          </a:p>
        </p:txBody>
      </p:sp>
      <p:sp>
        <p:nvSpPr>
          <p:cNvPr id="19463" name="Rectangle 2"/>
          <p:cNvSpPr txBox="1">
            <a:spLocks noChangeArrowheads="1"/>
          </p:cNvSpPr>
          <p:nvPr/>
        </p:nvSpPr>
        <p:spPr bwMode="auto">
          <a:xfrm>
            <a:off x="3916436" y="223396"/>
            <a:ext cx="4203983" cy="88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3999" b="1" dirty="0">
                <a:latin typeface="Times New Roman" panose="02020603050405020304" pitchFamily="18" charset="0"/>
                <a:ea typeface="楷体" panose="02010609060101010101" pitchFamily="49" charset="-122"/>
                <a:cs typeface="Times New Roman" panose="02020603050405020304" pitchFamily="18" charset="0"/>
              </a:rPr>
              <a:t>6.1.2 </a:t>
            </a:r>
            <a:r>
              <a:rPr lang="zh-CN" altLang="en-US" sz="3999" b="1" dirty="0">
                <a:latin typeface="Times New Roman" panose="02020603050405020304" pitchFamily="18" charset="0"/>
                <a:ea typeface="楷体" panose="02010609060101010101" pitchFamily="49" charset="-122"/>
                <a:cs typeface="Times New Roman" panose="02020603050405020304" pitchFamily="18" charset="0"/>
              </a:rPr>
              <a:t>学习系统</a:t>
            </a:r>
          </a:p>
        </p:txBody>
      </p:sp>
      <p:sp>
        <p:nvSpPr>
          <p:cNvPr id="34823" name="矩形 1"/>
          <p:cNvSpPr>
            <a:spLocks noChangeArrowheads="1"/>
          </p:cNvSpPr>
          <p:nvPr/>
        </p:nvSpPr>
        <p:spPr bwMode="auto">
          <a:xfrm>
            <a:off x="343183" y="1083922"/>
            <a:ext cx="8666856" cy="19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2655">
                <a:latin typeface="Times New Roman" panose="02020603050405020304" pitchFamily="18" charset="0"/>
                <a:ea typeface="楷体" panose="02010609060101010101" pitchFamily="49" charset="-122"/>
                <a:cs typeface="Times New Roman" panose="02020603050405020304" pitchFamily="18" charset="0"/>
              </a:rPr>
              <a:t>环境向系统的学习部件提供某些信息，学习环节利用这些信息修改知识库，增进执行部件的效能；执行环节根据知识库完成任务，同时把获得的信息反馈给学习环节。</a:t>
            </a:r>
            <a:endParaRPr lang="zh-CN" altLang="en-US" sz="2655">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7BD39A2-0C75-4EE2-9ACA-9D61AECB41E0}" type="slidenum">
              <a:rPr lang="en-US" altLang="zh-CN" smtClean="0"/>
              <a:pPr>
                <a:defRPr/>
              </a:pPr>
              <a:t>68</a:t>
            </a:fld>
            <a:endParaRPr lang="en-US" altLang="zh-CN"/>
          </a:p>
        </p:txBody>
      </p:sp>
    </p:spTree>
    <p:extLst>
      <p:ext uri="{BB962C8B-B14F-4D97-AF65-F5344CB8AC3E}">
        <p14:creationId xmlns:p14="http://schemas.microsoft.com/office/powerpoint/2010/main" val="25208307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6"/>
          <p:cNvSpPr>
            <a:spLocks noGrp="1" noChangeArrowheads="1"/>
          </p:cNvSpPr>
          <p:nvPr>
            <p:ph type="title"/>
          </p:nvPr>
        </p:nvSpPr>
        <p:spPr>
          <a:xfrm>
            <a:off x="2899634" y="43267"/>
            <a:ext cx="6220476" cy="777875"/>
          </a:xfrm>
          <a:noFill/>
        </p:spPr>
        <p:txBody>
          <a:bodyPr/>
          <a:lstStyle/>
          <a:p>
            <a:pPr algn="just"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6.3.3 </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基本的决策树算法</a:t>
            </a:r>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endParaRPr lang="en-US" altLang="zh-CN" sz="4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580" name="Rectangle 0"/>
          <p:cNvSpPr>
            <a:spLocks noGrp="1" noChangeArrowheads="1"/>
          </p:cNvSpPr>
          <p:nvPr>
            <p:ph idx="1"/>
          </p:nvPr>
        </p:nvSpPr>
        <p:spPr>
          <a:xfrm>
            <a:off x="202209" y="1175826"/>
            <a:ext cx="8305800" cy="4114800"/>
          </a:xfrm>
          <a:solidFill>
            <a:schemeClr val="bg1"/>
          </a:solidFill>
        </p:spPr>
        <p:txBody>
          <a:bodyPr/>
          <a:lstStyle/>
          <a:p>
            <a:pPr algn="just" eaLnBrk="1" hangingPunct="1"/>
            <a:r>
              <a:rPr lang="zh-CN" altLang="en-US" smtClean="0">
                <a:latin typeface="Times New Roman" panose="02020603050405020304" pitchFamily="18" charset="0"/>
                <a:ea typeface="楷体" panose="02010609060101010101" pitchFamily="49" charset="-122"/>
                <a:cs typeface="Times New Roman" panose="02020603050405020304" pitchFamily="18" charset="0"/>
              </a:rPr>
              <a:t>基本的决策树学习算法</a:t>
            </a:r>
            <a:r>
              <a:rPr lang="en-US" altLang="zh-CN" smtClean="0">
                <a:latin typeface="Times New Roman" panose="02020603050405020304" pitchFamily="18" charset="0"/>
                <a:ea typeface="楷体" panose="02010609060101010101" pitchFamily="49" charset="-122"/>
                <a:cs typeface="Times New Roman" panose="02020603050405020304" pitchFamily="18" charset="0"/>
              </a:rPr>
              <a:t>ID3:</a:t>
            </a:r>
          </a:p>
          <a:p>
            <a:pPr algn="just" eaLnBrk="1" hangingPunct="1">
              <a:buFont typeface="Wingdings" panose="05000000000000000000" pitchFamily="2" charset="2"/>
              <a:buNone/>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  ID3</a:t>
            </a:r>
            <a:r>
              <a:rPr lang="en-US" altLang="zh-CN"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(Examples, Target_attribute, Attributes)</a:t>
            </a:r>
          </a:p>
        </p:txBody>
      </p:sp>
      <p:sp>
        <p:nvSpPr>
          <p:cNvPr id="24578" name="日期占位符 3"/>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fld id="{D52A9861-4176-41A6-9298-B13B8BD90B22}"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4210" name="AutoShape 2"/>
          <p:cNvSpPr>
            <a:spLocks noChangeArrowheads="1"/>
          </p:cNvSpPr>
          <p:nvPr/>
        </p:nvSpPr>
        <p:spPr bwMode="auto">
          <a:xfrm>
            <a:off x="338765" y="3072905"/>
            <a:ext cx="1676400" cy="1721656"/>
          </a:xfrm>
          <a:prstGeom prst="wedgeEllipseCallout">
            <a:avLst>
              <a:gd name="adj1" fmla="val 29864"/>
              <a:gd name="adj2" fmla="val -109117"/>
            </a:avLst>
          </a:prstGeom>
          <a:solidFill>
            <a:schemeClr val="bg1"/>
          </a:solidFill>
          <a:ln w="9525">
            <a:solidFill>
              <a:schemeClr val="tx1"/>
            </a:solidFill>
            <a:miter lim="800000"/>
            <a:headEnd/>
            <a:tailEnd/>
          </a:ln>
          <a:effec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655" b="1" dirty="0">
                <a:latin typeface="Times New Roman" panose="02020603050405020304" pitchFamily="18" charset="0"/>
                <a:ea typeface="楷体" panose="02010609060101010101" pitchFamily="49" charset="-122"/>
                <a:cs typeface="Times New Roman" panose="02020603050405020304" pitchFamily="18" charset="0"/>
              </a:rPr>
              <a:t>即训练样例集</a:t>
            </a:r>
          </a:p>
        </p:txBody>
      </p:sp>
      <p:sp>
        <p:nvSpPr>
          <p:cNvPr id="94211" name="AutoShape 3"/>
          <p:cNvSpPr>
            <a:spLocks noChangeArrowheads="1"/>
          </p:cNvSpPr>
          <p:nvPr/>
        </p:nvSpPr>
        <p:spPr bwMode="auto">
          <a:xfrm>
            <a:off x="2319964" y="3072905"/>
            <a:ext cx="2362200" cy="2063046"/>
          </a:xfrm>
          <a:prstGeom prst="wedgeEllipseCallout">
            <a:avLst>
              <a:gd name="adj1" fmla="val -2911"/>
              <a:gd name="adj2" fmla="val -100041"/>
            </a:avLst>
          </a:prstGeom>
          <a:solidFill>
            <a:schemeClr val="bg1"/>
          </a:solidFill>
          <a:ln w="9525">
            <a:solidFill>
              <a:schemeClr val="tx1"/>
            </a:solidFill>
            <a:miter lim="800000"/>
            <a:headEnd/>
            <a:tailEnd/>
          </a:ln>
          <a:effec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a:latin typeface="Times New Roman" panose="02020603050405020304" pitchFamily="18" charset="0"/>
                <a:ea typeface="楷体" panose="02010609060101010101" pitchFamily="49" charset="-122"/>
                <a:cs typeface="Times New Roman" panose="02020603050405020304" pitchFamily="18" charset="0"/>
              </a:rPr>
              <a:t>是这棵树要预测的目标属性</a:t>
            </a:r>
          </a:p>
        </p:txBody>
      </p:sp>
      <p:sp>
        <p:nvSpPr>
          <p:cNvPr id="94212" name="AutoShape 4"/>
          <p:cNvSpPr>
            <a:spLocks noChangeArrowheads="1"/>
          </p:cNvSpPr>
          <p:nvPr/>
        </p:nvSpPr>
        <p:spPr bwMode="auto">
          <a:xfrm>
            <a:off x="4834564" y="2920504"/>
            <a:ext cx="3886200" cy="2667000"/>
          </a:xfrm>
          <a:prstGeom prst="wedgeEllipseCallout">
            <a:avLst>
              <a:gd name="adj1" fmla="val -44426"/>
              <a:gd name="adj2" fmla="val -90030"/>
            </a:avLst>
          </a:prstGeom>
          <a:solidFill>
            <a:schemeClr val="bg1"/>
          </a:solidFill>
          <a:ln w="9525">
            <a:solidFill>
              <a:schemeClr val="tx1"/>
            </a:solidFill>
            <a:miter lim="800000"/>
            <a:headEnd/>
            <a:tailEnd/>
          </a:ln>
          <a:effec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是除目标属性外供学习到的测试属性列表</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69</a:t>
            </a:fld>
            <a:endParaRPr lang="zh-CN" altLang="en-US"/>
          </a:p>
        </p:txBody>
      </p:sp>
    </p:spTree>
    <p:extLst>
      <p:ext uri="{BB962C8B-B14F-4D97-AF65-F5344CB8AC3E}">
        <p14:creationId xmlns:p14="http://schemas.microsoft.com/office/powerpoint/2010/main" val="108907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a:xfrm>
            <a:off x="0" y="639124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459F7D-3F3E-4317-97B8-2F117AEB2280}"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196" name="Text Box 4"/>
          <p:cNvSpPr txBox="1">
            <a:spLocks noChangeArrowheads="1"/>
          </p:cNvSpPr>
          <p:nvPr/>
        </p:nvSpPr>
        <p:spPr bwMode="auto">
          <a:xfrm>
            <a:off x="1259770" y="923433"/>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8197" name="Text Box 5"/>
          <p:cNvSpPr txBox="1">
            <a:spLocks noChangeArrowheads="1"/>
          </p:cNvSpPr>
          <p:nvPr/>
        </p:nvSpPr>
        <p:spPr bwMode="auto">
          <a:xfrm>
            <a:off x="179694" y="4426030"/>
            <a:ext cx="8562100" cy="97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50000"/>
              </a:spcBef>
              <a:buClrTx/>
              <a:buSzTx/>
              <a:buFontTx/>
              <a:buNone/>
            </a:pP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当把多个语义基元用相应的语义联系关联在一起</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的时候，就形成了一个</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语义网络</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2.4</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所示。 </a:t>
            </a:r>
          </a:p>
        </p:txBody>
      </p:sp>
      <p:sp>
        <p:nvSpPr>
          <p:cNvPr id="8198" name="AutoShape 7"/>
          <p:cNvSpPr>
            <a:spLocks noChangeAspect="1" noChangeArrowheads="1"/>
          </p:cNvSpPr>
          <p:nvPr/>
        </p:nvSpPr>
        <p:spPr bwMode="auto">
          <a:xfrm>
            <a:off x="1371600" y="5228342"/>
            <a:ext cx="3095625"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199" name="Group 8"/>
          <p:cNvGrpSpPr>
            <a:grpSpLocks/>
          </p:cNvGrpSpPr>
          <p:nvPr/>
        </p:nvGrpSpPr>
        <p:grpSpPr bwMode="auto">
          <a:xfrm>
            <a:off x="1835150" y="5445830"/>
            <a:ext cx="2514600" cy="1295400"/>
            <a:chOff x="2340" y="10347"/>
            <a:chExt cx="2340" cy="1203"/>
          </a:xfrm>
        </p:grpSpPr>
        <p:sp>
          <p:nvSpPr>
            <p:cNvPr id="8218" name="Text Box 9"/>
            <p:cNvSpPr txBox="1">
              <a:spLocks noChangeArrowheads="1"/>
            </p:cNvSpPr>
            <p:nvPr/>
          </p:nvSpPr>
          <p:spPr bwMode="auto">
            <a:xfrm>
              <a:off x="2700" y="10458"/>
              <a:ext cx="357"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A</a:t>
              </a:r>
            </a:p>
          </p:txBody>
        </p:sp>
        <p:sp>
          <p:nvSpPr>
            <p:cNvPr id="8219" name="Text Box 10"/>
            <p:cNvSpPr txBox="1">
              <a:spLocks noChangeArrowheads="1"/>
            </p:cNvSpPr>
            <p:nvPr/>
          </p:nvSpPr>
          <p:spPr bwMode="auto">
            <a:xfrm>
              <a:off x="3960" y="10458"/>
              <a:ext cx="359"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B</a:t>
              </a:r>
            </a:p>
          </p:txBody>
        </p:sp>
        <p:sp>
          <p:nvSpPr>
            <p:cNvPr id="8220" name="Text Box 11"/>
            <p:cNvSpPr txBox="1">
              <a:spLocks noChangeArrowheads="1"/>
            </p:cNvSpPr>
            <p:nvPr/>
          </p:nvSpPr>
          <p:spPr bwMode="auto">
            <a:xfrm>
              <a:off x="3240" y="1034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p>
          </p:txBody>
        </p:sp>
        <p:sp>
          <p:nvSpPr>
            <p:cNvPr id="8221" name="Text Box 12"/>
            <p:cNvSpPr txBox="1">
              <a:spLocks noChangeArrowheads="1"/>
            </p:cNvSpPr>
            <p:nvPr/>
          </p:nvSpPr>
          <p:spPr bwMode="auto">
            <a:xfrm>
              <a:off x="2340" y="11082"/>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400">
                  <a:latin typeface="Times New Roman" panose="02020603050405020304" pitchFamily="18" charset="0"/>
                  <a:ea typeface="楷体" panose="02010609060101010101" pitchFamily="49" charset="-122"/>
                  <a:cs typeface="Times New Roman" panose="02020603050405020304" pitchFamily="18" charset="0"/>
                </a:rPr>
                <a:t>2.3  </a:t>
              </a:r>
              <a:r>
                <a:rPr lang="zh-CN" altLang="en-US" sz="1400">
                  <a:latin typeface="Times New Roman" panose="02020603050405020304" pitchFamily="18" charset="0"/>
                  <a:ea typeface="楷体" panose="02010609060101010101" pitchFamily="49" charset="-122"/>
                  <a:cs typeface="Times New Roman" panose="02020603050405020304" pitchFamily="18" charset="0"/>
                </a:rPr>
                <a:t>语义基元结构</a:t>
              </a:r>
            </a:p>
          </p:txBody>
        </p:sp>
        <p:sp>
          <p:nvSpPr>
            <p:cNvPr id="8222" name="Line 13"/>
            <p:cNvSpPr>
              <a:spLocks noChangeShapeType="1"/>
            </p:cNvSpPr>
            <p:nvPr/>
          </p:nvSpPr>
          <p:spPr bwMode="auto">
            <a:xfrm>
              <a:off x="3060" y="10720"/>
              <a:ext cx="9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8200" name="Text Box 15"/>
          <p:cNvSpPr txBox="1">
            <a:spLocks noChangeArrowheads="1"/>
          </p:cNvSpPr>
          <p:nvPr/>
        </p:nvSpPr>
        <p:spPr bwMode="auto">
          <a:xfrm>
            <a:off x="6143625" y="5269617"/>
            <a:ext cx="252413" cy="27305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000">
                <a:latin typeface="Times New Roman" panose="02020603050405020304" pitchFamily="18" charset="0"/>
                <a:ea typeface="楷体" panose="02010609060101010101" pitchFamily="49" charset="-122"/>
                <a:cs typeface="Times New Roman" panose="02020603050405020304" pitchFamily="18" charset="0"/>
              </a:rPr>
              <a:t>A</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1" name="Text Box 16"/>
          <p:cNvSpPr txBox="1">
            <a:spLocks noChangeArrowheads="1"/>
          </p:cNvSpPr>
          <p:nvPr/>
        </p:nvSpPr>
        <p:spPr bwMode="auto">
          <a:xfrm>
            <a:off x="5410200" y="5806192"/>
            <a:ext cx="252413" cy="27463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000">
                <a:latin typeface="Times New Roman" panose="02020603050405020304" pitchFamily="18" charset="0"/>
                <a:ea typeface="楷体" panose="02010609060101010101" pitchFamily="49" charset="-122"/>
                <a:cs typeface="Times New Roman" panose="02020603050405020304" pitchFamily="18" charset="0"/>
              </a:rPr>
              <a:t>B</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2" name="Text Box 17"/>
          <p:cNvSpPr txBox="1">
            <a:spLocks noChangeArrowheads="1"/>
          </p:cNvSpPr>
          <p:nvPr/>
        </p:nvSpPr>
        <p:spPr bwMode="auto">
          <a:xfrm>
            <a:off x="6143625" y="5806192"/>
            <a:ext cx="252413" cy="27463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000">
                <a:latin typeface="Times New Roman" panose="02020603050405020304" pitchFamily="18" charset="0"/>
                <a:ea typeface="楷体" panose="02010609060101010101" pitchFamily="49" charset="-122"/>
                <a:cs typeface="Times New Roman" panose="02020603050405020304" pitchFamily="18" charset="0"/>
              </a:rPr>
              <a:t>C</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3" name="Text Box 18"/>
          <p:cNvSpPr txBox="1">
            <a:spLocks noChangeArrowheads="1"/>
          </p:cNvSpPr>
          <p:nvPr/>
        </p:nvSpPr>
        <p:spPr bwMode="auto">
          <a:xfrm>
            <a:off x="6943725" y="5806192"/>
            <a:ext cx="252413" cy="27463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000">
                <a:latin typeface="Times New Roman" panose="02020603050405020304" pitchFamily="18" charset="0"/>
                <a:ea typeface="楷体" panose="02010609060101010101" pitchFamily="49" charset="-122"/>
                <a:cs typeface="Times New Roman" panose="02020603050405020304" pitchFamily="18" charset="0"/>
              </a:rPr>
              <a:t>D</a:t>
            </a:r>
            <a:endParaRPr lang="en-US" altLang="zh-CN" sz="18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4" name="Freeform 19"/>
          <p:cNvSpPr>
            <a:spLocks/>
          </p:cNvSpPr>
          <p:nvPr/>
        </p:nvSpPr>
        <p:spPr bwMode="auto">
          <a:xfrm>
            <a:off x="5505450" y="5395030"/>
            <a:ext cx="630238" cy="396875"/>
          </a:xfrm>
          <a:custGeom>
            <a:avLst/>
            <a:gdLst>
              <a:gd name="T0" fmla="*/ 2147483646 w 990"/>
              <a:gd name="T1" fmla="*/ 0 h 624"/>
              <a:gd name="T2" fmla="*/ 2147483646 w 990"/>
              <a:gd name="T3" fmla="*/ 2147483646 h 624"/>
              <a:gd name="T4" fmla="*/ 2147483646 w 990"/>
              <a:gd name="T5" fmla="*/ 2147483646 h 624"/>
              <a:gd name="T6" fmla="*/ 2147483646 w 990"/>
              <a:gd name="T7" fmla="*/ 2147483646 h 624"/>
              <a:gd name="T8" fmla="*/ 2147483646 w 990"/>
              <a:gd name="T9" fmla="*/ 2147483646 h 624"/>
              <a:gd name="T10" fmla="*/ 0 w 990"/>
              <a:gd name="T11" fmla="*/ 2147483646 h 6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0" h="624">
                <a:moveTo>
                  <a:pt x="990" y="0"/>
                </a:moveTo>
                <a:lnTo>
                  <a:pt x="540" y="39"/>
                </a:lnTo>
                <a:lnTo>
                  <a:pt x="405" y="54"/>
                </a:lnTo>
                <a:lnTo>
                  <a:pt x="300" y="114"/>
                </a:lnTo>
                <a:lnTo>
                  <a:pt x="210" y="219"/>
                </a:lnTo>
                <a:lnTo>
                  <a:pt x="0" y="624"/>
                </a:lnTo>
              </a:path>
            </a:pathLst>
          </a:custGeom>
          <a:noFill/>
          <a:ln w="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5" name="Freeform 20"/>
          <p:cNvSpPr>
            <a:spLocks/>
          </p:cNvSpPr>
          <p:nvPr/>
        </p:nvSpPr>
        <p:spPr bwMode="auto">
          <a:xfrm>
            <a:off x="6391275" y="5414080"/>
            <a:ext cx="695325" cy="377825"/>
          </a:xfrm>
          <a:custGeom>
            <a:avLst/>
            <a:gdLst>
              <a:gd name="T0" fmla="*/ 0 w 1095"/>
              <a:gd name="T1" fmla="*/ 0 h 594"/>
              <a:gd name="T2" fmla="*/ 2147483646 w 1095"/>
              <a:gd name="T3" fmla="*/ 2147483646 h 594"/>
              <a:gd name="T4" fmla="*/ 2147483646 w 1095"/>
              <a:gd name="T5" fmla="*/ 2147483646 h 594"/>
              <a:gd name="T6" fmla="*/ 2147483646 w 1095"/>
              <a:gd name="T7" fmla="*/ 2147483646 h 594"/>
              <a:gd name="T8" fmla="*/ 2147483646 w 1095"/>
              <a:gd name="T9" fmla="*/ 2147483646 h 594"/>
              <a:gd name="T10" fmla="*/ 2147483646 w 1095"/>
              <a:gd name="T11" fmla="*/ 2147483646 h 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5" h="594">
                <a:moveTo>
                  <a:pt x="0" y="0"/>
                </a:moveTo>
                <a:lnTo>
                  <a:pt x="630" y="24"/>
                </a:lnTo>
                <a:lnTo>
                  <a:pt x="796" y="65"/>
                </a:lnTo>
                <a:lnTo>
                  <a:pt x="855" y="99"/>
                </a:lnTo>
                <a:lnTo>
                  <a:pt x="916" y="155"/>
                </a:lnTo>
                <a:lnTo>
                  <a:pt x="1095" y="594"/>
                </a:lnTo>
              </a:path>
            </a:pathLst>
          </a:custGeom>
          <a:noFill/>
          <a:ln w="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6" name="Line 21"/>
          <p:cNvSpPr>
            <a:spLocks noChangeShapeType="1"/>
          </p:cNvSpPr>
          <p:nvPr/>
        </p:nvSpPr>
        <p:spPr bwMode="auto">
          <a:xfrm>
            <a:off x="5667375" y="5939542"/>
            <a:ext cx="468313"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7" name="Line 22"/>
          <p:cNvSpPr>
            <a:spLocks noChangeShapeType="1"/>
          </p:cNvSpPr>
          <p:nvPr/>
        </p:nvSpPr>
        <p:spPr bwMode="auto">
          <a:xfrm>
            <a:off x="6381750" y="5947480"/>
            <a:ext cx="5715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8" name="Text Box 23"/>
          <p:cNvSpPr txBox="1">
            <a:spLocks noChangeArrowheads="1"/>
          </p:cNvSpPr>
          <p:nvPr/>
        </p:nvSpPr>
        <p:spPr bwMode="auto">
          <a:xfrm>
            <a:off x="6732588" y="5156905"/>
            <a:ext cx="5207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aseline="-25000">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09" name="Text Box 24"/>
          <p:cNvSpPr txBox="1">
            <a:spLocks noChangeArrowheads="1"/>
          </p:cNvSpPr>
          <p:nvPr/>
        </p:nvSpPr>
        <p:spPr bwMode="auto">
          <a:xfrm>
            <a:off x="5292725" y="5277555"/>
            <a:ext cx="466725"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aseline="-25000">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10" name="Text Box 25"/>
          <p:cNvSpPr txBox="1">
            <a:spLocks noChangeArrowheads="1"/>
          </p:cNvSpPr>
          <p:nvPr/>
        </p:nvSpPr>
        <p:spPr bwMode="auto">
          <a:xfrm>
            <a:off x="6372225" y="5517267"/>
            <a:ext cx="50482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aseline="-2500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11" name="Text Box 26"/>
          <p:cNvSpPr txBox="1">
            <a:spLocks noChangeArrowheads="1"/>
          </p:cNvSpPr>
          <p:nvPr/>
        </p:nvSpPr>
        <p:spPr bwMode="auto">
          <a:xfrm>
            <a:off x="5686425" y="5895092"/>
            <a:ext cx="54133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aseline="-25000">
                <a:latin typeface="Times New Roman" panose="02020603050405020304" pitchFamily="18" charset="0"/>
                <a:ea typeface="楷体" panose="02010609060101010101" pitchFamily="49" charset="-122"/>
                <a:cs typeface="Times New Roman" panose="02020603050405020304" pitchFamily="18" charset="0"/>
              </a:rPr>
              <a:t>4</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12" name="Text Box 27"/>
          <p:cNvSpPr txBox="1">
            <a:spLocks noChangeArrowheads="1"/>
          </p:cNvSpPr>
          <p:nvPr/>
        </p:nvSpPr>
        <p:spPr bwMode="auto">
          <a:xfrm>
            <a:off x="6486525" y="5890330"/>
            <a:ext cx="461963"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aseline="-25000">
                <a:latin typeface="Times New Roman" panose="02020603050405020304" pitchFamily="18" charset="0"/>
                <a:ea typeface="楷体" panose="02010609060101010101" pitchFamily="49" charset="-122"/>
                <a:cs typeface="Times New Roman" panose="02020603050405020304" pitchFamily="18" charset="0"/>
              </a:rPr>
              <a:t>5</a:t>
            </a:r>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13" name="Text Box 28"/>
          <p:cNvSpPr txBox="1">
            <a:spLocks noChangeArrowheads="1"/>
          </p:cNvSpPr>
          <p:nvPr/>
        </p:nvSpPr>
        <p:spPr bwMode="auto">
          <a:xfrm>
            <a:off x="5364163" y="6237992"/>
            <a:ext cx="2087562"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语义网络结构</a:t>
            </a:r>
          </a:p>
        </p:txBody>
      </p:sp>
      <p:sp>
        <p:nvSpPr>
          <p:cNvPr id="8214" name="Rectangle 29"/>
          <p:cNvSpPr>
            <a:spLocks noChangeArrowheads="1"/>
          </p:cNvSpPr>
          <p:nvPr/>
        </p:nvSpPr>
        <p:spPr bwMode="auto">
          <a:xfrm>
            <a:off x="179694" y="3403297"/>
            <a:ext cx="8430905" cy="103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可用如图</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2.3</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所示的有向图来表示。其中</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分别代表节点，而</a:t>
            </a:r>
            <a:r>
              <a:rPr lang="en-US" altLang="zh-CN"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则表示</a:t>
            </a:r>
            <a:r>
              <a:rPr lang="en-US" altLang="zh-CN"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之间的某种语义</a:t>
            </a:r>
            <a:r>
              <a:rPr lang="zh-CN" altLang="en-US" sz="25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联系</a:t>
            </a:r>
            <a:r>
              <a:rPr lang="en-US" altLang="zh-CN" sz="25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5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语义关系</a:t>
            </a:r>
            <a:r>
              <a:rPr lang="en-US" altLang="zh-CN" sz="25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5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15" name="Rectangle 30"/>
          <p:cNvSpPr>
            <a:spLocks noChangeArrowheads="1"/>
          </p:cNvSpPr>
          <p:nvPr/>
        </p:nvSpPr>
        <p:spPr bwMode="auto">
          <a:xfrm>
            <a:off x="105592" y="1877764"/>
            <a:ext cx="857911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SzTx/>
              <a:buFontTx/>
              <a:buNone/>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从结构上来看，语义网络一般由一些最基本的</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语义单元</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组成。这些最基本的语义单元被称为</a:t>
            </a:r>
            <a:r>
              <a:rPr lang="zh-CN" altLang="en-US" sz="25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语义基</a:t>
            </a:r>
            <a:r>
              <a:rPr lang="zh-CN" altLang="en-US" sz="25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元（基本语义联系）</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可用如下三元组来表示为</a:t>
            </a:r>
          </a:p>
        </p:txBody>
      </p:sp>
      <p:sp>
        <p:nvSpPr>
          <p:cNvPr id="8216" name="Rectangle 31"/>
          <p:cNvSpPr>
            <a:spLocks noChangeArrowheads="1"/>
          </p:cNvSpPr>
          <p:nvPr/>
        </p:nvSpPr>
        <p:spPr bwMode="auto">
          <a:xfrm>
            <a:off x="4861718" y="2837908"/>
            <a:ext cx="3249613" cy="457200"/>
          </a:xfrm>
          <a:prstGeom prst="rect">
            <a:avLst/>
          </a:prstGeom>
          <a:solidFill>
            <a:schemeClr val="accent6">
              <a:lumMod val="20000"/>
              <a:lumOff val="80000"/>
            </a:schemeClr>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（节点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，弧，节点</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217" name="Line 32"/>
          <p:cNvSpPr>
            <a:spLocks noChangeShapeType="1"/>
          </p:cNvSpPr>
          <p:nvPr/>
        </p:nvSpPr>
        <p:spPr bwMode="auto">
          <a:xfrm>
            <a:off x="6227763" y="5517267"/>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a:t>
            </a:fld>
            <a:endParaRPr lang="zh-CN" altLang="en-US"/>
          </a:p>
        </p:txBody>
      </p:sp>
    </p:spTree>
    <p:extLst>
      <p:ext uri="{BB962C8B-B14F-4D97-AF65-F5344CB8AC3E}">
        <p14:creationId xmlns:p14="http://schemas.microsoft.com/office/powerpoint/2010/main" val="2398545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7"/>
          <p:cNvSpPr>
            <a:spLocks noGrp="1" noChangeArrowheads="1"/>
          </p:cNvSpPr>
          <p:nvPr>
            <p:ph type="title"/>
          </p:nvPr>
        </p:nvSpPr>
        <p:spPr>
          <a:xfrm>
            <a:off x="3101198" y="1"/>
            <a:ext cx="6015642" cy="777875"/>
          </a:xfrm>
          <a:noFill/>
        </p:spPr>
        <p:txBody>
          <a:bodyPr/>
          <a:lstStyle/>
          <a:p>
            <a:pPr algn="just"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6.3.3 </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基本的决策树算法</a:t>
            </a:r>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endParaRPr lang="en-US" altLang="zh-CN" sz="4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532" name="Rectangle 3"/>
          <p:cNvSpPr>
            <a:spLocks noGrp="1" noChangeArrowheads="1"/>
          </p:cNvSpPr>
          <p:nvPr>
            <p:ph idx="1"/>
          </p:nvPr>
        </p:nvSpPr>
        <p:spPr>
          <a:xfrm>
            <a:off x="407042" y="1039270"/>
            <a:ext cx="8466472" cy="4114800"/>
          </a:xfrm>
        </p:spPr>
        <p:txBody>
          <a:bodyPr>
            <a:noAutofit/>
          </a:bodyPr>
          <a:lstStyle/>
          <a:p>
            <a:pPr algn="just" eaLnBrk="1" hangingPunct="1">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ID3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的思想</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自顶向下构造决策树</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从“哪一个属性将在树的根节点被测试”开始</a:t>
            </a:r>
          </a:p>
          <a:p>
            <a:pPr lvl="1" algn="just" eaLnBrk="1" hangingPunct="1">
              <a:lnSpc>
                <a:spcPct val="15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使用统计测试来确定每一个实例属性单独分类训练样例的能力</a:t>
            </a:r>
          </a:p>
          <a:p>
            <a:pPr algn="just" eaLnBrk="1" hangingPunct="1">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ID3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的过程</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分类能力最好的属性被选作树的根节点</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根节点的每个可能值产生一个分支</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训练样例被排列到适当的分支</a:t>
            </a:r>
          </a:p>
          <a:p>
            <a:pPr lvl="1" algn="just" eaLnBrk="1" hangingPunct="1">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重复上面的过程</a:t>
            </a:r>
          </a:p>
        </p:txBody>
      </p:sp>
      <p:sp>
        <p:nvSpPr>
          <p:cNvPr id="22530" name="日期占位符 3"/>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fld id="{974ABD46-282C-4DEC-937A-D910D3BE2093}"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70</a:t>
            </a:fld>
            <a:endParaRPr lang="zh-CN" altLang="en-US"/>
          </a:p>
        </p:txBody>
      </p:sp>
    </p:spTree>
    <p:extLst>
      <p:ext uri="{BB962C8B-B14F-4D97-AF65-F5344CB8AC3E}">
        <p14:creationId xmlns:p14="http://schemas.microsoft.com/office/powerpoint/2010/main" val="355695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7"/>
          <p:cNvSpPr>
            <a:spLocks noGrp="1" noChangeArrowheads="1"/>
          </p:cNvSpPr>
          <p:nvPr>
            <p:ph type="title"/>
          </p:nvPr>
        </p:nvSpPr>
        <p:spPr>
          <a:xfrm>
            <a:off x="2728494" y="83379"/>
            <a:ext cx="6357032" cy="777875"/>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最佳分类属性</a:t>
            </a:r>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信息增益</a:t>
            </a:r>
          </a:p>
        </p:txBody>
      </p:sp>
      <p:sp>
        <p:nvSpPr>
          <p:cNvPr id="31748" name="Rectangle 1026"/>
          <p:cNvSpPr>
            <a:spLocks noGrp="1" noChangeArrowheads="1"/>
          </p:cNvSpPr>
          <p:nvPr>
            <p:ph idx="1"/>
          </p:nvPr>
        </p:nvSpPr>
        <p:spPr>
          <a:xfrm>
            <a:off x="407043" y="1175826"/>
            <a:ext cx="8305800" cy="3962400"/>
          </a:xfrm>
        </p:spPr>
        <p:txBody>
          <a:bodyPr>
            <a:normAutofit lnSpcReduction="10000"/>
          </a:bodyPr>
          <a:lstStyle/>
          <a:p>
            <a:pPr algn="just" eaLnBrk="1" hangingPunct="1">
              <a:lnSpc>
                <a:spcPct val="15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昆兰建议选取</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获得信息量最大的属性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作为扩展属性。</a:t>
            </a:r>
          </a:p>
          <a:p>
            <a:pPr algn="just" eaLnBrk="1" hangingPunct="1">
              <a:lnSpc>
                <a:spcPct val="150000"/>
              </a:lnSpc>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这一启发式规则又称</a:t>
            </a:r>
            <a:r>
              <a:rPr lang="zh-CN" altLang="en-US" sz="24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最小熵原理</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。因为获得信息量最大，即</a:t>
            </a:r>
            <a:r>
              <a:rPr lang="zh-CN" altLang="en-US" sz="24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信息增益</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Gain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最大，等价于使不确定性最小，即使得熵最小。</a:t>
            </a:r>
          </a:p>
          <a:p>
            <a:pPr algn="just" eaLnBrk="1" hangingPunct="1">
              <a:lnSpc>
                <a:spcPct val="150000"/>
              </a:lnSpc>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ID3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算法是一种贪婪搜索</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(Greedy Search)</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算法，即选择信息量最大的属性进行决策树分裂，计算中表现为使训练例子集的熵下降最快。</a:t>
            </a:r>
            <a:endParaRPr lang="zh-CN" altLang="en-US" sz="24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6" name="日期占位符 3"/>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E05FFE-D2FC-4C5E-8C24-F784C55C302F}"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71</a:t>
            </a:fld>
            <a:endParaRPr lang="zh-CN" altLang="en-US"/>
          </a:p>
        </p:txBody>
      </p:sp>
    </p:spTree>
    <p:extLst>
      <p:ext uri="{BB962C8B-B14F-4D97-AF65-F5344CB8AC3E}">
        <p14:creationId xmlns:p14="http://schemas.microsoft.com/office/powerpoint/2010/main" val="3397510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7"/>
          <p:cNvSpPr>
            <a:spLocks noGrp="1" noChangeArrowheads="1"/>
          </p:cNvSpPr>
          <p:nvPr>
            <p:ph type="title"/>
          </p:nvPr>
        </p:nvSpPr>
        <p:spPr>
          <a:xfrm>
            <a:off x="2728494" y="83379"/>
            <a:ext cx="6357032" cy="777875"/>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6" name="日期占位符 3"/>
          <p:cNvSpPr>
            <a:spLocks noGrp="1"/>
          </p:cNvSpPr>
          <p:nvPr>
            <p:ph type="dt" sz="half" idx="10"/>
          </p:nvPr>
        </p:nvSpPr>
        <p:spPr>
          <a:xfrm>
            <a:off x="0" y="6492875"/>
            <a:ext cx="2057400" cy="365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F69BB7-0692-4CF7-8F67-D395404379DE}"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Rectangle 4"/>
          <p:cNvSpPr>
            <a:spLocks noChangeArrowheads="1"/>
          </p:cNvSpPr>
          <p:nvPr/>
        </p:nvSpPr>
        <p:spPr bwMode="auto">
          <a:xfrm>
            <a:off x="1431212" y="5881209"/>
            <a:ext cx="6069240" cy="6177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650276">
              <a:defRPr/>
            </a:pP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对于上述例子，</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集有</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８</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个例子，</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，则</a:t>
            </a:r>
            <a:b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 = -</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0.954 bits</a:t>
            </a:r>
          </a:p>
        </p:txBody>
      </p:sp>
      <p:sp>
        <p:nvSpPr>
          <p:cNvPr id="7" name="AutoShape 5"/>
          <p:cNvSpPr>
            <a:spLocks noChangeArrowheads="1"/>
          </p:cNvSpPr>
          <p:nvPr/>
        </p:nvSpPr>
        <p:spPr bwMode="auto">
          <a:xfrm>
            <a:off x="3941463" y="5101844"/>
            <a:ext cx="2918337" cy="619613"/>
          </a:xfrm>
          <a:prstGeom prst="wedgeRectCallout">
            <a:avLst>
              <a:gd name="adj1" fmla="val -67872"/>
              <a:gd name="adj2" fmla="val -46510"/>
            </a:avLst>
          </a:prstGeom>
          <a:solidFill>
            <a:srgbClr val="BBE0E3"/>
          </a:solidFill>
          <a:ln w="9525">
            <a:solidFill>
              <a:srgbClr val="000000"/>
            </a:solidFill>
            <a:miter lim="800000"/>
            <a:headEnd/>
            <a:tailEnd/>
          </a:ln>
        </p:spPr>
        <p:txBody>
          <a:bodyPr/>
          <a:lstStyle/>
          <a:p>
            <a:pPr algn="ctr" defTabSz="650276">
              <a:defRPr/>
            </a:pP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概率</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近似地表示为</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相对频率</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P</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=3/8</a:t>
            </a:r>
          </a:p>
        </p:txBody>
      </p:sp>
      <p:sp>
        <p:nvSpPr>
          <p:cNvPr id="8" name="Rectangle 7"/>
          <p:cNvSpPr>
            <a:spLocks noChangeArrowheads="1"/>
          </p:cNvSpPr>
          <p:nvPr/>
        </p:nvSpPr>
        <p:spPr bwMode="auto">
          <a:xfrm>
            <a:off x="5400630" y="1181960"/>
            <a:ext cx="3684896" cy="2500685"/>
          </a:xfrm>
          <a:prstGeom prst="rect">
            <a:avLst/>
          </a:prstGeom>
          <a:solidFill>
            <a:srgbClr val="FFFFFF"/>
          </a:solidFill>
          <a:ln>
            <a:noFill/>
          </a:ln>
          <a:effectLst/>
          <a:extLst/>
        </p:spPr>
        <p:txBody>
          <a:bodyPr>
            <a:spAutoFit/>
          </a:bodyPr>
          <a:lstStyle/>
          <a:p>
            <a:pPr>
              <a:defRPr/>
            </a:pPr>
            <a:r>
              <a:rPr lang="zh-CN" altLang="en-US" sz="1565" b="1" dirty="0">
                <a:solidFill>
                  <a:srgbClr val="0000FF"/>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高度　　发色　　　眼睛　 　　类别</a:t>
            </a: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矮　　　黑色　　　蓝色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　　　黑色　　　蓝色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矮　　　金色　　　蓝色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　　　金色　　　棕色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　　　黑色　　　棕色　　　　－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矮　　　金色　　　棕色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　　　金色　　　蓝色　　　　＋ </a:t>
            </a:r>
            <a:b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r>
              <a:rPr lang="zh-CN" altLang="en-US" sz="1565" b="1"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高　　　红色　　　蓝色　　　　＋</a:t>
            </a:r>
          </a:p>
        </p:txBody>
      </p:sp>
      <p:sp>
        <p:nvSpPr>
          <p:cNvPr id="9" name="Rectangle 8"/>
          <p:cNvSpPr>
            <a:spLocks noChangeArrowheads="1"/>
          </p:cNvSpPr>
          <p:nvPr/>
        </p:nvSpPr>
        <p:spPr bwMode="auto">
          <a:xfrm>
            <a:off x="5452562" y="2173276"/>
            <a:ext cx="3328148" cy="256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50276">
              <a:defRPr/>
            </a:pPr>
            <a:endParaRPr lang="zh-CN" altLang="en-US" sz="1280"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Rectangle 9"/>
          <p:cNvSpPr>
            <a:spLocks noChangeArrowheads="1"/>
          </p:cNvSpPr>
          <p:nvPr/>
        </p:nvSpPr>
        <p:spPr bwMode="auto">
          <a:xfrm>
            <a:off x="5452562" y="3094500"/>
            <a:ext cx="3328148" cy="256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50276">
              <a:defRPr/>
            </a:pPr>
            <a:endParaRPr lang="zh-CN" altLang="en-US" sz="1280"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Rectangle 10"/>
          <p:cNvSpPr>
            <a:spLocks noChangeArrowheads="1"/>
          </p:cNvSpPr>
          <p:nvPr/>
        </p:nvSpPr>
        <p:spPr bwMode="auto">
          <a:xfrm>
            <a:off x="5452562" y="3350771"/>
            <a:ext cx="3328148" cy="2562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650276">
              <a:defRPr/>
            </a:pPr>
            <a:endParaRPr lang="zh-CN" altLang="en-US" sz="1280"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3"/>
          <p:cNvSpPr txBox="1">
            <a:spLocks noChangeArrowheads="1"/>
          </p:cNvSpPr>
          <p:nvPr/>
        </p:nvSpPr>
        <p:spPr bwMode="auto">
          <a:xfrm>
            <a:off x="65654" y="1039607"/>
            <a:ext cx="5223101" cy="465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028" tIns="32514" rIns="65028" bIns="32514"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243853" indent="-243853" algn="just" defTabSz="650276" eaLnBrk="1" hangingPunct="1">
              <a:lnSpc>
                <a:spcPct val="120000"/>
              </a:lnSpc>
              <a:spcBef>
                <a:spcPts val="0"/>
              </a:spcBef>
              <a:buClr>
                <a:srgbClr val="333399"/>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面临的问题：</a:t>
            </a:r>
          </a:p>
          <a:p>
            <a:pPr marL="528349" lvl="1" indent="-203212" algn="just" defTabSz="650276" eaLnBrk="1" hangingPunct="1">
              <a:lnSpc>
                <a:spcPct val="120000"/>
              </a:lnSpc>
              <a:spcBef>
                <a:spcPts val="0"/>
              </a:spcBef>
              <a:buClr>
                <a:srgbClr val="009999"/>
              </a:buClr>
              <a:defRPr/>
            </a:pPr>
            <a:r>
              <a:rPr lang="zh-CN" altLang="en-US" sz="2181" kern="0" dirty="0">
                <a:latin typeface="Times New Roman" panose="02020603050405020304" pitchFamily="18" charset="0"/>
                <a:ea typeface="楷体" panose="02010609060101010101" pitchFamily="49" charset="-122"/>
                <a:cs typeface="Times New Roman" panose="02020603050405020304" pitchFamily="18" charset="0"/>
              </a:rPr>
              <a:t>如何选择属性使生成的决策树</a:t>
            </a:r>
            <a:r>
              <a:rPr lang="zh-CN" altLang="en-US"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a:t>
            </a:r>
            <a:r>
              <a:rPr lang="zh-CN" altLang="en-US" sz="2181" kern="0" dirty="0">
                <a:latin typeface="Times New Roman" panose="02020603050405020304" pitchFamily="18" charset="0"/>
                <a:ea typeface="楷体" panose="02010609060101010101" pitchFamily="49" charset="-122"/>
                <a:cs typeface="Times New Roman" panose="02020603050405020304" pitchFamily="18" charset="0"/>
              </a:rPr>
              <a:t>？ </a:t>
            </a:r>
          </a:p>
          <a:p>
            <a:pPr marL="243853" indent="-243853" algn="just" defTabSz="650276" eaLnBrk="1" hangingPunct="1">
              <a:lnSpc>
                <a:spcPct val="120000"/>
              </a:lnSpc>
              <a:spcBef>
                <a:spcPts val="0"/>
              </a:spcBef>
              <a:buClr>
                <a:srgbClr val="333399"/>
              </a:buClr>
              <a:defRPr/>
            </a:pP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算法采用了</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香农（</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Shannon</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）信息论</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marL="528349" lvl="1" indent="-203212" algn="just" defTabSz="650276" eaLnBrk="1" hangingPunct="1">
              <a:lnSpc>
                <a:spcPct val="120000"/>
              </a:lnSpc>
              <a:spcBef>
                <a:spcPts val="0"/>
              </a:spcBef>
              <a:buClr>
                <a:srgbClr val="009999"/>
              </a:buClr>
              <a:defRPr/>
            </a:pP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使分类时平均的测试次数最小</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marL="528349" lvl="1" indent="-203212" algn="just" defTabSz="650276" eaLnBrk="1" hangingPunct="1">
              <a:lnSpc>
                <a:spcPct val="120000"/>
              </a:lnSpc>
              <a:spcBef>
                <a:spcPts val="0"/>
              </a:spcBef>
              <a:buClr>
                <a:srgbClr val="009999"/>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给定的</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例子集</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marL="812844" lvl="2" indent="-162569" algn="just" defTabSz="650276" eaLnBrk="1" hangingPunct="1">
              <a:lnSpc>
                <a:spcPct val="120000"/>
              </a:lnSpc>
              <a:spcBef>
                <a:spcPts val="0"/>
              </a:spcBef>
              <a:buClr>
                <a:srgbClr val="99CC00"/>
              </a:buClr>
              <a:defRPr/>
            </a:pP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判别一个对象的类属</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所要求的</a:t>
            </a:r>
            <a:r>
              <a:rPr lang="zh-CN" altLang="en-US"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总的期望信息量</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p>
          <a:p>
            <a:pPr marL="243853" indent="-243853" algn="just" defTabSz="650276" eaLnBrk="1" hangingPunct="1">
              <a:lnSpc>
                <a:spcPct val="120000"/>
              </a:lnSpc>
              <a:spcBef>
                <a:spcPts val="0"/>
              </a:spcBef>
              <a:buClr>
                <a:srgbClr val="333399"/>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人分类问题：</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E(S) = -P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log</a:t>
            </a:r>
            <a:r>
              <a:rPr lang="en-US" altLang="zh-CN" sz="2181" kern="0"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2</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 - 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log</a:t>
            </a:r>
            <a:r>
              <a:rPr lang="en-US" altLang="zh-CN" sz="2181" kern="0" baseline="-25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2</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 </a:t>
            </a:r>
          </a:p>
          <a:p>
            <a:pPr marL="528349" lvl="1" indent="-203212" algn="just" defTabSz="650276" eaLnBrk="1" hangingPunct="1">
              <a:lnSpc>
                <a:spcPct val="120000"/>
              </a:lnSpc>
              <a:spcBef>
                <a:spcPts val="0"/>
              </a:spcBef>
              <a:buClr>
                <a:srgbClr val="009999"/>
              </a:buClr>
              <a:defRPr/>
            </a:pP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类消息的</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概率</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 </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p>
          <a:p>
            <a:pPr marL="528349" lvl="1" indent="-203212" algn="just" defTabSz="650276" eaLnBrk="1" hangingPunct="1">
              <a:lnSpc>
                <a:spcPct val="120000"/>
              </a:lnSpc>
              <a:spcBef>
                <a:spcPts val="0"/>
              </a:spcBef>
              <a:buClr>
                <a:srgbClr val="009999"/>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类消息的</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概率</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P</a:t>
            </a:r>
            <a:r>
              <a:rPr lang="en-US" altLang="zh-CN" sz="2181" kern="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 </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72</a:t>
            </a:fld>
            <a:endParaRPr lang="zh-CN" altLang="en-US"/>
          </a:p>
        </p:txBody>
      </p:sp>
    </p:spTree>
    <p:extLst>
      <p:ext uri="{BB962C8B-B14F-4D97-AF65-F5344CB8AC3E}">
        <p14:creationId xmlns:p14="http://schemas.microsoft.com/office/powerpoint/2010/main" val="2184952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7"/>
          <p:cNvSpPr>
            <a:spLocks noGrp="1" noChangeArrowheads="1"/>
          </p:cNvSpPr>
          <p:nvPr>
            <p:ph type="title"/>
          </p:nvPr>
        </p:nvSpPr>
        <p:spPr>
          <a:xfrm>
            <a:off x="2728494" y="83379"/>
            <a:ext cx="6357032" cy="777875"/>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6" name="日期占位符 3"/>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683727C-6142-4D5D-9A3A-EF0BD1BB94CC}"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3"/>
          <p:cNvSpPr txBox="1">
            <a:spLocks noChangeArrowheads="1"/>
          </p:cNvSpPr>
          <p:nvPr/>
        </p:nvSpPr>
        <p:spPr bwMode="auto">
          <a:xfrm>
            <a:off x="133930" y="1059047"/>
            <a:ext cx="8739584" cy="39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028" tIns="32514" rIns="65028" bIns="32514"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28349" lvl="1" indent="-203212" algn="just" defTabSz="650276" eaLnBrk="1" hangingPunct="1">
              <a:lnSpc>
                <a:spcPct val="150000"/>
              </a:lnSpc>
              <a:spcBef>
                <a:spcPts val="0"/>
              </a:spcBef>
              <a:buClr>
                <a:srgbClr val="009999"/>
              </a:buClr>
              <a:defRPr/>
            </a:pP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为构造</a:t>
            </a:r>
            <a:r>
              <a:rPr lang="en-US" altLang="zh-CN"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的决策树时下一个</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可能选取的属性</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marL="812844" lvl="2" indent="-162569" algn="just" defTabSz="650276" eaLnBrk="1" hangingPunct="1">
              <a:lnSpc>
                <a:spcPct val="150000"/>
              </a:lnSpc>
              <a:spcBef>
                <a:spcPts val="0"/>
              </a:spcBef>
              <a:buClr>
                <a:srgbClr val="99CC00"/>
              </a:buClr>
              <a:defRPr/>
            </a:pP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{A1,A2,..,An}</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为属性</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的值且是互斥的；</a:t>
            </a:r>
          </a:p>
          <a:p>
            <a:pPr marL="812844" lvl="2" indent="-162569" algn="just" defTabSz="650276" eaLnBrk="1" hangingPunct="1">
              <a:lnSpc>
                <a:spcPct val="150000"/>
              </a:lnSpc>
              <a:spcBef>
                <a:spcPts val="0"/>
              </a:spcBef>
              <a:buClr>
                <a:srgbClr val="99CC00"/>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将集合</a:t>
            </a:r>
            <a:r>
              <a:rPr lang="en-US" altLang="zh-CN"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划分为若</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个子集合；</a:t>
            </a:r>
          </a:p>
          <a:p>
            <a:pPr marL="1137982" lvl="3" indent="-162569" algn="just" defTabSz="650276" eaLnBrk="1" hangingPunct="1">
              <a:lnSpc>
                <a:spcPct val="150000"/>
              </a:lnSpc>
              <a:spcBef>
                <a:spcPts val="0"/>
              </a:spcBef>
              <a:defRPr/>
            </a:pP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{S1</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S2</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kern="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Sn</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a:p>
            <a:pPr marL="528349" lvl="1" indent="-203212" algn="just" defTabSz="650276" eaLnBrk="1" hangingPunct="1">
              <a:lnSpc>
                <a:spcPct val="150000"/>
              </a:lnSpc>
              <a:spcBef>
                <a:spcPts val="0"/>
              </a:spcBef>
              <a:buClr>
                <a:srgbClr val="009999"/>
              </a:buClr>
              <a:defRPr/>
            </a:pP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E(Si)</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是子集</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判别一个对象的类属</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所要求的</a:t>
            </a:r>
            <a:r>
              <a:rPr lang="zh-CN" altLang="en-US"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总的期望信息量（熵）</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marL="528349" lvl="1" indent="-203212" algn="just" defTabSz="650276" eaLnBrk="1" hangingPunct="1">
              <a:lnSpc>
                <a:spcPct val="150000"/>
              </a:lnSpc>
              <a:spcBef>
                <a:spcPts val="0"/>
              </a:spcBef>
              <a:buClr>
                <a:srgbClr val="009999"/>
              </a:buClr>
              <a:defRPr/>
            </a:pPr>
            <a:r>
              <a:rPr lang="en-US" altLang="zh-CN"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 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属性</a:t>
            </a:r>
            <a:r>
              <a:rPr lang="en-US" altLang="zh-CN"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构造</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决策树</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后需要的</a:t>
            </a:r>
            <a:r>
              <a:rPr lang="zh-CN" altLang="en-US"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期望信息量</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a:p>
            <a:pPr marL="528349" lvl="1" indent="-203212" algn="just" defTabSz="650276" eaLnBrk="1" hangingPunct="1">
              <a:lnSpc>
                <a:spcPct val="150000"/>
              </a:lnSpc>
              <a:spcBef>
                <a:spcPts val="0"/>
              </a:spcBef>
              <a:buClr>
                <a:srgbClr val="009999"/>
              </a:buClr>
              <a:defRPr/>
            </a:pP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中</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值为</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en-US"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的概率</a:t>
            </a:r>
            <a:r>
              <a:rPr lang="en-US" altLang="zh-CN" sz="218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P(Ai)</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18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E(Si)</a:t>
            </a:r>
            <a:r>
              <a:rPr lang="en-US" altLang="zh-CN" sz="218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4" name="Text Box 10"/>
          <p:cNvSpPr txBox="1">
            <a:spLocks noChangeArrowheads="1"/>
          </p:cNvSpPr>
          <p:nvPr/>
        </p:nvSpPr>
        <p:spPr bwMode="auto">
          <a:xfrm>
            <a:off x="5391338" y="4762682"/>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a:t>
            </a:r>
            <a:r>
              <a:rPr lang="en-US" altLang="zh-CN"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p>
        </p:txBody>
      </p:sp>
      <p:sp>
        <p:nvSpPr>
          <p:cNvPr id="15" name="Text Box 11"/>
          <p:cNvSpPr txBox="1">
            <a:spLocks noChangeArrowheads="1"/>
          </p:cNvSpPr>
          <p:nvPr/>
        </p:nvSpPr>
        <p:spPr bwMode="auto">
          <a:xfrm>
            <a:off x="3906768" y="5121687"/>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a:latin typeface="Times New Roman" panose="02020603050405020304" pitchFamily="18" charset="0"/>
                <a:ea typeface="楷体" panose="02010609060101010101" pitchFamily="49" charset="-122"/>
                <a:cs typeface="Times New Roman" panose="02020603050405020304" pitchFamily="18" charset="0"/>
              </a:rPr>
              <a:t>A1</a:t>
            </a:r>
          </a:p>
        </p:txBody>
      </p:sp>
      <p:sp>
        <p:nvSpPr>
          <p:cNvPr id="16" name="Text Box 12"/>
          <p:cNvSpPr txBox="1">
            <a:spLocks noChangeArrowheads="1"/>
          </p:cNvSpPr>
          <p:nvPr/>
        </p:nvSpPr>
        <p:spPr bwMode="auto">
          <a:xfrm>
            <a:off x="5288604" y="5377959"/>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76" eaLnBrk="1" hangingPunct="1">
              <a:spcBef>
                <a:spcPct val="50000"/>
              </a:spcBef>
              <a:defRPr/>
            </a:pPr>
            <a:r>
              <a:rPr lang="en-US" altLang="zh-CN" sz="1707"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A2</a:t>
            </a:r>
          </a:p>
        </p:txBody>
      </p:sp>
      <p:sp>
        <p:nvSpPr>
          <p:cNvPr id="17" name="Text Box 13"/>
          <p:cNvSpPr txBox="1">
            <a:spLocks noChangeArrowheads="1"/>
          </p:cNvSpPr>
          <p:nvPr/>
        </p:nvSpPr>
        <p:spPr bwMode="auto">
          <a:xfrm>
            <a:off x="7567955" y="5017824"/>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a:latin typeface="Times New Roman" panose="02020603050405020304" pitchFamily="18" charset="0"/>
                <a:ea typeface="楷体" panose="02010609060101010101" pitchFamily="49" charset="-122"/>
                <a:cs typeface="Times New Roman" panose="02020603050405020304" pitchFamily="18" charset="0"/>
              </a:rPr>
              <a:t>An</a:t>
            </a:r>
          </a:p>
        </p:txBody>
      </p:sp>
      <p:cxnSp>
        <p:nvCxnSpPr>
          <p:cNvPr id="18" name="AutoShape 14"/>
          <p:cNvCxnSpPr>
            <a:cxnSpLocks noChangeShapeType="1"/>
            <a:stCxn id="14" idx="2"/>
            <a:endCxn id="21" idx="0"/>
          </p:cNvCxnSpPr>
          <p:nvPr/>
        </p:nvCxnSpPr>
        <p:spPr bwMode="auto">
          <a:xfrm flipH="1">
            <a:off x="3061184" y="5117716"/>
            <a:ext cx="2867535" cy="5673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14" idx="2"/>
            <a:endCxn id="22" idx="0"/>
          </p:cNvCxnSpPr>
          <p:nvPr/>
        </p:nvCxnSpPr>
        <p:spPr bwMode="auto">
          <a:xfrm flipH="1">
            <a:off x="5569712" y="5117717"/>
            <a:ext cx="359007" cy="61812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6"/>
          <p:cNvCxnSpPr>
            <a:cxnSpLocks noChangeShapeType="1"/>
            <a:stCxn id="14" idx="2"/>
            <a:endCxn id="23" idx="0"/>
          </p:cNvCxnSpPr>
          <p:nvPr/>
        </p:nvCxnSpPr>
        <p:spPr bwMode="auto">
          <a:xfrm>
            <a:off x="5928719" y="5117717"/>
            <a:ext cx="2176617" cy="30991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1" name="Text Box 17"/>
          <p:cNvSpPr txBox="1">
            <a:spLocks noChangeArrowheads="1"/>
          </p:cNvSpPr>
          <p:nvPr/>
        </p:nvSpPr>
        <p:spPr bwMode="auto">
          <a:xfrm>
            <a:off x="2523803" y="5685034"/>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dirty="0">
                <a:latin typeface="Times New Roman" panose="02020603050405020304" pitchFamily="18" charset="0"/>
                <a:ea typeface="楷体" panose="02010609060101010101" pitchFamily="49" charset="-122"/>
                <a:cs typeface="Times New Roman" panose="02020603050405020304" pitchFamily="18" charset="0"/>
              </a:rPr>
              <a:t>S1</a:t>
            </a:r>
          </a:p>
        </p:txBody>
      </p:sp>
      <p:sp>
        <p:nvSpPr>
          <p:cNvPr id="22" name="Text Box 18"/>
          <p:cNvSpPr txBox="1">
            <a:spLocks noChangeArrowheads="1"/>
          </p:cNvSpPr>
          <p:nvPr/>
        </p:nvSpPr>
        <p:spPr bwMode="auto">
          <a:xfrm>
            <a:off x="5032331" y="5735837"/>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76" eaLnBrk="1" hangingPunct="1">
              <a:spcBef>
                <a:spcPct val="50000"/>
              </a:spcBef>
              <a:defRPr/>
            </a:pP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S2</a:t>
            </a:r>
          </a:p>
        </p:txBody>
      </p:sp>
      <p:sp>
        <p:nvSpPr>
          <p:cNvPr id="23" name="Text Box 19"/>
          <p:cNvSpPr txBox="1">
            <a:spLocks noChangeArrowheads="1"/>
          </p:cNvSpPr>
          <p:nvPr/>
        </p:nvSpPr>
        <p:spPr bwMode="auto">
          <a:xfrm>
            <a:off x="7567955" y="5427633"/>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dirty="0" err="1">
                <a:latin typeface="Times New Roman" panose="02020603050405020304" pitchFamily="18" charset="0"/>
                <a:ea typeface="楷体" panose="02010609060101010101" pitchFamily="49" charset="-122"/>
                <a:cs typeface="Times New Roman" panose="02020603050405020304" pitchFamily="18" charset="0"/>
              </a:rPr>
              <a:t>Sn</a:t>
            </a:r>
            <a:endParaRPr lang="en-US" altLang="zh-CN" sz="1707"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Text Box 20"/>
          <p:cNvSpPr txBox="1">
            <a:spLocks noChangeArrowheads="1"/>
          </p:cNvSpPr>
          <p:nvPr/>
        </p:nvSpPr>
        <p:spPr bwMode="auto">
          <a:xfrm>
            <a:off x="3240687" y="5685034"/>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E(S1)</a:t>
            </a:r>
          </a:p>
        </p:txBody>
      </p:sp>
      <p:sp>
        <p:nvSpPr>
          <p:cNvPr id="25" name="Text Box 21"/>
          <p:cNvSpPr txBox="1">
            <a:spLocks noChangeArrowheads="1"/>
          </p:cNvSpPr>
          <p:nvPr/>
        </p:nvSpPr>
        <p:spPr bwMode="auto">
          <a:xfrm>
            <a:off x="5815204" y="5685034"/>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E(S2)</a:t>
            </a:r>
          </a:p>
        </p:txBody>
      </p:sp>
      <p:sp>
        <p:nvSpPr>
          <p:cNvPr id="26" name="Text Box 22"/>
          <p:cNvSpPr txBox="1">
            <a:spLocks noChangeArrowheads="1"/>
          </p:cNvSpPr>
          <p:nvPr/>
        </p:nvSpPr>
        <p:spPr bwMode="auto">
          <a:xfrm>
            <a:off x="7567955" y="5685034"/>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1707"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a:t>
            </a:r>
            <a:r>
              <a:rPr lang="en-US" altLang="zh-CN" sz="1707"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7" name="Text Box 23"/>
          <p:cNvSpPr txBox="1">
            <a:spLocks noChangeArrowheads="1"/>
          </p:cNvSpPr>
          <p:nvPr/>
        </p:nvSpPr>
        <p:spPr bwMode="auto">
          <a:xfrm>
            <a:off x="3240687" y="5121687"/>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76" eaLnBrk="1" hangingPunct="1">
              <a:spcBef>
                <a:spcPct val="50000"/>
              </a:spcBef>
              <a:defRPr/>
            </a:pP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P(A1)</a:t>
            </a:r>
          </a:p>
        </p:txBody>
      </p:sp>
      <p:sp>
        <p:nvSpPr>
          <p:cNvPr id="28" name="Text Box 24"/>
          <p:cNvSpPr txBox="1">
            <a:spLocks noChangeArrowheads="1"/>
          </p:cNvSpPr>
          <p:nvPr/>
        </p:nvSpPr>
        <p:spPr bwMode="auto">
          <a:xfrm>
            <a:off x="5954684" y="5377959"/>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76" eaLnBrk="1" hangingPunct="1">
              <a:spcBef>
                <a:spcPct val="50000"/>
              </a:spcBef>
              <a:defRPr/>
            </a:pP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P(A2)</a:t>
            </a:r>
          </a:p>
        </p:txBody>
      </p:sp>
      <p:sp>
        <p:nvSpPr>
          <p:cNvPr id="29" name="Text Box 25"/>
          <p:cNvSpPr txBox="1">
            <a:spLocks noChangeArrowheads="1"/>
          </p:cNvSpPr>
          <p:nvPr/>
        </p:nvSpPr>
        <p:spPr bwMode="auto">
          <a:xfrm>
            <a:off x="7567955" y="4711878"/>
            <a:ext cx="107476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76" eaLnBrk="1" hangingPunct="1">
              <a:spcBef>
                <a:spcPct val="50000"/>
              </a:spcBef>
              <a:defRPr/>
            </a:pP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P(An)</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73</a:t>
            </a:fld>
            <a:endParaRPr lang="zh-CN" altLang="en-US"/>
          </a:p>
        </p:txBody>
      </p:sp>
    </p:spTree>
    <p:extLst>
      <p:ext uri="{BB962C8B-B14F-4D97-AF65-F5344CB8AC3E}">
        <p14:creationId xmlns:p14="http://schemas.microsoft.com/office/powerpoint/2010/main" val="368320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500"/>
                                        <p:tgtEl>
                                          <p:spTgt spid="17"/>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par>
                                <p:cTn id="20" presetID="4" presetClass="entr" presetSubtype="16"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par>
                                <p:cTn id="23" presetID="4" presetClass="entr" presetSubtype="16"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ox(in)">
                                      <p:cBhvr>
                                        <p:cTn id="28" dur="500"/>
                                        <p:tgtEl>
                                          <p:spTgt spid="2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strips(down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ox(in)">
                                      <p:cBhvr>
                                        <p:cTn id="39" dur="500"/>
                                        <p:tgtEl>
                                          <p:spTgt spid="24"/>
                                        </p:tgtEl>
                                      </p:cBhvr>
                                    </p:animEffect>
                                  </p:childTnLst>
                                </p:cTn>
                              </p:par>
                            </p:childTnLst>
                          </p:cTn>
                        </p:par>
                        <p:par>
                          <p:cTn id="40" fill="hold">
                            <p:stCondLst>
                              <p:cond delay="500"/>
                            </p:stCondLst>
                            <p:childTnLst>
                              <p:par>
                                <p:cTn id="41" presetID="4" presetClass="entr" presetSubtype="16"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ox(in)">
                                      <p:cBhvr>
                                        <p:cTn id="43" dur="500"/>
                                        <p:tgtEl>
                                          <p:spTgt spid="25"/>
                                        </p:tgtEl>
                                      </p:cBhvr>
                                    </p:animEffect>
                                  </p:childTnLst>
                                </p:cTn>
                              </p:par>
                            </p:childTnLst>
                          </p:cTn>
                        </p:par>
                        <p:par>
                          <p:cTn id="44" fill="hold">
                            <p:stCondLst>
                              <p:cond delay="1000"/>
                            </p:stCondLst>
                            <p:childTnLst>
                              <p:par>
                                <p:cTn id="45" presetID="4" presetClass="entr" presetSubtype="16"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par>
                          <p:cTn id="53" fill="hold">
                            <p:stCondLst>
                              <p:cond delay="500"/>
                            </p:stCondLst>
                            <p:childTnLst>
                              <p:par>
                                <p:cTn id="54" presetID="4"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ox(in)">
                                      <p:cBhvr>
                                        <p:cTn id="56" dur="500"/>
                                        <p:tgtEl>
                                          <p:spTgt spid="28"/>
                                        </p:tgtEl>
                                      </p:cBhvr>
                                    </p:animEffect>
                                  </p:childTnLst>
                                </p:cTn>
                              </p:par>
                            </p:childTnLst>
                          </p:cTn>
                        </p:par>
                        <p:par>
                          <p:cTn id="57" fill="hold">
                            <p:stCondLst>
                              <p:cond delay="1000"/>
                            </p:stCondLst>
                            <p:childTnLst>
                              <p:par>
                                <p:cTn id="58" presetID="18" presetClass="entr" presetSubtype="12"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strips(downLeft)">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1" grpId="0"/>
      <p:bldP spid="22" grpId="0"/>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7"/>
          <p:cNvSpPr>
            <a:spLocks noGrp="1" noChangeArrowheads="1"/>
          </p:cNvSpPr>
          <p:nvPr>
            <p:ph type="title"/>
          </p:nvPr>
        </p:nvSpPr>
        <p:spPr>
          <a:xfrm>
            <a:off x="2728494" y="83379"/>
            <a:ext cx="6357032" cy="777875"/>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6" name="日期占位符 3"/>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29" indent="-28574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968" indent="-228594">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155" indent="-228594">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342" indent="-228594">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529"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716"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903"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091" indent="-228594"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9DB07C-3178-40FE-964D-31C02E10E819}" type="datetime1">
              <a:rPr kumimoji="0"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Rectangle 3"/>
          <p:cNvSpPr txBox="1">
            <a:spLocks noChangeArrowheads="1"/>
          </p:cNvSpPr>
          <p:nvPr/>
        </p:nvSpPr>
        <p:spPr bwMode="auto">
          <a:xfrm>
            <a:off x="56032" y="1993634"/>
            <a:ext cx="9088220" cy="340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028" tIns="32514" rIns="65028" bIns="32514"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28349" lvl="1" indent="-203212" algn="just" defTabSz="650276" eaLnBrk="1" hangingPunct="1">
              <a:lnSpc>
                <a:spcPct val="150000"/>
              </a:lnSpc>
              <a:spcBef>
                <a:spcPts val="0"/>
              </a:spcBef>
              <a:buClr>
                <a:srgbClr val="009999"/>
              </a:buClr>
              <a:defRPr/>
            </a:pP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37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a:t>
            </a:r>
            <a:r>
              <a:rPr lang="en-US" altLang="zh-CN"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37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中</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值为</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的概率</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P(Ai)</a:t>
            </a:r>
            <a:r>
              <a:rPr lang="en-US" altLang="zh-CN"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E(Si)</a:t>
            </a:r>
            <a:r>
              <a:rPr lang="en-US" altLang="zh-CN"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a:p>
            <a:pPr marL="812844" lvl="2" indent="-162569" algn="just" defTabSz="650276" eaLnBrk="1" hangingPunct="1">
              <a:lnSpc>
                <a:spcPct val="150000"/>
              </a:lnSpc>
              <a:spcBef>
                <a:spcPts val="0"/>
              </a:spcBef>
              <a:buClr>
                <a:srgbClr val="99CC00"/>
              </a:buClr>
              <a:defRPr/>
            </a:pPr>
            <a:r>
              <a:rPr lang="en-US" altLang="zh-CN" sz="2371" u="sng"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按属性</a:t>
            </a:r>
            <a:r>
              <a:rPr lang="en-US" altLang="zh-CN" sz="2371" u="sng"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构造</a:t>
            </a:r>
            <a:r>
              <a:rPr lang="zh-CN" altLang="en-US" sz="2371" u="sng"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决策树</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后</a:t>
            </a:r>
            <a:r>
              <a:rPr lang="zh-CN" altLang="en-US" sz="2371" u="sng"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需要的期望信息量</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a:p>
            <a:pPr marL="528349" lvl="1" indent="-203212" algn="just" defTabSz="650276" eaLnBrk="1" hangingPunct="1">
              <a:lnSpc>
                <a:spcPct val="150000"/>
              </a:lnSpc>
              <a:spcBef>
                <a:spcPts val="0"/>
              </a:spcBef>
              <a:buClr>
                <a:srgbClr val="009999"/>
              </a:buClr>
              <a:defRPr/>
            </a:pPr>
            <a:r>
              <a:rPr lang="en-US" altLang="zh-CN" sz="237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Gain(S,A) = E(S)-E(S, A)</a:t>
            </a:r>
            <a:r>
              <a:rPr lang="zh-CN" altLang="en-US" sz="237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（信息增益）越大</a:t>
            </a:r>
          </a:p>
          <a:p>
            <a:pPr marL="812844" lvl="2" indent="-162569" algn="just" defTabSz="650276" eaLnBrk="1" hangingPunct="1">
              <a:lnSpc>
                <a:spcPct val="150000"/>
              </a:lnSpc>
              <a:spcBef>
                <a:spcPts val="0"/>
              </a:spcBef>
              <a:buClr>
                <a:srgbClr val="99CC00"/>
              </a:buClr>
              <a:defRPr/>
            </a:pP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说明测试这个</a:t>
            </a:r>
            <a:r>
              <a:rPr lang="zh-CN" altLang="en-US" sz="2371" u="sng"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属性</a:t>
            </a:r>
            <a:r>
              <a:rPr lang="en-US" altLang="zh-CN" sz="2371" u="sng"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所能</a:t>
            </a:r>
            <a:r>
              <a:rPr lang="zh-CN" altLang="en-US" sz="2371" u="sng"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传递的信息量越大</a:t>
            </a:r>
            <a:r>
              <a:rPr lang="zh-CN" altLang="en-US" sz="237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lvl="1" algn="just" eaLnBrk="1" hangingPunct="1">
              <a:lnSpc>
                <a:spcPct val="150000"/>
              </a:lnSpc>
              <a:spcBef>
                <a:spcPts val="0"/>
              </a:spcBef>
              <a:buClr>
                <a:srgbClr val="009999"/>
              </a:buClr>
              <a:defRPr/>
            </a:pP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关键：选择</a:t>
            </a:r>
            <a:r>
              <a:rPr lang="en-US" altLang="zh-CN" sz="237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E(S)-E(S, A)</a:t>
            </a:r>
            <a:r>
              <a:rPr lang="zh-CN" altLang="en-US"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a:t>
            </a:r>
            <a:r>
              <a:rPr lang="en-US" altLang="zh-CN" sz="237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生成决策树；</a:t>
            </a:r>
            <a:r>
              <a:rPr lang="zh-CN" altLang="en-US" sz="2371"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37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408420" y="1208570"/>
            <a:ext cx="3704860" cy="442557"/>
          </a:xfrm>
          <a:prstGeom prst="rect">
            <a:avLst/>
          </a:prstGeom>
        </p:spPr>
        <p:txBody>
          <a:bodyPr wrap="none">
            <a:spAutoFit/>
          </a:bodyPr>
          <a:lstStyle/>
          <a:p>
            <a:r>
              <a:rPr lang="zh-CN" altLang="en-US" sz="2276"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不确定性越大、信息量越大</a:t>
            </a:r>
            <a:endParaRPr lang="zh-CN" altLang="en-US" sz="2276" b="1" dirty="0"/>
          </a:p>
        </p:txBody>
      </p:sp>
      <p:sp>
        <p:nvSpPr>
          <p:cNvPr id="3" name="矩形 2"/>
          <p:cNvSpPr/>
          <p:nvPr/>
        </p:nvSpPr>
        <p:spPr>
          <a:xfrm>
            <a:off x="3643171" y="1208570"/>
            <a:ext cx="1928733" cy="442557"/>
          </a:xfrm>
          <a:prstGeom prst="rect">
            <a:avLst/>
          </a:prstGeom>
        </p:spPr>
        <p:txBody>
          <a:bodyPr wrap="none">
            <a:spAutoFit/>
          </a:bodyPr>
          <a:lstStyle/>
          <a:p>
            <a:r>
              <a:rPr lang="en-US" altLang="zh-CN" sz="2276" b="1" dirty="0">
                <a:latin typeface="Times New Roman" panose="02020603050405020304" pitchFamily="18" charset="0"/>
                <a:ea typeface="楷体" panose="02010609060101010101" pitchFamily="49" charset="-122"/>
                <a:cs typeface="Times New Roman" panose="02020603050405020304" pitchFamily="18" charset="0"/>
              </a:rPr>
              <a:t>I(a)=-log p(a) </a:t>
            </a:r>
            <a:endParaRPr lang="zh-CN" altLang="en-US" sz="2276" b="1" dirty="0"/>
          </a:p>
        </p:txBody>
      </p:sp>
      <p:sp>
        <p:nvSpPr>
          <p:cNvPr id="4" name="灯片编号占位符 3"/>
          <p:cNvSpPr>
            <a:spLocks noGrp="1"/>
          </p:cNvSpPr>
          <p:nvPr>
            <p:ph type="sldNum" sz="quarter" idx="12"/>
          </p:nvPr>
        </p:nvSpPr>
        <p:spPr/>
        <p:txBody>
          <a:bodyPr/>
          <a:lstStyle/>
          <a:p>
            <a:fld id="{7012CB91-0F1F-45CE-9FF6-7038D6FF293C}" type="slidenum">
              <a:rPr lang="zh-CN" altLang="en-US" smtClean="0"/>
              <a:t>74</a:t>
            </a:fld>
            <a:endParaRPr lang="zh-CN" altLang="en-US"/>
          </a:p>
        </p:txBody>
      </p:sp>
    </p:spTree>
    <p:extLst>
      <p:ext uri="{BB962C8B-B14F-4D97-AF65-F5344CB8AC3E}">
        <p14:creationId xmlns:p14="http://schemas.microsoft.com/office/powerpoint/2010/main" val="20836825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F4AA02-FE73-4B77-9F31-5BEF72013C1A}"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Rectangle 3"/>
          <p:cNvSpPr txBox="1">
            <a:spLocks noChangeArrowheads="1"/>
          </p:cNvSpPr>
          <p:nvPr/>
        </p:nvSpPr>
        <p:spPr bwMode="auto">
          <a:xfrm>
            <a:off x="333023" y="2117215"/>
            <a:ext cx="5852160" cy="4128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024" tIns="32512" rIns="65024" bIns="32512"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528294" lvl="1" indent="-203190" defTabSz="650207" eaLnBrk="1" hangingPunct="1">
              <a:buClr>
                <a:srgbClr val="009999"/>
              </a:buClr>
              <a:defRPr/>
            </a:pPr>
            <a:r>
              <a:rPr lang="zh-CN" altLang="en-US" sz="1849"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选取“</a:t>
            </a:r>
            <a:r>
              <a:rPr lang="zh-CN" altLang="en-US" sz="1849"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lang="zh-CN" altLang="en-US" sz="1849"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”为树的根节点：</a:t>
            </a:r>
          </a:p>
          <a:p>
            <a:pPr marL="812759" lvl="2" indent="-162552" defTabSz="650207" eaLnBrk="1" hangingPunct="1">
              <a:buClr>
                <a:srgbClr val="99CC00"/>
              </a:buClr>
              <a:defRPr/>
            </a:pPr>
            <a:r>
              <a:rPr lang="en-US" altLang="zh-CN" sz="1707"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1707"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属性值</a:t>
            </a:r>
            <a:r>
              <a:rPr lang="en-US" altLang="zh-CN" sz="1707"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1707"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对象子集</a:t>
            </a:r>
            <a:r>
              <a:rPr lang="zh-CN" altLang="en-US" sz="1707"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a:p>
            <a:pPr marL="528294" lvl="1" indent="-203190" defTabSz="650207" eaLnBrk="1" hangingPunct="1">
              <a:buClr>
                <a:srgbClr val="009999"/>
              </a:buClr>
              <a:defRPr/>
            </a:pPr>
            <a:endParaRPr lang="en-US" altLang="zh-CN" sz="1849"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Text Box 4"/>
          <p:cNvSpPr txBox="1">
            <a:spLocks noChangeArrowheads="1"/>
          </p:cNvSpPr>
          <p:nvPr/>
        </p:nvSpPr>
        <p:spPr bwMode="auto">
          <a:xfrm>
            <a:off x="3404730" y="3397374"/>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高度</a:t>
            </a:r>
          </a:p>
        </p:txBody>
      </p:sp>
      <p:sp>
        <p:nvSpPr>
          <p:cNvPr id="54" name="Text Box 5"/>
          <p:cNvSpPr txBox="1">
            <a:spLocks noChangeArrowheads="1"/>
          </p:cNvSpPr>
          <p:nvPr/>
        </p:nvSpPr>
        <p:spPr bwMode="auto">
          <a:xfrm>
            <a:off x="2483556" y="3807160"/>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高</a:t>
            </a:r>
          </a:p>
        </p:txBody>
      </p:sp>
      <p:sp>
        <p:nvSpPr>
          <p:cNvPr id="55" name="Text Box 7"/>
          <p:cNvSpPr txBox="1">
            <a:spLocks noChangeArrowheads="1"/>
          </p:cNvSpPr>
          <p:nvPr/>
        </p:nvSpPr>
        <p:spPr bwMode="auto">
          <a:xfrm>
            <a:off x="4480561" y="3807160"/>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矮</a:t>
            </a:r>
          </a:p>
        </p:txBody>
      </p:sp>
      <p:sp>
        <p:nvSpPr>
          <p:cNvPr id="56" name="Text Box 8"/>
          <p:cNvSpPr txBox="1">
            <a:spLocks noChangeArrowheads="1"/>
          </p:cNvSpPr>
          <p:nvPr/>
        </p:nvSpPr>
        <p:spPr bwMode="auto">
          <a:xfrm>
            <a:off x="1868312" y="4319676"/>
            <a:ext cx="2330027" cy="177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高，金，棕：－</a:t>
            </a: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高，红，蓝：＋</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高，黑，蓝：－</a:t>
            </a: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高，金，蓝：＋</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高，黑，棕：－</a:t>
            </a:r>
            <a:r>
              <a:rPr lang="en-US" altLang="zh-CN"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  </a:t>
            </a:r>
          </a:p>
        </p:txBody>
      </p:sp>
      <p:cxnSp>
        <p:nvCxnSpPr>
          <p:cNvPr id="57" name="AutoShape 9"/>
          <p:cNvCxnSpPr>
            <a:cxnSpLocks noChangeShapeType="1"/>
            <a:stCxn id="53" idx="2"/>
            <a:endCxn id="56" idx="0"/>
          </p:cNvCxnSpPr>
          <p:nvPr/>
        </p:nvCxnSpPr>
        <p:spPr bwMode="auto">
          <a:xfrm flipH="1">
            <a:off x="3033326" y="3752408"/>
            <a:ext cx="908755" cy="56726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8" name="Text Box 11"/>
          <p:cNvSpPr txBox="1">
            <a:spLocks noChangeArrowheads="1"/>
          </p:cNvSpPr>
          <p:nvPr/>
        </p:nvSpPr>
        <p:spPr bwMode="auto">
          <a:xfrm>
            <a:off x="4172373" y="4370476"/>
            <a:ext cx="2330027" cy="105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｛矮、金、蓝</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｛矮、黑、棕</a:t>
            </a:r>
            <a:r>
              <a:rPr lang="en-US" altLang="zh-CN"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｛矮、金、棕</a:t>
            </a:r>
            <a:r>
              <a:rPr lang="en-US" altLang="zh-CN"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59" name="AutoShape 13"/>
          <p:cNvCxnSpPr>
            <a:cxnSpLocks noChangeShapeType="1"/>
            <a:stCxn id="53" idx="2"/>
            <a:endCxn id="58" idx="0"/>
          </p:cNvCxnSpPr>
          <p:nvPr/>
        </p:nvCxnSpPr>
        <p:spPr bwMode="auto">
          <a:xfrm>
            <a:off x="3942081" y="3752408"/>
            <a:ext cx="1395306" cy="61806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0" name="Rectangle 14"/>
          <p:cNvSpPr>
            <a:spLocks noChangeArrowheads="1"/>
          </p:cNvSpPr>
          <p:nvPr/>
        </p:nvSpPr>
        <p:spPr bwMode="auto">
          <a:xfrm>
            <a:off x="178365" y="1483184"/>
            <a:ext cx="6014720"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高</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”的分支的</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所需期望信息量</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b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2/5</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log</a:t>
            </a:r>
            <a:r>
              <a:rPr kumimoji="1" lang="en-US" altLang="zh-CN" sz="1707" b="1" kern="0" baseline="-2500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2/5</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3/5</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log</a:t>
            </a:r>
            <a:r>
              <a:rPr kumimoji="1" lang="en-US" altLang="zh-CN" sz="1707" b="1" kern="0" baseline="-2500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3/5</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0.971 bits</a:t>
            </a:r>
          </a:p>
        </p:txBody>
      </p:sp>
      <p:sp>
        <p:nvSpPr>
          <p:cNvPr id="61" name="AutoShape 15"/>
          <p:cNvSpPr>
            <a:spLocks noChangeArrowheads="1"/>
          </p:cNvSpPr>
          <p:nvPr/>
        </p:nvSpPr>
        <p:spPr bwMode="auto">
          <a:xfrm>
            <a:off x="281094" y="2219944"/>
            <a:ext cx="1587218" cy="358987"/>
          </a:xfrm>
          <a:prstGeom prst="wedgeRectCallout">
            <a:avLst>
              <a:gd name="adj1" fmla="val 5546"/>
              <a:gd name="adj2" fmla="val -103144"/>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1707" b="1" kern="0" baseline="30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=2/5</a:t>
            </a:r>
          </a:p>
        </p:txBody>
      </p:sp>
      <p:sp>
        <p:nvSpPr>
          <p:cNvPr id="62" name="AutoShape 16"/>
          <p:cNvSpPr>
            <a:spLocks noChangeArrowheads="1"/>
          </p:cNvSpPr>
          <p:nvPr/>
        </p:nvSpPr>
        <p:spPr bwMode="auto">
          <a:xfrm>
            <a:off x="2124569" y="2271872"/>
            <a:ext cx="1587218" cy="358987"/>
          </a:xfrm>
          <a:prstGeom prst="wedgeRectCallout">
            <a:avLst>
              <a:gd name="adj1" fmla="val 11236"/>
              <a:gd name="adj2" fmla="val -118241"/>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1707" b="1" kern="0" baseline="30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=3/5</a:t>
            </a:r>
          </a:p>
        </p:txBody>
      </p:sp>
      <p:sp>
        <p:nvSpPr>
          <p:cNvPr id="63" name="Rectangle 17"/>
          <p:cNvSpPr>
            <a:spLocks noChangeArrowheads="1"/>
          </p:cNvSpPr>
          <p:nvPr/>
        </p:nvSpPr>
        <p:spPr bwMode="auto">
          <a:xfrm>
            <a:off x="178365" y="2149228"/>
            <a:ext cx="6014720"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矮</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”的分支的</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所需期望信息量</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矮</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r>
            <a:b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1/3</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log</a:t>
            </a:r>
            <a:r>
              <a:rPr kumimoji="1" lang="en-US" altLang="zh-CN" sz="1707" b="1" kern="0" baseline="-2500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1/3</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2/3</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log</a:t>
            </a:r>
            <a:r>
              <a:rPr kumimoji="1" lang="en-US" altLang="zh-CN" sz="1707" b="1" kern="0" baseline="-2500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2/3</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0.918 bits</a:t>
            </a:r>
          </a:p>
        </p:txBody>
      </p:sp>
      <p:sp>
        <p:nvSpPr>
          <p:cNvPr id="64" name="AutoShape 18"/>
          <p:cNvSpPr>
            <a:spLocks noChangeArrowheads="1"/>
          </p:cNvSpPr>
          <p:nvPr/>
        </p:nvSpPr>
        <p:spPr bwMode="auto">
          <a:xfrm>
            <a:off x="383823" y="2987588"/>
            <a:ext cx="1587218" cy="358987"/>
          </a:xfrm>
          <a:prstGeom prst="wedgeRectCallout">
            <a:avLst>
              <a:gd name="adj1" fmla="val -852"/>
              <a:gd name="adj2" fmla="val -120755"/>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1707" b="1" kern="0" baseline="30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=1/3</a:t>
            </a:r>
          </a:p>
        </p:txBody>
      </p:sp>
      <p:sp>
        <p:nvSpPr>
          <p:cNvPr id="65" name="AutoShape 19"/>
          <p:cNvSpPr>
            <a:spLocks noChangeArrowheads="1"/>
          </p:cNvSpPr>
          <p:nvPr/>
        </p:nvSpPr>
        <p:spPr bwMode="auto">
          <a:xfrm>
            <a:off x="2278098" y="2936788"/>
            <a:ext cx="1587218" cy="358987"/>
          </a:xfrm>
          <a:prstGeom prst="wedgeRectCallout">
            <a:avLst>
              <a:gd name="adj1" fmla="val 5759"/>
              <a:gd name="adj2" fmla="val -117611"/>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1707" b="1" kern="0" baseline="30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=2/3</a:t>
            </a:r>
          </a:p>
        </p:txBody>
      </p:sp>
      <p:sp>
        <p:nvSpPr>
          <p:cNvPr id="66" name="Rectangle 20"/>
          <p:cNvSpPr>
            <a:spLocks noChangeArrowheads="1"/>
          </p:cNvSpPr>
          <p:nvPr/>
        </p:nvSpPr>
        <p:spPr bwMode="auto">
          <a:xfrm>
            <a:off x="178365" y="2814143"/>
            <a:ext cx="6014720" cy="610730"/>
          </a:xfrm>
          <a:prstGeom prst="rect">
            <a:avLst/>
          </a:prstGeom>
          <a:solidFill>
            <a:srgbClr val="FFFFCC"/>
          </a:solidFill>
          <a:ln w="9525">
            <a:solidFill>
              <a:srgbClr val="333399"/>
            </a:solidFill>
            <a:miter lim="800000"/>
            <a:headEnd/>
            <a:tailEnd/>
          </a:ln>
        </p:spPr>
        <p:txBody>
          <a:bodyPr/>
          <a:lstStyle/>
          <a:p>
            <a:pPr algn="ctr" defTabSz="650207">
              <a:defRPr/>
            </a:pP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以</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”作划分后进一步判别所需的</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期望信息量</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5/8</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+ 3/8</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矮</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0.951 bits</a:t>
            </a:r>
          </a:p>
        </p:txBody>
      </p:sp>
      <p:sp>
        <p:nvSpPr>
          <p:cNvPr id="67" name="AutoShape 22"/>
          <p:cNvSpPr>
            <a:spLocks noChangeArrowheads="1"/>
          </p:cNvSpPr>
          <p:nvPr/>
        </p:nvSpPr>
        <p:spPr bwMode="auto">
          <a:xfrm>
            <a:off x="383823" y="4114219"/>
            <a:ext cx="1587218" cy="358987"/>
          </a:xfrm>
          <a:prstGeom prst="wedgeRectCallout">
            <a:avLst>
              <a:gd name="adj1" fmla="val 105833"/>
              <a:gd name="adj2" fmla="val -74213"/>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p>
        </p:txBody>
      </p:sp>
      <p:sp>
        <p:nvSpPr>
          <p:cNvPr id="68" name="AutoShape 23"/>
          <p:cNvSpPr>
            <a:spLocks noChangeArrowheads="1"/>
          </p:cNvSpPr>
          <p:nvPr/>
        </p:nvSpPr>
        <p:spPr bwMode="auto">
          <a:xfrm>
            <a:off x="434623" y="4677535"/>
            <a:ext cx="1587218" cy="358987"/>
          </a:xfrm>
          <a:prstGeom prst="wedgeRectCallout">
            <a:avLst>
              <a:gd name="adj1" fmla="val 226171"/>
              <a:gd name="adj2" fmla="val -24842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矮</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p>
        </p:txBody>
      </p:sp>
      <p:sp>
        <p:nvSpPr>
          <p:cNvPr id="69" name="Oval 24"/>
          <p:cNvSpPr>
            <a:spLocks noChangeArrowheads="1"/>
          </p:cNvSpPr>
          <p:nvPr/>
        </p:nvSpPr>
        <p:spPr bwMode="auto">
          <a:xfrm>
            <a:off x="1868312" y="3756362"/>
            <a:ext cx="2202462" cy="230406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50207">
              <a:defRPr/>
            </a:pPr>
            <a:endParaRPr lang="zh-CN" altLang="en-US" sz="1280"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 name="Oval 25"/>
          <p:cNvSpPr>
            <a:spLocks noChangeArrowheads="1"/>
          </p:cNvSpPr>
          <p:nvPr/>
        </p:nvSpPr>
        <p:spPr bwMode="auto">
          <a:xfrm>
            <a:off x="4121574" y="3602833"/>
            <a:ext cx="2202462" cy="230406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50207">
              <a:defRPr/>
            </a:pPr>
            <a:endParaRPr lang="zh-CN" altLang="en-US" sz="1280"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Text Box 27"/>
          <p:cNvSpPr txBox="1">
            <a:spLocks noChangeArrowheads="1"/>
          </p:cNvSpPr>
          <p:nvPr/>
        </p:nvSpPr>
        <p:spPr bwMode="auto">
          <a:xfrm>
            <a:off x="1100667" y="5291649"/>
            <a:ext cx="870373"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2" name="Text Box 28"/>
          <p:cNvSpPr txBox="1">
            <a:spLocks noChangeArrowheads="1"/>
          </p:cNvSpPr>
          <p:nvPr/>
        </p:nvSpPr>
        <p:spPr bwMode="auto">
          <a:xfrm>
            <a:off x="5504463" y="5394378"/>
            <a:ext cx="870373"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矮</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5092" y="1892829"/>
            <a:ext cx="2927131" cy="203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012CB91-0F1F-45CE-9FF6-7038D6FF293C}" type="slidenum">
              <a:rPr lang="zh-CN" altLang="en-US" smtClean="0"/>
              <a:t>75</a:t>
            </a:fld>
            <a:endParaRPr lang="zh-CN" altLang="en-US"/>
          </a:p>
        </p:txBody>
      </p:sp>
    </p:spTree>
    <p:extLst>
      <p:ext uri="{BB962C8B-B14F-4D97-AF65-F5344CB8AC3E}">
        <p14:creationId xmlns:p14="http://schemas.microsoft.com/office/powerpoint/2010/main" val="38303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strips(downRight)">
                                      <p:cBhvr>
                                        <p:cTn id="7" dur="500"/>
                                        <p:tgtEl>
                                          <p:spTgt spid="52">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52">
                                            <p:txEl>
                                              <p:pRg st="1" end="1"/>
                                            </p:txEl>
                                          </p:spTgt>
                                        </p:tgtEl>
                                        <p:attrNameLst>
                                          <p:attrName>style.visibility</p:attrName>
                                        </p:attrNameLst>
                                      </p:cBhvr>
                                      <p:to>
                                        <p:strVal val="visible"/>
                                      </p:to>
                                    </p:set>
                                    <p:animEffect transition="in" filter="strips(downRight)">
                                      <p:cBhvr>
                                        <p:cTn id="10" dur="500"/>
                                        <p:tgtEl>
                                          <p:spTgt spid="5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ox(in)">
                                      <p:cBhvr>
                                        <p:cTn id="15" dur="500"/>
                                        <p:tgtEl>
                                          <p:spTgt spid="5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ox(in)">
                                      <p:cBhvr>
                                        <p:cTn id="18" dur="500"/>
                                        <p:tgtEl>
                                          <p:spTgt spid="5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box(in)">
                                      <p:cBhvr>
                                        <p:cTn id="21" dur="500"/>
                                        <p:tgtEl>
                                          <p:spTgt spid="5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ox(in)">
                                      <p:cBhvr>
                                        <p:cTn id="24" dur="500"/>
                                        <p:tgtEl>
                                          <p:spTgt spid="56"/>
                                        </p:tgtEl>
                                      </p:cBhvr>
                                    </p:animEffect>
                                  </p:childTnLst>
                                </p:cTn>
                              </p:par>
                              <p:par>
                                <p:cTn id="25" presetID="4" presetClass="entr" presetSubtype="16"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ox(in)">
                                      <p:cBhvr>
                                        <p:cTn id="27" dur="500"/>
                                        <p:tgtEl>
                                          <p:spTgt spid="57"/>
                                        </p:tgtEl>
                                      </p:cBhvr>
                                    </p:animEffect>
                                  </p:childTnLst>
                                </p:cTn>
                              </p:par>
                              <p:par>
                                <p:cTn id="28" presetID="4" presetClass="entr" presetSubtype="16"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box(in)">
                                      <p:cBhvr>
                                        <p:cTn id="30" dur="500"/>
                                        <p:tgtEl>
                                          <p:spTgt spid="59"/>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box(in)">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box(in)">
                                      <p:cBhvr>
                                        <p:cTn id="38" dur="500"/>
                                        <p:tgtEl>
                                          <p:spTgt spid="60"/>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heel(4)">
                                      <p:cBhvr>
                                        <p:cTn id="41" dur="500"/>
                                        <p:tgtEl>
                                          <p:spTgt spid="6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strips(downLeft)">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strips(downLeft)">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61"/>
                                        </p:tgtEl>
                                        <p:attrNameLst>
                                          <p:attrName>ppt_x</p:attrName>
                                        </p:attrNameLst>
                                      </p:cBhvr>
                                      <p:tavLst>
                                        <p:tav tm="0">
                                          <p:val>
                                            <p:strVal val="ppt_x"/>
                                          </p:val>
                                        </p:tav>
                                        <p:tav tm="100000">
                                          <p:val>
                                            <p:strVal val="ppt_x"/>
                                          </p:val>
                                        </p:tav>
                                      </p:tavLst>
                                    </p:anim>
                                    <p:anim calcmode="lin" valueType="num">
                                      <p:cBhvr additive="base">
                                        <p:cTn id="56" dur="500"/>
                                        <p:tgtEl>
                                          <p:spTgt spid="61"/>
                                        </p:tgtEl>
                                        <p:attrNameLst>
                                          <p:attrName>ppt_y</p:attrName>
                                        </p:attrNameLst>
                                      </p:cBhvr>
                                      <p:tavLst>
                                        <p:tav tm="0">
                                          <p:val>
                                            <p:strVal val="ppt_y"/>
                                          </p:val>
                                        </p:tav>
                                        <p:tav tm="100000">
                                          <p:val>
                                            <p:strVal val="1+ppt_h/2"/>
                                          </p:val>
                                        </p:tav>
                                      </p:tavLst>
                                    </p:anim>
                                    <p:set>
                                      <p:cBhvr>
                                        <p:cTn id="57" dur="1" fill="hold">
                                          <p:stCondLst>
                                            <p:cond delay="499"/>
                                          </p:stCondLst>
                                        </p:cTn>
                                        <p:tgtEl>
                                          <p:spTgt spid="61"/>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62"/>
                                        </p:tgtEl>
                                        <p:attrNameLst>
                                          <p:attrName>ppt_x</p:attrName>
                                        </p:attrNameLst>
                                      </p:cBhvr>
                                      <p:tavLst>
                                        <p:tav tm="0">
                                          <p:val>
                                            <p:strVal val="ppt_x"/>
                                          </p:val>
                                        </p:tav>
                                        <p:tav tm="100000">
                                          <p:val>
                                            <p:strVal val="ppt_x"/>
                                          </p:val>
                                        </p:tav>
                                      </p:tavLst>
                                    </p:anim>
                                    <p:anim calcmode="lin" valueType="num">
                                      <p:cBhvr additive="base">
                                        <p:cTn id="60" dur="500"/>
                                        <p:tgtEl>
                                          <p:spTgt spid="62"/>
                                        </p:tgtEl>
                                        <p:attrNameLst>
                                          <p:attrName>ppt_y</p:attrName>
                                        </p:attrNameLst>
                                      </p:cBhvr>
                                      <p:tavLst>
                                        <p:tav tm="0">
                                          <p:val>
                                            <p:strVal val="ppt_y"/>
                                          </p:val>
                                        </p:tav>
                                        <p:tav tm="100000">
                                          <p:val>
                                            <p:strVal val="1+ppt_h/2"/>
                                          </p:val>
                                        </p:tav>
                                      </p:tavLst>
                                    </p:anim>
                                    <p:set>
                                      <p:cBhvr>
                                        <p:cTn id="61" dur="1" fill="hold">
                                          <p:stCondLst>
                                            <p:cond delay="499"/>
                                          </p:stCondLst>
                                        </p:cTn>
                                        <p:tgtEl>
                                          <p:spTgt spid="62"/>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69"/>
                                        </p:tgtEl>
                                        <p:attrNameLst>
                                          <p:attrName>ppt_x</p:attrName>
                                        </p:attrNameLst>
                                      </p:cBhvr>
                                      <p:tavLst>
                                        <p:tav tm="0">
                                          <p:val>
                                            <p:strVal val="ppt_x"/>
                                          </p:val>
                                        </p:tav>
                                        <p:tav tm="100000">
                                          <p:val>
                                            <p:strVal val="ppt_x"/>
                                          </p:val>
                                        </p:tav>
                                      </p:tavLst>
                                    </p:anim>
                                    <p:anim calcmode="lin" valueType="num">
                                      <p:cBhvr additive="base">
                                        <p:cTn id="64" dur="500"/>
                                        <p:tgtEl>
                                          <p:spTgt spid="69"/>
                                        </p:tgtEl>
                                        <p:attrNameLst>
                                          <p:attrName>ppt_y</p:attrName>
                                        </p:attrNameLst>
                                      </p:cBhvr>
                                      <p:tavLst>
                                        <p:tav tm="0">
                                          <p:val>
                                            <p:strVal val="ppt_y"/>
                                          </p:val>
                                        </p:tav>
                                        <p:tav tm="100000">
                                          <p:val>
                                            <p:strVal val="1+ppt_h/2"/>
                                          </p:val>
                                        </p:tav>
                                      </p:tavLst>
                                    </p:anim>
                                    <p:set>
                                      <p:cBhvr>
                                        <p:cTn id="65" dur="1" fill="hold">
                                          <p:stCondLst>
                                            <p:cond delay="499"/>
                                          </p:stCondLst>
                                        </p:cTn>
                                        <p:tgtEl>
                                          <p:spTgt spid="6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7" presetClass="entr" presetSubtype="0" fill="hold" grpId="0" nodeType="click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1000"/>
                                        <p:tgtEl>
                                          <p:spTgt spid="71"/>
                                        </p:tgtEl>
                                      </p:cBhvr>
                                    </p:animEffect>
                                    <p:anim calcmode="lin" valueType="num">
                                      <p:cBhvr>
                                        <p:cTn id="71" dur="1000" fill="hold"/>
                                        <p:tgtEl>
                                          <p:spTgt spid="71"/>
                                        </p:tgtEl>
                                        <p:attrNameLst>
                                          <p:attrName>ppt_x</p:attrName>
                                        </p:attrNameLst>
                                      </p:cBhvr>
                                      <p:tavLst>
                                        <p:tav tm="0">
                                          <p:val>
                                            <p:strVal val="#ppt_x"/>
                                          </p:val>
                                        </p:tav>
                                        <p:tav tm="100000">
                                          <p:val>
                                            <p:strVal val="#ppt_x"/>
                                          </p:val>
                                        </p:tav>
                                      </p:tavLst>
                                    </p:anim>
                                    <p:anim calcmode="lin" valueType="num">
                                      <p:cBhvr>
                                        <p:cTn id="72" dur="900" decel="100000" fill="hold"/>
                                        <p:tgtEl>
                                          <p:spTgt spid="71"/>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ox(in)">
                                      <p:cBhvr>
                                        <p:cTn id="78" dur="500"/>
                                        <p:tgtEl>
                                          <p:spTgt spid="63"/>
                                        </p:tgtEl>
                                      </p:cBhvr>
                                    </p:animEffect>
                                  </p:childTnLst>
                                </p:cTn>
                              </p:par>
                              <p:par>
                                <p:cTn id="79" presetID="21" presetClass="entr" presetSubtype="4"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heel(4)">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strips(downLeft)">
                                      <p:cBhvr>
                                        <p:cTn id="86" dur="500"/>
                                        <p:tgtEl>
                                          <p:spTgt spid="64"/>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strips(downLeft)">
                                      <p:cBhvr>
                                        <p:cTn id="91" dur="500"/>
                                        <p:tgtEl>
                                          <p:spTgt spid="65"/>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grpId="1" nodeType="clickEffect">
                                  <p:stCondLst>
                                    <p:cond delay="0"/>
                                  </p:stCondLst>
                                  <p:childTnLst>
                                    <p:anim calcmode="lin" valueType="num">
                                      <p:cBhvr additive="base">
                                        <p:cTn id="95" dur="500"/>
                                        <p:tgtEl>
                                          <p:spTgt spid="64"/>
                                        </p:tgtEl>
                                        <p:attrNameLst>
                                          <p:attrName>ppt_x</p:attrName>
                                        </p:attrNameLst>
                                      </p:cBhvr>
                                      <p:tavLst>
                                        <p:tav tm="0">
                                          <p:val>
                                            <p:strVal val="ppt_x"/>
                                          </p:val>
                                        </p:tav>
                                        <p:tav tm="100000">
                                          <p:val>
                                            <p:strVal val="ppt_x"/>
                                          </p:val>
                                        </p:tav>
                                      </p:tavLst>
                                    </p:anim>
                                    <p:anim calcmode="lin" valueType="num">
                                      <p:cBhvr additive="base">
                                        <p:cTn id="96" dur="500"/>
                                        <p:tgtEl>
                                          <p:spTgt spid="64"/>
                                        </p:tgtEl>
                                        <p:attrNameLst>
                                          <p:attrName>ppt_y</p:attrName>
                                        </p:attrNameLst>
                                      </p:cBhvr>
                                      <p:tavLst>
                                        <p:tav tm="0">
                                          <p:val>
                                            <p:strVal val="ppt_y"/>
                                          </p:val>
                                        </p:tav>
                                        <p:tav tm="100000">
                                          <p:val>
                                            <p:strVal val="1+ppt_h/2"/>
                                          </p:val>
                                        </p:tav>
                                      </p:tavLst>
                                    </p:anim>
                                    <p:set>
                                      <p:cBhvr>
                                        <p:cTn id="97" dur="1" fill="hold">
                                          <p:stCondLst>
                                            <p:cond delay="499"/>
                                          </p:stCondLst>
                                        </p:cTn>
                                        <p:tgtEl>
                                          <p:spTgt spid="64"/>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65"/>
                                        </p:tgtEl>
                                        <p:attrNameLst>
                                          <p:attrName>ppt_x</p:attrName>
                                        </p:attrNameLst>
                                      </p:cBhvr>
                                      <p:tavLst>
                                        <p:tav tm="0">
                                          <p:val>
                                            <p:strVal val="ppt_x"/>
                                          </p:val>
                                        </p:tav>
                                        <p:tav tm="100000">
                                          <p:val>
                                            <p:strVal val="ppt_x"/>
                                          </p:val>
                                        </p:tav>
                                      </p:tavLst>
                                    </p:anim>
                                    <p:anim calcmode="lin" valueType="num">
                                      <p:cBhvr additive="base">
                                        <p:cTn id="100" dur="500"/>
                                        <p:tgtEl>
                                          <p:spTgt spid="65"/>
                                        </p:tgtEl>
                                        <p:attrNameLst>
                                          <p:attrName>ppt_y</p:attrName>
                                        </p:attrNameLst>
                                      </p:cBhvr>
                                      <p:tavLst>
                                        <p:tav tm="0">
                                          <p:val>
                                            <p:strVal val="ppt_y"/>
                                          </p:val>
                                        </p:tav>
                                        <p:tav tm="100000">
                                          <p:val>
                                            <p:strVal val="1+ppt_h/2"/>
                                          </p:val>
                                        </p:tav>
                                      </p:tavLst>
                                    </p:anim>
                                    <p:set>
                                      <p:cBhvr>
                                        <p:cTn id="101" dur="1" fill="hold">
                                          <p:stCondLst>
                                            <p:cond delay="499"/>
                                          </p:stCondLst>
                                        </p:cTn>
                                        <p:tgtEl>
                                          <p:spTgt spid="65"/>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70"/>
                                        </p:tgtEl>
                                        <p:attrNameLst>
                                          <p:attrName>ppt_x</p:attrName>
                                        </p:attrNameLst>
                                      </p:cBhvr>
                                      <p:tavLst>
                                        <p:tav tm="0">
                                          <p:val>
                                            <p:strVal val="ppt_x"/>
                                          </p:val>
                                        </p:tav>
                                        <p:tav tm="100000">
                                          <p:val>
                                            <p:strVal val="ppt_x"/>
                                          </p:val>
                                        </p:tav>
                                      </p:tavLst>
                                    </p:anim>
                                    <p:anim calcmode="lin" valueType="num">
                                      <p:cBhvr additive="base">
                                        <p:cTn id="104" dur="500"/>
                                        <p:tgtEl>
                                          <p:spTgt spid="70"/>
                                        </p:tgtEl>
                                        <p:attrNameLst>
                                          <p:attrName>ppt_y</p:attrName>
                                        </p:attrNameLst>
                                      </p:cBhvr>
                                      <p:tavLst>
                                        <p:tav tm="0">
                                          <p:val>
                                            <p:strVal val="ppt_y"/>
                                          </p:val>
                                        </p:tav>
                                        <p:tav tm="100000">
                                          <p:val>
                                            <p:strVal val="1+ppt_h/2"/>
                                          </p:val>
                                        </p:tav>
                                      </p:tavLst>
                                    </p:anim>
                                    <p:set>
                                      <p:cBhvr>
                                        <p:cTn id="105" dur="1" fill="hold">
                                          <p:stCondLst>
                                            <p:cond delay="499"/>
                                          </p:stCondLst>
                                        </p:cTn>
                                        <p:tgtEl>
                                          <p:spTgt spid="7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7"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900" decel="100000" fill="hold"/>
                                        <p:tgtEl>
                                          <p:spTgt spid="72"/>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box(in)">
                                      <p:cBhvr>
                                        <p:cTn id="118" dur="500"/>
                                        <p:tgtEl>
                                          <p:spTgt spid="66"/>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strips(downLeft)">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strips(downLeft)">
                                      <p:cBhvr>
                                        <p:cTn id="12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8" grpId="0"/>
      <p:bldP spid="60" grpId="0" animBg="1"/>
      <p:bldP spid="61" grpId="0" animBg="1"/>
      <p:bldP spid="61" grpId="1" animBg="1"/>
      <p:bldP spid="62" grpId="0" animBg="1"/>
      <p:bldP spid="62" grpId="1" animBg="1"/>
      <p:bldP spid="63" grpId="0" animBg="1"/>
      <p:bldP spid="64" grpId="0" animBg="1"/>
      <p:bldP spid="64" grpId="1" animBg="1"/>
      <p:bldP spid="65" grpId="0" animBg="1"/>
      <p:bldP spid="65" grpId="1" animBg="1"/>
      <p:bldP spid="66" grpId="0" animBg="1"/>
      <p:bldP spid="67" grpId="0" animBg="1"/>
      <p:bldP spid="68" grpId="0" animBg="1"/>
      <p:bldP spid="69" grpId="0" animBg="1"/>
      <p:bldP spid="69" grpId="1" animBg="1"/>
      <p:bldP spid="70" grpId="0" animBg="1"/>
      <p:bldP spid="70" grpId="1" animBg="1"/>
      <p:bldP spid="71" grpId="0"/>
      <p:bldP spid="7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7EC84A-F740-4B31-A1CC-E643F12504B0}"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Rectangle 25"/>
          <p:cNvSpPr>
            <a:spLocks noChangeArrowheads="1"/>
          </p:cNvSpPr>
          <p:nvPr/>
        </p:nvSpPr>
        <p:spPr bwMode="auto">
          <a:xfrm>
            <a:off x="748642" y="1244224"/>
            <a:ext cx="7519012" cy="1142721"/>
          </a:xfrm>
          <a:prstGeom prst="rect">
            <a:avLst/>
          </a:prstGeom>
          <a:solidFill>
            <a:srgbClr val="FFFFCC"/>
          </a:solidFill>
          <a:ln w="9525">
            <a:solidFill>
              <a:srgbClr val="333399"/>
            </a:solidFill>
            <a:miter lim="800000"/>
            <a:headEnd/>
            <a:tailEnd/>
          </a:ln>
        </p:spPr>
        <p:txBody>
          <a:bodyPr/>
          <a:lstStyle/>
          <a:p>
            <a:pPr algn="ctr" defTabSz="650207">
              <a:lnSpc>
                <a:spcPct val="150000"/>
              </a:lnSpc>
              <a:defRPr/>
            </a:pP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以属性“</a:t>
            </a:r>
            <a:r>
              <a:rPr kumimoji="1" lang="zh-CN" altLang="en-US"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”作划分后进一步判别所需的期望信息量为：</a:t>
            </a:r>
            <a:b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5/8</a:t>
            </a:r>
            <a:r>
              <a:rPr kumimoji="1"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0.971 + 3/8</a:t>
            </a:r>
            <a:r>
              <a:rPr kumimoji="1"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0.918 = 0.951 bits</a:t>
            </a:r>
          </a:p>
        </p:txBody>
      </p:sp>
      <p:sp>
        <p:nvSpPr>
          <p:cNvPr id="27" name="Rectangle 26"/>
          <p:cNvSpPr>
            <a:spLocks noChangeArrowheads="1"/>
          </p:cNvSpPr>
          <p:nvPr/>
        </p:nvSpPr>
        <p:spPr bwMode="auto">
          <a:xfrm>
            <a:off x="748642" y="3739158"/>
            <a:ext cx="7519012" cy="1191875"/>
          </a:xfrm>
          <a:prstGeom prst="rect">
            <a:avLst/>
          </a:prstGeom>
          <a:solidFill>
            <a:srgbClr val="FFFFCC"/>
          </a:solidFill>
          <a:ln w="9525">
            <a:solidFill>
              <a:srgbClr val="333399"/>
            </a:solidFill>
            <a:miter lim="800000"/>
            <a:headEnd/>
            <a:tailEnd/>
          </a:ln>
        </p:spPr>
        <p:txBody>
          <a:bodyPr/>
          <a:lstStyle/>
          <a:p>
            <a:pPr algn="ctr" defTabSz="650207">
              <a:lnSpc>
                <a:spcPct val="150000"/>
              </a:lnSpc>
              <a:defRPr/>
            </a:pP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E(S)-E(S,"</a:t>
            </a:r>
            <a:r>
              <a:rPr kumimoji="1" lang="zh-CN" altLang="en-US"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0.954</a:t>
            </a:r>
            <a:r>
              <a:rPr kumimoji="1"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- 0.951 = </a:t>
            </a:r>
            <a:r>
              <a:rPr kumimoji="1"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0.003 bits</a:t>
            </a:r>
          </a:p>
        </p:txBody>
      </p:sp>
      <p:sp>
        <p:nvSpPr>
          <p:cNvPr id="28" name="Rectangle 30"/>
          <p:cNvSpPr>
            <a:spLocks noChangeArrowheads="1"/>
          </p:cNvSpPr>
          <p:nvPr/>
        </p:nvSpPr>
        <p:spPr bwMode="auto">
          <a:xfrm>
            <a:off x="748642" y="2515894"/>
            <a:ext cx="7519012" cy="1099147"/>
          </a:xfrm>
          <a:prstGeom prst="rect">
            <a:avLst/>
          </a:prstGeom>
          <a:solidFill>
            <a:srgbClr val="FFFFCC"/>
          </a:solidFill>
          <a:ln w="9525">
            <a:solidFill>
              <a:srgbClr val="000000"/>
            </a:solidFill>
            <a:miter lim="800000"/>
            <a:headEnd/>
            <a:tailEnd/>
          </a:ln>
        </p:spPr>
        <p:txBody>
          <a:bodyPr wrap="square">
            <a:spAutoFit/>
          </a:bodyPr>
          <a:lstStyle/>
          <a:p>
            <a:pPr algn="ctr" defTabSz="650207">
              <a:lnSpc>
                <a:spcPct val="150000"/>
              </a:lnSpc>
              <a:defRPr/>
            </a:pP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对于上述例子，</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集有</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８</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个例子，</a:t>
            </a:r>
            <a:r>
              <a:rPr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个为“</a:t>
            </a:r>
            <a:r>
              <a:rPr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，则</a:t>
            </a:r>
            <a:br>
              <a:rPr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 = -</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181"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181"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0.954 bits</a:t>
            </a:r>
          </a:p>
        </p:txBody>
      </p:sp>
      <p:sp>
        <p:nvSpPr>
          <p:cNvPr id="29" name="Rectangle 32"/>
          <p:cNvSpPr>
            <a:spLocks noChangeArrowheads="1"/>
          </p:cNvSpPr>
          <p:nvPr/>
        </p:nvSpPr>
        <p:spPr bwMode="auto">
          <a:xfrm>
            <a:off x="748642" y="5204131"/>
            <a:ext cx="7519012" cy="807634"/>
          </a:xfrm>
          <a:prstGeom prst="rect">
            <a:avLst/>
          </a:prstGeom>
          <a:solidFill>
            <a:srgbClr val="FFFFCC"/>
          </a:solidFill>
          <a:ln w="9525">
            <a:solidFill>
              <a:srgbClr val="333399"/>
            </a:solidFill>
            <a:miter lim="800000"/>
            <a:headEnd/>
            <a:tailEnd/>
          </a:ln>
        </p:spPr>
        <p:txBody>
          <a:bodyPr anchor="ctr" anchorCtr="1"/>
          <a:lstStyle/>
          <a:p>
            <a:pPr algn="ctr" defTabSz="650207">
              <a:lnSpc>
                <a:spcPct val="150000"/>
              </a:lnSpc>
              <a:defRPr/>
            </a:pP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属性“</a:t>
            </a:r>
            <a:r>
              <a:rPr kumimoji="1" lang="zh-CN" altLang="en-US"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”作为</a:t>
            </a:r>
            <a:r>
              <a:rPr kumimoji="1" lang="zh-CN" altLang="en-US" sz="2181"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根节点</a:t>
            </a:r>
            <a:r>
              <a:rPr kumimoji="1" lang="zh-CN" altLang="en-US" sz="2181"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构造决策树</a:t>
            </a:r>
            <a:endParaRPr kumimoji="1" lang="zh-CN" altLang="en-US" sz="2181"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76</a:t>
            </a:fld>
            <a:endParaRPr lang="zh-CN" altLang="en-US"/>
          </a:p>
        </p:txBody>
      </p:sp>
    </p:spTree>
    <p:extLst>
      <p:ext uri="{BB962C8B-B14F-4D97-AF65-F5344CB8AC3E}">
        <p14:creationId xmlns:p14="http://schemas.microsoft.com/office/powerpoint/2010/main" val="16241697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91CA29-42EF-445C-A37C-004B98B66899}"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 Box 4"/>
          <p:cNvSpPr txBox="1">
            <a:spLocks noChangeArrowheads="1"/>
          </p:cNvSpPr>
          <p:nvPr/>
        </p:nvSpPr>
        <p:spPr bwMode="auto">
          <a:xfrm>
            <a:off x="2687885" y="3301436"/>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p>
        </p:txBody>
      </p:sp>
      <p:sp>
        <p:nvSpPr>
          <p:cNvPr id="9" name="Text Box 5"/>
          <p:cNvSpPr txBox="1">
            <a:spLocks noChangeArrowheads="1"/>
          </p:cNvSpPr>
          <p:nvPr/>
        </p:nvSpPr>
        <p:spPr bwMode="auto">
          <a:xfrm>
            <a:off x="1561255" y="3608494"/>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黑色</a:t>
            </a:r>
          </a:p>
        </p:txBody>
      </p:sp>
      <p:sp>
        <p:nvSpPr>
          <p:cNvPr id="10" name="Text Box 6"/>
          <p:cNvSpPr txBox="1">
            <a:spLocks noChangeArrowheads="1"/>
          </p:cNvSpPr>
          <p:nvPr/>
        </p:nvSpPr>
        <p:spPr bwMode="auto">
          <a:xfrm>
            <a:off x="3046872" y="3762023"/>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红色</a:t>
            </a:r>
          </a:p>
        </p:txBody>
      </p:sp>
      <p:sp>
        <p:nvSpPr>
          <p:cNvPr id="11" name="Text Box 7"/>
          <p:cNvSpPr txBox="1">
            <a:spLocks noChangeArrowheads="1"/>
          </p:cNvSpPr>
          <p:nvPr/>
        </p:nvSpPr>
        <p:spPr bwMode="auto">
          <a:xfrm>
            <a:off x="4172374" y="3659294"/>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金色</a:t>
            </a:r>
          </a:p>
        </p:txBody>
      </p:sp>
      <p:sp>
        <p:nvSpPr>
          <p:cNvPr id="12" name="Text Box 8"/>
          <p:cNvSpPr txBox="1">
            <a:spLocks noChangeArrowheads="1"/>
          </p:cNvSpPr>
          <p:nvPr/>
        </p:nvSpPr>
        <p:spPr bwMode="auto">
          <a:xfrm>
            <a:off x="0" y="4166166"/>
            <a:ext cx="2330027" cy="105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｛矮、黑色、蓝色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｛高、黑色、蓝色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｛高、黑色、棕色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13" name="AutoShape 9"/>
          <p:cNvCxnSpPr>
            <a:cxnSpLocks noChangeShapeType="1"/>
            <a:stCxn id="8" idx="2"/>
            <a:endCxn id="12" idx="0"/>
          </p:cNvCxnSpPr>
          <p:nvPr/>
        </p:nvCxnSpPr>
        <p:spPr bwMode="auto">
          <a:xfrm flipH="1">
            <a:off x="1165014" y="3656470"/>
            <a:ext cx="2060222" cy="50969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2124569" y="4222610"/>
            <a:ext cx="2330027" cy="33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｛高、红色、蓝色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Text Box 11"/>
          <p:cNvSpPr txBox="1">
            <a:spLocks noChangeArrowheads="1"/>
          </p:cNvSpPr>
          <p:nvPr/>
        </p:nvSpPr>
        <p:spPr bwMode="auto">
          <a:xfrm>
            <a:off x="4172373" y="4222610"/>
            <a:ext cx="2330027" cy="141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cxnSp>
        <p:nvCxnSpPr>
          <p:cNvPr id="16" name="AutoShape 12"/>
          <p:cNvCxnSpPr>
            <a:cxnSpLocks noChangeShapeType="1"/>
            <a:stCxn id="8" idx="2"/>
            <a:endCxn id="14" idx="0"/>
          </p:cNvCxnSpPr>
          <p:nvPr/>
        </p:nvCxnSpPr>
        <p:spPr bwMode="auto">
          <a:xfrm>
            <a:off x="3225236" y="3656470"/>
            <a:ext cx="64347" cy="5661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8" idx="2"/>
            <a:endCxn id="15" idx="0"/>
          </p:cNvCxnSpPr>
          <p:nvPr/>
        </p:nvCxnSpPr>
        <p:spPr bwMode="auto">
          <a:xfrm>
            <a:off x="3225236" y="3656470"/>
            <a:ext cx="2112151" cy="5661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AutoShape 14"/>
          <p:cNvSpPr>
            <a:spLocks noChangeArrowheads="1"/>
          </p:cNvSpPr>
          <p:nvPr/>
        </p:nvSpPr>
        <p:spPr bwMode="auto">
          <a:xfrm>
            <a:off x="333024" y="2936805"/>
            <a:ext cx="1587218" cy="358987"/>
          </a:xfrm>
          <a:prstGeom prst="wedgeRectCallout">
            <a:avLst>
              <a:gd name="adj1" fmla="val -13301"/>
              <a:gd name="adj2" fmla="val 31729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19" name="AutoShape 15"/>
          <p:cNvSpPr>
            <a:spLocks noChangeArrowheads="1"/>
          </p:cNvSpPr>
          <p:nvPr/>
        </p:nvSpPr>
        <p:spPr bwMode="auto">
          <a:xfrm>
            <a:off x="2483556" y="5092983"/>
            <a:ext cx="1587218" cy="358987"/>
          </a:xfrm>
          <a:prstGeom prst="wedgeRectCallout">
            <a:avLst>
              <a:gd name="adj1" fmla="val 8676"/>
              <a:gd name="adj2" fmla="val -20754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20" name="Rectangle 17"/>
          <p:cNvSpPr>
            <a:spLocks noChangeArrowheads="1"/>
          </p:cNvSpPr>
          <p:nvPr/>
        </p:nvSpPr>
        <p:spPr bwMode="auto">
          <a:xfrm>
            <a:off x="333023" y="1555044"/>
            <a:ext cx="6014720"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以属性“</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”作划分后进一步判别所需的期望信息量为：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3/8</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+ 1/8</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+ 4/8</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0.5 bits</a:t>
            </a:r>
          </a:p>
        </p:txBody>
      </p:sp>
      <p:sp>
        <p:nvSpPr>
          <p:cNvPr id="21" name="AutoShape 18"/>
          <p:cNvSpPr>
            <a:spLocks noChangeArrowheads="1"/>
          </p:cNvSpPr>
          <p:nvPr/>
        </p:nvSpPr>
        <p:spPr bwMode="auto">
          <a:xfrm>
            <a:off x="2994944" y="3352236"/>
            <a:ext cx="3329093" cy="358987"/>
          </a:xfrm>
          <a:prstGeom prst="wedgeRectCallout">
            <a:avLst>
              <a:gd name="adj1" fmla="val 30060"/>
              <a:gd name="adj2" fmla="val 18710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22" name="Rectangle 19"/>
          <p:cNvSpPr>
            <a:spLocks noChangeArrowheads="1"/>
          </p:cNvSpPr>
          <p:nvPr/>
        </p:nvSpPr>
        <p:spPr bwMode="auto">
          <a:xfrm>
            <a:off x="333023" y="2169160"/>
            <a:ext cx="6014720"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E(S)-E(S,"</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0.954 - 0.5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0.454 bits</a:t>
            </a:r>
          </a:p>
        </p:txBody>
      </p:sp>
      <p:sp>
        <p:nvSpPr>
          <p:cNvPr id="23" name="Text Box 22"/>
          <p:cNvSpPr txBox="1">
            <a:spLocks noChangeArrowheads="1"/>
          </p:cNvSpPr>
          <p:nvPr/>
        </p:nvSpPr>
        <p:spPr bwMode="auto">
          <a:xfrm>
            <a:off x="997939" y="3409106"/>
            <a:ext cx="870373"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黑</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 name="Text Box 23"/>
          <p:cNvSpPr txBox="1">
            <a:spLocks noChangeArrowheads="1"/>
          </p:cNvSpPr>
          <p:nvPr/>
        </p:nvSpPr>
        <p:spPr bwMode="auto">
          <a:xfrm>
            <a:off x="2483556" y="4729480"/>
            <a:ext cx="870373"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红</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5" name="Text Box 24"/>
          <p:cNvSpPr txBox="1">
            <a:spLocks noChangeArrowheads="1"/>
          </p:cNvSpPr>
          <p:nvPr/>
        </p:nvSpPr>
        <p:spPr bwMode="auto">
          <a:xfrm>
            <a:off x="4582161" y="2988733"/>
            <a:ext cx="870373"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金</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0" name="AutoShape 25"/>
          <p:cNvSpPr>
            <a:spLocks noChangeArrowheads="1"/>
          </p:cNvSpPr>
          <p:nvPr/>
        </p:nvSpPr>
        <p:spPr bwMode="auto">
          <a:xfrm>
            <a:off x="333024" y="2936805"/>
            <a:ext cx="1587218" cy="358987"/>
          </a:xfrm>
          <a:prstGeom prst="wedgeRectCallout">
            <a:avLst>
              <a:gd name="adj1" fmla="val -24255"/>
              <a:gd name="adj2" fmla="val 31855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黑</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p>
        </p:txBody>
      </p:sp>
      <p:sp>
        <p:nvSpPr>
          <p:cNvPr id="31" name="AutoShape 26"/>
          <p:cNvSpPr>
            <a:spLocks noChangeArrowheads="1"/>
          </p:cNvSpPr>
          <p:nvPr/>
        </p:nvSpPr>
        <p:spPr bwMode="auto">
          <a:xfrm>
            <a:off x="2330027" y="2936805"/>
            <a:ext cx="1587218" cy="358987"/>
          </a:xfrm>
          <a:prstGeom prst="wedgeRectCallout">
            <a:avLst>
              <a:gd name="adj1" fmla="val -7111"/>
              <a:gd name="adj2" fmla="val 154088"/>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红</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=1/8</a:t>
            </a:r>
          </a:p>
        </p:txBody>
      </p:sp>
      <p:sp>
        <p:nvSpPr>
          <p:cNvPr id="32" name="AutoShape 27"/>
          <p:cNvSpPr>
            <a:spLocks noChangeArrowheads="1"/>
          </p:cNvSpPr>
          <p:nvPr/>
        </p:nvSpPr>
        <p:spPr bwMode="auto">
          <a:xfrm>
            <a:off x="4531361" y="3346592"/>
            <a:ext cx="1587218" cy="358987"/>
          </a:xfrm>
          <a:prstGeom prst="wedgeRectCallout">
            <a:avLst>
              <a:gd name="adj1" fmla="val 6829"/>
              <a:gd name="adj2" fmla="val 167926"/>
            </a:avLst>
          </a:prstGeom>
          <a:solidFill>
            <a:srgbClr val="BBE0E3"/>
          </a:solidFill>
          <a:ln w="9525">
            <a:solidFill>
              <a:srgbClr val="000000"/>
            </a:solidFill>
            <a:miter lim="800000"/>
            <a:headEnd/>
            <a:tailEnd/>
          </a:ln>
        </p:spPr>
        <p:txBody>
          <a:bodyPr/>
          <a:lstStyle/>
          <a:p>
            <a:pPr algn="ctr" defTabSz="650207">
              <a:defRPr/>
            </a:pP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金</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=4/8</a:t>
            </a:r>
          </a:p>
        </p:txBody>
      </p:sp>
      <p:sp>
        <p:nvSpPr>
          <p:cNvPr id="33" name="Text Box 28"/>
          <p:cNvSpPr txBox="1">
            <a:spLocks noChangeArrowheads="1"/>
          </p:cNvSpPr>
          <p:nvPr/>
        </p:nvSpPr>
        <p:spPr bwMode="auto">
          <a:xfrm>
            <a:off x="997939" y="3398521"/>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黑</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34" name="Text Box 29"/>
          <p:cNvSpPr txBox="1">
            <a:spLocks noChangeArrowheads="1"/>
          </p:cNvSpPr>
          <p:nvPr/>
        </p:nvSpPr>
        <p:spPr bwMode="auto">
          <a:xfrm>
            <a:off x="2483556" y="4736141"/>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红</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35" name="Text Box 30"/>
          <p:cNvSpPr txBox="1">
            <a:spLocks noChangeArrowheads="1"/>
          </p:cNvSpPr>
          <p:nvPr/>
        </p:nvSpPr>
        <p:spPr bwMode="auto">
          <a:xfrm>
            <a:off x="4582161" y="2998216"/>
            <a:ext cx="10758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金</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pic>
        <p:nvPicPr>
          <p:cNvPr id="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1982" y="2382769"/>
            <a:ext cx="2927131" cy="203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012CB91-0F1F-45CE-9FF6-7038D6FF293C}" type="slidenum">
              <a:rPr lang="zh-CN" altLang="en-US" smtClean="0"/>
              <a:t>77</a:t>
            </a:fld>
            <a:endParaRPr lang="zh-CN" altLang="en-US"/>
          </a:p>
        </p:txBody>
      </p:sp>
    </p:spTree>
    <p:extLst>
      <p:ext uri="{BB962C8B-B14F-4D97-AF65-F5344CB8AC3E}">
        <p14:creationId xmlns:p14="http://schemas.microsoft.com/office/powerpoint/2010/main" val="888226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trips(down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1" nodeType="clickEffect">
                                  <p:stCondLst>
                                    <p:cond delay="0"/>
                                  </p:stCondLst>
                                  <p:childTnLst>
                                    <p:anim calcmode="lin" valueType="num">
                                      <p:cBhvr additive="base">
                                        <p:cTn id="45" dur="500"/>
                                        <p:tgtEl>
                                          <p:spTgt spid="18"/>
                                        </p:tgtEl>
                                        <p:attrNameLst>
                                          <p:attrName>ppt_x</p:attrName>
                                        </p:attrNameLst>
                                      </p:cBhvr>
                                      <p:tavLst>
                                        <p:tav tm="0">
                                          <p:val>
                                            <p:strVal val="ppt_x"/>
                                          </p:val>
                                        </p:tav>
                                        <p:tav tm="100000">
                                          <p:val>
                                            <p:strVal val="ppt_x"/>
                                          </p:val>
                                        </p:tav>
                                      </p:tavLst>
                                    </p:anim>
                                    <p:anim calcmode="lin" valueType="num">
                                      <p:cBhvr additive="base">
                                        <p:cTn id="46" dur="500"/>
                                        <p:tgtEl>
                                          <p:spTgt spid="18"/>
                                        </p:tgtEl>
                                        <p:attrNameLst>
                                          <p:attrName>ppt_y</p:attrName>
                                        </p:attrNameLst>
                                      </p:cBhvr>
                                      <p:tavLst>
                                        <p:tav tm="0">
                                          <p:val>
                                            <p:strVal val="ppt_y"/>
                                          </p:val>
                                        </p:tav>
                                        <p:tav tm="100000">
                                          <p:val>
                                            <p:strVal val="1+ppt_h/2"/>
                                          </p:val>
                                        </p:tav>
                                      </p:tavLst>
                                    </p:anim>
                                    <p:set>
                                      <p:cBhvr>
                                        <p:cTn id="47" dur="1" fill="hold">
                                          <p:stCondLst>
                                            <p:cond delay="499"/>
                                          </p:stCondLst>
                                        </p:cTn>
                                        <p:tgtEl>
                                          <p:spTgt spid="18"/>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21"/>
                                        </p:tgtEl>
                                        <p:attrNameLst>
                                          <p:attrName>ppt_x</p:attrName>
                                        </p:attrNameLst>
                                      </p:cBhvr>
                                      <p:tavLst>
                                        <p:tav tm="0">
                                          <p:val>
                                            <p:strVal val="ppt_x"/>
                                          </p:val>
                                        </p:tav>
                                        <p:tav tm="100000">
                                          <p:val>
                                            <p:strVal val="ppt_x"/>
                                          </p:val>
                                        </p:tav>
                                      </p:tavLst>
                                    </p:anim>
                                    <p:anim calcmode="lin" valueType="num">
                                      <p:cBhvr additive="base">
                                        <p:cTn id="50" dur="500"/>
                                        <p:tgtEl>
                                          <p:spTgt spid="21"/>
                                        </p:tgtEl>
                                        <p:attrNameLst>
                                          <p:attrName>ppt_y</p:attrName>
                                        </p:attrNameLst>
                                      </p:cBhvr>
                                      <p:tavLst>
                                        <p:tav tm="0">
                                          <p:val>
                                            <p:strVal val="ppt_y"/>
                                          </p:val>
                                        </p:tav>
                                        <p:tav tm="100000">
                                          <p:val>
                                            <p:strVal val="1+ppt_h/2"/>
                                          </p:val>
                                        </p:tav>
                                      </p:tavLst>
                                    </p:anim>
                                    <p:set>
                                      <p:cBhvr>
                                        <p:cTn id="51" dur="1" fill="hold">
                                          <p:stCondLst>
                                            <p:cond delay="499"/>
                                          </p:stCondLst>
                                        </p:cTn>
                                        <p:tgtEl>
                                          <p:spTgt spid="21"/>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1" nodeType="clickEffect">
                                  <p:stCondLst>
                                    <p:cond delay="0"/>
                                  </p:stCondLst>
                                  <p:childTnLst>
                                    <p:anim calcmode="lin" valueType="num">
                                      <p:cBhvr additive="base">
                                        <p:cTn id="59" dur="500"/>
                                        <p:tgtEl>
                                          <p:spTgt spid="25"/>
                                        </p:tgtEl>
                                        <p:attrNameLst>
                                          <p:attrName>ppt_x</p:attrName>
                                        </p:attrNameLst>
                                      </p:cBhvr>
                                      <p:tavLst>
                                        <p:tav tm="0">
                                          <p:val>
                                            <p:strVal val="ppt_x"/>
                                          </p:val>
                                        </p:tav>
                                        <p:tav tm="100000">
                                          <p:val>
                                            <p:strVal val="ppt_x"/>
                                          </p:val>
                                        </p:tav>
                                      </p:tavLst>
                                    </p:anim>
                                    <p:anim calcmode="lin" valueType="num">
                                      <p:cBhvr additive="base">
                                        <p:cTn id="60" dur="500"/>
                                        <p:tgtEl>
                                          <p:spTgt spid="25"/>
                                        </p:tgtEl>
                                        <p:attrNameLst>
                                          <p:attrName>ppt_y</p:attrName>
                                        </p:attrNameLst>
                                      </p:cBhvr>
                                      <p:tavLst>
                                        <p:tav tm="0">
                                          <p:val>
                                            <p:strVal val="ppt_y"/>
                                          </p:val>
                                        </p:tav>
                                        <p:tav tm="100000">
                                          <p:val>
                                            <p:strVal val="1+ppt_h/2"/>
                                          </p:val>
                                        </p:tav>
                                      </p:tavLst>
                                    </p:anim>
                                    <p:set>
                                      <p:cBhvr>
                                        <p:cTn id="61" dur="1" fill="hold">
                                          <p:stCondLst>
                                            <p:cond delay="499"/>
                                          </p:stCondLst>
                                        </p:cTn>
                                        <p:tgtEl>
                                          <p:spTgt spid="25"/>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4"/>
                                        </p:tgtEl>
                                        <p:attrNameLst>
                                          <p:attrName>ppt_x</p:attrName>
                                        </p:attrNameLst>
                                      </p:cBhvr>
                                      <p:tavLst>
                                        <p:tav tm="0">
                                          <p:val>
                                            <p:strVal val="ppt_x"/>
                                          </p:val>
                                        </p:tav>
                                        <p:tav tm="100000">
                                          <p:val>
                                            <p:strVal val="ppt_x"/>
                                          </p:val>
                                        </p:tav>
                                      </p:tavLst>
                                    </p:anim>
                                    <p:anim calcmode="lin" valueType="num">
                                      <p:cBhvr additive="base">
                                        <p:cTn id="64" dur="500"/>
                                        <p:tgtEl>
                                          <p:spTgt spid="24"/>
                                        </p:tgtEl>
                                        <p:attrNameLst>
                                          <p:attrName>ppt_y</p:attrName>
                                        </p:attrNameLst>
                                      </p:cBhvr>
                                      <p:tavLst>
                                        <p:tav tm="0">
                                          <p:val>
                                            <p:strVal val="ppt_y"/>
                                          </p:val>
                                        </p:tav>
                                        <p:tav tm="100000">
                                          <p:val>
                                            <p:strVal val="1+ppt_h/2"/>
                                          </p:val>
                                        </p:tav>
                                      </p:tavLst>
                                    </p:anim>
                                    <p:set>
                                      <p:cBhvr>
                                        <p:cTn id="65" dur="1" fill="hold">
                                          <p:stCondLst>
                                            <p:cond delay="499"/>
                                          </p:stCondLst>
                                        </p:cTn>
                                        <p:tgtEl>
                                          <p:spTgt spid="24"/>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23"/>
                                        </p:tgtEl>
                                        <p:attrNameLst>
                                          <p:attrName>ppt_x</p:attrName>
                                        </p:attrNameLst>
                                      </p:cBhvr>
                                      <p:tavLst>
                                        <p:tav tm="0">
                                          <p:val>
                                            <p:strVal val="ppt_x"/>
                                          </p:val>
                                        </p:tav>
                                        <p:tav tm="100000">
                                          <p:val>
                                            <p:strVal val="ppt_x"/>
                                          </p:val>
                                        </p:tav>
                                      </p:tavLst>
                                    </p:anim>
                                    <p:anim calcmode="lin" valueType="num">
                                      <p:cBhvr additive="base">
                                        <p:cTn id="68" dur="500"/>
                                        <p:tgtEl>
                                          <p:spTgt spid="23"/>
                                        </p:tgtEl>
                                        <p:attrNameLst>
                                          <p:attrName>ppt_y</p:attrName>
                                        </p:attrNameLst>
                                      </p:cBhvr>
                                      <p:tavLst>
                                        <p:tav tm="0">
                                          <p:val>
                                            <p:strVal val="ppt_y"/>
                                          </p:val>
                                        </p:tav>
                                        <p:tav tm="100000">
                                          <p:val>
                                            <p:strVal val="1+ppt_h/2"/>
                                          </p:val>
                                        </p:tav>
                                      </p:tavLst>
                                    </p:anim>
                                    <p:set>
                                      <p:cBhvr>
                                        <p:cTn id="69" dur="1" fill="hold">
                                          <p:stCondLst>
                                            <p:cond delay="499"/>
                                          </p:stCondLst>
                                        </p:cTn>
                                        <p:tgtEl>
                                          <p:spTgt spid="23"/>
                                        </p:tgtEl>
                                        <p:attrNameLst>
                                          <p:attrName>style.visibility</p:attrName>
                                        </p:attrNameLst>
                                      </p:cBhvr>
                                      <p:to>
                                        <p:strVal val="hidden"/>
                                      </p:to>
                                    </p:set>
                                  </p:childTnLst>
                                </p:cTn>
                              </p:par>
                              <p:par>
                                <p:cTn id="70" presetID="37"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900" decel="100000" fill="hold"/>
                                        <p:tgtEl>
                                          <p:spTgt spid="33"/>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1000"/>
                                        <p:tgtEl>
                                          <p:spTgt spid="34"/>
                                        </p:tgtEl>
                                      </p:cBhvr>
                                    </p:animEffect>
                                    <p:anim calcmode="lin" valueType="num">
                                      <p:cBhvr>
                                        <p:cTn id="79" dur="1000" fill="hold"/>
                                        <p:tgtEl>
                                          <p:spTgt spid="34"/>
                                        </p:tgtEl>
                                        <p:attrNameLst>
                                          <p:attrName>ppt_x</p:attrName>
                                        </p:attrNameLst>
                                      </p:cBhvr>
                                      <p:tavLst>
                                        <p:tav tm="0">
                                          <p:val>
                                            <p:strVal val="#ppt_x"/>
                                          </p:val>
                                        </p:tav>
                                        <p:tav tm="100000">
                                          <p:val>
                                            <p:strVal val="#ppt_x"/>
                                          </p:val>
                                        </p:tav>
                                      </p:tavLst>
                                    </p:anim>
                                    <p:anim calcmode="lin" valueType="num">
                                      <p:cBhvr>
                                        <p:cTn id="80" dur="900" decel="100000" fill="hold"/>
                                        <p:tgtEl>
                                          <p:spTgt spid="34"/>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900" decel="100000" fill="hold"/>
                                        <p:tgtEl>
                                          <p:spTgt spid="35"/>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strips(down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strips(downLeft)">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strips(downLeft)">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fill="hold"/>
                                        <p:tgtEl>
                                          <p:spTgt spid="22"/>
                                        </p:tgtEl>
                                        <p:attrNameLst>
                                          <p:attrName>ppt_x</p:attrName>
                                        </p:attrNameLst>
                                      </p:cBhvr>
                                      <p:tavLst>
                                        <p:tav tm="0">
                                          <p:val>
                                            <p:strVal val="#ppt_x"/>
                                          </p:val>
                                        </p:tav>
                                        <p:tav tm="100000">
                                          <p:val>
                                            <p:strVal val="#ppt_x"/>
                                          </p:val>
                                        </p:tav>
                                      </p:tavLst>
                                    </p:anim>
                                    <p:anim calcmode="lin" valueType="num">
                                      <p:cBhvr additive="base">
                                        <p:cTn id="1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1" grpId="0" animBg="1"/>
      <p:bldP spid="21" grpId="1" animBg="1"/>
      <p:bldP spid="22" grpId="0" animBg="1"/>
      <p:bldP spid="23" grpId="0"/>
      <p:bldP spid="23" grpId="1"/>
      <p:bldP spid="24" grpId="0"/>
      <p:bldP spid="24" grpId="1"/>
      <p:bldP spid="25" grpId="0"/>
      <p:bldP spid="25" grpId="1"/>
      <p:bldP spid="30" grpId="0" animBg="1"/>
      <p:bldP spid="31" grpId="0" animBg="1"/>
      <p:bldP spid="32" grpId="0" animBg="1"/>
      <p:bldP spid="33" grpId="0"/>
      <p:bldP spid="34" grpId="0"/>
      <p:bldP spid="3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135719-B18F-4AA8-B27A-540DD01A2CB4}"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Rectangle 4"/>
          <p:cNvSpPr>
            <a:spLocks noChangeArrowheads="1"/>
          </p:cNvSpPr>
          <p:nvPr/>
        </p:nvSpPr>
        <p:spPr bwMode="auto">
          <a:xfrm>
            <a:off x="117829" y="2613449"/>
            <a:ext cx="6014720"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E(S)-E(S,"</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0.954</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- 0.951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0.003 bits</a:t>
            </a:r>
          </a:p>
        </p:txBody>
      </p:sp>
      <p:sp>
        <p:nvSpPr>
          <p:cNvPr id="37" name="Rectangle 5"/>
          <p:cNvSpPr>
            <a:spLocks noChangeArrowheads="1"/>
          </p:cNvSpPr>
          <p:nvPr/>
        </p:nvSpPr>
        <p:spPr bwMode="auto">
          <a:xfrm>
            <a:off x="117829" y="3429000"/>
            <a:ext cx="6014720"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测试这属性“发色”传递的信息为：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E(S)-E(S,"</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0.954 - 0.5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0.454 bits</a:t>
            </a:r>
          </a:p>
        </p:txBody>
      </p:sp>
      <p:sp>
        <p:nvSpPr>
          <p:cNvPr id="38" name="Rectangle 7"/>
          <p:cNvSpPr>
            <a:spLocks noChangeArrowheads="1"/>
          </p:cNvSpPr>
          <p:nvPr/>
        </p:nvSpPr>
        <p:spPr bwMode="auto">
          <a:xfrm>
            <a:off x="65900" y="4252031"/>
            <a:ext cx="6066649"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E(S)-E(S,"</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0.347 bits</a:t>
            </a:r>
          </a:p>
        </p:txBody>
      </p:sp>
      <p:sp>
        <p:nvSpPr>
          <p:cNvPr id="39" name="Rectangle 8"/>
          <p:cNvSpPr>
            <a:spLocks noChangeArrowheads="1"/>
          </p:cNvSpPr>
          <p:nvPr/>
        </p:nvSpPr>
        <p:spPr bwMode="auto">
          <a:xfrm>
            <a:off x="65899" y="1845241"/>
            <a:ext cx="6068907" cy="617733"/>
          </a:xfrm>
          <a:prstGeom prst="rect">
            <a:avLst/>
          </a:prstGeom>
          <a:solidFill>
            <a:srgbClr val="FFFFCC"/>
          </a:solidFill>
          <a:ln w="9525">
            <a:solidFill>
              <a:srgbClr val="000000"/>
            </a:solidFill>
            <a:miter lim="800000"/>
            <a:headEnd/>
            <a:tailEnd/>
          </a:ln>
        </p:spPr>
        <p:txBody>
          <a:bodyPr>
            <a:spAutoFit/>
          </a:bodyPr>
          <a:lstStyle/>
          <a:p>
            <a:pPr algn="ctr" defTabSz="650207">
              <a:defRPr/>
            </a:pP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对于上述例子，</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集有</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８</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个例子，</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，则</a:t>
            </a:r>
            <a:b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 = -</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0.954 bits</a:t>
            </a:r>
          </a:p>
        </p:txBody>
      </p:sp>
      <p:pic>
        <p:nvPicPr>
          <p:cNvPr id="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9376" y="2148858"/>
            <a:ext cx="2951229" cy="210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7012CB91-0F1F-45CE-9FF6-7038D6FF293C}" type="slidenum">
              <a:rPr lang="zh-CN" altLang="en-US" smtClean="0"/>
              <a:t>78</a:t>
            </a:fld>
            <a:endParaRPr lang="zh-CN" altLang="en-US"/>
          </a:p>
        </p:txBody>
      </p:sp>
    </p:spTree>
    <p:extLst>
      <p:ext uri="{BB962C8B-B14F-4D97-AF65-F5344CB8AC3E}">
        <p14:creationId xmlns:p14="http://schemas.microsoft.com/office/powerpoint/2010/main" val="1250272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F930F1-E062-4288-9DD6-5D657B32AEA5}"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 Box 3"/>
          <p:cNvSpPr txBox="1">
            <a:spLocks noChangeArrowheads="1"/>
          </p:cNvSpPr>
          <p:nvPr/>
        </p:nvSpPr>
        <p:spPr bwMode="auto">
          <a:xfrm>
            <a:off x="3624192" y="2046446"/>
            <a:ext cx="1074702" cy="35503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chemeClr val="bg1"/>
                </a:solidFill>
                <a:latin typeface="Times New Roman" panose="02020603050405020304" pitchFamily="18" charset="0"/>
                <a:ea typeface="楷体" panose="02010609060101010101" pitchFamily="49" charset="-122"/>
                <a:cs typeface="Times New Roman" panose="02020603050405020304" pitchFamily="18" charset="0"/>
              </a:rPr>
              <a:t>发色</a:t>
            </a:r>
          </a:p>
        </p:txBody>
      </p:sp>
      <p:sp>
        <p:nvSpPr>
          <p:cNvPr id="10" name="Text Box 4"/>
          <p:cNvSpPr txBox="1">
            <a:spLocks noChangeArrowheads="1"/>
          </p:cNvSpPr>
          <p:nvPr/>
        </p:nvSpPr>
        <p:spPr bwMode="auto">
          <a:xfrm>
            <a:off x="2139704" y="2405433"/>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黑色</a:t>
            </a:r>
          </a:p>
        </p:txBody>
      </p:sp>
      <p:sp>
        <p:nvSpPr>
          <p:cNvPr id="11" name="Text Box 5"/>
          <p:cNvSpPr txBox="1">
            <a:spLocks noChangeArrowheads="1"/>
          </p:cNvSpPr>
          <p:nvPr/>
        </p:nvSpPr>
        <p:spPr bwMode="auto">
          <a:xfrm>
            <a:off x="3369063" y="2661690"/>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红色</a:t>
            </a:r>
          </a:p>
        </p:txBody>
      </p:sp>
      <p:sp>
        <p:nvSpPr>
          <p:cNvPr id="12" name="Text Box 6"/>
          <p:cNvSpPr txBox="1">
            <a:spLocks noChangeArrowheads="1"/>
          </p:cNvSpPr>
          <p:nvPr/>
        </p:nvSpPr>
        <p:spPr bwMode="auto">
          <a:xfrm>
            <a:off x="4904352" y="2302704"/>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金色</a:t>
            </a:r>
          </a:p>
        </p:txBody>
      </p:sp>
      <p:cxnSp>
        <p:nvCxnSpPr>
          <p:cNvPr id="13" name="AutoShape 7"/>
          <p:cNvCxnSpPr>
            <a:cxnSpLocks noChangeShapeType="1"/>
            <a:stCxn id="9" idx="2"/>
            <a:endCxn id="17" idx="0"/>
          </p:cNvCxnSpPr>
          <p:nvPr/>
        </p:nvCxnSpPr>
        <p:spPr bwMode="auto">
          <a:xfrm flipH="1">
            <a:off x="2036974" y="2401480"/>
            <a:ext cx="2124569" cy="51534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AutoShape 9"/>
          <p:cNvCxnSpPr>
            <a:cxnSpLocks noChangeShapeType="1"/>
            <a:stCxn id="9" idx="2"/>
            <a:endCxn id="16" idx="0"/>
          </p:cNvCxnSpPr>
          <p:nvPr/>
        </p:nvCxnSpPr>
        <p:spPr bwMode="auto">
          <a:xfrm>
            <a:off x="4161543" y="2401480"/>
            <a:ext cx="25964" cy="72079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0"/>
          <p:cNvCxnSpPr>
            <a:cxnSpLocks noChangeShapeType="1"/>
            <a:stCxn id="9" idx="2"/>
          </p:cNvCxnSpPr>
          <p:nvPr/>
        </p:nvCxnSpPr>
        <p:spPr bwMode="auto">
          <a:xfrm>
            <a:off x="4161543" y="2401480"/>
            <a:ext cx="2048934" cy="61807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Oval 13"/>
          <p:cNvSpPr>
            <a:spLocks noChangeArrowheads="1"/>
          </p:cNvSpPr>
          <p:nvPr/>
        </p:nvSpPr>
        <p:spPr bwMode="auto">
          <a:xfrm>
            <a:off x="3931249" y="3122277"/>
            <a:ext cx="512516" cy="4605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Oval 14"/>
          <p:cNvSpPr>
            <a:spLocks noChangeArrowheads="1"/>
          </p:cNvSpPr>
          <p:nvPr/>
        </p:nvSpPr>
        <p:spPr bwMode="auto">
          <a:xfrm>
            <a:off x="1780716" y="2916820"/>
            <a:ext cx="512516" cy="460587"/>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8" name="Text Box 26"/>
          <p:cNvSpPr txBox="1">
            <a:spLocks noChangeArrowheads="1"/>
          </p:cNvSpPr>
          <p:nvPr/>
        </p:nvSpPr>
        <p:spPr bwMode="auto">
          <a:xfrm>
            <a:off x="5007080" y="3071478"/>
            <a:ext cx="2330027" cy="141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a:p>
            <a:pPr algn="ctr" eaLnBrk="1" hangingPunct="1">
              <a:spcBef>
                <a:spcPct val="50000"/>
              </a:spcBef>
            </a:pPr>
            <a:r>
              <a:rPr lang="zh-CN" altLang="en-US" sz="1564" b="1">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564" b="1">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79</a:t>
            </a:fld>
            <a:endParaRPr lang="zh-CN" altLang="en-US"/>
          </a:p>
        </p:txBody>
      </p:sp>
    </p:spTree>
    <p:extLst>
      <p:ext uri="{BB962C8B-B14F-4D97-AF65-F5344CB8AC3E}">
        <p14:creationId xmlns:p14="http://schemas.microsoft.com/office/powerpoint/2010/main" val="562335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xfrm>
            <a:off x="20493" y="64008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759711-7B81-4AF0-91C8-81429F4A60C4}"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36" name="Text Box 4"/>
          <p:cNvSpPr txBox="1">
            <a:spLocks noChangeArrowheads="1"/>
          </p:cNvSpPr>
          <p:nvPr/>
        </p:nvSpPr>
        <p:spPr bwMode="auto">
          <a:xfrm>
            <a:off x="566792" y="333422"/>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8437" name="Text Box 5"/>
          <p:cNvSpPr txBox="1">
            <a:spLocks noChangeArrowheads="1"/>
          </p:cNvSpPr>
          <p:nvPr/>
        </p:nvSpPr>
        <p:spPr bwMode="auto">
          <a:xfrm>
            <a:off x="179695" y="1165765"/>
            <a:ext cx="698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2.4.3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语义网络表示知识的</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方法</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390" name="Rectangle 6"/>
          <p:cNvSpPr>
            <a:spLocks noChangeArrowheads="1"/>
          </p:cNvSpPr>
          <p:nvPr/>
        </p:nvSpPr>
        <p:spPr bwMode="auto">
          <a:xfrm>
            <a:off x="179695" y="1927204"/>
            <a:ext cx="8640600"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．事实性知识的表示</a:t>
            </a:r>
          </a:p>
          <a:p>
            <a:pPr algn="just" eaLnBrk="1" hangingPunct="1">
              <a:lnSpc>
                <a:spcPct val="130000"/>
              </a:lnSpc>
              <a:spcBef>
                <a:spcPts val="0"/>
              </a:spcBef>
              <a:buClrTx/>
              <a:buSzTx/>
              <a:buFontTx/>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对于一些简单的事实，例如“鸟有翅膀”，“轮胎是汽车的一部分”，这里要描述这些事实需要两个节点，用前面给出的基本语义联系或自定义的基本语义联系就可以表示了</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30000"/>
              </a:lnSpc>
              <a:spcBef>
                <a:spcPts val="0"/>
              </a:spcBef>
              <a:buClrTx/>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对于</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稍微复杂一点的事实，比如在一个事实中涉及到多个事物时</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，就</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需要更多的</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语义网络。</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30000"/>
              </a:lnSpc>
              <a:spcBef>
                <a:spcPts val="0"/>
              </a:spcBef>
              <a:buClrTx/>
              <a:buSzTx/>
              <a:buFontTx/>
              <a:buNone/>
            </a:pPr>
            <a:r>
              <a:rPr lang="zh-CN" altLang="en-US"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把有关一个事物或一组相关事物的知识用一个语义网络来表示</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012CB91-0F1F-45CE-9FF6-7038D6FF293C}" type="slidenum">
              <a:rPr lang="zh-CN" altLang="en-US" smtClean="0"/>
              <a:t>8</a:t>
            </a:fld>
            <a:endParaRPr lang="zh-CN" altLang="en-US"/>
          </a:p>
        </p:txBody>
      </p:sp>
    </p:spTree>
    <p:extLst>
      <p:ext uri="{BB962C8B-B14F-4D97-AF65-F5344CB8AC3E}">
        <p14:creationId xmlns:p14="http://schemas.microsoft.com/office/powerpoint/2010/main" val="13857085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689590-6FA7-4CAD-9289-BB41870E2217}"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4"/>
          <p:cNvSpPr txBox="1">
            <a:spLocks noChangeArrowheads="1"/>
          </p:cNvSpPr>
          <p:nvPr/>
        </p:nvSpPr>
        <p:spPr bwMode="auto">
          <a:xfrm>
            <a:off x="6594457" y="2154168"/>
            <a:ext cx="2330027" cy="258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0" name="Rectangle 5"/>
          <p:cNvSpPr>
            <a:spLocks noChangeArrowheads="1"/>
          </p:cNvSpPr>
          <p:nvPr/>
        </p:nvSpPr>
        <p:spPr bwMode="auto">
          <a:xfrm>
            <a:off x="219111" y="1585597"/>
            <a:ext cx="6068907" cy="617733"/>
          </a:xfrm>
          <a:prstGeom prst="rect">
            <a:avLst/>
          </a:prstGeom>
          <a:solidFill>
            <a:srgbClr val="FFFFCC"/>
          </a:solidFill>
          <a:ln w="9525">
            <a:solidFill>
              <a:srgbClr val="000000"/>
            </a:solidFill>
            <a:miter lim="800000"/>
            <a:headEnd/>
            <a:tailEnd/>
          </a:ln>
        </p:spPr>
        <p:txBody>
          <a:bodyPr>
            <a:spAutoFit/>
          </a:bodyPr>
          <a:lstStyle/>
          <a:p>
            <a:pPr algn="ctr" defTabSz="650207">
              <a:defRPr/>
            </a:pP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S1</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集有</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个例子，</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，则</a:t>
            </a:r>
            <a:b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E(S1) = -</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 bits</a:t>
            </a:r>
          </a:p>
        </p:txBody>
      </p:sp>
      <p:sp>
        <p:nvSpPr>
          <p:cNvPr id="21" name="Oval 12"/>
          <p:cNvSpPr>
            <a:spLocks noChangeArrowheads="1"/>
          </p:cNvSpPr>
          <p:nvPr/>
        </p:nvSpPr>
        <p:spPr bwMode="auto">
          <a:xfrm>
            <a:off x="3496276" y="5100091"/>
            <a:ext cx="512516" cy="4605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2" name="Oval 13"/>
          <p:cNvSpPr>
            <a:spLocks noChangeArrowheads="1"/>
          </p:cNvSpPr>
          <p:nvPr/>
        </p:nvSpPr>
        <p:spPr bwMode="auto">
          <a:xfrm>
            <a:off x="5135422" y="5100091"/>
            <a:ext cx="512516" cy="460587"/>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50207">
              <a:defRPr/>
            </a:pP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3" name="Text Box 14"/>
          <p:cNvSpPr txBox="1">
            <a:spLocks noChangeArrowheads="1"/>
          </p:cNvSpPr>
          <p:nvPr/>
        </p:nvSpPr>
        <p:spPr bwMode="auto">
          <a:xfrm>
            <a:off x="4265050" y="3563673"/>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p>
        </p:txBody>
      </p:sp>
      <p:cxnSp>
        <p:nvCxnSpPr>
          <p:cNvPr id="24" name="AutoShape 15"/>
          <p:cNvCxnSpPr>
            <a:cxnSpLocks noChangeShapeType="1"/>
            <a:stCxn id="23" idx="2"/>
            <a:endCxn id="21" idx="0"/>
          </p:cNvCxnSpPr>
          <p:nvPr/>
        </p:nvCxnSpPr>
        <p:spPr bwMode="auto">
          <a:xfrm flipH="1">
            <a:off x="3752534" y="3918707"/>
            <a:ext cx="1049867" cy="11813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6"/>
          <p:cNvCxnSpPr>
            <a:cxnSpLocks noChangeShapeType="1"/>
            <a:stCxn id="23" idx="2"/>
            <a:endCxn id="22" idx="0"/>
          </p:cNvCxnSpPr>
          <p:nvPr/>
        </p:nvCxnSpPr>
        <p:spPr bwMode="auto">
          <a:xfrm>
            <a:off x="4802401" y="3918707"/>
            <a:ext cx="589279" cy="118138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Text Box 17"/>
          <p:cNvSpPr txBox="1">
            <a:spLocks noChangeArrowheads="1"/>
          </p:cNvSpPr>
          <p:nvPr/>
        </p:nvSpPr>
        <p:spPr bwMode="auto">
          <a:xfrm>
            <a:off x="5058658" y="4434046"/>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棕色</a:t>
            </a:r>
          </a:p>
        </p:txBody>
      </p:sp>
      <p:sp>
        <p:nvSpPr>
          <p:cNvPr id="27" name="Text Box 18"/>
          <p:cNvSpPr txBox="1">
            <a:spLocks noChangeArrowheads="1"/>
          </p:cNvSpPr>
          <p:nvPr/>
        </p:nvSpPr>
        <p:spPr bwMode="auto">
          <a:xfrm>
            <a:off x="3086489" y="4383247"/>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蓝色</a:t>
            </a:r>
          </a:p>
        </p:txBody>
      </p:sp>
      <p:sp>
        <p:nvSpPr>
          <p:cNvPr id="28" name="AutoShape 19"/>
          <p:cNvSpPr>
            <a:spLocks noChangeArrowheads="1"/>
          </p:cNvSpPr>
          <p:nvPr/>
        </p:nvSpPr>
        <p:spPr bwMode="auto">
          <a:xfrm>
            <a:off x="1806330" y="4248909"/>
            <a:ext cx="1587218" cy="358987"/>
          </a:xfrm>
          <a:prstGeom prst="wedgeRectCallout">
            <a:avLst>
              <a:gd name="adj1" fmla="val 58676"/>
              <a:gd name="adj2" fmla="val 207546"/>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29" name="AutoShape 23"/>
          <p:cNvSpPr>
            <a:spLocks noChangeArrowheads="1"/>
          </p:cNvSpPr>
          <p:nvPr/>
        </p:nvSpPr>
        <p:spPr bwMode="auto">
          <a:xfrm>
            <a:off x="4853200" y="3889923"/>
            <a:ext cx="1587218" cy="358987"/>
          </a:xfrm>
          <a:prstGeom prst="wedgeRectCallout">
            <a:avLst>
              <a:gd name="adj1" fmla="val -2065"/>
              <a:gd name="adj2" fmla="val 279560"/>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30" name="Text Box 24"/>
          <p:cNvSpPr txBox="1">
            <a:spLocks noChangeArrowheads="1"/>
          </p:cNvSpPr>
          <p:nvPr/>
        </p:nvSpPr>
        <p:spPr bwMode="auto">
          <a:xfrm>
            <a:off x="3291947" y="3992651"/>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蓝</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31" name="Text Box 25"/>
          <p:cNvSpPr txBox="1">
            <a:spLocks noChangeArrowheads="1"/>
          </p:cNvSpPr>
          <p:nvPr/>
        </p:nvSpPr>
        <p:spPr bwMode="auto">
          <a:xfrm>
            <a:off x="5135422" y="3685593"/>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棕</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32" name="AutoShape 26"/>
          <p:cNvSpPr>
            <a:spLocks noChangeArrowheads="1"/>
          </p:cNvSpPr>
          <p:nvPr/>
        </p:nvSpPr>
        <p:spPr bwMode="auto">
          <a:xfrm>
            <a:off x="1243013" y="3839123"/>
            <a:ext cx="1587218" cy="358987"/>
          </a:xfrm>
          <a:prstGeom prst="wedgeRectCallout">
            <a:avLst>
              <a:gd name="adj1" fmla="val 99218"/>
              <a:gd name="adj2" fmla="val 301259"/>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蓝</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p>
        </p:txBody>
      </p:sp>
      <p:sp>
        <p:nvSpPr>
          <p:cNvPr id="33" name="AutoShape 27"/>
          <p:cNvSpPr>
            <a:spLocks noChangeArrowheads="1"/>
          </p:cNvSpPr>
          <p:nvPr/>
        </p:nvSpPr>
        <p:spPr bwMode="auto">
          <a:xfrm>
            <a:off x="4622908" y="4505168"/>
            <a:ext cx="1587218" cy="358987"/>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棕</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p>
        </p:txBody>
      </p:sp>
      <p:sp>
        <p:nvSpPr>
          <p:cNvPr id="34" name="Rectangle 28"/>
          <p:cNvSpPr>
            <a:spLocks noChangeArrowheads="1"/>
          </p:cNvSpPr>
          <p:nvPr/>
        </p:nvSpPr>
        <p:spPr bwMode="auto">
          <a:xfrm>
            <a:off x="219111" y="2251269"/>
            <a:ext cx="6068907"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以属性“</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”作划分后进一步判别所需的期望信息量为：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1/2</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+ 1/2</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0 bits</a:t>
            </a:r>
          </a:p>
        </p:txBody>
      </p:sp>
      <p:sp>
        <p:nvSpPr>
          <p:cNvPr id="35" name="Rectangle 29"/>
          <p:cNvSpPr>
            <a:spLocks noChangeArrowheads="1"/>
          </p:cNvSpPr>
          <p:nvPr/>
        </p:nvSpPr>
        <p:spPr bwMode="auto">
          <a:xfrm>
            <a:off x="219517" y="2968484"/>
            <a:ext cx="6068502"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bits</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80</a:t>
            </a:fld>
            <a:endParaRPr lang="zh-CN" altLang="en-US"/>
          </a:p>
        </p:txBody>
      </p:sp>
    </p:spTree>
    <p:extLst>
      <p:ext uri="{BB962C8B-B14F-4D97-AF65-F5344CB8AC3E}">
        <p14:creationId xmlns:p14="http://schemas.microsoft.com/office/powerpoint/2010/main" val="167153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strips(downLef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strips(downLeft)">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28"/>
                                        </p:tgtEl>
                                        <p:attrNameLst>
                                          <p:attrName>ppt_x</p:attrName>
                                        </p:attrNameLst>
                                      </p:cBhvr>
                                      <p:tavLst>
                                        <p:tav tm="0">
                                          <p:val>
                                            <p:strVal val="ppt_x"/>
                                          </p:val>
                                        </p:tav>
                                        <p:tav tm="100000">
                                          <p:val>
                                            <p:strVal val="ppt_x"/>
                                          </p:val>
                                        </p:tav>
                                      </p:tavLst>
                                    </p:anim>
                                    <p:anim calcmode="lin" valueType="num">
                                      <p:cBhvr additive="base">
                                        <p:cTn id="53" dur="500"/>
                                        <p:tgtEl>
                                          <p:spTgt spid="28"/>
                                        </p:tgtEl>
                                        <p:attrNameLst>
                                          <p:attrName>ppt_y</p:attrName>
                                        </p:attrNameLst>
                                      </p:cBhvr>
                                      <p:tavLst>
                                        <p:tav tm="0">
                                          <p:val>
                                            <p:strVal val="ppt_y"/>
                                          </p:val>
                                        </p:tav>
                                        <p:tav tm="100000">
                                          <p:val>
                                            <p:strVal val="1+ppt_h/2"/>
                                          </p:val>
                                        </p:tav>
                                      </p:tavLst>
                                    </p:anim>
                                    <p:set>
                                      <p:cBhvr>
                                        <p:cTn id="54" dur="1" fill="hold">
                                          <p:stCondLst>
                                            <p:cond delay="499"/>
                                          </p:stCondLst>
                                        </p:cTn>
                                        <p:tgtEl>
                                          <p:spTgt spid="28"/>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29"/>
                                        </p:tgtEl>
                                        <p:attrNameLst>
                                          <p:attrName>ppt_x</p:attrName>
                                        </p:attrNameLst>
                                      </p:cBhvr>
                                      <p:tavLst>
                                        <p:tav tm="0">
                                          <p:val>
                                            <p:strVal val="ppt_x"/>
                                          </p:val>
                                        </p:tav>
                                        <p:tav tm="100000">
                                          <p:val>
                                            <p:strVal val="ppt_x"/>
                                          </p:val>
                                        </p:tav>
                                      </p:tavLst>
                                    </p:anim>
                                    <p:anim calcmode="lin" valueType="num">
                                      <p:cBhvr additive="base">
                                        <p:cTn id="57" dur="500"/>
                                        <p:tgtEl>
                                          <p:spTgt spid="29"/>
                                        </p:tgtEl>
                                        <p:attrNameLst>
                                          <p:attrName>ppt_y</p:attrName>
                                        </p:attrNameLst>
                                      </p:cBhvr>
                                      <p:tavLst>
                                        <p:tav tm="0">
                                          <p:val>
                                            <p:strVal val="ppt_y"/>
                                          </p:val>
                                        </p:tav>
                                        <p:tav tm="100000">
                                          <p:val>
                                            <p:strVal val="1+ppt_h/2"/>
                                          </p:val>
                                        </p:tav>
                                      </p:tavLst>
                                    </p:anim>
                                    <p:set>
                                      <p:cBhvr>
                                        <p:cTn id="58" dur="1" fill="hold">
                                          <p:stCondLst>
                                            <p:cond delay="499"/>
                                          </p:stCondLst>
                                        </p:cTn>
                                        <p:tgtEl>
                                          <p:spTgt spid="2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900" decel="100000" fill="hold"/>
                                        <p:tgtEl>
                                          <p:spTgt spid="30"/>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900" decel="100000" fill="hold"/>
                                        <p:tgtEl>
                                          <p:spTgt spid="31"/>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strips(downLef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strips(downLeft)">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box(in)">
                                      <p:cBhvr>
                                        <p:cTn id="9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6" grpId="0"/>
      <p:bldP spid="27" grpId="0"/>
      <p:bldP spid="28" grpId="0" animBg="1"/>
      <p:bldP spid="28" grpId="1" animBg="1"/>
      <p:bldP spid="29" grpId="0" animBg="1"/>
      <p:bldP spid="29" grpId="1" animBg="1"/>
      <p:bldP spid="30" grpId="0"/>
      <p:bldP spid="31" grpId="0"/>
      <p:bldP spid="32" grpId="0" animBg="1"/>
      <p:bldP spid="33" grpId="0" animBg="1"/>
      <p:bldP spid="34" grpId="0" animBg="1"/>
      <p:bldP spid="3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F9DDA9-2EB8-4177-B134-2CAB830D0890}"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Text Box 2"/>
          <p:cNvSpPr txBox="1">
            <a:spLocks noChangeArrowheads="1"/>
          </p:cNvSpPr>
          <p:nvPr/>
        </p:nvSpPr>
        <p:spPr bwMode="auto">
          <a:xfrm>
            <a:off x="6569022" y="2290101"/>
            <a:ext cx="2330027" cy="153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7" name="Rectangle 3"/>
          <p:cNvSpPr>
            <a:spLocks noChangeArrowheads="1"/>
          </p:cNvSpPr>
          <p:nvPr/>
        </p:nvSpPr>
        <p:spPr bwMode="auto">
          <a:xfrm>
            <a:off x="281094" y="1585597"/>
            <a:ext cx="6068907" cy="617733"/>
          </a:xfrm>
          <a:prstGeom prst="rect">
            <a:avLst/>
          </a:prstGeom>
          <a:solidFill>
            <a:srgbClr val="FFFFCC"/>
          </a:solidFill>
          <a:ln w="9525">
            <a:solidFill>
              <a:srgbClr val="000000"/>
            </a:solidFill>
            <a:miter lim="800000"/>
            <a:headEnd/>
            <a:tailEnd/>
          </a:ln>
        </p:spPr>
        <p:txBody>
          <a:bodyPr>
            <a:spAutoFit/>
          </a:bodyPr>
          <a:lstStyle/>
          <a:p>
            <a:pPr algn="ctr" defTabSz="650207">
              <a:defRPr/>
            </a:pP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S1</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集有</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个例子，</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个为“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，则</a:t>
            </a:r>
            <a:br>
              <a:rPr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E(S1) = -</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2/4</a:t>
            </a:r>
            <a:r>
              <a:rPr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 bits</a:t>
            </a:r>
          </a:p>
        </p:txBody>
      </p:sp>
      <p:sp>
        <p:nvSpPr>
          <p:cNvPr id="38" name="Text Box 6"/>
          <p:cNvSpPr txBox="1">
            <a:spLocks noChangeArrowheads="1"/>
          </p:cNvSpPr>
          <p:nvPr/>
        </p:nvSpPr>
        <p:spPr bwMode="auto">
          <a:xfrm>
            <a:off x="4327032" y="3500121"/>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p>
        </p:txBody>
      </p:sp>
      <p:cxnSp>
        <p:nvCxnSpPr>
          <p:cNvPr id="39" name="AutoShape 7"/>
          <p:cNvCxnSpPr>
            <a:cxnSpLocks noChangeShapeType="1"/>
            <a:stCxn id="38" idx="2"/>
            <a:endCxn id="47" idx="0"/>
          </p:cNvCxnSpPr>
          <p:nvPr/>
        </p:nvCxnSpPr>
        <p:spPr bwMode="auto">
          <a:xfrm flipH="1">
            <a:off x="2623538" y="3855155"/>
            <a:ext cx="2240845" cy="12175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8"/>
          <p:cNvCxnSpPr>
            <a:cxnSpLocks noChangeShapeType="1"/>
            <a:stCxn id="38" idx="2"/>
            <a:endCxn id="48" idx="0"/>
          </p:cNvCxnSpPr>
          <p:nvPr/>
        </p:nvCxnSpPr>
        <p:spPr bwMode="auto">
          <a:xfrm>
            <a:off x="4864383" y="3855155"/>
            <a:ext cx="217876" cy="12175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1" name="Text Box 9"/>
          <p:cNvSpPr txBox="1">
            <a:spLocks noChangeArrowheads="1"/>
          </p:cNvSpPr>
          <p:nvPr/>
        </p:nvSpPr>
        <p:spPr bwMode="auto">
          <a:xfrm>
            <a:off x="3148472" y="4525151"/>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矮</a:t>
            </a:r>
          </a:p>
        </p:txBody>
      </p:sp>
      <p:sp>
        <p:nvSpPr>
          <p:cNvPr id="42" name="Text Box 10"/>
          <p:cNvSpPr txBox="1">
            <a:spLocks noChangeArrowheads="1"/>
          </p:cNvSpPr>
          <p:nvPr/>
        </p:nvSpPr>
        <p:spPr bwMode="auto">
          <a:xfrm>
            <a:off x="4890347" y="4473223"/>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高</a:t>
            </a:r>
          </a:p>
        </p:txBody>
      </p:sp>
      <p:sp>
        <p:nvSpPr>
          <p:cNvPr id="43" name="AutoShape 12"/>
          <p:cNvSpPr>
            <a:spLocks noChangeArrowheads="1"/>
          </p:cNvSpPr>
          <p:nvPr/>
        </p:nvSpPr>
        <p:spPr bwMode="auto">
          <a:xfrm>
            <a:off x="793609" y="4063437"/>
            <a:ext cx="3507458" cy="358987"/>
          </a:xfrm>
          <a:prstGeom prst="wedgeRectCallout">
            <a:avLst>
              <a:gd name="adj1" fmla="val 722"/>
              <a:gd name="adj2" fmla="val 222329"/>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 </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44" name="Text Box 13"/>
          <p:cNvSpPr txBox="1">
            <a:spLocks noChangeArrowheads="1"/>
          </p:cNvSpPr>
          <p:nvPr/>
        </p:nvSpPr>
        <p:spPr bwMode="auto">
          <a:xfrm>
            <a:off x="3417147" y="3812146"/>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矮</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45" name="Text Box 14"/>
          <p:cNvSpPr txBox="1">
            <a:spLocks noChangeArrowheads="1"/>
          </p:cNvSpPr>
          <p:nvPr/>
        </p:nvSpPr>
        <p:spPr bwMode="auto">
          <a:xfrm>
            <a:off x="5301990" y="3862586"/>
            <a:ext cx="1126631"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defTabSz="650207" eaLnBrk="1" hangingPunct="1">
              <a:spcBef>
                <a:spcPct val="50000"/>
              </a:spcBef>
              <a:defRPr/>
            </a:pP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E(S</a:t>
            </a:r>
            <a:r>
              <a:rPr kumimoji="1" lang="zh-CN" altLang="en-US" sz="1707" b="1" kern="0"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46" name="Rectangle 17"/>
          <p:cNvSpPr>
            <a:spLocks noChangeArrowheads="1"/>
          </p:cNvSpPr>
          <p:nvPr/>
        </p:nvSpPr>
        <p:spPr bwMode="auto">
          <a:xfrm>
            <a:off x="281094" y="2200064"/>
            <a:ext cx="6083105" cy="610730"/>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以属性“</a:t>
            </a:r>
            <a:r>
              <a:rPr kumimoji="1" lang="zh-CN" altLang="en-US" sz="1707"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”作划分后进一步判别所需的期望信息量为：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1/2</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+ 1/2</a:t>
            </a:r>
            <a:r>
              <a:rPr kumimoji="1" lang="en-US" altLang="zh-CN"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1 bits</a:t>
            </a:r>
          </a:p>
        </p:txBody>
      </p:sp>
      <p:sp>
        <p:nvSpPr>
          <p:cNvPr id="47" name="Text Box 19"/>
          <p:cNvSpPr txBox="1">
            <a:spLocks noChangeArrowheads="1"/>
          </p:cNvSpPr>
          <p:nvPr/>
        </p:nvSpPr>
        <p:spPr bwMode="auto">
          <a:xfrm>
            <a:off x="1458524" y="5072662"/>
            <a:ext cx="2330027" cy="694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8" name="Text Box 20"/>
          <p:cNvSpPr txBox="1">
            <a:spLocks noChangeArrowheads="1"/>
          </p:cNvSpPr>
          <p:nvPr/>
        </p:nvSpPr>
        <p:spPr bwMode="auto">
          <a:xfrm>
            <a:off x="3917245" y="5072662"/>
            <a:ext cx="2330027" cy="694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9" name="AutoShape 21"/>
          <p:cNvSpPr>
            <a:spLocks noChangeArrowheads="1"/>
          </p:cNvSpPr>
          <p:nvPr/>
        </p:nvSpPr>
        <p:spPr bwMode="auto">
          <a:xfrm>
            <a:off x="2687885" y="3500121"/>
            <a:ext cx="3507458" cy="358987"/>
          </a:xfrm>
          <a:prstGeom prst="wedgeRectCallout">
            <a:avLst>
              <a:gd name="adj1" fmla="val 21130"/>
              <a:gd name="adj2" fmla="val 370755"/>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1707" b="1" kern="0" baseline="-2500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 </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b="1"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log2</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p>
        </p:txBody>
      </p:sp>
      <p:sp>
        <p:nvSpPr>
          <p:cNvPr id="50" name="AutoShape 22"/>
          <p:cNvSpPr>
            <a:spLocks noChangeArrowheads="1"/>
          </p:cNvSpPr>
          <p:nvPr/>
        </p:nvSpPr>
        <p:spPr bwMode="auto">
          <a:xfrm>
            <a:off x="1" y="4678681"/>
            <a:ext cx="1587218" cy="358987"/>
          </a:xfrm>
          <a:prstGeom prst="wedgeRectCallout">
            <a:avLst>
              <a:gd name="adj1" fmla="val 51634"/>
              <a:gd name="adj2" fmla="val 140250"/>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矮</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p>
        </p:txBody>
      </p:sp>
      <p:sp>
        <p:nvSpPr>
          <p:cNvPr id="51" name="AutoShape 23"/>
          <p:cNvSpPr>
            <a:spLocks noChangeArrowheads="1"/>
          </p:cNvSpPr>
          <p:nvPr/>
        </p:nvSpPr>
        <p:spPr bwMode="auto">
          <a:xfrm>
            <a:off x="4684890" y="4678681"/>
            <a:ext cx="1587218" cy="358987"/>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algn="ctr" defTabSz="650207">
              <a:defRPr/>
            </a:pP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a:t>
            </a:r>
            <a:r>
              <a:rPr lang="en-US" altLang="zh-CN"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707" ker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707" b="1" ker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p>
        </p:txBody>
      </p:sp>
      <p:sp>
        <p:nvSpPr>
          <p:cNvPr id="52" name="Rectangle 18"/>
          <p:cNvSpPr>
            <a:spLocks noChangeArrowheads="1"/>
          </p:cNvSpPr>
          <p:nvPr/>
        </p:nvSpPr>
        <p:spPr bwMode="auto">
          <a:xfrm>
            <a:off x="270723" y="2869478"/>
            <a:ext cx="6079278"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 bits</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81</a:t>
            </a:fld>
            <a:endParaRPr lang="zh-CN" altLang="en-US"/>
          </a:p>
        </p:txBody>
      </p:sp>
    </p:spTree>
    <p:extLst>
      <p:ext uri="{BB962C8B-B14F-4D97-AF65-F5344CB8AC3E}">
        <p14:creationId xmlns:p14="http://schemas.microsoft.com/office/powerpoint/2010/main" val="388285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3"/>
                                        </p:tgtEl>
                                        <p:attrNameLst>
                                          <p:attrName>ppt_x</p:attrName>
                                        </p:attrNameLst>
                                      </p:cBhvr>
                                      <p:tavLst>
                                        <p:tav tm="0">
                                          <p:val>
                                            <p:strVal val="ppt_x"/>
                                          </p:val>
                                        </p:tav>
                                        <p:tav tm="100000">
                                          <p:val>
                                            <p:strVal val="ppt_x"/>
                                          </p:val>
                                        </p:tav>
                                      </p:tavLst>
                                    </p:anim>
                                    <p:anim calcmode="lin" valueType="num">
                                      <p:cBhvr additive="base">
                                        <p:cTn id="47" dur="500"/>
                                        <p:tgtEl>
                                          <p:spTgt spid="43"/>
                                        </p:tgtEl>
                                        <p:attrNameLst>
                                          <p:attrName>ppt_y</p:attrName>
                                        </p:attrNameLst>
                                      </p:cBhvr>
                                      <p:tavLst>
                                        <p:tav tm="0">
                                          <p:val>
                                            <p:strVal val="ppt_y"/>
                                          </p:val>
                                        </p:tav>
                                        <p:tav tm="100000">
                                          <p:val>
                                            <p:strVal val="1+ppt_h/2"/>
                                          </p:val>
                                        </p:tav>
                                      </p:tavLst>
                                    </p:anim>
                                    <p:set>
                                      <p:cBhvr>
                                        <p:cTn id="48" dur="1" fill="hold">
                                          <p:stCondLst>
                                            <p:cond delay="499"/>
                                          </p:stCondLst>
                                        </p:cTn>
                                        <p:tgtEl>
                                          <p:spTgt spid="43"/>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49"/>
                                        </p:tgtEl>
                                        <p:attrNameLst>
                                          <p:attrName>ppt_x</p:attrName>
                                        </p:attrNameLst>
                                      </p:cBhvr>
                                      <p:tavLst>
                                        <p:tav tm="0">
                                          <p:val>
                                            <p:strVal val="ppt_x"/>
                                          </p:val>
                                        </p:tav>
                                        <p:tav tm="100000">
                                          <p:val>
                                            <p:strVal val="ppt_x"/>
                                          </p:val>
                                        </p:tav>
                                      </p:tavLst>
                                    </p:anim>
                                    <p:anim calcmode="lin" valueType="num">
                                      <p:cBhvr additive="base">
                                        <p:cTn id="51" dur="500"/>
                                        <p:tgtEl>
                                          <p:spTgt spid="49"/>
                                        </p:tgtEl>
                                        <p:attrNameLst>
                                          <p:attrName>ppt_y</p:attrName>
                                        </p:attrNameLst>
                                      </p:cBhvr>
                                      <p:tavLst>
                                        <p:tav tm="0">
                                          <p:val>
                                            <p:strVal val="ppt_y"/>
                                          </p:val>
                                        </p:tav>
                                        <p:tav tm="100000">
                                          <p:val>
                                            <p:strVal val="1+ppt_h/2"/>
                                          </p:val>
                                        </p:tav>
                                      </p:tavLst>
                                    </p:anim>
                                    <p:set>
                                      <p:cBhvr>
                                        <p:cTn id="52" dur="1" fill="hold">
                                          <p:stCondLst>
                                            <p:cond delay="499"/>
                                          </p:stCondLst>
                                        </p:cTn>
                                        <p:tgtEl>
                                          <p:spTgt spid="4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ppt_x"/>
                                          </p:val>
                                        </p:tav>
                                        <p:tav tm="100000">
                                          <p:val>
                                            <p:strVal val="#ppt_x"/>
                                          </p:val>
                                        </p:tav>
                                      </p:tavLst>
                                    </p:anim>
                                    <p:anim calcmode="lin" valueType="num">
                                      <p:cBhvr additive="base">
                                        <p:cTn id="58" dur="500" fill="hold"/>
                                        <p:tgtEl>
                                          <p:spTgt spid="4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strips(downLeft)">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strips(downLeft)">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ppt_x"/>
                                          </p:val>
                                        </p:tav>
                                        <p:tav tm="100000">
                                          <p:val>
                                            <p:strVal val="#ppt_x"/>
                                          </p:val>
                                        </p:tav>
                                      </p:tavLst>
                                    </p:anim>
                                    <p:anim calcmode="lin" valueType="num">
                                      <p:cBhvr additive="base">
                                        <p:cTn id="7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P spid="42" grpId="0"/>
      <p:bldP spid="43" grpId="0" animBg="1"/>
      <p:bldP spid="43" grpId="1" animBg="1"/>
      <p:bldP spid="44" grpId="0"/>
      <p:bldP spid="45" grpId="0"/>
      <p:bldP spid="46" grpId="0" animBg="1"/>
      <p:bldP spid="47" grpId="0" animBg="1"/>
      <p:bldP spid="48" grpId="0" animBg="1"/>
      <p:bldP spid="49" grpId="0" animBg="1"/>
      <p:bldP spid="49" grpId="1" animBg="1"/>
      <p:bldP spid="50" grpId="0" animBg="1"/>
      <p:bldP spid="51" grpId="0" animBg="1"/>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851" indent="-285712">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2847" indent="-22857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599986" indent="-22857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125" indent="-22857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264"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402"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854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5681" indent="-22857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5441E2-F900-4196-914A-8A74E810F2F2}" type="datetime1">
              <a:rPr kumimoji="0" lang="zh-CN" altLang="en-US" sz="1399" smtClean="0">
                <a:latin typeface="Times New Roman" panose="02020603050405020304" pitchFamily="18" charset="0"/>
                <a:ea typeface="楷体" panose="02010609060101010101" pitchFamily="49" charset="-122"/>
                <a:cs typeface="Times New Roman" panose="02020603050405020304" pitchFamily="18" charset="0"/>
              </a:rPr>
              <a:t>2025/6/29</a:t>
            </a:fld>
            <a:endParaRPr kumimoji="0" lang="en-US" altLang="zh-CN" sz="139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749" name="Rectangle 1027"/>
          <p:cNvSpPr>
            <a:spLocks noGrp="1" noChangeArrowheads="1"/>
          </p:cNvSpPr>
          <p:nvPr>
            <p:ph type="title"/>
          </p:nvPr>
        </p:nvSpPr>
        <p:spPr>
          <a:xfrm>
            <a:off x="2728595" y="83562"/>
            <a:ext cx="6356683" cy="777832"/>
          </a:xfrm>
          <a:noFill/>
        </p:spPr>
        <p:txBody>
          <a:bodyPr/>
          <a:lstStyle/>
          <a:p>
            <a:pPr eaLnBrk="1" hangingPunct="1"/>
            <a:r>
              <a:rPr lang="en-US" altLang="zh-CN"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ID3</a:t>
            </a:r>
            <a:r>
              <a:rPr lang="zh-CN" altLang="en-US" sz="36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8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Text Box 28"/>
          <p:cNvSpPr txBox="1">
            <a:spLocks noChangeArrowheads="1"/>
          </p:cNvSpPr>
          <p:nvPr/>
        </p:nvSpPr>
        <p:spPr bwMode="auto">
          <a:xfrm>
            <a:off x="4905251" y="2455969"/>
            <a:ext cx="2330027" cy="1416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｛高、金色、蓝色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pPr algn="ctr" defTabSz="650207" eaLnBrk="1" hangingPunct="1">
              <a:spcBef>
                <a:spcPct val="50000"/>
              </a:spcBef>
              <a:defRPr/>
            </a:pP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｛矮、金色、棕色</a:t>
            </a:r>
            <a:r>
              <a:rPr lang="en-US" altLang="zh-CN"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564" b="1" ker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2" name="Text Box 3"/>
          <p:cNvSpPr txBox="1">
            <a:spLocks noChangeArrowheads="1"/>
          </p:cNvSpPr>
          <p:nvPr/>
        </p:nvSpPr>
        <p:spPr bwMode="auto">
          <a:xfrm>
            <a:off x="3675892" y="1585595"/>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发色</a:t>
            </a:r>
          </a:p>
        </p:txBody>
      </p:sp>
      <p:sp>
        <p:nvSpPr>
          <p:cNvPr id="23" name="Text Box 4"/>
          <p:cNvSpPr txBox="1">
            <a:spLocks noChangeArrowheads="1"/>
          </p:cNvSpPr>
          <p:nvPr/>
        </p:nvSpPr>
        <p:spPr bwMode="auto">
          <a:xfrm>
            <a:off x="2191403" y="1944582"/>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黑色</a:t>
            </a:r>
          </a:p>
        </p:txBody>
      </p:sp>
      <p:sp>
        <p:nvSpPr>
          <p:cNvPr id="24" name="Text Box 5"/>
          <p:cNvSpPr txBox="1">
            <a:spLocks noChangeArrowheads="1"/>
          </p:cNvSpPr>
          <p:nvPr/>
        </p:nvSpPr>
        <p:spPr bwMode="auto">
          <a:xfrm>
            <a:off x="3420763" y="2200839"/>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红色</a:t>
            </a:r>
          </a:p>
        </p:txBody>
      </p:sp>
      <p:sp>
        <p:nvSpPr>
          <p:cNvPr id="25" name="Text Box 6"/>
          <p:cNvSpPr txBox="1">
            <a:spLocks noChangeArrowheads="1"/>
          </p:cNvSpPr>
          <p:nvPr/>
        </p:nvSpPr>
        <p:spPr bwMode="auto">
          <a:xfrm>
            <a:off x="4956052" y="1841853"/>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金色</a:t>
            </a:r>
          </a:p>
        </p:txBody>
      </p:sp>
      <p:cxnSp>
        <p:nvCxnSpPr>
          <p:cNvPr id="26" name="AutoShape 7"/>
          <p:cNvCxnSpPr>
            <a:cxnSpLocks noChangeShapeType="1"/>
            <a:stCxn id="22" idx="2"/>
            <a:endCxn id="31" idx="0"/>
          </p:cNvCxnSpPr>
          <p:nvPr/>
        </p:nvCxnSpPr>
        <p:spPr bwMode="auto">
          <a:xfrm flipH="1">
            <a:off x="2088674" y="1940629"/>
            <a:ext cx="2124569" cy="51534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9"/>
          <p:cNvCxnSpPr>
            <a:cxnSpLocks noChangeShapeType="1"/>
            <a:stCxn id="22" idx="2"/>
            <a:endCxn id="30" idx="0"/>
          </p:cNvCxnSpPr>
          <p:nvPr/>
        </p:nvCxnSpPr>
        <p:spPr bwMode="auto">
          <a:xfrm>
            <a:off x="4213243" y="1940629"/>
            <a:ext cx="25965" cy="7207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0"/>
          <p:cNvCxnSpPr>
            <a:cxnSpLocks noChangeShapeType="1"/>
            <a:stCxn id="22" idx="2"/>
            <a:endCxn id="33" idx="0"/>
          </p:cNvCxnSpPr>
          <p:nvPr/>
        </p:nvCxnSpPr>
        <p:spPr bwMode="auto">
          <a:xfrm>
            <a:off x="4213243" y="1940629"/>
            <a:ext cx="2048933" cy="61806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Oval 12"/>
          <p:cNvSpPr>
            <a:spLocks noChangeArrowheads="1"/>
          </p:cNvSpPr>
          <p:nvPr/>
        </p:nvSpPr>
        <p:spPr bwMode="auto">
          <a:xfrm>
            <a:off x="4956051" y="4095115"/>
            <a:ext cx="512516" cy="4605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0" name="Oval 13"/>
          <p:cNvSpPr>
            <a:spLocks noChangeArrowheads="1"/>
          </p:cNvSpPr>
          <p:nvPr/>
        </p:nvSpPr>
        <p:spPr bwMode="auto">
          <a:xfrm>
            <a:off x="3982950" y="2661426"/>
            <a:ext cx="512516" cy="4605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1" name="Oval 14"/>
          <p:cNvSpPr>
            <a:spLocks noChangeArrowheads="1"/>
          </p:cNvSpPr>
          <p:nvPr/>
        </p:nvSpPr>
        <p:spPr bwMode="auto">
          <a:xfrm>
            <a:off x="1832416" y="2455969"/>
            <a:ext cx="512516" cy="460587"/>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2" name="Oval 15"/>
          <p:cNvSpPr>
            <a:spLocks noChangeArrowheads="1"/>
          </p:cNvSpPr>
          <p:nvPr/>
        </p:nvSpPr>
        <p:spPr bwMode="auto">
          <a:xfrm>
            <a:off x="6595198" y="4095115"/>
            <a:ext cx="512516" cy="460587"/>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50207">
              <a:defRPr/>
            </a:pPr>
            <a:r>
              <a:rPr lang="zh-CN" altLang="en-US" sz="1707" b="1" kern="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3" name="Text Box 16"/>
          <p:cNvSpPr txBox="1">
            <a:spLocks noChangeArrowheads="1"/>
          </p:cNvSpPr>
          <p:nvPr/>
        </p:nvSpPr>
        <p:spPr bwMode="auto">
          <a:xfrm>
            <a:off x="5724825" y="2558698"/>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p>
        </p:txBody>
      </p:sp>
      <p:cxnSp>
        <p:nvCxnSpPr>
          <p:cNvPr id="34" name="AutoShape 17"/>
          <p:cNvCxnSpPr>
            <a:cxnSpLocks noChangeShapeType="1"/>
            <a:stCxn id="33" idx="2"/>
            <a:endCxn id="29" idx="0"/>
          </p:cNvCxnSpPr>
          <p:nvPr/>
        </p:nvCxnSpPr>
        <p:spPr bwMode="auto">
          <a:xfrm flipH="1">
            <a:off x="5212309" y="2913732"/>
            <a:ext cx="1049867" cy="1181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18"/>
          <p:cNvCxnSpPr>
            <a:cxnSpLocks noChangeShapeType="1"/>
            <a:stCxn id="33" idx="2"/>
            <a:endCxn id="32" idx="0"/>
          </p:cNvCxnSpPr>
          <p:nvPr/>
        </p:nvCxnSpPr>
        <p:spPr bwMode="auto">
          <a:xfrm>
            <a:off x="6262176" y="2913732"/>
            <a:ext cx="589280" cy="118138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3" name="Text Box 19"/>
          <p:cNvSpPr txBox="1">
            <a:spLocks noChangeArrowheads="1"/>
          </p:cNvSpPr>
          <p:nvPr/>
        </p:nvSpPr>
        <p:spPr bwMode="auto">
          <a:xfrm>
            <a:off x="6518434" y="3429070"/>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棕色</a:t>
            </a:r>
          </a:p>
        </p:txBody>
      </p:sp>
      <p:sp>
        <p:nvSpPr>
          <p:cNvPr id="54" name="Text Box 20"/>
          <p:cNvSpPr txBox="1">
            <a:spLocks noChangeArrowheads="1"/>
          </p:cNvSpPr>
          <p:nvPr/>
        </p:nvSpPr>
        <p:spPr bwMode="auto">
          <a:xfrm>
            <a:off x="4546266" y="3378271"/>
            <a:ext cx="1074702" cy="3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1707" b="1">
                <a:latin typeface="Times New Roman" panose="02020603050405020304" pitchFamily="18" charset="0"/>
                <a:ea typeface="楷体" panose="02010609060101010101" pitchFamily="49" charset="-122"/>
                <a:cs typeface="Times New Roman" panose="02020603050405020304" pitchFamily="18" charset="0"/>
              </a:rPr>
              <a:t>蓝色</a:t>
            </a:r>
          </a:p>
        </p:txBody>
      </p:sp>
      <p:sp>
        <p:nvSpPr>
          <p:cNvPr id="55" name="Rectangle 26"/>
          <p:cNvSpPr>
            <a:spLocks noChangeArrowheads="1"/>
          </p:cNvSpPr>
          <p:nvPr/>
        </p:nvSpPr>
        <p:spPr bwMode="auto">
          <a:xfrm>
            <a:off x="1373593" y="5339786"/>
            <a:ext cx="6014720"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高度</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- 1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 bits</a:t>
            </a:r>
          </a:p>
        </p:txBody>
      </p:sp>
      <p:sp>
        <p:nvSpPr>
          <p:cNvPr id="56" name="Rectangle 27"/>
          <p:cNvSpPr>
            <a:spLocks noChangeArrowheads="1"/>
          </p:cNvSpPr>
          <p:nvPr/>
        </p:nvSpPr>
        <p:spPr bwMode="auto">
          <a:xfrm>
            <a:off x="1373593" y="4657936"/>
            <a:ext cx="6014720" cy="610729"/>
          </a:xfrm>
          <a:prstGeom prst="rect">
            <a:avLst/>
          </a:prstGeom>
          <a:solidFill>
            <a:srgbClr val="FFFFCC"/>
          </a:solidFill>
          <a:ln w="9525">
            <a:solidFill>
              <a:srgbClr val="333399"/>
            </a:solidFill>
            <a:miter lim="800000"/>
            <a:headEnd/>
            <a:tailEnd/>
          </a:ln>
        </p:spPr>
        <p:txBody>
          <a:bodyPr/>
          <a:lstStyle/>
          <a:p>
            <a:pPr algn="ctr" defTabSz="650207">
              <a:defRPr/>
            </a:pP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测试这属性“</a:t>
            </a:r>
            <a:r>
              <a:rPr kumimoji="1" lang="zh-CN" altLang="en-US"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”传递的信息为：</a:t>
            </a:r>
            <a:b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br>
            <a:r>
              <a:rPr kumimoji="1" lang="zh-CN" altLang="en-US" sz="1707" b="1" kern="0" dirty="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E(S1)-E(S1,“</a:t>
            </a:r>
            <a:r>
              <a:rPr kumimoji="1" lang="zh-CN" altLang="en-US"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眼睛</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1707" b="1" kern="0" dirty="0">
                <a:solidFill>
                  <a:srgbClr val="0066FF"/>
                </a:solidFill>
                <a:latin typeface="Times New Roman" panose="02020603050405020304" pitchFamily="18" charset="0"/>
                <a:ea typeface="楷体" panose="02010609060101010101" pitchFamily="49" charset="-122"/>
                <a:cs typeface="Times New Roman" panose="02020603050405020304" pitchFamily="18" charset="0"/>
              </a:rPr>
              <a:t> - 0 = </a:t>
            </a:r>
            <a:r>
              <a:rPr kumimoji="1" lang="en-US" altLang="zh-CN" sz="1707"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 bits</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82</a:t>
            </a:fld>
            <a:endParaRPr lang="zh-CN" altLang="en-US"/>
          </a:p>
        </p:txBody>
      </p:sp>
    </p:spTree>
    <p:extLst>
      <p:ext uri="{BB962C8B-B14F-4D97-AF65-F5344CB8AC3E}">
        <p14:creationId xmlns:p14="http://schemas.microsoft.com/office/powerpoint/2010/main" val="322959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ox(in)">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21"/>
                                        </p:tgtEl>
                                        <p:attrNameLst>
                                          <p:attrName>ppt_x</p:attrName>
                                        </p:attrNameLst>
                                      </p:cBhvr>
                                      <p:tavLst>
                                        <p:tav tm="0">
                                          <p:val>
                                            <p:strVal val="ppt_x"/>
                                          </p:val>
                                        </p:tav>
                                        <p:tav tm="100000">
                                          <p:val>
                                            <p:strVal val="ppt_x"/>
                                          </p:val>
                                        </p:tav>
                                      </p:tavLst>
                                    </p:anim>
                                    <p:anim calcmode="lin" valueType="num">
                                      <p:cBhvr additive="base">
                                        <p:cTn id="18" dur="500"/>
                                        <p:tgtEl>
                                          <p:spTgt spid="21"/>
                                        </p:tgtEl>
                                        <p:attrNameLst>
                                          <p:attrName>ppt_y</p:attrName>
                                        </p:attrNameLst>
                                      </p:cBhvr>
                                      <p:tavLst>
                                        <p:tav tm="0">
                                          <p:val>
                                            <p:strVal val="ppt_y"/>
                                          </p:val>
                                        </p:tav>
                                        <p:tav tm="100000">
                                          <p:val>
                                            <p:strVal val="1+ppt_h/2"/>
                                          </p:val>
                                        </p:tav>
                                      </p:tavLst>
                                    </p:anim>
                                    <p:set>
                                      <p:cBhvr>
                                        <p:cTn id="19" dur="1" fill="hold">
                                          <p:stCondLst>
                                            <p:cond delay="499"/>
                                          </p:stCondLst>
                                        </p:cTn>
                                        <p:tgtEl>
                                          <p:spTgt spid="2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56"/>
                                        </p:tgtEl>
                                        <p:attrNameLst>
                                          <p:attrName>ppt_x</p:attrName>
                                        </p:attrNameLst>
                                      </p:cBhvr>
                                      <p:tavLst>
                                        <p:tav tm="0">
                                          <p:val>
                                            <p:strVal val="ppt_x"/>
                                          </p:val>
                                        </p:tav>
                                        <p:tav tm="100000">
                                          <p:val>
                                            <p:strVal val="ppt_x"/>
                                          </p:val>
                                        </p:tav>
                                      </p:tavLst>
                                    </p:anim>
                                    <p:anim calcmode="lin" valueType="num">
                                      <p:cBhvr additive="base">
                                        <p:cTn id="24" dur="500"/>
                                        <p:tgtEl>
                                          <p:spTgt spid="56"/>
                                        </p:tgtEl>
                                        <p:attrNameLst>
                                          <p:attrName>ppt_y</p:attrName>
                                        </p:attrNameLst>
                                      </p:cBhvr>
                                      <p:tavLst>
                                        <p:tav tm="0">
                                          <p:val>
                                            <p:strVal val="ppt_y"/>
                                          </p:val>
                                        </p:tav>
                                        <p:tav tm="100000">
                                          <p:val>
                                            <p:strVal val="1+ppt_h/2"/>
                                          </p:val>
                                        </p:tav>
                                      </p:tavLst>
                                    </p:anim>
                                    <p:set>
                                      <p:cBhvr>
                                        <p:cTn id="25" dur="1" fill="hold">
                                          <p:stCondLst>
                                            <p:cond delay="499"/>
                                          </p:stCondLst>
                                        </p:cTn>
                                        <p:tgtEl>
                                          <p:spTgt spid="56"/>
                                        </p:tgtEl>
                                        <p:attrNameLst>
                                          <p:attrName>style.visibility</p:attrName>
                                        </p:attrNameLst>
                                      </p:cBhvr>
                                      <p:to>
                                        <p:strVal val="hidden"/>
                                      </p:to>
                                    </p:set>
                                  </p:childTnLst>
                                </p:cTn>
                              </p:par>
                              <p:par>
                                <p:cTn id="26" presetID="2" presetClass="exit" presetSubtype="4" fill="hold" grpId="1" nodeType="withEffect">
                                  <p:stCondLst>
                                    <p:cond delay="0"/>
                                  </p:stCondLst>
                                  <p:childTnLst>
                                    <p:anim calcmode="lin" valueType="num">
                                      <p:cBhvr additive="base">
                                        <p:cTn id="27" dur="500"/>
                                        <p:tgtEl>
                                          <p:spTgt spid="55"/>
                                        </p:tgtEl>
                                        <p:attrNameLst>
                                          <p:attrName>ppt_x</p:attrName>
                                        </p:attrNameLst>
                                      </p:cBhvr>
                                      <p:tavLst>
                                        <p:tav tm="0">
                                          <p:val>
                                            <p:strVal val="ppt_x"/>
                                          </p:val>
                                        </p:tav>
                                        <p:tav tm="100000">
                                          <p:val>
                                            <p:strVal val="ppt_x"/>
                                          </p:val>
                                        </p:tav>
                                      </p:tavLst>
                                    </p:anim>
                                    <p:anim calcmode="lin" valueType="num">
                                      <p:cBhvr additive="base">
                                        <p:cTn id="28" dur="500"/>
                                        <p:tgtEl>
                                          <p:spTgt spid="55"/>
                                        </p:tgtEl>
                                        <p:attrNameLst>
                                          <p:attrName>ppt_y</p:attrName>
                                        </p:attrNameLst>
                                      </p:cBhvr>
                                      <p:tavLst>
                                        <p:tav tm="0">
                                          <p:val>
                                            <p:strVal val="ppt_y"/>
                                          </p:val>
                                        </p:tav>
                                        <p:tav tm="100000">
                                          <p:val>
                                            <p:strVal val="1+ppt_h/2"/>
                                          </p:val>
                                        </p:tav>
                                      </p:tavLst>
                                    </p:anim>
                                    <p:set>
                                      <p:cBhvr>
                                        <p:cTn id="29" dur="1" fill="hold">
                                          <p:stCondLst>
                                            <p:cond delay="499"/>
                                          </p:stCondLst>
                                        </p:cTn>
                                        <p:tgtEl>
                                          <p:spTgt spid="5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ppt_x"/>
                                          </p:val>
                                        </p:tav>
                                        <p:tav tm="100000">
                                          <p:val>
                                            <p:strVal val="#ppt_x"/>
                                          </p:val>
                                        </p:tav>
                                      </p:tavLst>
                                    </p:anim>
                                    <p:anim calcmode="lin" valueType="num">
                                      <p:cBhvr additive="base">
                                        <p:cTn id="39" dur="500" fill="hold"/>
                                        <p:tgtEl>
                                          <p:spTgt spid="3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ppt_x"/>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 calcmode="lin" valueType="num">
                                      <p:cBhvr additive="base">
                                        <p:cTn id="58" dur="500" fill="hold"/>
                                        <p:tgtEl>
                                          <p:spTgt spid="53"/>
                                        </p:tgtEl>
                                        <p:attrNameLst>
                                          <p:attrName>ppt_x</p:attrName>
                                        </p:attrNameLst>
                                      </p:cBhvr>
                                      <p:tavLst>
                                        <p:tav tm="0">
                                          <p:val>
                                            <p:strVal val="#ppt_x"/>
                                          </p:val>
                                        </p:tav>
                                        <p:tav tm="100000">
                                          <p:val>
                                            <p:strVal val="#ppt_x"/>
                                          </p:val>
                                        </p:tav>
                                      </p:tavLst>
                                    </p:anim>
                                    <p:anim calcmode="lin" valueType="num">
                                      <p:cBhvr additive="base">
                                        <p:cTn id="5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32" grpId="0" animBg="1"/>
      <p:bldP spid="33" grpId="0"/>
      <p:bldP spid="53" grpId="0"/>
      <p:bldP spid="54" grpId="0"/>
      <p:bldP spid="55" grpId="0" animBg="1"/>
      <p:bldP spid="55" grpId="1" animBg="1"/>
      <p:bldP spid="56" grpId="0" animBg="1"/>
      <p:bldP spid="5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xfrm>
            <a:off x="44497" y="6369302"/>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C431EBF-8568-4C91-ACF6-DA9F5FF3045A}" type="datetime1">
              <a:rPr lang="zh-CN" altLang="en-US" sz="1400" smtClean="0">
                <a:latin typeface="Times New Roman" panose="02020603050405020304" pitchFamily="18" charset="0"/>
                <a:ea typeface="楷体" panose="02010609060101010101" pitchFamily="49" charset="-122"/>
                <a:cs typeface="Times New Roman" panose="02020603050405020304" pitchFamily="18" charset="0"/>
              </a:rPr>
              <a:t>2025/6/29</a:t>
            </a:fld>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84" name="Text Box 4"/>
          <p:cNvSpPr txBox="1">
            <a:spLocks noChangeArrowheads="1"/>
          </p:cNvSpPr>
          <p:nvPr/>
        </p:nvSpPr>
        <p:spPr bwMode="auto">
          <a:xfrm>
            <a:off x="1259770" y="948907"/>
            <a:ext cx="70564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2.4 </a:t>
            </a:r>
            <a:r>
              <a:rPr lang="zh-CN" altLang="en-US" sz="4400" b="1" dirty="0">
                <a:latin typeface="Times New Roman" panose="02020603050405020304" pitchFamily="18" charset="0"/>
                <a:ea typeface="楷体" panose="02010609060101010101" pitchFamily="49" charset="-122"/>
                <a:cs typeface="Times New Roman" panose="02020603050405020304" pitchFamily="18" charset="0"/>
              </a:rPr>
              <a:t>语义网络表示法</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0485" name="AutoShape 21"/>
          <p:cNvSpPr>
            <a:spLocks noChangeAspect="1" noChangeArrowheads="1" noTextEdit="1"/>
          </p:cNvSpPr>
          <p:nvPr/>
        </p:nvSpPr>
        <p:spPr bwMode="auto">
          <a:xfrm>
            <a:off x="1936420" y="4359512"/>
            <a:ext cx="525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8438" name="组合 1"/>
          <p:cNvGrpSpPr>
            <a:grpSpLocks/>
          </p:cNvGrpSpPr>
          <p:nvPr/>
        </p:nvGrpSpPr>
        <p:grpSpPr bwMode="auto">
          <a:xfrm>
            <a:off x="1619795" y="3573010"/>
            <a:ext cx="5545137" cy="1439862"/>
            <a:chOff x="539552" y="2564904"/>
            <a:chExt cx="5544615" cy="1440160"/>
          </a:xfrm>
        </p:grpSpPr>
        <p:sp>
          <p:nvSpPr>
            <p:cNvPr id="20489" name="Line 20"/>
            <p:cNvSpPr>
              <a:spLocks noChangeShapeType="1"/>
            </p:cNvSpPr>
            <p:nvPr/>
          </p:nvSpPr>
          <p:spPr bwMode="auto">
            <a:xfrm>
              <a:off x="3176586" y="3790903"/>
              <a:ext cx="6858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90" name="Line 19"/>
            <p:cNvSpPr>
              <a:spLocks noChangeShapeType="1"/>
            </p:cNvSpPr>
            <p:nvPr/>
          </p:nvSpPr>
          <p:spPr bwMode="auto">
            <a:xfrm>
              <a:off x="4664075" y="3798610"/>
              <a:ext cx="6858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91" name="Line 18"/>
            <p:cNvSpPr>
              <a:spLocks noChangeShapeType="1"/>
            </p:cNvSpPr>
            <p:nvPr/>
          </p:nvSpPr>
          <p:spPr bwMode="auto">
            <a:xfrm>
              <a:off x="1539677" y="3774258"/>
              <a:ext cx="685800" cy="0"/>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92" name="Text Box 17"/>
            <p:cNvSpPr txBox="1">
              <a:spLocks noChangeArrowheads="1"/>
            </p:cNvSpPr>
            <p:nvPr/>
          </p:nvSpPr>
          <p:spPr bwMode="auto">
            <a:xfrm>
              <a:off x="539552" y="3606698"/>
              <a:ext cx="1000125" cy="333375"/>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苹果树</a:t>
              </a:r>
            </a:p>
          </p:txBody>
        </p:sp>
        <p:sp>
          <p:nvSpPr>
            <p:cNvPr id="20493" name="Text Box 16"/>
            <p:cNvSpPr txBox="1">
              <a:spLocks noChangeArrowheads="1"/>
            </p:cNvSpPr>
            <p:nvPr/>
          </p:nvSpPr>
          <p:spPr bwMode="auto">
            <a:xfrm>
              <a:off x="2225478" y="3604332"/>
              <a:ext cx="905792" cy="335741"/>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果树</a:t>
              </a:r>
            </a:p>
          </p:txBody>
        </p:sp>
        <p:sp>
          <p:nvSpPr>
            <p:cNvPr id="20494" name="Text Box 15"/>
            <p:cNvSpPr txBox="1">
              <a:spLocks noChangeArrowheads="1"/>
            </p:cNvSpPr>
            <p:nvPr/>
          </p:nvSpPr>
          <p:spPr bwMode="auto">
            <a:xfrm>
              <a:off x="3862386" y="3592156"/>
              <a:ext cx="781621" cy="41290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树</a:t>
              </a:r>
            </a:p>
          </p:txBody>
        </p:sp>
        <p:sp>
          <p:nvSpPr>
            <p:cNvPr id="20495" name="Text Box 14"/>
            <p:cNvSpPr txBox="1">
              <a:spLocks noChangeArrowheads="1"/>
            </p:cNvSpPr>
            <p:nvPr/>
          </p:nvSpPr>
          <p:spPr bwMode="auto">
            <a:xfrm>
              <a:off x="5349874" y="3644099"/>
              <a:ext cx="734293" cy="333375"/>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ea typeface="楷体" panose="02010609060101010101" pitchFamily="49" charset="-122"/>
                  <a:cs typeface="Times New Roman" panose="02020603050405020304" pitchFamily="18" charset="0"/>
                </a:rPr>
                <a:t>根</a:t>
              </a:r>
            </a:p>
          </p:txBody>
        </p:sp>
        <p:sp>
          <p:nvSpPr>
            <p:cNvPr id="20496" name="Text Box 13"/>
            <p:cNvSpPr txBox="1">
              <a:spLocks noChangeArrowheads="1"/>
            </p:cNvSpPr>
            <p:nvPr/>
          </p:nvSpPr>
          <p:spPr bwMode="auto">
            <a:xfrm>
              <a:off x="3862386" y="2564904"/>
              <a:ext cx="781622" cy="43204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imes New Roman" panose="02020603050405020304" pitchFamily="18" charset="0"/>
                  <a:ea typeface="楷体" panose="02010609060101010101" pitchFamily="49" charset="-122"/>
                  <a:cs typeface="Times New Roman" panose="02020603050405020304" pitchFamily="18" charset="0"/>
                </a:rPr>
                <a:t>叶</a:t>
              </a:r>
            </a:p>
          </p:txBody>
        </p:sp>
        <p:sp>
          <p:nvSpPr>
            <p:cNvPr id="20497" name="Line 12"/>
            <p:cNvSpPr>
              <a:spLocks noChangeShapeType="1"/>
            </p:cNvSpPr>
            <p:nvPr/>
          </p:nvSpPr>
          <p:spPr bwMode="auto">
            <a:xfrm flipV="1">
              <a:off x="4253197" y="2996952"/>
              <a:ext cx="0" cy="593725"/>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98" name="Text Box 11"/>
            <p:cNvSpPr txBox="1">
              <a:spLocks noChangeArrowheads="1"/>
            </p:cNvSpPr>
            <p:nvPr/>
          </p:nvSpPr>
          <p:spPr bwMode="auto">
            <a:xfrm>
              <a:off x="1539677" y="3305991"/>
              <a:ext cx="718029" cy="30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400">
                  <a:latin typeface="Times New Roman" panose="02020603050405020304" pitchFamily="18" charset="0"/>
                  <a:ea typeface="楷体" panose="02010609060101010101" pitchFamily="49" charset="-122"/>
                  <a:cs typeface="Times New Roman" panose="02020603050405020304" pitchFamily="18" charset="0"/>
                </a:rPr>
                <a:t>AKO</a:t>
              </a:r>
            </a:p>
          </p:txBody>
        </p:sp>
        <p:sp>
          <p:nvSpPr>
            <p:cNvPr id="20499" name="Text Box 10"/>
            <p:cNvSpPr txBox="1">
              <a:spLocks noChangeArrowheads="1"/>
            </p:cNvSpPr>
            <p:nvPr/>
          </p:nvSpPr>
          <p:spPr bwMode="auto">
            <a:xfrm>
              <a:off x="3131269" y="3305991"/>
              <a:ext cx="689844" cy="33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a:latin typeface="Times New Roman" panose="02020603050405020304" pitchFamily="18" charset="0"/>
                  <a:ea typeface="楷体" panose="02010609060101010101" pitchFamily="49" charset="-122"/>
                  <a:cs typeface="Times New Roman" panose="02020603050405020304" pitchFamily="18" charset="0"/>
                </a:rPr>
                <a:t>AKO</a:t>
              </a:r>
            </a:p>
          </p:txBody>
        </p:sp>
        <p:sp>
          <p:nvSpPr>
            <p:cNvPr id="20500" name="Text Box 9"/>
            <p:cNvSpPr txBox="1">
              <a:spLocks noChangeArrowheads="1"/>
            </p:cNvSpPr>
            <p:nvPr/>
          </p:nvSpPr>
          <p:spPr bwMode="auto">
            <a:xfrm>
              <a:off x="4518025" y="3435277"/>
              <a:ext cx="914400" cy="33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600">
                  <a:latin typeface="Times New Roman" panose="02020603050405020304" pitchFamily="18" charset="0"/>
                  <a:ea typeface="楷体" panose="02010609060101010101" pitchFamily="49" charset="-122"/>
                  <a:cs typeface="Times New Roman" panose="02020603050405020304" pitchFamily="18" charset="0"/>
                </a:rPr>
                <a:t>HAVE</a:t>
              </a:r>
            </a:p>
          </p:txBody>
        </p:sp>
        <p:sp>
          <p:nvSpPr>
            <p:cNvPr id="20501" name="Text Box 8"/>
            <p:cNvSpPr txBox="1">
              <a:spLocks noChangeArrowheads="1"/>
            </p:cNvSpPr>
            <p:nvPr/>
          </p:nvSpPr>
          <p:spPr bwMode="auto">
            <a:xfrm>
              <a:off x="4312841" y="3090149"/>
              <a:ext cx="860425" cy="41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600" dirty="0">
                  <a:latin typeface="Times New Roman" panose="02020603050405020304" pitchFamily="18" charset="0"/>
                  <a:ea typeface="楷体" panose="02010609060101010101" pitchFamily="49" charset="-122"/>
                  <a:cs typeface="Times New Roman" panose="02020603050405020304" pitchFamily="18" charset="0"/>
                </a:rPr>
                <a:t>HAVE</a:t>
              </a:r>
            </a:p>
          </p:txBody>
        </p:sp>
      </p:grpSp>
      <p:sp>
        <p:nvSpPr>
          <p:cNvPr id="18439" name="Text Box 7"/>
          <p:cNvSpPr txBox="1">
            <a:spLocks noChangeArrowheads="1"/>
          </p:cNvSpPr>
          <p:nvPr/>
        </p:nvSpPr>
        <p:spPr bwMode="auto">
          <a:xfrm>
            <a:off x="1619795" y="5655810"/>
            <a:ext cx="5930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 panose="02010609060101010101" pitchFamily="49" charset="-122"/>
                <a:cs typeface="Times New Roman" panose="02020603050405020304" pitchFamily="18" charset="0"/>
              </a:rPr>
              <a:t>图</a:t>
            </a:r>
            <a:r>
              <a:rPr kumimoji="1" lang="en-US" altLang="zh-CN" sz="2400" b="1">
                <a:latin typeface="Times New Roman" panose="02020603050405020304" pitchFamily="18" charset="0"/>
                <a:ea typeface="楷体" panose="02010609060101010101" pitchFamily="49" charset="-122"/>
                <a:cs typeface="Times New Roman" panose="02020603050405020304" pitchFamily="18" charset="0"/>
              </a:rPr>
              <a:t>2.14   </a:t>
            </a:r>
            <a:r>
              <a:rPr kumimoji="1" lang="zh-CN" altLang="en-US" sz="2400" b="1">
                <a:latin typeface="Times New Roman" panose="02020603050405020304" pitchFamily="18" charset="0"/>
                <a:ea typeface="楷体" panose="02010609060101010101" pitchFamily="49" charset="-122"/>
                <a:cs typeface="Times New Roman" panose="02020603050405020304" pitchFamily="18" charset="0"/>
              </a:rPr>
              <a:t>有关苹果树的语义网络</a:t>
            </a:r>
          </a:p>
        </p:txBody>
      </p:sp>
      <p:sp>
        <p:nvSpPr>
          <p:cNvPr id="20488" name="Text Box 33"/>
          <p:cNvSpPr txBox="1">
            <a:spLocks noChangeArrowheads="1"/>
          </p:cNvSpPr>
          <p:nvPr/>
        </p:nvSpPr>
        <p:spPr bwMode="auto">
          <a:xfrm>
            <a:off x="251700" y="2132910"/>
            <a:ext cx="85677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例如：用一个语义网络来表示事实“苹果树是一种果树，果树又是树的一种，树有根、有</a:t>
            </a:r>
            <a:r>
              <a:rPr lang="zh-CN" altLang="en-US" sz="2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叶”</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7012CB91-0F1F-45CE-9FF6-7038D6FF293C}" type="slidenum">
              <a:rPr lang="zh-CN" altLang="en-US" smtClean="0"/>
              <a:t>9</a:t>
            </a:fld>
            <a:endParaRPr lang="zh-CN" altLang="en-US"/>
          </a:p>
        </p:txBody>
      </p:sp>
    </p:spTree>
    <p:extLst>
      <p:ext uri="{BB962C8B-B14F-4D97-AF65-F5344CB8AC3E}">
        <p14:creationId xmlns:p14="http://schemas.microsoft.com/office/powerpoint/2010/main" val="35075142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12"/>
</p:tagLst>
</file>

<file path=ppt/tags/tag10.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8"/>
</p:tagLst>
</file>

<file path=ppt/tags/tag15.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9"/>
</p:tagLst>
</file>

<file path=ppt/tags/tag16.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11"/>
</p:tagLst>
</file>

<file path=ppt/tags/tag20.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4"/>
</p:tagLst>
</file>

<file path=ppt/tags/tag34.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Other"/>
  <p:tag name="MH_ORDER" val="15"/>
</p:tagLst>
</file>

<file path=ppt/tags/tag35.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Text"/>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9120609033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91202150925"/>
  <p:tag name="MH_LIBRARY" val="GRAPHIC"/>
  <p:tag name="MH_TYPE" val="Other"/>
  <p:tag name="MH_ORDER" val="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2780</TotalTime>
  <Words>7456</Words>
  <Application>Microsoft Office PowerPoint</Application>
  <PresentationFormat>全屏显示(4:3)</PresentationFormat>
  <Paragraphs>974</Paragraphs>
  <Slides>82</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95" baseType="lpstr">
      <vt:lpstr>楷体</vt:lpstr>
      <vt:lpstr>宋体</vt:lpstr>
      <vt:lpstr>Arial</vt:lpstr>
      <vt:lpstr>Calibri</vt:lpstr>
      <vt:lpstr>Calibri Light</vt:lpstr>
      <vt:lpstr>Symbol</vt:lpstr>
      <vt:lpstr>Tahoma</vt:lpstr>
      <vt:lpstr>Times New Roman</vt:lpstr>
      <vt:lpstr>Wingdings</vt:lpstr>
      <vt:lpstr>Office 主题</vt:lpstr>
      <vt:lpstr>公式</vt:lpstr>
      <vt:lpstr>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存在和全称量词的表示(2/4)</vt:lpstr>
      <vt:lpstr>存在和全称量词的表示(3/4)</vt:lpstr>
      <vt:lpstr>第3章 确定性推理 </vt:lpstr>
      <vt:lpstr>PowerPoint 演示文稿</vt:lpstr>
      <vt:lpstr>PowerPoint 演示文稿</vt:lpstr>
      <vt:lpstr>PowerPoint 演示文稿</vt:lpstr>
      <vt:lpstr>3.4.1  子句型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第4章搜索策略</vt:lpstr>
      <vt:lpstr>4.3.1 宽度优先搜索 </vt:lpstr>
      <vt:lpstr>PowerPoint 演示文稿</vt:lpstr>
      <vt:lpstr>PowerPoint 演示文稿</vt:lpstr>
      <vt:lpstr>PowerPoint 演示文稿</vt:lpstr>
      <vt:lpstr>PowerPoint 演示文稿</vt:lpstr>
      <vt:lpstr>PowerPoint 演示文稿</vt:lpstr>
      <vt:lpstr>PowerPoint 演示文稿</vt:lpstr>
      <vt:lpstr>4.5.2 AND-OR图表示</vt:lpstr>
      <vt:lpstr>4.5.3 与或图的启发式搜索</vt:lpstr>
      <vt:lpstr>4.5.3 与或图的启发式搜索</vt:lpstr>
      <vt:lpstr>4.5.3 与或图的启发式搜索</vt:lpstr>
      <vt:lpstr>        在人工智能中可以采用问题规约搜索法来求解博弈问题。         下面就来讨论博弈中两种最基本的搜索方法：        (1)极大极小过程（MINMAX过程）；         (2)α-β过程。</vt:lpstr>
      <vt:lpstr>PowerPoint 演示文稿</vt:lpstr>
      <vt:lpstr>PowerPoint 演示文稿</vt:lpstr>
      <vt:lpstr>5.3 主观Bayes方法</vt:lpstr>
      <vt:lpstr>5.3.1 知识不确定性的表示</vt:lpstr>
      <vt:lpstr>PowerPoint 演示文稿</vt:lpstr>
      <vt:lpstr>PowerPoint 演示文稿</vt:lpstr>
      <vt:lpstr>PowerPoint 演示文稿</vt:lpstr>
      <vt:lpstr>PowerPoint 演示文稿</vt:lpstr>
      <vt:lpstr>PowerPoint 演示文稿</vt:lpstr>
      <vt:lpstr>PowerPoint 演示文稿</vt:lpstr>
      <vt:lpstr>5.5.1 证据理论的形式化</vt:lpstr>
      <vt:lpstr>2.信任函数</vt:lpstr>
      <vt:lpstr>3、似然函数</vt:lpstr>
      <vt:lpstr>PowerPoint 演示文稿</vt:lpstr>
      <vt:lpstr>PowerPoint 演示文稿</vt:lpstr>
      <vt:lpstr>PowerPoint 演示文稿</vt:lpstr>
      <vt:lpstr>2.类概率函数 </vt:lpstr>
      <vt:lpstr>PowerPoint 演示文稿</vt:lpstr>
      <vt:lpstr>PowerPoint 演示文稿</vt:lpstr>
      <vt:lpstr>PowerPoint 演示文稿</vt:lpstr>
      <vt:lpstr>6.1.2 学习系统</vt:lpstr>
      <vt:lpstr>PowerPoint 演示文稿</vt:lpstr>
      <vt:lpstr>6.3.3 基本的决策树算法ID3</vt:lpstr>
      <vt:lpstr>6.3.3 基本的决策树算法ID3</vt:lpstr>
      <vt:lpstr>ID3算法-最佳分类属性-信息增益</vt:lpstr>
      <vt:lpstr>ID3算法</vt:lpstr>
      <vt:lpstr>ID3算法</vt:lpstr>
      <vt:lpstr>ID3算法</vt:lpstr>
      <vt:lpstr>ID3算法</vt:lpstr>
      <vt:lpstr>ID3算法</vt:lpstr>
      <vt:lpstr>ID3算法</vt:lpstr>
      <vt:lpstr>ID3算法</vt:lpstr>
      <vt:lpstr>ID3算法</vt:lpstr>
      <vt:lpstr>ID3算法</vt:lpstr>
      <vt:lpstr>ID3算法</vt:lpstr>
      <vt:lpstr>ID3算法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49</cp:revision>
  <dcterms:created xsi:type="dcterms:W3CDTF">2023-06-24T12:04:01Z</dcterms:created>
  <dcterms:modified xsi:type="dcterms:W3CDTF">2025-06-29T15:56:42Z</dcterms:modified>
</cp:coreProperties>
</file>