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4.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5.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5"/>
  </p:notesMasterIdLst>
  <p:handoutMasterIdLst>
    <p:handoutMasterId r:id="rId56"/>
  </p:handoutMasterIdLst>
  <p:sldIdLst>
    <p:sldId id="500" r:id="rId2"/>
    <p:sldId id="501" r:id="rId3"/>
    <p:sldId id="334" r:id="rId4"/>
    <p:sldId id="335" r:id="rId5"/>
    <p:sldId id="307" r:id="rId6"/>
    <p:sldId id="308" r:id="rId7"/>
    <p:sldId id="309" r:id="rId8"/>
    <p:sldId id="310" r:id="rId9"/>
    <p:sldId id="311" r:id="rId10"/>
    <p:sldId id="312" r:id="rId11"/>
    <p:sldId id="313" r:id="rId12"/>
    <p:sldId id="314" r:id="rId13"/>
    <p:sldId id="316" r:id="rId14"/>
    <p:sldId id="329" r:id="rId15"/>
    <p:sldId id="503" r:id="rId16"/>
    <p:sldId id="504" r:id="rId17"/>
    <p:sldId id="502" r:id="rId18"/>
    <p:sldId id="499" r:id="rId19"/>
    <p:sldId id="440" r:id="rId20"/>
    <p:sldId id="441" r:id="rId21"/>
    <p:sldId id="442" r:id="rId22"/>
    <p:sldId id="443" r:id="rId23"/>
    <p:sldId id="498" r:id="rId24"/>
    <p:sldId id="318" r:id="rId25"/>
    <p:sldId id="319" r:id="rId26"/>
    <p:sldId id="320" r:id="rId27"/>
    <p:sldId id="330" r:id="rId28"/>
    <p:sldId id="321" r:id="rId29"/>
    <p:sldId id="271" r:id="rId30"/>
    <p:sldId id="272" r:id="rId31"/>
    <p:sldId id="274" r:id="rId32"/>
    <p:sldId id="275" r:id="rId33"/>
    <p:sldId id="276" r:id="rId34"/>
    <p:sldId id="505" r:id="rId35"/>
    <p:sldId id="278" r:id="rId36"/>
    <p:sldId id="279" r:id="rId37"/>
    <p:sldId id="280" r:id="rId38"/>
    <p:sldId id="338" r:id="rId39"/>
    <p:sldId id="339" r:id="rId40"/>
    <p:sldId id="340" r:id="rId41"/>
    <p:sldId id="341" r:id="rId42"/>
    <p:sldId id="342" r:id="rId43"/>
    <p:sldId id="394" r:id="rId44"/>
    <p:sldId id="395" r:id="rId45"/>
    <p:sldId id="345" r:id="rId46"/>
    <p:sldId id="346" r:id="rId47"/>
    <p:sldId id="347" r:id="rId48"/>
    <p:sldId id="348" r:id="rId49"/>
    <p:sldId id="349" r:id="rId50"/>
    <p:sldId id="506" r:id="rId51"/>
    <p:sldId id="351" r:id="rId52"/>
    <p:sldId id="352" r:id="rId53"/>
    <p:sldId id="353" r:id="rId54"/>
  </p:sldIdLst>
  <p:sldSz cx="9144000" cy="6858000" type="screen4x3"/>
  <p:notesSz cx="6858000" cy="9144000"/>
  <p:custDataLst>
    <p:tags r:id="rId57"/>
  </p:custDataLst>
  <p:defaultTextStyle>
    <a:defPPr>
      <a:defRPr lang="zh-CN"/>
    </a:defPPr>
    <a:lvl1pPr marL="0" lvl="0"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8" userDrawn="1">
          <p15:clr>
            <a:srgbClr val="A4A3A4"/>
          </p15:clr>
        </p15:guide>
        <p15:guide id="2" pos="28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F7DC"/>
    <a:srgbClr val="FF0066"/>
    <a:srgbClr val="3333FF"/>
    <a:srgbClr val="FF3399"/>
    <a:srgbClr val="D0F5C0"/>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20" autoAdjust="0"/>
    <p:restoredTop sz="88889" autoAdjust="0"/>
  </p:normalViewPr>
  <p:slideViewPr>
    <p:cSldViewPr showGuides="1">
      <p:cViewPr varScale="1">
        <p:scale>
          <a:sx n="59" d="100"/>
          <a:sy n="59" d="100"/>
        </p:scale>
        <p:origin x="884" y="44"/>
      </p:cViewPr>
      <p:guideLst>
        <p:guide orient="horz" pos="2158"/>
        <p:guide pos="2872"/>
      </p:guideLst>
    </p:cSldViewPr>
  </p:slid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gs" Target="tags/tag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24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824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824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824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buNone/>
            </a:pPr>
            <a:fld id="{9A0DB2DC-4C9A-4742-B13C-FB6460FD3503}" type="slidenum">
              <a:rPr lang="en-US" altLang="zh-CN" sz="1200" dirty="0"/>
              <a:t>‹#›</a:t>
            </a:fld>
            <a:endParaRPr lang="en-US" altLang="zh-CN" sz="1200"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2024/4/8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数学期望概念溯源</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这种分法的合理性在于不仅考虑了已产生的情况并且包括了对再赌下去的</a:t>
            </a:r>
            <a:r>
              <a:rPr lang="en-US" altLang="zh-CN"/>
              <a:t>“</a:t>
            </a:r>
            <a:r>
              <a:rPr lang="zh-CN" altLang="en-US"/>
              <a:t>期望</a:t>
            </a:r>
            <a:r>
              <a:rPr lang="en-US" altLang="zh-CN"/>
              <a:t>”</a:t>
            </a:r>
            <a:r>
              <a:rPr lang="zh-CN" altLang="en-US"/>
              <a:t>，数学期望代表人们对未来的预期。</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397" y="2130242"/>
            <a:ext cx="7773206" cy="1470553"/>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2140" y="3886661"/>
            <a:ext cx="6399725" cy="1752295"/>
          </a:xfrm>
          <a:prstGeom prst="rect">
            <a:avLst/>
          </a:prstGeom>
        </p:spPr>
        <p:txBody>
          <a:bodyPr/>
          <a:lstStyle>
            <a:lvl1pPr marL="0" indent="0" algn="ctr">
              <a:buNone/>
              <a:defRPr/>
            </a:lvl1pPr>
            <a:lvl2pPr marL="390525" indent="0" algn="ctr">
              <a:buNone/>
              <a:defRPr/>
            </a:lvl2pPr>
            <a:lvl3pPr marL="781685" indent="0" algn="ctr">
              <a:buNone/>
              <a:defRPr/>
            </a:lvl3pPr>
            <a:lvl4pPr marL="1172210" indent="0" algn="ctr">
              <a:buNone/>
              <a:defRPr/>
            </a:lvl4pPr>
            <a:lvl5pPr marL="1562735" indent="0" algn="ctr">
              <a:buNone/>
              <a:defRPr/>
            </a:lvl5pPr>
            <a:lvl6pPr marL="1953895" indent="0" algn="ctr">
              <a:buNone/>
              <a:defRPr/>
            </a:lvl6pPr>
            <a:lvl7pPr marL="2344420" indent="0" algn="ctr">
              <a:buNone/>
              <a:defRPr/>
            </a:lvl7pPr>
            <a:lvl8pPr marL="2734945" indent="0" algn="ctr">
              <a:buNone/>
              <a:defRPr/>
            </a:lvl8pPr>
            <a:lvl9pPr marL="3125470" indent="0" algn="ctr">
              <a:buNone/>
              <a:defRPr/>
            </a:lvl9pPr>
          </a:lstStyle>
          <a:p>
            <a:r>
              <a:rPr lang="zh-CN" altLang="en-US"/>
              <a:t>单击此处编辑母版副标题样式</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31800" y="585789"/>
            <a:ext cx="6965950" cy="989012"/>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31800" y="1733550"/>
            <a:ext cx="6965950" cy="3917951"/>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656540" y="585474"/>
            <a:ext cx="1741714" cy="5065849"/>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31399" y="585474"/>
            <a:ext cx="5096127" cy="5065849"/>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CCECFF">
            <a:alpha val="70195"/>
          </a:srgb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7" name="日期占位符 2"/>
          <p:cNvSpPr>
            <a:spLocks noGrp="1"/>
          </p:cNvSpPr>
          <p:nvPr>
            <p:ph type="dt" sz="half" idx="2"/>
          </p:nvPr>
        </p:nvSpPr>
        <p:spPr>
          <a:xfrm>
            <a:off x="838200" y="6356350"/>
            <a:ext cx="2743200" cy="365125"/>
          </a:xfr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B3286A1-5205-46B7-ABD9-E01DE4B9B705}" type="datetimeFigureOut">
              <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2024/4/8</a:t>
            </a:fld>
            <a:endPar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3"/>
          <p:cNvSpPr>
            <a:spLocks noGrp="1"/>
          </p:cNvSpPr>
          <p:nvPr>
            <p:ph type="ftr" sz="quarter" idx="3"/>
          </p:nvPr>
        </p:nvSpPr>
        <p:spPr>
          <a:xfrm>
            <a:off x="4038600" y="6356350"/>
            <a:ext cx="4114800" cy="365125"/>
          </a:xfr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4"/>
          <p:cNvSpPr>
            <a:spLocks noGrp="1"/>
          </p:cNvSpPr>
          <p:nvPr>
            <p:ph type="sldNum" sz="quarter" idx="4"/>
          </p:nvPr>
        </p:nvSpPr>
        <p:spPr>
          <a:xfrm>
            <a:off x="8610600" y="6356350"/>
            <a:ext cx="2743200" cy="365125"/>
          </a:xfrm>
        </p:spPr>
        <p:txBody>
          <a:bodyPr/>
          <a:lstStyle/>
          <a:p>
            <a:pPr lvl="0" eaLnBrk="1" hangingPunct="1">
              <a:buNone/>
            </a:pPr>
            <a:fld id="{9A0DB2DC-4C9A-4742-B13C-FB6460FD3503}" type="slidenum">
              <a:rPr lang="zh-CN" altLang="en-US" dirty="0"/>
              <a:t>‹#›</a:t>
            </a:fld>
            <a:endParaRPr lang="zh-CN" alt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rgbClr val="CCECFF">
            <a:alpha val="70195"/>
          </a:srgb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7" name="日期占位符 2"/>
          <p:cNvSpPr>
            <a:spLocks noGrp="1"/>
          </p:cNvSpPr>
          <p:nvPr>
            <p:ph type="dt" sz="half" idx="2"/>
          </p:nvPr>
        </p:nvSpPr>
        <p:spPr>
          <a:xfrm>
            <a:off x="838200" y="6356350"/>
            <a:ext cx="2743200" cy="365125"/>
          </a:xfr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57D51FE-F921-4EC9-B2AF-69681B2D0037}" type="datetimeFigureOut">
              <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2024/4/8</a:t>
            </a:fld>
            <a:endPar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3"/>
          <p:cNvSpPr>
            <a:spLocks noGrp="1"/>
          </p:cNvSpPr>
          <p:nvPr>
            <p:ph type="ftr" sz="quarter" idx="3"/>
          </p:nvPr>
        </p:nvSpPr>
        <p:spPr>
          <a:xfrm>
            <a:off x="4038600" y="6356350"/>
            <a:ext cx="4114800" cy="365125"/>
          </a:xfr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4"/>
          <p:cNvSpPr>
            <a:spLocks noGrp="1"/>
          </p:cNvSpPr>
          <p:nvPr>
            <p:ph type="sldNum" sz="quarter" idx="4"/>
          </p:nvPr>
        </p:nvSpPr>
        <p:spPr>
          <a:xfrm>
            <a:off x="8610600" y="6356350"/>
            <a:ext cx="2743200" cy="365125"/>
          </a:xfrm>
        </p:spPr>
        <p:txBody>
          <a:bodyPr/>
          <a:lstStyle/>
          <a:p>
            <a:pPr lvl="0" eaLnBrk="1" hangingPunct="1">
              <a:buNone/>
            </a:pPr>
            <a:fld id="{9A0DB2DC-4C9A-4742-B13C-FB6460FD3503}" type="slidenum">
              <a:rPr lang="zh-CN" altLang="en-US" dirty="0"/>
              <a:t>‹#›</a:t>
            </a:fld>
            <a:endParaRPr lang="zh-CN" altLang="en-US"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自定义版式">
    <p:bg>
      <p:bgPr>
        <a:solidFill>
          <a:srgbClr val="CCECFF">
            <a:alpha val="70195"/>
          </a:srgb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7" name="日期占位符 2"/>
          <p:cNvSpPr>
            <a:spLocks noGrp="1"/>
          </p:cNvSpPr>
          <p:nvPr>
            <p:ph type="dt" sz="half" idx="2"/>
          </p:nvPr>
        </p:nvSpPr>
        <p:spPr>
          <a:xfrm>
            <a:off x="838200" y="6356350"/>
            <a:ext cx="2743200" cy="365125"/>
          </a:xfr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9482035-FA5B-4E47-A988-247829BAEDA2}" type="datetimeFigureOut">
              <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2024/4/8</a:t>
            </a:fld>
            <a:endPar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3"/>
          <p:cNvSpPr>
            <a:spLocks noGrp="1"/>
          </p:cNvSpPr>
          <p:nvPr>
            <p:ph type="ftr" sz="quarter" idx="3"/>
          </p:nvPr>
        </p:nvSpPr>
        <p:spPr>
          <a:xfrm>
            <a:off x="4038600" y="6356350"/>
            <a:ext cx="4114800" cy="365125"/>
          </a:xfr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4"/>
          <p:cNvSpPr>
            <a:spLocks noGrp="1"/>
          </p:cNvSpPr>
          <p:nvPr>
            <p:ph type="sldNum" sz="quarter" idx="4"/>
          </p:nvPr>
        </p:nvSpPr>
        <p:spPr>
          <a:xfrm>
            <a:off x="8610600" y="6356350"/>
            <a:ext cx="2743200" cy="365125"/>
          </a:xfrm>
        </p:spPr>
        <p:txBody>
          <a:bodyPr/>
          <a:lstStyle/>
          <a:p>
            <a:pPr lvl="0" eaLnBrk="1" hangingPunct="1">
              <a:buNone/>
            </a:pPr>
            <a:fld id="{9A0DB2DC-4C9A-4742-B13C-FB6460FD3503}" type="slidenum">
              <a:rPr lang="zh-CN" altLang="en-US" dirty="0"/>
              <a:t>‹#›</a:t>
            </a:fld>
            <a:endParaRPr lang="zh-CN" altLang="en-US" dirty="0"/>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自定义版式">
    <p:bg>
      <p:bgPr>
        <a:solidFill>
          <a:srgbClr val="CCECFF">
            <a:alpha val="70195"/>
          </a:srgb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7" name="日期占位符 2"/>
          <p:cNvSpPr>
            <a:spLocks noGrp="1"/>
          </p:cNvSpPr>
          <p:nvPr>
            <p:ph type="dt" sz="half" idx="2"/>
          </p:nvPr>
        </p:nvSpPr>
        <p:spPr>
          <a:xfrm>
            <a:off x="838200" y="6356350"/>
            <a:ext cx="2743200" cy="365125"/>
          </a:xfr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2BA4EE63-45A3-4E1A-BD12-FFCCFAE33698}" type="datetimeFigureOut">
              <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2024/4/8</a:t>
            </a:fld>
            <a:endPar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3"/>
          <p:cNvSpPr>
            <a:spLocks noGrp="1"/>
          </p:cNvSpPr>
          <p:nvPr>
            <p:ph type="ftr" sz="quarter" idx="3"/>
          </p:nvPr>
        </p:nvSpPr>
        <p:spPr>
          <a:xfrm>
            <a:off x="4038600" y="6356350"/>
            <a:ext cx="4114800" cy="365125"/>
          </a:xfr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4"/>
          <p:cNvSpPr>
            <a:spLocks noGrp="1"/>
          </p:cNvSpPr>
          <p:nvPr>
            <p:ph type="sldNum" sz="quarter" idx="4"/>
          </p:nvPr>
        </p:nvSpPr>
        <p:spPr>
          <a:xfrm>
            <a:off x="8610600" y="6356350"/>
            <a:ext cx="2743200" cy="365125"/>
          </a:xfrm>
        </p:spPr>
        <p:txBody>
          <a:bodyPr/>
          <a:lstStyle/>
          <a:p>
            <a:pPr lvl="0" eaLnBrk="1" hangingPunct="1">
              <a:buNone/>
            </a:pPr>
            <a:fld id="{9A0DB2DC-4C9A-4742-B13C-FB6460FD3503}" type="slidenum">
              <a:rPr lang="zh-CN" altLang="en-US" dirty="0"/>
              <a:t>‹#›</a:t>
            </a:fld>
            <a:endParaRPr lang="zh-CN" alt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自定义版式">
    <p:bg>
      <p:bgPr>
        <a:solidFill>
          <a:srgbClr val="CCECFF">
            <a:alpha val="70195"/>
          </a:srgb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7" name="日期占位符 2"/>
          <p:cNvSpPr>
            <a:spLocks noGrp="1"/>
          </p:cNvSpPr>
          <p:nvPr>
            <p:ph type="dt" sz="half" idx="2"/>
          </p:nvPr>
        </p:nvSpPr>
        <p:spPr>
          <a:xfrm>
            <a:off x="838200" y="6356350"/>
            <a:ext cx="2743200" cy="365125"/>
          </a:xfr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AA861FA-E714-481B-B2B8-0A92F58BB9FD}" type="datetimeFigureOut">
              <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2024/4/8</a:t>
            </a:fld>
            <a:endPar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3"/>
          <p:cNvSpPr>
            <a:spLocks noGrp="1"/>
          </p:cNvSpPr>
          <p:nvPr>
            <p:ph type="ftr" sz="quarter" idx="3"/>
          </p:nvPr>
        </p:nvSpPr>
        <p:spPr>
          <a:xfrm>
            <a:off x="4038600" y="6356350"/>
            <a:ext cx="4114800" cy="365125"/>
          </a:xfr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4"/>
          <p:cNvSpPr>
            <a:spLocks noGrp="1"/>
          </p:cNvSpPr>
          <p:nvPr>
            <p:ph type="sldNum" sz="quarter" idx="4"/>
          </p:nvPr>
        </p:nvSpPr>
        <p:spPr>
          <a:xfrm>
            <a:off x="8610600" y="6356350"/>
            <a:ext cx="2743200" cy="365125"/>
          </a:xfrm>
        </p:spPr>
        <p:txBody>
          <a:bodyPr/>
          <a:lstStyle/>
          <a:p>
            <a:pPr lvl="0" eaLnBrk="1" hangingPunct="1">
              <a:buNone/>
            </a:pPr>
            <a:fld id="{9A0DB2DC-4C9A-4742-B13C-FB6460FD3503}" type="slidenum">
              <a:rPr lang="zh-CN" altLang="en-US" dirty="0"/>
              <a:t>‹#›</a:t>
            </a:fld>
            <a:endParaRPr lang="zh-CN" altLang="en-US" dirty="0"/>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自定义版式">
    <p:bg>
      <p:bgPr>
        <a:solidFill>
          <a:srgbClr val="CCECFF">
            <a:alpha val="70195"/>
          </a:srgb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7" name="日期占位符 2"/>
          <p:cNvSpPr>
            <a:spLocks noGrp="1"/>
          </p:cNvSpPr>
          <p:nvPr>
            <p:ph type="dt" sz="half" idx="2"/>
          </p:nvPr>
        </p:nvSpPr>
        <p:spPr>
          <a:xfrm>
            <a:off x="838200" y="6356350"/>
            <a:ext cx="2743200" cy="365125"/>
          </a:xfr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97A607F-15B2-464E-B467-1073D692A488}" type="datetimeFigureOut">
              <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2024/4/8</a:t>
            </a:fld>
            <a:endPar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3"/>
          <p:cNvSpPr>
            <a:spLocks noGrp="1"/>
          </p:cNvSpPr>
          <p:nvPr>
            <p:ph type="ftr" sz="quarter" idx="3"/>
          </p:nvPr>
        </p:nvSpPr>
        <p:spPr>
          <a:xfrm>
            <a:off x="4038600" y="6356350"/>
            <a:ext cx="4114800" cy="365125"/>
          </a:xfr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4"/>
          <p:cNvSpPr>
            <a:spLocks noGrp="1"/>
          </p:cNvSpPr>
          <p:nvPr>
            <p:ph type="sldNum" sz="quarter" idx="4"/>
          </p:nvPr>
        </p:nvSpPr>
        <p:spPr>
          <a:xfrm>
            <a:off x="8610600" y="6356350"/>
            <a:ext cx="2743200" cy="365125"/>
          </a:xfrm>
        </p:spPr>
        <p:txBody>
          <a:bodyPr/>
          <a:lstStyle/>
          <a:p>
            <a:pPr lvl="0" eaLnBrk="1" hangingPunct="1">
              <a:buNone/>
            </a:pPr>
            <a:fld id="{9A0DB2DC-4C9A-4742-B13C-FB6460FD3503}" type="slidenum">
              <a:rPr lang="zh-CN" altLang="en-US" dirty="0"/>
              <a:t>‹#›</a:t>
            </a:fld>
            <a:endParaRPr lang="zh-CN" altLang="en-US" dirty="0"/>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自定义版式">
    <p:bg>
      <p:bgPr>
        <a:solidFill>
          <a:srgbClr val="CCECFF">
            <a:alpha val="70195"/>
          </a:srgb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7" name="日期占位符 2"/>
          <p:cNvSpPr>
            <a:spLocks noGrp="1"/>
          </p:cNvSpPr>
          <p:nvPr>
            <p:ph type="dt" sz="half" idx="2"/>
          </p:nvPr>
        </p:nvSpPr>
        <p:spPr>
          <a:xfrm>
            <a:off x="838200" y="6356350"/>
            <a:ext cx="2743200" cy="365125"/>
          </a:xfr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5CA0D7-6AF0-4A39-B935-9CDB9A1CDED2}" type="datetimeFigureOut">
              <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2024/4/8</a:t>
            </a:fld>
            <a:endPar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3"/>
          <p:cNvSpPr>
            <a:spLocks noGrp="1"/>
          </p:cNvSpPr>
          <p:nvPr>
            <p:ph type="ftr" sz="quarter" idx="3"/>
          </p:nvPr>
        </p:nvSpPr>
        <p:spPr>
          <a:xfrm>
            <a:off x="4038600" y="6356350"/>
            <a:ext cx="4114800" cy="365125"/>
          </a:xfr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4"/>
          <p:cNvSpPr>
            <a:spLocks noGrp="1"/>
          </p:cNvSpPr>
          <p:nvPr>
            <p:ph type="sldNum" sz="quarter" idx="4"/>
          </p:nvPr>
        </p:nvSpPr>
        <p:spPr>
          <a:xfrm>
            <a:off x="8610600" y="6356350"/>
            <a:ext cx="2743200" cy="365125"/>
          </a:xfrm>
        </p:spPr>
        <p:txBody>
          <a:bodyPr/>
          <a:lstStyle/>
          <a:p>
            <a:pPr lvl="0" eaLnBrk="1" hangingPunct="1">
              <a:buNone/>
            </a:pPr>
            <a:fld id="{9A0DB2DC-4C9A-4742-B13C-FB6460FD3503}" type="slidenum">
              <a:rPr lang="zh-CN" altLang="en-US" dirty="0"/>
              <a:t>‹#›</a:t>
            </a:fld>
            <a:endParaRPr lang="zh-CN" altLang="en-US" dirty="0"/>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自定义版式">
    <p:bg>
      <p:bgPr>
        <a:solidFill>
          <a:srgbClr val="CCECFF">
            <a:alpha val="70195"/>
          </a:srgb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7" name="日期占位符 2"/>
          <p:cNvSpPr>
            <a:spLocks noGrp="1"/>
          </p:cNvSpPr>
          <p:nvPr>
            <p:ph type="dt" sz="half" idx="2"/>
          </p:nvPr>
        </p:nvSpPr>
        <p:spPr>
          <a:xfrm>
            <a:off x="838200" y="6356350"/>
            <a:ext cx="2743200" cy="365125"/>
          </a:xfr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7093F7E-995A-42C6-B376-1AE876ED37C0}" type="datetimeFigureOut">
              <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2024/4/8</a:t>
            </a:fld>
            <a:endPar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3"/>
          <p:cNvSpPr>
            <a:spLocks noGrp="1"/>
          </p:cNvSpPr>
          <p:nvPr>
            <p:ph type="ftr" sz="quarter" idx="3"/>
          </p:nvPr>
        </p:nvSpPr>
        <p:spPr>
          <a:xfrm>
            <a:off x="4038600" y="6356350"/>
            <a:ext cx="4114800" cy="365125"/>
          </a:xfr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4"/>
          <p:cNvSpPr>
            <a:spLocks noGrp="1"/>
          </p:cNvSpPr>
          <p:nvPr>
            <p:ph type="sldNum" sz="quarter" idx="4"/>
          </p:nvPr>
        </p:nvSpPr>
        <p:spPr>
          <a:xfrm>
            <a:off x="8610600" y="6356350"/>
            <a:ext cx="2743200" cy="365125"/>
          </a:xfrm>
        </p:spPr>
        <p:txBody>
          <a:bodyPr/>
          <a:lstStyle/>
          <a:p>
            <a:pPr lvl="0" eaLnBrk="1" hangingPunct="1">
              <a:buNone/>
            </a:pPr>
            <a:fld id="{9A0DB2DC-4C9A-4742-B13C-FB6460FD3503}" type="slidenum">
              <a:rPr lang="zh-CN" altLang="en-US" dirty="0"/>
              <a:t>‹#›</a:t>
            </a:fld>
            <a:endParaRPr lang="zh-CN" alt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1800" y="585789"/>
            <a:ext cx="6965950" cy="989012"/>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31800" y="1733550"/>
            <a:ext cx="6965950" cy="391795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自定义版式">
    <p:bg>
      <p:bgPr>
        <a:solidFill>
          <a:srgbClr val="CCECFF">
            <a:alpha val="70195"/>
          </a:srgb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7" name="日期占位符 2"/>
          <p:cNvSpPr>
            <a:spLocks noGrp="1"/>
          </p:cNvSpPr>
          <p:nvPr>
            <p:ph type="dt" sz="half" idx="2"/>
          </p:nvPr>
        </p:nvSpPr>
        <p:spPr>
          <a:xfrm>
            <a:off x="838200" y="6356350"/>
            <a:ext cx="2743200" cy="365125"/>
          </a:xfr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0EB7D40-8EF8-449C-BE5F-E8661D9E6A87}" type="datetimeFigureOut">
              <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2024/4/8</a:t>
            </a:fld>
            <a:endPar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3"/>
          <p:cNvSpPr>
            <a:spLocks noGrp="1"/>
          </p:cNvSpPr>
          <p:nvPr>
            <p:ph type="ftr" sz="quarter" idx="3"/>
          </p:nvPr>
        </p:nvSpPr>
        <p:spPr>
          <a:xfrm>
            <a:off x="4038600" y="6356350"/>
            <a:ext cx="4114800" cy="365125"/>
          </a:xfr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4"/>
          <p:cNvSpPr>
            <a:spLocks noGrp="1"/>
          </p:cNvSpPr>
          <p:nvPr>
            <p:ph type="sldNum" sz="quarter" idx="4"/>
          </p:nvPr>
        </p:nvSpPr>
        <p:spPr>
          <a:xfrm>
            <a:off x="8610600" y="6356350"/>
            <a:ext cx="2743200" cy="365125"/>
          </a:xfrm>
        </p:spPr>
        <p:txBody>
          <a:bodyPr/>
          <a:lstStyle/>
          <a:p>
            <a:pPr lvl="0" eaLnBrk="1" hangingPunct="1">
              <a:buNone/>
            </a:pPr>
            <a:fld id="{9A0DB2DC-4C9A-4742-B13C-FB6460FD3503}" type="slidenum">
              <a:rPr lang="zh-CN" altLang="en-US" dirty="0"/>
              <a:t>‹#›</a:t>
            </a:fld>
            <a:endParaRPr lang="zh-CN" altLang="en-US"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_自定义版式">
    <p:bg>
      <p:bgPr>
        <a:solidFill>
          <a:srgbClr val="CCECFF">
            <a:alpha val="70195"/>
          </a:srgb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7" name="日期占位符 2"/>
          <p:cNvSpPr>
            <a:spLocks noGrp="1"/>
          </p:cNvSpPr>
          <p:nvPr>
            <p:ph type="dt" sz="half" idx="2"/>
          </p:nvPr>
        </p:nvSpPr>
        <p:spPr>
          <a:xfrm>
            <a:off x="838200" y="6356350"/>
            <a:ext cx="2743200" cy="365125"/>
          </a:xfr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211C1522-0CE3-4707-9625-14021C695BE3}" type="datetimeFigureOut">
              <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2024/4/8</a:t>
            </a:fld>
            <a:endPar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3"/>
          <p:cNvSpPr>
            <a:spLocks noGrp="1"/>
          </p:cNvSpPr>
          <p:nvPr>
            <p:ph type="ftr" sz="quarter" idx="3"/>
          </p:nvPr>
        </p:nvSpPr>
        <p:spPr>
          <a:xfrm>
            <a:off x="4038600" y="6356350"/>
            <a:ext cx="4114800" cy="365125"/>
          </a:xfr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4"/>
          <p:cNvSpPr>
            <a:spLocks noGrp="1"/>
          </p:cNvSpPr>
          <p:nvPr>
            <p:ph type="sldNum" sz="quarter" idx="4"/>
          </p:nvPr>
        </p:nvSpPr>
        <p:spPr>
          <a:xfrm>
            <a:off x="8610600" y="6356350"/>
            <a:ext cx="2743200" cy="365125"/>
          </a:xfrm>
        </p:spPr>
        <p:txBody>
          <a:bodyPr/>
          <a:lstStyle/>
          <a:p>
            <a:pPr lvl="0" eaLnBrk="1" hangingPunct="1">
              <a:buNone/>
            </a:pPr>
            <a:fld id="{9A0DB2DC-4C9A-4742-B13C-FB6460FD3503}" type="slidenum">
              <a:rPr lang="zh-CN" altLang="en-US" dirty="0"/>
              <a:t>‹#›</a:t>
            </a:fld>
            <a:endParaRPr lang="zh-CN" alt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自定义版式">
    <p:bg>
      <p:bgPr>
        <a:solidFill>
          <a:srgbClr val="CCECFF">
            <a:alpha val="70195"/>
          </a:srgb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7" name="日期占位符 2"/>
          <p:cNvSpPr>
            <a:spLocks noGrp="1"/>
          </p:cNvSpPr>
          <p:nvPr>
            <p:ph type="dt" sz="half" idx="2"/>
          </p:nvPr>
        </p:nvSpPr>
        <p:spPr>
          <a:xfrm>
            <a:off x="838200" y="6356350"/>
            <a:ext cx="2743200" cy="365125"/>
          </a:xfr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4A535811-7654-4C28-998D-F03E4B1A4EBA}" type="datetimeFigureOut">
              <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2024/4/8</a:t>
            </a:fld>
            <a:endPar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3"/>
          <p:cNvSpPr>
            <a:spLocks noGrp="1"/>
          </p:cNvSpPr>
          <p:nvPr>
            <p:ph type="ftr" sz="quarter" idx="3"/>
          </p:nvPr>
        </p:nvSpPr>
        <p:spPr>
          <a:xfrm>
            <a:off x="4038600" y="6356350"/>
            <a:ext cx="4114800" cy="365125"/>
          </a:xfr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4"/>
          <p:cNvSpPr>
            <a:spLocks noGrp="1"/>
          </p:cNvSpPr>
          <p:nvPr>
            <p:ph type="sldNum" sz="quarter" idx="4"/>
          </p:nvPr>
        </p:nvSpPr>
        <p:spPr>
          <a:xfrm>
            <a:off x="8610600" y="6356350"/>
            <a:ext cx="2743200" cy="365125"/>
          </a:xfrm>
        </p:spPr>
        <p:txBody>
          <a:bodyPr/>
          <a:lstStyle/>
          <a:p>
            <a:pPr lvl="0" eaLnBrk="1" hangingPunct="1">
              <a:buNone/>
            </a:pPr>
            <a:fld id="{9A0DB2DC-4C9A-4742-B13C-FB6460FD3503}" type="slidenum">
              <a:rPr lang="zh-CN" altLang="en-US" dirty="0"/>
              <a:t>‹#›</a:t>
            </a:fld>
            <a:endParaRPr lang="zh-CN" altLang="en-US"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1_自定义版式">
    <p:bg>
      <p:bgPr>
        <a:solidFill>
          <a:srgbClr val="CCECFF">
            <a:alpha val="70195"/>
          </a:srgb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7" name="日期占位符 2"/>
          <p:cNvSpPr>
            <a:spLocks noGrp="1"/>
          </p:cNvSpPr>
          <p:nvPr>
            <p:ph type="dt" sz="half" idx="2"/>
          </p:nvPr>
        </p:nvSpPr>
        <p:spPr>
          <a:xfrm>
            <a:off x="838200" y="6356350"/>
            <a:ext cx="2743200" cy="365125"/>
          </a:xfr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852B06D-6BC3-4B19-AC0A-146481BDBAB5}" type="datetimeFigureOut">
              <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2024/4/8</a:t>
            </a:fld>
            <a:endPar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3"/>
          <p:cNvSpPr>
            <a:spLocks noGrp="1"/>
          </p:cNvSpPr>
          <p:nvPr>
            <p:ph type="ftr" sz="quarter" idx="3"/>
          </p:nvPr>
        </p:nvSpPr>
        <p:spPr>
          <a:xfrm>
            <a:off x="4038600" y="6356350"/>
            <a:ext cx="4114800" cy="365125"/>
          </a:xfr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4"/>
          <p:cNvSpPr>
            <a:spLocks noGrp="1"/>
          </p:cNvSpPr>
          <p:nvPr>
            <p:ph type="sldNum" sz="quarter" idx="4"/>
          </p:nvPr>
        </p:nvSpPr>
        <p:spPr>
          <a:xfrm>
            <a:off x="8610600" y="6356350"/>
            <a:ext cx="2743200" cy="365125"/>
          </a:xfrm>
        </p:spPr>
        <p:txBody>
          <a:bodyPr/>
          <a:lstStyle/>
          <a:p>
            <a:pPr lvl="0" eaLnBrk="1" hangingPunct="1">
              <a:buNone/>
            </a:pPr>
            <a:fld id="{9A0DB2DC-4C9A-4742-B13C-FB6460FD3503}" type="slidenum">
              <a:rPr lang="zh-CN" altLang="en-US" dirty="0"/>
              <a:t>‹#›</a:t>
            </a:fld>
            <a:endParaRPr lang="zh-CN" altLang="en-US" dirty="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2_自定义版式">
    <p:bg>
      <p:bgPr>
        <a:solidFill>
          <a:srgbClr val="CCECFF">
            <a:alpha val="70195"/>
          </a:srgb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7" name="日期占位符 2"/>
          <p:cNvSpPr>
            <a:spLocks noGrp="1"/>
          </p:cNvSpPr>
          <p:nvPr>
            <p:ph type="dt" sz="half" idx="2"/>
          </p:nvPr>
        </p:nvSpPr>
        <p:spPr>
          <a:xfrm>
            <a:off x="838200" y="6356350"/>
            <a:ext cx="2743200" cy="365125"/>
          </a:xfr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4C5458C4-E3B9-4D0E-81CF-CA6C6479800B}" type="datetimeFigureOut">
              <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2024/4/8</a:t>
            </a:fld>
            <a:endPar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3"/>
          <p:cNvSpPr>
            <a:spLocks noGrp="1"/>
          </p:cNvSpPr>
          <p:nvPr>
            <p:ph type="ftr" sz="quarter" idx="3"/>
          </p:nvPr>
        </p:nvSpPr>
        <p:spPr>
          <a:xfrm>
            <a:off x="4038600" y="6356350"/>
            <a:ext cx="4114800" cy="365125"/>
          </a:xfr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4"/>
          <p:cNvSpPr>
            <a:spLocks noGrp="1"/>
          </p:cNvSpPr>
          <p:nvPr>
            <p:ph type="sldNum" sz="quarter" idx="4"/>
          </p:nvPr>
        </p:nvSpPr>
        <p:spPr>
          <a:xfrm>
            <a:off x="8610600" y="6356350"/>
            <a:ext cx="2743200" cy="365125"/>
          </a:xfrm>
        </p:spPr>
        <p:txBody>
          <a:bodyPr/>
          <a:lstStyle/>
          <a:p>
            <a:pPr lvl="0" eaLnBrk="1" hangingPunct="1">
              <a:buNone/>
            </a:pPr>
            <a:fld id="{9A0DB2DC-4C9A-4742-B13C-FB6460FD3503}" type="slidenum">
              <a:rPr lang="zh-CN" altLang="en-US" dirty="0"/>
              <a:t>‹#›</a:t>
            </a:fld>
            <a:endParaRPr lang="zh-CN" altLang="en-US" dirty="0"/>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3_自定义版式">
    <p:bg>
      <p:bgPr>
        <a:solidFill>
          <a:srgbClr val="CCECFF">
            <a:alpha val="70195"/>
          </a:srgb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7" name="日期占位符 2"/>
          <p:cNvSpPr>
            <a:spLocks noGrp="1"/>
          </p:cNvSpPr>
          <p:nvPr>
            <p:ph type="dt" sz="half" idx="2"/>
          </p:nvPr>
        </p:nvSpPr>
        <p:spPr>
          <a:xfrm>
            <a:off x="838200" y="6356350"/>
            <a:ext cx="2743200" cy="365125"/>
          </a:xfr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CFE91F0-F939-4C33-9BC7-58065627CACA}" type="datetimeFigureOut">
              <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2024/4/8</a:t>
            </a:fld>
            <a:endPar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3"/>
          <p:cNvSpPr>
            <a:spLocks noGrp="1"/>
          </p:cNvSpPr>
          <p:nvPr>
            <p:ph type="ftr" sz="quarter" idx="3"/>
          </p:nvPr>
        </p:nvSpPr>
        <p:spPr>
          <a:xfrm>
            <a:off x="4038600" y="6356350"/>
            <a:ext cx="4114800" cy="365125"/>
          </a:xfr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4"/>
          <p:cNvSpPr>
            <a:spLocks noGrp="1"/>
          </p:cNvSpPr>
          <p:nvPr>
            <p:ph type="sldNum" sz="quarter" idx="4"/>
          </p:nvPr>
        </p:nvSpPr>
        <p:spPr>
          <a:xfrm>
            <a:off x="8610600" y="6356350"/>
            <a:ext cx="2743200" cy="365125"/>
          </a:xfrm>
        </p:spPr>
        <p:txBody>
          <a:bodyPr/>
          <a:lstStyle/>
          <a:p>
            <a:pPr lvl="0" eaLnBrk="1" hangingPunct="1">
              <a:buNone/>
            </a:pPr>
            <a:fld id="{9A0DB2DC-4C9A-4742-B13C-FB6460FD3503}" type="slidenum">
              <a:rPr lang="zh-CN" altLang="en-US" dirty="0"/>
              <a:t>‹#›</a:t>
            </a:fld>
            <a:endParaRPr lang="zh-CN" altLang="en-US" dirty="0"/>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4_自定义版式">
    <p:bg>
      <p:bgPr>
        <a:solidFill>
          <a:srgbClr val="CCECFF">
            <a:alpha val="70195"/>
          </a:srgb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7" name="日期占位符 2"/>
          <p:cNvSpPr>
            <a:spLocks noGrp="1"/>
          </p:cNvSpPr>
          <p:nvPr>
            <p:ph type="dt" sz="half" idx="2"/>
          </p:nvPr>
        </p:nvSpPr>
        <p:spPr>
          <a:xfrm>
            <a:off x="838200" y="6356350"/>
            <a:ext cx="2743200" cy="365125"/>
          </a:xfr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9843C2E-164B-4E19-9096-AFB251426FE8}" type="datetimeFigureOut">
              <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2024/4/8</a:t>
            </a:fld>
            <a:endPar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3"/>
          <p:cNvSpPr>
            <a:spLocks noGrp="1"/>
          </p:cNvSpPr>
          <p:nvPr>
            <p:ph type="ftr" sz="quarter" idx="3"/>
          </p:nvPr>
        </p:nvSpPr>
        <p:spPr>
          <a:xfrm>
            <a:off x="4038600" y="6356350"/>
            <a:ext cx="4114800" cy="365125"/>
          </a:xfr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4"/>
          <p:cNvSpPr>
            <a:spLocks noGrp="1"/>
          </p:cNvSpPr>
          <p:nvPr>
            <p:ph type="sldNum" sz="quarter" idx="4"/>
          </p:nvPr>
        </p:nvSpPr>
        <p:spPr>
          <a:xfrm>
            <a:off x="8610600" y="6356350"/>
            <a:ext cx="2743200" cy="365125"/>
          </a:xfrm>
        </p:spPr>
        <p:txBody>
          <a:bodyPr/>
          <a:lstStyle/>
          <a:p>
            <a:pPr lvl="0" eaLnBrk="1" hangingPunct="1">
              <a:buNone/>
            </a:pPr>
            <a:fld id="{9A0DB2DC-4C9A-4742-B13C-FB6460FD3503}" type="slidenum">
              <a:rPr lang="zh-CN" altLang="en-US" dirty="0"/>
              <a:t>‹#›</a:t>
            </a:fld>
            <a:endParaRPr lang="zh-CN" altLang="en-US" dirty="0"/>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5_自定义版式">
    <p:bg>
      <p:bgPr>
        <a:solidFill>
          <a:srgbClr val="CCECFF">
            <a:alpha val="70195"/>
          </a:srgb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7" name="日期占位符 2"/>
          <p:cNvSpPr>
            <a:spLocks noGrp="1"/>
          </p:cNvSpPr>
          <p:nvPr>
            <p:ph type="dt" sz="half" idx="2"/>
          </p:nvPr>
        </p:nvSpPr>
        <p:spPr>
          <a:xfrm>
            <a:off x="838200" y="6356350"/>
            <a:ext cx="2743200" cy="365125"/>
          </a:xfr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635D108-BD0F-48DB-8616-43ADCFEABB17}" type="datetimeFigureOut">
              <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2024/4/8</a:t>
            </a:fld>
            <a:endPar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3"/>
          <p:cNvSpPr>
            <a:spLocks noGrp="1"/>
          </p:cNvSpPr>
          <p:nvPr>
            <p:ph type="ftr" sz="quarter" idx="3"/>
          </p:nvPr>
        </p:nvSpPr>
        <p:spPr>
          <a:xfrm>
            <a:off x="4038600" y="6356350"/>
            <a:ext cx="4114800" cy="365125"/>
          </a:xfrm>
        </p:spPr>
        <p:txBody>
          <a:bodyPr/>
          <a:lstStyle>
            <a:lvl1pPr eaLnBrk="1" hangingPunct="1">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4"/>
          <p:cNvSpPr>
            <a:spLocks noGrp="1"/>
          </p:cNvSpPr>
          <p:nvPr>
            <p:ph type="sldNum" sz="quarter" idx="4"/>
          </p:nvPr>
        </p:nvSpPr>
        <p:spPr>
          <a:xfrm>
            <a:off x="8610600" y="6356350"/>
            <a:ext cx="2743200" cy="365125"/>
          </a:xfrm>
        </p:spPr>
        <p:txBody>
          <a:bodyPr/>
          <a:lstStyle/>
          <a:p>
            <a:pPr lvl="0" eaLnBrk="1" hangingPunct="1">
              <a:buNone/>
            </a:pPr>
            <a:fld id="{9A0DB2DC-4C9A-4742-B13C-FB6460FD3503}" type="slidenum">
              <a:rPr lang="zh-CN" altLang="en-US" dirty="0"/>
              <a:t>‹#›</a:t>
            </a:fld>
            <a:endParaRPr lang="zh-CN" altLang="en-US" dirty="0"/>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Only">
  <p:cSld name="内容">
    <p:bg>
      <p:bgPr>
        <a:solidFill>
          <a:srgbClr val="CCECFF">
            <a:alpha val="70195"/>
          </a:srgbClr>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1683" y="4407537"/>
            <a:ext cx="7773206" cy="1361979"/>
          </a:xfrm>
          <a:prstGeom prst="rect">
            <a:avLst/>
          </a:prstGeom>
        </p:spPr>
        <p:txBody>
          <a:bodyPr anchor="t"/>
          <a:lstStyle>
            <a:lvl1pPr algn="l">
              <a:defRPr sz="3400" b="1" cap="all"/>
            </a:lvl1pPr>
          </a:lstStyle>
          <a:p>
            <a:r>
              <a:rPr lang="zh-CN" altLang="en-US"/>
              <a:t>单击此处编辑母版标题样式</a:t>
            </a:r>
          </a:p>
        </p:txBody>
      </p:sp>
      <p:sp>
        <p:nvSpPr>
          <p:cNvPr id="3" name="文本占位符 2"/>
          <p:cNvSpPr>
            <a:spLocks noGrp="1"/>
          </p:cNvSpPr>
          <p:nvPr>
            <p:ph type="body" idx="1"/>
          </p:nvPr>
        </p:nvSpPr>
        <p:spPr>
          <a:xfrm>
            <a:off x="721683" y="2906748"/>
            <a:ext cx="7773206" cy="1500789"/>
          </a:xfrm>
          <a:prstGeom prst="rect">
            <a:avLst/>
          </a:prstGeom>
        </p:spPr>
        <p:txBody>
          <a:bodyPr anchor="b"/>
          <a:lstStyle>
            <a:lvl1pPr marL="0" indent="0">
              <a:buNone/>
              <a:defRPr sz="1700"/>
            </a:lvl1pPr>
            <a:lvl2pPr marL="390525" indent="0">
              <a:buNone/>
              <a:defRPr sz="1500"/>
            </a:lvl2pPr>
            <a:lvl3pPr marL="781685" indent="0">
              <a:buNone/>
              <a:defRPr sz="1400"/>
            </a:lvl3pPr>
            <a:lvl4pPr marL="1172210" indent="0">
              <a:buNone/>
              <a:defRPr sz="1200"/>
            </a:lvl4pPr>
            <a:lvl5pPr marL="1562735" indent="0">
              <a:buNone/>
              <a:defRPr sz="1200"/>
            </a:lvl5pPr>
            <a:lvl6pPr marL="1953895" indent="0">
              <a:buNone/>
              <a:defRPr sz="1200"/>
            </a:lvl6pPr>
            <a:lvl7pPr marL="2344420" indent="0">
              <a:buNone/>
              <a:defRPr sz="1200"/>
            </a:lvl7pPr>
            <a:lvl8pPr marL="2734945" indent="0">
              <a:buNone/>
              <a:defRPr sz="1200"/>
            </a:lvl8pPr>
            <a:lvl9pPr marL="3125470" indent="0">
              <a:buNone/>
              <a:defRPr sz="1200"/>
            </a:lvl9pPr>
          </a:lstStyle>
          <a:p>
            <a:pPr lvl="0"/>
            <a:r>
              <a:rPr lang="zh-CN" altLang="en-US"/>
              <a:t>单击此处编辑母版文本样式</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31800" y="585789"/>
            <a:ext cx="6965950" cy="989012"/>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31399" y="1733055"/>
            <a:ext cx="3418921" cy="3918268"/>
          </a:xfrm>
          <a:prstGeom prst="rect">
            <a:avLst/>
          </a:prstGeom>
        </p:spPr>
        <p:txBody>
          <a:bodyPr/>
          <a:lstStyle>
            <a:lvl1pPr>
              <a:defRPr sz="2400"/>
            </a:lvl1pPr>
            <a:lvl2pPr>
              <a:defRPr sz="21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979336" y="1733055"/>
            <a:ext cx="3418921" cy="3918268"/>
          </a:xfrm>
          <a:prstGeom prst="rect">
            <a:avLst/>
          </a:prstGeom>
        </p:spPr>
        <p:txBody>
          <a:bodyPr/>
          <a:lstStyle>
            <a:lvl1pPr>
              <a:defRPr sz="2400"/>
            </a:lvl1pPr>
            <a:lvl2pPr>
              <a:defRPr sz="21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6931" y="274871"/>
            <a:ext cx="8230138" cy="1142084"/>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6931" y="1535148"/>
            <a:ext cx="4039810" cy="639072"/>
          </a:xfrm>
          <a:prstGeom prst="rect">
            <a:avLst/>
          </a:prstGeom>
        </p:spPr>
        <p:txBody>
          <a:bodyPr anchor="b"/>
          <a:lstStyle>
            <a:lvl1pPr marL="0" indent="0">
              <a:buNone/>
              <a:defRPr sz="2100" b="1"/>
            </a:lvl1pPr>
            <a:lvl2pPr marL="390525" indent="0">
              <a:buNone/>
              <a:defRPr sz="1700" b="1"/>
            </a:lvl2pPr>
            <a:lvl3pPr marL="781685" indent="0">
              <a:buNone/>
              <a:defRPr sz="1500" b="1"/>
            </a:lvl3pPr>
            <a:lvl4pPr marL="1172210" indent="0">
              <a:buNone/>
              <a:defRPr sz="1400" b="1"/>
            </a:lvl4pPr>
            <a:lvl5pPr marL="1562735" indent="0">
              <a:buNone/>
              <a:defRPr sz="1400" b="1"/>
            </a:lvl5pPr>
            <a:lvl6pPr marL="1953895" indent="0">
              <a:buNone/>
              <a:defRPr sz="1400" b="1"/>
            </a:lvl6pPr>
            <a:lvl7pPr marL="2344420" indent="0">
              <a:buNone/>
              <a:defRPr sz="1400" b="1"/>
            </a:lvl7pPr>
            <a:lvl8pPr marL="2734945" indent="0">
              <a:buNone/>
              <a:defRPr sz="1400" b="1"/>
            </a:lvl8pPr>
            <a:lvl9pPr marL="3125470"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6931" y="2174221"/>
            <a:ext cx="4039810" cy="3952627"/>
          </a:xfrm>
          <a:prstGeom prst="rect">
            <a:avLst/>
          </a:prstGeom>
        </p:spPr>
        <p:txBody>
          <a:bodyPr/>
          <a:lstStyle>
            <a:lvl1pPr>
              <a:defRPr sz="2100"/>
            </a:lvl1pPr>
            <a:lvl2pPr>
              <a:defRPr sz="17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4574" y="1535148"/>
            <a:ext cx="4042497" cy="639072"/>
          </a:xfrm>
          <a:prstGeom prst="rect">
            <a:avLst/>
          </a:prstGeom>
        </p:spPr>
        <p:txBody>
          <a:bodyPr anchor="b"/>
          <a:lstStyle>
            <a:lvl1pPr marL="0" indent="0">
              <a:buNone/>
              <a:defRPr sz="2100" b="1"/>
            </a:lvl1pPr>
            <a:lvl2pPr marL="390525" indent="0">
              <a:buNone/>
              <a:defRPr sz="1700" b="1"/>
            </a:lvl2pPr>
            <a:lvl3pPr marL="781685" indent="0">
              <a:buNone/>
              <a:defRPr sz="1500" b="1"/>
            </a:lvl3pPr>
            <a:lvl4pPr marL="1172210" indent="0">
              <a:buNone/>
              <a:defRPr sz="1400" b="1"/>
            </a:lvl4pPr>
            <a:lvl5pPr marL="1562735" indent="0">
              <a:buNone/>
              <a:defRPr sz="1400" b="1"/>
            </a:lvl5pPr>
            <a:lvl6pPr marL="1953895" indent="0">
              <a:buNone/>
              <a:defRPr sz="1400" b="1"/>
            </a:lvl6pPr>
            <a:lvl7pPr marL="2344420" indent="0">
              <a:buNone/>
              <a:defRPr sz="1400" b="1"/>
            </a:lvl7pPr>
            <a:lvl8pPr marL="2734945" indent="0">
              <a:buNone/>
              <a:defRPr sz="1400" b="1"/>
            </a:lvl8pPr>
            <a:lvl9pPr marL="3125470"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644574" y="2174221"/>
            <a:ext cx="4042497" cy="3952627"/>
          </a:xfrm>
          <a:prstGeom prst="rect">
            <a:avLst/>
          </a:prstGeom>
        </p:spPr>
        <p:txBody>
          <a:bodyPr/>
          <a:lstStyle>
            <a:lvl1pPr>
              <a:defRPr sz="2100"/>
            </a:lvl1pPr>
            <a:lvl2pPr>
              <a:defRPr sz="17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31800" y="585789"/>
            <a:ext cx="6965950" cy="989012"/>
          </a:xfrm>
          <a:prstGeom prst="rect">
            <a:avLst/>
          </a:prstGeom>
        </p:spPr>
        <p:txBody>
          <a:bodyPr/>
          <a:lstStyle/>
          <a:p>
            <a:r>
              <a:rPr lang="zh-CN" altLang="en-US"/>
              <a:t>单击此处编辑母版标题样式</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6934" y="273497"/>
            <a:ext cx="3009027" cy="1161324"/>
          </a:xfrm>
          <a:prstGeom prst="rect">
            <a:avLst/>
          </a:prstGeom>
        </p:spPr>
        <p:txBody>
          <a:bodyPr anchor="b"/>
          <a:lstStyle>
            <a:lvl1pPr algn="l">
              <a:defRPr sz="1700" b="1"/>
            </a:lvl1pPr>
          </a:lstStyle>
          <a:p>
            <a:r>
              <a:rPr lang="zh-CN" altLang="en-US"/>
              <a:t>单击此处编辑母版标题样式</a:t>
            </a:r>
          </a:p>
        </p:txBody>
      </p:sp>
      <p:sp>
        <p:nvSpPr>
          <p:cNvPr id="3" name="内容占位符 2"/>
          <p:cNvSpPr>
            <a:spLocks noGrp="1"/>
          </p:cNvSpPr>
          <p:nvPr>
            <p:ph idx="1"/>
          </p:nvPr>
        </p:nvSpPr>
        <p:spPr>
          <a:xfrm>
            <a:off x="3574815" y="273498"/>
            <a:ext cx="5112254" cy="5853351"/>
          </a:xfrm>
          <a:prstGeom prst="rect">
            <a:avLst/>
          </a:prstGeom>
        </p:spPr>
        <p:txBody>
          <a:bodyPr/>
          <a:lstStyle>
            <a:lvl1pPr>
              <a:defRPr sz="2700"/>
            </a:lvl1pPr>
            <a:lvl2pPr>
              <a:defRPr sz="2400"/>
            </a:lvl2pPr>
            <a:lvl3pPr>
              <a:defRPr sz="21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6934" y="1434821"/>
            <a:ext cx="3009027" cy="4692027"/>
          </a:xfrm>
          <a:prstGeom prst="rect">
            <a:avLst/>
          </a:prstGeom>
        </p:spPr>
        <p:txBody>
          <a:bodyPr/>
          <a:lstStyle>
            <a:lvl1pPr marL="0" indent="0">
              <a:buNone/>
              <a:defRPr sz="1200"/>
            </a:lvl1pPr>
            <a:lvl2pPr marL="390525" indent="0">
              <a:buNone/>
              <a:defRPr sz="1000"/>
            </a:lvl2pPr>
            <a:lvl3pPr marL="781685" indent="0">
              <a:buNone/>
              <a:defRPr sz="900"/>
            </a:lvl3pPr>
            <a:lvl4pPr marL="1172210" indent="0">
              <a:buNone/>
              <a:defRPr sz="800"/>
            </a:lvl4pPr>
            <a:lvl5pPr marL="1562735" indent="0">
              <a:buNone/>
              <a:defRPr sz="800"/>
            </a:lvl5pPr>
            <a:lvl6pPr marL="1953895" indent="0">
              <a:buNone/>
              <a:defRPr sz="800"/>
            </a:lvl6pPr>
            <a:lvl7pPr marL="2344420" indent="0">
              <a:buNone/>
              <a:defRPr sz="800"/>
            </a:lvl7pPr>
            <a:lvl8pPr marL="2734945" indent="0">
              <a:buNone/>
              <a:defRPr sz="800"/>
            </a:lvl8pPr>
            <a:lvl9pPr marL="3125470" indent="0">
              <a:buNone/>
              <a:defRPr sz="800"/>
            </a:lvl9pPr>
          </a:lstStyle>
          <a:p>
            <a:pPr lvl="0"/>
            <a:r>
              <a:rPr lang="zh-CN" altLang="en-US"/>
              <a:t>单击此处编辑母版文本样式</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784" y="4800600"/>
            <a:ext cx="5485862" cy="566232"/>
          </a:xfrm>
          <a:prstGeom prst="rect">
            <a:avLst/>
          </a:prstGeom>
        </p:spPr>
        <p:txBody>
          <a:bodyPr anchor="b"/>
          <a:lstStyle>
            <a:lvl1pPr algn="l">
              <a:defRPr sz="1700" b="1"/>
            </a:lvl1pPr>
          </a:lstStyle>
          <a:p>
            <a:r>
              <a:rPr lang="zh-CN" altLang="en-US"/>
              <a:t>单击此处编辑母版标题样式</a:t>
            </a:r>
          </a:p>
        </p:txBody>
      </p:sp>
      <p:sp>
        <p:nvSpPr>
          <p:cNvPr id="3" name="图片占位符 2"/>
          <p:cNvSpPr>
            <a:spLocks noGrp="1"/>
          </p:cNvSpPr>
          <p:nvPr>
            <p:ph type="pic" idx="1"/>
          </p:nvPr>
        </p:nvSpPr>
        <p:spPr>
          <a:xfrm>
            <a:off x="1792784" y="612960"/>
            <a:ext cx="5485862" cy="4114800"/>
          </a:xfrm>
          <a:prstGeom prst="rect">
            <a:avLst/>
          </a:prstGeom>
        </p:spPr>
        <p:txBody>
          <a:bodyPr/>
          <a:lstStyle>
            <a:lvl1pPr marL="0" indent="0">
              <a:buNone/>
              <a:defRPr sz="2700"/>
            </a:lvl1pPr>
            <a:lvl2pPr marL="390525" indent="0">
              <a:buNone/>
              <a:defRPr sz="2400"/>
            </a:lvl2pPr>
            <a:lvl3pPr marL="781685" indent="0">
              <a:buNone/>
              <a:defRPr sz="2100"/>
            </a:lvl3pPr>
            <a:lvl4pPr marL="1172210" indent="0">
              <a:buNone/>
              <a:defRPr sz="1700"/>
            </a:lvl4pPr>
            <a:lvl5pPr marL="1562735" indent="0">
              <a:buNone/>
              <a:defRPr sz="1700"/>
            </a:lvl5pPr>
            <a:lvl6pPr marL="1953895" indent="0">
              <a:buNone/>
              <a:defRPr sz="1700"/>
            </a:lvl6pPr>
            <a:lvl7pPr marL="2344420" indent="0">
              <a:buNone/>
              <a:defRPr sz="1700"/>
            </a:lvl7pPr>
            <a:lvl8pPr marL="2734945" indent="0">
              <a:buNone/>
              <a:defRPr sz="1700"/>
            </a:lvl8pPr>
            <a:lvl9pPr marL="3125470" indent="0">
              <a:buNone/>
              <a:defRPr sz="1700"/>
            </a:lvl9pPr>
          </a:lstStyle>
          <a:p>
            <a:pPr marL="0" marR="0" lvl="0" indent="0" algn="l" defTabSz="914400" rtl="0" eaLnBrk="0" fontAlgn="base" latinLnBrk="0" hangingPunct="0">
              <a:lnSpc>
                <a:spcPct val="100000"/>
              </a:lnSpc>
              <a:spcBef>
                <a:spcPct val="20000"/>
              </a:spcBef>
              <a:spcAft>
                <a:spcPct val="0"/>
              </a:spcAft>
              <a:buClr>
                <a:srgbClr val="0000FF"/>
              </a:buClr>
              <a:buSzTx/>
              <a:buFont typeface="Symbol" panose="05050102010706020507" pitchFamily="18" charset="2"/>
              <a:buNone/>
              <a:defRPr/>
            </a:pPr>
            <a:r>
              <a:rPr kumimoji="0" lang="zh-CN" altLang="en-US" sz="2700" b="1" i="0" u="none" strike="noStrike" kern="0" cap="none" spc="0" normalizeH="0" baseline="0" noProof="0">
                <a:ln>
                  <a:noFill/>
                </a:ln>
                <a:solidFill>
                  <a:srgbClr val="00003C"/>
                </a:solidFill>
                <a:effectLst/>
                <a:uLnTx/>
                <a:uFillTx/>
                <a:latin typeface="+mn-lt"/>
                <a:ea typeface="+mn-ea"/>
                <a:cs typeface="+mn-cs"/>
              </a:rPr>
              <a:t>单击图标添加图片</a:t>
            </a:r>
          </a:p>
        </p:txBody>
      </p:sp>
      <p:sp>
        <p:nvSpPr>
          <p:cNvPr id="4" name="文本占位符 3"/>
          <p:cNvSpPr>
            <a:spLocks noGrp="1"/>
          </p:cNvSpPr>
          <p:nvPr>
            <p:ph type="body" sz="half" idx="2"/>
          </p:nvPr>
        </p:nvSpPr>
        <p:spPr>
          <a:xfrm>
            <a:off x="1792784" y="5366833"/>
            <a:ext cx="5485862" cy="805368"/>
          </a:xfrm>
          <a:prstGeom prst="rect">
            <a:avLst/>
          </a:prstGeom>
        </p:spPr>
        <p:txBody>
          <a:bodyPr/>
          <a:lstStyle>
            <a:lvl1pPr marL="0" indent="0">
              <a:buNone/>
              <a:defRPr sz="1200"/>
            </a:lvl1pPr>
            <a:lvl2pPr marL="390525" indent="0">
              <a:buNone/>
              <a:defRPr sz="1000"/>
            </a:lvl2pPr>
            <a:lvl3pPr marL="781685" indent="0">
              <a:buNone/>
              <a:defRPr sz="900"/>
            </a:lvl3pPr>
            <a:lvl4pPr marL="1172210" indent="0">
              <a:buNone/>
              <a:defRPr sz="800"/>
            </a:lvl4pPr>
            <a:lvl5pPr marL="1562735" indent="0">
              <a:buNone/>
              <a:defRPr sz="800"/>
            </a:lvl5pPr>
            <a:lvl6pPr marL="1953895" indent="0">
              <a:buNone/>
              <a:defRPr sz="800"/>
            </a:lvl6pPr>
            <a:lvl7pPr marL="2344420" indent="0">
              <a:buNone/>
              <a:defRPr sz="800"/>
            </a:lvl7pPr>
            <a:lvl8pPr marL="2734945" indent="0">
              <a:buNone/>
              <a:defRPr sz="800"/>
            </a:lvl8pPr>
            <a:lvl9pPr marL="3125470" indent="0">
              <a:buNone/>
              <a:defRPr sz="800"/>
            </a:lvl9pPr>
          </a:lstStyle>
          <a:p>
            <a:pPr lvl="0"/>
            <a:r>
              <a:rPr lang="zh-CN" altLang="en-US"/>
              <a:t>单击此处编辑母版文本样式</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2.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NULL" TargetMode="Externa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ECFF">
            <a:alpha val="70195"/>
          </a:srgbClr>
        </a:solidFill>
        <a:effectLst/>
      </p:bgPr>
    </p:bg>
    <p:spTree>
      <p:nvGrpSpPr>
        <p:cNvPr id="1" name=""/>
        <p:cNvGrpSpPr/>
        <p:nvPr/>
      </p:nvGrpSpPr>
      <p:grpSpPr>
        <a:xfrm>
          <a:off x="0" y="0"/>
          <a:ext cx="0" cy="0"/>
          <a:chOff x="0" y="0"/>
          <a:chExt cx="0" cy="0"/>
        </a:xfrm>
      </p:grpSpPr>
      <p:pic>
        <p:nvPicPr>
          <p:cNvPr id="95237" name="Picture 19" descr="http://100.cumt.edu.cn/guanhuai/images/xiaoming.gif"/>
          <p:cNvPicPr>
            <a:picLocks noChangeAspect="1" noChangeArrowheads="1"/>
          </p:cNvPicPr>
          <p:nvPr/>
        </p:nvPicPr>
        <p:blipFill>
          <a:blip r:embed="rId30" r:link="rId31" cstate="print">
            <a:duotone>
              <a:schemeClr val="accent2">
                <a:shade val="45000"/>
                <a:satMod val="135000"/>
              </a:schemeClr>
              <a:prstClr val="white"/>
            </a:duotone>
          </a:blip>
          <a:srcRect/>
          <a:stretch>
            <a:fillRect/>
          </a:stretch>
        </p:blipFill>
        <p:spPr bwMode="auto">
          <a:xfrm>
            <a:off x="971600" y="158535"/>
            <a:ext cx="1279528" cy="312000"/>
          </a:xfrm>
          <a:prstGeom prst="rect">
            <a:avLst/>
          </a:prstGeom>
          <a:noFill/>
          <a:ln>
            <a:noFill/>
          </a:ln>
        </p:spPr>
      </p:pic>
      <p:sp>
        <p:nvSpPr>
          <p:cNvPr id="1028" name="Rectangle 24"/>
          <p:cNvSpPr>
            <a:spLocks noChangeArrowheads="1"/>
          </p:cNvSpPr>
          <p:nvPr/>
        </p:nvSpPr>
        <p:spPr bwMode="gray">
          <a:xfrm>
            <a:off x="863600" y="481013"/>
            <a:ext cx="4679950" cy="14288"/>
          </a:xfrm>
          <a:prstGeom prst="rect">
            <a:avLst/>
          </a:prstGeom>
          <a:gradFill rotWithShape="0">
            <a:gsLst>
              <a:gs pos="0">
                <a:srgbClr val="0060C0"/>
              </a:gs>
              <a:gs pos="100000">
                <a:srgbClr val="CCECFF">
                  <a:alpha val="69000"/>
                </a:srgbClr>
              </a:gs>
            </a:gsLst>
            <a:lin ang="0" scaled="1"/>
          </a:gradFill>
          <a:ln>
            <a:noFill/>
          </a:ln>
        </p:spPr>
        <p:txBody>
          <a:bodyPr wrap="none" lIns="78136" tIns="39067" rIns="78136" bIns="39067"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
                <a:srgbClr val="800000"/>
              </a:buClr>
              <a:buSzPct val="80000"/>
              <a:buFont typeface="Wingdings" panose="05000000000000000000" pitchFamily="2" charset="2"/>
              <a:buNone/>
              <a:defRPr/>
            </a:pPr>
            <a:endParaRPr kumimoji="1" lang="zh-CN" altLang="zh-CN" sz="2100" b="1"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pic>
        <p:nvPicPr>
          <p:cNvPr id="1030" name="Picture 34" descr="杰出模板3"/>
          <p:cNvPicPr>
            <a:picLocks noChangeArrowheads="1"/>
          </p:cNvPicPr>
          <p:nvPr/>
        </p:nvPicPr>
        <p:blipFill>
          <a:blip r:embed="rId32" cstate="print"/>
          <a:srcRect l="19112" r="3088"/>
          <a:stretch>
            <a:fillRect/>
          </a:stretch>
        </p:blipFill>
        <p:spPr bwMode="auto">
          <a:xfrm>
            <a:off x="5580512" y="-21052"/>
            <a:ext cx="3600000" cy="503999"/>
          </a:xfrm>
          <a:prstGeom prst="rect">
            <a:avLst/>
          </a:prstGeom>
          <a:noFill/>
          <a:ln>
            <a:noFill/>
          </a:ln>
          <a:effectLst>
            <a:softEdge rad="12700"/>
          </a:effectLst>
          <a:scene3d>
            <a:camera prst="perspectiveFront"/>
            <a:lightRig rig="threePt" dir="t"/>
          </a:scene3d>
        </p:spPr>
      </p:pic>
      <p:sp>
        <p:nvSpPr>
          <p:cNvPr id="1031" name="Text Box 35" descr="深色木质"/>
          <p:cNvSpPr txBox="1">
            <a:spLocks noChangeArrowheads="1"/>
          </p:cNvSpPr>
          <p:nvPr/>
        </p:nvSpPr>
        <p:spPr bwMode="auto">
          <a:xfrm>
            <a:off x="2268538" y="244475"/>
            <a:ext cx="3330575" cy="231775"/>
          </a:xfrm>
          <a:prstGeom prst="rect">
            <a:avLst/>
          </a:prstGeom>
          <a:noFill/>
          <a:ln>
            <a:noFill/>
          </a:ln>
        </p:spPr>
        <p:txBody>
          <a:bodyPr lIns="78136" tIns="39067" rIns="78136" bIns="39067">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rgbClr val="800000"/>
              </a:buClr>
              <a:buSzPct val="80000"/>
              <a:buFont typeface="Wingdings" panose="05000000000000000000" pitchFamily="2" charset="2"/>
              <a:buNone/>
              <a:defRPr/>
            </a:pPr>
            <a:r>
              <a:rPr kumimoji="0" lang="en-US" altLang="zh-CN" sz="1000" b="0" i="0" u="none" strike="noStrike" kern="1200" cap="none" spc="0" normalizeH="0" baseline="0" noProof="0" dirty="0">
                <a:ln>
                  <a:noFill/>
                </a:ln>
                <a:solidFill>
                  <a:srgbClr val="0060C0"/>
                </a:solidFill>
                <a:effectLst/>
                <a:uLnTx/>
                <a:uFillTx/>
                <a:latin typeface="Cambria Math" panose="02040503050406030204" pitchFamily="18" charset="0"/>
                <a:ea typeface="Cambria Math" panose="02040503050406030204" pitchFamily="18" charset="0"/>
                <a:cs typeface="Calibri" panose="020F0502020204030204" pitchFamily="34" charset="0"/>
              </a:rPr>
              <a:t>CHINA UNIVERSITY OF MINING AND TECHNOLOGY</a:t>
            </a:r>
          </a:p>
        </p:txBody>
      </p:sp>
      <p:pic>
        <p:nvPicPr>
          <p:cNvPr id="97286" name="Picture 16"/>
          <p:cNvPicPr/>
          <p:nvPr userDrawn="1"/>
        </p:nvPicPr>
        <p:blipFill>
          <a:blip r:embed="rId33"/>
          <a:stretch>
            <a:fillRect/>
          </a:stretch>
        </p:blipFill>
        <p:spPr>
          <a:xfrm>
            <a:off x="360363" y="61913"/>
            <a:ext cx="612775" cy="6111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transition/>
  <p:hf sldNum="0" hdr="0" ftr="0" dt="0"/>
  <p:txStyles>
    <p:titleStyle>
      <a:lvl1pPr algn="ctr" rtl="0" eaLnBrk="0" fontAlgn="base" hangingPunct="0">
        <a:spcBef>
          <a:spcPct val="0"/>
        </a:spcBef>
        <a:spcAft>
          <a:spcPct val="0"/>
        </a:spcAft>
        <a:defRPr sz="3100" b="1">
          <a:solidFill>
            <a:srgbClr val="00003C"/>
          </a:solidFill>
          <a:latin typeface="+mj-lt"/>
          <a:ea typeface="+mj-ea"/>
          <a:cs typeface="+mj-cs"/>
        </a:defRPr>
      </a:lvl1pPr>
      <a:lvl2pPr algn="ctr" rtl="0" eaLnBrk="0" fontAlgn="base" hangingPunct="0">
        <a:spcBef>
          <a:spcPct val="0"/>
        </a:spcBef>
        <a:spcAft>
          <a:spcPct val="0"/>
        </a:spcAft>
        <a:defRPr sz="3100" b="1">
          <a:solidFill>
            <a:srgbClr val="00003C"/>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3100" b="1">
          <a:solidFill>
            <a:srgbClr val="00003C"/>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3100" b="1">
          <a:solidFill>
            <a:srgbClr val="00003C"/>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3100" b="1">
          <a:solidFill>
            <a:srgbClr val="00003C"/>
          </a:solidFill>
          <a:latin typeface="Times New Roman" panose="02020603050405020304" pitchFamily="18" charset="0"/>
          <a:ea typeface="宋体" panose="02010600030101010101" pitchFamily="2" charset="-122"/>
        </a:defRPr>
      </a:lvl5pPr>
      <a:lvl6pPr marL="390525" algn="ctr" defTabSz="914400" rtl="0" eaLnBrk="1" fontAlgn="base" hangingPunct="1">
        <a:spcBef>
          <a:spcPct val="0"/>
        </a:spcBef>
        <a:spcAft>
          <a:spcPct val="0"/>
        </a:spcAft>
        <a:defRPr sz="3100" b="1">
          <a:solidFill>
            <a:srgbClr val="00003C"/>
          </a:solidFill>
          <a:latin typeface="Times New Roman" panose="02020603050405020304" pitchFamily="18" charset="0"/>
          <a:ea typeface="宋体" panose="02010600030101010101" pitchFamily="2" charset="-122"/>
        </a:defRPr>
      </a:lvl6pPr>
      <a:lvl7pPr marL="781685" algn="ctr" defTabSz="914400" rtl="0" eaLnBrk="1" fontAlgn="base" hangingPunct="1">
        <a:spcBef>
          <a:spcPct val="0"/>
        </a:spcBef>
        <a:spcAft>
          <a:spcPct val="0"/>
        </a:spcAft>
        <a:defRPr sz="3100" b="1">
          <a:solidFill>
            <a:srgbClr val="00003C"/>
          </a:solidFill>
          <a:latin typeface="Times New Roman" panose="02020603050405020304" pitchFamily="18" charset="0"/>
          <a:ea typeface="宋体" panose="02010600030101010101" pitchFamily="2" charset="-122"/>
        </a:defRPr>
      </a:lvl7pPr>
      <a:lvl8pPr marL="1172210" algn="ctr" defTabSz="914400" rtl="0" eaLnBrk="1" fontAlgn="base" hangingPunct="1">
        <a:spcBef>
          <a:spcPct val="0"/>
        </a:spcBef>
        <a:spcAft>
          <a:spcPct val="0"/>
        </a:spcAft>
        <a:defRPr sz="3100" b="1">
          <a:solidFill>
            <a:srgbClr val="00003C"/>
          </a:solidFill>
          <a:latin typeface="Times New Roman" panose="02020603050405020304" pitchFamily="18" charset="0"/>
          <a:ea typeface="宋体" panose="02010600030101010101" pitchFamily="2" charset="-122"/>
        </a:defRPr>
      </a:lvl8pPr>
      <a:lvl9pPr marL="1562735" algn="ctr" defTabSz="914400" rtl="0" eaLnBrk="1" fontAlgn="base" hangingPunct="1">
        <a:spcBef>
          <a:spcPct val="0"/>
        </a:spcBef>
        <a:spcAft>
          <a:spcPct val="0"/>
        </a:spcAft>
        <a:defRPr sz="3100" b="1">
          <a:solidFill>
            <a:srgbClr val="00003C"/>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0000FF"/>
        </a:buClr>
        <a:buFont typeface="Symbol" panose="05050102010706020507" pitchFamily="18" charset="2"/>
        <a:buChar char="·"/>
        <a:defRPr sz="2400" b="1">
          <a:solidFill>
            <a:srgbClr val="00003C"/>
          </a:solidFill>
          <a:latin typeface="+mn-lt"/>
          <a:ea typeface="+mn-ea"/>
          <a:cs typeface="+mn-cs"/>
        </a:defRPr>
      </a:lvl1pPr>
      <a:lvl2pPr marL="742950" indent="-285750" algn="ctr" rtl="0" eaLnBrk="0" fontAlgn="base" hangingPunct="0">
        <a:spcBef>
          <a:spcPct val="20000"/>
        </a:spcBef>
        <a:spcAft>
          <a:spcPct val="0"/>
        </a:spcAft>
        <a:buClr>
          <a:srgbClr val="0000FF"/>
        </a:buClr>
        <a:buSzPct val="120000"/>
        <a:buChar char="-"/>
        <a:defRPr sz="2700" b="1">
          <a:solidFill>
            <a:srgbClr val="00003C"/>
          </a:solidFill>
          <a:latin typeface="+mn-lt"/>
          <a:ea typeface="+mn-ea"/>
        </a:defRPr>
      </a:lvl2pPr>
      <a:lvl3pPr marL="1141730" indent="-227330" algn="l" rtl="0" eaLnBrk="0" fontAlgn="base" hangingPunct="0">
        <a:spcBef>
          <a:spcPct val="20000"/>
        </a:spcBef>
        <a:spcAft>
          <a:spcPct val="0"/>
        </a:spcAft>
        <a:buClr>
          <a:srgbClr val="0000FF"/>
        </a:buClr>
        <a:buSzPct val="100000"/>
        <a:buChar char="»"/>
        <a:defRPr sz="2400" b="1">
          <a:solidFill>
            <a:srgbClr val="00003C"/>
          </a:solidFill>
          <a:latin typeface="+mn-lt"/>
          <a:ea typeface="+mn-ea"/>
        </a:defRPr>
      </a:lvl3pPr>
      <a:lvl4pPr marL="1598930" indent="-227330" algn="l" rtl="0" eaLnBrk="0" fontAlgn="base" hangingPunct="0">
        <a:spcBef>
          <a:spcPct val="20000"/>
        </a:spcBef>
        <a:spcAft>
          <a:spcPct val="0"/>
        </a:spcAft>
        <a:buClr>
          <a:srgbClr val="0000FF"/>
        </a:buClr>
        <a:buFont typeface="Symbol" panose="05050102010706020507" pitchFamily="18" charset="2"/>
        <a:buChar char="·"/>
        <a:defRPr sz="2000" b="1">
          <a:solidFill>
            <a:srgbClr val="0000FF"/>
          </a:solidFill>
          <a:latin typeface="Arial" panose="020B0604020202020204" pitchFamily="34" charset="0"/>
          <a:ea typeface="+mn-ea"/>
        </a:defRPr>
      </a:lvl4pPr>
      <a:lvl5pPr marL="2056130" indent="-228600" algn="l" rtl="0" eaLnBrk="0" fontAlgn="base" hangingPunct="0">
        <a:spcBef>
          <a:spcPct val="20000"/>
        </a:spcBef>
        <a:spcAft>
          <a:spcPct val="0"/>
        </a:spcAft>
        <a:buClr>
          <a:srgbClr val="0000FF"/>
        </a:buClr>
        <a:buSzPct val="100000"/>
        <a:buChar char="–"/>
        <a:defRPr sz="2000" b="1">
          <a:solidFill>
            <a:srgbClr val="0000FF"/>
          </a:solidFill>
          <a:latin typeface="Arial" panose="020B0604020202020204" pitchFamily="34" charset="0"/>
          <a:ea typeface="+mn-ea"/>
        </a:defRPr>
      </a:lvl5pPr>
      <a:lvl6pPr marL="2447290" indent="-229235" algn="l" defTabSz="914400" rtl="0" eaLnBrk="1" fontAlgn="base" hangingPunct="1">
        <a:spcBef>
          <a:spcPct val="20000"/>
        </a:spcBef>
        <a:spcAft>
          <a:spcPct val="0"/>
        </a:spcAft>
        <a:buClr>
          <a:srgbClr val="0000FF"/>
        </a:buClr>
        <a:buSzPct val="100000"/>
        <a:buChar char="–"/>
        <a:defRPr sz="2000" b="1">
          <a:solidFill>
            <a:srgbClr val="0000FF"/>
          </a:solidFill>
          <a:latin typeface="Arial" panose="020B0604020202020204" pitchFamily="34" charset="0"/>
          <a:ea typeface="+mn-ea"/>
        </a:defRPr>
      </a:lvl6pPr>
      <a:lvl7pPr marL="2838450" indent="-229235" algn="l" defTabSz="914400" rtl="0" eaLnBrk="1" fontAlgn="base" hangingPunct="1">
        <a:spcBef>
          <a:spcPct val="20000"/>
        </a:spcBef>
        <a:spcAft>
          <a:spcPct val="0"/>
        </a:spcAft>
        <a:buClr>
          <a:srgbClr val="0000FF"/>
        </a:buClr>
        <a:buSzPct val="100000"/>
        <a:buChar char="–"/>
        <a:defRPr sz="2000" b="1">
          <a:solidFill>
            <a:srgbClr val="0000FF"/>
          </a:solidFill>
          <a:latin typeface="Arial" panose="020B0604020202020204" pitchFamily="34" charset="0"/>
          <a:ea typeface="+mn-ea"/>
        </a:defRPr>
      </a:lvl7pPr>
      <a:lvl8pPr marL="3228975" indent="-229235" algn="l" defTabSz="914400" rtl="0" eaLnBrk="1" fontAlgn="base" hangingPunct="1">
        <a:spcBef>
          <a:spcPct val="20000"/>
        </a:spcBef>
        <a:spcAft>
          <a:spcPct val="0"/>
        </a:spcAft>
        <a:buClr>
          <a:srgbClr val="0000FF"/>
        </a:buClr>
        <a:buSzPct val="100000"/>
        <a:buChar char="–"/>
        <a:defRPr sz="2000" b="1">
          <a:solidFill>
            <a:srgbClr val="0000FF"/>
          </a:solidFill>
          <a:latin typeface="Arial" panose="020B0604020202020204" pitchFamily="34" charset="0"/>
          <a:ea typeface="+mn-ea"/>
        </a:defRPr>
      </a:lvl8pPr>
      <a:lvl9pPr marL="3619500" indent="-229235" algn="l" defTabSz="914400" rtl="0" eaLnBrk="1" fontAlgn="base" hangingPunct="1">
        <a:spcBef>
          <a:spcPct val="20000"/>
        </a:spcBef>
        <a:spcAft>
          <a:spcPct val="0"/>
        </a:spcAft>
        <a:buClr>
          <a:srgbClr val="0000FF"/>
        </a:buClr>
        <a:buSzPct val="100000"/>
        <a:buChar char="–"/>
        <a:defRPr sz="2000" b="1">
          <a:solidFill>
            <a:srgbClr val="0000FF"/>
          </a:solidFill>
          <a:latin typeface="Arial" panose="020B0604020202020204" pitchFamily="34" charset="0"/>
          <a:ea typeface="+mn-ea"/>
        </a:defRPr>
      </a:lvl9pPr>
    </p:bodyStyle>
    <p:otherStyle>
      <a:defPPr>
        <a:defRPr lang="zh-CN"/>
      </a:defPPr>
      <a:lvl1pPr marL="0" algn="l" defTabSz="781050" rtl="0" eaLnBrk="1" latinLnBrk="0" hangingPunct="1">
        <a:defRPr sz="1500" kern="1200">
          <a:solidFill>
            <a:schemeClr val="tx1"/>
          </a:solidFill>
          <a:latin typeface="+mn-lt"/>
          <a:ea typeface="+mn-ea"/>
          <a:cs typeface="+mn-cs"/>
        </a:defRPr>
      </a:lvl1pPr>
      <a:lvl2pPr marL="390525" algn="l" defTabSz="781050" rtl="0" eaLnBrk="1" latinLnBrk="0" hangingPunct="1">
        <a:defRPr sz="1500" kern="1200">
          <a:solidFill>
            <a:schemeClr val="tx1"/>
          </a:solidFill>
          <a:latin typeface="+mn-lt"/>
          <a:ea typeface="+mn-ea"/>
          <a:cs typeface="+mn-cs"/>
        </a:defRPr>
      </a:lvl2pPr>
      <a:lvl3pPr marL="781685" algn="l" defTabSz="781050" rtl="0" eaLnBrk="1" latinLnBrk="0" hangingPunct="1">
        <a:defRPr sz="1500" kern="1200">
          <a:solidFill>
            <a:schemeClr val="tx1"/>
          </a:solidFill>
          <a:latin typeface="+mn-lt"/>
          <a:ea typeface="+mn-ea"/>
          <a:cs typeface="+mn-cs"/>
        </a:defRPr>
      </a:lvl3pPr>
      <a:lvl4pPr marL="1172210" algn="l" defTabSz="781050" rtl="0" eaLnBrk="1" latinLnBrk="0" hangingPunct="1">
        <a:defRPr sz="1500" kern="1200">
          <a:solidFill>
            <a:schemeClr val="tx1"/>
          </a:solidFill>
          <a:latin typeface="+mn-lt"/>
          <a:ea typeface="+mn-ea"/>
          <a:cs typeface="+mn-cs"/>
        </a:defRPr>
      </a:lvl4pPr>
      <a:lvl5pPr marL="1562735" algn="l" defTabSz="781050" rtl="0" eaLnBrk="1" latinLnBrk="0" hangingPunct="1">
        <a:defRPr sz="1500" kern="1200">
          <a:solidFill>
            <a:schemeClr val="tx1"/>
          </a:solidFill>
          <a:latin typeface="+mn-lt"/>
          <a:ea typeface="+mn-ea"/>
          <a:cs typeface="+mn-cs"/>
        </a:defRPr>
      </a:lvl5pPr>
      <a:lvl6pPr marL="1953895" algn="l" defTabSz="781050" rtl="0" eaLnBrk="1" latinLnBrk="0" hangingPunct="1">
        <a:defRPr sz="1500" kern="1200">
          <a:solidFill>
            <a:schemeClr val="tx1"/>
          </a:solidFill>
          <a:latin typeface="+mn-lt"/>
          <a:ea typeface="+mn-ea"/>
          <a:cs typeface="+mn-cs"/>
        </a:defRPr>
      </a:lvl6pPr>
      <a:lvl7pPr marL="2344420" algn="l" defTabSz="781050" rtl="0" eaLnBrk="1" latinLnBrk="0" hangingPunct="1">
        <a:defRPr sz="1500" kern="1200">
          <a:solidFill>
            <a:schemeClr val="tx1"/>
          </a:solidFill>
          <a:latin typeface="+mn-lt"/>
          <a:ea typeface="+mn-ea"/>
          <a:cs typeface="+mn-cs"/>
        </a:defRPr>
      </a:lvl7pPr>
      <a:lvl8pPr marL="2734945" algn="l" defTabSz="781050" rtl="0" eaLnBrk="1" latinLnBrk="0" hangingPunct="1">
        <a:defRPr sz="1500" kern="1200">
          <a:solidFill>
            <a:schemeClr val="tx1"/>
          </a:solidFill>
          <a:latin typeface="+mn-lt"/>
          <a:ea typeface="+mn-ea"/>
          <a:cs typeface="+mn-cs"/>
        </a:defRPr>
      </a:lvl8pPr>
      <a:lvl9pPr marL="3125470" algn="l" defTabSz="78105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22.bin"/><Relationship Id="rId18" Type="http://schemas.openxmlformats.org/officeDocument/2006/relationships/image" Target="../media/image24.wmf"/><Relationship Id="rId3" Type="http://schemas.openxmlformats.org/officeDocument/2006/relationships/image" Target="../media/image16.wmf"/><Relationship Id="rId7" Type="http://schemas.openxmlformats.org/officeDocument/2006/relationships/oleObject" Target="../embeddings/oleObject19.bin"/><Relationship Id="rId12" Type="http://schemas.openxmlformats.org/officeDocument/2006/relationships/image" Target="../media/image21.wmf"/><Relationship Id="rId17" Type="http://schemas.openxmlformats.org/officeDocument/2006/relationships/oleObject" Target="../embeddings/oleObject24.bin"/><Relationship Id="rId2" Type="http://schemas.openxmlformats.org/officeDocument/2006/relationships/oleObject" Target="../embeddings/oleObject16.bin"/><Relationship Id="rId16" Type="http://schemas.openxmlformats.org/officeDocument/2006/relationships/image" Target="../media/image23.wmf"/><Relationship Id="rId1" Type="http://schemas.openxmlformats.org/officeDocument/2006/relationships/slideLayout" Target="../slideLayouts/slideLayout7.xml"/><Relationship Id="rId6" Type="http://schemas.openxmlformats.org/officeDocument/2006/relationships/oleObject" Target="../embeddings/oleObject18.bin"/><Relationship Id="rId11" Type="http://schemas.openxmlformats.org/officeDocument/2006/relationships/oleObject" Target="../embeddings/oleObject21.bin"/><Relationship Id="rId5" Type="http://schemas.openxmlformats.org/officeDocument/2006/relationships/image" Target="../media/image18.wmf"/><Relationship Id="rId15" Type="http://schemas.openxmlformats.org/officeDocument/2006/relationships/oleObject" Target="../embeddings/oleObject23.bin"/><Relationship Id="rId10" Type="http://schemas.openxmlformats.org/officeDocument/2006/relationships/image" Target="../media/image20.wmf"/><Relationship Id="rId19" Type="http://schemas.openxmlformats.org/officeDocument/2006/relationships/image" Target="../media/image17.jpeg"/><Relationship Id="rId4" Type="http://schemas.openxmlformats.org/officeDocument/2006/relationships/oleObject" Target="../embeddings/oleObject17.bin"/><Relationship Id="rId9" Type="http://schemas.openxmlformats.org/officeDocument/2006/relationships/oleObject" Target="../embeddings/oleObject20.bin"/><Relationship Id="rId14" Type="http://schemas.openxmlformats.org/officeDocument/2006/relationships/image" Target="../media/image22.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image" Target="../media/image25.wmf"/><Relationship Id="rId7" Type="http://schemas.openxmlformats.org/officeDocument/2006/relationships/image" Target="../media/image27.wmf"/><Relationship Id="rId2" Type="http://schemas.openxmlformats.org/officeDocument/2006/relationships/oleObject" Target="../embeddings/oleObject25.bin"/><Relationship Id="rId1" Type="http://schemas.openxmlformats.org/officeDocument/2006/relationships/slideLayout" Target="../slideLayouts/slideLayout7.xml"/><Relationship Id="rId6" Type="http://schemas.openxmlformats.org/officeDocument/2006/relationships/oleObject" Target="../embeddings/oleObject27.bin"/><Relationship Id="rId5" Type="http://schemas.openxmlformats.org/officeDocument/2006/relationships/image" Target="../media/image26.wmf"/><Relationship Id="rId4" Type="http://schemas.openxmlformats.org/officeDocument/2006/relationships/oleObject" Target="../embeddings/oleObject26.bin"/><Relationship Id="rId9" Type="http://schemas.openxmlformats.org/officeDocument/2006/relationships/image" Target="../media/image28.wmf"/></Relationships>
</file>

<file path=ppt/slides/_rels/slide12.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29.bin"/><Relationship Id="rId1" Type="http://schemas.openxmlformats.org/officeDocument/2006/relationships/slideLayout" Target="../slideLayouts/slideLayout7.xml"/><Relationship Id="rId5" Type="http://schemas.openxmlformats.org/officeDocument/2006/relationships/image" Target="../media/image30.wmf"/><Relationship Id="rId4" Type="http://schemas.openxmlformats.org/officeDocument/2006/relationships/oleObject" Target="../embeddings/oleObject30.bin"/></Relationships>
</file>

<file path=ppt/slides/_rels/slide13.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9.wmf"/><Relationship Id="rId5" Type="http://schemas.openxmlformats.org/officeDocument/2006/relationships/oleObject" Target="../embeddings/oleObject32.bin"/><Relationship Id="rId4" Type="http://schemas.openxmlformats.org/officeDocument/2006/relationships/image" Target="../media/image31.e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image" Target="../media/image32.emf"/><Relationship Id="rId7" Type="http://schemas.openxmlformats.org/officeDocument/2006/relationships/image" Target="../media/image34.emf"/><Relationship Id="rId2" Type="http://schemas.openxmlformats.org/officeDocument/2006/relationships/oleObject" Target="../embeddings/oleObject34.bin"/><Relationship Id="rId1" Type="http://schemas.openxmlformats.org/officeDocument/2006/relationships/slideLayout" Target="../slideLayouts/slideLayout7.xml"/><Relationship Id="rId6" Type="http://schemas.openxmlformats.org/officeDocument/2006/relationships/oleObject" Target="../embeddings/oleObject36.bin"/><Relationship Id="rId5" Type="http://schemas.openxmlformats.org/officeDocument/2006/relationships/image" Target="../media/image33.emf"/><Relationship Id="rId4" Type="http://schemas.openxmlformats.org/officeDocument/2006/relationships/oleObject" Target="../embeddings/oleObject35.bin"/><Relationship Id="rId9" Type="http://schemas.openxmlformats.org/officeDocument/2006/relationships/image" Target="../media/image35.emf"/></Relationships>
</file>

<file path=ppt/slides/_rels/slide15.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38.bin"/><Relationship Id="rId1" Type="http://schemas.openxmlformats.org/officeDocument/2006/relationships/slideLayout" Target="../slideLayouts/slideLayout7.xml"/><Relationship Id="rId5" Type="http://schemas.openxmlformats.org/officeDocument/2006/relationships/image" Target="../media/image37.wmf"/><Relationship Id="rId4" Type="http://schemas.openxmlformats.org/officeDocument/2006/relationships/oleObject" Target="../embeddings/oleObject39.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image" Target="../media/image38.wmf"/><Relationship Id="rId7" Type="http://schemas.openxmlformats.org/officeDocument/2006/relationships/image" Target="../media/image40.wmf"/><Relationship Id="rId2" Type="http://schemas.openxmlformats.org/officeDocument/2006/relationships/oleObject" Target="../embeddings/oleObject40.bin"/><Relationship Id="rId1" Type="http://schemas.openxmlformats.org/officeDocument/2006/relationships/slideLayout" Target="../slideLayouts/slideLayout7.xml"/><Relationship Id="rId6" Type="http://schemas.openxmlformats.org/officeDocument/2006/relationships/oleObject" Target="../embeddings/oleObject42.bin"/><Relationship Id="rId11" Type="http://schemas.openxmlformats.org/officeDocument/2006/relationships/image" Target="../media/image42.wmf"/><Relationship Id="rId5" Type="http://schemas.openxmlformats.org/officeDocument/2006/relationships/image" Target="../media/image39.wmf"/><Relationship Id="rId10" Type="http://schemas.openxmlformats.org/officeDocument/2006/relationships/oleObject" Target="../embeddings/oleObject44.bin"/><Relationship Id="rId4" Type="http://schemas.openxmlformats.org/officeDocument/2006/relationships/oleObject" Target="../embeddings/oleObject41.bin"/><Relationship Id="rId9" Type="http://schemas.openxmlformats.org/officeDocument/2006/relationships/image" Target="../media/image41.wmf"/></Relationships>
</file>

<file path=ppt/slides/_rels/slide17.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6" Type="http://schemas.openxmlformats.org/officeDocument/2006/relationships/image" Target="../media/image43.pn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slideLayout" Target="../slideLayouts/slideLayout7.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1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48.bin"/><Relationship Id="rId13" Type="http://schemas.openxmlformats.org/officeDocument/2006/relationships/image" Target="../media/image50.wmf"/><Relationship Id="rId18" Type="http://schemas.openxmlformats.org/officeDocument/2006/relationships/oleObject" Target="../embeddings/oleObject53.bin"/><Relationship Id="rId3" Type="http://schemas.openxmlformats.org/officeDocument/2006/relationships/image" Target="../media/image45.wmf"/><Relationship Id="rId21" Type="http://schemas.openxmlformats.org/officeDocument/2006/relationships/image" Target="../media/image54.wmf"/><Relationship Id="rId7" Type="http://schemas.openxmlformats.org/officeDocument/2006/relationships/image" Target="../media/image47.wmf"/><Relationship Id="rId12" Type="http://schemas.openxmlformats.org/officeDocument/2006/relationships/oleObject" Target="../embeddings/oleObject50.bin"/><Relationship Id="rId17" Type="http://schemas.openxmlformats.org/officeDocument/2006/relationships/image" Target="../media/image52.wmf"/><Relationship Id="rId2" Type="http://schemas.openxmlformats.org/officeDocument/2006/relationships/oleObject" Target="../embeddings/oleObject45.bin"/><Relationship Id="rId16" Type="http://schemas.openxmlformats.org/officeDocument/2006/relationships/oleObject" Target="../embeddings/oleObject52.bin"/><Relationship Id="rId20" Type="http://schemas.openxmlformats.org/officeDocument/2006/relationships/oleObject" Target="../embeddings/oleObject54.bin"/><Relationship Id="rId1" Type="http://schemas.openxmlformats.org/officeDocument/2006/relationships/slideLayout" Target="../slideLayouts/slideLayout7.xml"/><Relationship Id="rId6" Type="http://schemas.openxmlformats.org/officeDocument/2006/relationships/oleObject" Target="../embeddings/oleObject47.bin"/><Relationship Id="rId11" Type="http://schemas.openxmlformats.org/officeDocument/2006/relationships/image" Target="../media/image49.wmf"/><Relationship Id="rId5" Type="http://schemas.openxmlformats.org/officeDocument/2006/relationships/image" Target="../media/image46.wmf"/><Relationship Id="rId15" Type="http://schemas.openxmlformats.org/officeDocument/2006/relationships/image" Target="../media/image51.wmf"/><Relationship Id="rId23" Type="http://schemas.openxmlformats.org/officeDocument/2006/relationships/image" Target="../media/image55.wmf"/><Relationship Id="rId10" Type="http://schemas.openxmlformats.org/officeDocument/2006/relationships/oleObject" Target="../embeddings/oleObject49.bin"/><Relationship Id="rId19" Type="http://schemas.openxmlformats.org/officeDocument/2006/relationships/image" Target="../media/image53.wmf"/><Relationship Id="rId4" Type="http://schemas.openxmlformats.org/officeDocument/2006/relationships/oleObject" Target="../embeddings/oleObject46.bin"/><Relationship Id="rId9" Type="http://schemas.openxmlformats.org/officeDocument/2006/relationships/image" Target="../media/image48.wmf"/><Relationship Id="rId14" Type="http://schemas.openxmlformats.org/officeDocument/2006/relationships/oleObject" Target="../embeddings/oleObject51.bin"/><Relationship Id="rId22" Type="http://schemas.openxmlformats.org/officeDocument/2006/relationships/oleObject" Target="../embeddings/oleObject55.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notesSlide" Target="../notesSlides/notesSlide4.xml"/><Relationship Id="rId7" Type="http://schemas.openxmlformats.org/officeDocument/2006/relationships/image" Target="../media/image57.wmf"/><Relationship Id="rId2" Type="http://schemas.openxmlformats.org/officeDocument/2006/relationships/slideLayout" Target="../slideLayouts/slideLayout7.xml"/><Relationship Id="rId1" Type="http://schemas.openxmlformats.org/officeDocument/2006/relationships/tags" Target="../tags/tag16.xml"/><Relationship Id="rId6" Type="http://schemas.openxmlformats.org/officeDocument/2006/relationships/oleObject" Target="../embeddings/oleObject57.bin"/><Relationship Id="rId5" Type="http://schemas.openxmlformats.org/officeDocument/2006/relationships/image" Target="../media/image56.wmf"/><Relationship Id="rId4" Type="http://schemas.openxmlformats.org/officeDocument/2006/relationships/oleObject" Target="../embeddings/oleObject56.bin"/><Relationship Id="rId9" Type="http://schemas.openxmlformats.org/officeDocument/2006/relationships/image" Target="../media/image58.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tags" Target="../tags/tag17.xml"/><Relationship Id="rId4" Type="http://schemas.openxmlformats.org/officeDocument/2006/relationships/image" Target="../media/image59.wmf"/></Relationships>
</file>

<file path=ppt/slides/_rels/slide2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4.xml.rels><?xml version="1.0" encoding="UTF-8" standalone="yes"?>
<Relationships xmlns="http://schemas.openxmlformats.org/package/2006/relationships"><Relationship Id="rId8" Type="http://schemas.openxmlformats.org/officeDocument/2006/relationships/image" Target="../media/image65.wmf"/><Relationship Id="rId13" Type="http://schemas.openxmlformats.org/officeDocument/2006/relationships/oleObject" Target="../embeddings/oleObject64.bin"/><Relationship Id="rId3" Type="http://schemas.openxmlformats.org/officeDocument/2006/relationships/image" Target="../media/image62.png"/><Relationship Id="rId7" Type="http://schemas.openxmlformats.org/officeDocument/2006/relationships/oleObject" Target="../embeddings/oleObject61.bin"/><Relationship Id="rId12" Type="http://schemas.openxmlformats.org/officeDocument/2006/relationships/image" Target="../media/image67.wmf"/><Relationship Id="rId2" Type="http://schemas.openxmlformats.org/officeDocument/2006/relationships/image" Target="../media/image61.png"/><Relationship Id="rId16" Type="http://schemas.openxmlformats.org/officeDocument/2006/relationships/image" Target="../media/image69.wmf"/><Relationship Id="rId1" Type="http://schemas.openxmlformats.org/officeDocument/2006/relationships/slideLayout" Target="../slideLayouts/slideLayout7.xml"/><Relationship Id="rId6" Type="http://schemas.openxmlformats.org/officeDocument/2006/relationships/image" Target="../media/image64.wmf"/><Relationship Id="rId11" Type="http://schemas.openxmlformats.org/officeDocument/2006/relationships/oleObject" Target="../embeddings/oleObject63.bin"/><Relationship Id="rId5" Type="http://schemas.openxmlformats.org/officeDocument/2006/relationships/oleObject" Target="../embeddings/oleObject60.bin"/><Relationship Id="rId15" Type="http://schemas.openxmlformats.org/officeDocument/2006/relationships/oleObject" Target="../embeddings/oleObject65.bin"/><Relationship Id="rId10" Type="http://schemas.openxmlformats.org/officeDocument/2006/relationships/image" Target="../media/image66.wmf"/><Relationship Id="rId4" Type="http://schemas.openxmlformats.org/officeDocument/2006/relationships/image" Target="../media/image63.png"/><Relationship Id="rId9" Type="http://schemas.openxmlformats.org/officeDocument/2006/relationships/oleObject" Target="../embeddings/oleObject62.bin"/><Relationship Id="rId14" Type="http://schemas.openxmlformats.org/officeDocument/2006/relationships/image" Target="../media/image68.wmf"/></Relationships>
</file>

<file path=ppt/slides/_rels/slide25.xml.rels><?xml version="1.0" encoding="UTF-8" standalone="yes"?>
<Relationships xmlns="http://schemas.openxmlformats.org/package/2006/relationships"><Relationship Id="rId8" Type="http://schemas.openxmlformats.org/officeDocument/2006/relationships/image" Target="../media/image70.wmf"/><Relationship Id="rId13" Type="http://schemas.openxmlformats.org/officeDocument/2006/relationships/oleObject" Target="../embeddings/oleObject71.bin"/><Relationship Id="rId18" Type="http://schemas.openxmlformats.org/officeDocument/2006/relationships/image" Target="../media/image75.wmf"/><Relationship Id="rId3" Type="http://schemas.openxmlformats.org/officeDocument/2006/relationships/oleObject" Target="../embeddings/oleObject66.bin"/><Relationship Id="rId7" Type="http://schemas.openxmlformats.org/officeDocument/2006/relationships/oleObject" Target="../embeddings/oleObject68.bin"/><Relationship Id="rId12" Type="http://schemas.openxmlformats.org/officeDocument/2006/relationships/image" Target="../media/image72.wmf"/><Relationship Id="rId17" Type="http://schemas.openxmlformats.org/officeDocument/2006/relationships/oleObject" Target="../embeddings/oleObject73.bin"/><Relationship Id="rId2" Type="http://schemas.openxmlformats.org/officeDocument/2006/relationships/image" Target="../media/image63.png"/><Relationship Id="rId16" Type="http://schemas.openxmlformats.org/officeDocument/2006/relationships/image" Target="../media/image74.wmf"/><Relationship Id="rId1" Type="http://schemas.openxmlformats.org/officeDocument/2006/relationships/slideLayout" Target="../slideLayouts/slideLayout7.xml"/><Relationship Id="rId6" Type="http://schemas.openxmlformats.org/officeDocument/2006/relationships/image" Target="../media/image65.wmf"/><Relationship Id="rId11" Type="http://schemas.openxmlformats.org/officeDocument/2006/relationships/oleObject" Target="../embeddings/oleObject70.bin"/><Relationship Id="rId5" Type="http://schemas.openxmlformats.org/officeDocument/2006/relationships/oleObject" Target="../embeddings/oleObject67.bin"/><Relationship Id="rId15" Type="http://schemas.openxmlformats.org/officeDocument/2006/relationships/oleObject" Target="../embeddings/oleObject72.bin"/><Relationship Id="rId10" Type="http://schemas.openxmlformats.org/officeDocument/2006/relationships/image" Target="../media/image71.wmf"/><Relationship Id="rId4" Type="http://schemas.openxmlformats.org/officeDocument/2006/relationships/image" Target="../media/image64.wmf"/><Relationship Id="rId9" Type="http://schemas.openxmlformats.org/officeDocument/2006/relationships/oleObject" Target="../embeddings/oleObject69.bin"/><Relationship Id="rId14" Type="http://schemas.openxmlformats.org/officeDocument/2006/relationships/image" Target="../media/image73.wmf"/></Relationships>
</file>

<file path=ppt/slides/_rels/slide26.xml.rels><?xml version="1.0" encoding="UTF-8" standalone="yes"?>
<Relationships xmlns="http://schemas.openxmlformats.org/package/2006/relationships"><Relationship Id="rId3" Type="http://schemas.openxmlformats.org/officeDocument/2006/relationships/image" Target="../media/image76.wmf"/><Relationship Id="rId7" Type="http://schemas.openxmlformats.org/officeDocument/2006/relationships/image" Target="../media/image78.wmf"/><Relationship Id="rId2" Type="http://schemas.openxmlformats.org/officeDocument/2006/relationships/oleObject" Target="../embeddings/oleObject74.bin"/><Relationship Id="rId1" Type="http://schemas.openxmlformats.org/officeDocument/2006/relationships/slideLayout" Target="../slideLayouts/slideLayout7.xml"/><Relationship Id="rId6" Type="http://schemas.openxmlformats.org/officeDocument/2006/relationships/oleObject" Target="../embeddings/oleObject76.bin"/><Relationship Id="rId5" Type="http://schemas.openxmlformats.org/officeDocument/2006/relationships/image" Target="../media/image77.wmf"/><Relationship Id="rId4" Type="http://schemas.openxmlformats.org/officeDocument/2006/relationships/oleObject" Target="../embeddings/oleObject75.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80.bin"/><Relationship Id="rId13" Type="http://schemas.openxmlformats.org/officeDocument/2006/relationships/image" Target="../media/image84.emf"/><Relationship Id="rId3" Type="http://schemas.openxmlformats.org/officeDocument/2006/relationships/image" Target="../media/image79.emf"/><Relationship Id="rId7" Type="http://schemas.openxmlformats.org/officeDocument/2006/relationships/image" Target="../media/image81.emf"/><Relationship Id="rId12" Type="http://schemas.openxmlformats.org/officeDocument/2006/relationships/oleObject" Target="../embeddings/oleObject82.bin"/><Relationship Id="rId2" Type="http://schemas.openxmlformats.org/officeDocument/2006/relationships/oleObject" Target="../embeddings/oleObject77.bin"/><Relationship Id="rId1" Type="http://schemas.openxmlformats.org/officeDocument/2006/relationships/slideLayout" Target="../slideLayouts/slideLayout7.xml"/><Relationship Id="rId6" Type="http://schemas.openxmlformats.org/officeDocument/2006/relationships/oleObject" Target="../embeddings/oleObject79.bin"/><Relationship Id="rId11" Type="http://schemas.openxmlformats.org/officeDocument/2006/relationships/image" Target="../media/image83.emf"/><Relationship Id="rId5" Type="http://schemas.openxmlformats.org/officeDocument/2006/relationships/image" Target="../media/image80.emf"/><Relationship Id="rId15" Type="http://schemas.openxmlformats.org/officeDocument/2006/relationships/image" Target="../media/image85.emf"/><Relationship Id="rId10" Type="http://schemas.openxmlformats.org/officeDocument/2006/relationships/oleObject" Target="../embeddings/oleObject81.bin"/><Relationship Id="rId4" Type="http://schemas.openxmlformats.org/officeDocument/2006/relationships/oleObject" Target="../embeddings/oleObject78.bin"/><Relationship Id="rId9" Type="http://schemas.openxmlformats.org/officeDocument/2006/relationships/image" Target="../media/image82.emf"/><Relationship Id="rId14" Type="http://schemas.openxmlformats.org/officeDocument/2006/relationships/oleObject" Target="../embeddings/oleObject83.bin"/></Relationships>
</file>

<file path=ppt/slides/_rels/slide28.xml.rels><?xml version="1.0" encoding="UTF-8" standalone="yes"?>
<Relationships xmlns="http://schemas.openxmlformats.org/package/2006/relationships"><Relationship Id="rId8" Type="http://schemas.openxmlformats.org/officeDocument/2006/relationships/image" Target="../media/image88.wmf"/><Relationship Id="rId13" Type="http://schemas.openxmlformats.org/officeDocument/2006/relationships/oleObject" Target="../embeddings/oleObject89.bin"/><Relationship Id="rId3" Type="http://schemas.openxmlformats.org/officeDocument/2006/relationships/oleObject" Target="../embeddings/oleObject84.bin"/><Relationship Id="rId7" Type="http://schemas.openxmlformats.org/officeDocument/2006/relationships/oleObject" Target="../embeddings/oleObject86.bin"/><Relationship Id="rId12" Type="http://schemas.openxmlformats.org/officeDocument/2006/relationships/image" Target="../media/image90.wmf"/><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7.wmf"/><Relationship Id="rId11" Type="http://schemas.openxmlformats.org/officeDocument/2006/relationships/oleObject" Target="../embeddings/oleObject88.bin"/><Relationship Id="rId5" Type="http://schemas.openxmlformats.org/officeDocument/2006/relationships/oleObject" Target="../embeddings/oleObject85.bin"/><Relationship Id="rId10" Type="http://schemas.openxmlformats.org/officeDocument/2006/relationships/image" Target="../media/image89.wmf"/><Relationship Id="rId4" Type="http://schemas.openxmlformats.org/officeDocument/2006/relationships/image" Target="../media/image86.wmf"/><Relationship Id="rId9" Type="http://schemas.openxmlformats.org/officeDocument/2006/relationships/oleObject" Target="../embeddings/oleObject87.bin"/><Relationship Id="rId14" Type="http://schemas.openxmlformats.org/officeDocument/2006/relationships/image" Target="../media/image91.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93.bin"/><Relationship Id="rId13" Type="http://schemas.openxmlformats.org/officeDocument/2006/relationships/image" Target="../media/image97.emf"/><Relationship Id="rId18" Type="http://schemas.openxmlformats.org/officeDocument/2006/relationships/oleObject" Target="../embeddings/oleObject98.bin"/><Relationship Id="rId3" Type="http://schemas.openxmlformats.org/officeDocument/2006/relationships/image" Target="../media/image92.emf"/><Relationship Id="rId21" Type="http://schemas.openxmlformats.org/officeDocument/2006/relationships/image" Target="../media/image101.emf"/><Relationship Id="rId7" Type="http://schemas.openxmlformats.org/officeDocument/2006/relationships/image" Target="../media/image94.wmf"/><Relationship Id="rId12" Type="http://schemas.openxmlformats.org/officeDocument/2006/relationships/oleObject" Target="../embeddings/oleObject95.bin"/><Relationship Id="rId17" Type="http://schemas.openxmlformats.org/officeDocument/2006/relationships/image" Target="../media/image99.emf"/><Relationship Id="rId2" Type="http://schemas.openxmlformats.org/officeDocument/2006/relationships/oleObject" Target="../embeddings/oleObject90.bin"/><Relationship Id="rId16" Type="http://schemas.openxmlformats.org/officeDocument/2006/relationships/oleObject" Target="../embeddings/oleObject97.bin"/><Relationship Id="rId20" Type="http://schemas.openxmlformats.org/officeDocument/2006/relationships/oleObject" Target="../embeddings/oleObject99.bin"/><Relationship Id="rId1" Type="http://schemas.openxmlformats.org/officeDocument/2006/relationships/slideLayout" Target="../slideLayouts/slideLayout7.xml"/><Relationship Id="rId6" Type="http://schemas.openxmlformats.org/officeDocument/2006/relationships/oleObject" Target="../embeddings/oleObject92.bin"/><Relationship Id="rId11" Type="http://schemas.openxmlformats.org/officeDocument/2006/relationships/image" Target="../media/image96.emf"/><Relationship Id="rId5" Type="http://schemas.openxmlformats.org/officeDocument/2006/relationships/image" Target="../media/image93.emf"/><Relationship Id="rId15" Type="http://schemas.openxmlformats.org/officeDocument/2006/relationships/image" Target="../media/image98.emf"/><Relationship Id="rId10" Type="http://schemas.openxmlformats.org/officeDocument/2006/relationships/oleObject" Target="../embeddings/oleObject94.bin"/><Relationship Id="rId19" Type="http://schemas.openxmlformats.org/officeDocument/2006/relationships/image" Target="../media/image100.emf"/><Relationship Id="rId4" Type="http://schemas.openxmlformats.org/officeDocument/2006/relationships/oleObject" Target="../embeddings/oleObject91.bin"/><Relationship Id="rId9" Type="http://schemas.openxmlformats.org/officeDocument/2006/relationships/image" Target="../media/image95.emf"/><Relationship Id="rId14" Type="http://schemas.openxmlformats.org/officeDocument/2006/relationships/oleObject" Target="../embeddings/oleObject96.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03.bin"/><Relationship Id="rId13" Type="http://schemas.openxmlformats.org/officeDocument/2006/relationships/image" Target="../media/image107.emf"/><Relationship Id="rId3" Type="http://schemas.openxmlformats.org/officeDocument/2006/relationships/image" Target="../media/image102.emf"/><Relationship Id="rId7" Type="http://schemas.openxmlformats.org/officeDocument/2006/relationships/image" Target="../media/image104.emf"/><Relationship Id="rId12" Type="http://schemas.openxmlformats.org/officeDocument/2006/relationships/oleObject" Target="../embeddings/oleObject105.bin"/><Relationship Id="rId2" Type="http://schemas.openxmlformats.org/officeDocument/2006/relationships/oleObject" Target="../embeddings/oleObject100.bin"/><Relationship Id="rId1" Type="http://schemas.openxmlformats.org/officeDocument/2006/relationships/slideLayout" Target="../slideLayouts/slideLayout7.xml"/><Relationship Id="rId6" Type="http://schemas.openxmlformats.org/officeDocument/2006/relationships/oleObject" Target="../embeddings/oleObject102.bin"/><Relationship Id="rId11" Type="http://schemas.openxmlformats.org/officeDocument/2006/relationships/image" Target="../media/image106.emf"/><Relationship Id="rId5" Type="http://schemas.openxmlformats.org/officeDocument/2006/relationships/image" Target="../media/image103.emf"/><Relationship Id="rId10" Type="http://schemas.openxmlformats.org/officeDocument/2006/relationships/oleObject" Target="../embeddings/oleObject104.bin"/><Relationship Id="rId4" Type="http://schemas.openxmlformats.org/officeDocument/2006/relationships/oleObject" Target="../embeddings/oleObject101.bin"/><Relationship Id="rId9" Type="http://schemas.openxmlformats.org/officeDocument/2006/relationships/image" Target="../media/image105.emf"/></Relationships>
</file>

<file path=ppt/slides/_rels/slide32.xml.rels><?xml version="1.0" encoding="UTF-8" standalone="yes"?>
<Relationships xmlns="http://schemas.openxmlformats.org/package/2006/relationships"><Relationship Id="rId3" Type="http://schemas.openxmlformats.org/officeDocument/2006/relationships/image" Target="../media/image108.emf"/><Relationship Id="rId2" Type="http://schemas.openxmlformats.org/officeDocument/2006/relationships/oleObject" Target="../embeddings/oleObject106.bin"/><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10.bin"/><Relationship Id="rId13" Type="http://schemas.openxmlformats.org/officeDocument/2006/relationships/image" Target="../media/image114.emf"/><Relationship Id="rId18" Type="http://schemas.openxmlformats.org/officeDocument/2006/relationships/oleObject" Target="../embeddings/oleObject115.bin"/><Relationship Id="rId3" Type="http://schemas.openxmlformats.org/officeDocument/2006/relationships/image" Target="../media/image109.emf"/><Relationship Id="rId21" Type="http://schemas.openxmlformats.org/officeDocument/2006/relationships/image" Target="../media/image118.emf"/><Relationship Id="rId7" Type="http://schemas.openxmlformats.org/officeDocument/2006/relationships/image" Target="../media/image111.emf"/><Relationship Id="rId12" Type="http://schemas.openxmlformats.org/officeDocument/2006/relationships/oleObject" Target="../embeddings/oleObject112.bin"/><Relationship Id="rId17" Type="http://schemas.openxmlformats.org/officeDocument/2006/relationships/image" Target="../media/image116.emf"/><Relationship Id="rId2" Type="http://schemas.openxmlformats.org/officeDocument/2006/relationships/oleObject" Target="../embeddings/oleObject107.bin"/><Relationship Id="rId16" Type="http://schemas.openxmlformats.org/officeDocument/2006/relationships/oleObject" Target="../embeddings/oleObject114.bin"/><Relationship Id="rId20" Type="http://schemas.openxmlformats.org/officeDocument/2006/relationships/oleObject" Target="../embeddings/oleObject116.bin"/><Relationship Id="rId1" Type="http://schemas.openxmlformats.org/officeDocument/2006/relationships/slideLayout" Target="../slideLayouts/slideLayout7.xml"/><Relationship Id="rId6" Type="http://schemas.openxmlformats.org/officeDocument/2006/relationships/oleObject" Target="../embeddings/oleObject109.bin"/><Relationship Id="rId11" Type="http://schemas.openxmlformats.org/officeDocument/2006/relationships/image" Target="../media/image113.emf"/><Relationship Id="rId5" Type="http://schemas.openxmlformats.org/officeDocument/2006/relationships/image" Target="../media/image110.emf"/><Relationship Id="rId15" Type="http://schemas.openxmlformats.org/officeDocument/2006/relationships/image" Target="../media/image115.emf"/><Relationship Id="rId23" Type="http://schemas.openxmlformats.org/officeDocument/2006/relationships/image" Target="../media/image119.emf"/><Relationship Id="rId10" Type="http://schemas.openxmlformats.org/officeDocument/2006/relationships/oleObject" Target="../embeddings/oleObject111.bin"/><Relationship Id="rId19" Type="http://schemas.openxmlformats.org/officeDocument/2006/relationships/image" Target="../media/image117.emf"/><Relationship Id="rId4" Type="http://schemas.openxmlformats.org/officeDocument/2006/relationships/oleObject" Target="../embeddings/oleObject108.bin"/><Relationship Id="rId9" Type="http://schemas.openxmlformats.org/officeDocument/2006/relationships/image" Target="../media/image112.emf"/><Relationship Id="rId14" Type="http://schemas.openxmlformats.org/officeDocument/2006/relationships/oleObject" Target="../embeddings/oleObject113.bin"/><Relationship Id="rId22" Type="http://schemas.openxmlformats.org/officeDocument/2006/relationships/oleObject" Target="../embeddings/oleObject117.bin"/></Relationships>
</file>

<file path=ppt/slides/_rels/slide34.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oleObject" Target="../embeddings/oleObject119.bin"/><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image" Target="../media/image120.emf"/><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oleObject" Target="../embeddings/oleObject118.bin"/><Relationship Id="rId5" Type="http://schemas.openxmlformats.org/officeDocument/2006/relationships/tags" Target="../tags/tag23.xml"/><Relationship Id="rId15" Type="http://schemas.openxmlformats.org/officeDocument/2006/relationships/image" Target="../media/image43.png"/><Relationship Id="rId10" Type="http://schemas.openxmlformats.org/officeDocument/2006/relationships/slideLayout" Target="../slideLayouts/slideLayout7.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image" Target="../media/image121.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23.bin"/><Relationship Id="rId3" Type="http://schemas.openxmlformats.org/officeDocument/2006/relationships/image" Target="../media/image122.emf"/><Relationship Id="rId7" Type="http://schemas.openxmlformats.org/officeDocument/2006/relationships/image" Target="../media/image124.emf"/><Relationship Id="rId2" Type="http://schemas.openxmlformats.org/officeDocument/2006/relationships/oleObject" Target="../embeddings/oleObject120.bin"/><Relationship Id="rId1" Type="http://schemas.openxmlformats.org/officeDocument/2006/relationships/slideLayout" Target="../slideLayouts/slideLayout7.xml"/><Relationship Id="rId6" Type="http://schemas.openxmlformats.org/officeDocument/2006/relationships/oleObject" Target="../embeddings/oleObject122.bin"/><Relationship Id="rId5" Type="http://schemas.openxmlformats.org/officeDocument/2006/relationships/image" Target="../media/image123.emf"/><Relationship Id="rId4" Type="http://schemas.openxmlformats.org/officeDocument/2006/relationships/oleObject" Target="../embeddings/oleObject121.bin"/><Relationship Id="rId9" Type="http://schemas.openxmlformats.org/officeDocument/2006/relationships/image" Target="../media/image125.e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27.bin"/><Relationship Id="rId3" Type="http://schemas.openxmlformats.org/officeDocument/2006/relationships/image" Target="../media/image126.emf"/><Relationship Id="rId7" Type="http://schemas.openxmlformats.org/officeDocument/2006/relationships/image" Target="../media/image128.emf"/><Relationship Id="rId2" Type="http://schemas.openxmlformats.org/officeDocument/2006/relationships/oleObject" Target="../embeddings/oleObject124.bin"/><Relationship Id="rId1" Type="http://schemas.openxmlformats.org/officeDocument/2006/relationships/slideLayout" Target="../slideLayouts/slideLayout7.xml"/><Relationship Id="rId6" Type="http://schemas.openxmlformats.org/officeDocument/2006/relationships/oleObject" Target="../embeddings/oleObject126.bin"/><Relationship Id="rId11" Type="http://schemas.openxmlformats.org/officeDocument/2006/relationships/image" Target="../media/image130.emf"/><Relationship Id="rId5" Type="http://schemas.openxmlformats.org/officeDocument/2006/relationships/image" Target="../media/image127.emf"/><Relationship Id="rId10" Type="http://schemas.openxmlformats.org/officeDocument/2006/relationships/oleObject" Target="../embeddings/oleObject128.bin"/><Relationship Id="rId4" Type="http://schemas.openxmlformats.org/officeDocument/2006/relationships/oleObject" Target="../embeddings/oleObject125.bin"/><Relationship Id="rId9" Type="http://schemas.openxmlformats.org/officeDocument/2006/relationships/image" Target="../media/image129.e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32.bin"/><Relationship Id="rId3" Type="http://schemas.openxmlformats.org/officeDocument/2006/relationships/image" Target="../media/image131.emf"/><Relationship Id="rId7" Type="http://schemas.openxmlformats.org/officeDocument/2006/relationships/image" Target="../media/image133.emf"/><Relationship Id="rId2" Type="http://schemas.openxmlformats.org/officeDocument/2006/relationships/oleObject" Target="../embeddings/oleObject129.bin"/><Relationship Id="rId1" Type="http://schemas.openxmlformats.org/officeDocument/2006/relationships/slideLayout" Target="../slideLayouts/slideLayout7.xml"/><Relationship Id="rId6" Type="http://schemas.openxmlformats.org/officeDocument/2006/relationships/oleObject" Target="../embeddings/oleObject131.bin"/><Relationship Id="rId11" Type="http://schemas.openxmlformats.org/officeDocument/2006/relationships/image" Target="../media/image135.emf"/><Relationship Id="rId5" Type="http://schemas.openxmlformats.org/officeDocument/2006/relationships/image" Target="../media/image132.emf"/><Relationship Id="rId10" Type="http://schemas.openxmlformats.org/officeDocument/2006/relationships/oleObject" Target="../embeddings/oleObject133.bin"/><Relationship Id="rId4" Type="http://schemas.openxmlformats.org/officeDocument/2006/relationships/oleObject" Target="../embeddings/oleObject130.bin"/><Relationship Id="rId9" Type="http://schemas.openxmlformats.org/officeDocument/2006/relationships/image" Target="../media/image134.emf"/></Relationships>
</file>

<file path=ppt/slides/_rels/slide38.xml.rels><?xml version="1.0" encoding="UTF-8" standalone="yes"?>
<Relationships xmlns="http://schemas.openxmlformats.org/package/2006/relationships"><Relationship Id="rId13" Type="http://schemas.openxmlformats.org/officeDocument/2006/relationships/image" Target="../media/image141.emf"/><Relationship Id="rId18" Type="http://schemas.openxmlformats.org/officeDocument/2006/relationships/oleObject" Target="../embeddings/oleObject142.bin"/><Relationship Id="rId26" Type="http://schemas.openxmlformats.org/officeDocument/2006/relationships/oleObject" Target="../embeddings/oleObject146.bin"/><Relationship Id="rId3" Type="http://schemas.openxmlformats.org/officeDocument/2006/relationships/image" Target="../media/image136.emf"/><Relationship Id="rId21" Type="http://schemas.openxmlformats.org/officeDocument/2006/relationships/image" Target="../media/image145.emf"/><Relationship Id="rId34" Type="http://schemas.openxmlformats.org/officeDocument/2006/relationships/oleObject" Target="../embeddings/oleObject150.bin"/><Relationship Id="rId7" Type="http://schemas.openxmlformats.org/officeDocument/2006/relationships/image" Target="../media/image138.emf"/><Relationship Id="rId12" Type="http://schemas.openxmlformats.org/officeDocument/2006/relationships/oleObject" Target="../embeddings/oleObject139.bin"/><Relationship Id="rId17" Type="http://schemas.openxmlformats.org/officeDocument/2006/relationships/image" Target="../media/image143.emf"/><Relationship Id="rId25" Type="http://schemas.openxmlformats.org/officeDocument/2006/relationships/image" Target="../media/image147.emf"/><Relationship Id="rId33" Type="http://schemas.openxmlformats.org/officeDocument/2006/relationships/image" Target="../media/image151.emf"/><Relationship Id="rId2" Type="http://schemas.openxmlformats.org/officeDocument/2006/relationships/oleObject" Target="../embeddings/oleObject134.bin"/><Relationship Id="rId16" Type="http://schemas.openxmlformats.org/officeDocument/2006/relationships/oleObject" Target="../embeddings/oleObject141.bin"/><Relationship Id="rId20" Type="http://schemas.openxmlformats.org/officeDocument/2006/relationships/oleObject" Target="../embeddings/oleObject143.bin"/><Relationship Id="rId29" Type="http://schemas.openxmlformats.org/officeDocument/2006/relationships/image" Target="../media/image149.emf"/><Relationship Id="rId1" Type="http://schemas.openxmlformats.org/officeDocument/2006/relationships/slideLayout" Target="../slideLayouts/slideLayout7.xml"/><Relationship Id="rId6" Type="http://schemas.openxmlformats.org/officeDocument/2006/relationships/oleObject" Target="../embeddings/oleObject136.bin"/><Relationship Id="rId11" Type="http://schemas.openxmlformats.org/officeDocument/2006/relationships/image" Target="../media/image140.emf"/><Relationship Id="rId24" Type="http://schemas.openxmlformats.org/officeDocument/2006/relationships/oleObject" Target="../embeddings/oleObject145.bin"/><Relationship Id="rId32" Type="http://schemas.openxmlformats.org/officeDocument/2006/relationships/oleObject" Target="../embeddings/oleObject149.bin"/><Relationship Id="rId5" Type="http://schemas.openxmlformats.org/officeDocument/2006/relationships/image" Target="../media/image137.emf"/><Relationship Id="rId15" Type="http://schemas.openxmlformats.org/officeDocument/2006/relationships/image" Target="../media/image142.emf"/><Relationship Id="rId23" Type="http://schemas.openxmlformats.org/officeDocument/2006/relationships/image" Target="../media/image146.emf"/><Relationship Id="rId28" Type="http://schemas.openxmlformats.org/officeDocument/2006/relationships/oleObject" Target="../embeddings/oleObject147.bin"/><Relationship Id="rId10" Type="http://schemas.openxmlformats.org/officeDocument/2006/relationships/oleObject" Target="../embeddings/oleObject138.bin"/><Relationship Id="rId19" Type="http://schemas.openxmlformats.org/officeDocument/2006/relationships/image" Target="../media/image144.emf"/><Relationship Id="rId31" Type="http://schemas.openxmlformats.org/officeDocument/2006/relationships/image" Target="../media/image150.emf"/><Relationship Id="rId4" Type="http://schemas.openxmlformats.org/officeDocument/2006/relationships/oleObject" Target="../embeddings/oleObject135.bin"/><Relationship Id="rId9" Type="http://schemas.openxmlformats.org/officeDocument/2006/relationships/image" Target="../media/image139.emf"/><Relationship Id="rId14" Type="http://schemas.openxmlformats.org/officeDocument/2006/relationships/oleObject" Target="../embeddings/oleObject140.bin"/><Relationship Id="rId22" Type="http://schemas.openxmlformats.org/officeDocument/2006/relationships/oleObject" Target="../embeddings/oleObject144.bin"/><Relationship Id="rId27" Type="http://schemas.openxmlformats.org/officeDocument/2006/relationships/image" Target="../media/image148.emf"/><Relationship Id="rId30" Type="http://schemas.openxmlformats.org/officeDocument/2006/relationships/oleObject" Target="../embeddings/oleObject148.bin"/><Relationship Id="rId35" Type="http://schemas.openxmlformats.org/officeDocument/2006/relationships/image" Target="../media/image152.emf"/><Relationship Id="rId8" Type="http://schemas.openxmlformats.org/officeDocument/2006/relationships/oleObject" Target="../embeddings/oleObject137.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54.bin"/><Relationship Id="rId13" Type="http://schemas.openxmlformats.org/officeDocument/2006/relationships/image" Target="../media/image158.emf"/><Relationship Id="rId3" Type="http://schemas.openxmlformats.org/officeDocument/2006/relationships/image" Target="../media/image153.emf"/><Relationship Id="rId7" Type="http://schemas.openxmlformats.org/officeDocument/2006/relationships/image" Target="../media/image155.emf"/><Relationship Id="rId12" Type="http://schemas.openxmlformats.org/officeDocument/2006/relationships/oleObject" Target="../embeddings/oleObject156.bin"/><Relationship Id="rId2" Type="http://schemas.openxmlformats.org/officeDocument/2006/relationships/oleObject" Target="../embeddings/oleObject151.bin"/><Relationship Id="rId1" Type="http://schemas.openxmlformats.org/officeDocument/2006/relationships/slideLayout" Target="../slideLayouts/slideLayout2.xml"/><Relationship Id="rId6" Type="http://schemas.openxmlformats.org/officeDocument/2006/relationships/oleObject" Target="../embeddings/oleObject153.bin"/><Relationship Id="rId11" Type="http://schemas.openxmlformats.org/officeDocument/2006/relationships/image" Target="../media/image157.wmf"/><Relationship Id="rId5" Type="http://schemas.openxmlformats.org/officeDocument/2006/relationships/image" Target="../media/image154.emf"/><Relationship Id="rId15" Type="http://schemas.openxmlformats.org/officeDocument/2006/relationships/image" Target="../media/image159.wmf"/><Relationship Id="rId10" Type="http://schemas.openxmlformats.org/officeDocument/2006/relationships/oleObject" Target="../embeddings/oleObject155.bin"/><Relationship Id="rId4" Type="http://schemas.openxmlformats.org/officeDocument/2006/relationships/oleObject" Target="../embeddings/oleObject152.bin"/><Relationship Id="rId9" Type="http://schemas.openxmlformats.org/officeDocument/2006/relationships/image" Target="../media/image156.emf"/><Relationship Id="rId14" Type="http://schemas.openxmlformats.org/officeDocument/2006/relationships/oleObject" Target="../embeddings/oleObject157.bin"/></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61.bin"/><Relationship Id="rId13" Type="http://schemas.openxmlformats.org/officeDocument/2006/relationships/image" Target="../media/image165.emf"/><Relationship Id="rId18" Type="http://schemas.openxmlformats.org/officeDocument/2006/relationships/oleObject" Target="../embeddings/oleObject166.bin"/><Relationship Id="rId3" Type="http://schemas.openxmlformats.org/officeDocument/2006/relationships/image" Target="../media/image160.emf"/><Relationship Id="rId7" Type="http://schemas.openxmlformats.org/officeDocument/2006/relationships/image" Target="../media/image162.emf"/><Relationship Id="rId12" Type="http://schemas.openxmlformats.org/officeDocument/2006/relationships/oleObject" Target="../embeddings/oleObject163.bin"/><Relationship Id="rId17" Type="http://schemas.openxmlformats.org/officeDocument/2006/relationships/image" Target="../media/image167.emf"/><Relationship Id="rId2" Type="http://schemas.openxmlformats.org/officeDocument/2006/relationships/oleObject" Target="../embeddings/oleObject158.bin"/><Relationship Id="rId16" Type="http://schemas.openxmlformats.org/officeDocument/2006/relationships/oleObject" Target="../embeddings/oleObject165.bin"/><Relationship Id="rId1" Type="http://schemas.openxmlformats.org/officeDocument/2006/relationships/slideLayout" Target="../slideLayouts/slideLayout2.xml"/><Relationship Id="rId6" Type="http://schemas.openxmlformats.org/officeDocument/2006/relationships/oleObject" Target="../embeddings/oleObject160.bin"/><Relationship Id="rId11" Type="http://schemas.openxmlformats.org/officeDocument/2006/relationships/image" Target="../media/image164.emf"/><Relationship Id="rId5" Type="http://schemas.openxmlformats.org/officeDocument/2006/relationships/image" Target="../media/image161.emf"/><Relationship Id="rId15" Type="http://schemas.openxmlformats.org/officeDocument/2006/relationships/image" Target="../media/image166.emf"/><Relationship Id="rId10" Type="http://schemas.openxmlformats.org/officeDocument/2006/relationships/oleObject" Target="../embeddings/oleObject162.bin"/><Relationship Id="rId19" Type="http://schemas.openxmlformats.org/officeDocument/2006/relationships/image" Target="../media/image168.emf"/><Relationship Id="rId4" Type="http://schemas.openxmlformats.org/officeDocument/2006/relationships/oleObject" Target="../embeddings/oleObject159.bin"/><Relationship Id="rId9" Type="http://schemas.openxmlformats.org/officeDocument/2006/relationships/image" Target="../media/image163.emf"/><Relationship Id="rId14" Type="http://schemas.openxmlformats.org/officeDocument/2006/relationships/oleObject" Target="../embeddings/oleObject164.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70.bin"/><Relationship Id="rId13" Type="http://schemas.openxmlformats.org/officeDocument/2006/relationships/image" Target="../media/image174.emf"/><Relationship Id="rId3" Type="http://schemas.openxmlformats.org/officeDocument/2006/relationships/image" Target="../media/image169.emf"/><Relationship Id="rId7" Type="http://schemas.openxmlformats.org/officeDocument/2006/relationships/image" Target="../media/image171.emf"/><Relationship Id="rId12" Type="http://schemas.openxmlformats.org/officeDocument/2006/relationships/oleObject" Target="../embeddings/oleObject172.bin"/><Relationship Id="rId2" Type="http://schemas.openxmlformats.org/officeDocument/2006/relationships/oleObject" Target="../embeddings/oleObject167.bin"/><Relationship Id="rId1" Type="http://schemas.openxmlformats.org/officeDocument/2006/relationships/slideLayout" Target="../slideLayouts/slideLayout7.xml"/><Relationship Id="rId6" Type="http://schemas.openxmlformats.org/officeDocument/2006/relationships/oleObject" Target="../embeddings/oleObject169.bin"/><Relationship Id="rId11" Type="http://schemas.openxmlformats.org/officeDocument/2006/relationships/image" Target="../media/image173.emf"/><Relationship Id="rId5" Type="http://schemas.openxmlformats.org/officeDocument/2006/relationships/image" Target="../media/image170.emf"/><Relationship Id="rId15" Type="http://schemas.openxmlformats.org/officeDocument/2006/relationships/image" Target="../media/image175.emf"/><Relationship Id="rId10" Type="http://schemas.openxmlformats.org/officeDocument/2006/relationships/oleObject" Target="../embeddings/oleObject171.bin"/><Relationship Id="rId4" Type="http://schemas.openxmlformats.org/officeDocument/2006/relationships/oleObject" Target="../embeddings/oleObject168.bin"/><Relationship Id="rId9" Type="http://schemas.openxmlformats.org/officeDocument/2006/relationships/image" Target="../media/image172.emf"/><Relationship Id="rId14" Type="http://schemas.openxmlformats.org/officeDocument/2006/relationships/oleObject" Target="../embeddings/oleObject173.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77.bin"/><Relationship Id="rId13" Type="http://schemas.openxmlformats.org/officeDocument/2006/relationships/image" Target="../media/image181.emf"/><Relationship Id="rId3" Type="http://schemas.openxmlformats.org/officeDocument/2006/relationships/image" Target="../media/image176.emf"/><Relationship Id="rId7" Type="http://schemas.openxmlformats.org/officeDocument/2006/relationships/image" Target="../media/image178.emf"/><Relationship Id="rId12" Type="http://schemas.openxmlformats.org/officeDocument/2006/relationships/oleObject" Target="../embeddings/oleObject179.bin"/><Relationship Id="rId2" Type="http://schemas.openxmlformats.org/officeDocument/2006/relationships/oleObject" Target="../embeddings/oleObject174.bin"/><Relationship Id="rId1" Type="http://schemas.openxmlformats.org/officeDocument/2006/relationships/slideLayout" Target="../slideLayouts/slideLayout7.xml"/><Relationship Id="rId6" Type="http://schemas.openxmlformats.org/officeDocument/2006/relationships/oleObject" Target="../embeddings/oleObject176.bin"/><Relationship Id="rId11" Type="http://schemas.openxmlformats.org/officeDocument/2006/relationships/image" Target="../media/image180.wmf"/><Relationship Id="rId5" Type="http://schemas.openxmlformats.org/officeDocument/2006/relationships/image" Target="../media/image177.emf"/><Relationship Id="rId10" Type="http://schemas.openxmlformats.org/officeDocument/2006/relationships/oleObject" Target="../embeddings/oleObject178.bin"/><Relationship Id="rId4" Type="http://schemas.openxmlformats.org/officeDocument/2006/relationships/oleObject" Target="../embeddings/oleObject175.bin"/><Relationship Id="rId9" Type="http://schemas.openxmlformats.org/officeDocument/2006/relationships/image" Target="../media/image179.e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83.bin"/><Relationship Id="rId13" Type="http://schemas.openxmlformats.org/officeDocument/2006/relationships/image" Target="../media/image187.emf"/><Relationship Id="rId3" Type="http://schemas.openxmlformats.org/officeDocument/2006/relationships/image" Target="../media/image182.emf"/><Relationship Id="rId7" Type="http://schemas.openxmlformats.org/officeDocument/2006/relationships/image" Target="../media/image184.emf"/><Relationship Id="rId12" Type="http://schemas.openxmlformats.org/officeDocument/2006/relationships/oleObject" Target="../embeddings/oleObject185.bin"/><Relationship Id="rId17" Type="http://schemas.openxmlformats.org/officeDocument/2006/relationships/image" Target="../media/image189.emf"/><Relationship Id="rId2" Type="http://schemas.openxmlformats.org/officeDocument/2006/relationships/oleObject" Target="../embeddings/oleObject180.bin"/><Relationship Id="rId16" Type="http://schemas.openxmlformats.org/officeDocument/2006/relationships/oleObject" Target="../embeddings/oleObject187.bin"/><Relationship Id="rId1" Type="http://schemas.openxmlformats.org/officeDocument/2006/relationships/slideLayout" Target="../slideLayouts/slideLayout6.xml"/><Relationship Id="rId6" Type="http://schemas.openxmlformats.org/officeDocument/2006/relationships/oleObject" Target="../embeddings/oleObject182.bin"/><Relationship Id="rId11" Type="http://schemas.openxmlformats.org/officeDocument/2006/relationships/image" Target="../media/image186.emf"/><Relationship Id="rId5" Type="http://schemas.openxmlformats.org/officeDocument/2006/relationships/image" Target="../media/image183.emf"/><Relationship Id="rId15" Type="http://schemas.openxmlformats.org/officeDocument/2006/relationships/image" Target="../media/image188.emf"/><Relationship Id="rId10" Type="http://schemas.openxmlformats.org/officeDocument/2006/relationships/oleObject" Target="../embeddings/oleObject184.bin"/><Relationship Id="rId4" Type="http://schemas.openxmlformats.org/officeDocument/2006/relationships/oleObject" Target="../embeddings/oleObject181.bin"/><Relationship Id="rId9" Type="http://schemas.openxmlformats.org/officeDocument/2006/relationships/image" Target="../media/image185.emf"/><Relationship Id="rId14" Type="http://schemas.openxmlformats.org/officeDocument/2006/relationships/oleObject" Target="../embeddings/oleObject186.bin"/></Relationships>
</file>

<file path=ppt/slides/_rels/slide44.xml.rels><?xml version="1.0" encoding="UTF-8" standalone="yes"?>
<Relationships xmlns="http://schemas.openxmlformats.org/package/2006/relationships"><Relationship Id="rId3" Type="http://schemas.openxmlformats.org/officeDocument/2006/relationships/image" Target="../media/image190.emf"/><Relationship Id="rId7" Type="http://schemas.openxmlformats.org/officeDocument/2006/relationships/image" Target="../media/image192.emf"/><Relationship Id="rId2" Type="http://schemas.openxmlformats.org/officeDocument/2006/relationships/oleObject" Target="../embeddings/oleObject188.bin"/><Relationship Id="rId1" Type="http://schemas.openxmlformats.org/officeDocument/2006/relationships/slideLayout" Target="../slideLayouts/slideLayout6.xml"/><Relationship Id="rId6" Type="http://schemas.openxmlformats.org/officeDocument/2006/relationships/oleObject" Target="../embeddings/oleObject190.bin"/><Relationship Id="rId5" Type="http://schemas.openxmlformats.org/officeDocument/2006/relationships/image" Target="../media/image191.emf"/><Relationship Id="rId4" Type="http://schemas.openxmlformats.org/officeDocument/2006/relationships/oleObject" Target="../embeddings/oleObject189.bin"/></Relationships>
</file>

<file path=ppt/slides/_rels/slide45.xml.rels><?xml version="1.0" encoding="UTF-8" standalone="yes"?>
<Relationships xmlns="http://schemas.openxmlformats.org/package/2006/relationships"><Relationship Id="rId8" Type="http://schemas.openxmlformats.org/officeDocument/2006/relationships/image" Target="../media/image196.GIF"/><Relationship Id="rId3" Type="http://schemas.openxmlformats.org/officeDocument/2006/relationships/image" Target="../media/image193.emf"/><Relationship Id="rId7" Type="http://schemas.openxmlformats.org/officeDocument/2006/relationships/image" Target="../media/image195.emf"/><Relationship Id="rId2" Type="http://schemas.openxmlformats.org/officeDocument/2006/relationships/oleObject" Target="../embeddings/oleObject191.bin"/><Relationship Id="rId1" Type="http://schemas.openxmlformats.org/officeDocument/2006/relationships/slideLayout" Target="../slideLayouts/slideLayout7.xml"/><Relationship Id="rId6" Type="http://schemas.openxmlformats.org/officeDocument/2006/relationships/oleObject" Target="../embeddings/oleObject193.bin"/><Relationship Id="rId5" Type="http://schemas.openxmlformats.org/officeDocument/2006/relationships/image" Target="../media/image194.emf"/><Relationship Id="rId10" Type="http://schemas.openxmlformats.org/officeDocument/2006/relationships/image" Target="../media/image197.emf"/><Relationship Id="rId4" Type="http://schemas.openxmlformats.org/officeDocument/2006/relationships/oleObject" Target="../embeddings/oleObject192.bin"/><Relationship Id="rId9" Type="http://schemas.openxmlformats.org/officeDocument/2006/relationships/oleObject" Target="../embeddings/oleObject194.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198.bin"/><Relationship Id="rId13" Type="http://schemas.openxmlformats.org/officeDocument/2006/relationships/image" Target="../media/image203.emf"/><Relationship Id="rId18" Type="http://schemas.openxmlformats.org/officeDocument/2006/relationships/oleObject" Target="../embeddings/oleObject203.bin"/><Relationship Id="rId3" Type="http://schemas.openxmlformats.org/officeDocument/2006/relationships/image" Target="../media/image198.emf"/><Relationship Id="rId7" Type="http://schemas.openxmlformats.org/officeDocument/2006/relationships/image" Target="../media/image200.emf"/><Relationship Id="rId12" Type="http://schemas.openxmlformats.org/officeDocument/2006/relationships/oleObject" Target="../embeddings/oleObject200.bin"/><Relationship Id="rId17" Type="http://schemas.openxmlformats.org/officeDocument/2006/relationships/image" Target="../media/image205.emf"/><Relationship Id="rId2" Type="http://schemas.openxmlformats.org/officeDocument/2006/relationships/oleObject" Target="../embeddings/oleObject195.bin"/><Relationship Id="rId16" Type="http://schemas.openxmlformats.org/officeDocument/2006/relationships/oleObject" Target="../embeddings/oleObject202.bin"/><Relationship Id="rId1" Type="http://schemas.openxmlformats.org/officeDocument/2006/relationships/slideLayout" Target="../slideLayouts/slideLayout7.xml"/><Relationship Id="rId6" Type="http://schemas.openxmlformats.org/officeDocument/2006/relationships/oleObject" Target="../embeddings/oleObject197.bin"/><Relationship Id="rId11" Type="http://schemas.openxmlformats.org/officeDocument/2006/relationships/image" Target="../media/image202.emf"/><Relationship Id="rId5" Type="http://schemas.openxmlformats.org/officeDocument/2006/relationships/image" Target="../media/image199.emf"/><Relationship Id="rId15" Type="http://schemas.openxmlformats.org/officeDocument/2006/relationships/image" Target="../media/image204.emf"/><Relationship Id="rId10" Type="http://schemas.openxmlformats.org/officeDocument/2006/relationships/oleObject" Target="../embeddings/oleObject199.bin"/><Relationship Id="rId19" Type="http://schemas.openxmlformats.org/officeDocument/2006/relationships/image" Target="../media/image206.emf"/><Relationship Id="rId4" Type="http://schemas.openxmlformats.org/officeDocument/2006/relationships/oleObject" Target="../embeddings/oleObject196.bin"/><Relationship Id="rId9" Type="http://schemas.openxmlformats.org/officeDocument/2006/relationships/image" Target="../media/image201.emf"/><Relationship Id="rId14" Type="http://schemas.openxmlformats.org/officeDocument/2006/relationships/oleObject" Target="../embeddings/oleObject201.bin"/></Relationships>
</file>

<file path=ppt/slides/_rels/slide47.xml.rels><?xml version="1.0" encoding="UTF-8" standalone="yes"?>
<Relationships xmlns="http://schemas.openxmlformats.org/package/2006/relationships"><Relationship Id="rId3" Type="http://schemas.openxmlformats.org/officeDocument/2006/relationships/image" Target="../media/image207.emf"/><Relationship Id="rId7" Type="http://schemas.openxmlformats.org/officeDocument/2006/relationships/image" Target="../media/image209.emf"/><Relationship Id="rId2" Type="http://schemas.openxmlformats.org/officeDocument/2006/relationships/oleObject" Target="../embeddings/oleObject204.bin"/><Relationship Id="rId1" Type="http://schemas.openxmlformats.org/officeDocument/2006/relationships/slideLayout" Target="../slideLayouts/slideLayout7.xml"/><Relationship Id="rId6" Type="http://schemas.openxmlformats.org/officeDocument/2006/relationships/oleObject" Target="../embeddings/oleObject206.bin"/><Relationship Id="rId5" Type="http://schemas.openxmlformats.org/officeDocument/2006/relationships/image" Target="../media/image208.emf"/><Relationship Id="rId4" Type="http://schemas.openxmlformats.org/officeDocument/2006/relationships/oleObject" Target="../embeddings/oleObject205.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210.bin"/><Relationship Id="rId13" Type="http://schemas.openxmlformats.org/officeDocument/2006/relationships/image" Target="../media/image215.emf"/><Relationship Id="rId3" Type="http://schemas.openxmlformats.org/officeDocument/2006/relationships/image" Target="../media/image210.emf"/><Relationship Id="rId7" Type="http://schemas.openxmlformats.org/officeDocument/2006/relationships/image" Target="../media/image212.emf"/><Relationship Id="rId12" Type="http://schemas.openxmlformats.org/officeDocument/2006/relationships/oleObject" Target="../embeddings/oleObject212.bin"/><Relationship Id="rId2" Type="http://schemas.openxmlformats.org/officeDocument/2006/relationships/oleObject" Target="../embeddings/oleObject207.bin"/><Relationship Id="rId1" Type="http://schemas.openxmlformats.org/officeDocument/2006/relationships/slideLayout" Target="../slideLayouts/slideLayout7.xml"/><Relationship Id="rId6" Type="http://schemas.openxmlformats.org/officeDocument/2006/relationships/oleObject" Target="../embeddings/oleObject209.bin"/><Relationship Id="rId11" Type="http://schemas.openxmlformats.org/officeDocument/2006/relationships/image" Target="../media/image214.emf"/><Relationship Id="rId5" Type="http://schemas.openxmlformats.org/officeDocument/2006/relationships/image" Target="../media/image211.emf"/><Relationship Id="rId10" Type="http://schemas.openxmlformats.org/officeDocument/2006/relationships/oleObject" Target="../embeddings/oleObject211.bin"/><Relationship Id="rId4" Type="http://schemas.openxmlformats.org/officeDocument/2006/relationships/oleObject" Target="../embeddings/oleObject208.bin"/><Relationship Id="rId9" Type="http://schemas.openxmlformats.org/officeDocument/2006/relationships/image" Target="../media/image213.emf"/></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216.bin"/><Relationship Id="rId13" Type="http://schemas.openxmlformats.org/officeDocument/2006/relationships/image" Target="../media/image221.emf"/><Relationship Id="rId3" Type="http://schemas.openxmlformats.org/officeDocument/2006/relationships/image" Target="../media/image216.emf"/><Relationship Id="rId7" Type="http://schemas.openxmlformats.org/officeDocument/2006/relationships/image" Target="../media/image218.emf"/><Relationship Id="rId12" Type="http://schemas.openxmlformats.org/officeDocument/2006/relationships/oleObject" Target="../embeddings/oleObject218.bin"/><Relationship Id="rId17" Type="http://schemas.openxmlformats.org/officeDocument/2006/relationships/image" Target="../media/image223.emf"/><Relationship Id="rId2" Type="http://schemas.openxmlformats.org/officeDocument/2006/relationships/oleObject" Target="../embeddings/oleObject213.bin"/><Relationship Id="rId16" Type="http://schemas.openxmlformats.org/officeDocument/2006/relationships/oleObject" Target="../embeddings/oleObject220.bin"/><Relationship Id="rId1" Type="http://schemas.openxmlformats.org/officeDocument/2006/relationships/slideLayout" Target="../slideLayouts/slideLayout7.xml"/><Relationship Id="rId6" Type="http://schemas.openxmlformats.org/officeDocument/2006/relationships/oleObject" Target="../embeddings/oleObject215.bin"/><Relationship Id="rId11" Type="http://schemas.openxmlformats.org/officeDocument/2006/relationships/image" Target="../media/image220.emf"/><Relationship Id="rId5" Type="http://schemas.openxmlformats.org/officeDocument/2006/relationships/image" Target="../media/image217.emf"/><Relationship Id="rId15" Type="http://schemas.openxmlformats.org/officeDocument/2006/relationships/image" Target="../media/image222.emf"/><Relationship Id="rId10" Type="http://schemas.openxmlformats.org/officeDocument/2006/relationships/oleObject" Target="../embeddings/oleObject217.bin"/><Relationship Id="rId4" Type="http://schemas.openxmlformats.org/officeDocument/2006/relationships/oleObject" Target="../embeddings/oleObject214.bin"/><Relationship Id="rId9" Type="http://schemas.openxmlformats.org/officeDocument/2006/relationships/image" Target="../media/image219.emf"/><Relationship Id="rId14" Type="http://schemas.openxmlformats.org/officeDocument/2006/relationships/oleObject" Target="../embeddings/oleObject219.bin"/></Relationships>
</file>

<file path=ppt/slides/_rels/slide5.xml.rels><?xml version="1.0" encoding="UTF-8" standalone="yes"?>
<Relationships xmlns="http://schemas.openxmlformats.org/package/2006/relationships"><Relationship Id="rId3" Type="http://schemas.openxmlformats.org/officeDocument/2006/relationships/hyperlink" Target="&#25968;&#23398;&#23478;&#36153;&#39532;.ppt"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oleObject" Target="../embeddings/oleObject222.bin"/><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image" Target="../media/image224.emf"/><Relationship Id="rId17" Type="http://schemas.openxmlformats.org/officeDocument/2006/relationships/image" Target="../media/image43.png"/><Relationship Id="rId2" Type="http://schemas.openxmlformats.org/officeDocument/2006/relationships/tags" Target="../tags/tag29.xml"/><Relationship Id="rId16" Type="http://schemas.openxmlformats.org/officeDocument/2006/relationships/image" Target="../media/image226.wmf"/><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oleObject" Target="../embeddings/oleObject221.bin"/><Relationship Id="rId5" Type="http://schemas.openxmlformats.org/officeDocument/2006/relationships/tags" Target="../tags/tag32.xml"/><Relationship Id="rId15" Type="http://schemas.openxmlformats.org/officeDocument/2006/relationships/oleObject" Target="../embeddings/oleObject223.bin"/><Relationship Id="rId10" Type="http://schemas.openxmlformats.org/officeDocument/2006/relationships/slideLayout" Target="../slideLayouts/slideLayout7.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image" Target="../media/image225.e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227.bin"/><Relationship Id="rId3" Type="http://schemas.openxmlformats.org/officeDocument/2006/relationships/image" Target="../media/image227.emf"/><Relationship Id="rId7" Type="http://schemas.openxmlformats.org/officeDocument/2006/relationships/image" Target="../media/image229.emf"/><Relationship Id="rId2" Type="http://schemas.openxmlformats.org/officeDocument/2006/relationships/oleObject" Target="../embeddings/oleObject224.bin"/><Relationship Id="rId1" Type="http://schemas.openxmlformats.org/officeDocument/2006/relationships/slideLayout" Target="../slideLayouts/slideLayout7.xml"/><Relationship Id="rId6" Type="http://schemas.openxmlformats.org/officeDocument/2006/relationships/oleObject" Target="../embeddings/oleObject226.bin"/><Relationship Id="rId11" Type="http://schemas.openxmlformats.org/officeDocument/2006/relationships/image" Target="../media/image231.emf"/><Relationship Id="rId5" Type="http://schemas.openxmlformats.org/officeDocument/2006/relationships/image" Target="../media/image228.emf"/><Relationship Id="rId10" Type="http://schemas.openxmlformats.org/officeDocument/2006/relationships/oleObject" Target="../embeddings/oleObject228.bin"/><Relationship Id="rId4" Type="http://schemas.openxmlformats.org/officeDocument/2006/relationships/oleObject" Target="../embeddings/oleObject225.bin"/><Relationship Id="rId9" Type="http://schemas.openxmlformats.org/officeDocument/2006/relationships/image" Target="../media/image230.emf"/></Relationships>
</file>

<file path=ppt/slides/_rels/slide52.xml.rels><?xml version="1.0" encoding="UTF-8" standalone="yes"?>
<Relationships xmlns="http://schemas.openxmlformats.org/package/2006/relationships"><Relationship Id="rId3" Type="http://schemas.openxmlformats.org/officeDocument/2006/relationships/image" Target="../media/image232.emf"/><Relationship Id="rId7" Type="http://schemas.openxmlformats.org/officeDocument/2006/relationships/image" Target="../media/image234.emf"/><Relationship Id="rId2" Type="http://schemas.openxmlformats.org/officeDocument/2006/relationships/oleObject" Target="../embeddings/oleObject229.bin"/><Relationship Id="rId1" Type="http://schemas.openxmlformats.org/officeDocument/2006/relationships/slideLayout" Target="../slideLayouts/slideLayout7.xml"/><Relationship Id="rId6" Type="http://schemas.openxmlformats.org/officeDocument/2006/relationships/oleObject" Target="../embeddings/oleObject231.bin"/><Relationship Id="rId5" Type="http://schemas.openxmlformats.org/officeDocument/2006/relationships/image" Target="../media/image233.emf"/><Relationship Id="rId4" Type="http://schemas.openxmlformats.org/officeDocument/2006/relationships/oleObject" Target="../embeddings/oleObject230.bin"/></Relationships>
</file>

<file path=ppt/slides/_rels/slide53.xml.rels><?xml version="1.0" encoding="UTF-8" standalone="yes"?>
<Relationships xmlns="http://schemas.openxmlformats.org/package/2006/relationships"><Relationship Id="rId3" Type="http://schemas.openxmlformats.org/officeDocument/2006/relationships/image" Target="../media/image235.emf"/><Relationship Id="rId2" Type="http://schemas.openxmlformats.org/officeDocument/2006/relationships/oleObject" Target="../embeddings/oleObject232.bin"/><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11.emf"/><Relationship Id="rId7" Type="http://schemas.openxmlformats.org/officeDocument/2006/relationships/image" Target="../media/image13.emf"/><Relationship Id="rId2" Type="http://schemas.openxmlformats.org/officeDocument/2006/relationships/oleObject" Target="../embeddings/oleObject1.bin"/><Relationship Id="rId1" Type="http://schemas.openxmlformats.org/officeDocument/2006/relationships/slideLayout" Target="../slideLayouts/slideLayout7.xml"/><Relationship Id="rId6" Type="http://schemas.openxmlformats.org/officeDocument/2006/relationships/oleObject" Target="../embeddings/oleObject3.bin"/><Relationship Id="rId5" Type="http://schemas.openxmlformats.org/officeDocument/2006/relationships/image" Target="../media/image12.e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14.wmf"/><Relationship Id="rId7" Type="http://schemas.openxmlformats.org/officeDocument/2006/relationships/image" Target="../media/image11.emf"/><Relationship Id="rId12" Type="http://schemas.openxmlformats.org/officeDocument/2006/relationships/oleObject" Target="../embeddings/oleObject10.bin"/><Relationship Id="rId2" Type="http://schemas.openxmlformats.org/officeDocument/2006/relationships/oleObject" Target="../embeddings/oleObject5.bin"/><Relationship Id="rId1" Type="http://schemas.openxmlformats.org/officeDocument/2006/relationships/slideLayout" Target="../slideLayouts/slideLayout7.xml"/><Relationship Id="rId6" Type="http://schemas.openxmlformats.org/officeDocument/2006/relationships/oleObject" Target="../embeddings/oleObject7.bin"/><Relationship Id="rId11" Type="http://schemas.openxmlformats.org/officeDocument/2006/relationships/image" Target="../media/image13.emf"/><Relationship Id="rId5" Type="http://schemas.openxmlformats.org/officeDocument/2006/relationships/image" Target="../media/image15.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2.emf"/></Relationships>
</file>

<file path=ppt/slides/_rels/slide8.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2.emf"/><Relationship Id="rId5" Type="http://schemas.openxmlformats.org/officeDocument/2006/relationships/oleObject" Target="../embeddings/oleObject12.bin"/><Relationship Id="rId4" Type="http://schemas.openxmlformats.org/officeDocument/2006/relationships/image" Target="../media/image11.emf"/><Relationship Id="rId9" Type="http://schemas.openxmlformats.org/officeDocument/2006/relationships/oleObject" Target="../embeddings/oleObject14.bin"/></Relationships>
</file>

<file path=ppt/slides/_rels/slide9.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5.bin"/><Relationship Id="rId1" Type="http://schemas.openxmlformats.org/officeDocument/2006/relationships/slideLayout" Target="../slideLayouts/slideLayout7.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Text Box 2"/>
          <p:cNvSpPr txBox="1"/>
          <p:nvPr/>
        </p:nvSpPr>
        <p:spPr>
          <a:xfrm>
            <a:off x="763588" y="2287588"/>
            <a:ext cx="7162800" cy="519112"/>
          </a:xfrm>
          <a:prstGeom prst="rect">
            <a:avLst/>
          </a:prstGeom>
          <a:noFill/>
          <a:ln w="9525">
            <a:noFill/>
          </a:ln>
        </p:spPr>
        <p:txBody>
          <a:bodyPr>
            <a:spAutoFit/>
          </a:bodyPr>
          <a:lstStyle/>
          <a:p>
            <a:pPr algn="ctr">
              <a:spcBef>
                <a:spcPct val="50000"/>
              </a:spcBef>
            </a:pPr>
            <a:r>
              <a:rPr lang="en-US" altLang="zh-CN" sz="2800" b="1" dirty="0">
                <a:latin typeface="Times New Roman" panose="02020603050405020304" pitchFamily="18" charset="0"/>
              </a:rPr>
              <a:t> </a:t>
            </a:r>
            <a:endParaRPr lang="en-US" altLang="zh-CN" sz="2800" b="1" dirty="0">
              <a:solidFill>
                <a:schemeClr val="tx2"/>
              </a:solidFill>
              <a:latin typeface="Times New Roman" panose="02020603050405020304" pitchFamily="18" charset="0"/>
            </a:endParaRPr>
          </a:p>
        </p:txBody>
      </p:sp>
      <p:sp>
        <p:nvSpPr>
          <p:cNvPr id="539651" name="Text Box 3"/>
          <p:cNvSpPr txBox="1"/>
          <p:nvPr/>
        </p:nvSpPr>
        <p:spPr>
          <a:xfrm>
            <a:off x="611188" y="981075"/>
            <a:ext cx="8001000" cy="1630363"/>
          </a:xfrm>
          <a:prstGeom prst="rect">
            <a:avLst/>
          </a:prstGeom>
          <a:noFill/>
          <a:ln w="9525">
            <a:noFill/>
          </a:ln>
        </p:spPr>
        <p:txBody>
          <a:bodyPr anchor="ctr">
            <a:spAutoFit/>
          </a:bodyPr>
          <a:lstStyle/>
          <a:p>
            <a:pPr>
              <a:lnSpc>
                <a:spcPct val="120000"/>
              </a:lnSpc>
              <a:spcBef>
                <a:spcPct val="50000"/>
              </a:spcBef>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在前面的课程中，我们讨论了随机变量及其分布，如果知道了随机变量 </a:t>
            </a:r>
            <a:r>
              <a:rPr lang="en-US" altLang="zh-CN" sz="2800" b="1" i="1" dirty="0">
                <a:latin typeface="Times New Roman" panose="02020603050405020304" pitchFamily="18" charset="0"/>
              </a:rPr>
              <a:t>X </a:t>
            </a:r>
            <a:r>
              <a:rPr lang="zh-CN" altLang="en-US" sz="2800" b="1" dirty="0">
                <a:latin typeface="Times New Roman" panose="02020603050405020304" pitchFamily="18" charset="0"/>
              </a:rPr>
              <a:t>的概率分布，那么 </a:t>
            </a:r>
            <a:r>
              <a:rPr lang="en-US" altLang="zh-CN" sz="2800" b="1" i="1" dirty="0">
                <a:latin typeface="Times New Roman" panose="02020603050405020304" pitchFamily="18" charset="0"/>
              </a:rPr>
              <a:t>X</a:t>
            </a:r>
            <a:r>
              <a:rPr lang="zh-CN" altLang="en-US" sz="2800" b="1" dirty="0">
                <a:latin typeface="Times New Roman" panose="02020603050405020304" pitchFamily="18" charset="0"/>
              </a:rPr>
              <a:t>的全部概率特征也就知道了</a:t>
            </a:r>
            <a:r>
              <a:rPr lang="en-US" altLang="zh-CN" sz="2800" b="1" dirty="0">
                <a:latin typeface="Times New Roman" panose="02020603050405020304" pitchFamily="18" charset="0"/>
              </a:rPr>
              <a:t>.</a:t>
            </a:r>
            <a:endParaRPr lang="en-US" altLang="zh-CN" sz="2800" dirty="0">
              <a:latin typeface="Times New Roman" panose="02020603050405020304" pitchFamily="18" charset="0"/>
            </a:endParaRPr>
          </a:p>
        </p:txBody>
      </p:sp>
      <p:sp>
        <p:nvSpPr>
          <p:cNvPr id="539652" name="Rectangle 4"/>
          <p:cNvSpPr/>
          <p:nvPr/>
        </p:nvSpPr>
        <p:spPr>
          <a:xfrm>
            <a:off x="687388" y="2917825"/>
            <a:ext cx="7772400" cy="2143125"/>
          </a:xfrm>
          <a:prstGeom prst="rect">
            <a:avLst/>
          </a:prstGeom>
          <a:noFill/>
          <a:ln w="9525">
            <a:noFill/>
          </a:ln>
        </p:spPr>
        <p:txBody>
          <a:bodyPr anchor="ctr">
            <a:spAutoFit/>
          </a:bodyPr>
          <a:lstStyle/>
          <a:p>
            <a:pPr>
              <a:lnSpc>
                <a:spcPct val="120000"/>
              </a:lnSpc>
              <a:spcBef>
                <a:spcPct val="50000"/>
              </a:spcBef>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然而，在实际问题中，概率分布一般是较难确定的</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而在一些实际应用中，人们并不需要知道随机变量的一切概率性质，只要知道它的某些数字特征就够了</a:t>
            </a:r>
            <a:r>
              <a:rPr lang="en-US" altLang="zh-CN" sz="2800" b="1" dirty="0">
                <a:latin typeface="Times New Roman" panose="02020603050405020304" pitchFamily="18" charset="0"/>
              </a:rPr>
              <a:t>.</a:t>
            </a:r>
            <a:endParaRPr lang="en-US" altLang="zh-CN" sz="2800"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39651"/>
                                        </p:tgtEl>
                                        <p:attrNameLst>
                                          <p:attrName>style.visibility</p:attrName>
                                        </p:attrNameLst>
                                      </p:cBhvr>
                                      <p:to>
                                        <p:strVal val="visible"/>
                                      </p:to>
                                    </p:set>
                                    <p:animEffect transition="in" filter="barn(outVertical)">
                                      <p:cBhvr>
                                        <p:cTn id="7" dur="500"/>
                                        <p:tgtEl>
                                          <p:spTgt spid="53965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39650"/>
                                        </p:tgtEl>
                                        <p:attrNameLst>
                                          <p:attrName>style.visibility</p:attrName>
                                        </p:attrNameLst>
                                      </p:cBhvr>
                                      <p:to>
                                        <p:strVal val="visible"/>
                                      </p:to>
                                    </p:set>
                                    <p:anim calcmode="lin" valueType="num">
                                      <p:cBhvr additive="base">
                                        <p:cTn id="12" dur="500" fill="hold"/>
                                        <p:tgtEl>
                                          <p:spTgt spid="539650"/>
                                        </p:tgtEl>
                                        <p:attrNameLst>
                                          <p:attrName>ppt_x</p:attrName>
                                        </p:attrNameLst>
                                      </p:cBhvr>
                                      <p:tavLst>
                                        <p:tav tm="0">
                                          <p:val>
                                            <p:strVal val="0-#ppt_w/2"/>
                                          </p:val>
                                        </p:tav>
                                        <p:tav tm="100000">
                                          <p:val>
                                            <p:strVal val="#ppt_x"/>
                                          </p:val>
                                        </p:tav>
                                      </p:tavLst>
                                    </p:anim>
                                    <p:anim calcmode="lin" valueType="num">
                                      <p:cBhvr additive="base">
                                        <p:cTn id="13" dur="500" fill="hold"/>
                                        <p:tgtEl>
                                          <p:spTgt spid="53965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539652"/>
                                        </p:tgtEl>
                                        <p:attrNameLst>
                                          <p:attrName>style.visibility</p:attrName>
                                        </p:attrNameLst>
                                      </p:cBhvr>
                                      <p:to>
                                        <p:strVal val="visible"/>
                                      </p:to>
                                    </p:set>
                                    <p:anim calcmode="lin" valueType="num">
                                      <p:cBhvr additive="base">
                                        <p:cTn id="18" dur="500" fill="hold"/>
                                        <p:tgtEl>
                                          <p:spTgt spid="539652"/>
                                        </p:tgtEl>
                                        <p:attrNameLst>
                                          <p:attrName>ppt_x</p:attrName>
                                        </p:attrNameLst>
                                      </p:cBhvr>
                                      <p:tavLst>
                                        <p:tav tm="0">
                                          <p:val>
                                            <p:strVal val="1+#ppt_w/2"/>
                                          </p:val>
                                        </p:tav>
                                        <p:tav tm="100000">
                                          <p:val>
                                            <p:strVal val="#ppt_x"/>
                                          </p:val>
                                        </p:tav>
                                      </p:tavLst>
                                    </p:anim>
                                    <p:anim calcmode="lin" valueType="num">
                                      <p:cBhvr additive="base">
                                        <p:cTn id="19" dur="500" fill="hold"/>
                                        <p:tgtEl>
                                          <p:spTgt spid="5396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0" grpId="0"/>
      <p:bldP spid="539651" grpId="0"/>
      <p:bldP spid="53965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11"/>
          <p:cNvSpPr txBox="1"/>
          <p:nvPr/>
        </p:nvSpPr>
        <p:spPr>
          <a:xfrm>
            <a:off x="508000" y="549275"/>
            <a:ext cx="8424863" cy="604838"/>
          </a:xfrm>
          <a:prstGeom prst="rect">
            <a:avLst/>
          </a:prstGeom>
          <a:noFill/>
          <a:ln w="9525">
            <a:noFill/>
          </a:ln>
        </p:spPr>
        <p:txBody>
          <a:bodyPr>
            <a:spAutoFit/>
          </a:bodyPr>
          <a:lstStyle/>
          <a:p>
            <a:pPr marL="514350" indent="-514350">
              <a:lnSpc>
                <a:spcPts val="4000"/>
              </a:lnSpc>
            </a:pPr>
            <a:r>
              <a:rPr lang="zh-CN" altLang="en-US" sz="2400" b="1" dirty="0">
                <a:solidFill>
                  <a:srgbClr val="000000"/>
                </a:solidFill>
                <a:latin typeface="Times New Roman" panose="02020603050405020304" pitchFamily="18" charset="0"/>
                <a:ea typeface="华文细黑" panose="02010600040101010101" pitchFamily="2" charset="-122"/>
              </a:rPr>
              <a:t>解   </a:t>
            </a:r>
            <a:r>
              <a:rPr lang="zh-CN" altLang="en-US" sz="2400" b="1" dirty="0">
                <a:solidFill>
                  <a:srgbClr val="003399"/>
                </a:solidFill>
                <a:latin typeface="Times New Roman" panose="02020603050405020304" pitchFamily="18" charset="0"/>
                <a:ea typeface="华文细黑" panose="02010600040101010101" pitchFamily="2" charset="-122"/>
              </a:rPr>
              <a:t>平均命中环数</a:t>
            </a:r>
          </a:p>
        </p:txBody>
      </p:sp>
      <p:sp>
        <p:nvSpPr>
          <p:cNvPr id="21" name="椭圆 20"/>
          <p:cNvSpPr/>
          <p:nvPr/>
        </p:nvSpPr>
        <p:spPr bwMode="auto">
          <a:xfrm>
            <a:off x="3251200" y="2255838"/>
            <a:ext cx="585788" cy="1081088"/>
          </a:xfrm>
          <a:prstGeom prst="ellipse">
            <a:avLst/>
          </a:prstGeom>
          <a:noFill/>
          <a:ln w="28575" cap="flat" cmpd="sng" algn="ctr">
            <a:solidFill>
              <a:srgbClr val="FF0000"/>
            </a:solidFill>
            <a:prstDash val="solid"/>
            <a:round/>
            <a:headEnd type="none" w="med" len="med"/>
            <a:tailEnd type="none" w="med" len="med"/>
          </a:ln>
          <a:effectLst/>
        </p:spPr>
        <p:txBody>
          <a:bodyPr/>
          <a:lstStyle/>
          <a:p>
            <a:pPr marL="0" marR="0" lvl="0" indent="0" algn="l" defTabSz="1069975" rtl="0" eaLnBrk="1" fontAlgn="base" latinLnBrk="0" hangingPunct="1">
              <a:lnSpc>
                <a:spcPct val="135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2" name="椭圆 21"/>
          <p:cNvSpPr/>
          <p:nvPr/>
        </p:nvSpPr>
        <p:spPr bwMode="auto">
          <a:xfrm>
            <a:off x="4457700" y="2255838"/>
            <a:ext cx="584200" cy="1081088"/>
          </a:xfrm>
          <a:prstGeom prst="ellipse">
            <a:avLst/>
          </a:prstGeom>
          <a:noFill/>
          <a:ln w="28575" cap="flat" cmpd="sng" algn="ctr">
            <a:solidFill>
              <a:srgbClr val="FF0000"/>
            </a:solidFill>
            <a:prstDash val="solid"/>
            <a:round/>
            <a:headEnd type="none" w="med" len="med"/>
            <a:tailEnd type="none" w="med" len="med"/>
          </a:ln>
          <a:effectLst/>
        </p:spPr>
        <p:txBody>
          <a:bodyPr/>
          <a:lstStyle/>
          <a:p>
            <a:pPr marL="0" marR="0" lvl="0" indent="0" algn="l" defTabSz="1069975" rtl="0" eaLnBrk="1" fontAlgn="base" latinLnBrk="0" hangingPunct="1">
              <a:lnSpc>
                <a:spcPct val="135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sp>
        <p:nvSpPr>
          <p:cNvPr id="23" name="椭圆 22"/>
          <p:cNvSpPr/>
          <p:nvPr/>
        </p:nvSpPr>
        <p:spPr bwMode="auto">
          <a:xfrm>
            <a:off x="5819775" y="2243138"/>
            <a:ext cx="584200" cy="1079500"/>
          </a:xfrm>
          <a:prstGeom prst="ellipse">
            <a:avLst/>
          </a:prstGeom>
          <a:noFill/>
          <a:ln w="28575" cap="flat" cmpd="sng" algn="ctr">
            <a:solidFill>
              <a:srgbClr val="FF0000"/>
            </a:solidFill>
            <a:prstDash val="solid"/>
            <a:round/>
            <a:headEnd type="none" w="med" len="med"/>
            <a:tailEnd type="none" w="med" len="med"/>
          </a:ln>
          <a:effectLst/>
        </p:spPr>
        <p:txBody>
          <a:bodyPr/>
          <a:lstStyle/>
          <a:p>
            <a:pPr marL="0" marR="0" lvl="0" indent="0" algn="l" defTabSz="1069975" rtl="0" eaLnBrk="1" fontAlgn="base" latinLnBrk="0" hangingPunct="1">
              <a:lnSpc>
                <a:spcPct val="135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cs typeface="+mn-cs"/>
            </a:endParaRPr>
          </a:p>
        </p:txBody>
      </p:sp>
      <p:graphicFrame>
        <p:nvGraphicFramePr>
          <p:cNvPr id="31" name="表格 30"/>
          <p:cNvGraphicFramePr>
            <a:graphicFrameLocks noGrp="1"/>
          </p:cNvGraphicFramePr>
          <p:nvPr/>
        </p:nvGraphicFramePr>
        <p:xfrm>
          <a:off x="1258888" y="4221163"/>
          <a:ext cx="4932362" cy="1317626"/>
        </p:xfrm>
        <a:graphic>
          <a:graphicData uri="http://schemas.openxmlformats.org/drawingml/2006/table">
            <a:tbl>
              <a:tblPr firstRow="1" bandRow="1">
                <a:tableStyleId>{5C22544A-7EE6-4342-B048-85BDC9FD1C3A}</a:tableStyleId>
              </a:tblPr>
              <a:tblGrid>
                <a:gridCol w="2073376">
                  <a:extLst>
                    <a:ext uri="{9D8B030D-6E8A-4147-A177-3AD203B41FA5}">
                      <a16:colId xmlns:a16="http://schemas.microsoft.com/office/drawing/2014/main" val="20000"/>
                    </a:ext>
                  </a:extLst>
                </a:gridCol>
                <a:gridCol w="952996">
                  <a:extLst>
                    <a:ext uri="{9D8B030D-6E8A-4147-A177-3AD203B41FA5}">
                      <a16:colId xmlns:a16="http://schemas.microsoft.com/office/drawing/2014/main" val="20001"/>
                    </a:ext>
                  </a:extLst>
                </a:gridCol>
                <a:gridCol w="1026303">
                  <a:extLst>
                    <a:ext uri="{9D8B030D-6E8A-4147-A177-3AD203B41FA5}">
                      <a16:colId xmlns:a16="http://schemas.microsoft.com/office/drawing/2014/main" val="20002"/>
                    </a:ext>
                  </a:extLst>
                </a:gridCol>
                <a:gridCol w="879687">
                  <a:extLst>
                    <a:ext uri="{9D8B030D-6E8A-4147-A177-3AD203B41FA5}">
                      <a16:colId xmlns:a16="http://schemas.microsoft.com/office/drawing/2014/main" val="20003"/>
                    </a:ext>
                  </a:extLst>
                </a:gridCol>
              </a:tblGrid>
              <a:tr h="658813">
                <a:tc>
                  <a:txBody>
                    <a:bodyPr/>
                    <a:lstStyle/>
                    <a:p>
                      <a:pPr algn="ctr"/>
                      <a:r>
                        <a:rPr lang="zh-CN" altLang="en-US" sz="2400" b="1" dirty="0">
                          <a:solidFill>
                            <a:schemeClr val="tx1"/>
                          </a:solidFill>
                          <a:latin typeface="华文细黑" panose="02010600040101010101" pitchFamily="2" charset="-122"/>
                          <a:ea typeface="华文细黑" panose="02010600040101010101" pitchFamily="2" charset="-122"/>
                        </a:rPr>
                        <a:t>命中环数 </a:t>
                      </a:r>
                      <a:r>
                        <a:rPr lang="en-US" altLang="zh-CN" sz="2400" b="0" i="1" dirty="0">
                          <a:solidFill>
                            <a:schemeClr val="tx1"/>
                          </a:solidFill>
                          <a:latin typeface="+mn-lt"/>
                          <a:ea typeface="楷体_GB2312" pitchFamily="49" charset="-122"/>
                        </a:rPr>
                        <a:t>k</a:t>
                      </a:r>
                      <a:endParaRPr lang="zh-CN" altLang="en-US" sz="2400" b="0" i="1" dirty="0">
                        <a:solidFill>
                          <a:schemeClr val="tx1"/>
                        </a:solidFill>
                        <a:latin typeface="+mn-lt"/>
                        <a:ea typeface="楷体_GB2312" pitchFamily="49" charset="-122"/>
                      </a:endParaRPr>
                    </a:p>
                  </a:txBody>
                  <a:tcPr marL="91450" marR="91450" marT="45702" marB="45702" anchor="ctr">
                    <a:solidFill>
                      <a:srgbClr val="00B0F0"/>
                    </a:solidFill>
                  </a:tcPr>
                </a:tc>
                <a:tc>
                  <a:txBody>
                    <a:bodyPr/>
                    <a:lstStyle/>
                    <a:p>
                      <a:pPr algn="ctr"/>
                      <a:r>
                        <a:rPr lang="en-US" altLang="zh-CN" sz="2400" b="0" dirty="0">
                          <a:solidFill>
                            <a:schemeClr val="accent3"/>
                          </a:solidFill>
                        </a:rPr>
                        <a:t>8</a:t>
                      </a:r>
                      <a:endParaRPr lang="zh-CN" altLang="en-US" sz="2400" b="0" dirty="0">
                        <a:solidFill>
                          <a:schemeClr val="accent3"/>
                        </a:solidFill>
                      </a:endParaRPr>
                    </a:p>
                  </a:txBody>
                  <a:tcPr marL="91450" marR="91450" marT="45702" marB="45702" anchor="ctr"/>
                </a:tc>
                <a:tc>
                  <a:txBody>
                    <a:bodyPr/>
                    <a:lstStyle/>
                    <a:p>
                      <a:pPr algn="ctr"/>
                      <a:r>
                        <a:rPr lang="en-US" altLang="zh-CN" sz="2400" b="0" dirty="0">
                          <a:solidFill>
                            <a:schemeClr val="accent3"/>
                          </a:solidFill>
                        </a:rPr>
                        <a:t>9</a:t>
                      </a:r>
                      <a:endParaRPr lang="zh-CN" altLang="en-US" sz="2400" b="0" dirty="0">
                        <a:solidFill>
                          <a:schemeClr val="accent3"/>
                        </a:solidFill>
                      </a:endParaRPr>
                    </a:p>
                  </a:txBody>
                  <a:tcPr marL="91450" marR="91450" marT="45702" marB="45702" anchor="ctr"/>
                </a:tc>
                <a:tc>
                  <a:txBody>
                    <a:bodyPr/>
                    <a:lstStyle/>
                    <a:p>
                      <a:pPr algn="ctr"/>
                      <a:r>
                        <a:rPr lang="en-US" altLang="zh-CN" sz="2400" b="0" dirty="0">
                          <a:solidFill>
                            <a:schemeClr val="accent3"/>
                          </a:solidFill>
                        </a:rPr>
                        <a:t>10</a:t>
                      </a:r>
                      <a:endParaRPr lang="zh-CN" altLang="en-US" sz="2400" b="0" dirty="0">
                        <a:solidFill>
                          <a:schemeClr val="accent3"/>
                        </a:solidFill>
                      </a:endParaRPr>
                    </a:p>
                  </a:txBody>
                  <a:tcPr marL="91450" marR="91450" marT="45702" marB="45702" anchor="ctr"/>
                </a:tc>
                <a:extLst>
                  <a:ext uri="{0D108BD9-81ED-4DB2-BD59-A6C34878D82A}">
                    <a16:rowId xmlns:a16="http://schemas.microsoft.com/office/drawing/2014/main" val="10000"/>
                  </a:ext>
                </a:extLst>
              </a:tr>
              <a:tr h="658813">
                <a:tc>
                  <a:txBody>
                    <a:bodyPr/>
                    <a:lstStyle/>
                    <a:p>
                      <a:pPr marL="0" algn="l" defTabSz="781685" rtl="0" eaLnBrk="1" latinLnBrk="0" hangingPunct="1"/>
                      <a:r>
                        <a:rPr lang="zh-CN" altLang="en-US" sz="2400" b="0" kern="1200" dirty="0">
                          <a:solidFill>
                            <a:schemeClr val="tx1"/>
                          </a:solidFill>
                          <a:latin typeface="楷体_GB2312" pitchFamily="49" charset="-122"/>
                          <a:ea typeface="楷体_GB2312" pitchFamily="49" charset="-122"/>
                          <a:cs typeface="+mn-cs"/>
                        </a:rPr>
                        <a:t> </a:t>
                      </a:r>
                      <a:r>
                        <a:rPr lang="zh-CN" altLang="en-US" sz="2400" b="1" kern="1200" dirty="0">
                          <a:solidFill>
                            <a:schemeClr val="tx1"/>
                          </a:solidFill>
                          <a:latin typeface="华文细黑" panose="02010600040101010101" pitchFamily="2" charset="-122"/>
                          <a:ea typeface="华文细黑" panose="02010600040101010101" pitchFamily="2" charset="-122"/>
                          <a:cs typeface="+mn-cs"/>
                        </a:rPr>
                        <a:t>命中次数</a:t>
                      </a:r>
                    </a:p>
                  </a:txBody>
                  <a:tcPr marL="91450" marR="91450" marT="45702" marB="45702" anchor="ctr">
                    <a:solidFill>
                      <a:srgbClr val="00B0F0"/>
                    </a:solidFill>
                  </a:tcPr>
                </a:tc>
                <a:tc>
                  <a:txBody>
                    <a:bodyPr/>
                    <a:lstStyle/>
                    <a:p>
                      <a:pPr algn="ctr"/>
                      <a:r>
                        <a:rPr lang="en-US" altLang="zh-CN" sz="2400" b="0" dirty="0">
                          <a:solidFill>
                            <a:schemeClr val="tx1"/>
                          </a:solidFill>
                        </a:rPr>
                        <a:t>15</a:t>
                      </a:r>
                      <a:endParaRPr lang="zh-CN" altLang="en-US" sz="2400" b="0" dirty="0">
                        <a:solidFill>
                          <a:schemeClr val="tx1"/>
                        </a:solidFill>
                      </a:endParaRPr>
                    </a:p>
                  </a:txBody>
                  <a:tcPr marL="91450" marR="91450" marT="45702" marB="45702" anchor="ctr"/>
                </a:tc>
                <a:tc>
                  <a:txBody>
                    <a:bodyPr/>
                    <a:lstStyle/>
                    <a:p>
                      <a:pPr algn="ctr"/>
                      <a:r>
                        <a:rPr lang="en-US" altLang="zh-CN" sz="2400" b="0" dirty="0">
                          <a:solidFill>
                            <a:schemeClr val="tx1"/>
                          </a:solidFill>
                        </a:rPr>
                        <a:t>40</a:t>
                      </a:r>
                      <a:endParaRPr lang="zh-CN" altLang="en-US" sz="2400" b="0" dirty="0">
                        <a:solidFill>
                          <a:schemeClr val="tx1"/>
                        </a:solidFill>
                      </a:endParaRPr>
                    </a:p>
                  </a:txBody>
                  <a:tcPr marL="91450" marR="91450" marT="45702" marB="45702" anchor="ctr"/>
                </a:tc>
                <a:tc>
                  <a:txBody>
                    <a:bodyPr/>
                    <a:lstStyle/>
                    <a:p>
                      <a:pPr algn="ctr"/>
                      <a:r>
                        <a:rPr lang="en-US" altLang="zh-CN" sz="2400" b="0" dirty="0">
                          <a:solidFill>
                            <a:schemeClr val="tx1"/>
                          </a:solidFill>
                        </a:rPr>
                        <a:t>45</a:t>
                      </a:r>
                      <a:endParaRPr lang="zh-CN" altLang="en-US" sz="2400" b="0" dirty="0">
                        <a:solidFill>
                          <a:schemeClr val="tx1"/>
                        </a:solidFill>
                      </a:endParaRPr>
                    </a:p>
                  </a:txBody>
                  <a:tcPr marL="91450" marR="91450" marT="45702" marB="45702" anchor="ctr"/>
                </a:tc>
                <a:extLst>
                  <a:ext uri="{0D108BD9-81ED-4DB2-BD59-A6C34878D82A}">
                    <a16:rowId xmlns:a16="http://schemas.microsoft.com/office/drawing/2014/main" val="10001"/>
                  </a:ext>
                </a:extLst>
              </a:tr>
            </a:tbl>
          </a:graphicData>
        </a:graphic>
      </p:graphicFrame>
      <p:graphicFrame>
        <p:nvGraphicFramePr>
          <p:cNvPr id="5122" name="Object 120"/>
          <p:cNvGraphicFramePr>
            <a:graphicFrameLocks noChangeAspect="1"/>
          </p:cNvGraphicFramePr>
          <p:nvPr/>
        </p:nvGraphicFramePr>
        <p:xfrm>
          <a:off x="2771775" y="4973638"/>
          <a:ext cx="366713" cy="504825"/>
        </p:xfrm>
        <a:graphic>
          <a:graphicData uri="http://schemas.openxmlformats.org/presentationml/2006/ole">
            <mc:AlternateContent xmlns:mc="http://schemas.openxmlformats.org/markup-compatibility/2006">
              <mc:Choice xmlns:v="urn:schemas-microsoft-com:vml" Requires="v">
                <p:oleObj r:id="rId2" imgW="165100" imgH="228600" progId="Equation.DSMT4">
                  <p:embed/>
                </p:oleObj>
              </mc:Choice>
              <mc:Fallback>
                <p:oleObj r:id="rId2" imgW="165100" imgH="228600" progId="Equation.DSMT4">
                  <p:embed/>
                  <p:pic>
                    <p:nvPicPr>
                      <p:cNvPr id="0" name="图片 3089"/>
                      <p:cNvPicPr/>
                      <p:nvPr/>
                    </p:nvPicPr>
                    <p:blipFill>
                      <a:blip r:embed="rId3"/>
                      <a:stretch>
                        <a:fillRect/>
                      </a:stretch>
                    </p:blipFill>
                    <p:spPr>
                      <a:xfrm>
                        <a:off x="2771775" y="4973638"/>
                        <a:ext cx="366713" cy="504825"/>
                      </a:xfrm>
                      <a:prstGeom prst="rect">
                        <a:avLst/>
                      </a:prstGeom>
                      <a:noFill/>
                      <a:ln w="38100">
                        <a:noFill/>
                        <a:miter/>
                      </a:ln>
                    </p:spPr>
                  </p:pic>
                </p:oleObj>
              </mc:Fallback>
            </mc:AlternateContent>
          </a:graphicData>
        </a:graphic>
      </p:graphicFrame>
      <p:graphicFrame>
        <p:nvGraphicFramePr>
          <p:cNvPr id="27" name="表格 26"/>
          <p:cNvGraphicFramePr>
            <a:graphicFrameLocks noGrp="1"/>
          </p:cNvGraphicFramePr>
          <p:nvPr/>
        </p:nvGraphicFramePr>
        <p:xfrm>
          <a:off x="1258888" y="4233863"/>
          <a:ext cx="4932362" cy="1976436"/>
        </p:xfrm>
        <a:graphic>
          <a:graphicData uri="http://schemas.openxmlformats.org/drawingml/2006/table">
            <a:tbl>
              <a:tblPr firstRow="1" bandRow="1">
                <a:tableStyleId>{5C22544A-7EE6-4342-B048-85BDC9FD1C3A}</a:tableStyleId>
              </a:tblPr>
              <a:tblGrid>
                <a:gridCol w="2073376">
                  <a:extLst>
                    <a:ext uri="{9D8B030D-6E8A-4147-A177-3AD203B41FA5}">
                      <a16:colId xmlns:a16="http://schemas.microsoft.com/office/drawing/2014/main" val="20000"/>
                    </a:ext>
                  </a:extLst>
                </a:gridCol>
                <a:gridCol w="952996">
                  <a:extLst>
                    <a:ext uri="{9D8B030D-6E8A-4147-A177-3AD203B41FA5}">
                      <a16:colId xmlns:a16="http://schemas.microsoft.com/office/drawing/2014/main" val="20001"/>
                    </a:ext>
                  </a:extLst>
                </a:gridCol>
                <a:gridCol w="1026303">
                  <a:extLst>
                    <a:ext uri="{9D8B030D-6E8A-4147-A177-3AD203B41FA5}">
                      <a16:colId xmlns:a16="http://schemas.microsoft.com/office/drawing/2014/main" val="20002"/>
                    </a:ext>
                  </a:extLst>
                </a:gridCol>
                <a:gridCol w="879687">
                  <a:extLst>
                    <a:ext uri="{9D8B030D-6E8A-4147-A177-3AD203B41FA5}">
                      <a16:colId xmlns:a16="http://schemas.microsoft.com/office/drawing/2014/main" val="20003"/>
                    </a:ext>
                  </a:extLst>
                </a:gridCol>
              </a:tblGrid>
              <a:tr h="658812">
                <a:tc>
                  <a:txBody>
                    <a:bodyPr/>
                    <a:lstStyle/>
                    <a:p>
                      <a:pPr algn="ctr"/>
                      <a:r>
                        <a:rPr lang="zh-CN" altLang="en-US" sz="2400" b="1" dirty="0">
                          <a:solidFill>
                            <a:schemeClr val="tx1"/>
                          </a:solidFill>
                          <a:latin typeface="华文细黑" panose="02010600040101010101" pitchFamily="2" charset="-122"/>
                          <a:ea typeface="华文细黑" panose="02010600040101010101" pitchFamily="2" charset="-122"/>
                        </a:rPr>
                        <a:t>命中环数 </a:t>
                      </a:r>
                      <a:r>
                        <a:rPr lang="en-US" altLang="zh-CN" sz="2400" b="0" i="1" dirty="0">
                          <a:solidFill>
                            <a:schemeClr val="tx1"/>
                          </a:solidFill>
                          <a:latin typeface="+mn-lt"/>
                          <a:ea typeface="楷体_GB2312" pitchFamily="49" charset="-122"/>
                        </a:rPr>
                        <a:t>k</a:t>
                      </a:r>
                      <a:endParaRPr lang="zh-CN" altLang="en-US" sz="2400" b="0" i="1" dirty="0">
                        <a:solidFill>
                          <a:schemeClr val="tx1"/>
                        </a:solidFill>
                        <a:latin typeface="+mn-lt"/>
                        <a:ea typeface="楷体_GB2312" pitchFamily="49" charset="-122"/>
                      </a:endParaRPr>
                    </a:p>
                  </a:txBody>
                  <a:tcPr marL="91450" marR="91450" marT="45702" marB="45702" anchor="ctr">
                    <a:solidFill>
                      <a:srgbClr val="00B0F0"/>
                    </a:solidFill>
                  </a:tcPr>
                </a:tc>
                <a:tc>
                  <a:txBody>
                    <a:bodyPr/>
                    <a:lstStyle/>
                    <a:p>
                      <a:pPr algn="ctr"/>
                      <a:r>
                        <a:rPr lang="en-US" altLang="zh-CN" sz="2400" b="0" dirty="0">
                          <a:solidFill>
                            <a:schemeClr val="accent3"/>
                          </a:solidFill>
                        </a:rPr>
                        <a:t>8</a:t>
                      </a:r>
                      <a:endParaRPr lang="zh-CN" altLang="en-US" sz="2400" b="0" dirty="0">
                        <a:solidFill>
                          <a:schemeClr val="accent3"/>
                        </a:solidFill>
                      </a:endParaRPr>
                    </a:p>
                  </a:txBody>
                  <a:tcPr marL="91450" marR="91450" marT="45702" marB="45702" anchor="ctr"/>
                </a:tc>
                <a:tc>
                  <a:txBody>
                    <a:bodyPr/>
                    <a:lstStyle/>
                    <a:p>
                      <a:pPr algn="ctr"/>
                      <a:r>
                        <a:rPr lang="en-US" altLang="zh-CN" sz="2400" b="0" dirty="0">
                          <a:solidFill>
                            <a:schemeClr val="accent3"/>
                          </a:solidFill>
                        </a:rPr>
                        <a:t>9</a:t>
                      </a:r>
                      <a:endParaRPr lang="zh-CN" altLang="en-US" sz="2400" b="0" dirty="0">
                        <a:solidFill>
                          <a:schemeClr val="accent3"/>
                        </a:solidFill>
                      </a:endParaRPr>
                    </a:p>
                  </a:txBody>
                  <a:tcPr marL="91450" marR="91450" marT="45702" marB="45702" anchor="ctr"/>
                </a:tc>
                <a:tc>
                  <a:txBody>
                    <a:bodyPr/>
                    <a:lstStyle/>
                    <a:p>
                      <a:pPr algn="ctr"/>
                      <a:r>
                        <a:rPr lang="en-US" altLang="zh-CN" sz="2400" b="0" dirty="0">
                          <a:solidFill>
                            <a:schemeClr val="accent3"/>
                          </a:solidFill>
                        </a:rPr>
                        <a:t>10</a:t>
                      </a:r>
                      <a:endParaRPr lang="zh-CN" altLang="en-US" sz="2400" b="0" dirty="0">
                        <a:solidFill>
                          <a:schemeClr val="accent3"/>
                        </a:solidFill>
                      </a:endParaRPr>
                    </a:p>
                  </a:txBody>
                  <a:tcPr marL="91450" marR="91450" marT="45702" marB="45702" anchor="ctr"/>
                </a:tc>
                <a:extLst>
                  <a:ext uri="{0D108BD9-81ED-4DB2-BD59-A6C34878D82A}">
                    <a16:rowId xmlns:a16="http://schemas.microsoft.com/office/drawing/2014/main" val="10000"/>
                  </a:ext>
                </a:extLst>
              </a:tr>
              <a:tr h="658812">
                <a:tc>
                  <a:txBody>
                    <a:bodyPr/>
                    <a:lstStyle/>
                    <a:p>
                      <a:pPr marL="0" algn="l" defTabSz="781685" rtl="0" eaLnBrk="1" latinLnBrk="0" hangingPunct="1"/>
                      <a:r>
                        <a:rPr lang="zh-CN" altLang="en-US" sz="2400" b="0" kern="1200" dirty="0">
                          <a:solidFill>
                            <a:schemeClr val="tx1"/>
                          </a:solidFill>
                          <a:latin typeface="楷体_GB2312" pitchFamily="49" charset="-122"/>
                          <a:ea typeface="楷体_GB2312" pitchFamily="49" charset="-122"/>
                          <a:cs typeface="+mn-cs"/>
                        </a:rPr>
                        <a:t> </a:t>
                      </a:r>
                      <a:r>
                        <a:rPr lang="zh-CN" altLang="en-US" sz="2400" b="1" kern="1200" dirty="0">
                          <a:solidFill>
                            <a:schemeClr val="tx1"/>
                          </a:solidFill>
                          <a:latin typeface="华文细黑" panose="02010600040101010101" pitchFamily="2" charset="-122"/>
                          <a:ea typeface="华文细黑" panose="02010600040101010101" pitchFamily="2" charset="-122"/>
                          <a:cs typeface="+mn-cs"/>
                        </a:rPr>
                        <a:t>命中次数</a:t>
                      </a:r>
                    </a:p>
                  </a:txBody>
                  <a:tcPr marL="91450" marR="91450" marT="45702" marB="45702" anchor="ctr">
                    <a:solidFill>
                      <a:srgbClr val="00B0F0"/>
                    </a:solidFill>
                  </a:tcPr>
                </a:tc>
                <a:tc>
                  <a:txBody>
                    <a:bodyPr/>
                    <a:lstStyle/>
                    <a:p>
                      <a:pPr algn="ctr"/>
                      <a:r>
                        <a:rPr lang="en-US" altLang="zh-CN" sz="2400" b="0" dirty="0">
                          <a:solidFill>
                            <a:schemeClr val="tx1"/>
                          </a:solidFill>
                        </a:rPr>
                        <a:t>15</a:t>
                      </a:r>
                      <a:endParaRPr lang="zh-CN" altLang="en-US" sz="2400" b="0" dirty="0">
                        <a:solidFill>
                          <a:schemeClr val="tx1"/>
                        </a:solidFill>
                      </a:endParaRPr>
                    </a:p>
                  </a:txBody>
                  <a:tcPr marL="91450" marR="91450" marT="45702" marB="45702" anchor="ctr">
                    <a:solidFill>
                      <a:schemeClr val="accent5">
                        <a:lumMod val="60000"/>
                        <a:lumOff val="40000"/>
                      </a:schemeClr>
                    </a:solidFill>
                  </a:tcPr>
                </a:tc>
                <a:tc>
                  <a:txBody>
                    <a:bodyPr/>
                    <a:lstStyle/>
                    <a:p>
                      <a:pPr algn="ctr"/>
                      <a:r>
                        <a:rPr lang="en-US" altLang="zh-CN" sz="2400" b="0" dirty="0">
                          <a:solidFill>
                            <a:schemeClr val="tx1"/>
                          </a:solidFill>
                        </a:rPr>
                        <a:t>40</a:t>
                      </a:r>
                      <a:endParaRPr lang="zh-CN" altLang="en-US" sz="2400" b="0" dirty="0">
                        <a:solidFill>
                          <a:schemeClr val="tx1"/>
                        </a:solidFill>
                      </a:endParaRPr>
                    </a:p>
                  </a:txBody>
                  <a:tcPr marL="91450" marR="91450" marT="45702" marB="45702" anchor="ctr">
                    <a:solidFill>
                      <a:schemeClr val="accent5">
                        <a:lumMod val="60000"/>
                        <a:lumOff val="40000"/>
                      </a:schemeClr>
                    </a:solidFill>
                  </a:tcPr>
                </a:tc>
                <a:tc>
                  <a:txBody>
                    <a:bodyPr/>
                    <a:lstStyle/>
                    <a:p>
                      <a:pPr algn="ctr"/>
                      <a:r>
                        <a:rPr lang="en-US" altLang="zh-CN" sz="2400" b="0" dirty="0">
                          <a:solidFill>
                            <a:schemeClr val="tx1"/>
                          </a:solidFill>
                        </a:rPr>
                        <a:t>45</a:t>
                      </a:r>
                      <a:endParaRPr lang="zh-CN" altLang="en-US" sz="2400" b="0" dirty="0">
                        <a:solidFill>
                          <a:schemeClr val="tx1"/>
                        </a:solidFill>
                      </a:endParaRPr>
                    </a:p>
                  </a:txBody>
                  <a:tcPr marL="91450" marR="91450" marT="45702" marB="45702" anchor="ctr">
                    <a:solidFill>
                      <a:schemeClr val="accent5">
                        <a:lumMod val="60000"/>
                        <a:lumOff val="40000"/>
                      </a:schemeClr>
                    </a:solidFill>
                  </a:tcPr>
                </a:tc>
                <a:extLst>
                  <a:ext uri="{0D108BD9-81ED-4DB2-BD59-A6C34878D82A}">
                    <a16:rowId xmlns:a16="http://schemas.microsoft.com/office/drawing/2014/main" val="10001"/>
                  </a:ext>
                </a:extLst>
              </a:tr>
              <a:tr h="658812">
                <a:tc>
                  <a:txBody>
                    <a:bodyPr/>
                    <a:lstStyle/>
                    <a:p>
                      <a:pPr marL="0" algn="l" defTabSz="781685" rtl="0" eaLnBrk="1" latinLnBrk="0" hangingPunct="1"/>
                      <a:r>
                        <a:rPr lang="zh-CN" altLang="en-US" sz="2400" b="0" kern="1200" dirty="0">
                          <a:solidFill>
                            <a:schemeClr val="tx1"/>
                          </a:solidFill>
                          <a:latin typeface="华文细黑" panose="02010600040101010101" pitchFamily="2" charset="-122"/>
                          <a:ea typeface="华文细黑" panose="02010600040101010101" pitchFamily="2" charset="-122"/>
                          <a:cs typeface="+mn-cs"/>
                        </a:rPr>
                        <a:t>   </a:t>
                      </a:r>
                      <a:r>
                        <a:rPr lang="zh-CN" altLang="en-US" sz="2400" b="1" kern="1200" dirty="0">
                          <a:solidFill>
                            <a:schemeClr val="tx1"/>
                          </a:solidFill>
                          <a:latin typeface="华文细黑" panose="02010600040101010101" pitchFamily="2" charset="-122"/>
                          <a:ea typeface="华文细黑" panose="02010600040101010101" pitchFamily="2" charset="-122"/>
                          <a:cs typeface="+mn-cs"/>
                        </a:rPr>
                        <a:t>频率</a:t>
                      </a:r>
                    </a:p>
                  </a:txBody>
                  <a:tcPr marL="91450" marR="91450" marT="45702" marB="45702" anchor="ctr">
                    <a:solidFill>
                      <a:srgbClr val="00B0F0"/>
                    </a:solidFill>
                  </a:tcPr>
                </a:tc>
                <a:tc>
                  <a:txBody>
                    <a:bodyPr/>
                    <a:lstStyle/>
                    <a:p>
                      <a:pPr algn="ctr"/>
                      <a:endParaRPr lang="zh-CN" altLang="en-US" sz="2400" b="0" dirty="0">
                        <a:solidFill>
                          <a:schemeClr val="tx1"/>
                        </a:solidFill>
                      </a:endParaRPr>
                    </a:p>
                  </a:txBody>
                  <a:tcPr marL="91450" marR="91450" marT="45702" marB="45702" anchor="ctr">
                    <a:solidFill>
                      <a:schemeClr val="accent5">
                        <a:lumMod val="60000"/>
                        <a:lumOff val="40000"/>
                      </a:schemeClr>
                    </a:solidFill>
                  </a:tcPr>
                </a:tc>
                <a:tc>
                  <a:txBody>
                    <a:bodyPr/>
                    <a:lstStyle/>
                    <a:p>
                      <a:pPr algn="ctr"/>
                      <a:endParaRPr lang="zh-CN" altLang="en-US" sz="2400" b="0" dirty="0">
                        <a:solidFill>
                          <a:schemeClr val="tx1"/>
                        </a:solidFill>
                      </a:endParaRPr>
                    </a:p>
                  </a:txBody>
                  <a:tcPr marL="91450" marR="91450" marT="45702" marB="45702" anchor="ctr">
                    <a:solidFill>
                      <a:schemeClr val="accent5">
                        <a:lumMod val="60000"/>
                        <a:lumOff val="40000"/>
                      </a:schemeClr>
                    </a:solidFill>
                  </a:tcPr>
                </a:tc>
                <a:tc>
                  <a:txBody>
                    <a:bodyPr/>
                    <a:lstStyle/>
                    <a:p>
                      <a:pPr algn="ctr"/>
                      <a:endParaRPr lang="zh-CN" altLang="en-US" sz="2400" b="0" dirty="0">
                        <a:solidFill>
                          <a:schemeClr val="tx1"/>
                        </a:solidFill>
                      </a:endParaRPr>
                    </a:p>
                  </a:txBody>
                  <a:tcPr marL="91450" marR="91450" marT="45702" marB="45702" anchor="ctr">
                    <a:solidFill>
                      <a:schemeClr val="accent5">
                        <a:lumMod val="60000"/>
                        <a:lumOff val="40000"/>
                      </a:schemeClr>
                    </a:solidFill>
                  </a:tcPr>
                </a:tc>
                <a:extLst>
                  <a:ext uri="{0D108BD9-81ED-4DB2-BD59-A6C34878D82A}">
                    <a16:rowId xmlns:a16="http://schemas.microsoft.com/office/drawing/2014/main" val="10002"/>
                  </a:ext>
                </a:extLst>
              </a:tr>
            </a:tbl>
          </a:graphicData>
        </a:graphic>
      </p:graphicFrame>
      <p:graphicFrame>
        <p:nvGraphicFramePr>
          <p:cNvPr id="29" name="Object 121"/>
          <p:cNvGraphicFramePr>
            <a:graphicFrameLocks noChangeAspect="1"/>
          </p:cNvGraphicFramePr>
          <p:nvPr/>
        </p:nvGraphicFramePr>
        <p:xfrm>
          <a:off x="2384425" y="5524500"/>
          <a:ext cx="366713" cy="712788"/>
        </p:xfrm>
        <a:graphic>
          <a:graphicData uri="http://schemas.openxmlformats.org/presentationml/2006/ole">
            <mc:AlternateContent xmlns:mc="http://schemas.openxmlformats.org/markup-compatibility/2006">
              <mc:Choice xmlns:v="urn:schemas-microsoft-com:vml" Requires="v">
                <p:oleObj r:id="rId4" imgW="203200" imgH="393700" progId="Equation.DSMT4">
                  <p:embed/>
                </p:oleObj>
              </mc:Choice>
              <mc:Fallback>
                <p:oleObj r:id="rId4" imgW="203200" imgH="393700" progId="Equation.DSMT4">
                  <p:embed/>
                  <p:pic>
                    <p:nvPicPr>
                      <p:cNvPr id="0" name="图片 3091"/>
                      <p:cNvPicPr/>
                      <p:nvPr/>
                    </p:nvPicPr>
                    <p:blipFill>
                      <a:blip r:embed="rId5"/>
                      <a:stretch>
                        <a:fillRect/>
                      </a:stretch>
                    </p:blipFill>
                    <p:spPr>
                      <a:xfrm>
                        <a:off x="2384425" y="5524500"/>
                        <a:ext cx="366713" cy="712788"/>
                      </a:xfrm>
                      <a:prstGeom prst="rect">
                        <a:avLst/>
                      </a:prstGeom>
                      <a:noFill/>
                      <a:ln w="38100">
                        <a:noFill/>
                        <a:miter/>
                      </a:ln>
                    </p:spPr>
                  </p:pic>
                </p:oleObj>
              </mc:Fallback>
            </mc:AlternateContent>
          </a:graphicData>
        </a:graphic>
      </p:graphicFrame>
      <p:graphicFrame>
        <p:nvGraphicFramePr>
          <p:cNvPr id="84088" name="Object 122"/>
          <p:cNvGraphicFramePr>
            <a:graphicFrameLocks noChangeAspect="1"/>
          </p:cNvGraphicFramePr>
          <p:nvPr/>
        </p:nvGraphicFramePr>
        <p:xfrm>
          <a:off x="2760663" y="4972050"/>
          <a:ext cx="366712" cy="504825"/>
        </p:xfrm>
        <a:graphic>
          <a:graphicData uri="http://schemas.openxmlformats.org/presentationml/2006/ole">
            <mc:AlternateContent xmlns:mc="http://schemas.openxmlformats.org/markup-compatibility/2006">
              <mc:Choice xmlns:v="urn:schemas-microsoft-com:vml" Requires="v">
                <p:oleObj r:id="rId6" imgW="165100" imgH="228600" progId="Equation.DSMT4">
                  <p:embed/>
                </p:oleObj>
              </mc:Choice>
              <mc:Fallback>
                <p:oleObj r:id="rId6" imgW="165100" imgH="228600" progId="Equation.DSMT4">
                  <p:embed/>
                  <p:pic>
                    <p:nvPicPr>
                      <p:cNvPr id="0" name="图片 3092"/>
                      <p:cNvPicPr/>
                      <p:nvPr/>
                    </p:nvPicPr>
                    <p:blipFill>
                      <a:blip r:embed="rId3"/>
                      <a:stretch>
                        <a:fillRect/>
                      </a:stretch>
                    </p:blipFill>
                    <p:spPr>
                      <a:xfrm>
                        <a:off x="2760663" y="4972050"/>
                        <a:ext cx="366712" cy="504825"/>
                      </a:xfrm>
                      <a:prstGeom prst="rect">
                        <a:avLst/>
                      </a:prstGeom>
                      <a:noFill/>
                      <a:ln w="38100">
                        <a:noFill/>
                        <a:miter/>
                      </a:ln>
                    </p:spPr>
                  </p:pic>
                </p:oleObj>
              </mc:Fallback>
            </mc:AlternateContent>
          </a:graphicData>
        </a:graphic>
      </p:graphicFrame>
      <p:graphicFrame>
        <p:nvGraphicFramePr>
          <p:cNvPr id="84089" name="Object 123"/>
          <p:cNvGraphicFramePr>
            <a:graphicFrameLocks noChangeAspect="1"/>
          </p:cNvGraphicFramePr>
          <p:nvPr/>
        </p:nvGraphicFramePr>
        <p:xfrm>
          <a:off x="3490913" y="5540375"/>
          <a:ext cx="474662" cy="668338"/>
        </p:xfrm>
        <a:graphic>
          <a:graphicData uri="http://schemas.openxmlformats.org/presentationml/2006/ole">
            <mc:AlternateContent xmlns:mc="http://schemas.openxmlformats.org/markup-compatibility/2006">
              <mc:Choice xmlns:v="urn:schemas-microsoft-com:vml" Requires="v">
                <p:oleObj r:id="rId7" imgW="279400" imgH="393700" progId="Equation.DSMT4">
                  <p:embed/>
                </p:oleObj>
              </mc:Choice>
              <mc:Fallback>
                <p:oleObj r:id="rId7" imgW="279400" imgH="393700" progId="Equation.DSMT4">
                  <p:embed/>
                  <p:pic>
                    <p:nvPicPr>
                      <p:cNvPr id="0" name="图片 3090"/>
                      <p:cNvPicPr/>
                      <p:nvPr/>
                    </p:nvPicPr>
                    <p:blipFill>
                      <a:blip r:embed="rId8"/>
                      <a:stretch>
                        <a:fillRect/>
                      </a:stretch>
                    </p:blipFill>
                    <p:spPr>
                      <a:xfrm>
                        <a:off x="3490913" y="5540375"/>
                        <a:ext cx="474662" cy="668338"/>
                      </a:xfrm>
                      <a:prstGeom prst="rect">
                        <a:avLst/>
                      </a:prstGeom>
                      <a:noFill/>
                      <a:ln w="38100">
                        <a:noFill/>
                        <a:miter/>
                      </a:ln>
                    </p:spPr>
                  </p:pic>
                </p:oleObj>
              </mc:Fallback>
            </mc:AlternateContent>
          </a:graphicData>
        </a:graphic>
      </p:graphicFrame>
      <p:graphicFrame>
        <p:nvGraphicFramePr>
          <p:cNvPr id="84090" name="Object 124"/>
          <p:cNvGraphicFramePr>
            <a:graphicFrameLocks noChangeAspect="1"/>
          </p:cNvGraphicFramePr>
          <p:nvPr/>
        </p:nvGraphicFramePr>
        <p:xfrm>
          <a:off x="4464050" y="5530850"/>
          <a:ext cx="474663" cy="668338"/>
        </p:xfrm>
        <a:graphic>
          <a:graphicData uri="http://schemas.openxmlformats.org/presentationml/2006/ole">
            <mc:AlternateContent xmlns:mc="http://schemas.openxmlformats.org/markup-compatibility/2006">
              <mc:Choice xmlns:v="urn:schemas-microsoft-com:vml" Requires="v">
                <p:oleObj r:id="rId9" imgW="279400" imgH="393700" progId="Equation.DSMT4">
                  <p:embed/>
                </p:oleObj>
              </mc:Choice>
              <mc:Fallback>
                <p:oleObj r:id="rId9" imgW="279400" imgH="393700" progId="Equation.DSMT4">
                  <p:embed/>
                  <p:pic>
                    <p:nvPicPr>
                      <p:cNvPr id="0" name="图片 3093"/>
                      <p:cNvPicPr/>
                      <p:nvPr/>
                    </p:nvPicPr>
                    <p:blipFill>
                      <a:blip r:embed="rId10"/>
                      <a:stretch>
                        <a:fillRect/>
                      </a:stretch>
                    </p:blipFill>
                    <p:spPr>
                      <a:xfrm>
                        <a:off x="4464050" y="5530850"/>
                        <a:ext cx="474663" cy="668338"/>
                      </a:xfrm>
                      <a:prstGeom prst="rect">
                        <a:avLst/>
                      </a:prstGeom>
                      <a:noFill/>
                      <a:ln w="38100">
                        <a:noFill/>
                        <a:miter/>
                      </a:ln>
                    </p:spPr>
                  </p:pic>
                </p:oleObj>
              </mc:Fallback>
            </mc:AlternateContent>
          </a:graphicData>
        </a:graphic>
      </p:graphicFrame>
      <p:graphicFrame>
        <p:nvGraphicFramePr>
          <p:cNvPr id="84091" name="Object 125"/>
          <p:cNvGraphicFramePr>
            <a:graphicFrameLocks noChangeAspect="1"/>
          </p:cNvGraphicFramePr>
          <p:nvPr/>
        </p:nvGraphicFramePr>
        <p:xfrm>
          <a:off x="5416550" y="5530850"/>
          <a:ext cx="474663" cy="668338"/>
        </p:xfrm>
        <a:graphic>
          <a:graphicData uri="http://schemas.openxmlformats.org/presentationml/2006/ole">
            <mc:AlternateContent xmlns:mc="http://schemas.openxmlformats.org/markup-compatibility/2006">
              <mc:Choice xmlns:v="urn:schemas-microsoft-com:vml" Requires="v">
                <p:oleObj r:id="rId11" imgW="279400" imgH="393700" progId="Equation.DSMT4">
                  <p:embed/>
                </p:oleObj>
              </mc:Choice>
              <mc:Fallback>
                <p:oleObj r:id="rId11" imgW="279400" imgH="393700" progId="Equation.DSMT4">
                  <p:embed/>
                  <p:pic>
                    <p:nvPicPr>
                      <p:cNvPr id="0" name="图片 3094"/>
                      <p:cNvPicPr/>
                      <p:nvPr/>
                    </p:nvPicPr>
                    <p:blipFill>
                      <a:blip r:embed="rId12"/>
                      <a:stretch>
                        <a:fillRect/>
                      </a:stretch>
                    </p:blipFill>
                    <p:spPr>
                      <a:xfrm>
                        <a:off x="5416550" y="5530850"/>
                        <a:ext cx="474663" cy="668338"/>
                      </a:xfrm>
                      <a:prstGeom prst="rect">
                        <a:avLst/>
                      </a:prstGeom>
                      <a:noFill/>
                      <a:ln w="38100">
                        <a:noFill/>
                        <a:miter/>
                      </a:ln>
                    </p:spPr>
                  </p:pic>
                </p:oleObj>
              </mc:Fallback>
            </mc:AlternateContent>
          </a:graphicData>
        </a:graphic>
      </p:graphicFrame>
      <p:graphicFrame>
        <p:nvGraphicFramePr>
          <p:cNvPr id="84092" name="Object 126"/>
          <p:cNvGraphicFramePr>
            <a:graphicFrameLocks noChangeAspect="1"/>
          </p:cNvGraphicFramePr>
          <p:nvPr/>
        </p:nvGraphicFramePr>
        <p:xfrm>
          <a:off x="2555875" y="1268413"/>
          <a:ext cx="3074988" cy="863600"/>
        </p:xfrm>
        <a:graphic>
          <a:graphicData uri="http://schemas.openxmlformats.org/presentationml/2006/ole">
            <mc:AlternateContent xmlns:mc="http://schemas.openxmlformats.org/markup-compatibility/2006">
              <mc:Choice xmlns:v="urn:schemas-microsoft-com:vml" Requires="v">
                <p:oleObj r:id="rId13" imgW="1409065" imgH="393700" progId="Equation.DSMT4">
                  <p:embed/>
                </p:oleObj>
              </mc:Choice>
              <mc:Fallback>
                <p:oleObj r:id="rId13" imgW="1409065" imgH="393700" progId="Equation.DSMT4">
                  <p:embed/>
                  <p:pic>
                    <p:nvPicPr>
                      <p:cNvPr id="0" name="图片 3100"/>
                      <p:cNvPicPr/>
                      <p:nvPr/>
                    </p:nvPicPr>
                    <p:blipFill>
                      <a:blip r:embed="rId14"/>
                      <a:stretch>
                        <a:fillRect/>
                      </a:stretch>
                    </p:blipFill>
                    <p:spPr>
                      <a:xfrm>
                        <a:off x="2555875" y="1268413"/>
                        <a:ext cx="3074988" cy="863600"/>
                      </a:xfrm>
                      <a:prstGeom prst="rect">
                        <a:avLst/>
                      </a:prstGeom>
                      <a:noFill/>
                      <a:ln w="38100">
                        <a:noFill/>
                        <a:miter/>
                      </a:ln>
                    </p:spPr>
                  </p:pic>
                </p:oleObj>
              </mc:Fallback>
            </mc:AlternateContent>
          </a:graphicData>
        </a:graphic>
      </p:graphicFrame>
      <p:graphicFrame>
        <p:nvGraphicFramePr>
          <p:cNvPr id="84093" name="Object 127"/>
          <p:cNvGraphicFramePr>
            <a:graphicFrameLocks noChangeAspect="1"/>
          </p:cNvGraphicFramePr>
          <p:nvPr/>
        </p:nvGraphicFramePr>
        <p:xfrm>
          <a:off x="2565400" y="2349500"/>
          <a:ext cx="3878263" cy="863600"/>
        </p:xfrm>
        <a:graphic>
          <a:graphicData uri="http://schemas.openxmlformats.org/presentationml/2006/ole">
            <mc:AlternateContent xmlns:mc="http://schemas.openxmlformats.org/markup-compatibility/2006">
              <mc:Choice xmlns:v="urn:schemas-microsoft-com:vml" Requires="v">
                <p:oleObj r:id="rId15" imgW="1777365" imgH="393700" progId="Equation.DSMT4">
                  <p:embed/>
                </p:oleObj>
              </mc:Choice>
              <mc:Fallback>
                <p:oleObj r:id="rId15" imgW="1777365" imgH="393700" progId="Equation.DSMT4">
                  <p:embed/>
                  <p:pic>
                    <p:nvPicPr>
                      <p:cNvPr id="0" name="图片 3099"/>
                      <p:cNvPicPr/>
                      <p:nvPr/>
                    </p:nvPicPr>
                    <p:blipFill>
                      <a:blip r:embed="rId16"/>
                      <a:stretch>
                        <a:fillRect/>
                      </a:stretch>
                    </p:blipFill>
                    <p:spPr>
                      <a:xfrm>
                        <a:off x="2565400" y="2349500"/>
                        <a:ext cx="3878263" cy="863600"/>
                      </a:xfrm>
                      <a:prstGeom prst="rect">
                        <a:avLst/>
                      </a:prstGeom>
                      <a:noFill/>
                      <a:ln w="38100">
                        <a:noFill/>
                        <a:miter/>
                      </a:ln>
                    </p:spPr>
                  </p:pic>
                </p:oleObj>
              </mc:Fallback>
            </mc:AlternateContent>
          </a:graphicData>
        </a:graphic>
      </p:graphicFrame>
      <p:graphicFrame>
        <p:nvGraphicFramePr>
          <p:cNvPr id="84094" name="Object 128"/>
          <p:cNvGraphicFramePr>
            <a:graphicFrameLocks noChangeAspect="1"/>
          </p:cNvGraphicFramePr>
          <p:nvPr/>
        </p:nvGraphicFramePr>
        <p:xfrm>
          <a:off x="2595563" y="3500438"/>
          <a:ext cx="747712" cy="390525"/>
        </p:xfrm>
        <a:graphic>
          <a:graphicData uri="http://schemas.openxmlformats.org/presentationml/2006/ole">
            <mc:AlternateContent xmlns:mc="http://schemas.openxmlformats.org/markup-compatibility/2006">
              <mc:Choice xmlns:v="urn:schemas-microsoft-com:vml" Requires="v">
                <p:oleObj r:id="rId17" imgW="342900" imgH="177800" progId="Equation.DSMT4">
                  <p:embed/>
                </p:oleObj>
              </mc:Choice>
              <mc:Fallback>
                <p:oleObj r:id="rId17" imgW="342900" imgH="177800" progId="Equation.DSMT4">
                  <p:embed/>
                  <p:pic>
                    <p:nvPicPr>
                      <p:cNvPr id="0" name="图片 3101"/>
                      <p:cNvPicPr/>
                      <p:nvPr/>
                    </p:nvPicPr>
                    <p:blipFill>
                      <a:blip r:embed="rId18"/>
                      <a:stretch>
                        <a:fillRect/>
                      </a:stretch>
                    </p:blipFill>
                    <p:spPr>
                      <a:xfrm>
                        <a:off x="2595563" y="3500438"/>
                        <a:ext cx="747712" cy="390525"/>
                      </a:xfrm>
                      <a:prstGeom prst="rect">
                        <a:avLst/>
                      </a:prstGeom>
                      <a:noFill/>
                      <a:ln w="38100">
                        <a:noFill/>
                        <a:miter/>
                      </a:ln>
                    </p:spPr>
                  </p:pic>
                </p:oleObj>
              </mc:Fallback>
            </mc:AlternateContent>
          </a:graphicData>
        </a:graphic>
      </p:graphicFrame>
      <p:sp>
        <p:nvSpPr>
          <p:cNvPr id="40" name="圆角矩形标注 39"/>
          <p:cNvSpPr/>
          <p:nvPr/>
        </p:nvSpPr>
        <p:spPr bwMode="auto">
          <a:xfrm>
            <a:off x="6115050" y="1277938"/>
            <a:ext cx="1584325" cy="431800"/>
          </a:xfrm>
          <a:prstGeom prst="wedgeRoundRectCallout">
            <a:avLst>
              <a:gd name="adj1" fmla="val -81919"/>
              <a:gd name="adj2" fmla="val -16996"/>
              <a:gd name="adj3" fmla="val 16667"/>
            </a:avLst>
          </a:prstGeom>
          <a:noFill/>
          <a:ln w="9525" cap="flat" cmpd="sng" algn="ctr">
            <a:solidFill>
              <a:srgbClr val="00458A"/>
            </a:solidFill>
            <a:prstDash val="solid"/>
            <a:round/>
            <a:headEnd type="none" w="med" len="med"/>
            <a:tailEnd type="none" w="med" len="med"/>
          </a:ln>
          <a:effectLst/>
        </p:spPr>
        <p:txBody>
          <a:bodyPr anchor="ctr"/>
          <a:lstStyle/>
          <a:p>
            <a:pPr marL="0" marR="0" lvl="0" indent="0" algn="l" defTabSz="1069975" rtl="0" eaLnBrk="1" fontAlgn="base" latinLnBrk="0" hangingPunct="1">
              <a:lnSpc>
                <a:spcPct val="135000"/>
              </a:lnSpc>
              <a:spcBef>
                <a:spcPct val="0"/>
              </a:spcBef>
              <a:spcAft>
                <a:spcPct val="0"/>
              </a:spcAft>
              <a:buClrTx/>
              <a:buSzTx/>
              <a:buFontTx/>
              <a:buNone/>
              <a:defRPr/>
            </a:pPr>
            <a:r>
              <a:rPr kumimoji="1" lang="zh-CN" altLang="en-US" sz="20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华文细黑" panose="02010600040101010101" pitchFamily="2" charset="-122"/>
                <a:ea typeface="华文细黑" panose="02010600040101010101" pitchFamily="2" charset="-122"/>
                <a:cs typeface="+mn-cs"/>
              </a:rPr>
              <a:t>总命中环数</a:t>
            </a:r>
          </a:p>
        </p:txBody>
      </p:sp>
      <p:sp>
        <p:nvSpPr>
          <p:cNvPr id="42" name="圆角矩形标注 41"/>
          <p:cNvSpPr/>
          <p:nvPr/>
        </p:nvSpPr>
        <p:spPr bwMode="auto">
          <a:xfrm>
            <a:off x="6124575" y="1773238"/>
            <a:ext cx="1327150" cy="431800"/>
          </a:xfrm>
          <a:prstGeom prst="wedgeRoundRectCallout">
            <a:avLst>
              <a:gd name="adj1" fmla="val -155541"/>
              <a:gd name="adj2" fmla="val -16996"/>
              <a:gd name="adj3" fmla="val 16667"/>
            </a:avLst>
          </a:prstGeom>
          <a:noFill/>
          <a:ln w="9525" cap="flat" cmpd="sng" algn="ctr">
            <a:solidFill>
              <a:srgbClr val="00458A"/>
            </a:solidFill>
            <a:prstDash val="solid"/>
            <a:round/>
            <a:headEnd type="none" w="med" len="med"/>
            <a:tailEnd type="none" w="med" len="med"/>
          </a:ln>
          <a:effectLst/>
        </p:spPr>
        <p:txBody>
          <a:bodyPr anchor="ctr"/>
          <a:lstStyle/>
          <a:p>
            <a:pPr marL="0" marR="0" lvl="0" indent="0" algn="l" defTabSz="1069975" rtl="0" eaLnBrk="1" fontAlgn="base" latinLnBrk="0" hangingPunct="1">
              <a:lnSpc>
                <a:spcPct val="135000"/>
              </a:lnSpc>
              <a:spcBef>
                <a:spcPct val="0"/>
              </a:spcBef>
              <a:spcAft>
                <a:spcPct val="0"/>
              </a:spcAft>
              <a:buClrTx/>
              <a:buSzTx/>
              <a:buFontTx/>
              <a:buNone/>
              <a:defRPr/>
            </a:pPr>
            <a:r>
              <a:rPr kumimoji="1" lang="zh-CN" altLang="en-US" sz="20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华文细黑" panose="02010600040101010101" pitchFamily="2" charset="-122"/>
                <a:ea typeface="华文细黑" panose="02010600040101010101" pitchFamily="2" charset="-122"/>
                <a:cs typeface="+mn-cs"/>
              </a:rPr>
              <a:t>射击次数</a:t>
            </a:r>
          </a:p>
        </p:txBody>
      </p:sp>
      <p:pic>
        <p:nvPicPr>
          <p:cNvPr id="24" name="Picture 61" descr="00188b8c41df0a0b06c704"/>
          <p:cNvPicPr>
            <a:picLocks noChangeAspect="1" noChangeArrowheads="1"/>
          </p:cNvPicPr>
          <p:nvPr/>
        </p:nvPicPr>
        <p:blipFill>
          <a:blip r:embed="rId19" cstate="print"/>
          <a:srcRect/>
          <a:stretch>
            <a:fillRect/>
          </a:stretch>
        </p:blipFill>
        <p:spPr bwMode="auto">
          <a:xfrm>
            <a:off x="7092280" y="3960068"/>
            <a:ext cx="2063750" cy="2781300"/>
          </a:xfrm>
          <a:prstGeom prst="rect">
            <a:avLst/>
          </a:prstGeom>
          <a:ln>
            <a:noFill/>
          </a:ln>
          <a:effectLst>
            <a:softEdge rad="112500"/>
          </a:effec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4092"/>
                                        </p:tgtEl>
                                        <p:attrNameLst>
                                          <p:attrName>style.visibility</p:attrName>
                                        </p:attrNameLst>
                                      </p:cBhvr>
                                      <p:to>
                                        <p:strVal val="visible"/>
                                      </p:to>
                                    </p:set>
                                    <p:animEffect transition="in" filter="wipe(left)">
                                      <p:cBhvr>
                                        <p:cTn id="12" dur="500"/>
                                        <p:tgtEl>
                                          <p:spTgt spid="840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right)">
                                      <p:cBhvr>
                                        <p:cTn id="17" dur="500"/>
                                        <p:tgtEl>
                                          <p:spTgt spid="40"/>
                                        </p:tgtEl>
                                      </p:cBhvr>
                                    </p:animEffect>
                                  </p:childTnLst>
                                </p:cTn>
                              </p:par>
                              <p:par>
                                <p:cTn id="18" presetID="22" presetClass="entr" presetSubtype="2" fill="hold" grpId="0" nodeType="with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wipe(right)">
                                      <p:cBhvr>
                                        <p:cTn id="20" dur="500"/>
                                        <p:tgtEl>
                                          <p:spTgt spid="4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84093"/>
                                        </p:tgtEl>
                                        <p:attrNameLst>
                                          <p:attrName>style.visibility</p:attrName>
                                        </p:attrNameLst>
                                      </p:cBhvr>
                                      <p:to>
                                        <p:strVal val="visible"/>
                                      </p:to>
                                    </p:set>
                                    <p:animEffect transition="in" filter="wipe(left)">
                                      <p:cBhvr>
                                        <p:cTn id="25" dur="500"/>
                                        <p:tgtEl>
                                          <p:spTgt spid="8409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84094"/>
                                        </p:tgtEl>
                                        <p:attrNameLst>
                                          <p:attrName>style.visibility</p:attrName>
                                        </p:attrNameLst>
                                      </p:cBhvr>
                                      <p:to>
                                        <p:strVal val="visible"/>
                                      </p:to>
                                    </p:set>
                                    <p:animEffect transition="in" filter="wipe(left)">
                                      <p:cBhvr>
                                        <p:cTn id="30" dur="500"/>
                                        <p:tgtEl>
                                          <p:spTgt spid="8409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left)">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27"/>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29"/>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84088"/>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84089"/>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84090"/>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840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40" grpId="0" animBg="1"/>
      <p:bldP spid="4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TextBox 2"/>
          <p:cNvSpPr txBox="1"/>
          <p:nvPr/>
        </p:nvSpPr>
        <p:spPr>
          <a:xfrm>
            <a:off x="3498850" y="912813"/>
            <a:ext cx="2032000" cy="461962"/>
          </a:xfrm>
          <a:prstGeom prst="rect">
            <a:avLst/>
          </a:prstGeom>
          <a:noFill/>
          <a:ln w="9525">
            <a:noFill/>
          </a:ln>
        </p:spPr>
        <p:txBody>
          <a:bodyPr wrap="none">
            <a:spAutoFit/>
          </a:bodyPr>
          <a:lstStyle/>
          <a:p>
            <a:pPr algn="ctr"/>
            <a:r>
              <a:rPr lang="zh-CN" altLang="en-US" sz="2400" b="1" dirty="0">
                <a:solidFill>
                  <a:srgbClr val="000000"/>
                </a:solidFill>
                <a:latin typeface="华文细黑" panose="02010600040101010101" pitchFamily="2" charset="-122"/>
                <a:ea typeface="华文细黑" panose="02010600040101010101" pitchFamily="2" charset="-122"/>
              </a:rPr>
              <a:t>平均命中环数</a:t>
            </a:r>
          </a:p>
        </p:txBody>
      </p:sp>
      <p:sp>
        <p:nvSpPr>
          <p:cNvPr id="8" name="椭圆 7"/>
          <p:cNvSpPr/>
          <p:nvPr/>
        </p:nvSpPr>
        <p:spPr bwMode="auto">
          <a:xfrm>
            <a:off x="2827338" y="2098675"/>
            <a:ext cx="520700" cy="985838"/>
          </a:xfrm>
          <a:prstGeom prst="ellipse">
            <a:avLst/>
          </a:prstGeom>
          <a:noFill/>
          <a:ln w="28575" cap="flat" cmpd="sng" algn="ctr">
            <a:solidFill>
              <a:srgbClr val="FF0000"/>
            </a:solidFill>
            <a:prstDash val="solid"/>
            <a:round/>
            <a:headEnd type="none" w="med" len="med"/>
            <a:tailEnd type="none" w="med" len="med"/>
          </a:ln>
          <a:effectLst/>
        </p:spPr>
        <p:txBody>
          <a:bodyPr/>
          <a:lstStyle/>
          <a:p>
            <a:pPr marL="0" marR="0" lvl="0" indent="0" algn="l" defTabSz="1069975" rtl="0" eaLnBrk="1" fontAlgn="base" latinLnBrk="0" hangingPunct="1">
              <a:lnSpc>
                <a:spcPct val="135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华文细黑" panose="02010600040101010101" pitchFamily="2" charset="-122"/>
              <a:ea typeface="华文细黑" panose="02010600040101010101" pitchFamily="2" charset="-122"/>
              <a:cs typeface="+mn-cs"/>
            </a:endParaRPr>
          </a:p>
        </p:txBody>
      </p:sp>
      <p:sp>
        <p:nvSpPr>
          <p:cNvPr id="11" name="TextBox 10"/>
          <p:cNvSpPr txBox="1"/>
          <p:nvPr/>
        </p:nvSpPr>
        <p:spPr>
          <a:xfrm>
            <a:off x="2676525" y="3536950"/>
            <a:ext cx="800100" cy="461963"/>
          </a:xfrm>
          <a:prstGeom prst="rect">
            <a:avLst/>
          </a:prstGeom>
          <a:noFill/>
          <a:ln w="9525">
            <a:noFill/>
          </a:ln>
        </p:spPr>
        <p:txBody>
          <a:bodyPr wrap="none">
            <a:spAutoFit/>
          </a:bodyPr>
          <a:lstStyle/>
          <a:p>
            <a:pPr algn="ctr"/>
            <a:r>
              <a:rPr lang="zh-CN" altLang="en-US" sz="2400" b="1" dirty="0">
                <a:solidFill>
                  <a:srgbClr val="000000"/>
                </a:solidFill>
                <a:latin typeface="华文细黑" panose="02010600040101010101" pitchFamily="2" charset="-122"/>
                <a:ea typeface="华文细黑" panose="02010600040101010101" pitchFamily="2" charset="-122"/>
              </a:rPr>
              <a:t>频率</a:t>
            </a:r>
          </a:p>
        </p:txBody>
      </p:sp>
      <p:graphicFrame>
        <p:nvGraphicFramePr>
          <p:cNvPr id="12" name="Object 53"/>
          <p:cNvGraphicFramePr>
            <a:graphicFrameLocks noChangeAspect="1"/>
          </p:cNvGraphicFramePr>
          <p:nvPr/>
        </p:nvGraphicFramePr>
        <p:xfrm>
          <a:off x="4268788" y="3340100"/>
          <a:ext cx="1223962" cy="407988"/>
        </p:xfrm>
        <a:graphic>
          <a:graphicData uri="http://schemas.openxmlformats.org/presentationml/2006/ole">
            <mc:AlternateContent xmlns:mc="http://schemas.openxmlformats.org/markup-compatibility/2006">
              <mc:Choice xmlns:v="urn:schemas-microsoft-com:vml" Requires="v">
                <p:oleObj r:id="rId2" imgW="316865" imgH="114300" progId="Equation.DSMT4">
                  <p:embed/>
                </p:oleObj>
              </mc:Choice>
              <mc:Fallback>
                <p:oleObj r:id="rId2" imgW="316865" imgH="114300" progId="Equation.DSMT4">
                  <p:embed/>
                  <p:pic>
                    <p:nvPicPr>
                      <p:cNvPr id="0" name="图片 3098"/>
                      <p:cNvPicPr/>
                      <p:nvPr/>
                    </p:nvPicPr>
                    <p:blipFill>
                      <a:blip r:embed="rId3"/>
                      <a:stretch>
                        <a:fillRect/>
                      </a:stretch>
                    </p:blipFill>
                    <p:spPr>
                      <a:xfrm>
                        <a:off x="4268788" y="3340100"/>
                        <a:ext cx="1223962" cy="407988"/>
                      </a:xfrm>
                      <a:prstGeom prst="rect">
                        <a:avLst/>
                      </a:prstGeom>
                      <a:noFill/>
                      <a:ln w="38100">
                        <a:noFill/>
                        <a:miter/>
                      </a:ln>
                    </p:spPr>
                  </p:pic>
                </p:oleObj>
              </mc:Fallback>
            </mc:AlternateContent>
          </a:graphicData>
        </a:graphic>
      </p:graphicFrame>
      <p:cxnSp>
        <p:nvCxnSpPr>
          <p:cNvPr id="14" name="直接箭头连接符 13"/>
          <p:cNvCxnSpPr>
            <a:stCxn id="8" idx="4"/>
            <a:endCxn id="11" idx="0"/>
          </p:cNvCxnSpPr>
          <p:nvPr/>
        </p:nvCxnSpPr>
        <p:spPr>
          <a:xfrm flipH="1">
            <a:off x="3076575" y="3084513"/>
            <a:ext cx="11113" cy="452437"/>
          </a:xfrm>
          <a:prstGeom prst="straightConnector1">
            <a:avLst/>
          </a:prstGeom>
          <a:ln w="28575" cap="flat" cmpd="sng">
            <a:solidFill>
              <a:schemeClr val="tx1"/>
            </a:solidFill>
            <a:prstDash val="solid"/>
            <a:headEnd type="none" w="med" len="med"/>
            <a:tailEnd type="arrow" w="med" len="med"/>
          </a:ln>
        </p:spPr>
      </p:cxnSp>
      <p:cxnSp>
        <p:nvCxnSpPr>
          <p:cNvPr id="17" name="直接箭头连接符 16"/>
          <p:cNvCxnSpPr/>
          <p:nvPr/>
        </p:nvCxnSpPr>
        <p:spPr>
          <a:xfrm>
            <a:off x="3708400" y="3798888"/>
            <a:ext cx="2379663" cy="0"/>
          </a:xfrm>
          <a:prstGeom prst="straightConnector1">
            <a:avLst/>
          </a:prstGeom>
          <a:ln w="28575" cap="flat" cmpd="sng">
            <a:solidFill>
              <a:schemeClr val="tx1"/>
            </a:solidFill>
            <a:prstDash val="solid"/>
            <a:headEnd type="none" w="med" len="med"/>
            <a:tailEnd type="arrow" w="med" len="med"/>
          </a:ln>
        </p:spPr>
      </p:cxnSp>
      <p:sp>
        <p:nvSpPr>
          <p:cNvPr id="19" name="椭圆 18"/>
          <p:cNvSpPr/>
          <p:nvPr/>
        </p:nvSpPr>
        <p:spPr bwMode="auto">
          <a:xfrm>
            <a:off x="6338888" y="2151063"/>
            <a:ext cx="512763" cy="990600"/>
          </a:xfrm>
          <a:prstGeom prst="ellipse">
            <a:avLst/>
          </a:prstGeom>
          <a:noFill/>
          <a:ln w="28575" cap="flat" cmpd="sng" algn="ctr">
            <a:solidFill>
              <a:srgbClr val="FF0000"/>
            </a:solidFill>
            <a:prstDash val="solid"/>
            <a:round/>
            <a:headEnd type="none" w="med" len="med"/>
            <a:tailEnd type="none" w="med" len="med"/>
          </a:ln>
          <a:effectLst/>
        </p:spPr>
        <p:txBody>
          <a:bodyPr/>
          <a:lstStyle/>
          <a:p>
            <a:pPr marL="0" marR="0" lvl="0" indent="0" algn="l" defTabSz="1069975" rtl="0" eaLnBrk="1" fontAlgn="base" latinLnBrk="0" hangingPunct="1">
              <a:lnSpc>
                <a:spcPct val="135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华文细黑" panose="02010600040101010101" pitchFamily="2" charset="-122"/>
              <a:ea typeface="华文细黑" panose="02010600040101010101" pitchFamily="2" charset="-122"/>
              <a:cs typeface="+mn-cs"/>
            </a:endParaRPr>
          </a:p>
        </p:txBody>
      </p:sp>
      <p:sp>
        <p:nvSpPr>
          <p:cNvPr id="21" name="TextBox 20"/>
          <p:cNvSpPr txBox="1"/>
          <p:nvPr/>
        </p:nvSpPr>
        <p:spPr>
          <a:xfrm>
            <a:off x="6156325" y="3508375"/>
            <a:ext cx="800100" cy="461963"/>
          </a:xfrm>
          <a:prstGeom prst="rect">
            <a:avLst/>
          </a:prstGeom>
          <a:noFill/>
          <a:ln w="9525">
            <a:noFill/>
          </a:ln>
        </p:spPr>
        <p:txBody>
          <a:bodyPr wrap="none">
            <a:spAutoFit/>
          </a:bodyPr>
          <a:lstStyle/>
          <a:p>
            <a:pPr algn="ctr"/>
            <a:r>
              <a:rPr lang="zh-CN" altLang="en-US" sz="2400" b="1" dirty="0">
                <a:solidFill>
                  <a:srgbClr val="000000"/>
                </a:solidFill>
                <a:latin typeface="华文细黑" panose="02010600040101010101" pitchFamily="2" charset="-122"/>
                <a:ea typeface="华文细黑" panose="02010600040101010101" pitchFamily="2" charset="-122"/>
              </a:rPr>
              <a:t>概率</a:t>
            </a:r>
          </a:p>
        </p:txBody>
      </p:sp>
      <p:cxnSp>
        <p:nvCxnSpPr>
          <p:cNvPr id="23" name="直接箭头连接符 22"/>
          <p:cNvCxnSpPr>
            <a:endCxn id="19" idx="4"/>
          </p:cNvCxnSpPr>
          <p:nvPr/>
        </p:nvCxnSpPr>
        <p:spPr>
          <a:xfrm flipV="1">
            <a:off x="6588125" y="3141663"/>
            <a:ext cx="7938" cy="431800"/>
          </a:xfrm>
          <a:prstGeom prst="straightConnector1">
            <a:avLst/>
          </a:prstGeom>
          <a:ln w="28575" cap="flat" cmpd="sng">
            <a:solidFill>
              <a:schemeClr val="tx1"/>
            </a:solidFill>
            <a:prstDash val="solid"/>
            <a:headEnd type="none" w="med" len="med"/>
            <a:tailEnd type="arrow" w="med" len="med"/>
          </a:ln>
        </p:spPr>
      </p:cxnSp>
      <p:sp>
        <p:nvSpPr>
          <p:cNvPr id="25" name="手杖形箭头 24"/>
          <p:cNvSpPr/>
          <p:nvPr/>
        </p:nvSpPr>
        <p:spPr bwMode="auto">
          <a:xfrm rot="5400000">
            <a:off x="6161088" y="3290888"/>
            <a:ext cx="3100388" cy="1497013"/>
          </a:xfrm>
          <a:prstGeom prst="uturnArrow">
            <a:avLst>
              <a:gd name="adj1" fmla="val 14478"/>
              <a:gd name="adj2" fmla="val 25000"/>
              <a:gd name="adj3" fmla="val 27170"/>
              <a:gd name="adj4" fmla="val 43750"/>
              <a:gd name="adj5" fmla="val 75000"/>
            </a:avLst>
          </a:prstGeom>
          <a:noFill/>
          <a:ln w="9525" cap="flat" cmpd="sng" algn="ctr">
            <a:solidFill>
              <a:srgbClr val="00458A"/>
            </a:solidFill>
            <a:prstDash val="solid"/>
            <a:round/>
            <a:headEnd type="none" w="med" len="med"/>
            <a:tailEnd type="none" w="med" len="med"/>
          </a:ln>
          <a:effectLst/>
        </p:spPr>
        <p:txBody>
          <a:bodyPr/>
          <a:lstStyle/>
          <a:p>
            <a:pPr marL="0" marR="0" lvl="0" indent="0" algn="l" defTabSz="1069975" rtl="0" eaLnBrk="1" fontAlgn="base" latinLnBrk="0" hangingPunct="1">
              <a:lnSpc>
                <a:spcPct val="135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华文细黑" panose="02010600040101010101" pitchFamily="2" charset="-122"/>
              <a:ea typeface="华文细黑" panose="02010600040101010101" pitchFamily="2" charset="-122"/>
              <a:cs typeface="+mn-cs"/>
            </a:endParaRPr>
          </a:p>
        </p:txBody>
      </p:sp>
      <p:sp>
        <p:nvSpPr>
          <p:cNvPr id="30" name="圆角右箭头 29"/>
          <p:cNvSpPr/>
          <p:nvPr/>
        </p:nvSpPr>
        <p:spPr bwMode="auto">
          <a:xfrm rot="16200000">
            <a:off x="-449262" y="3178175"/>
            <a:ext cx="3597275" cy="755650"/>
          </a:xfrm>
          <a:prstGeom prst="bentArrow">
            <a:avLst>
              <a:gd name="adj1" fmla="val 25000"/>
              <a:gd name="adj2" fmla="val 23957"/>
              <a:gd name="adj3" fmla="val 25000"/>
              <a:gd name="adj4" fmla="val 43750"/>
            </a:avLst>
          </a:prstGeom>
          <a:noFill/>
          <a:ln w="9525" cap="flat" cmpd="sng" algn="ctr">
            <a:solidFill>
              <a:srgbClr val="00458A"/>
            </a:solidFill>
            <a:prstDash val="solid"/>
            <a:round/>
            <a:headEnd type="none" w="med" len="med"/>
            <a:tailEnd type="none" w="med" len="med"/>
          </a:ln>
          <a:effectLst/>
        </p:spPr>
        <p:txBody>
          <a:bodyPr/>
          <a:lstStyle/>
          <a:p>
            <a:pPr marL="0" marR="0" lvl="0" indent="0" algn="l" defTabSz="1069975" rtl="0" eaLnBrk="1" fontAlgn="base" latinLnBrk="0" hangingPunct="1">
              <a:lnSpc>
                <a:spcPct val="135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华文细黑" panose="02010600040101010101" pitchFamily="2" charset="-122"/>
              <a:ea typeface="华文细黑" panose="02010600040101010101" pitchFamily="2" charset="-122"/>
              <a:cs typeface="+mn-cs"/>
            </a:endParaRPr>
          </a:p>
        </p:txBody>
      </p:sp>
      <p:sp>
        <p:nvSpPr>
          <p:cNvPr id="31" name="TextBox 30"/>
          <p:cNvSpPr txBox="1"/>
          <p:nvPr/>
        </p:nvSpPr>
        <p:spPr>
          <a:xfrm>
            <a:off x="769938" y="728663"/>
            <a:ext cx="801687" cy="830262"/>
          </a:xfrm>
          <a:prstGeom prst="rect">
            <a:avLst/>
          </a:prstGeom>
          <a:solidFill>
            <a:srgbClr val="CCFF66"/>
          </a:solidFill>
          <a:ln w="9525" cap="flat" cmpd="sng">
            <a:solidFill>
              <a:srgbClr val="3333FF"/>
            </a:solidFill>
            <a:prstDash val="solid"/>
            <a:miter/>
            <a:headEnd type="none" w="med" len="med"/>
            <a:tailEnd type="none" w="med" len="med"/>
          </a:ln>
        </p:spPr>
        <p:txBody>
          <a:bodyPr wrap="none">
            <a:spAutoFit/>
          </a:bodyPr>
          <a:lstStyle/>
          <a:p>
            <a:pPr algn="ctr"/>
            <a:r>
              <a:rPr lang="zh-CN" altLang="en-US" sz="2400" b="1" dirty="0">
                <a:solidFill>
                  <a:srgbClr val="3333FF"/>
                </a:solidFill>
                <a:latin typeface="华文细黑" panose="02010600040101010101" pitchFamily="2" charset="-122"/>
                <a:ea typeface="华文细黑" panose="02010600040101010101" pitchFamily="2" charset="-122"/>
              </a:rPr>
              <a:t>数学</a:t>
            </a:r>
            <a:endParaRPr lang="en-US" altLang="zh-CN" sz="2400" b="1" dirty="0">
              <a:solidFill>
                <a:srgbClr val="3333FF"/>
              </a:solidFill>
              <a:latin typeface="华文细黑" panose="02010600040101010101" pitchFamily="2" charset="-122"/>
              <a:ea typeface="华文细黑" panose="02010600040101010101" pitchFamily="2" charset="-122"/>
            </a:endParaRPr>
          </a:p>
          <a:p>
            <a:pPr algn="ctr"/>
            <a:r>
              <a:rPr lang="zh-CN" altLang="en-US" sz="2400" b="1" dirty="0">
                <a:solidFill>
                  <a:srgbClr val="3333FF"/>
                </a:solidFill>
                <a:latin typeface="华文细黑" panose="02010600040101010101" pitchFamily="2" charset="-122"/>
                <a:ea typeface="华文细黑" panose="02010600040101010101" pitchFamily="2" charset="-122"/>
              </a:rPr>
              <a:t>期望</a:t>
            </a:r>
            <a:endParaRPr lang="en-US" altLang="zh-CN" sz="2400" b="1" dirty="0">
              <a:solidFill>
                <a:srgbClr val="3333FF"/>
              </a:solidFill>
              <a:latin typeface="华文细黑" panose="02010600040101010101" pitchFamily="2" charset="-122"/>
              <a:ea typeface="华文细黑" panose="02010600040101010101" pitchFamily="2" charset="-122"/>
            </a:endParaRPr>
          </a:p>
        </p:txBody>
      </p:sp>
      <p:graphicFrame>
        <p:nvGraphicFramePr>
          <p:cNvPr id="83006" name="Object 54"/>
          <p:cNvGraphicFramePr>
            <a:graphicFrameLocks noChangeAspect="1"/>
          </p:cNvGraphicFramePr>
          <p:nvPr/>
        </p:nvGraphicFramePr>
        <p:xfrm>
          <a:off x="1692275" y="642938"/>
          <a:ext cx="1192213" cy="946150"/>
        </p:xfrm>
        <a:graphic>
          <a:graphicData uri="http://schemas.openxmlformats.org/presentationml/2006/ole">
            <mc:AlternateContent xmlns:mc="http://schemas.openxmlformats.org/markup-compatibility/2006">
              <mc:Choice xmlns:v="urn:schemas-microsoft-com:vml" Requires="v">
                <p:oleObj r:id="rId4" imgW="546100" imgH="431800" progId="Equation.DSMT4">
                  <p:embed/>
                </p:oleObj>
              </mc:Choice>
              <mc:Fallback>
                <p:oleObj r:id="rId4" imgW="546100" imgH="431800" progId="Equation.DSMT4">
                  <p:embed/>
                  <p:pic>
                    <p:nvPicPr>
                      <p:cNvPr id="0" name="图片 3096"/>
                      <p:cNvPicPr/>
                      <p:nvPr/>
                    </p:nvPicPr>
                    <p:blipFill>
                      <a:blip r:embed="rId5"/>
                      <a:stretch>
                        <a:fillRect/>
                      </a:stretch>
                    </p:blipFill>
                    <p:spPr>
                      <a:xfrm>
                        <a:off x="1692275" y="642938"/>
                        <a:ext cx="1192213" cy="946150"/>
                      </a:xfrm>
                      <a:prstGeom prst="rect">
                        <a:avLst/>
                      </a:prstGeom>
                      <a:noFill/>
                      <a:ln w="38100">
                        <a:noFill/>
                        <a:miter/>
                      </a:ln>
                    </p:spPr>
                  </p:pic>
                </p:oleObj>
              </mc:Fallback>
            </mc:AlternateContent>
          </a:graphicData>
        </a:graphic>
      </p:graphicFrame>
      <p:grpSp>
        <p:nvGrpSpPr>
          <p:cNvPr id="4" name="组合 2"/>
          <p:cNvGrpSpPr/>
          <p:nvPr/>
        </p:nvGrpSpPr>
        <p:grpSpPr>
          <a:xfrm>
            <a:off x="1779588" y="4630738"/>
            <a:ext cx="5529262" cy="1139825"/>
            <a:chOff x="1738314" y="4630738"/>
            <a:chExt cx="5529262" cy="1139825"/>
          </a:xfrm>
        </p:grpSpPr>
        <p:sp>
          <p:nvSpPr>
            <p:cNvPr id="28" name="矩形 27"/>
            <p:cNvSpPr/>
            <p:nvPr/>
          </p:nvSpPr>
          <p:spPr bwMode="auto">
            <a:xfrm>
              <a:off x="1738314" y="4630738"/>
              <a:ext cx="5529262" cy="1139825"/>
            </a:xfrm>
            <a:prstGeom prst="rect">
              <a:avLst/>
            </a:prstGeom>
            <a:noFill/>
            <a:ln w="9525" cap="flat" cmpd="sng" algn="ctr">
              <a:solidFill>
                <a:srgbClr val="00458A"/>
              </a:solidFill>
              <a:prstDash val="solid"/>
              <a:round/>
              <a:headEnd type="none" w="med" len="med"/>
              <a:tailEnd type="none" w="med" len="med"/>
            </a:ln>
            <a:effectLst/>
          </p:spPr>
          <p:txBody>
            <a:bodyPr/>
            <a:lstStyle/>
            <a:p>
              <a:pPr marL="0" marR="0" lvl="0" indent="0" algn="l" defTabSz="1069975" rtl="0" eaLnBrk="1" fontAlgn="base" latinLnBrk="0" hangingPunct="1">
                <a:lnSpc>
                  <a:spcPct val="135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华文细黑" panose="02010600040101010101" pitchFamily="2" charset="-122"/>
                <a:ea typeface="华文细黑" panose="02010600040101010101" pitchFamily="2" charset="-122"/>
                <a:cs typeface="+mn-cs"/>
              </a:endParaRPr>
            </a:p>
          </p:txBody>
        </p:sp>
        <p:sp>
          <p:nvSpPr>
            <p:cNvPr id="6168" name="矩形 1"/>
            <p:cNvSpPr/>
            <p:nvPr/>
          </p:nvSpPr>
          <p:spPr>
            <a:xfrm>
              <a:off x="1835696" y="4725144"/>
              <a:ext cx="5241925" cy="978729"/>
            </a:xfrm>
            <a:prstGeom prst="rect">
              <a:avLst/>
            </a:prstGeom>
            <a:noFill/>
            <a:ln w="9525">
              <a:noFill/>
            </a:ln>
          </p:spPr>
          <p:txBody>
            <a:bodyPr>
              <a:spAutoFit/>
            </a:bodyPr>
            <a:lstStyle/>
            <a:p>
              <a:pPr>
                <a:lnSpc>
                  <a:spcPct val="120000"/>
                </a:lnSpc>
              </a:pPr>
              <a:r>
                <a:rPr lang="zh-CN" altLang="en-US" sz="2400" b="1" dirty="0">
                  <a:solidFill>
                    <a:srgbClr val="000000"/>
                  </a:solidFill>
                  <a:latin typeface="华文细黑" panose="02010600040101010101" pitchFamily="2" charset="-122"/>
                  <a:ea typeface="华文细黑" panose="02010600040101010101" pitchFamily="2" charset="-122"/>
                </a:rPr>
                <a:t>命中环数的平均值：</a:t>
              </a:r>
              <a:r>
                <a:rPr lang="zh-CN" altLang="en-US" sz="2400" b="1" dirty="0">
                  <a:solidFill>
                    <a:srgbClr val="3333FF"/>
                  </a:solidFill>
                  <a:latin typeface="华文细黑" panose="02010600040101010101" pitchFamily="2" charset="-122"/>
                  <a:ea typeface="华文细黑" panose="02010600040101010101" pitchFamily="2" charset="-122"/>
                </a:rPr>
                <a:t>以概率为权重对命中环数的加权平均值</a:t>
              </a:r>
            </a:p>
          </p:txBody>
        </p:sp>
      </p:grpSp>
      <p:graphicFrame>
        <p:nvGraphicFramePr>
          <p:cNvPr id="83035" name="Object 55"/>
          <p:cNvGraphicFramePr>
            <a:graphicFrameLocks noChangeAspect="1"/>
          </p:cNvGraphicFramePr>
          <p:nvPr/>
        </p:nvGraphicFramePr>
        <p:xfrm>
          <a:off x="2147888" y="2122488"/>
          <a:ext cx="1190625" cy="946150"/>
        </p:xfrm>
        <a:graphic>
          <a:graphicData uri="http://schemas.openxmlformats.org/presentationml/2006/ole">
            <mc:AlternateContent xmlns:mc="http://schemas.openxmlformats.org/markup-compatibility/2006">
              <mc:Choice xmlns:v="urn:schemas-microsoft-com:vml" Requires="v">
                <p:oleObj r:id="rId6" imgW="546100" imgH="431800" progId="Equation.DSMT4">
                  <p:embed/>
                </p:oleObj>
              </mc:Choice>
              <mc:Fallback>
                <p:oleObj r:id="rId6" imgW="546100" imgH="431800" progId="Equation.DSMT4">
                  <p:embed/>
                  <p:pic>
                    <p:nvPicPr>
                      <p:cNvPr id="0" name="图片 3097"/>
                      <p:cNvPicPr/>
                      <p:nvPr/>
                    </p:nvPicPr>
                    <p:blipFill>
                      <a:blip r:embed="rId7"/>
                      <a:stretch>
                        <a:fillRect/>
                      </a:stretch>
                    </p:blipFill>
                    <p:spPr>
                      <a:xfrm>
                        <a:off x="2147888" y="2122488"/>
                        <a:ext cx="1190625" cy="946150"/>
                      </a:xfrm>
                      <a:prstGeom prst="rect">
                        <a:avLst/>
                      </a:prstGeom>
                      <a:noFill/>
                      <a:ln w="38100">
                        <a:noFill/>
                        <a:miter/>
                      </a:ln>
                    </p:spPr>
                  </p:pic>
                </p:oleObj>
              </mc:Fallback>
            </mc:AlternateContent>
          </a:graphicData>
        </a:graphic>
      </p:graphicFrame>
      <p:graphicFrame>
        <p:nvGraphicFramePr>
          <p:cNvPr id="83036" name="Object 56"/>
          <p:cNvGraphicFramePr>
            <a:graphicFrameLocks noChangeAspect="1"/>
          </p:cNvGraphicFramePr>
          <p:nvPr/>
        </p:nvGraphicFramePr>
        <p:xfrm>
          <a:off x="5724525" y="2157413"/>
          <a:ext cx="1079500" cy="946150"/>
        </p:xfrm>
        <a:graphic>
          <a:graphicData uri="http://schemas.openxmlformats.org/presentationml/2006/ole">
            <mc:AlternateContent xmlns:mc="http://schemas.openxmlformats.org/markup-compatibility/2006">
              <mc:Choice xmlns:v="urn:schemas-microsoft-com:vml" Requires="v">
                <p:oleObj r:id="rId8" imgW="495300" imgH="431800" progId="Equation.DSMT4">
                  <p:embed/>
                </p:oleObj>
              </mc:Choice>
              <mc:Fallback>
                <p:oleObj r:id="rId8" imgW="495300" imgH="431800" progId="Equation.DSMT4">
                  <p:embed/>
                  <p:pic>
                    <p:nvPicPr>
                      <p:cNvPr id="0" name="图片 3102"/>
                      <p:cNvPicPr/>
                      <p:nvPr/>
                    </p:nvPicPr>
                    <p:blipFill>
                      <a:blip r:embed="rId9"/>
                      <a:stretch>
                        <a:fillRect/>
                      </a:stretch>
                    </p:blipFill>
                    <p:spPr>
                      <a:xfrm>
                        <a:off x="5724525" y="2157413"/>
                        <a:ext cx="1079500" cy="946150"/>
                      </a:xfrm>
                      <a:prstGeom prst="rect">
                        <a:avLst/>
                      </a:prstGeom>
                      <a:noFill/>
                      <a:ln w="38100">
                        <a:noFill/>
                        <a:miter/>
                      </a:ln>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3035"/>
                                        </p:tgtEl>
                                        <p:attrNameLst>
                                          <p:attrName>style.visibility</p:attrName>
                                        </p:attrNameLst>
                                      </p:cBhvr>
                                      <p:to>
                                        <p:strVal val="visible"/>
                                      </p:to>
                                    </p:set>
                                    <p:animEffect transition="in" filter="wipe(left)">
                                      <p:cBhvr>
                                        <p:cTn id="7" dur="500"/>
                                        <p:tgtEl>
                                          <p:spTgt spid="830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par>
                          <p:cTn id="13" fill="hold">
                            <p:stCondLst>
                              <p:cond delay="500"/>
                            </p:stCondLst>
                            <p:childTnLst>
                              <p:par>
                                <p:cTn id="14" presetID="22" presetClass="entr" presetSubtype="1" fill="hold" nodeType="afterEffect">
                                  <p:stCondLst>
                                    <p:cond delay="250"/>
                                  </p:stCondLst>
                                  <p:childTnLst>
                                    <p:set>
                                      <p:cBhvr>
                                        <p:cTn id="15" dur="1" fill="hold">
                                          <p:stCondLst>
                                            <p:cond delay="0"/>
                                          </p:stCondLst>
                                        </p:cTn>
                                        <p:tgtEl>
                                          <p:spTgt spid="14"/>
                                        </p:tgtEl>
                                        <p:attrNameLst>
                                          <p:attrName>style.visibility</p:attrName>
                                        </p:attrNameLst>
                                      </p:cBhvr>
                                      <p:to>
                                        <p:strVal val="visible"/>
                                      </p:to>
                                    </p:set>
                                    <p:animEffect transition="in" filter="wipe(up)">
                                      <p:cBhvr>
                                        <p:cTn id="16" dur="500"/>
                                        <p:tgtEl>
                                          <p:spTgt spid="14"/>
                                        </p:tgtEl>
                                      </p:cBhvr>
                                    </p:animEffect>
                                  </p:childTnLst>
                                </p:cTn>
                              </p:par>
                            </p:childTnLst>
                          </p:cTn>
                        </p:par>
                        <p:par>
                          <p:cTn id="17" fill="hold">
                            <p:stCondLst>
                              <p:cond delay="1250"/>
                            </p:stCondLst>
                            <p:childTnLst>
                              <p:par>
                                <p:cTn id="18" presetID="22" presetClass="entr" presetSubtype="4"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par>
                                <p:cTn id="26" presetID="22" presetClass="entr" presetSubtype="8"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par>
                          <p:cTn id="29" fill="hold">
                            <p:stCondLst>
                              <p:cond delay="500"/>
                            </p:stCondLst>
                            <p:childTnLst>
                              <p:par>
                                <p:cTn id="30" presetID="22" presetClass="entr" presetSubtype="4" fill="hold" grpId="0" nodeType="afterEffect">
                                  <p:stCondLst>
                                    <p:cond delay="500"/>
                                  </p:stCondLst>
                                  <p:childTnLst>
                                    <p:set>
                                      <p:cBhvr>
                                        <p:cTn id="31" dur="1" fill="hold">
                                          <p:stCondLst>
                                            <p:cond delay="0"/>
                                          </p:stCondLst>
                                        </p:cTn>
                                        <p:tgtEl>
                                          <p:spTgt spid="21"/>
                                        </p:tgtEl>
                                        <p:attrNameLst>
                                          <p:attrName>style.visibility</p:attrName>
                                        </p:attrNameLst>
                                      </p:cBhvr>
                                      <p:to>
                                        <p:strVal val="visible"/>
                                      </p:to>
                                    </p:set>
                                    <p:animEffect transition="in" filter="wipe(down)">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down)">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3036"/>
                                        </p:tgtEl>
                                        <p:attrNameLst>
                                          <p:attrName>style.visibility</p:attrName>
                                        </p:attrNameLst>
                                      </p:cBhvr>
                                      <p:to>
                                        <p:strVal val="visible"/>
                                      </p:to>
                                    </p:set>
                                    <p:animEffect transition="in" filter="wipe(left)">
                                      <p:cBhvr>
                                        <p:cTn id="42" dur="500"/>
                                        <p:tgtEl>
                                          <p:spTgt spid="83036"/>
                                        </p:tgtEl>
                                      </p:cBhvr>
                                    </p:animEffect>
                                  </p:childTnLst>
                                </p:cTn>
                              </p:par>
                            </p:childTnLst>
                          </p:cTn>
                        </p:par>
                        <p:par>
                          <p:cTn id="43" fill="hold">
                            <p:stCondLst>
                              <p:cond delay="500"/>
                            </p:stCondLst>
                            <p:childTnLst>
                              <p:par>
                                <p:cTn id="44" presetID="22" presetClass="entr" presetSubtype="4"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down)">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up)">
                                      <p:cBhvr>
                                        <p:cTn id="51" dur="500"/>
                                        <p:tgtEl>
                                          <p:spTgt spid="2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wipe(down)">
                                      <p:cBhvr>
                                        <p:cTn id="56" dur="500"/>
                                        <p:tgtEl>
                                          <p:spTgt spid="30"/>
                                        </p:tgtEl>
                                      </p:cBhvr>
                                    </p:animEffect>
                                  </p:childTnLst>
                                </p:cTn>
                              </p:par>
                            </p:childTnLst>
                          </p:cTn>
                        </p:par>
                        <p:par>
                          <p:cTn id="57" fill="hold">
                            <p:stCondLst>
                              <p:cond delay="500"/>
                            </p:stCondLst>
                            <p:childTnLst>
                              <p:par>
                                <p:cTn id="58" presetID="22" presetClass="entr" presetSubtype="4" fill="hold" grpId="0" nodeType="after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down)">
                                      <p:cBhvr>
                                        <p:cTn id="60" dur="500"/>
                                        <p:tgtEl>
                                          <p:spTgt spid="31"/>
                                        </p:tgtEl>
                                      </p:cBhvr>
                                    </p:animEffect>
                                  </p:childTnLst>
                                </p:cTn>
                              </p:par>
                            </p:childTnLst>
                          </p:cTn>
                        </p:par>
                        <p:par>
                          <p:cTn id="61" fill="hold">
                            <p:stCondLst>
                              <p:cond delay="1000"/>
                            </p:stCondLst>
                            <p:childTnLst>
                              <p:par>
                                <p:cTn id="62" presetID="22" presetClass="entr" presetSubtype="8" fill="hold" nodeType="afterEffect">
                                  <p:stCondLst>
                                    <p:cond delay="0"/>
                                  </p:stCondLst>
                                  <p:childTnLst>
                                    <p:set>
                                      <p:cBhvr>
                                        <p:cTn id="63" dur="1" fill="hold">
                                          <p:stCondLst>
                                            <p:cond delay="0"/>
                                          </p:stCondLst>
                                        </p:cTn>
                                        <p:tgtEl>
                                          <p:spTgt spid="83006"/>
                                        </p:tgtEl>
                                        <p:attrNameLst>
                                          <p:attrName>style.visibility</p:attrName>
                                        </p:attrNameLst>
                                      </p:cBhvr>
                                      <p:to>
                                        <p:strVal val="visible"/>
                                      </p:to>
                                    </p:set>
                                    <p:animEffect transition="in" filter="wipe(left)">
                                      <p:cBhvr>
                                        <p:cTn id="64" dur="500"/>
                                        <p:tgtEl>
                                          <p:spTgt spid="83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19" grpId="0" animBg="1"/>
      <p:bldP spid="21" grpId="0"/>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7" name="TextBox 2"/>
          <p:cNvSpPr txBox="1"/>
          <p:nvPr/>
        </p:nvSpPr>
        <p:spPr>
          <a:xfrm>
            <a:off x="612043" y="794151"/>
            <a:ext cx="8280275" cy="461665"/>
          </a:xfrm>
          <a:prstGeom prst="rect">
            <a:avLst/>
          </a:prstGeom>
          <a:noFill/>
          <a:ln w="9525">
            <a:noFill/>
          </a:ln>
        </p:spPr>
        <p:txBody>
          <a:bodyPr wrap="square">
            <a:spAutoFit/>
          </a:bodyPr>
          <a:lstStyle/>
          <a:p>
            <a:r>
              <a:rPr lang="zh-CN" altLang="en-US" sz="2400" b="1" dirty="0">
                <a:solidFill>
                  <a:srgbClr val="0000FF"/>
                </a:solidFill>
                <a:latin typeface="华文细黑" panose="02010600040101010101" pitchFamily="2" charset="-122"/>
                <a:ea typeface="华文细黑" panose="02010600040101010101" pitchFamily="2" charset="-122"/>
              </a:rPr>
              <a:t>问题：</a:t>
            </a:r>
            <a:r>
              <a:rPr lang="zh-CN" altLang="en-US" sz="2400" b="1" dirty="0">
                <a:solidFill>
                  <a:srgbClr val="000000"/>
                </a:solidFill>
                <a:latin typeface="Times New Roman" panose="02020603050405020304" pitchFamily="18" charset="0"/>
                <a:ea typeface="华文细黑" panose="02010600040101010101" pitchFamily="2" charset="-122"/>
              </a:rPr>
              <a:t>当随机变量</a:t>
            </a:r>
            <a:r>
              <a:rPr lang="en-US" altLang="zh-CN" sz="2400" b="1" dirty="0">
                <a:solidFill>
                  <a:srgbClr val="000000"/>
                </a:solidFill>
                <a:latin typeface="Times New Roman" panose="02020603050405020304" pitchFamily="18" charset="0"/>
                <a:ea typeface="华文细黑" panose="02010600040101010101" pitchFamily="2" charset="-122"/>
              </a:rPr>
              <a:t>X</a:t>
            </a:r>
            <a:r>
              <a:rPr lang="zh-CN" altLang="en-US" sz="2400" b="1" dirty="0">
                <a:solidFill>
                  <a:srgbClr val="000000"/>
                </a:solidFill>
                <a:latin typeface="Times New Roman" panose="02020603050405020304" pitchFamily="18" charset="0"/>
                <a:ea typeface="华文细黑" panose="02010600040101010101" pitchFamily="2" charset="-122"/>
              </a:rPr>
              <a:t>的取值为可列无限时，如何求</a:t>
            </a:r>
            <a:r>
              <a:rPr lang="en-US" altLang="zh-CN" sz="2400" b="1" dirty="0">
                <a:solidFill>
                  <a:srgbClr val="000000"/>
                </a:solidFill>
                <a:latin typeface="Times New Roman" panose="02020603050405020304" pitchFamily="18" charset="0"/>
                <a:ea typeface="华文细黑" panose="02010600040101010101" pitchFamily="2" charset="-122"/>
              </a:rPr>
              <a:t>X</a:t>
            </a:r>
            <a:r>
              <a:rPr lang="zh-CN" altLang="en-US" sz="2400" b="1" dirty="0">
                <a:solidFill>
                  <a:srgbClr val="000000"/>
                </a:solidFill>
                <a:latin typeface="Times New Roman" panose="02020603050405020304" pitchFamily="18" charset="0"/>
                <a:ea typeface="华文细黑" panose="02010600040101010101" pitchFamily="2" charset="-122"/>
              </a:rPr>
              <a:t>的平均值？</a:t>
            </a:r>
          </a:p>
        </p:txBody>
      </p:sp>
      <p:graphicFrame>
        <p:nvGraphicFramePr>
          <p:cNvPr id="83030" name="Object 27"/>
          <p:cNvGraphicFramePr>
            <a:graphicFrameLocks noChangeAspect="1"/>
          </p:cNvGraphicFramePr>
          <p:nvPr/>
        </p:nvGraphicFramePr>
        <p:xfrm>
          <a:off x="2987824" y="2420888"/>
          <a:ext cx="3990975" cy="501650"/>
        </p:xfrm>
        <a:graphic>
          <a:graphicData uri="http://schemas.openxmlformats.org/presentationml/2006/ole">
            <mc:AlternateContent xmlns:mc="http://schemas.openxmlformats.org/markup-compatibility/2006">
              <mc:Choice xmlns:v="urn:schemas-microsoft-com:vml" Requires="v">
                <p:oleObj r:id="rId2" imgW="1828800" imgH="228600" progId="Equation.DSMT4">
                  <p:embed/>
                </p:oleObj>
              </mc:Choice>
              <mc:Fallback>
                <p:oleObj r:id="rId2" imgW="1828800" imgH="228600" progId="Equation.DSMT4">
                  <p:embed/>
                  <p:pic>
                    <p:nvPicPr>
                      <p:cNvPr id="0" name="图片 3104"/>
                      <p:cNvPicPr/>
                      <p:nvPr/>
                    </p:nvPicPr>
                    <p:blipFill>
                      <a:blip r:embed="rId3"/>
                      <a:stretch>
                        <a:fillRect/>
                      </a:stretch>
                    </p:blipFill>
                    <p:spPr>
                      <a:xfrm>
                        <a:off x="2987824" y="2420888"/>
                        <a:ext cx="3990975" cy="501650"/>
                      </a:xfrm>
                      <a:prstGeom prst="rect">
                        <a:avLst/>
                      </a:prstGeom>
                      <a:noFill/>
                      <a:ln w="38100">
                        <a:noFill/>
                        <a:miter/>
                      </a:ln>
                    </p:spPr>
                  </p:pic>
                </p:oleObj>
              </mc:Fallback>
            </mc:AlternateContent>
          </a:graphicData>
        </a:graphic>
      </p:graphicFrame>
      <p:sp>
        <p:nvSpPr>
          <p:cNvPr id="737284" name="Text Box 4"/>
          <p:cNvSpPr txBox="1"/>
          <p:nvPr/>
        </p:nvSpPr>
        <p:spPr>
          <a:xfrm>
            <a:off x="739775" y="1613662"/>
            <a:ext cx="5233988" cy="457200"/>
          </a:xfrm>
          <a:prstGeom prst="rect">
            <a:avLst/>
          </a:prstGeom>
          <a:noFill/>
          <a:ln w="9525">
            <a:noFill/>
          </a:ln>
        </p:spPr>
        <p:txBody>
          <a:bodyPr>
            <a:spAutoFit/>
          </a:bodyPr>
          <a:lstStyle/>
          <a:p>
            <a:r>
              <a:rPr lang="zh-CN" altLang="en-US" sz="2400" b="1" dirty="0">
                <a:solidFill>
                  <a:srgbClr val="000000"/>
                </a:solidFill>
                <a:latin typeface="Times New Roman" panose="02020603050405020304" pitchFamily="18" charset="0"/>
                <a:ea typeface="华文细黑" panose="02010600040101010101" pitchFamily="2" charset="-122"/>
              </a:rPr>
              <a:t>若随机变量</a:t>
            </a:r>
            <a:r>
              <a:rPr lang="en-US" altLang="zh-CN" sz="2400" b="1" i="1" dirty="0">
                <a:solidFill>
                  <a:srgbClr val="000000"/>
                </a:solidFill>
                <a:latin typeface="Times New Roman" panose="02020603050405020304" pitchFamily="18" charset="0"/>
                <a:ea typeface="华文细黑" panose="02010600040101010101" pitchFamily="2" charset="-122"/>
              </a:rPr>
              <a:t>X </a:t>
            </a:r>
            <a:r>
              <a:rPr lang="zh-CN" altLang="en-US" sz="2400" b="1" dirty="0">
                <a:solidFill>
                  <a:srgbClr val="000000"/>
                </a:solidFill>
                <a:latin typeface="Times New Roman" panose="02020603050405020304" pitchFamily="18" charset="0"/>
                <a:ea typeface="华文细黑" panose="02010600040101010101" pitchFamily="2" charset="-122"/>
              </a:rPr>
              <a:t>的分布率为</a:t>
            </a:r>
          </a:p>
        </p:txBody>
      </p:sp>
      <p:sp>
        <p:nvSpPr>
          <p:cNvPr id="3" name="Text Box 4"/>
          <p:cNvSpPr txBox="1"/>
          <p:nvPr/>
        </p:nvSpPr>
        <p:spPr>
          <a:xfrm>
            <a:off x="739775" y="3213100"/>
            <a:ext cx="5233988" cy="457200"/>
          </a:xfrm>
          <a:prstGeom prst="rect">
            <a:avLst/>
          </a:prstGeom>
          <a:noFill/>
          <a:ln w="9525">
            <a:noFill/>
          </a:ln>
        </p:spPr>
        <p:txBody>
          <a:bodyPr>
            <a:spAutoFit/>
          </a:bodyPr>
          <a:lstStyle/>
          <a:p>
            <a:r>
              <a:rPr lang="zh-CN" altLang="en-US" sz="2400" b="1" dirty="0">
                <a:solidFill>
                  <a:srgbClr val="0000FF"/>
                </a:solidFill>
                <a:latin typeface="Times New Roman" panose="02020603050405020304" pitchFamily="18" charset="0"/>
                <a:ea typeface="华文细黑" panose="02010600040101010101" pitchFamily="2" charset="-122"/>
              </a:rPr>
              <a:t>猜想：</a:t>
            </a:r>
            <a:r>
              <a:rPr lang="zh-CN" altLang="en-US" sz="2400" b="1" dirty="0">
                <a:solidFill>
                  <a:srgbClr val="000000"/>
                </a:solidFill>
                <a:latin typeface="Times New Roman" panose="02020603050405020304" pitchFamily="18" charset="0"/>
                <a:ea typeface="华文细黑" panose="02010600040101010101" pitchFamily="2" charset="-122"/>
              </a:rPr>
              <a:t> </a:t>
            </a:r>
            <a:r>
              <a:rPr lang="en-US" altLang="zh-CN" sz="2400" b="1" i="1" dirty="0">
                <a:solidFill>
                  <a:srgbClr val="000000"/>
                </a:solidFill>
                <a:latin typeface="Times New Roman" panose="02020603050405020304" pitchFamily="18" charset="0"/>
                <a:ea typeface="华文细黑" panose="02010600040101010101" pitchFamily="2" charset="-122"/>
              </a:rPr>
              <a:t>X </a:t>
            </a:r>
            <a:r>
              <a:rPr lang="zh-CN" altLang="en-US" sz="2400" b="1" dirty="0">
                <a:solidFill>
                  <a:srgbClr val="000000"/>
                </a:solidFill>
                <a:latin typeface="Times New Roman" panose="02020603050405020304" pitchFamily="18" charset="0"/>
                <a:ea typeface="华文细黑" panose="02010600040101010101" pitchFamily="2" charset="-122"/>
              </a:rPr>
              <a:t>的平均值为</a:t>
            </a:r>
          </a:p>
        </p:txBody>
      </p:sp>
      <p:graphicFrame>
        <p:nvGraphicFramePr>
          <p:cNvPr id="83033" name="Object 28"/>
          <p:cNvGraphicFramePr>
            <a:graphicFrameLocks noChangeAspect="1"/>
          </p:cNvGraphicFramePr>
          <p:nvPr/>
        </p:nvGraphicFramePr>
        <p:xfrm>
          <a:off x="4011613" y="3706813"/>
          <a:ext cx="1136650" cy="946150"/>
        </p:xfrm>
        <a:graphic>
          <a:graphicData uri="http://schemas.openxmlformats.org/presentationml/2006/ole">
            <mc:AlternateContent xmlns:mc="http://schemas.openxmlformats.org/markup-compatibility/2006">
              <mc:Choice xmlns:v="urn:schemas-microsoft-com:vml" Requires="v">
                <p:oleObj r:id="rId4" imgW="520700" imgH="431800" progId="Equation.DSMT4">
                  <p:embed/>
                </p:oleObj>
              </mc:Choice>
              <mc:Fallback>
                <p:oleObj r:id="rId4" imgW="520700" imgH="431800" progId="Equation.DSMT4">
                  <p:embed/>
                  <p:pic>
                    <p:nvPicPr>
                      <p:cNvPr id="0" name="图片 3103"/>
                      <p:cNvPicPr/>
                      <p:nvPr/>
                    </p:nvPicPr>
                    <p:blipFill>
                      <a:blip r:embed="rId5"/>
                      <a:stretch>
                        <a:fillRect/>
                      </a:stretch>
                    </p:blipFill>
                    <p:spPr>
                      <a:xfrm>
                        <a:off x="4011613" y="3706813"/>
                        <a:ext cx="1136650" cy="946150"/>
                      </a:xfrm>
                      <a:prstGeom prst="rect">
                        <a:avLst/>
                      </a:prstGeom>
                      <a:noFill/>
                      <a:ln w="38100">
                        <a:noFill/>
                        <a:miter/>
                      </a:ln>
                    </p:spPr>
                  </p:pic>
                </p:oleObj>
              </mc:Fallback>
            </mc:AlternateContent>
          </a:graphicData>
        </a:graphic>
      </p:graphicFrame>
      <p:sp>
        <p:nvSpPr>
          <p:cNvPr id="83034" name="TextBox 2"/>
          <p:cNvSpPr txBox="1"/>
          <p:nvPr/>
        </p:nvSpPr>
        <p:spPr>
          <a:xfrm>
            <a:off x="709379" y="4797152"/>
            <a:ext cx="8135937" cy="1052596"/>
          </a:xfrm>
          <a:prstGeom prst="rect">
            <a:avLst/>
          </a:prstGeom>
          <a:noFill/>
          <a:ln w="9525">
            <a:noFill/>
          </a:ln>
        </p:spPr>
        <p:txBody>
          <a:bodyPr>
            <a:spAutoFit/>
          </a:bodyPr>
          <a:lstStyle/>
          <a:p>
            <a:pPr>
              <a:lnSpc>
                <a:spcPct val="130000"/>
              </a:lnSpc>
            </a:pPr>
            <a:r>
              <a:rPr lang="zh-CN" altLang="en-US" sz="2400" b="1" dirty="0">
                <a:solidFill>
                  <a:srgbClr val="0000FF"/>
                </a:solidFill>
                <a:latin typeface="Times New Roman" panose="02020603050405020304" pitchFamily="18" charset="0"/>
                <a:ea typeface="华文细黑" panose="02010600040101010101" pitchFamily="2" charset="-122"/>
              </a:rPr>
              <a:t>新问题</a:t>
            </a:r>
            <a:r>
              <a:rPr lang="zh-CN" altLang="en-US" sz="2400" b="1" dirty="0">
                <a:solidFill>
                  <a:srgbClr val="0000FF"/>
                </a:solidFill>
                <a:latin typeface="Times New Roman" panose="02020603050405020304" pitchFamily="18" charset="0"/>
                <a:ea typeface="华文细黑" panose="02010600040101010101" pitchFamily="2" charset="-122"/>
                <a:sym typeface="Wingdings" panose="05000000000000000000" pitchFamily="2" charset="2"/>
              </a:rPr>
              <a:t>：（</a:t>
            </a:r>
            <a:r>
              <a:rPr lang="en-US" altLang="zh-CN" sz="2400" b="1" dirty="0">
                <a:solidFill>
                  <a:srgbClr val="0000FF"/>
                </a:solidFill>
                <a:latin typeface="Times New Roman" panose="02020603050405020304" pitchFamily="18" charset="0"/>
                <a:ea typeface="华文细黑" panose="02010600040101010101" pitchFamily="2" charset="-122"/>
                <a:sym typeface="Wingdings" panose="05000000000000000000" pitchFamily="2" charset="2"/>
              </a:rPr>
              <a:t>1</a:t>
            </a:r>
            <a:r>
              <a:rPr lang="zh-CN" altLang="en-US" sz="2400" b="1" dirty="0">
                <a:solidFill>
                  <a:srgbClr val="0000FF"/>
                </a:solidFill>
                <a:latin typeface="Times New Roman" panose="02020603050405020304" pitchFamily="18" charset="0"/>
                <a:ea typeface="华文细黑" panose="02010600040101010101" pitchFamily="2" charset="-122"/>
                <a:sym typeface="Wingdings" panose="05000000000000000000" pitchFamily="2" charset="2"/>
              </a:rPr>
              <a:t>）</a:t>
            </a:r>
            <a:r>
              <a:rPr lang="zh-CN" altLang="en-US" sz="2400" b="1" dirty="0">
                <a:solidFill>
                  <a:srgbClr val="000000"/>
                </a:solidFill>
                <a:latin typeface="Times New Roman" panose="02020603050405020304" pitchFamily="18" charset="0"/>
                <a:ea typeface="华文细黑" panose="02010600040101010101" pitchFamily="2" charset="-122"/>
              </a:rPr>
              <a:t>这个无穷级数收敛吗？</a:t>
            </a:r>
          </a:p>
          <a:p>
            <a:pPr>
              <a:lnSpc>
                <a:spcPct val="130000"/>
              </a:lnSpc>
            </a:pPr>
            <a:r>
              <a:rPr lang="zh-CN" altLang="en-US" sz="2400" b="1" dirty="0">
                <a:solidFill>
                  <a:srgbClr val="000099"/>
                </a:solidFill>
                <a:latin typeface="Times New Roman" panose="02020603050405020304" pitchFamily="18" charset="0"/>
                <a:ea typeface="华文细黑" panose="02010600040101010101" pitchFamily="2" charset="-122"/>
              </a:rPr>
              <a:t>                </a:t>
            </a:r>
            <a:r>
              <a:rPr lang="zh-CN" altLang="en-US" sz="2400" b="1" dirty="0">
                <a:solidFill>
                  <a:srgbClr val="0000FF"/>
                </a:solidFill>
                <a:latin typeface="Times New Roman" panose="02020603050405020304" pitchFamily="18" charset="0"/>
                <a:ea typeface="华文细黑" panose="02010600040101010101" pitchFamily="2" charset="-122"/>
              </a:rPr>
              <a:t>（</a:t>
            </a:r>
            <a:r>
              <a:rPr lang="en-US" altLang="zh-CN" sz="2400" b="1" dirty="0">
                <a:solidFill>
                  <a:srgbClr val="0000FF"/>
                </a:solidFill>
                <a:latin typeface="Times New Roman" panose="02020603050405020304" pitchFamily="18" charset="0"/>
                <a:ea typeface="华文细黑" panose="02010600040101010101" pitchFamily="2" charset="-122"/>
              </a:rPr>
              <a:t>2</a:t>
            </a:r>
            <a:r>
              <a:rPr lang="zh-CN" altLang="en-US" sz="2400" b="1" dirty="0">
                <a:solidFill>
                  <a:srgbClr val="0000FF"/>
                </a:solidFill>
                <a:latin typeface="Times New Roman" panose="02020603050405020304" pitchFamily="18" charset="0"/>
                <a:ea typeface="华文细黑" panose="02010600040101010101" pitchFamily="2" charset="-122"/>
              </a:rPr>
              <a:t>）</a:t>
            </a:r>
            <a:r>
              <a:rPr lang="zh-CN" altLang="en-US" sz="2400" b="1" dirty="0">
                <a:solidFill>
                  <a:srgbClr val="000000"/>
                </a:solidFill>
                <a:latin typeface="Times New Roman" panose="02020603050405020304" pitchFamily="18" charset="0"/>
                <a:ea typeface="华文细黑" panose="02010600040101010101" pitchFamily="2" charset="-122"/>
              </a:rPr>
              <a:t>任意改变求和顺序</a:t>
            </a:r>
            <a:r>
              <a:rPr lang="zh-CN" altLang="en-US" sz="2400" b="1" dirty="0">
                <a:latin typeface="Times New Roman" panose="02020603050405020304" pitchFamily="18" charset="0"/>
                <a:ea typeface="华文细黑" panose="02010600040101010101" pitchFamily="2" charset="-122"/>
              </a:rPr>
              <a:t>和</a:t>
            </a:r>
            <a:r>
              <a:rPr lang="zh-CN" altLang="en-US" sz="2400" b="1" dirty="0">
                <a:solidFill>
                  <a:srgbClr val="000000"/>
                </a:solidFill>
                <a:latin typeface="Times New Roman" panose="02020603050405020304" pitchFamily="18" charset="0"/>
                <a:ea typeface="华文细黑" panose="02010600040101010101" pitchFamily="2" charset="-122"/>
              </a:rPr>
              <a:t>唯一吗？</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3030"/>
                                        </p:tgtEl>
                                        <p:attrNameLst>
                                          <p:attrName>style.visibility</p:attrName>
                                        </p:attrNameLst>
                                      </p:cBhvr>
                                      <p:to>
                                        <p:strVal val="visible"/>
                                      </p:to>
                                    </p:set>
                                    <p:animEffect transition="in" filter="wipe(left)">
                                      <p:cBhvr>
                                        <p:cTn id="7" dur="500"/>
                                        <p:tgtEl>
                                          <p:spTgt spid="8303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37284"/>
                                        </p:tgtEl>
                                        <p:attrNameLst>
                                          <p:attrName>style.visibility</p:attrName>
                                        </p:attrNameLst>
                                      </p:cBhvr>
                                      <p:to>
                                        <p:strVal val="visible"/>
                                      </p:to>
                                    </p:set>
                                    <p:animEffect transition="in" filter="wipe(left)">
                                      <p:cBhvr>
                                        <p:cTn id="10" dur="500"/>
                                        <p:tgtEl>
                                          <p:spTgt spid="73728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83033"/>
                                        </p:tgtEl>
                                        <p:attrNameLst>
                                          <p:attrName>style.visibility</p:attrName>
                                        </p:attrNameLst>
                                      </p:cBhvr>
                                      <p:to>
                                        <p:strVal val="visible"/>
                                      </p:to>
                                    </p:set>
                                    <p:animEffect transition="in" filter="wipe(left)">
                                      <p:cBhvr>
                                        <p:cTn id="15" dur="500"/>
                                        <p:tgtEl>
                                          <p:spTgt spid="8303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3034"/>
                                        </p:tgtEl>
                                        <p:attrNameLst>
                                          <p:attrName>style.visibility</p:attrName>
                                        </p:attrNameLst>
                                      </p:cBhvr>
                                      <p:to>
                                        <p:strVal val="visible"/>
                                      </p:to>
                                    </p:set>
                                    <p:animEffect transition="in" filter="wipe(left)">
                                      <p:cBhvr>
                                        <p:cTn id="20" dur="500"/>
                                        <p:tgtEl>
                                          <p:spTgt spid="83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284" grpId="0"/>
      <p:bldP spid="830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p:nvPr/>
        </p:nvSpPr>
        <p:spPr bwMode="auto">
          <a:xfrm>
            <a:off x="683195" y="765716"/>
            <a:ext cx="1224136" cy="576064"/>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marL="0" marR="0" lvl="0" indent="0" algn="l" defTabSz="1069975" rtl="0" eaLnBrk="1" fontAlgn="base" latinLnBrk="0" hangingPunct="1">
              <a:lnSpc>
                <a:spcPct val="135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mn-lt"/>
              <a:ea typeface="华文细黑" panose="02010600040101010101" pitchFamily="2" charset="-122"/>
              <a:cs typeface="+mn-cs"/>
            </a:endParaRPr>
          </a:p>
        </p:txBody>
      </p:sp>
      <p:sp>
        <p:nvSpPr>
          <p:cNvPr id="737282" name="Text Box 2"/>
          <p:cNvSpPr txBox="1"/>
          <p:nvPr/>
        </p:nvSpPr>
        <p:spPr>
          <a:xfrm>
            <a:off x="539750" y="3210243"/>
            <a:ext cx="8208963" cy="534035"/>
          </a:xfrm>
          <a:prstGeom prst="rect">
            <a:avLst/>
          </a:prstGeom>
          <a:noFill/>
          <a:ln w="9525">
            <a:noFill/>
          </a:ln>
        </p:spPr>
        <p:txBody>
          <a:bodyPr>
            <a:spAutoFit/>
          </a:bodyPr>
          <a:lstStyle/>
          <a:p>
            <a:pPr>
              <a:lnSpc>
                <a:spcPct val="120000"/>
              </a:lnSpc>
            </a:pPr>
            <a:r>
              <a:rPr lang="zh-CN" altLang="en-US" sz="2400" b="1" dirty="0">
                <a:solidFill>
                  <a:srgbClr val="0000FF"/>
                </a:solidFill>
                <a:latin typeface="Times New Roman" panose="02020603050405020304" pitchFamily="18" charset="0"/>
                <a:ea typeface="华文细黑" panose="02010600040101010101" pitchFamily="2" charset="-122"/>
              </a:rPr>
              <a:t>                                                     数学期望 </a:t>
            </a:r>
            <a:r>
              <a:rPr lang="en-US" altLang="zh-CN" sz="2400" b="1" dirty="0">
                <a:solidFill>
                  <a:srgbClr val="000000"/>
                </a:solidFill>
                <a:latin typeface="Times New Roman" panose="02020603050405020304" pitchFamily="18" charset="0"/>
                <a:ea typeface="华文细黑" panose="02010600040101010101" pitchFamily="2" charset="-122"/>
              </a:rPr>
              <a:t>(</a:t>
            </a:r>
            <a:r>
              <a:rPr lang="en-US" altLang="zh-CN" sz="2400" b="1" i="1" dirty="0">
                <a:solidFill>
                  <a:srgbClr val="000000"/>
                </a:solidFill>
                <a:latin typeface="Times New Roman" panose="02020603050405020304" pitchFamily="18" charset="0"/>
                <a:ea typeface="华文细黑" panose="02010600040101010101" pitchFamily="2" charset="-122"/>
              </a:rPr>
              <a:t>Mathematical  </a:t>
            </a:r>
          </a:p>
        </p:txBody>
      </p:sp>
      <p:sp>
        <p:nvSpPr>
          <p:cNvPr id="9225" name="Text Box 4"/>
          <p:cNvSpPr txBox="1"/>
          <p:nvPr/>
        </p:nvSpPr>
        <p:spPr>
          <a:xfrm>
            <a:off x="2073275" y="798830"/>
            <a:ext cx="5233988" cy="460375"/>
          </a:xfrm>
          <a:prstGeom prst="rect">
            <a:avLst/>
          </a:prstGeom>
          <a:noFill/>
          <a:ln w="9525">
            <a:noFill/>
          </a:ln>
        </p:spPr>
        <p:txBody>
          <a:bodyPr>
            <a:spAutoFit/>
          </a:bodyPr>
          <a:lstStyle/>
          <a:p>
            <a:r>
              <a:rPr lang="zh-CN" altLang="en-US" sz="2400" b="1" dirty="0">
                <a:solidFill>
                  <a:srgbClr val="000000"/>
                </a:solidFill>
                <a:latin typeface="Times New Roman" panose="02020603050405020304" pitchFamily="18" charset="0"/>
                <a:ea typeface="华文细黑" panose="02010600040101010101" pitchFamily="2" charset="-122"/>
              </a:rPr>
              <a:t>设 </a:t>
            </a:r>
            <a:r>
              <a:rPr lang="en-US" altLang="zh-CN" sz="2400" b="1" i="1" dirty="0">
                <a:solidFill>
                  <a:srgbClr val="000000"/>
                </a:solidFill>
                <a:latin typeface="Times New Roman" panose="02020603050405020304" pitchFamily="18" charset="0"/>
                <a:ea typeface="华文细黑" panose="02010600040101010101" pitchFamily="2" charset="-122"/>
              </a:rPr>
              <a:t>X </a:t>
            </a:r>
            <a:r>
              <a:rPr lang="zh-CN" altLang="en-US" sz="2400" b="1" dirty="0">
                <a:solidFill>
                  <a:srgbClr val="000000"/>
                </a:solidFill>
                <a:latin typeface="Times New Roman" panose="02020603050405020304" pitchFamily="18" charset="0"/>
                <a:ea typeface="华文细黑" panose="02010600040101010101" pitchFamily="2" charset="-122"/>
              </a:rPr>
              <a:t>为离散随机变量其分布为</a:t>
            </a:r>
          </a:p>
        </p:txBody>
      </p:sp>
      <p:sp>
        <p:nvSpPr>
          <p:cNvPr id="9226" name="Text Box 7"/>
          <p:cNvSpPr txBox="1"/>
          <p:nvPr/>
        </p:nvSpPr>
        <p:spPr>
          <a:xfrm>
            <a:off x="663575" y="2022793"/>
            <a:ext cx="1724025" cy="460375"/>
          </a:xfrm>
          <a:prstGeom prst="rect">
            <a:avLst/>
          </a:prstGeom>
          <a:noFill/>
          <a:ln w="9525">
            <a:noFill/>
          </a:ln>
        </p:spPr>
        <p:txBody>
          <a:bodyPr wrap="none">
            <a:spAutoFit/>
          </a:bodyPr>
          <a:lstStyle/>
          <a:p>
            <a:r>
              <a:rPr lang="zh-CN" altLang="en-US" sz="2400" b="1" dirty="0">
                <a:solidFill>
                  <a:srgbClr val="000000"/>
                </a:solidFill>
                <a:latin typeface="Times New Roman" panose="02020603050405020304" pitchFamily="18" charset="0"/>
                <a:ea typeface="华文细黑" panose="02010600040101010101" pitchFamily="2" charset="-122"/>
              </a:rPr>
              <a:t>若无穷级数</a:t>
            </a:r>
          </a:p>
        </p:txBody>
      </p:sp>
      <p:sp>
        <p:nvSpPr>
          <p:cNvPr id="737290" name="Text Box 10"/>
          <p:cNvSpPr txBox="1">
            <a:spLocks noChangeArrowheads="1"/>
          </p:cNvSpPr>
          <p:nvPr/>
        </p:nvSpPr>
        <p:spPr bwMode="auto">
          <a:xfrm>
            <a:off x="2411413" y="3248343"/>
            <a:ext cx="2808288" cy="460375"/>
          </a:xfrm>
          <a:prstGeom prst="rect">
            <a:avLst/>
          </a:prstGeom>
          <a:noFill/>
          <a:ln w="9525">
            <a:noFill/>
            <a:miter lim="800000"/>
          </a:ln>
          <a:effectLst>
            <a:prstShdw prst="shdw17" dist="17961" dir="2700000">
              <a:schemeClr val="accent1">
                <a:gamma/>
                <a:shade val="60000"/>
                <a:invGamma/>
                <a:alpha val="50000"/>
              </a:schemeClr>
            </a:prstShdw>
          </a:effectLst>
        </p:spPr>
        <p:txBody>
          <a:bodyPr>
            <a:spAutoFit/>
          </a:bodyPr>
          <a:lstStyle/>
          <a:p>
            <a:pPr marR="0" defTabSz="914400">
              <a:buClrTx/>
              <a:buSzTx/>
              <a:buFontTx/>
              <a:defRPr/>
            </a:pPr>
            <a:r>
              <a:rPr kumimoji="1" lang="zh-CN" altLang="en-US" sz="2400" b="1" kern="1200" cap="none" spc="0" normalizeH="0" baseline="0" noProof="0" dirty="0">
                <a:solidFill>
                  <a:srgbClr val="000000"/>
                </a:solidFill>
                <a:latin typeface="Times New Roman" panose="02020603050405020304"/>
                <a:ea typeface="华文细黑" panose="02010600040101010101" pitchFamily="2" charset="-122"/>
                <a:cs typeface="+mn-cs"/>
              </a:rPr>
              <a:t>则称其和为</a:t>
            </a:r>
            <a:r>
              <a:rPr kumimoji="1" lang="en-US" altLang="zh-CN" sz="2400" b="1" i="1" kern="1200" cap="none" spc="0" normalizeH="0" baseline="0" noProof="0" dirty="0">
                <a:solidFill>
                  <a:srgbClr val="000000"/>
                </a:solidFill>
                <a:latin typeface="Times New Roman" panose="02020603050405020304"/>
                <a:ea typeface="华文细黑" panose="02010600040101010101" pitchFamily="2" charset="-122"/>
                <a:cs typeface="+mn-cs"/>
              </a:rPr>
              <a:t>X</a:t>
            </a:r>
            <a:r>
              <a:rPr kumimoji="1" lang="zh-CN" altLang="en-US" sz="2400" b="1" kern="1200" cap="none" spc="0" normalizeH="0" baseline="0" noProof="0" dirty="0">
                <a:solidFill>
                  <a:srgbClr val="000000"/>
                </a:solidFill>
                <a:latin typeface="Times New Roman" panose="02020603050405020304"/>
                <a:ea typeface="华文细黑" panose="02010600040101010101" pitchFamily="2" charset="-122"/>
                <a:cs typeface="+mn-cs"/>
              </a:rPr>
              <a:t>的</a:t>
            </a:r>
          </a:p>
        </p:txBody>
      </p:sp>
      <p:sp>
        <p:nvSpPr>
          <p:cNvPr id="737291" name="Rectangle 11"/>
          <p:cNvSpPr>
            <a:spLocks noChangeArrowheads="1"/>
          </p:cNvSpPr>
          <p:nvPr/>
        </p:nvSpPr>
        <p:spPr bwMode="auto">
          <a:xfrm>
            <a:off x="684213" y="3819843"/>
            <a:ext cx="7416800" cy="534988"/>
          </a:xfrm>
          <a:prstGeom prst="rect">
            <a:avLst/>
          </a:prstGeom>
          <a:noFill/>
          <a:ln w="9525">
            <a:noFill/>
            <a:miter lim="800000"/>
          </a:ln>
          <a:effectLst>
            <a:prstShdw prst="shdw17" dist="17961" dir="2700000">
              <a:schemeClr val="accent1">
                <a:gamma/>
                <a:shade val="60000"/>
                <a:invGamma/>
                <a:alpha val="50000"/>
              </a:schemeClr>
            </a:prstShdw>
          </a:effectLst>
        </p:spPr>
        <p:txBody>
          <a:bodyPr>
            <a:spAutoFit/>
          </a:bodyPr>
          <a:lstStyle/>
          <a:p>
            <a:pPr marL="0" marR="0" lvl="0" indent="0" algn="l" defTabSz="914400" rtl="0" eaLnBrk="1" fontAlgn="base" latinLnBrk="0" hangingPunct="1">
              <a:lnSpc>
                <a:spcPct val="120000"/>
              </a:lnSpc>
              <a:spcBef>
                <a:spcPct val="0"/>
              </a:spcBef>
              <a:spcAft>
                <a:spcPct val="0"/>
              </a:spcAft>
              <a:buClrTx/>
              <a:buSzTx/>
              <a:buFontTx/>
              <a:buNone/>
              <a:defRPr/>
            </a:pPr>
            <a:r>
              <a:rPr kumimoji="1" lang="en-US" altLang="zh-CN" sz="2400" b="1" i="1" u="none" strike="noStrike" kern="1200" cap="none" spc="0" normalizeH="0" baseline="0" noProof="0" dirty="0">
                <a:ln>
                  <a:noFill/>
                </a:ln>
                <a:solidFill>
                  <a:srgbClr val="000000"/>
                </a:solidFill>
                <a:effectLst/>
                <a:uLnTx/>
                <a:uFillTx/>
                <a:latin typeface="Times New Roman" panose="02020603050405020304" pitchFamily="18" charset="0"/>
                <a:ea typeface="华文细黑" panose="02010600040101010101" pitchFamily="2" charset="-122"/>
                <a:cs typeface="+mn-cs"/>
              </a:rPr>
              <a:t>Expectation</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华文细黑" panose="02010600040101010101" pitchFamily="2" charset="-122"/>
                <a:cs typeface="+mn-cs"/>
              </a:rPr>
              <a: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华文细黑" panose="02010600040101010101" pitchFamily="2" charset="-122"/>
                <a:cs typeface="+mn-cs"/>
              </a:rPr>
              <a:t>，</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a:ea typeface="华文细黑" panose="02010600040101010101" pitchFamily="2" charset="-122"/>
                <a:cs typeface="+mn-cs"/>
              </a:rPr>
              <a:t>简称</a:t>
            </a:r>
            <a:r>
              <a:rPr kumimoji="1" lang="zh-CN" altLang="en-US" sz="2400" b="1" i="0" u="none" strike="noStrike" kern="1200" cap="none" spc="0" normalizeH="0" baseline="0" noProof="0" dirty="0">
                <a:ln>
                  <a:noFill/>
                </a:ln>
                <a:solidFill>
                  <a:srgbClr val="0000FF"/>
                </a:solidFill>
                <a:effectLst/>
                <a:uLnTx/>
                <a:uFillTx/>
                <a:latin typeface="Times New Roman" panose="02020603050405020304"/>
                <a:ea typeface="华文细黑" panose="02010600040101010101" pitchFamily="2" charset="-122"/>
                <a:cs typeface="+mn-cs"/>
              </a:rPr>
              <a:t>期望</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a:ea typeface="华文细黑" panose="02010600040101010101" pitchFamily="2" charset="-122"/>
                <a:cs typeface="+mn-cs"/>
              </a:rPr>
              <a:t>或</a:t>
            </a:r>
            <a:r>
              <a:rPr kumimoji="1" lang="zh-CN" altLang="en-US" sz="2400" b="1" i="0" u="none" strike="noStrike" kern="1200" cap="none" spc="0" normalizeH="0" baseline="0" noProof="0" dirty="0">
                <a:ln>
                  <a:noFill/>
                </a:ln>
                <a:solidFill>
                  <a:srgbClr val="0000FF"/>
                </a:solidFill>
                <a:effectLst/>
                <a:uLnTx/>
                <a:uFillTx/>
                <a:latin typeface="Times New Roman" panose="02020603050405020304"/>
                <a:ea typeface="华文细黑" panose="02010600040101010101" pitchFamily="2" charset="-122"/>
                <a:cs typeface="+mn-cs"/>
              </a:rPr>
              <a:t>均值</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a:ea typeface="华文细黑" panose="02010600040101010101" pitchFamily="2" charset="-122"/>
                <a:cs typeface="+mn-cs"/>
              </a:rPr>
              <a:t>，记作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a:ea typeface="华文细黑" panose="02010600040101010101" pitchFamily="2" charset="-122"/>
                <a:cs typeface="+mn-cs"/>
              </a:rPr>
              <a:t>E</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a:ea typeface="华文细黑" panose="02010600040101010101" pitchFamily="2" charset="-122"/>
                <a:cs typeface="+mn-cs"/>
              </a:rPr>
              <a:t>( </a:t>
            </a:r>
            <a:r>
              <a:rPr kumimoji="1" lang="en-US" altLang="zh-CN" sz="2400" b="1" i="1" u="none" strike="noStrike" kern="1200" cap="none" spc="0" normalizeH="0" baseline="0" noProof="0" dirty="0">
                <a:ln>
                  <a:noFill/>
                </a:ln>
                <a:solidFill>
                  <a:srgbClr val="000000"/>
                </a:solidFill>
                <a:effectLst/>
                <a:uLnTx/>
                <a:uFillTx/>
                <a:latin typeface="Times New Roman" panose="02020603050405020304"/>
                <a:ea typeface="华文细黑" panose="02010600040101010101" pitchFamily="2" charset="-122"/>
                <a:cs typeface="+mn-cs"/>
              </a:rPr>
              <a:t>X </a:t>
            </a:r>
            <a:r>
              <a:rPr kumimoji="1" lang="en-US" altLang="zh-CN" sz="2400" b="1" i="0" u="none" strike="noStrike" kern="1200" cap="none" spc="0" normalizeH="0" baseline="0" noProof="0" dirty="0">
                <a:ln>
                  <a:noFill/>
                </a:ln>
                <a:solidFill>
                  <a:srgbClr val="000000"/>
                </a:solidFill>
                <a:effectLst/>
                <a:uLnTx/>
                <a:uFillTx/>
                <a:latin typeface="Times New Roman" panose="02020603050405020304"/>
                <a:ea typeface="华文细黑" panose="02010600040101010101" pitchFamily="2" charset="-122"/>
                <a:cs typeface="+mn-cs"/>
              </a:rPr>
              <a:t>),   </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a:ea typeface="华文细黑" panose="02010600040101010101" pitchFamily="2" charset="-122"/>
                <a:cs typeface="+mn-cs"/>
              </a:rPr>
              <a:t>即</a:t>
            </a:r>
          </a:p>
        </p:txBody>
      </p:sp>
      <p:grpSp>
        <p:nvGrpSpPr>
          <p:cNvPr id="3" name="组合 2"/>
          <p:cNvGrpSpPr/>
          <p:nvPr/>
        </p:nvGrpSpPr>
        <p:grpSpPr>
          <a:xfrm>
            <a:off x="3109913" y="4591368"/>
            <a:ext cx="2663825" cy="1008062"/>
            <a:chOff x="3109252" y="4878104"/>
            <a:chExt cx="2664296" cy="1008112"/>
          </a:xfrm>
        </p:grpSpPr>
        <p:sp>
          <p:nvSpPr>
            <p:cNvPr id="2" name="圆角矩形 1"/>
            <p:cNvSpPr/>
            <p:nvPr/>
          </p:nvSpPr>
          <p:spPr bwMode="auto">
            <a:xfrm>
              <a:off x="3109252" y="4878104"/>
              <a:ext cx="2664296" cy="1008112"/>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marL="0" marR="0" lvl="0" indent="0" algn="l" defTabSz="1069975" rtl="0" eaLnBrk="1" fontAlgn="base" latinLnBrk="0" hangingPunct="1">
                <a:lnSpc>
                  <a:spcPct val="135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mn-lt"/>
                <a:ea typeface="+mn-ea"/>
                <a:cs typeface="+mn-cs"/>
              </a:endParaRPr>
            </a:p>
          </p:txBody>
        </p:sp>
        <p:graphicFrame>
          <p:nvGraphicFramePr>
            <p:cNvPr id="9218" name="Object 45"/>
            <p:cNvGraphicFramePr>
              <a:graphicFrameLocks noChangeAspect="1"/>
            </p:cNvGraphicFramePr>
            <p:nvPr/>
          </p:nvGraphicFramePr>
          <p:xfrm>
            <a:off x="3275483" y="4884926"/>
            <a:ext cx="2352675" cy="949325"/>
          </p:xfrm>
          <a:graphic>
            <a:graphicData uri="http://schemas.openxmlformats.org/presentationml/2006/ole">
              <mc:AlternateContent xmlns:mc="http://schemas.openxmlformats.org/markup-compatibility/2006">
                <mc:Choice xmlns:v="urn:schemas-microsoft-com:vml" Requires="v">
                  <p:oleObj r:id="rId3" imgW="21560790" imgH="8726805" progId="Equation.DSMT4">
                    <p:embed/>
                  </p:oleObj>
                </mc:Choice>
                <mc:Fallback>
                  <p:oleObj r:id="rId3" imgW="21560790" imgH="8726805" progId="Equation.DSMT4">
                    <p:embed/>
                    <p:pic>
                      <p:nvPicPr>
                        <p:cNvPr id="0" name="图片 3173"/>
                        <p:cNvPicPr/>
                        <p:nvPr/>
                      </p:nvPicPr>
                      <p:blipFill>
                        <a:blip r:embed="rId4"/>
                        <a:stretch>
                          <a:fillRect/>
                        </a:stretch>
                      </p:blipFill>
                      <p:spPr>
                        <a:xfrm>
                          <a:off x="3275483" y="4884926"/>
                          <a:ext cx="2352675" cy="949325"/>
                        </a:xfrm>
                        <a:prstGeom prst="rect">
                          <a:avLst/>
                        </a:prstGeom>
                        <a:noFill/>
                        <a:ln w="38100">
                          <a:noFill/>
                          <a:miter/>
                        </a:ln>
                      </p:spPr>
                    </p:pic>
                  </p:oleObj>
                </mc:Fallback>
              </mc:AlternateContent>
            </a:graphicData>
          </a:graphic>
        </p:graphicFrame>
      </p:grpSp>
      <p:sp>
        <p:nvSpPr>
          <p:cNvPr id="9230" name="Rectangle 4"/>
          <p:cNvSpPr/>
          <p:nvPr/>
        </p:nvSpPr>
        <p:spPr>
          <a:xfrm>
            <a:off x="654050" y="827405"/>
            <a:ext cx="1285875" cy="433388"/>
          </a:xfrm>
          <a:prstGeom prst="rect">
            <a:avLst/>
          </a:prstGeom>
          <a:noFill/>
          <a:ln w="9525">
            <a:noFill/>
          </a:ln>
        </p:spPr>
        <p:txBody>
          <a:bodyPr anchor="ctr"/>
          <a:lstStyle/>
          <a:p>
            <a:r>
              <a:rPr lang="zh-CN" altLang="en-US" sz="2400" b="1" dirty="0">
                <a:solidFill>
                  <a:srgbClr val="0000FF"/>
                </a:solidFill>
                <a:latin typeface="Times New Roman" panose="02020603050405020304" pitchFamily="18" charset="0"/>
                <a:ea typeface="华文细黑" panose="02010600040101010101" pitchFamily="2" charset="-122"/>
              </a:rPr>
              <a:t>  定义</a:t>
            </a:r>
            <a:r>
              <a:rPr lang="en-US" altLang="zh-CN" sz="2400" b="1" dirty="0">
                <a:solidFill>
                  <a:srgbClr val="0000FF"/>
                </a:solidFill>
                <a:latin typeface="Times New Roman" panose="02020603050405020304" pitchFamily="18" charset="0"/>
                <a:ea typeface="华文细黑" panose="02010600040101010101" pitchFamily="2" charset="-122"/>
              </a:rPr>
              <a:t>1</a:t>
            </a:r>
            <a:endParaRPr lang="zh-CN" altLang="en-US" sz="2400" b="1" dirty="0">
              <a:solidFill>
                <a:srgbClr val="0000FF"/>
              </a:solidFill>
              <a:latin typeface="Times New Roman" panose="02020603050405020304" pitchFamily="18" charset="0"/>
              <a:ea typeface="华文细黑" panose="02010600040101010101" pitchFamily="2" charset="-122"/>
            </a:endParaRPr>
          </a:p>
        </p:txBody>
      </p:sp>
      <p:graphicFrame>
        <p:nvGraphicFramePr>
          <p:cNvPr id="9219" name="Object 46"/>
          <p:cNvGraphicFramePr>
            <a:graphicFrameLocks noChangeAspect="1"/>
          </p:cNvGraphicFramePr>
          <p:nvPr/>
        </p:nvGraphicFramePr>
        <p:xfrm>
          <a:off x="2575878" y="1449705"/>
          <a:ext cx="3990975" cy="501650"/>
        </p:xfrm>
        <a:graphic>
          <a:graphicData uri="http://schemas.openxmlformats.org/presentationml/2006/ole">
            <mc:AlternateContent xmlns:mc="http://schemas.openxmlformats.org/markup-compatibility/2006">
              <mc:Choice xmlns:v="urn:schemas-microsoft-com:vml" Requires="v">
                <p:oleObj r:id="rId5" imgW="1828800" imgH="228600" progId="Equation.DSMT4">
                  <p:embed/>
                </p:oleObj>
              </mc:Choice>
              <mc:Fallback>
                <p:oleObj r:id="rId5" imgW="1828800" imgH="228600" progId="Equation.DSMT4">
                  <p:embed/>
                  <p:pic>
                    <p:nvPicPr>
                      <p:cNvPr id="0" name="图片 3176"/>
                      <p:cNvPicPr/>
                      <p:nvPr/>
                    </p:nvPicPr>
                    <p:blipFill>
                      <a:blip r:embed="rId6"/>
                      <a:stretch>
                        <a:fillRect/>
                      </a:stretch>
                    </p:blipFill>
                    <p:spPr>
                      <a:xfrm>
                        <a:off x="2575878" y="1449705"/>
                        <a:ext cx="3990975" cy="501650"/>
                      </a:xfrm>
                      <a:prstGeom prst="rect">
                        <a:avLst/>
                      </a:prstGeom>
                      <a:noFill/>
                      <a:ln w="38100">
                        <a:noFill/>
                        <a:miter/>
                      </a:ln>
                    </p:spPr>
                  </p:pic>
                </p:oleObj>
              </mc:Fallback>
            </mc:AlternateContent>
          </a:graphicData>
        </a:graphic>
      </p:graphicFrame>
      <p:graphicFrame>
        <p:nvGraphicFramePr>
          <p:cNvPr id="9220" name="Object 47"/>
          <p:cNvGraphicFramePr>
            <a:graphicFrameLocks noChangeAspect="1"/>
          </p:cNvGraphicFramePr>
          <p:nvPr/>
        </p:nvGraphicFramePr>
        <p:xfrm>
          <a:off x="4140200" y="2267268"/>
          <a:ext cx="1136650" cy="946150"/>
        </p:xfrm>
        <a:graphic>
          <a:graphicData uri="http://schemas.openxmlformats.org/presentationml/2006/ole">
            <mc:AlternateContent xmlns:mc="http://schemas.openxmlformats.org/markup-compatibility/2006">
              <mc:Choice xmlns:v="urn:schemas-microsoft-com:vml" Requires="v">
                <p:oleObj r:id="rId7" imgW="520700" imgH="431800" progId="Equation.DSMT4">
                  <p:embed/>
                </p:oleObj>
              </mc:Choice>
              <mc:Fallback>
                <p:oleObj r:id="rId7" imgW="520700" imgH="431800" progId="Equation.DSMT4">
                  <p:embed/>
                  <p:pic>
                    <p:nvPicPr>
                      <p:cNvPr id="0" name="图片 3177"/>
                      <p:cNvPicPr/>
                      <p:nvPr/>
                    </p:nvPicPr>
                    <p:blipFill>
                      <a:blip r:embed="rId8"/>
                      <a:stretch>
                        <a:fillRect/>
                      </a:stretch>
                    </p:blipFill>
                    <p:spPr>
                      <a:xfrm>
                        <a:off x="4140200" y="2267268"/>
                        <a:ext cx="1136650" cy="946150"/>
                      </a:xfrm>
                      <a:prstGeom prst="rect">
                        <a:avLst/>
                      </a:prstGeom>
                      <a:noFill/>
                      <a:ln w="38100">
                        <a:noFill/>
                        <a:miter/>
                      </a:ln>
                    </p:spPr>
                  </p:pic>
                </p:oleObj>
              </mc:Fallback>
            </mc:AlternateContent>
          </a:graphicData>
        </a:graphic>
      </p:graphicFrame>
      <p:sp>
        <p:nvSpPr>
          <p:cNvPr id="9236" name="Text Box 7"/>
          <p:cNvSpPr txBox="1"/>
          <p:nvPr/>
        </p:nvSpPr>
        <p:spPr>
          <a:xfrm>
            <a:off x="641350" y="3256280"/>
            <a:ext cx="1722438" cy="461963"/>
          </a:xfrm>
          <a:prstGeom prst="rect">
            <a:avLst/>
          </a:prstGeom>
          <a:noFill/>
          <a:ln w="9525">
            <a:noFill/>
          </a:ln>
        </p:spPr>
        <p:txBody>
          <a:bodyPr wrap="none">
            <a:spAutoFit/>
          </a:bodyPr>
          <a:lstStyle/>
          <a:p>
            <a:r>
              <a:rPr lang="zh-CN" altLang="en-US" sz="2400" b="1" dirty="0">
                <a:solidFill>
                  <a:srgbClr val="FF0000"/>
                </a:solidFill>
                <a:latin typeface="Times New Roman" panose="02020603050405020304" pitchFamily="18" charset="0"/>
                <a:ea typeface="华文细黑" panose="02010600040101010101" pitchFamily="2" charset="-122"/>
              </a:rPr>
              <a:t>绝对收敛</a:t>
            </a:r>
            <a:r>
              <a:rPr lang="zh-CN" altLang="en-US" sz="2400" b="1" dirty="0">
                <a:solidFill>
                  <a:srgbClr val="000000"/>
                </a:solidFill>
                <a:latin typeface="Times New Roman" panose="02020603050405020304" pitchFamily="18" charset="0"/>
                <a:ea typeface="华文细黑" panose="02010600040101010101" pitchFamily="2" charset="-122"/>
              </a:rPr>
              <a:t>，</a:t>
            </a:r>
          </a:p>
        </p:txBody>
      </p:sp>
      <p:sp>
        <p:nvSpPr>
          <p:cNvPr id="7" name="文本框 6"/>
          <p:cNvSpPr txBox="1"/>
          <p:nvPr/>
        </p:nvSpPr>
        <p:spPr>
          <a:xfrm>
            <a:off x="373380" y="5761355"/>
            <a:ext cx="8542020" cy="461665"/>
          </a:xfrm>
          <a:prstGeom prst="rect">
            <a:avLst/>
          </a:prstGeom>
          <a:solidFill>
            <a:srgbClr val="D0F7DC"/>
          </a:solidFill>
        </p:spPr>
        <p:txBody>
          <a:bodyPr wrap="square" rtlCol="0" anchor="t">
            <a:spAutoFit/>
          </a:bodyPr>
          <a:lstStyle/>
          <a:p>
            <a:r>
              <a:rPr lang="zh-CN" altLang="en-US" sz="2400" b="1" dirty="0">
                <a:solidFill>
                  <a:srgbClr val="3333FF"/>
                </a:solidFill>
                <a:latin typeface="楷体_GB2312" pitchFamily="49" charset="-122"/>
                <a:ea typeface="楷体_GB2312" pitchFamily="49" charset="-122"/>
                <a:sym typeface="+mn-ea"/>
              </a:rPr>
              <a:t>注：</a:t>
            </a:r>
            <a:r>
              <a:rPr lang="zh-CN" altLang="en-US" sz="2400" b="1" dirty="0">
                <a:latin typeface="楷体_GB2312" pitchFamily="49" charset="-122"/>
                <a:ea typeface="楷体_GB2312" pitchFamily="49" charset="-122"/>
                <a:sym typeface="+mn-ea"/>
              </a:rPr>
              <a:t>离散型随机变量的数学期望是一个绝对收敛的级数的和。</a:t>
            </a:r>
            <a:endParaRPr lang="zh-CN" altLang="en-US" sz="2400" dirty="0"/>
          </a:p>
        </p:txBody>
      </p:sp>
      <p:sp>
        <p:nvSpPr>
          <p:cNvPr id="8" name="文本框 7"/>
          <p:cNvSpPr txBox="1"/>
          <p:nvPr/>
        </p:nvSpPr>
        <p:spPr>
          <a:xfrm>
            <a:off x="6834505" y="631190"/>
            <a:ext cx="2176780" cy="2671445"/>
          </a:xfrm>
          <a:prstGeom prst="rect">
            <a:avLst/>
          </a:prstGeom>
          <a:gradFill>
            <a:gsLst>
              <a:gs pos="44000">
                <a:srgbClr val="D8DEEA"/>
              </a:gs>
              <a:gs pos="0">
                <a:srgbClr val="E5E9F1"/>
              </a:gs>
              <a:gs pos="100000">
                <a:srgbClr val="CAD3E2"/>
              </a:gs>
            </a:gsLst>
            <a:lin scaled="1"/>
          </a:gradFill>
        </p:spPr>
        <p:txBody>
          <a:bodyPr wrap="square" rtlCol="0" anchor="t">
            <a:spAutoFit/>
          </a:bodyPr>
          <a:lstStyle/>
          <a:p>
            <a:pPr>
              <a:lnSpc>
                <a:spcPct val="105000"/>
              </a:lnSpc>
              <a:spcBef>
                <a:spcPts val="50"/>
              </a:spcBef>
              <a:spcAft>
                <a:spcPts val="0"/>
              </a:spcAft>
            </a:pPr>
            <a:r>
              <a:rPr lang="zh-CN" altLang="en-US" sz="2000" b="1" dirty="0">
                <a:solidFill>
                  <a:srgbClr val="FF3399"/>
                </a:solidFill>
                <a:latin typeface="楷体_GB2312" pitchFamily="49" charset="-122"/>
                <a:ea typeface="楷体_GB2312" pitchFamily="49" charset="-122"/>
                <a:sym typeface="+mn-ea"/>
              </a:rPr>
              <a:t>定理</a:t>
            </a:r>
            <a:r>
              <a:rPr lang="zh-CN" altLang="en-US" sz="2000" b="1" dirty="0">
                <a:latin typeface="楷体_GB2312" pitchFamily="49" charset="-122"/>
                <a:ea typeface="楷体_GB2312" pitchFamily="49" charset="-122"/>
                <a:sym typeface="+mn-ea"/>
              </a:rPr>
              <a:t>：绝对收敛级数经改变项的位置后构成的级数也收敛，且与原级数有相同的和（即绝对收敛级数具有可交换性）</a:t>
            </a:r>
            <a:r>
              <a:rPr lang="en-US" altLang="zh-CN" sz="2000" b="1" dirty="0">
                <a:latin typeface="楷体_GB2312" pitchFamily="49" charset="-122"/>
                <a:ea typeface="楷体_GB2312" pitchFamily="49" charset="-122"/>
                <a:sym typeface="+mn-ea"/>
              </a:rPr>
              <a:t>.</a:t>
            </a:r>
            <a:endParaRPr lang="zh-CN" altLang="en-US" sz="200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290"/>
                                        </p:tgtEl>
                                        <p:attrNameLst>
                                          <p:attrName>style.visibility</p:attrName>
                                        </p:attrNameLst>
                                      </p:cBhvr>
                                      <p:to>
                                        <p:strVal val="visible"/>
                                      </p:to>
                                    </p:set>
                                    <p:animEffect transition="in" filter="wipe(left)">
                                      <p:cBhvr>
                                        <p:cTn id="7" dur="500"/>
                                        <p:tgtEl>
                                          <p:spTgt spid="73729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37291"/>
                                        </p:tgtEl>
                                        <p:attrNameLst>
                                          <p:attrName>style.visibility</p:attrName>
                                        </p:attrNameLst>
                                      </p:cBhvr>
                                      <p:to>
                                        <p:strVal val="visible"/>
                                      </p:to>
                                    </p:set>
                                    <p:animEffect transition="in" filter="wipe(left)">
                                      <p:cBhvr>
                                        <p:cTn id="10" dur="500"/>
                                        <p:tgtEl>
                                          <p:spTgt spid="73729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37282"/>
                                        </p:tgtEl>
                                        <p:attrNameLst>
                                          <p:attrName>style.visibility</p:attrName>
                                        </p:attrNameLst>
                                      </p:cBhvr>
                                      <p:to>
                                        <p:strVal val="visible"/>
                                      </p:to>
                                    </p:set>
                                    <p:animEffect transition="in" filter="wipe(left)">
                                      <p:cBhvr>
                                        <p:cTn id="13" dur="500"/>
                                        <p:tgtEl>
                                          <p:spTgt spid="737282"/>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ox(in)">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282" grpId="0"/>
      <p:bldP spid="737290" grpId="0" bldLvl="0" animBg="1"/>
      <p:bldP spid="737291"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6" name="Group 14"/>
          <p:cNvGrpSpPr/>
          <p:nvPr/>
        </p:nvGrpSpPr>
        <p:grpSpPr>
          <a:xfrm>
            <a:off x="971550" y="1979613"/>
            <a:ext cx="2801938" cy="1028700"/>
            <a:chOff x="523" y="1680"/>
            <a:chExt cx="1765" cy="648"/>
          </a:xfrm>
        </p:grpSpPr>
        <p:graphicFrame>
          <p:nvGraphicFramePr>
            <p:cNvPr id="10242" name="Object 47"/>
            <p:cNvGraphicFramePr>
              <a:graphicFrameLocks noChangeAspect="1"/>
            </p:cNvGraphicFramePr>
            <p:nvPr/>
          </p:nvGraphicFramePr>
          <p:xfrm>
            <a:off x="528" y="1680"/>
            <a:ext cx="1675" cy="648"/>
          </p:xfrm>
          <a:graphic>
            <a:graphicData uri="http://schemas.openxmlformats.org/presentationml/2006/ole">
              <mc:AlternateContent xmlns:mc="http://schemas.openxmlformats.org/markup-compatibility/2006">
                <mc:Choice xmlns:v="urn:schemas-microsoft-com:vml" Requires="v">
                  <p:oleObj r:id="rId2" imgW="1955800" imgH="749300" progId="Equation.DSMT4">
                    <p:embed/>
                  </p:oleObj>
                </mc:Choice>
                <mc:Fallback>
                  <p:oleObj r:id="rId2" imgW="1955800" imgH="749300" progId="Equation.DSMT4">
                    <p:embed/>
                    <p:pic>
                      <p:nvPicPr>
                        <p:cNvPr id="0" name="图片 3178"/>
                        <p:cNvPicPr/>
                        <p:nvPr/>
                      </p:nvPicPr>
                      <p:blipFill>
                        <a:blip r:embed="rId3"/>
                        <a:stretch>
                          <a:fillRect/>
                        </a:stretch>
                      </p:blipFill>
                      <p:spPr>
                        <a:xfrm>
                          <a:off x="528" y="1680"/>
                          <a:ext cx="1675" cy="648"/>
                        </a:xfrm>
                        <a:prstGeom prst="rect">
                          <a:avLst/>
                        </a:prstGeom>
                        <a:noFill/>
                        <a:ln w="38100">
                          <a:noFill/>
                          <a:miter/>
                        </a:ln>
                      </p:spPr>
                    </p:pic>
                  </p:oleObj>
                </mc:Fallback>
              </mc:AlternateContent>
            </a:graphicData>
          </a:graphic>
        </p:graphicFrame>
        <p:sp>
          <p:nvSpPr>
            <p:cNvPr id="13328" name="Line 16"/>
            <p:cNvSpPr>
              <a:spLocks noChangeShapeType="1"/>
            </p:cNvSpPr>
            <p:nvPr/>
          </p:nvSpPr>
          <p:spPr bwMode="auto">
            <a:xfrm flipV="1">
              <a:off x="523" y="2012"/>
              <a:ext cx="1765" cy="7"/>
            </a:xfrm>
            <a:prstGeom prst="line">
              <a:avLst/>
            </a:prstGeom>
            <a:no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13329" name="Line 17"/>
            <p:cNvSpPr>
              <a:spLocks noChangeShapeType="1"/>
            </p:cNvSpPr>
            <p:nvPr/>
          </p:nvSpPr>
          <p:spPr bwMode="auto">
            <a:xfrm>
              <a:off x="872" y="1711"/>
              <a:ext cx="0" cy="602"/>
            </a:xfrm>
            <a:prstGeom prst="line">
              <a:avLst/>
            </a:prstGeom>
            <a:no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grpSp>
      <p:grpSp>
        <p:nvGrpSpPr>
          <p:cNvPr id="10247" name="Group 18"/>
          <p:cNvGrpSpPr/>
          <p:nvPr/>
        </p:nvGrpSpPr>
        <p:grpSpPr>
          <a:xfrm>
            <a:off x="4800600" y="1965325"/>
            <a:ext cx="3352800" cy="1104900"/>
            <a:chOff x="3024" y="912"/>
            <a:chExt cx="2112" cy="696"/>
          </a:xfrm>
        </p:grpSpPr>
        <p:graphicFrame>
          <p:nvGraphicFramePr>
            <p:cNvPr id="10243" name="Object 48"/>
            <p:cNvGraphicFramePr>
              <a:graphicFrameLocks noChangeAspect="1"/>
            </p:cNvGraphicFramePr>
            <p:nvPr/>
          </p:nvGraphicFramePr>
          <p:xfrm>
            <a:off x="3120" y="912"/>
            <a:ext cx="1872" cy="696"/>
          </p:xfrm>
          <a:graphic>
            <a:graphicData uri="http://schemas.openxmlformats.org/presentationml/2006/ole">
              <mc:AlternateContent xmlns:mc="http://schemas.openxmlformats.org/markup-compatibility/2006">
                <mc:Choice xmlns:v="urn:schemas-microsoft-com:vml" Requires="v">
                  <p:oleObj r:id="rId4" imgW="2616200" imgH="965200" progId="Equation.DSMT4">
                    <p:embed/>
                  </p:oleObj>
                </mc:Choice>
                <mc:Fallback>
                  <p:oleObj r:id="rId4" imgW="2616200" imgH="965200" progId="Equation.DSMT4">
                    <p:embed/>
                    <p:pic>
                      <p:nvPicPr>
                        <p:cNvPr id="0" name="图片 3179"/>
                        <p:cNvPicPr/>
                        <p:nvPr/>
                      </p:nvPicPr>
                      <p:blipFill>
                        <a:blip r:embed="rId5"/>
                        <a:stretch>
                          <a:fillRect/>
                        </a:stretch>
                      </p:blipFill>
                      <p:spPr>
                        <a:xfrm>
                          <a:off x="3120" y="912"/>
                          <a:ext cx="1872" cy="696"/>
                        </a:xfrm>
                        <a:prstGeom prst="rect">
                          <a:avLst/>
                        </a:prstGeom>
                        <a:noFill/>
                        <a:ln w="38100">
                          <a:noFill/>
                          <a:miter/>
                        </a:ln>
                      </p:spPr>
                    </p:pic>
                  </p:oleObj>
                </mc:Fallback>
              </mc:AlternateContent>
            </a:graphicData>
          </a:graphic>
        </p:graphicFrame>
        <p:sp>
          <p:nvSpPr>
            <p:cNvPr id="13332" name="Line 20"/>
            <p:cNvSpPr>
              <a:spLocks noChangeShapeType="1"/>
            </p:cNvSpPr>
            <p:nvPr/>
          </p:nvSpPr>
          <p:spPr bwMode="auto">
            <a:xfrm>
              <a:off x="3504" y="912"/>
              <a:ext cx="0" cy="672"/>
            </a:xfrm>
            <a:prstGeom prst="line">
              <a:avLst/>
            </a:prstGeom>
            <a:no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13333" name="Line 21"/>
            <p:cNvSpPr>
              <a:spLocks noChangeShapeType="1"/>
            </p:cNvSpPr>
            <p:nvPr/>
          </p:nvSpPr>
          <p:spPr bwMode="auto">
            <a:xfrm>
              <a:off x="3024" y="1248"/>
              <a:ext cx="2112" cy="0"/>
            </a:xfrm>
            <a:prstGeom prst="line">
              <a:avLst/>
            </a:prstGeom>
            <a:no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华文细黑" panose="02010600040101010101" pitchFamily="2" charset="-122"/>
                <a:cs typeface="+mn-cs"/>
              </a:endParaRPr>
            </a:p>
          </p:txBody>
        </p:sp>
      </p:grpSp>
      <p:sp>
        <p:nvSpPr>
          <p:cNvPr id="13334" name="Rectangle 22"/>
          <p:cNvSpPr>
            <a:spLocks noChangeArrowheads="1"/>
          </p:cNvSpPr>
          <p:nvPr/>
        </p:nvSpPr>
        <p:spPr bwMode="auto">
          <a:xfrm>
            <a:off x="417513" y="811213"/>
            <a:ext cx="914400" cy="457200"/>
          </a:xfrm>
          <a:prstGeom prst="rect">
            <a:avLst/>
          </a:prstGeom>
          <a:no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3333FF"/>
                </a:solidFill>
                <a:effectLst/>
                <a:uLnTx/>
                <a:uFillTx/>
                <a:latin typeface="+mn-lt"/>
                <a:ea typeface="华文细黑" panose="02010600040101010101" pitchFamily="2" charset="-122"/>
                <a:cs typeface="+mn-cs"/>
              </a:rPr>
              <a:t>例</a:t>
            </a:r>
            <a:r>
              <a:rPr kumimoji="1" lang="en-US" altLang="zh-CN" sz="2400" b="1" i="0" u="none" strike="noStrike" kern="1200" cap="none" spc="0" normalizeH="0" baseline="0" noProof="0" dirty="0">
                <a:ln>
                  <a:noFill/>
                </a:ln>
                <a:solidFill>
                  <a:srgbClr val="3333FF"/>
                </a:solidFill>
                <a:effectLst/>
                <a:uLnTx/>
                <a:uFillTx/>
                <a:latin typeface="+mn-lt"/>
                <a:ea typeface="华文细黑" panose="02010600040101010101" pitchFamily="2" charset="-122"/>
                <a:cs typeface="+mn-cs"/>
              </a:rPr>
              <a:t>1</a:t>
            </a:r>
          </a:p>
        </p:txBody>
      </p:sp>
      <p:sp>
        <p:nvSpPr>
          <p:cNvPr id="13335" name="Text Box 23"/>
          <p:cNvSpPr txBox="1">
            <a:spLocks noChangeArrowheads="1"/>
          </p:cNvSpPr>
          <p:nvPr/>
        </p:nvSpPr>
        <p:spPr bwMode="auto">
          <a:xfrm>
            <a:off x="1258888" y="785813"/>
            <a:ext cx="6062663" cy="461963"/>
          </a:xfrm>
          <a:prstGeom prst="rect">
            <a:avLst/>
          </a:prstGeom>
          <a:noFill/>
          <a:ln w="9525">
            <a:noFill/>
            <a:miter lim="800000"/>
          </a:ln>
          <a:effectLst/>
        </p:spPr>
        <p:txBody>
          <a:bodyPr wrap="none">
            <a:spAutoFit/>
          </a:bodyPr>
          <a:lstStyle/>
          <a:p>
            <a:pPr marR="0" defTabSz="914400" eaLnBrk="0" hangingPunct="0">
              <a:buClrTx/>
              <a:buSzTx/>
              <a:buFontTx/>
              <a:defRPr/>
            </a:pPr>
            <a:r>
              <a:rPr kumimoji="1" lang="zh-CN" altLang="en-US" sz="2400" b="1" kern="1200" cap="none" spc="0" normalizeH="0" baseline="0" noProof="0">
                <a:latin typeface="+mn-lt"/>
                <a:ea typeface="华文细黑" panose="02010600040101010101" pitchFamily="2" charset="-122"/>
                <a:cs typeface="+mn-cs"/>
              </a:rPr>
              <a:t>甲乙两人射击，他们的射击水平由下表给出</a:t>
            </a:r>
          </a:p>
        </p:txBody>
      </p:sp>
      <p:sp>
        <p:nvSpPr>
          <p:cNvPr id="13336" name="Text Box 24"/>
          <p:cNvSpPr txBox="1">
            <a:spLocks noChangeArrowheads="1"/>
          </p:cNvSpPr>
          <p:nvPr/>
        </p:nvSpPr>
        <p:spPr bwMode="auto">
          <a:xfrm>
            <a:off x="447675" y="3190875"/>
            <a:ext cx="4206875" cy="461963"/>
          </a:xfrm>
          <a:prstGeom prst="rect">
            <a:avLst/>
          </a:prstGeom>
          <a:noFill/>
          <a:ln w="9525">
            <a:noFill/>
            <a:miter lim="800000"/>
          </a:ln>
          <a:effectLst/>
        </p:spPr>
        <p:txBody>
          <a:bodyPr wrap="none">
            <a:spAutoFit/>
          </a:bodyPr>
          <a:lstStyle/>
          <a:p>
            <a:pPr marR="0" defTabSz="914400" eaLnBrk="0" hangingPunct="0">
              <a:buClrTx/>
              <a:buSzTx/>
              <a:buFontTx/>
              <a:defRPr/>
            </a:pPr>
            <a:r>
              <a:rPr kumimoji="1" lang="zh-CN" altLang="en-US" sz="2400" b="1" kern="1200" cap="none" spc="0" normalizeH="0" baseline="0" noProof="0">
                <a:latin typeface="+mn-lt"/>
                <a:ea typeface="华文细黑" panose="02010600040101010101" pitchFamily="2" charset="-122"/>
                <a:cs typeface="+mn-cs"/>
              </a:rPr>
              <a:t>试问哪个人的射击水平较高？</a:t>
            </a:r>
          </a:p>
        </p:txBody>
      </p:sp>
      <p:sp>
        <p:nvSpPr>
          <p:cNvPr id="13337" name="Rectangle 25"/>
          <p:cNvSpPr>
            <a:spLocks noChangeArrowheads="1"/>
          </p:cNvSpPr>
          <p:nvPr/>
        </p:nvSpPr>
        <p:spPr bwMode="auto">
          <a:xfrm>
            <a:off x="468313" y="3851275"/>
            <a:ext cx="4032250" cy="461963"/>
          </a:xfrm>
          <a:prstGeom prst="rect">
            <a:avLst/>
          </a:prstGeom>
          <a:noFill/>
          <a:ln w="9525">
            <a:noFill/>
            <a:miter lim="800000"/>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3333FF"/>
                </a:solidFill>
                <a:effectLst/>
                <a:uLnTx/>
                <a:uFillTx/>
                <a:latin typeface="+mn-lt"/>
                <a:ea typeface="华文细黑" panose="02010600040101010101" pitchFamily="2" charset="-122"/>
                <a:cs typeface="+mn-cs"/>
              </a:rPr>
              <a:t>解</a:t>
            </a:r>
            <a:r>
              <a:rPr kumimoji="1" lang="zh-CN" altLang="en-US" sz="2400" b="1" i="0" u="none" strike="noStrike" kern="1200" cap="none" spc="0" normalizeH="0" baseline="0" noProof="0">
                <a:ln>
                  <a:noFill/>
                </a:ln>
                <a:solidFill>
                  <a:srgbClr val="FFFF66"/>
                </a:solidFill>
                <a:effectLst/>
                <a:uLnTx/>
                <a:uFillTx/>
                <a:latin typeface="+mn-lt"/>
                <a:ea typeface="华文细黑" panose="02010600040101010101" pitchFamily="2" charset="-122"/>
                <a:cs typeface="+mn-cs"/>
              </a:rPr>
              <a:t> </a:t>
            </a:r>
            <a:r>
              <a:rPr kumimoji="1" lang="zh-CN" altLang="en-US" sz="2400" b="1" i="0" u="none" strike="noStrike" kern="1200" cap="none" spc="0" normalizeH="0" baseline="0" noProof="0">
                <a:ln>
                  <a:noFill/>
                </a:ln>
                <a:solidFill>
                  <a:schemeClr val="tx1"/>
                </a:solidFill>
                <a:effectLst/>
                <a:uLnTx/>
                <a:uFillTx/>
                <a:latin typeface="+mn-lt"/>
                <a:ea typeface="华文细黑" panose="02010600040101010101" pitchFamily="2" charset="-122"/>
                <a:cs typeface="+mn-cs"/>
              </a:rPr>
              <a:t> 甲乙的平均环数可求得：</a:t>
            </a:r>
          </a:p>
        </p:txBody>
      </p:sp>
      <p:sp>
        <p:nvSpPr>
          <p:cNvPr id="13338" name="Text Box 26"/>
          <p:cNvSpPr txBox="1">
            <a:spLocks noChangeArrowheads="1"/>
          </p:cNvSpPr>
          <p:nvPr/>
        </p:nvSpPr>
        <p:spPr bwMode="auto">
          <a:xfrm>
            <a:off x="584200" y="5775325"/>
            <a:ext cx="7300913" cy="461963"/>
          </a:xfrm>
          <a:prstGeom prst="rect">
            <a:avLst/>
          </a:prstGeom>
          <a:noFill/>
          <a:ln w="9525">
            <a:noFill/>
            <a:miter lim="800000"/>
          </a:ln>
          <a:effectLst/>
        </p:spPr>
        <p:txBody>
          <a:bodyPr wrap="none">
            <a:spAutoFit/>
          </a:bodyPr>
          <a:lstStyle/>
          <a:p>
            <a:pPr marR="0" defTabSz="914400" eaLnBrk="0" hangingPunct="0">
              <a:buClrTx/>
              <a:buSzTx/>
              <a:buFontTx/>
              <a:defRPr/>
            </a:pPr>
            <a:r>
              <a:rPr kumimoji="1" lang="zh-CN" altLang="en-US" sz="2400" b="1" kern="1200" cap="none" spc="0" normalizeH="0" baseline="0" noProof="0">
                <a:latin typeface="+mn-lt"/>
                <a:ea typeface="华文细黑" panose="02010600040101010101" pitchFamily="2" charset="-122"/>
                <a:cs typeface="+mn-cs"/>
              </a:rPr>
              <a:t>因此，从平均环数上看，甲的射击水平要比乙的好。</a:t>
            </a:r>
          </a:p>
        </p:txBody>
      </p:sp>
      <p:graphicFrame>
        <p:nvGraphicFramePr>
          <p:cNvPr id="13350" name="Object 49"/>
          <p:cNvGraphicFramePr>
            <a:graphicFrameLocks noChangeAspect="1"/>
          </p:cNvGraphicFramePr>
          <p:nvPr/>
        </p:nvGraphicFramePr>
        <p:xfrm>
          <a:off x="1092200" y="4545013"/>
          <a:ext cx="5351463" cy="425450"/>
        </p:xfrm>
        <a:graphic>
          <a:graphicData uri="http://schemas.openxmlformats.org/presentationml/2006/ole">
            <mc:AlternateContent xmlns:mc="http://schemas.openxmlformats.org/markup-compatibility/2006">
              <mc:Choice xmlns:v="urn:schemas-microsoft-com:vml" Requires="v">
                <p:oleObj r:id="rId6" imgW="3708400" imgH="279400" progId="Equation.DSMT4">
                  <p:embed/>
                </p:oleObj>
              </mc:Choice>
              <mc:Fallback>
                <p:oleObj r:id="rId6" imgW="3708400" imgH="279400" progId="Equation.DSMT4">
                  <p:embed/>
                  <p:pic>
                    <p:nvPicPr>
                      <p:cNvPr id="0" name="图片 3175"/>
                      <p:cNvPicPr/>
                      <p:nvPr/>
                    </p:nvPicPr>
                    <p:blipFill>
                      <a:blip r:embed="rId7"/>
                      <a:stretch>
                        <a:fillRect/>
                      </a:stretch>
                    </p:blipFill>
                    <p:spPr>
                      <a:xfrm>
                        <a:off x="1092200" y="4545013"/>
                        <a:ext cx="5351463" cy="425450"/>
                      </a:xfrm>
                      <a:prstGeom prst="rect">
                        <a:avLst/>
                      </a:prstGeom>
                      <a:noFill/>
                      <a:ln w="38100">
                        <a:noFill/>
                        <a:miter/>
                      </a:ln>
                    </p:spPr>
                  </p:pic>
                </p:oleObj>
              </mc:Fallback>
            </mc:AlternateContent>
          </a:graphicData>
        </a:graphic>
      </p:graphicFrame>
      <p:graphicFrame>
        <p:nvGraphicFramePr>
          <p:cNvPr id="13359" name="Object 50"/>
          <p:cNvGraphicFramePr>
            <a:graphicFrameLocks noChangeAspect="1"/>
          </p:cNvGraphicFramePr>
          <p:nvPr/>
        </p:nvGraphicFramePr>
        <p:xfrm>
          <a:off x="1120775" y="5170488"/>
          <a:ext cx="5322888" cy="425450"/>
        </p:xfrm>
        <a:graphic>
          <a:graphicData uri="http://schemas.openxmlformats.org/presentationml/2006/ole">
            <mc:AlternateContent xmlns:mc="http://schemas.openxmlformats.org/markup-compatibility/2006">
              <mc:Choice xmlns:v="urn:schemas-microsoft-com:vml" Requires="v">
                <p:oleObj r:id="rId8" imgW="3695700" imgH="279400" progId="Equation.DSMT4">
                  <p:embed/>
                </p:oleObj>
              </mc:Choice>
              <mc:Fallback>
                <p:oleObj r:id="rId8" imgW="3695700" imgH="279400" progId="Equation.DSMT4">
                  <p:embed/>
                  <p:pic>
                    <p:nvPicPr>
                      <p:cNvPr id="0" name="图片 3180"/>
                      <p:cNvPicPr/>
                      <p:nvPr/>
                    </p:nvPicPr>
                    <p:blipFill>
                      <a:blip r:embed="rId9"/>
                      <a:stretch>
                        <a:fillRect/>
                      </a:stretch>
                    </p:blipFill>
                    <p:spPr>
                      <a:xfrm>
                        <a:off x="1120775" y="5170488"/>
                        <a:ext cx="5322888" cy="425450"/>
                      </a:xfrm>
                      <a:prstGeom prst="rect">
                        <a:avLst/>
                      </a:prstGeom>
                      <a:noFill/>
                      <a:ln w="38100">
                        <a:noFill/>
                        <a:miter/>
                      </a:ln>
                    </p:spPr>
                  </p:pic>
                </p:oleObj>
              </mc:Fallback>
            </mc:AlternateContent>
          </a:graphicData>
        </a:graphic>
      </p:graphicFrame>
      <p:sp>
        <p:nvSpPr>
          <p:cNvPr id="13361" name="Text Box 49"/>
          <p:cNvSpPr txBox="1">
            <a:spLocks noChangeArrowheads="1"/>
          </p:cNvSpPr>
          <p:nvPr/>
        </p:nvSpPr>
        <p:spPr bwMode="auto">
          <a:xfrm>
            <a:off x="971550" y="1379538"/>
            <a:ext cx="2554288" cy="461963"/>
          </a:xfrm>
          <a:prstGeom prst="rect">
            <a:avLst/>
          </a:prstGeom>
          <a:noFill/>
          <a:ln w="9525">
            <a:noFill/>
            <a:miter lim="800000"/>
          </a:ln>
          <a:effectLst/>
        </p:spPr>
        <p:txBody>
          <a:bodyPr wrap="none">
            <a:spAutoFit/>
          </a:bodyPr>
          <a:lstStyle/>
          <a:p>
            <a:pPr marR="0" defTabSz="914400">
              <a:buClrTx/>
              <a:buSzTx/>
              <a:buFontTx/>
              <a:defRPr/>
            </a:pPr>
            <a:r>
              <a:rPr kumimoji="0" lang="en-US" altLang="zh-CN" sz="2400" b="1" i="1" kern="1200" cap="none" spc="0" normalizeH="0" baseline="0" noProof="0">
                <a:latin typeface="+mn-lt"/>
                <a:ea typeface="华文细黑" panose="02010600040101010101" pitchFamily="2" charset="-122"/>
                <a:cs typeface="+mn-cs"/>
              </a:rPr>
              <a:t>X</a:t>
            </a:r>
            <a:r>
              <a:rPr kumimoji="0" lang="zh-CN" altLang="en-US" sz="2400" kern="1200" cap="none" spc="0" normalizeH="0" baseline="0" noProof="0">
                <a:latin typeface="+mn-lt"/>
                <a:ea typeface="华文细黑" panose="02010600040101010101" pitchFamily="2" charset="-122"/>
                <a:cs typeface="+mn-cs"/>
              </a:rPr>
              <a:t>：</a:t>
            </a:r>
            <a:r>
              <a:rPr kumimoji="0" lang="zh-CN" altLang="en-US" sz="2400" b="1" kern="1200" cap="none" spc="0" normalizeH="0" baseline="0" noProof="0">
                <a:latin typeface="+mn-lt"/>
                <a:ea typeface="华文细黑" panose="02010600040101010101" pitchFamily="2" charset="-122"/>
                <a:cs typeface="+mn-cs"/>
              </a:rPr>
              <a:t>甲击中的环数</a:t>
            </a:r>
          </a:p>
        </p:txBody>
      </p:sp>
      <p:sp>
        <p:nvSpPr>
          <p:cNvPr id="13362" name="Text Box 50"/>
          <p:cNvSpPr txBox="1">
            <a:spLocks noChangeArrowheads="1"/>
          </p:cNvSpPr>
          <p:nvPr/>
        </p:nvSpPr>
        <p:spPr bwMode="auto">
          <a:xfrm>
            <a:off x="4572000" y="1379538"/>
            <a:ext cx="2535238" cy="461963"/>
          </a:xfrm>
          <a:prstGeom prst="rect">
            <a:avLst/>
          </a:prstGeom>
          <a:noFill/>
          <a:ln w="9525">
            <a:noFill/>
            <a:miter lim="800000"/>
          </a:ln>
          <a:effectLst/>
        </p:spPr>
        <p:txBody>
          <a:bodyPr wrap="none">
            <a:spAutoFit/>
          </a:bodyPr>
          <a:lstStyle/>
          <a:p>
            <a:pPr marR="0" defTabSz="914400">
              <a:buClrTx/>
              <a:buSzTx/>
              <a:buFontTx/>
              <a:defRPr/>
            </a:pPr>
            <a:r>
              <a:rPr kumimoji="0" lang="en-US" altLang="zh-CN" sz="2400" b="1" i="1" kern="1200" cap="none" spc="0" normalizeH="0" baseline="0" noProof="0">
                <a:latin typeface="+mn-lt"/>
                <a:ea typeface="华文细黑" panose="02010600040101010101" pitchFamily="2" charset="-122"/>
                <a:cs typeface="+mn-cs"/>
              </a:rPr>
              <a:t>Y</a:t>
            </a:r>
            <a:r>
              <a:rPr kumimoji="0" lang="zh-CN" altLang="en-US" sz="2400" kern="1200" cap="none" spc="0" normalizeH="0" baseline="0" noProof="0">
                <a:latin typeface="+mn-lt"/>
                <a:ea typeface="华文细黑" panose="02010600040101010101" pitchFamily="2" charset="-122"/>
                <a:cs typeface="+mn-cs"/>
              </a:rPr>
              <a:t>：乙</a:t>
            </a:r>
            <a:r>
              <a:rPr kumimoji="0" lang="zh-CN" altLang="en-US" sz="2400" b="1" kern="1200" cap="none" spc="0" normalizeH="0" baseline="0" noProof="0">
                <a:latin typeface="+mn-lt"/>
                <a:ea typeface="华文细黑" panose="02010600040101010101" pitchFamily="2" charset="-122"/>
                <a:cs typeface="+mn-cs"/>
              </a:rPr>
              <a:t>击中的环数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37"/>
                                        </p:tgtEl>
                                        <p:attrNameLst>
                                          <p:attrName>style.visibility</p:attrName>
                                        </p:attrNameLst>
                                      </p:cBhvr>
                                      <p:to>
                                        <p:strVal val="visible"/>
                                      </p:to>
                                    </p:set>
                                    <p:animEffect transition="in" filter="wipe(left)">
                                      <p:cBhvr>
                                        <p:cTn id="7" dur="500"/>
                                        <p:tgtEl>
                                          <p:spTgt spid="133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350"/>
                                        </p:tgtEl>
                                        <p:attrNameLst>
                                          <p:attrName>style.visibility</p:attrName>
                                        </p:attrNameLst>
                                      </p:cBhvr>
                                      <p:to>
                                        <p:strVal val="visible"/>
                                      </p:to>
                                    </p:set>
                                    <p:animEffect transition="in" filter="wipe(left)">
                                      <p:cBhvr>
                                        <p:cTn id="12" dur="500"/>
                                        <p:tgtEl>
                                          <p:spTgt spid="133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359"/>
                                        </p:tgtEl>
                                        <p:attrNameLst>
                                          <p:attrName>style.visibility</p:attrName>
                                        </p:attrNameLst>
                                      </p:cBhvr>
                                      <p:to>
                                        <p:strVal val="visible"/>
                                      </p:to>
                                    </p:set>
                                    <p:animEffect transition="in" filter="wipe(left)">
                                      <p:cBhvr>
                                        <p:cTn id="17" dur="500"/>
                                        <p:tgtEl>
                                          <p:spTgt spid="133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38">
                                            <p:txEl>
                                              <p:pRg st="0" end="0"/>
                                            </p:txEl>
                                          </p:spTgt>
                                        </p:tgtEl>
                                        <p:attrNameLst>
                                          <p:attrName>style.visibility</p:attrName>
                                        </p:attrNameLst>
                                      </p:cBhvr>
                                      <p:to>
                                        <p:strVal val="visible"/>
                                      </p:to>
                                    </p:set>
                                    <p:animEffect transition="in" filter="wipe(left)">
                                      <p:cBhvr>
                                        <p:cTn id="22" dur="500"/>
                                        <p:tgtEl>
                                          <p:spTgt spid="133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7" grpId="0"/>
      <p:bldP spid="1333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379469" y="652273"/>
            <a:ext cx="6340475" cy="461963"/>
          </a:xfrm>
          <a:prstGeom prst="rect">
            <a:avLst/>
          </a:prstGeom>
          <a:noFill/>
          <a:ln>
            <a:noFill/>
          </a:ln>
        </p:spPr>
        <p:txBody>
          <a:bodyPr wrap="none">
            <a:spAutoFit/>
          </a:bodyPr>
          <a:lstStyle>
            <a:lvl1pPr eaLnBrk="0" hangingPunct="0">
              <a:defRPr kumimoji="1" sz="2800" b="1">
                <a:solidFill>
                  <a:srgbClr val="000066"/>
                </a:solidFill>
                <a:latin typeface="黑体" panose="02010609060101010101" pitchFamily="49" charset="-122"/>
                <a:ea typeface="宋体" panose="02010600030101010101" pitchFamily="2" charset="-122"/>
              </a:defRPr>
            </a:lvl1pPr>
            <a:lvl2pPr marL="742950" indent="-285750" eaLnBrk="0" hangingPunct="0">
              <a:defRPr kumimoji="1" sz="2800" b="1">
                <a:solidFill>
                  <a:srgbClr val="000066"/>
                </a:solidFill>
                <a:latin typeface="黑体" panose="02010609060101010101" pitchFamily="49" charset="-122"/>
                <a:ea typeface="宋体" panose="02010600030101010101" pitchFamily="2" charset="-122"/>
              </a:defRPr>
            </a:lvl2pPr>
            <a:lvl3pPr marL="1143000" indent="-228600" eaLnBrk="0" hangingPunct="0">
              <a:defRPr kumimoji="1" sz="2800" b="1">
                <a:solidFill>
                  <a:srgbClr val="000066"/>
                </a:solidFill>
                <a:latin typeface="黑体" panose="02010609060101010101" pitchFamily="49" charset="-122"/>
                <a:ea typeface="宋体" panose="02010600030101010101" pitchFamily="2" charset="-122"/>
              </a:defRPr>
            </a:lvl3pPr>
            <a:lvl4pPr marL="1600200" indent="-228600" eaLnBrk="0" hangingPunct="0">
              <a:defRPr kumimoji="1" sz="2800" b="1">
                <a:solidFill>
                  <a:srgbClr val="000066"/>
                </a:solidFill>
                <a:latin typeface="黑体" panose="02010609060101010101" pitchFamily="49" charset="-122"/>
                <a:ea typeface="宋体" panose="02010600030101010101" pitchFamily="2" charset="-122"/>
              </a:defRPr>
            </a:lvl4pPr>
            <a:lvl5pPr marL="2057400" indent="-228600" eaLnBrk="0" hangingPunct="0">
              <a:defRPr kumimoji="1" sz="2800" b="1">
                <a:solidFill>
                  <a:srgbClr val="000066"/>
                </a:solidFill>
                <a:latin typeface="黑体" panose="02010609060101010101" pitchFamily="49" charset="-122"/>
                <a:ea typeface="宋体" panose="02010600030101010101" pitchFamily="2" charset="-122"/>
              </a:defRPr>
            </a:lvl5pPr>
            <a:lvl6pPr marL="2514600" indent="-228600" eaLnBrk="0" fontAlgn="base" hangingPunct="0">
              <a:spcBef>
                <a:spcPct val="0"/>
              </a:spcBef>
              <a:spcAft>
                <a:spcPct val="0"/>
              </a:spcAft>
              <a:defRPr kumimoji="1" sz="2800" b="1">
                <a:solidFill>
                  <a:srgbClr val="000066"/>
                </a:solidFill>
                <a:latin typeface="黑体" panose="02010609060101010101" pitchFamily="49" charset="-122"/>
                <a:ea typeface="宋体" panose="02010600030101010101" pitchFamily="2" charset="-122"/>
              </a:defRPr>
            </a:lvl6pPr>
            <a:lvl7pPr marL="2971800" indent="-228600" eaLnBrk="0" fontAlgn="base" hangingPunct="0">
              <a:spcBef>
                <a:spcPct val="0"/>
              </a:spcBef>
              <a:spcAft>
                <a:spcPct val="0"/>
              </a:spcAft>
              <a:defRPr kumimoji="1" sz="2800" b="1">
                <a:solidFill>
                  <a:srgbClr val="000066"/>
                </a:solidFill>
                <a:latin typeface="黑体" panose="02010609060101010101" pitchFamily="49" charset="-122"/>
                <a:ea typeface="宋体" panose="02010600030101010101" pitchFamily="2" charset="-122"/>
              </a:defRPr>
            </a:lvl7pPr>
            <a:lvl8pPr marL="3429000" indent="-228600" eaLnBrk="0" fontAlgn="base" hangingPunct="0">
              <a:spcBef>
                <a:spcPct val="0"/>
              </a:spcBef>
              <a:spcAft>
                <a:spcPct val="0"/>
              </a:spcAft>
              <a:defRPr kumimoji="1" sz="2800" b="1">
                <a:solidFill>
                  <a:srgbClr val="000066"/>
                </a:solidFill>
                <a:latin typeface="黑体" panose="02010609060101010101" pitchFamily="49" charset="-122"/>
                <a:ea typeface="宋体" panose="02010600030101010101" pitchFamily="2" charset="-122"/>
              </a:defRPr>
            </a:lvl8pPr>
            <a:lvl9pPr marL="3886200" indent="-228600" eaLnBrk="0" fontAlgn="base" hangingPunct="0">
              <a:spcBef>
                <a:spcPct val="0"/>
              </a:spcBef>
              <a:spcAft>
                <a:spcPct val="0"/>
              </a:spcAft>
              <a:defRPr kumimoji="1" sz="2800" b="1">
                <a:solidFill>
                  <a:srgbClr val="000066"/>
                </a:solidFill>
                <a:latin typeface="黑体" panose="02010609060101010101" pitchFamily="49"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3333FF"/>
                </a:solidFill>
                <a:effectLst/>
                <a:uLnTx/>
                <a:uFillTx/>
                <a:latin typeface="+mn-lt"/>
                <a:ea typeface="黑体" panose="02010609060101010101" pitchFamily="49" charset="-122"/>
                <a:cs typeface="+mn-cs"/>
              </a:rPr>
              <a:t>思考：彩票发行，数额巨大，其实质如何呢？</a:t>
            </a:r>
          </a:p>
        </p:txBody>
      </p:sp>
      <p:sp>
        <p:nvSpPr>
          <p:cNvPr id="3" name="TextBox 2"/>
          <p:cNvSpPr txBox="1"/>
          <p:nvPr/>
        </p:nvSpPr>
        <p:spPr>
          <a:xfrm>
            <a:off x="1933575" y="1739900"/>
            <a:ext cx="5878513" cy="461963"/>
          </a:xfrm>
          <a:prstGeom prst="rect">
            <a:avLst/>
          </a:prstGeom>
          <a:noFill/>
        </p:spPr>
        <p:txBody>
          <a:bodyPr wrap="none">
            <a:spAutoFit/>
          </a:bodyPr>
          <a:lstStyle/>
          <a:p>
            <a:pPr marR="0" defTabSz="914400" eaLnBrk="0" hangingPunct="0">
              <a:buClrTx/>
              <a:buSzTx/>
              <a:buFontTx/>
              <a:defRPr/>
            </a:pPr>
            <a:r>
              <a:rPr kumimoji="0" lang="zh-CN" altLang="en-US" sz="2400" kern="1200" cap="none" spc="0" normalizeH="0" baseline="0" noProof="0" dirty="0">
                <a:solidFill>
                  <a:srgbClr val="FF0000"/>
                </a:solidFill>
                <a:latin typeface="+mn-lt"/>
                <a:ea typeface="黑体" panose="02010609060101010101" pitchFamily="49" charset="-122"/>
                <a:cs typeface="+mn-cs"/>
              </a:rPr>
              <a:t> </a:t>
            </a:r>
            <a:r>
              <a:rPr kumimoji="0" lang="zh-CN" altLang="en-US" sz="2400" kern="1200" cap="none" spc="0" normalizeH="0" baseline="0" noProof="0" dirty="0">
                <a:latin typeface="+mn-lt"/>
                <a:ea typeface="黑体" panose="02010609060101010101" pitchFamily="49" charset="-122"/>
                <a:cs typeface="+mn-cs"/>
              </a:rPr>
              <a:t>发行彩票</a:t>
            </a:r>
            <a:r>
              <a:rPr kumimoji="0" lang="en-US" altLang="zh-CN" sz="2400" kern="1200" cap="none" spc="0" normalizeH="0" baseline="0" noProof="0" dirty="0">
                <a:latin typeface="+mn-lt"/>
                <a:ea typeface="黑体" panose="02010609060101010101" pitchFamily="49" charset="-122"/>
                <a:cs typeface="+mn-cs"/>
              </a:rPr>
              <a:t>100</a:t>
            </a:r>
            <a:r>
              <a:rPr kumimoji="0" lang="zh-CN" altLang="en-US" sz="2400" kern="1200" cap="none" spc="0" normalizeH="0" baseline="0" noProof="0" dirty="0">
                <a:latin typeface="+mn-lt"/>
                <a:ea typeface="黑体" panose="02010609060101010101" pitchFamily="49" charset="-122"/>
                <a:cs typeface="+mn-cs"/>
              </a:rPr>
              <a:t>万张，每张</a:t>
            </a:r>
            <a:r>
              <a:rPr kumimoji="0" lang="en-US" altLang="zh-CN" sz="2400" kern="1200" cap="none" spc="0" normalizeH="0" baseline="0" noProof="0" dirty="0">
                <a:latin typeface="+mn-lt"/>
                <a:ea typeface="黑体" panose="02010609060101010101" pitchFamily="49" charset="-122"/>
                <a:cs typeface="+mn-cs"/>
              </a:rPr>
              <a:t>5</a:t>
            </a:r>
            <a:r>
              <a:rPr kumimoji="0" lang="zh-CN" altLang="en-US" sz="2400" kern="1200" cap="none" spc="0" normalizeH="0" baseline="0" noProof="0" dirty="0">
                <a:latin typeface="+mn-lt"/>
                <a:ea typeface="黑体" panose="02010609060101010101" pitchFamily="49" charset="-122"/>
                <a:cs typeface="+mn-cs"/>
              </a:rPr>
              <a:t>元</a:t>
            </a:r>
            <a:r>
              <a:rPr kumimoji="0" lang="en-US" altLang="zh-CN" sz="2400" kern="1200" cap="none" spc="0" normalizeH="0" baseline="0" noProof="0" dirty="0">
                <a:latin typeface="+mn-lt"/>
                <a:ea typeface="黑体" panose="02010609060101010101" pitchFamily="49" charset="-122"/>
                <a:cs typeface="+mn-cs"/>
              </a:rPr>
              <a:t>.  </a:t>
            </a:r>
            <a:r>
              <a:rPr kumimoji="0" lang="zh-CN" altLang="en-US" sz="2400" kern="1200" cap="none" spc="0" normalizeH="0" baseline="0" noProof="0" dirty="0">
                <a:latin typeface="+mn-lt"/>
                <a:ea typeface="黑体" panose="02010609060101010101" pitchFamily="49" charset="-122"/>
                <a:cs typeface="+mn-cs"/>
              </a:rPr>
              <a:t>设头奖</a:t>
            </a:r>
            <a:r>
              <a:rPr kumimoji="0" lang="en-US" altLang="zh-CN" sz="2400" kern="1200" cap="none" spc="0" normalizeH="0" baseline="0" noProof="0" dirty="0">
                <a:latin typeface="+mn-lt"/>
                <a:ea typeface="黑体" panose="02010609060101010101" pitchFamily="49" charset="-122"/>
                <a:cs typeface="+mn-cs"/>
              </a:rPr>
              <a:t>5</a:t>
            </a:r>
            <a:r>
              <a:rPr kumimoji="0" lang="zh-CN" altLang="en-US" sz="2400" kern="1200" cap="none" spc="0" normalizeH="0" baseline="0" noProof="0" dirty="0">
                <a:latin typeface="+mn-lt"/>
                <a:ea typeface="黑体" panose="02010609060101010101" pitchFamily="49" charset="-122"/>
                <a:cs typeface="+mn-cs"/>
              </a:rPr>
              <a:t>个，</a:t>
            </a:r>
          </a:p>
        </p:txBody>
      </p:sp>
      <p:sp>
        <p:nvSpPr>
          <p:cNvPr id="6" name="TextBox 5"/>
          <p:cNvSpPr txBox="1"/>
          <p:nvPr/>
        </p:nvSpPr>
        <p:spPr>
          <a:xfrm>
            <a:off x="525463" y="2319338"/>
            <a:ext cx="7540625" cy="461963"/>
          </a:xfrm>
          <a:prstGeom prst="rect">
            <a:avLst/>
          </a:prstGeom>
          <a:noFill/>
        </p:spPr>
        <p:txBody>
          <a:bodyPr wrap="none">
            <a:spAutoFit/>
          </a:bodyPr>
          <a:lstStyle/>
          <a:p>
            <a:pPr marR="0" defTabSz="914400" eaLnBrk="0" hangingPunct="0">
              <a:buClrTx/>
              <a:buSzTx/>
              <a:buFontTx/>
              <a:defRPr/>
            </a:pPr>
            <a:r>
              <a:rPr kumimoji="0" lang="zh-CN" altLang="en-US" sz="2400" kern="1200" cap="none" spc="0" normalizeH="0" baseline="0" noProof="0" dirty="0">
                <a:latin typeface="+mn-lt"/>
                <a:ea typeface="黑体" panose="02010609060101010101" pitchFamily="49" charset="-122"/>
                <a:cs typeface="+mn-cs"/>
              </a:rPr>
              <a:t>奖金</a:t>
            </a:r>
            <a:r>
              <a:rPr kumimoji="0" lang="en-US" altLang="zh-CN" sz="2400" kern="1200" cap="none" spc="0" normalizeH="0" baseline="0" noProof="0" dirty="0">
                <a:latin typeface="+mn-lt"/>
                <a:ea typeface="黑体" panose="02010609060101010101" pitchFamily="49" charset="-122"/>
                <a:cs typeface="+mn-cs"/>
              </a:rPr>
              <a:t>31.5</a:t>
            </a:r>
            <a:r>
              <a:rPr kumimoji="0" lang="zh-CN" altLang="en-US" sz="2400" kern="1200" cap="none" spc="0" normalizeH="0" baseline="0" noProof="0" dirty="0">
                <a:latin typeface="+mn-lt"/>
                <a:ea typeface="黑体" panose="02010609060101010101" pitchFamily="49" charset="-122"/>
                <a:cs typeface="+mn-cs"/>
              </a:rPr>
              <a:t>万；一等奖</a:t>
            </a:r>
            <a:r>
              <a:rPr kumimoji="0" lang="en-US" altLang="zh-CN" sz="2400" kern="1200" cap="none" spc="0" normalizeH="0" baseline="0" noProof="0" dirty="0">
                <a:latin typeface="+mn-lt"/>
                <a:ea typeface="黑体" panose="02010609060101010101" pitchFamily="49" charset="-122"/>
                <a:cs typeface="+mn-cs"/>
              </a:rPr>
              <a:t>95</a:t>
            </a:r>
            <a:r>
              <a:rPr kumimoji="0" lang="zh-CN" altLang="en-US" sz="2400" kern="1200" cap="none" spc="0" normalizeH="0" baseline="0" noProof="0" dirty="0">
                <a:latin typeface="+mn-lt"/>
                <a:ea typeface="黑体" panose="02010609060101010101" pitchFamily="49" charset="-122"/>
                <a:cs typeface="+mn-cs"/>
              </a:rPr>
              <a:t>个，奖金各</a:t>
            </a:r>
            <a:r>
              <a:rPr kumimoji="0" lang="en-US" altLang="zh-CN" sz="2400" kern="1200" cap="none" spc="0" normalizeH="0" baseline="0" noProof="0" dirty="0">
                <a:latin typeface="+mn-lt"/>
                <a:ea typeface="黑体" panose="02010609060101010101" pitchFamily="49" charset="-122"/>
                <a:cs typeface="+mn-cs"/>
              </a:rPr>
              <a:t>5000</a:t>
            </a:r>
            <a:r>
              <a:rPr kumimoji="0" lang="zh-CN" altLang="en-US" sz="2400" kern="1200" cap="none" spc="0" normalizeH="0" baseline="0" noProof="0" dirty="0">
                <a:latin typeface="+mn-lt"/>
                <a:ea typeface="黑体" panose="02010609060101010101" pitchFamily="49" charset="-122"/>
                <a:cs typeface="+mn-cs"/>
              </a:rPr>
              <a:t>元；二等奖</a:t>
            </a:r>
            <a:r>
              <a:rPr kumimoji="0" lang="en-US" altLang="zh-CN" sz="2400" kern="1200" cap="none" spc="0" normalizeH="0" baseline="0" noProof="0" dirty="0">
                <a:latin typeface="+mn-lt"/>
                <a:ea typeface="黑体" panose="02010609060101010101" pitchFamily="49" charset="-122"/>
                <a:cs typeface="+mn-cs"/>
              </a:rPr>
              <a:t>900</a:t>
            </a:r>
            <a:endParaRPr kumimoji="0" lang="zh-CN" altLang="en-US" sz="2400" kern="1200" cap="none" spc="0" normalizeH="0" baseline="0" noProof="0" dirty="0">
              <a:latin typeface="+mn-lt"/>
              <a:ea typeface="黑体" panose="02010609060101010101" pitchFamily="49" charset="-122"/>
              <a:cs typeface="+mn-cs"/>
            </a:endParaRPr>
          </a:p>
        </p:txBody>
      </p:sp>
      <p:sp>
        <p:nvSpPr>
          <p:cNvPr id="7" name="TextBox 6"/>
          <p:cNvSpPr txBox="1"/>
          <p:nvPr/>
        </p:nvSpPr>
        <p:spPr>
          <a:xfrm>
            <a:off x="522288" y="2897188"/>
            <a:ext cx="7253288" cy="461963"/>
          </a:xfrm>
          <a:prstGeom prst="rect">
            <a:avLst/>
          </a:prstGeom>
          <a:noFill/>
        </p:spPr>
        <p:txBody>
          <a:bodyPr wrap="none">
            <a:spAutoFit/>
          </a:bodyPr>
          <a:lstStyle/>
          <a:p>
            <a:pPr marR="0" defTabSz="914400" eaLnBrk="0" hangingPunct="0">
              <a:buClrTx/>
              <a:buSzTx/>
              <a:buFontTx/>
              <a:defRPr/>
            </a:pPr>
            <a:r>
              <a:rPr kumimoji="0" lang="zh-CN" altLang="en-US" sz="2400" kern="1200" cap="none" spc="0" normalizeH="0" baseline="0" noProof="0" dirty="0">
                <a:latin typeface="+mn-lt"/>
                <a:ea typeface="黑体" panose="02010609060101010101" pitchFamily="49" charset="-122"/>
                <a:cs typeface="+mn-cs"/>
              </a:rPr>
              <a:t>个，奖金各</a:t>
            </a:r>
            <a:r>
              <a:rPr kumimoji="0" lang="en-US" altLang="zh-CN" sz="2400" kern="1200" cap="none" spc="0" normalizeH="0" baseline="0" noProof="0" dirty="0">
                <a:latin typeface="+mn-lt"/>
                <a:ea typeface="黑体" panose="02010609060101010101" pitchFamily="49" charset="-122"/>
                <a:cs typeface="+mn-cs"/>
              </a:rPr>
              <a:t>300</a:t>
            </a:r>
            <a:r>
              <a:rPr kumimoji="0" lang="zh-CN" altLang="en-US" sz="2400" kern="1200" cap="none" spc="0" normalizeH="0" baseline="0" noProof="0" dirty="0">
                <a:latin typeface="+mn-lt"/>
                <a:ea typeface="黑体" panose="02010609060101010101" pitchFamily="49" charset="-122"/>
                <a:cs typeface="+mn-cs"/>
              </a:rPr>
              <a:t>元；三等奖</a:t>
            </a:r>
            <a:r>
              <a:rPr kumimoji="0" lang="en-US" altLang="zh-CN" sz="2400" kern="1200" cap="none" spc="0" normalizeH="0" baseline="0" noProof="0" dirty="0">
                <a:latin typeface="+mn-lt"/>
                <a:ea typeface="黑体" panose="02010609060101010101" pitchFamily="49" charset="-122"/>
                <a:cs typeface="+mn-cs"/>
              </a:rPr>
              <a:t>9000</a:t>
            </a:r>
            <a:r>
              <a:rPr kumimoji="0" lang="zh-CN" altLang="en-US" sz="2400" kern="1200" cap="none" spc="0" normalizeH="0" baseline="0" noProof="0" dirty="0">
                <a:latin typeface="+mn-lt"/>
                <a:ea typeface="黑体" panose="02010609060101010101" pitchFamily="49" charset="-122"/>
                <a:cs typeface="+mn-cs"/>
              </a:rPr>
              <a:t>个，奖金各</a:t>
            </a:r>
            <a:r>
              <a:rPr kumimoji="0" lang="en-US" altLang="zh-CN" sz="2400" kern="1200" cap="none" spc="0" normalizeH="0" baseline="0" noProof="0" dirty="0">
                <a:latin typeface="+mn-lt"/>
                <a:ea typeface="黑体" panose="02010609060101010101" pitchFamily="49" charset="-122"/>
                <a:cs typeface="+mn-cs"/>
              </a:rPr>
              <a:t>20</a:t>
            </a:r>
            <a:r>
              <a:rPr kumimoji="0" lang="zh-CN" altLang="en-US" sz="2400" kern="1200" cap="none" spc="0" normalizeH="0" baseline="0" noProof="0" dirty="0">
                <a:latin typeface="+mn-lt"/>
                <a:ea typeface="黑体" panose="02010609060101010101" pitchFamily="49" charset="-122"/>
                <a:cs typeface="+mn-cs"/>
              </a:rPr>
              <a:t>元，试</a:t>
            </a:r>
          </a:p>
        </p:txBody>
      </p:sp>
      <p:sp>
        <p:nvSpPr>
          <p:cNvPr id="8" name="TextBox 7"/>
          <p:cNvSpPr txBox="1"/>
          <p:nvPr/>
        </p:nvSpPr>
        <p:spPr>
          <a:xfrm>
            <a:off x="522288" y="3495675"/>
            <a:ext cx="3570288" cy="461963"/>
          </a:xfrm>
          <a:prstGeom prst="rect">
            <a:avLst/>
          </a:prstGeom>
          <a:noFill/>
        </p:spPr>
        <p:txBody>
          <a:bodyPr wrap="none">
            <a:spAutoFit/>
          </a:bodyPr>
          <a:lstStyle/>
          <a:p>
            <a:pPr marR="0" defTabSz="914400" eaLnBrk="0" hangingPunct="0">
              <a:buClrTx/>
              <a:buSzTx/>
              <a:buFontTx/>
              <a:defRPr/>
            </a:pPr>
            <a:r>
              <a:rPr kumimoji="0" lang="zh-CN" altLang="en-US" sz="2400" kern="1200" cap="none" spc="0" normalizeH="0" baseline="0" noProof="0" dirty="0">
                <a:latin typeface="+mn-lt"/>
                <a:ea typeface="黑体" panose="02010609060101010101" pitchFamily="49" charset="-122"/>
                <a:cs typeface="+mn-cs"/>
              </a:rPr>
              <a:t>算下每张彩票的期望所得</a:t>
            </a:r>
          </a:p>
        </p:txBody>
      </p:sp>
      <p:sp>
        <p:nvSpPr>
          <p:cNvPr id="4" name="TextBox 3"/>
          <p:cNvSpPr txBox="1">
            <a:spLocks noChangeArrowheads="1"/>
          </p:cNvSpPr>
          <p:nvPr/>
        </p:nvSpPr>
        <p:spPr bwMode="auto">
          <a:xfrm>
            <a:off x="1042988" y="4052888"/>
            <a:ext cx="1108075" cy="461963"/>
          </a:xfrm>
          <a:prstGeom prst="rect">
            <a:avLst/>
          </a:prstGeom>
          <a:noFill/>
          <a:ln>
            <a:noFill/>
          </a:ln>
        </p:spPr>
        <p:txBody>
          <a:bodyPr wrap="none">
            <a:spAutoFit/>
          </a:bodyPr>
          <a:lstStyle>
            <a:lvl1pPr eaLnBrk="0" hangingPunct="0">
              <a:defRPr kumimoji="1" sz="2800" b="1">
                <a:solidFill>
                  <a:srgbClr val="000066"/>
                </a:solidFill>
                <a:latin typeface="黑体" panose="02010609060101010101" pitchFamily="49" charset="-122"/>
                <a:ea typeface="宋体" panose="02010600030101010101" pitchFamily="2" charset="-122"/>
              </a:defRPr>
            </a:lvl1pPr>
            <a:lvl2pPr marL="742950" indent="-285750" eaLnBrk="0" hangingPunct="0">
              <a:defRPr kumimoji="1" sz="2800" b="1">
                <a:solidFill>
                  <a:srgbClr val="000066"/>
                </a:solidFill>
                <a:latin typeface="黑体" panose="02010609060101010101" pitchFamily="49" charset="-122"/>
                <a:ea typeface="宋体" panose="02010600030101010101" pitchFamily="2" charset="-122"/>
              </a:defRPr>
            </a:lvl2pPr>
            <a:lvl3pPr marL="1143000" indent="-228600" eaLnBrk="0" hangingPunct="0">
              <a:defRPr kumimoji="1" sz="2800" b="1">
                <a:solidFill>
                  <a:srgbClr val="000066"/>
                </a:solidFill>
                <a:latin typeface="黑体" panose="02010609060101010101" pitchFamily="49" charset="-122"/>
                <a:ea typeface="宋体" panose="02010600030101010101" pitchFamily="2" charset="-122"/>
              </a:defRPr>
            </a:lvl3pPr>
            <a:lvl4pPr marL="1600200" indent="-228600" eaLnBrk="0" hangingPunct="0">
              <a:defRPr kumimoji="1" sz="2800" b="1">
                <a:solidFill>
                  <a:srgbClr val="000066"/>
                </a:solidFill>
                <a:latin typeface="黑体" panose="02010609060101010101" pitchFamily="49" charset="-122"/>
                <a:ea typeface="宋体" panose="02010600030101010101" pitchFamily="2" charset="-122"/>
              </a:defRPr>
            </a:lvl4pPr>
            <a:lvl5pPr marL="2057400" indent="-228600" eaLnBrk="0" hangingPunct="0">
              <a:defRPr kumimoji="1" sz="2800" b="1">
                <a:solidFill>
                  <a:srgbClr val="000066"/>
                </a:solidFill>
                <a:latin typeface="黑体" panose="02010609060101010101" pitchFamily="49" charset="-122"/>
                <a:ea typeface="宋体" panose="02010600030101010101" pitchFamily="2" charset="-122"/>
              </a:defRPr>
            </a:lvl5pPr>
            <a:lvl6pPr marL="2514600" indent="-228600" eaLnBrk="0" fontAlgn="base" hangingPunct="0">
              <a:spcBef>
                <a:spcPct val="0"/>
              </a:spcBef>
              <a:spcAft>
                <a:spcPct val="0"/>
              </a:spcAft>
              <a:defRPr kumimoji="1" sz="2800" b="1">
                <a:solidFill>
                  <a:srgbClr val="000066"/>
                </a:solidFill>
                <a:latin typeface="黑体" panose="02010609060101010101" pitchFamily="49" charset="-122"/>
                <a:ea typeface="宋体" panose="02010600030101010101" pitchFamily="2" charset="-122"/>
              </a:defRPr>
            </a:lvl6pPr>
            <a:lvl7pPr marL="2971800" indent="-228600" eaLnBrk="0" fontAlgn="base" hangingPunct="0">
              <a:spcBef>
                <a:spcPct val="0"/>
              </a:spcBef>
              <a:spcAft>
                <a:spcPct val="0"/>
              </a:spcAft>
              <a:defRPr kumimoji="1" sz="2800" b="1">
                <a:solidFill>
                  <a:srgbClr val="000066"/>
                </a:solidFill>
                <a:latin typeface="黑体" panose="02010609060101010101" pitchFamily="49" charset="-122"/>
                <a:ea typeface="宋体" panose="02010600030101010101" pitchFamily="2" charset="-122"/>
              </a:defRPr>
            </a:lvl7pPr>
            <a:lvl8pPr marL="3429000" indent="-228600" eaLnBrk="0" fontAlgn="base" hangingPunct="0">
              <a:spcBef>
                <a:spcPct val="0"/>
              </a:spcBef>
              <a:spcAft>
                <a:spcPct val="0"/>
              </a:spcAft>
              <a:defRPr kumimoji="1" sz="2800" b="1">
                <a:solidFill>
                  <a:srgbClr val="000066"/>
                </a:solidFill>
                <a:latin typeface="黑体" panose="02010609060101010101" pitchFamily="49" charset="-122"/>
                <a:ea typeface="宋体" panose="02010600030101010101" pitchFamily="2" charset="-122"/>
              </a:defRPr>
            </a:lvl8pPr>
            <a:lvl9pPr marL="3886200" indent="-228600" eaLnBrk="0" fontAlgn="base" hangingPunct="0">
              <a:spcBef>
                <a:spcPct val="0"/>
              </a:spcBef>
              <a:spcAft>
                <a:spcPct val="0"/>
              </a:spcAft>
              <a:defRPr kumimoji="1" sz="2800" b="1">
                <a:solidFill>
                  <a:srgbClr val="000066"/>
                </a:solidFill>
                <a:latin typeface="黑体" panose="02010609060101010101" pitchFamily="49"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rgbClr val="FF0000"/>
                </a:solidFill>
                <a:effectLst/>
                <a:uLnTx/>
                <a:uFillTx/>
                <a:latin typeface="+mn-lt"/>
                <a:ea typeface="黑体" panose="02010609060101010101" pitchFamily="49" charset="-122"/>
                <a:cs typeface="+mn-cs"/>
              </a:rPr>
              <a:t>分析：</a:t>
            </a:r>
          </a:p>
        </p:txBody>
      </p:sp>
      <p:sp>
        <p:nvSpPr>
          <p:cNvPr id="10" name="TextBox 9"/>
          <p:cNvSpPr txBox="1"/>
          <p:nvPr/>
        </p:nvSpPr>
        <p:spPr>
          <a:xfrm>
            <a:off x="2249488" y="4086225"/>
            <a:ext cx="4765675" cy="461963"/>
          </a:xfrm>
          <a:prstGeom prst="rect">
            <a:avLst/>
          </a:prstGeom>
          <a:noFill/>
        </p:spPr>
        <p:txBody>
          <a:bodyPr wrap="none">
            <a:spAutoFit/>
          </a:bodyPr>
          <a:lstStyle/>
          <a:p>
            <a:pPr marR="0" defTabSz="914400" eaLnBrk="0" hangingPunct="0">
              <a:buClrTx/>
              <a:buSzTx/>
              <a:buFontTx/>
              <a:defRPr/>
            </a:pPr>
            <a:r>
              <a:rPr kumimoji="0" lang="zh-CN" altLang="en-US" sz="2400" kern="1200" cap="none" spc="0" normalizeH="0" baseline="0" noProof="0" dirty="0">
                <a:latin typeface="+mn-lt"/>
                <a:ea typeface="黑体" panose="02010609060101010101" pitchFamily="49" charset="-122"/>
                <a:cs typeface="+mn-cs"/>
              </a:rPr>
              <a:t>设每张彩票的所得为随机变量 </a:t>
            </a:r>
            <a:r>
              <a:rPr kumimoji="0" lang="en-US" altLang="zh-CN" sz="2400" i="1" kern="1200" cap="none" spc="0" normalizeH="0" baseline="0" noProof="0" dirty="0">
                <a:latin typeface="+mn-lt"/>
                <a:ea typeface="黑体" panose="02010609060101010101" pitchFamily="49" charset="-122"/>
                <a:cs typeface="+mn-cs"/>
              </a:rPr>
              <a:t>X</a:t>
            </a:r>
            <a:r>
              <a:rPr kumimoji="0" lang="zh-CN" altLang="en-US" sz="2400" kern="1200" cap="none" spc="0" normalizeH="0" baseline="0" noProof="0" dirty="0">
                <a:latin typeface="+mn-lt"/>
                <a:ea typeface="黑体" panose="02010609060101010101" pitchFamily="49" charset="-122"/>
                <a:cs typeface="+mn-cs"/>
              </a:rPr>
              <a:t>，</a:t>
            </a:r>
          </a:p>
        </p:txBody>
      </p:sp>
      <p:sp>
        <p:nvSpPr>
          <p:cNvPr id="11" name="TextBox 10"/>
          <p:cNvSpPr txBox="1">
            <a:spLocks noChangeArrowheads="1"/>
          </p:cNvSpPr>
          <p:nvPr/>
        </p:nvSpPr>
        <p:spPr bwMode="auto">
          <a:xfrm>
            <a:off x="6875463" y="4070350"/>
            <a:ext cx="801688" cy="461963"/>
          </a:xfrm>
          <a:prstGeom prst="rect">
            <a:avLst/>
          </a:prstGeom>
          <a:noFill/>
          <a:ln>
            <a:noFill/>
          </a:ln>
        </p:spPr>
        <p:txBody>
          <a:bodyPr wrap="none">
            <a:spAutoFit/>
          </a:bodyPr>
          <a:lstStyle>
            <a:lvl1pPr eaLnBrk="0" hangingPunct="0">
              <a:defRPr kumimoji="1" sz="2800" b="1">
                <a:solidFill>
                  <a:srgbClr val="000066"/>
                </a:solidFill>
                <a:latin typeface="黑体" panose="02010609060101010101" pitchFamily="49" charset="-122"/>
                <a:ea typeface="宋体" panose="02010600030101010101" pitchFamily="2" charset="-122"/>
              </a:defRPr>
            </a:lvl1pPr>
            <a:lvl2pPr marL="742950" indent="-285750" eaLnBrk="0" hangingPunct="0">
              <a:defRPr kumimoji="1" sz="2800" b="1">
                <a:solidFill>
                  <a:srgbClr val="000066"/>
                </a:solidFill>
                <a:latin typeface="黑体" panose="02010609060101010101" pitchFamily="49" charset="-122"/>
                <a:ea typeface="宋体" panose="02010600030101010101" pitchFamily="2" charset="-122"/>
              </a:defRPr>
            </a:lvl2pPr>
            <a:lvl3pPr marL="1143000" indent="-228600" eaLnBrk="0" hangingPunct="0">
              <a:defRPr kumimoji="1" sz="2800" b="1">
                <a:solidFill>
                  <a:srgbClr val="000066"/>
                </a:solidFill>
                <a:latin typeface="黑体" panose="02010609060101010101" pitchFamily="49" charset="-122"/>
                <a:ea typeface="宋体" panose="02010600030101010101" pitchFamily="2" charset="-122"/>
              </a:defRPr>
            </a:lvl3pPr>
            <a:lvl4pPr marL="1600200" indent="-228600" eaLnBrk="0" hangingPunct="0">
              <a:defRPr kumimoji="1" sz="2800" b="1">
                <a:solidFill>
                  <a:srgbClr val="000066"/>
                </a:solidFill>
                <a:latin typeface="黑体" panose="02010609060101010101" pitchFamily="49" charset="-122"/>
                <a:ea typeface="宋体" panose="02010600030101010101" pitchFamily="2" charset="-122"/>
              </a:defRPr>
            </a:lvl4pPr>
            <a:lvl5pPr marL="2057400" indent="-228600" eaLnBrk="0" hangingPunct="0">
              <a:defRPr kumimoji="1" sz="2800" b="1">
                <a:solidFill>
                  <a:srgbClr val="000066"/>
                </a:solidFill>
                <a:latin typeface="黑体" panose="02010609060101010101" pitchFamily="49" charset="-122"/>
                <a:ea typeface="宋体" panose="02010600030101010101" pitchFamily="2" charset="-122"/>
              </a:defRPr>
            </a:lvl5pPr>
            <a:lvl6pPr marL="2514600" indent="-228600" eaLnBrk="0" fontAlgn="base" hangingPunct="0">
              <a:spcBef>
                <a:spcPct val="0"/>
              </a:spcBef>
              <a:spcAft>
                <a:spcPct val="0"/>
              </a:spcAft>
              <a:defRPr kumimoji="1" sz="2800" b="1">
                <a:solidFill>
                  <a:srgbClr val="000066"/>
                </a:solidFill>
                <a:latin typeface="黑体" panose="02010609060101010101" pitchFamily="49" charset="-122"/>
                <a:ea typeface="宋体" panose="02010600030101010101" pitchFamily="2" charset="-122"/>
              </a:defRPr>
            </a:lvl6pPr>
            <a:lvl7pPr marL="2971800" indent="-228600" eaLnBrk="0" fontAlgn="base" hangingPunct="0">
              <a:spcBef>
                <a:spcPct val="0"/>
              </a:spcBef>
              <a:spcAft>
                <a:spcPct val="0"/>
              </a:spcAft>
              <a:defRPr kumimoji="1" sz="2800" b="1">
                <a:solidFill>
                  <a:srgbClr val="000066"/>
                </a:solidFill>
                <a:latin typeface="黑体" panose="02010609060101010101" pitchFamily="49" charset="-122"/>
                <a:ea typeface="宋体" panose="02010600030101010101" pitchFamily="2" charset="-122"/>
              </a:defRPr>
            </a:lvl7pPr>
            <a:lvl8pPr marL="3429000" indent="-228600" eaLnBrk="0" fontAlgn="base" hangingPunct="0">
              <a:spcBef>
                <a:spcPct val="0"/>
              </a:spcBef>
              <a:spcAft>
                <a:spcPct val="0"/>
              </a:spcAft>
              <a:defRPr kumimoji="1" sz="2800" b="1">
                <a:solidFill>
                  <a:srgbClr val="000066"/>
                </a:solidFill>
                <a:latin typeface="黑体" panose="02010609060101010101" pitchFamily="49" charset="-122"/>
                <a:ea typeface="宋体" panose="02010600030101010101" pitchFamily="2" charset="-122"/>
              </a:defRPr>
            </a:lvl8pPr>
            <a:lvl9pPr marL="3886200" indent="-228600" eaLnBrk="0" fontAlgn="base" hangingPunct="0">
              <a:spcBef>
                <a:spcPct val="0"/>
              </a:spcBef>
              <a:spcAft>
                <a:spcPct val="0"/>
              </a:spcAft>
              <a:defRPr kumimoji="1" sz="2800" b="1">
                <a:solidFill>
                  <a:srgbClr val="000066"/>
                </a:solidFill>
                <a:latin typeface="黑体" panose="02010609060101010101" pitchFamily="49"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可得</a:t>
            </a:r>
          </a:p>
        </p:txBody>
      </p:sp>
      <p:grpSp>
        <p:nvGrpSpPr>
          <p:cNvPr id="5" name="组合 23"/>
          <p:cNvGrpSpPr/>
          <p:nvPr/>
        </p:nvGrpSpPr>
        <p:grpSpPr>
          <a:xfrm>
            <a:off x="2070100" y="4806950"/>
            <a:ext cx="5313363" cy="1358900"/>
            <a:chOff x="2070847" y="4778375"/>
            <a:chExt cx="5937065" cy="1570038"/>
          </a:xfrm>
        </p:grpSpPr>
        <p:graphicFrame>
          <p:nvGraphicFramePr>
            <p:cNvPr id="17410" name="Object 16"/>
            <p:cNvGraphicFramePr>
              <a:graphicFrameLocks noChangeAspect="1"/>
            </p:cNvGraphicFramePr>
            <p:nvPr/>
          </p:nvGraphicFramePr>
          <p:xfrm>
            <a:off x="2115545" y="4778375"/>
            <a:ext cx="5111750" cy="1570038"/>
          </p:xfrm>
          <a:graphic>
            <a:graphicData uri="http://schemas.openxmlformats.org/presentationml/2006/ole">
              <mc:AlternateContent xmlns:mc="http://schemas.openxmlformats.org/markup-compatibility/2006">
                <mc:Choice xmlns:v="urn:schemas-microsoft-com:vml" Requires="v">
                  <p:oleObj r:id="rId2" imgW="2094865" imgH="635000" progId="Equation.DSMT4">
                    <p:embed/>
                  </p:oleObj>
                </mc:Choice>
                <mc:Fallback>
                  <p:oleObj r:id="rId2" imgW="2094865" imgH="635000" progId="Equation.DSMT4">
                    <p:embed/>
                    <p:pic>
                      <p:nvPicPr>
                        <p:cNvPr id="0" name="Object 16"/>
                        <p:cNvPicPr/>
                        <p:nvPr/>
                      </p:nvPicPr>
                      <p:blipFill>
                        <a:blip r:embed="rId3"/>
                        <a:stretch>
                          <a:fillRect/>
                        </a:stretch>
                      </p:blipFill>
                      <p:spPr>
                        <a:xfrm>
                          <a:off x="2115545" y="4778375"/>
                          <a:ext cx="5111750" cy="1570038"/>
                        </a:xfrm>
                        <a:prstGeom prst="rect">
                          <a:avLst/>
                        </a:prstGeom>
                        <a:noFill/>
                        <a:ln w="38100">
                          <a:noFill/>
                          <a:miter/>
                        </a:ln>
                      </p:spPr>
                    </p:pic>
                  </p:oleObj>
                </mc:Fallback>
              </mc:AlternateContent>
            </a:graphicData>
          </a:graphic>
        </p:graphicFrame>
        <p:cxnSp>
          <p:nvCxnSpPr>
            <p:cNvPr id="17427" name="直接连接符 11"/>
            <p:cNvCxnSpPr/>
            <p:nvPr/>
          </p:nvCxnSpPr>
          <p:spPr>
            <a:xfrm>
              <a:off x="2070847" y="5274205"/>
              <a:ext cx="5937065" cy="45005"/>
            </a:xfrm>
            <a:prstGeom prst="line">
              <a:avLst/>
            </a:prstGeom>
            <a:ln w="22225" cap="flat" cmpd="sng">
              <a:solidFill>
                <a:schemeClr val="tx1"/>
              </a:solidFill>
              <a:prstDash val="solid"/>
              <a:headEnd type="none" w="med" len="med"/>
              <a:tailEnd type="none" w="med" len="med"/>
            </a:ln>
          </p:spPr>
        </p:cxnSp>
        <p:cxnSp>
          <p:nvCxnSpPr>
            <p:cNvPr id="17428" name="直接连接符 17"/>
            <p:cNvCxnSpPr/>
            <p:nvPr/>
          </p:nvCxnSpPr>
          <p:spPr>
            <a:xfrm flipH="1">
              <a:off x="2726795" y="4824155"/>
              <a:ext cx="1" cy="1395155"/>
            </a:xfrm>
            <a:prstGeom prst="line">
              <a:avLst/>
            </a:prstGeom>
            <a:ln w="22225" cap="flat" cmpd="sng">
              <a:solidFill>
                <a:schemeClr val="tx1"/>
              </a:solidFill>
              <a:prstDash val="solid"/>
              <a:headEnd type="none" w="med" len="med"/>
              <a:tailEnd type="none" w="med" len="med"/>
            </a:ln>
          </p:spPr>
        </p:cxnSp>
        <p:graphicFrame>
          <p:nvGraphicFramePr>
            <p:cNvPr id="17411" name="Object 17"/>
            <p:cNvGraphicFramePr>
              <a:graphicFrameLocks noChangeAspect="1"/>
            </p:cNvGraphicFramePr>
            <p:nvPr/>
          </p:nvGraphicFramePr>
          <p:xfrm>
            <a:off x="7587335" y="4778466"/>
            <a:ext cx="309563" cy="1538288"/>
          </p:xfrm>
          <a:graphic>
            <a:graphicData uri="http://schemas.openxmlformats.org/presentationml/2006/ole">
              <mc:AlternateContent xmlns:mc="http://schemas.openxmlformats.org/markup-compatibility/2006">
                <mc:Choice xmlns:v="urn:schemas-microsoft-com:vml" Requires="v">
                  <p:oleObj r:id="rId4" imgW="127000" imgH="621665" progId="Equation.DSMT4">
                    <p:embed/>
                  </p:oleObj>
                </mc:Choice>
                <mc:Fallback>
                  <p:oleObj r:id="rId4" imgW="127000" imgH="621665" progId="Equation.DSMT4">
                    <p:embed/>
                    <p:pic>
                      <p:nvPicPr>
                        <p:cNvPr id="0" name="Object 17"/>
                        <p:cNvPicPr/>
                        <p:nvPr/>
                      </p:nvPicPr>
                      <p:blipFill>
                        <a:blip r:embed="rId5"/>
                        <a:stretch>
                          <a:fillRect/>
                        </a:stretch>
                      </p:blipFill>
                      <p:spPr>
                        <a:xfrm>
                          <a:off x="7587335" y="4778466"/>
                          <a:ext cx="309563" cy="1538288"/>
                        </a:xfrm>
                        <a:prstGeom prst="rect">
                          <a:avLst/>
                        </a:prstGeom>
                        <a:noFill/>
                        <a:ln w="38100">
                          <a:noFill/>
                          <a:miter/>
                        </a:ln>
                      </p:spPr>
                    </p:pic>
                  </p:oleObj>
                </mc:Fallback>
              </mc:AlternateContent>
            </a:graphicData>
          </a:graphic>
        </p:graphicFrame>
      </p:grpSp>
      <p:sp>
        <p:nvSpPr>
          <p:cNvPr id="27" name="TextBox 26"/>
          <p:cNvSpPr txBox="1">
            <a:spLocks noChangeArrowheads="1"/>
          </p:cNvSpPr>
          <p:nvPr/>
        </p:nvSpPr>
        <p:spPr bwMode="auto">
          <a:xfrm>
            <a:off x="566738" y="4824413"/>
            <a:ext cx="1108075" cy="461963"/>
          </a:xfrm>
          <a:prstGeom prst="rect">
            <a:avLst/>
          </a:prstGeom>
          <a:noFill/>
          <a:ln>
            <a:noFill/>
          </a:ln>
        </p:spPr>
        <p:txBody>
          <a:bodyPr wrap="none">
            <a:spAutoFit/>
          </a:bodyPr>
          <a:lstStyle>
            <a:lvl1pPr eaLnBrk="0" hangingPunct="0">
              <a:defRPr kumimoji="1" sz="2800" b="1">
                <a:solidFill>
                  <a:srgbClr val="000066"/>
                </a:solidFill>
                <a:latin typeface="黑体" panose="02010609060101010101" pitchFamily="49" charset="-122"/>
                <a:ea typeface="宋体" panose="02010600030101010101" pitchFamily="2" charset="-122"/>
              </a:defRPr>
            </a:lvl1pPr>
            <a:lvl2pPr marL="742950" indent="-285750" eaLnBrk="0" hangingPunct="0">
              <a:defRPr kumimoji="1" sz="2800" b="1">
                <a:solidFill>
                  <a:srgbClr val="000066"/>
                </a:solidFill>
                <a:latin typeface="黑体" panose="02010609060101010101" pitchFamily="49" charset="-122"/>
                <a:ea typeface="宋体" panose="02010600030101010101" pitchFamily="2" charset="-122"/>
              </a:defRPr>
            </a:lvl2pPr>
            <a:lvl3pPr marL="1143000" indent="-228600" eaLnBrk="0" hangingPunct="0">
              <a:defRPr kumimoji="1" sz="2800" b="1">
                <a:solidFill>
                  <a:srgbClr val="000066"/>
                </a:solidFill>
                <a:latin typeface="黑体" panose="02010609060101010101" pitchFamily="49" charset="-122"/>
                <a:ea typeface="宋体" panose="02010600030101010101" pitchFamily="2" charset="-122"/>
              </a:defRPr>
            </a:lvl3pPr>
            <a:lvl4pPr marL="1600200" indent="-228600" eaLnBrk="0" hangingPunct="0">
              <a:defRPr kumimoji="1" sz="2800" b="1">
                <a:solidFill>
                  <a:srgbClr val="000066"/>
                </a:solidFill>
                <a:latin typeface="黑体" panose="02010609060101010101" pitchFamily="49" charset="-122"/>
                <a:ea typeface="宋体" panose="02010600030101010101" pitchFamily="2" charset="-122"/>
              </a:defRPr>
            </a:lvl4pPr>
            <a:lvl5pPr marL="2057400" indent="-228600" eaLnBrk="0" hangingPunct="0">
              <a:defRPr kumimoji="1" sz="2800" b="1">
                <a:solidFill>
                  <a:srgbClr val="000066"/>
                </a:solidFill>
                <a:latin typeface="黑体" panose="02010609060101010101" pitchFamily="49" charset="-122"/>
                <a:ea typeface="宋体" panose="02010600030101010101" pitchFamily="2" charset="-122"/>
              </a:defRPr>
            </a:lvl5pPr>
            <a:lvl6pPr marL="2514600" indent="-228600" eaLnBrk="0" fontAlgn="base" hangingPunct="0">
              <a:spcBef>
                <a:spcPct val="0"/>
              </a:spcBef>
              <a:spcAft>
                <a:spcPct val="0"/>
              </a:spcAft>
              <a:defRPr kumimoji="1" sz="2800" b="1">
                <a:solidFill>
                  <a:srgbClr val="000066"/>
                </a:solidFill>
                <a:latin typeface="黑体" panose="02010609060101010101" pitchFamily="49" charset="-122"/>
                <a:ea typeface="宋体" panose="02010600030101010101" pitchFamily="2" charset="-122"/>
              </a:defRPr>
            </a:lvl6pPr>
            <a:lvl7pPr marL="2971800" indent="-228600" eaLnBrk="0" fontAlgn="base" hangingPunct="0">
              <a:spcBef>
                <a:spcPct val="0"/>
              </a:spcBef>
              <a:spcAft>
                <a:spcPct val="0"/>
              </a:spcAft>
              <a:defRPr kumimoji="1" sz="2800" b="1">
                <a:solidFill>
                  <a:srgbClr val="000066"/>
                </a:solidFill>
                <a:latin typeface="黑体" panose="02010609060101010101" pitchFamily="49" charset="-122"/>
                <a:ea typeface="宋体" panose="02010600030101010101" pitchFamily="2" charset="-122"/>
              </a:defRPr>
            </a:lvl7pPr>
            <a:lvl8pPr marL="3429000" indent="-228600" eaLnBrk="0" fontAlgn="base" hangingPunct="0">
              <a:spcBef>
                <a:spcPct val="0"/>
              </a:spcBef>
              <a:spcAft>
                <a:spcPct val="0"/>
              </a:spcAft>
              <a:defRPr kumimoji="1" sz="2800" b="1">
                <a:solidFill>
                  <a:srgbClr val="000066"/>
                </a:solidFill>
                <a:latin typeface="黑体" panose="02010609060101010101" pitchFamily="49" charset="-122"/>
                <a:ea typeface="宋体" panose="02010600030101010101" pitchFamily="2" charset="-122"/>
              </a:defRPr>
            </a:lvl8pPr>
            <a:lvl9pPr marL="3886200" indent="-228600" eaLnBrk="0" fontAlgn="base" hangingPunct="0">
              <a:spcBef>
                <a:spcPct val="0"/>
              </a:spcBef>
              <a:spcAft>
                <a:spcPct val="0"/>
              </a:spcAft>
              <a:defRPr kumimoji="1" sz="2800" b="1">
                <a:solidFill>
                  <a:srgbClr val="000066"/>
                </a:solidFill>
                <a:latin typeface="黑体" panose="02010609060101010101" pitchFamily="49"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分布律</a:t>
            </a:r>
          </a:p>
        </p:txBody>
      </p:sp>
      <p:sp>
        <p:nvSpPr>
          <p:cNvPr id="18" name="圆角矩形 17"/>
          <p:cNvSpPr/>
          <p:nvPr/>
        </p:nvSpPr>
        <p:spPr bwMode="auto">
          <a:xfrm>
            <a:off x="667668" y="1700808"/>
            <a:ext cx="1224136" cy="576064"/>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FF"/>
                </a:solidFill>
                <a:effectLst/>
                <a:uLnTx/>
                <a:uFillTx/>
                <a:latin typeface="+mn-lt"/>
                <a:ea typeface="华文细黑" panose="02010600040101010101" pitchFamily="2" charset="-122"/>
                <a:cs typeface="+mn-cs"/>
              </a:rPr>
              <a:t>例</a:t>
            </a:r>
            <a:r>
              <a:rPr kumimoji="1" lang="en-US" altLang="zh-CN" sz="2400" b="1" i="0" u="none" strike="noStrike" kern="1200" cap="none" spc="0" normalizeH="0" baseline="0" noProof="0" dirty="0">
                <a:ln>
                  <a:noFill/>
                </a:ln>
                <a:solidFill>
                  <a:srgbClr val="0000FF"/>
                </a:solidFill>
                <a:effectLst/>
                <a:uLnTx/>
                <a:uFillTx/>
                <a:latin typeface="+mn-lt"/>
                <a:ea typeface="华文细黑" panose="02010600040101010101" pitchFamily="2" charset="-122"/>
                <a:cs typeface="+mn-cs"/>
              </a:rPr>
              <a:t>2</a:t>
            </a:r>
            <a:endParaRPr kumimoji="1" lang="zh-CN" altLang="en-US" sz="2400" b="1" i="0" u="none" strike="noStrike" kern="1200" cap="none" spc="0" normalizeH="0" baseline="0" noProof="0" dirty="0">
              <a:ln>
                <a:noFill/>
              </a:ln>
              <a:solidFill>
                <a:srgbClr val="0000FF"/>
              </a:solidFill>
              <a:effectLst/>
              <a:uLnTx/>
              <a:uFillTx/>
              <a:latin typeface="+mn-lt"/>
              <a:ea typeface="华文细黑" panose="02010600040101010101" pitchFamily="2" charset="-122"/>
              <a:cs typeface="+mn-cs"/>
            </a:endParaRPr>
          </a:p>
        </p:txBody>
      </p:sp>
      <p:sp>
        <p:nvSpPr>
          <p:cNvPr id="17426" name="Rectangle 4"/>
          <p:cNvSpPr/>
          <p:nvPr/>
        </p:nvSpPr>
        <p:spPr>
          <a:xfrm>
            <a:off x="622300" y="1762125"/>
            <a:ext cx="1285875" cy="433388"/>
          </a:xfrm>
          <a:prstGeom prst="rect">
            <a:avLst/>
          </a:prstGeom>
          <a:noFill/>
          <a:ln w="9525">
            <a:noFill/>
          </a:ln>
        </p:spPr>
        <p:txBody>
          <a:bodyPr anchor="ctr"/>
          <a:lstStyle/>
          <a:p>
            <a:r>
              <a:rPr lang="zh-CN" altLang="en-US" sz="2400" b="1" dirty="0">
                <a:solidFill>
                  <a:srgbClr val="0000FF"/>
                </a:solidFill>
                <a:latin typeface="Times New Roman" panose="02020603050405020304" pitchFamily="18" charset="0"/>
                <a:ea typeface="华文细黑" panose="02010600040101010101"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250"/>
                            </p:stCondLst>
                            <p:childTnLst>
                              <p:par>
                                <p:cTn id="13" presetID="22" presetClass="entr" presetSubtype="8" fill="hold" grpId="0" nodeType="afterEffect">
                                  <p:stCondLst>
                                    <p:cond delay="25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2000"/>
                            </p:stCondLst>
                            <p:childTnLst>
                              <p:par>
                                <p:cTn id="17" presetID="22" presetClass="entr" presetSubtype="8" fill="hold" grpId="0" nodeType="afterEffect">
                                  <p:stCondLst>
                                    <p:cond delay="25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left)">
                                      <p:cBhvr>
                                        <p:cTn id="4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4" grpId="0"/>
      <p:bldP spid="10" grpId="0"/>
      <p:bldP spid="11"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Box 2"/>
          <p:cNvSpPr txBox="1">
            <a:spLocks noChangeArrowheads="1"/>
          </p:cNvSpPr>
          <p:nvPr/>
        </p:nvSpPr>
        <p:spPr bwMode="auto">
          <a:xfrm>
            <a:off x="755650" y="5021263"/>
            <a:ext cx="3262313" cy="461963"/>
          </a:xfrm>
          <a:prstGeom prst="rect">
            <a:avLst/>
          </a:prstGeom>
          <a:noFill/>
          <a:ln>
            <a:noFill/>
          </a:ln>
        </p:spPr>
        <p:txBody>
          <a:bodyPr wrap="none">
            <a:spAutoFit/>
          </a:bodyPr>
          <a:lstStyle>
            <a:lvl1pPr eaLnBrk="0" hangingPunct="0">
              <a:defRPr kumimoji="1" sz="2800" b="1">
                <a:solidFill>
                  <a:srgbClr val="000066"/>
                </a:solidFill>
                <a:latin typeface="黑体" panose="02010609060101010101" pitchFamily="49" charset="-122"/>
                <a:ea typeface="宋体" panose="02010600030101010101" pitchFamily="2" charset="-122"/>
              </a:defRPr>
            </a:lvl1pPr>
            <a:lvl2pPr marL="742950" indent="-285750" eaLnBrk="0" hangingPunct="0">
              <a:defRPr kumimoji="1" sz="2800" b="1">
                <a:solidFill>
                  <a:srgbClr val="000066"/>
                </a:solidFill>
                <a:latin typeface="黑体" panose="02010609060101010101" pitchFamily="49" charset="-122"/>
                <a:ea typeface="宋体" panose="02010600030101010101" pitchFamily="2" charset="-122"/>
              </a:defRPr>
            </a:lvl2pPr>
            <a:lvl3pPr marL="1143000" indent="-228600" eaLnBrk="0" hangingPunct="0">
              <a:defRPr kumimoji="1" sz="2800" b="1">
                <a:solidFill>
                  <a:srgbClr val="000066"/>
                </a:solidFill>
                <a:latin typeface="黑体" panose="02010609060101010101" pitchFamily="49" charset="-122"/>
                <a:ea typeface="宋体" panose="02010600030101010101" pitchFamily="2" charset="-122"/>
              </a:defRPr>
            </a:lvl3pPr>
            <a:lvl4pPr marL="1600200" indent="-228600" eaLnBrk="0" hangingPunct="0">
              <a:defRPr kumimoji="1" sz="2800" b="1">
                <a:solidFill>
                  <a:srgbClr val="000066"/>
                </a:solidFill>
                <a:latin typeface="黑体" panose="02010609060101010101" pitchFamily="49" charset="-122"/>
                <a:ea typeface="宋体" panose="02010600030101010101" pitchFamily="2" charset="-122"/>
              </a:defRPr>
            </a:lvl4pPr>
            <a:lvl5pPr marL="2057400" indent="-228600" eaLnBrk="0" hangingPunct="0">
              <a:defRPr kumimoji="1" sz="2800" b="1">
                <a:solidFill>
                  <a:srgbClr val="000066"/>
                </a:solidFill>
                <a:latin typeface="黑体" panose="02010609060101010101" pitchFamily="49" charset="-122"/>
                <a:ea typeface="宋体" panose="02010600030101010101" pitchFamily="2" charset="-122"/>
              </a:defRPr>
            </a:lvl5pPr>
            <a:lvl6pPr marL="2514600" indent="-228600" eaLnBrk="0" fontAlgn="base" hangingPunct="0">
              <a:spcBef>
                <a:spcPct val="0"/>
              </a:spcBef>
              <a:spcAft>
                <a:spcPct val="0"/>
              </a:spcAft>
              <a:defRPr kumimoji="1" sz="2800" b="1">
                <a:solidFill>
                  <a:srgbClr val="000066"/>
                </a:solidFill>
                <a:latin typeface="黑体" panose="02010609060101010101" pitchFamily="49" charset="-122"/>
                <a:ea typeface="宋体" panose="02010600030101010101" pitchFamily="2" charset="-122"/>
              </a:defRPr>
            </a:lvl6pPr>
            <a:lvl7pPr marL="2971800" indent="-228600" eaLnBrk="0" fontAlgn="base" hangingPunct="0">
              <a:spcBef>
                <a:spcPct val="0"/>
              </a:spcBef>
              <a:spcAft>
                <a:spcPct val="0"/>
              </a:spcAft>
              <a:defRPr kumimoji="1" sz="2800" b="1">
                <a:solidFill>
                  <a:srgbClr val="000066"/>
                </a:solidFill>
                <a:latin typeface="黑体" panose="02010609060101010101" pitchFamily="49" charset="-122"/>
                <a:ea typeface="宋体" panose="02010600030101010101" pitchFamily="2" charset="-122"/>
              </a:defRPr>
            </a:lvl7pPr>
            <a:lvl8pPr marL="3429000" indent="-228600" eaLnBrk="0" fontAlgn="base" hangingPunct="0">
              <a:spcBef>
                <a:spcPct val="0"/>
              </a:spcBef>
              <a:spcAft>
                <a:spcPct val="0"/>
              </a:spcAft>
              <a:defRPr kumimoji="1" sz="2800" b="1">
                <a:solidFill>
                  <a:srgbClr val="000066"/>
                </a:solidFill>
                <a:latin typeface="黑体" panose="02010609060101010101" pitchFamily="49" charset="-122"/>
                <a:ea typeface="宋体" panose="02010600030101010101" pitchFamily="2" charset="-122"/>
              </a:defRPr>
            </a:lvl8pPr>
            <a:lvl9pPr marL="3886200" indent="-228600" eaLnBrk="0" fontAlgn="base" hangingPunct="0">
              <a:spcBef>
                <a:spcPct val="0"/>
              </a:spcBef>
              <a:spcAft>
                <a:spcPct val="0"/>
              </a:spcAft>
              <a:defRPr kumimoji="1" sz="2800" b="1">
                <a:solidFill>
                  <a:srgbClr val="000066"/>
                </a:solidFill>
                <a:latin typeface="黑体" panose="02010609060101010101" pitchFamily="49"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a:ln>
                  <a:noFill/>
                </a:ln>
                <a:solidFill>
                  <a:srgbClr val="FF0000"/>
                </a:solidFill>
                <a:effectLst/>
                <a:uLnTx/>
                <a:uFillTx/>
                <a:latin typeface="+mn-lt"/>
                <a:ea typeface="黑体" panose="02010609060101010101" pitchFamily="49" charset="-122"/>
                <a:cs typeface="+mn-cs"/>
              </a:rPr>
              <a:t>结论：天上不会掉馅饼</a:t>
            </a:r>
          </a:p>
        </p:txBody>
      </p:sp>
      <p:grpSp>
        <p:nvGrpSpPr>
          <p:cNvPr id="18440" name="组合 8"/>
          <p:cNvGrpSpPr/>
          <p:nvPr/>
        </p:nvGrpSpPr>
        <p:grpSpPr>
          <a:xfrm>
            <a:off x="2235200" y="1319213"/>
            <a:ext cx="5360988" cy="1317625"/>
            <a:chOff x="2070847" y="4778375"/>
            <a:chExt cx="5937065" cy="1570038"/>
          </a:xfrm>
        </p:grpSpPr>
        <p:graphicFrame>
          <p:nvGraphicFramePr>
            <p:cNvPr id="18434" name="Object 37"/>
            <p:cNvGraphicFramePr>
              <a:graphicFrameLocks noChangeAspect="1"/>
            </p:cNvGraphicFramePr>
            <p:nvPr/>
          </p:nvGraphicFramePr>
          <p:xfrm>
            <a:off x="2115545" y="4778375"/>
            <a:ext cx="5111750" cy="1570038"/>
          </p:xfrm>
          <a:graphic>
            <a:graphicData uri="http://schemas.openxmlformats.org/presentationml/2006/ole">
              <mc:AlternateContent xmlns:mc="http://schemas.openxmlformats.org/markup-compatibility/2006">
                <mc:Choice xmlns:v="urn:schemas-microsoft-com:vml" Requires="v">
                  <p:oleObj r:id="rId2" imgW="2094865" imgH="635000" progId="Equation.DSMT4">
                    <p:embed/>
                  </p:oleObj>
                </mc:Choice>
                <mc:Fallback>
                  <p:oleObj r:id="rId2" imgW="2094865" imgH="635000" progId="Equation.DSMT4">
                    <p:embed/>
                    <p:pic>
                      <p:nvPicPr>
                        <p:cNvPr id="0" name="Object 37"/>
                        <p:cNvPicPr/>
                        <p:nvPr/>
                      </p:nvPicPr>
                      <p:blipFill>
                        <a:blip r:embed="rId3"/>
                        <a:stretch>
                          <a:fillRect/>
                        </a:stretch>
                      </p:blipFill>
                      <p:spPr>
                        <a:xfrm>
                          <a:off x="2115545" y="4778375"/>
                          <a:ext cx="5111750" cy="1570038"/>
                        </a:xfrm>
                        <a:prstGeom prst="rect">
                          <a:avLst/>
                        </a:prstGeom>
                        <a:noFill/>
                        <a:ln w="38100">
                          <a:noFill/>
                          <a:miter/>
                        </a:ln>
                      </p:spPr>
                    </p:pic>
                  </p:oleObj>
                </mc:Fallback>
              </mc:AlternateContent>
            </a:graphicData>
          </a:graphic>
        </p:graphicFrame>
        <p:cxnSp>
          <p:nvCxnSpPr>
            <p:cNvPr id="18442" name="直接连接符 10"/>
            <p:cNvCxnSpPr/>
            <p:nvPr/>
          </p:nvCxnSpPr>
          <p:spPr>
            <a:xfrm>
              <a:off x="2070847" y="5274205"/>
              <a:ext cx="5937065" cy="45005"/>
            </a:xfrm>
            <a:prstGeom prst="line">
              <a:avLst/>
            </a:prstGeom>
            <a:ln w="22225" cap="flat" cmpd="sng">
              <a:solidFill>
                <a:schemeClr val="tx1"/>
              </a:solidFill>
              <a:prstDash val="solid"/>
              <a:headEnd type="none" w="med" len="med"/>
              <a:tailEnd type="none" w="med" len="med"/>
            </a:ln>
          </p:spPr>
        </p:cxnSp>
        <p:cxnSp>
          <p:nvCxnSpPr>
            <p:cNvPr id="18443" name="直接连接符 11"/>
            <p:cNvCxnSpPr/>
            <p:nvPr/>
          </p:nvCxnSpPr>
          <p:spPr>
            <a:xfrm flipH="1">
              <a:off x="2726795" y="4824155"/>
              <a:ext cx="1" cy="1395155"/>
            </a:xfrm>
            <a:prstGeom prst="line">
              <a:avLst/>
            </a:prstGeom>
            <a:ln w="22225" cap="flat" cmpd="sng">
              <a:solidFill>
                <a:schemeClr val="tx1"/>
              </a:solidFill>
              <a:prstDash val="solid"/>
              <a:headEnd type="none" w="med" len="med"/>
              <a:tailEnd type="none" w="med" len="med"/>
            </a:ln>
          </p:spPr>
        </p:cxnSp>
        <p:graphicFrame>
          <p:nvGraphicFramePr>
            <p:cNvPr id="18435" name="Object 38"/>
            <p:cNvGraphicFramePr>
              <a:graphicFrameLocks noChangeAspect="1"/>
            </p:cNvGraphicFramePr>
            <p:nvPr/>
          </p:nvGraphicFramePr>
          <p:xfrm>
            <a:off x="7587335" y="4778466"/>
            <a:ext cx="309563" cy="1538288"/>
          </p:xfrm>
          <a:graphic>
            <a:graphicData uri="http://schemas.openxmlformats.org/presentationml/2006/ole">
              <mc:AlternateContent xmlns:mc="http://schemas.openxmlformats.org/markup-compatibility/2006">
                <mc:Choice xmlns:v="urn:schemas-microsoft-com:vml" Requires="v">
                  <p:oleObj r:id="rId4" imgW="127000" imgH="621665" progId="Equation.DSMT4">
                    <p:embed/>
                  </p:oleObj>
                </mc:Choice>
                <mc:Fallback>
                  <p:oleObj r:id="rId4" imgW="127000" imgH="621665" progId="Equation.DSMT4">
                    <p:embed/>
                    <p:pic>
                      <p:nvPicPr>
                        <p:cNvPr id="0" name="Object 38"/>
                        <p:cNvPicPr/>
                        <p:nvPr/>
                      </p:nvPicPr>
                      <p:blipFill>
                        <a:blip r:embed="rId5"/>
                        <a:stretch>
                          <a:fillRect/>
                        </a:stretch>
                      </p:blipFill>
                      <p:spPr>
                        <a:xfrm>
                          <a:off x="7587335" y="4778466"/>
                          <a:ext cx="309563" cy="1538288"/>
                        </a:xfrm>
                        <a:prstGeom prst="rect">
                          <a:avLst/>
                        </a:prstGeom>
                        <a:noFill/>
                        <a:ln w="38100">
                          <a:noFill/>
                          <a:miter/>
                        </a:ln>
                      </p:spPr>
                    </p:pic>
                  </p:oleObj>
                </mc:Fallback>
              </mc:AlternateContent>
            </a:graphicData>
          </a:graphic>
        </p:graphicFrame>
      </p:grpSp>
      <p:sp>
        <p:nvSpPr>
          <p:cNvPr id="10250" name="TextBox 13"/>
          <p:cNvSpPr txBox="1">
            <a:spLocks noChangeArrowheads="1"/>
          </p:cNvSpPr>
          <p:nvPr/>
        </p:nvSpPr>
        <p:spPr bwMode="auto">
          <a:xfrm>
            <a:off x="730250" y="1311275"/>
            <a:ext cx="1108075" cy="461963"/>
          </a:xfrm>
          <a:prstGeom prst="rect">
            <a:avLst/>
          </a:prstGeom>
          <a:noFill/>
          <a:ln>
            <a:noFill/>
          </a:ln>
        </p:spPr>
        <p:txBody>
          <a:bodyPr wrap="none">
            <a:spAutoFit/>
          </a:bodyPr>
          <a:lstStyle>
            <a:lvl1pPr eaLnBrk="0" hangingPunct="0">
              <a:defRPr kumimoji="1" sz="2800" b="1">
                <a:solidFill>
                  <a:srgbClr val="000066"/>
                </a:solidFill>
                <a:latin typeface="黑体" panose="02010609060101010101" pitchFamily="49" charset="-122"/>
                <a:ea typeface="宋体" panose="02010600030101010101" pitchFamily="2" charset="-122"/>
              </a:defRPr>
            </a:lvl1pPr>
            <a:lvl2pPr marL="742950" indent="-285750" eaLnBrk="0" hangingPunct="0">
              <a:defRPr kumimoji="1" sz="2800" b="1">
                <a:solidFill>
                  <a:srgbClr val="000066"/>
                </a:solidFill>
                <a:latin typeface="黑体" panose="02010609060101010101" pitchFamily="49" charset="-122"/>
                <a:ea typeface="宋体" panose="02010600030101010101" pitchFamily="2" charset="-122"/>
              </a:defRPr>
            </a:lvl2pPr>
            <a:lvl3pPr marL="1143000" indent="-228600" eaLnBrk="0" hangingPunct="0">
              <a:defRPr kumimoji="1" sz="2800" b="1">
                <a:solidFill>
                  <a:srgbClr val="000066"/>
                </a:solidFill>
                <a:latin typeface="黑体" panose="02010609060101010101" pitchFamily="49" charset="-122"/>
                <a:ea typeface="宋体" panose="02010600030101010101" pitchFamily="2" charset="-122"/>
              </a:defRPr>
            </a:lvl3pPr>
            <a:lvl4pPr marL="1600200" indent="-228600" eaLnBrk="0" hangingPunct="0">
              <a:defRPr kumimoji="1" sz="2800" b="1">
                <a:solidFill>
                  <a:srgbClr val="000066"/>
                </a:solidFill>
                <a:latin typeface="黑体" panose="02010609060101010101" pitchFamily="49" charset="-122"/>
                <a:ea typeface="宋体" panose="02010600030101010101" pitchFamily="2" charset="-122"/>
              </a:defRPr>
            </a:lvl4pPr>
            <a:lvl5pPr marL="2057400" indent="-228600" eaLnBrk="0" hangingPunct="0">
              <a:defRPr kumimoji="1" sz="2800" b="1">
                <a:solidFill>
                  <a:srgbClr val="000066"/>
                </a:solidFill>
                <a:latin typeface="黑体" panose="02010609060101010101" pitchFamily="49" charset="-122"/>
                <a:ea typeface="宋体" panose="02010600030101010101" pitchFamily="2" charset="-122"/>
              </a:defRPr>
            </a:lvl5pPr>
            <a:lvl6pPr marL="2514600" indent="-228600" eaLnBrk="0" fontAlgn="base" hangingPunct="0">
              <a:spcBef>
                <a:spcPct val="0"/>
              </a:spcBef>
              <a:spcAft>
                <a:spcPct val="0"/>
              </a:spcAft>
              <a:defRPr kumimoji="1" sz="2800" b="1">
                <a:solidFill>
                  <a:srgbClr val="000066"/>
                </a:solidFill>
                <a:latin typeface="黑体" panose="02010609060101010101" pitchFamily="49" charset="-122"/>
                <a:ea typeface="宋体" panose="02010600030101010101" pitchFamily="2" charset="-122"/>
              </a:defRPr>
            </a:lvl6pPr>
            <a:lvl7pPr marL="2971800" indent="-228600" eaLnBrk="0" fontAlgn="base" hangingPunct="0">
              <a:spcBef>
                <a:spcPct val="0"/>
              </a:spcBef>
              <a:spcAft>
                <a:spcPct val="0"/>
              </a:spcAft>
              <a:defRPr kumimoji="1" sz="2800" b="1">
                <a:solidFill>
                  <a:srgbClr val="000066"/>
                </a:solidFill>
                <a:latin typeface="黑体" panose="02010609060101010101" pitchFamily="49" charset="-122"/>
                <a:ea typeface="宋体" panose="02010600030101010101" pitchFamily="2" charset="-122"/>
              </a:defRPr>
            </a:lvl7pPr>
            <a:lvl8pPr marL="3429000" indent="-228600" eaLnBrk="0" fontAlgn="base" hangingPunct="0">
              <a:spcBef>
                <a:spcPct val="0"/>
              </a:spcBef>
              <a:spcAft>
                <a:spcPct val="0"/>
              </a:spcAft>
              <a:defRPr kumimoji="1" sz="2800" b="1">
                <a:solidFill>
                  <a:srgbClr val="000066"/>
                </a:solidFill>
                <a:latin typeface="黑体" panose="02010609060101010101" pitchFamily="49" charset="-122"/>
                <a:ea typeface="宋体" panose="02010600030101010101" pitchFamily="2" charset="-122"/>
              </a:defRPr>
            </a:lvl8pPr>
            <a:lvl9pPr marL="3886200" indent="-228600" eaLnBrk="0" fontAlgn="base" hangingPunct="0">
              <a:spcBef>
                <a:spcPct val="0"/>
              </a:spcBef>
              <a:spcAft>
                <a:spcPct val="0"/>
              </a:spcAft>
              <a:defRPr kumimoji="1" sz="2800" b="1">
                <a:solidFill>
                  <a:srgbClr val="000066"/>
                </a:solidFill>
                <a:latin typeface="黑体" panose="02010609060101010101" pitchFamily="49"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分布律</a:t>
            </a:r>
          </a:p>
        </p:txBody>
      </p:sp>
      <p:graphicFrame>
        <p:nvGraphicFramePr>
          <p:cNvPr id="4" name="Object 39"/>
          <p:cNvGraphicFramePr>
            <a:graphicFrameLocks noChangeAspect="1"/>
          </p:cNvGraphicFramePr>
          <p:nvPr/>
        </p:nvGraphicFramePr>
        <p:xfrm>
          <a:off x="657225" y="3294063"/>
          <a:ext cx="919163" cy="417512"/>
        </p:xfrm>
        <a:graphic>
          <a:graphicData uri="http://schemas.openxmlformats.org/presentationml/2006/ole">
            <mc:AlternateContent xmlns:mc="http://schemas.openxmlformats.org/markup-compatibility/2006">
              <mc:Choice xmlns:v="urn:schemas-microsoft-com:vml" Requires="v">
                <p:oleObj r:id="rId6" imgW="381000" imgH="165100" progId="Equation.DSMT4">
                  <p:embed/>
                </p:oleObj>
              </mc:Choice>
              <mc:Fallback>
                <p:oleObj r:id="rId6" imgW="381000" imgH="165100" progId="Equation.DSMT4">
                  <p:embed/>
                  <p:pic>
                    <p:nvPicPr>
                      <p:cNvPr id="0" name="Object 39"/>
                      <p:cNvPicPr/>
                      <p:nvPr/>
                    </p:nvPicPr>
                    <p:blipFill>
                      <a:blip r:embed="rId7"/>
                      <a:stretch>
                        <a:fillRect/>
                      </a:stretch>
                    </p:blipFill>
                    <p:spPr>
                      <a:xfrm>
                        <a:off x="657225" y="3294063"/>
                        <a:ext cx="919163" cy="417512"/>
                      </a:xfrm>
                      <a:prstGeom prst="rect">
                        <a:avLst/>
                      </a:prstGeom>
                      <a:noFill/>
                      <a:ln w="38100">
                        <a:noFill/>
                        <a:miter/>
                      </a:ln>
                    </p:spPr>
                  </p:pic>
                </p:oleObj>
              </mc:Fallback>
            </mc:AlternateContent>
          </a:graphicData>
        </a:graphic>
      </p:graphicFrame>
      <p:graphicFrame>
        <p:nvGraphicFramePr>
          <p:cNvPr id="6" name="Object 40"/>
          <p:cNvGraphicFramePr>
            <a:graphicFrameLocks noChangeAspect="1"/>
          </p:cNvGraphicFramePr>
          <p:nvPr/>
        </p:nvGraphicFramePr>
        <p:xfrm>
          <a:off x="1266825" y="4194175"/>
          <a:ext cx="857250" cy="447675"/>
        </p:xfrm>
        <a:graphic>
          <a:graphicData uri="http://schemas.openxmlformats.org/presentationml/2006/ole">
            <mc:AlternateContent xmlns:mc="http://schemas.openxmlformats.org/markup-compatibility/2006">
              <mc:Choice xmlns:v="urn:schemas-microsoft-com:vml" Requires="v">
                <p:oleObj r:id="rId8" imgW="354965" imgH="177800" progId="Equation.DSMT4">
                  <p:embed/>
                </p:oleObj>
              </mc:Choice>
              <mc:Fallback>
                <p:oleObj r:id="rId8" imgW="354965" imgH="177800" progId="Equation.DSMT4">
                  <p:embed/>
                  <p:pic>
                    <p:nvPicPr>
                      <p:cNvPr id="0" name="Object 40"/>
                      <p:cNvPicPr/>
                      <p:nvPr/>
                    </p:nvPicPr>
                    <p:blipFill>
                      <a:blip r:embed="rId9"/>
                      <a:stretch>
                        <a:fillRect/>
                      </a:stretch>
                    </p:blipFill>
                    <p:spPr>
                      <a:xfrm>
                        <a:off x="1266825" y="4194175"/>
                        <a:ext cx="857250" cy="447675"/>
                      </a:xfrm>
                      <a:prstGeom prst="rect">
                        <a:avLst/>
                      </a:prstGeom>
                      <a:noFill/>
                      <a:ln w="38100">
                        <a:noFill/>
                        <a:miter/>
                      </a:ln>
                    </p:spPr>
                  </p:pic>
                </p:oleObj>
              </mc:Fallback>
            </mc:AlternateContent>
          </a:graphicData>
        </a:graphic>
      </p:graphicFrame>
      <p:graphicFrame>
        <p:nvGraphicFramePr>
          <p:cNvPr id="15" name="Object 41"/>
          <p:cNvGraphicFramePr>
            <a:graphicFrameLocks noChangeAspect="1"/>
          </p:cNvGraphicFramePr>
          <p:nvPr/>
        </p:nvGraphicFramePr>
        <p:xfrm>
          <a:off x="1593850" y="3068638"/>
          <a:ext cx="6938963" cy="957262"/>
        </p:xfrm>
        <a:graphic>
          <a:graphicData uri="http://schemas.openxmlformats.org/presentationml/2006/ole">
            <mc:AlternateContent xmlns:mc="http://schemas.openxmlformats.org/markup-compatibility/2006">
              <mc:Choice xmlns:v="urn:schemas-microsoft-com:vml" Requires="v">
                <p:oleObj r:id="rId10" imgW="3086100" imgH="406400" progId="Equation.DSMT4">
                  <p:embed/>
                </p:oleObj>
              </mc:Choice>
              <mc:Fallback>
                <p:oleObj r:id="rId10" imgW="3086100" imgH="406400" progId="Equation.DSMT4">
                  <p:embed/>
                  <p:pic>
                    <p:nvPicPr>
                      <p:cNvPr id="0" name="Object 41"/>
                      <p:cNvPicPr/>
                      <p:nvPr/>
                    </p:nvPicPr>
                    <p:blipFill>
                      <a:blip r:embed="rId11"/>
                      <a:stretch>
                        <a:fillRect/>
                      </a:stretch>
                    </p:blipFill>
                    <p:spPr>
                      <a:xfrm>
                        <a:off x="1593850" y="3068638"/>
                        <a:ext cx="6938963" cy="957262"/>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387"/>
                                        </p:tgtEl>
                                        <p:attrNameLst>
                                          <p:attrName>style.visibility</p:attrName>
                                        </p:attrNameLst>
                                      </p:cBhvr>
                                      <p:to>
                                        <p:strVal val="visible"/>
                                      </p:to>
                                    </p:set>
                                    <p:animEffect transition="in" filter="wipe(left)">
                                      <p:cBhvr>
                                        <p:cTn id="17" dur="500"/>
                                        <p:tgtEl>
                                          <p:spTgt spid="16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猜</a:t>
            </a:r>
          </a:p>
        </p:txBody>
      </p:sp>
      <p:sp>
        <p:nvSpPr>
          <p:cNvPr id="5" name="文本框 4"/>
          <p:cNvSpPr txBox="1"/>
          <p:nvPr>
            <p:custDataLst>
              <p:tags r:id="rId3"/>
            </p:custDataLst>
          </p:nvPr>
        </p:nvSpPr>
        <p:spPr>
          <a:xfrm>
            <a:off x="1828800" y="3471863"/>
            <a:ext cx="64008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放弃</a:t>
            </a:r>
          </a:p>
        </p:txBody>
      </p:sp>
      <p:sp>
        <p:nvSpPr>
          <p:cNvPr id="6" name="文本框 5"/>
          <p:cNvSpPr txBox="1"/>
          <p:nvPr>
            <p:custDataLst>
              <p:tags r:id="rId4"/>
            </p:custDataLst>
          </p:nvPr>
        </p:nvSpPr>
        <p:spPr>
          <a:xfrm>
            <a:off x="1828800" y="4157663"/>
            <a:ext cx="64008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猜、放弃一样大</a:t>
            </a:r>
          </a:p>
        </p:txBody>
      </p:sp>
      <p:sp>
        <p:nvSpPr>
          <p:cNvPr id="8" name="椭圆 7"/>
          <p:cNvSpPr>
            <a:spLocks noChangeAspect="1"/>
          </p:cNvSpPr>
          <p:nvPr>
            <p:custDataLst>
              <p:tags r:id="rId5"/>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square" lIns="91440" tIns="45720" rIns="91440" bIns="45720" numCol="1" rtlCol="0" anchor="ctr" anchorCtr="1" compatLnSpc="1"/>
          <a:lstStyle/>
          <a:p>
            <a:pPr marL="0" marR="0" indent="0" algn="l" defTabSz="1069975" rtl="0" eaLnBrk="1" fontAlgn="base" latinLnBrk="0" hangingPunct="1">
              <a:lnSpc>
                <a:spcPct val="135000"/>
              </a:lnSpc>
              <a:spcBef>
                <a:spcPct val="0"/>
              </a:spcBef>
              <a:spcAft>
                <a:spcPct val="0"/>
              </a:spcAft>
              <a:buClrTx/>
              <a:buSzTx/>
              <a:buFontTx/>
              <a:buNone/>
            </a:pPr>
            <a:r>
              <a:rPr kumimoji="1" lang="en-US" altLang="zh-CN" sz="1600" b="0" i="0" u="none" strike="noStrike" cap="none" normalizeH="0" baseline="0">
                <a:ln>
                  <a:noFill/>
                </a:ln>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微软雅黑" panose="020B0503020204020204" charset="-122"/>
              </a:rPr>
              <a:t>A</a:t>
            </a:r>
            <a:endParaRPr kumimoji="1" lang="zh-CN" altLang="en-US" sz="1600" b="0" i="0" u="none" strike="noStrike" cap="none" normalizeH="0" baseline="0">
              <a:ln>
                <a:noFill/>
              </a:ln>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6"/>
            </p:custDataLst>
          </p:nvPr>
        </p:nvSpPr>
        <p:spPr bwMode="auto">
          <a:xfrm>
            <a:off x="1114425" y="3536156"/>
            <a:ext cx="514350" cy="514350"/>
          </a:xfrm>
          <a:prstGeom prst="ellipse">
            <a:avLst/>
          </a:prstGeom>
          <a:solidFill>
            <a:srgbClr val="808080"/>
          </a:solidFill>
          <a:ln w="12700" cap="flat" cmpd="sng" algn="ctr">
            <a:solidFill>
              <a:srgbClr val="000000"/>
            </a:solidFill>
            <a:prstDash val="solid"/>
            <a:round/>
            <a:headEnd type="none" w="med" len="med"/>
            <a:tailEnd type="none" w="med" len="med"/>
          </a:ln>
        </p:spPr>
        <p:txBody>
          <a:bodyPr vert="horz" wrap="square" lIns="91440" tIns="45720" rIns="91440" bIns="45720" numCol="1" rtlCol="0" anchor="ctr" anchorCtr="1" compatLnSpc="1"/>
          <a:lstStyle/>
          <a:p>
            <a:pPr marL="0" marR="0" indent="0" algn="l" defTabSz="1069975" rtl="0" eaLnBrk="1" fontAlgn="base" latinLnBrk="0" hangingPunct="1">
              <a:lnSpc>
                <a:spcPct val="135000"/>
              </a:lnSpc>
              <a:spcBef>
                <a:spcPct val="0"/>
              </a:spcBef>
              <a:spcAft>
                <a:spcPct val="0"/>
              </a:spcAft>
              <a:buClrTx/>
              <a:buSzTx/>
              <a:buFontTx/>
              <a:buNone/>
            </a:pPr>
            <a:r>
              <a:rPr kumimoji="1" lang="en-US" altLang="zh-CN" sz="1600" b="0" i="0" u="none" strike="noStrike" cap="none" normalizeH="0" baseline="0">
                <a:ln>
                  <a:noFill/>
                </a:ln>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微软雅黑" panose="020B0503020204020204" charset="-122"/>
              </a:rPr>
              <a:t>B</a:t>
            </a:r>
            <a:endParaRPr kumimoji="1" lang="zh-CN" altLang="en-US" sz="1600" b="0" i="0" u="none" strike="noStrike" cap="none" normalizeH="0" baseline="0">
              <a:ln>
                <a:noFill/>
              </a:ln>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7"/>
            </p:custDataLst>
          </p:nvPr>
        </p:nvSpPr>
        <p:spPr bwMode="auto">
          <a:xfrm>
            <a:off x="1114425" y="4221956"/>
            <a:ext cx="514350" cy="514350"/>
          </a:xfrm>
          <a:prstGeom prst="ellipse">
            <a:avLst/>
          </a:prstGeom>
          <a:solidFill>
            <a:srgbClr val="00FF00"/>
          </a:solidFill>
          <a:ln w="25400" cap="flat" cmpd="sng" algn="ctr">
            <a:solidFill>
              <a:srgbClr val="000000"/>
            </a:solidFill>
            <a:prstDash val="solid"/>
            <a:round/>
            <a:headEnd type="none" w="med" len="med"/>
            <a:tailEnd type="none" w="med" len="med"/>
          </a:ln>
        </p:spPr>
        <p:txBody>
          <a:bodyPr vert="horz" wrap="square" lIns="91440" tIns="45720" rIns="91440" bIns="45720" numCol="1" rtlCol="0" anchor="ctr" anchorCtr="1" compatLnSpc="1"/>
          <a:lstStyle/>
          <a:p>
            <a:pPr marL="0" marR="0" indent="0" algn="l" defTabSz="1069975" rtl="0" eaLnBrk="1" fontAlgn="base" latinLnBrk="0" hangingPunct="1">
              <a:lnSpc>
                <a:spcPct val="135000"/>
              </a:lnSpc>
              <a:spcBef>
                <a:spcPct val="0"/>
              </a:spcBef>
              <a:spcAft>
                <a:spcPct val="0"/>
              </a:spcAft>
              <a:buClrTx/>
              <a:buSzTx/>
              <a:buFontTx/>
              <a:buNone/>
            </a:pPr>
            <a:r>
              <a:rPr kumimoji="1" lang="en-US" altLang="zh-CN" sz="1600" b="0" i="0" u="none" strike="noStrike" cap="none" normalizeH="0" baseline="0">
                <a:ln>
                  <a:noFill/>
                </a:ln>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微软雅黑" panose="020B0503020204020204" charset="-122"/>
              </a:rPr>
              <a:t>C</a:t>
            </a:r>
            <a:endParaRPr kumimoji="1" lang="zh-CN" altLang="en-US" sz="1600" b="0" i="0" u="none" strike="noStrike" cap="none" normalizeH="0" baseline="0">
              <a:ln>
                <a:noFill/>
              </a:ln>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8"/>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p:spPr>
        <p:txBody>
          <a:bodyPr vert="horz" wrap="square" lIns="91440" tIns="45720" rIns="91440" bIns="45720" numCol="1" rtlCol="0" anchor="ctr" anchorCtr="1" compatLnSpc="1"/>
          <a:lstStyle/>
          <a:p>
            <a:pPr marL="0" marR="0" indent="0" algn="l" defTabSz="1069975" rtl="0" eaLnBrk="1" fontAlgn="base" latinLnBrk="0" hangingPunct="1">
              <a:lnSpc>
                <a:spcPct val="135000"/>
              </a:lnSpc>
              <a:spcBef>
                <a:spcPct val="0"/>
              </a:spcBef>
              <a:spcAft>
                <a:spcPct val="0"/>
              </a:spcAft>
              <a:buClrTx/>
              <a:buSzTx/>
              <a:buFontTx/>
              <a:buNone/>
            </a:pPr>
            <a:r>
              <a:rPr kumimoji="1" lang="zh-CN" altLang="en-US" sz="1600" b="0" i="0" u="none" strike="noStrike" cap="none" normalizeH="0" baseline="0">
                <a:ln>
                  <a:noFill/>
                </a:ln>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微软雅黑" panose="020B0503020204020204" charset="-122"/>
              </a:rPr>
              <a:t>提交</a:t>
            </a:r>
          </a:p>
        </p:txBody>
      </p:sp>
      <p:sp>
        <p:nvSpPr>
          <p:cNvPr id="20" name="Text Box 2"/>
          <p:cNvSpPr txBox="1"/>
          <p:nvPr/>
        </p:nvSpPr>
        <p:spPr>
          <a:xfrm>
            <a:off x="914400" y="1200293"/>
            <a:ext cx="7618040" cy="1333378"/>
          </a:xfrm>
          <a:prstGeom prst="rect">
            <a:avLst/>
          </a:prstGeom>
          <a:noFill/>
          <a:ln w="9525">
            <a:noFill/>
          </a:ln>
        </p:spPr>
        <p:txBody>
          <a:bodyPr wrap="square" lIns="0" tIns="0" rIns="0">
            <a:spAutoFit/>
          </a:bodyPr>
          <a:lstStyle/>
          <a:p>
            <a:pPr>
              <a:lnSpc>
                <a:spcPct val="120000"/>
              </a:lnSpc>
            </a:pPr>
            <a:r>
              <a:rPr lang="zh-CN" altLang="en-US" sz="2400" b="1" dirty="0">
                <a:latin typeface="Times New Roman" panose="02020603050405020304" pitchFamily="18" charset="0"/>
              </a:rPr>
              <a:t>再如</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考试中经常碰到单选题，四个选项，选对</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分，选错了扣</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分，放弃不得分也不扣分，没有任何线索的情况下，做出何种选择所得均分的大？</a:t>
            </a:r>
          </a:p>
        </p:txBody>
      </p:sp>
      <p:grpSp>
        <p:nvGrpSpPr>
          <p:cNvPr id="17" name="组合 16"/>
          <p:cNvGrpSpPr/>
          <p:nvPr>
            <p:custDataLst>
              <p:tags r:id="rId9"/>
            </p:custDataLst>
          </p:nvPr>
        </p:nvGrpSpPr>
        <p:grpSpPr>
          <a:xfrm>
            <a:off x="0" y="0"/>
            <a:ext cx="9144000" cy="635000"/>
            <a:chOff x="0" y="0"/>
            <a:chExt cx="9144000" cy="635000"/>
          </a:xfrm>
        </p:grpSpPr>
        <p:sp>
          <p:nvSpPr>
            <p:cNvPr id="13" name="TitleBackground"/>
            <p:cNvSpPr/>
            <p:nvPr>
              <p:custDataLst>
                <p:tags r:id="rId11"/>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a:solidFill>
                    <a:srgbClr val="00458A"/>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1069975" rtl="0" eaLnBrk="1" fontAlgn="base" latinLnBrk="0" hangingPunct="1">
                <a:lnSpc>
                  <a:spcPct val="135000"/>
                </a:lnSpc>
                <a:spcBef>
                  <a:spcPct val="0"/>
                </a:spcBef>
                <a:spcAft>
                  <a:spcPct val="0"/>
                </a:spcAft>
                <a:buClrTx/>
                <a:buSzTx/>
                <a:buFontTx/>
                <a:buNone/>
              </a:pPr>
              <a:endParaRPr kumimoji="1" lang="zh-CN" altLang="en-US" sz="2300" b="0" i="0" u="none" strike="noStrike" cap="none" normalizeH="0" baseline="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14" name="ColorBlock"/>
            <p:cNvSpPr/>
            <p:nvPr>
              <p:custDataLst>
                <p:tags r:id="rId12"/>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a:solidFill>
                    <a:srgbClr val="00458A"/>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1069975" rtl="0" eaLnBrk="1" fontAlgn="base" latinLnBrk="0" hangingPunct="1">
                <a:lnSpc>
                  <a:spcPct val="135000"/>
                </a:lnSpc>
                <a:spcBef>
                  <a:spcPct val="0"/>
                </a:spcBef>
                <a:spcAft>
                  <a:spcPct val="0"/>
                </a:spcAft>
                <a:buClrTx/>
                <a:buSzTx/>
                <a:buFontTx/>
                <a:buNone/>
              </a:pPr>
              <a:endParaRPr kumimoji="1" lang="zh-CN" altLang="en-US" sz="2300" b="0" i="0" u="none" strike="noStrike" cap="none" normalizeH="0" baseline="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15" name="TypeText"/>
            <p:cNvSpPr txBox="1"/>
            <p:nvPr>
              <p:custDataLst>
                <p:tags r:id="rId13"/>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p>
          </p:txBody>
        </p:sp>
        <p:sp>
          <p:nvSpPr>
            <p:cNvPr id="16" name="TipText"/>
            <p:cNvSpPr txBox="1"/>
            <p:nvPr>
              <p:custDataLst>
                <p:tags r:id="rId14"/>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p>
          </p:txBody>
        </p:sp>
      </p:grpSp>
      <p:pic>
        <p:nvPicPr>
          <p:cNvPr id="2" name="图片 1"/>
          <p:cNvPicPr/>
          <p:nvPr>
            <p:custDataLst>
              <p:tags r:id="rId10"/>
            </p:custDataLst>
          </p:nvPr>
        </p:nvPicPr>
        <p:blipFill>
          <a:blip r:embed="rId16">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4486275" y="899160"/>
            <a:ext cx="4136390" cy="5352415"/>
          </a:xfrm>
          <a:prstGeom prst="rect">
            <a:avLst/>
          </a:prstGeom>
        </p:spPr>
      </p:pic>
      <p:sp>
        <p:nvSpPr>
          <p:cNvPr id="5" name="文本框 4"/>
          <p:cNvSpPr txBox="1"/>
          <p:nvPr/>
        </p:nvSpPr>
        <p:spPr>
          <a:xfrm>
            <a:off x="579755" y="1088390"/>
            <a:ext cx="3934460" cy="5028565"/>
          </a:xfrm>
          <a:prstGeom prst="rect">
            <a:avLst/>
          </a:prstGeom>
          <a:noFill/>
        </p:spPr>
        <p:txBody>
          <a:bodyPr wrap="square" rtlCol="0" anchor="t">
            <a:spAutoFit/>
          </a:bodyPr>
          <a:lstStyle/>
          <a:p>
            <a:pPr fontAlgn="auto">
              <a:lnSpc>
                <a:spcPts val="3500"/>
              </a:lnSpc>
            </a:pPr>
            <a:r>
              <a:rPr lang="en-US" altLang="zh-CN" sz="2000" b="1">
                <a:latin typeface="华文细黑" panose="02010600040101010101" pitchFamily="2" charset="-122"/>
                <a:ea typeface="华文细黑" panose="02010600040101010101" pitchFamily="2" charset="-122"/>
                <a:cs typeface="华文细黑" panose="02010600040101010101" pitchFamily="2" charset="-122"/>
              </a:rPr>
              <a:t>2020</a:t>
            </a:r>
            <a:r>
              <a:rPr lang="zh-CN" altLang="en-US" sz="2000" b="1">
                <a:latin typeface="华文细黑" panose="02010600040101010101" pitchFamily="2" charset="-122"/>
                <a:ea typeface="华文细黑" panose="02010600040101010101" pitchFamily="2" charset="-122"/>
                <a:cs typeface="华文细黑" panose="02010600040101010101" pitchFamily="2" charset="-122"/>
              </a:rPr>
              <a:t>年5月11日，武汉市新冠肺炎疫情防控指挥部涉疫大数据与流行病学调查组下发《关于开展全市新冠病毒核酸筛查的紧急通知》（下称“紧急通知”），其中通知</a:t>
            </a:r>
            <a:r>
              <a:rPr lang="zh-CN" altLang="en-US" sz="2000" b="1">
                <a:solidFill>
                  <a:srgbClr val="0000CC"/>
                </a:solidFill>
                <a:latin typeface="华文细黑" panose="02010600040101010101" pitchFamily="2" charset="-122"/>
                <a:ea typeface="华文细黑" panose="02010600040101010101" pitchFamily="2" charset="-122"/>
                <a:cs typeface="华文细黑" panose="02010600040101010101" pitchFamily="2" charset="-122"/>
              </a:rPr>
              <a:t>武汉各区新冠肺炎疫情防控指挥部：经研究决定，在武汉全市范围内开展全员新冠病毒核酸筛查“十天大会战”</a:t>
            </a:r>
            <a:r>
              <a:rPr lang="zh-CN" altLang="en-US" sz="2000" b="1">
                <a:latin typeface="华文细黑" panose="02010600040101010101" pitchFamily="2" charset="-122"/>
                <a:ea typeface="华文细黑" panose="02010600040101010101" pitchFamily="2" charset="-122"/>
                <a:cs typeface="华文细黑" panose="02010600040101010101" pitchFamily="2" charset="-122"/>
              </a:rPr>
              <a:t>。</a:t>
            </a:r>
            <a:r>
              <a:rPr lang="zh-CN" altLang="en-US" sz="2000" b="1">
                <a:solidFill>
                  <a:srgbClr val="FF0000"/>
                </a:solidFill>
                <a:latin typeface="华文细黑" panose="02010600040101010101" pitchFamily="2" charset="-122"/>
                <a:ea typeface="华文细黑" panose="02010600040101010101" pitchFamily="2" charset="-122"/>
                <a:cs typeface="华文细黑" panose="02010600040101010101" pitchFamily="2" charset="-122"/>
              </a:rPr>
              <a:t>各区按10天期限，做好本辖区全员核酸筛查计划安排。</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8313" y="1441450"/>
            <a:ext cx="8075612" cy="1631950"/>
          </a:xfrm>
          <a:prstGeom prst="rect">
            <a:avLst/>
          </a:prstGeom>
          <a:noFill/>
          <a:ln w="9525">
            <a:noFill/>
          </a:ln>
        </p:spPr>
        <p:txBody>
          <a:bodyPr wrap="none">
            <a:spAutoFit/>
          </a:bodyPr>
          <a:lstStyle/>
          <a:p>
            <a:pPr>
              <a:lnSpc>
                <a:spcPts val="4000"/>
              </a:lnSpc>
            </a:pPr>
            <a:r>
              <a:rPr lang="zh-CN" altLang="en-US" sz="2400" b="1" dirty="0">
                <a:solidFill>
                  <a:srgbClr val="000000"/>
                </a:solidFill>
                <a:latin typeface="Times New Roman" panose="02020603050405020304" pitchFamily="18" charset="0"/>
                <a:ea typeface="华文细黑" panose="02010600040101010101" pitchFamily="2" charset="-122"/>
              </a:rPr>
              <a:t>    为了某疾病普查，对大规模人群</a:t>
            </a:r>
            <a:r>
              <a:rPr lang="en-US" altLang="zh-CN" sz="2400" b="1" dirty="0">
                <a:solidFill>
                  <a:srgbClr val="000000"/>
                </a:solidFill>
                <a:latin typeface="Times New Roman" panose="02020603050405020304" pitchFamily="18" charset="0"/>
                <a:ea typeface="华文细黑" panose="02010600040101010101" pitchFamily="2" charset="-122"/>
              </a:rPr>
              <a:t>(</a:t>
            </a:r>
            <a:r>
              <a:rPr lang="en-US" altLang="zh-CN" sz="2400" b="1" i="1" dirty="0">
                <a:solidFill>
                  <a:srgbClr val="000000"/>
                </a:solidFill>
                <a:latin typeface="Times New Roman" panose="02020603050405020304" pitchFamily="18" charset="0"/>
                <a:ea typeface="华文细黑" panose="02010600040101010101" pitchFamily="2" charset="-122"/>
              </a:rPr>
              <a:t>N</a:t>
            </a:r>
            <a:r>
              <a:rPr lang="zh-CN" altLang="en-US" sz="2400" b="1" dirty="0">
                <a:solidFill>
                  <a:srgbClr val="000000"/>
                </a:solidFill>
                <a:latin typeface="Times New Roman" panose="02020603050405020304" pitchFamily="18" charset="0"/>
                <a:ea typeface="华文细黑" panose="02010600040101010101" pitchFamily="2" charset="-122"/>
              </a:rPr>
              <a:t>个人</a:t>
            </a:r>
            <a:r>
              <a:rPr lang="en-US" altLang="zh-CN" sz="2400" b="1" dirty="0">
                <a:solidFill>
                  <a:srgbClr val="000000"/>
                </a:solidFill>
                <a:latin typeface="Times New Roman" panose="02020603050405020304" pitchFamily="18" charset="0"/>
                <a:ea typeface="华文细黑" panose="02010600040101010101" pitchFamily="2" charset="-122"/>
              </a:rPr>
              <a:t>)</a:t>
            </a:r>
            <a:r>
              <a:rPr lang="zh-CN" altLang="en-US" sz="2400" b="1" dirty="0">
                <a:solidFill>
                  <a:srgbClr val="000000"/>
                </a:solidFill>
                <a:latin typeface="Times New Roman" panose="02020603050405020304" pitchFamily="18" charset="0"/>
                <a:ea typeface="华文细黑" panose="02010600040101010101" pitchFamily="2" charset="-122"/>
              </a:rPr>
              <a:t> 进行采血化验，</a:t>
            </a:r>
            <a:endParaRPr lang="en-US" altLang="zh-CN" sz="2400" b="1" dirty="0">
              <a:solidFill>
                <a:srgbClr val="000000"/>
              </a:solidFill>
              <a:latin typeface="Times New Roman" panose="02020603050405020304" pitchFamily="18" charset="0"/>
              <a:ea typeface="华文细黑" panose="02010600040101010101" pitchFamily="2" charset="-122"/>
            </a:endParaRPr>
          </a:p>
          <a:p>
            <a:pPr>
              <a:lnSpc>
                <a:spcPts val="4000"/>
              </a:lnSpc>
            </a:pPr>
            <a:r>
              <a:rPr lang="zh-CN" altLang="en-US" sz="2400" b="1" dirty="0">
                <a:solidFill>
                  <a:srgbClr val="000000"/>
                </a:solidFill>
                <a:latin typeface="Times New Roman" panose="02020603050405020304" pitchFamily="18" charset="0"/>
                <a:ea typeface="华文细黑" panose="02010600040101010101" pitchFamily="2" charset="-122"/>
              </a:rPr>
              <a:t>假设每人化验呈阳性的概率为 </a:t>
            </a:r>
            <a:r>
              <a:rPr lang="en-US" altLang="zh-CN" sz="2400" b="1" i="1" dirty="0">
                <a:solidFill>
                  <a:srgbClr val="000000"/>
                </a:solidFill>
                <a:latin typeface="Times New Roman" panose="02020603050405020304" pitchFamily="18" charset="0"/>
                <a:ea typeface="华文细黑" panose="02010600040101010101" pitchFamily="2" charset="-122"/>
              </a:rPr>
              <a:t>p</a:t>
            </a:r>
            <a:r>
              <a:rPr lang="zh-CN" altLang="en-US" sz="2400" b="1" dirty="0">
                <a:solidFill>
                  <a:srgbClr val="000000"/>
                </a:solidFill>
                <a:latin typeface="Times New Roman" panose="02020603050405020304" pitchFamily="18" charset="0"/>
                <a:ea typeface="华文细黑" panose="02010600040101010101" pitchFamily="2" charset="-122"/>
              </a:rPr>
              <a:t>，且各人的化验结果相互</a:t>
            </a:r>
            <a:endParaRPr lang="en-US" altLang="zh-CN" sz="2400" b="1" dirty="0">
              <a:solidFill>
                <a:srgbClr val="000000"/>
              </a:solidFill>
              <a:latin typeface="Times New Roman" panose="02020603050405020304" pitchFamily="18" charset="0"/>
              <a:ea typeface="华文细黑" panose="02010600040101010101" pitchFamily="2" charset="-122"/>
            </a:endParaRPr>
          </a:p>
          <a:p>
            <a:pPr>
              <a:lnSpc>
                <a:spcPts val="4000"/>
              </a:lnSpc>
            </a:pPr>
            <a:r>
              <a:rPr lang="zh-CN" altLang="en-US" sz="2400" b="1" dirty="0">
                <a:solidFill>
                  <a:srgbClr val="000000"/>
                </a:solidFill>
                <a:latin typeface="Times New Roman" panose="02020603050405020304" pitchFamily="18" charset="0"/>
                <a:ea typeface="华文细黑" panose="02010600040101010101" pitchFamily="2" charset="-122"/>
              </a:rPr>
              <a:t>独立。有两种方法：</a:t>
            </a:r>
          </a:p>
        </p:txBody>
      </p:sp>
      <p:sp>
        <p:nvSpPr>
          <p:cNvPr id="118787" name="Rectangle 2"/>
          <p:cNvSpPr/>
          <p:nvPr/>
        </p:nvSpPr>
        <p:spPr>
          <a:xfrm>
            <a:off x="662304" y="882968"/>
            <a:ext cx="2973591" cy="461665"/>
          </a:xfrm>
          <a:prstGeom prst="rect">
            <a:avLst/>
          </a:prstGeom>
          <a:noFill/>
          <a:ln w="9525">
            <a:noFill/>
          </a:ln>
        </p:spPr>
        <p:txBody>
          <a:bodyPr wrap="square">
            <a:spAutoFit/>
          </a:bodyPr>
          <a:lstStyle/>
          <a:p>
            <a:pPr eaLnBrk="0" hangingPunct="0"/>
            <a:r>
              <a:rPr lang="zh-CN" altLang="en-US" sz="2400" b="1" dirty="0">
                <a:solidFill>
                  <a:srgbClr val="3333FF"/>
                </a:solidFill>
                <a:latin typeface="Times New Roman" panose="02020603050405020304" pitchFamily="18" charset="0"/>
                <a:ea typeface="华文细黑" panose="02010600040101010101" pitchFamily="2" charset="-122"/>
              </a:rPr>
              <a:t>例</a:t>
            </a:r>
            <a:r>
              <a:rPr lang="en-US" altLang="zh-CN" sz="2400" b="1" dirty="0">
                <a:solidFill>
                  <a:srgbClr val="3333FF"/>
                </a:solidFill>
                <a:latin typeface="Times New Roman" panose="02020603050405020304" pitchFamily="18" charset="0"/>
                <a:ea typeface="华文细黑" panose="02010600040101010101" pitchFamily="2" charset="-122"/>
              </a:rPr>
              <a:t>3</a:t>
            </a:r>
            <a:r>
              <a:rPr lang="zh-CN" altLang="en-US" sz="2400" b="1" dirty="0">
                <a:solidFill>
                  <a:srgbClr val="3333FF"/>
                </a:solidFill>
                <a:latin typeface="Times New Roman" panose="02020603050405020304" pitchFamily="18" charset="0"/>
                <a:ea typeface="华文细黑" panose="02010600040101010101" pitchFamily="2" charset="-122"/>
              </a:rPr>
              <a:t>（检验问题）</a:t>
            </a:r>
            <a:endParaRPr lang="en-US" altLang="zh-CN" sz="2400" b="1" dirty="0">
              <a:solidFill>
                <a:srgbClr val="3333FF"/>
              </a:solidFill>
              <a:latin typeface="Times New Roman" panose="02020603050405020304" pitchFamily="18" charset="0"/>
              <a:ea typeface="华文细黑" panose="02010600040101010101" pitchFamily="2" charset="-122"/>
            </a:endParaRPr>
          </a:p>
        </p:txBody>
      </p:sp>
      <p:sp>
        <p:nvSpPr>
          <p:cNvPr id="118791" name="Rectangle 4"/>
          <p:cNvSpPr/>
          <p:nvPr/>
        </p:nvSpPr>
        <p:spPr>
          <a:xfrm>
            <a:off x="493713" y="896938"/>
            <a:ext cx="1285875" cy="433387"/>
          </a:xfrm>
          <a:prstGeom prst="rect">
            <a:avLst/>
          </a:prstGeom>
          <a:noFill/>
          <a:ln w="9525">
            <a:noFill/>
          </a:ln>
        </p:spPr>
        <p:txBody>
          <a:bodyPr anchor="ctr"/>
          <a:lstStyle/>
          <a:p>
            <a:r>
              <a:rPr lang="zh-CN" altLang="en-US" sz="2400" b="1" dirty="0">
                <a:solidFill>
                  <a:srgbClr val="0000FF"/>
                </a:solidFill>
                <a:latin typeface="Times New Roman" panose="02020603050405020304" pitchFamily="18" charset="0"/>
                <a:ea typeface="华文细黑" panose="02010600040101010101" pitchFamily="2" charset="-122"/>
              </a:rPr>
              <a:t>  </a:t>
            </a:r>
          </a:p>
        </p:txBody>
      </p:sp>
      <p:sp>
        <p:nvSpPr>
          <p:cNvPr id="12" name="TextBox 11"/>
          <p:cNvSpPr txBox="1"/>
          <p:nvPr/>
        </p:nvSpPr>
        <p:spPr>
          <a:xfrm>
            <a:off x="485775" y="2970213"/>
            <a:ext cx="8494713" cy="2657475"/>
          </a:xfrm>
          <a:prstGeom prst="rect">
            <a:avLst/>
          </a:prstGeom>
          <a:noFill/>
          <a:ln w="9525">
            <a:noFill/>
          </a:ln>
        </p:spPr>
        <p:txBody>
          <a:bodyPr wrap="none">
            <a:spAutoFit/>
          </a:bodyPr>
          <a:lstStyle/>
          <a:p>
            <a:pPr>
              <a:lnSpc>
                <a:spcPts val="4000"/>
              </a:lnSpc>
            </a:pPr>
            <a:r>
              <a:rPr lang="zh-CN" altLang="en-US" sz="2400" b="1" dirty="0">
                <a:solidFill>
                  <a:srgbClr val="0000FF"/>
                </a:solidFill>
                <a:latin typeface="Times New Roman" panose="02020603050405020304" pitchFamily="18" charset="0"/>
                <a:ea typeface="华文细黑" panose="02010600040101010101" pitchFamily="2" charset="-122"/>
              </a:rPr>
              <a:t>    方法</a:t>
            </a:r>
            <a:r>
              <a:rPr lang="en-US" altLang="zh-CN" sz="2400" b="1" dirty="0">
                <a:solidFill>
                  <a:srgbClr val="0000FF"/>
                </a:solidFill>
                <a:latin typeface="Times New Roman" panose="02020603050405020304" pitchFamily="18" charset="0"/>
                <a:ea typeface="华文细黑" panose="02010600040101010101" pitchFamily="2" charset="-122"/>
              </a:rPr>
              <a:t>1</a:t>
            </a:r>
            <a:r>
              <a:rPr lang="zh-CN" altLang="en-US" sz="2400" b="1" dirty="0">
                <a:solidFill>
                  <a:srgbClr val="0000FF"/>
                </a:solidFill>
                <a:latin typeface="Times New Roman" panose="02020603050405020304" pitchFamily="18" charset="0"/>
                <a:ea typeface="华文细黑" panose="02010600040101010101" pitchFamily="2" charset="-122"/>
              </a:rPr>
              <a:t>：</a:t>
            </a:r>
            <a:r>
              <a:rPr lang="zh-CN" altLang="en-US" sz="2400" b="1" dirty="0">
                <a:solidFill>
                  <a:srgbClr val="000000"/>
                </a:solidFill>
                <a:latin typeface="Times New Roman" panose="02020603050405020304" pitchFamily="18" charset="0"/>
                <a:ea typeface="华文细黑" panose="02010600040101010101" pitchFamily="2" charset="-122"/>
              </a:rPr>
              <a:t>逐人采血化验，需</a:t>
            </a:r>
            <a:r>
              <a:rPr lang="en-US" altLang="zh-CN" sz="2400" b="1" i="1" dirty="0">
                <a:solidFill>
                  <a:srgbClr val="000000"/>
                </a:solidFill>
                <a:latin typeface="Times New Roman" panose="02020603050405020304" pitchFamily="18" charset="0"/>
                <a:ea typeface="华文细黑" panose="02010600040101010101" pitchFamily="2" charset="-122"/>
              </a:rPr>
              <a:t>N</a:t>
            </a:r>
            <a:r>
              <a:rPr lang="zh-CN" altLang="en-US" sz="2400" b="1" dirty="0">
                <a:solidFill>
                  <a:srgbClr val="000000"/>
                </a:solidFill>
                <a:latin typeface="Times New Roman" panose="02020603050405020304" pitchFamily="18" charset="0"/>
                <a:ea typeface="华文细黑" panose="02010600040101010101" pitchFamily="2" charset="-122"/>
              </a:rPr>
              <a:t>次；</a:t>
            </a:r>
            <a:endParaRPr lang="en-US" altLang="zh-CN" sz="2400" b="1" dirty="0">
              <a:solidFill>
                <a:srgbClr val="000000"/>
              </a:solidFill>
              <a:latin typeface="Times New Roman" panose="02020603050405020304" pitchFamily="18" charset="0"/>
              <a:ea typeface="华文细黑" panose="02010600040101010101" pitchFamily="2" charset="-122"/>
            </a:endParaRPr>
          </a:p>
          <a:p>
            <a:pPr>
              <a:lnSpc>
                <a:spcPts val="4000"/>
              </a:lnSpc>
            </a:pPr>
            <a:r>
              <a:rPr lang="zh-CN" altLang="en-US" sz="2400" b="1" dirty="0">
                <a:solidFill>
                  <a:srgbClr val="0000FF"/>
                </a:solidFill>
                <a:latin typeface="Times New Roman" panose="02020603050405020304" pitchFamily="18" charset="0"/>
                <a:ea typeface="华文细黑" panose="02010600040101010101" pitchFamily="2" charset="-122"/>
              </a:rPr>
              <a:t>    方法</a:t>
            </a:r>
            <a:r>
              <a:rPr lang="en-US" altLang="zh-CN" sz="2400" b="1" dirty="0">
                <a:solidFill>
                  <a:srgbClr val="0000FF"/>
                </a:solidFill>
                <a:latin typeface="Times New Roman" panose="02020603050405020304" pitchFamily="18" charset="0"/>
                <a:ea typeface="华文细黑" panose="02010600040101010101" pitchFamily="2" charset="-122"/>
              </a:rPr>
              <a:t>2</a:t>
            </a:r>
            <a:r>
              <a:rPr lang="zh-CN" altLang="en-US" sz="2400" b="1" dirty="0">
                <a:solidFill>
                  <a:srgbClr val="0000FF"/>
                </a:solidFill>
                <a:latin typeface="Times New Roman" panose="02020603050405020304" pitchFamily="18" charset="0"/>
                <a:ea typeface="华文细黑" panose="02010600040101010101" pitchFamily="2" charset="-122"/>
              </a:rPr>
              <a:t>：</a:t>
            </a:r>
            <a:r>
              <a:rPr lang="en-US" altLang="zh-CN" sz="2400" b="1" i="1" dirty="0">
                <a:solidFill>
                  <a:srgbClr val="000000"/>
                </a:solidFill>
                <a:latin typeface="Times New Roman" panose="02020603050405020304" pitchFamily="18" charset="0"/>
                <a:ea typeface="华文细黑" panose="02010600040101010101" pitchFamily="2" charset="-122"/>
              </a:rPr>
              <a:t>k</a:t>
            </a:r>
            <a:r>
              <a:rPr lang="zh-CN" altLang="en-US" sz="2400" b="1" dirty="0">
                <a:solidFill>
                  <a:srgbClr val="000000"/>
                </a:solidFill>
                <a:latin typeface="Times New Roman" panose="02020603050405020304" pitchFamily="18" charset="0"/>
                <a:ea typeface="华文细黑" panose="02010600040101010101" pitchFamily="2" charset="-122"/>
              </a:rPr>
              <a:t>人一组，将血液混合后化验，当呈现阳性时，再对</a:t>
            </a:r>
            <a:endParaRPr lang="en-US" altLang="zh-CN" sz="2400" b="1" dirty="0">
              <a:solidFill>
                <a:srgbClr val="000000"/>
              </a:solidFill>
              <a:latin typeface="Times New Roman" panose="02020603050405020304" pitchFamily="18" charset="0"/>
              <a:ea typeface="华文细黑" panose="02010600040101010101" pitchFamily="2" charset="-122"/>
            </a:endParaRPr>
          </a:p>
          <a:p>
            <a:pPr>
              <a:lnSpc>
                <a:spcPts val="4000"/>
              </a:lnSpc>
            </a:pPr>
            <a:r>
              <a:rPr lang="en-US" altLang="zh-CN" sz="2400" b="1" dirty="0">
                <a:solidFill>
                  <a:srgbClr val="000000"/>
                </a:solidFill>
                <a:latin typeface="Times New Roman" panose="02020603050405020304" pitchFamily="18" charset="0"/>
                <a:ea typeface="华文细黑" panose="02010600040101010101" pitchFamily="2" charset="-122"/>
              </a:rPr>
              <a:t>                  </a:t>
            </a:r>
            <a:r>
              <a:rPr lang="zh-CN" altLang="en-US" sz="2400" b="1" dirty="0">
                <a:solidFill>
                  <a:srgbClr val="000000"/>
                </a:solidFill>
                <a:latin typeface="Times New Roman" panose="02020603050405020304" pitchFamily="18" charset="0"/>
                <a:ea typeface="华文细黑" panose="02010600040101010101" pitchFamily="2" charset="-122"/>
              </a:rPr>
              <a:t>这</a:t>
            </a:r>
            <a:r>
              <a:rPr lang="en-US" altLang="zh-CN" sz="2400" b="1" i="1" dirty="0">
                <a:solidFill>
                  <a:srgbClr val="000000"/>
                </a:solidFill>
                <a:latin typeface="Times New Roman" panose="02020603050405020304" pitchFamily="18" charset="0"/>
                <a:ea typeface="华文细黑" panose="02010600040101010101" pitchFamily="2" charset="-122"/>
              </a:rPr>
              <a:t>k</a:t>
            </a:r>
            <a:r>
              <a:rPr lang="zh-CN" altLang="en-US" sz="2400" b="1" dirty="0">
                <a:solidFill>
                  <a:srgbClr val="000000"/>
                </a:solidFill>
                <a:latin typeface="Times New Roman" panose="02020603050405020304" pitchFamily="18" charset="0"/>
                <a:ea typeface="华文细黑" panose="02010600040101010101" pitchFamily="2" charset="-122"/>
              </a:rPr>
              <a:t>个人的血液逐一化验。</a:t>
            </a:r>
            <a:endParaRPr lang="en-US" altLang="zh-CN" sz="2400" b="1" dirty="0">
              <a:solidFill>
                <a:srgbClr val="000000"/>
              </a:solidFill>
              <a:latin typeface="Times New Roman" panose="02020603050405020304" pitchFamily="18" charset="0"/>
              <a:ea typeface="华文细黑" panose="02010600040101010101" pitchFamily="2" charset="-122"/>
            </a:endParaRPr>
          </a:p>
          <a:p>
            <a:pPr>
              <a:lnSpc>
                <a:spcPts val="4000"/>
              </a:lnSpc>
            </a:pPr>
            <a:r>
              <a:rPr lang="zh-CN" altLang="en-US" sz="2400" b="1" dirty="0">
                <a:solidFill>
                  <a:srgbClr val="0000FF"/>
                </a:solidFill>
                <a:latin typeface="Times New Roman" panose="02020603050405020304" pitchFamily="18" charset="0"/>
                <a:ea typeface="华文细黑" panose="02010600040101010101" pitchFamily="2" charset="-122"/>
              </a:rPr>
              <a:t>    试说明</a:t>
            </a:r>
            <a:r>
              <a:rPr lang="zh-CN" altLang="en-US" sz="2400" b="1" dirty="0">
                <a:solidFill>
                  <a:srgbClr val="000000"/>
                </a:solidFill>
                <a:latin typeface="Times New Roman" panose="02020603050405020304" pitchFamily="18" charset="0"/>
                <a:ea typeface="华文细黑" panose="02010600040101010101" pitchFamily="2" charset="-122"/>
              </a:rPr>
              <a:t>当 </a:t>
            </a:r>
            <a:r>
              <a:rPr lang="en-US" altLang="zh-CN" sz="2400" b="1" i="1" dirty="0">
                <a:solidFill>
                  <a:srgbClr val="000000"/>
                </a:solidFill>
                <a:latin typeface="Times New Roman" panose="02020603050405020304" pitchFamily="18" charset="0"/>
                <a:ea typeface="华文细黑" panose="02010600040101010101" pitchFamily="2" charset="-122"/>
              </a:rPr>
              <a:t>p</a:t>
            </a:r>
            <a:r>
              <a:rPr lang="zh-CN" altLang="en-US" sz="2400" b="1" dirty="0">
                <a:solidFill>
                  <a:srgbClr val="000000"/>
                </a:solidFill>
                <a:latin typeface="Times New Roman" panose="02020603050405020304" pitchFamily="18" charset="0"/>
                <a:ea typeface="华文细黑" panose="02010600040101010101" pitchFamily="2" charset="-122"/>
              </a:rPr>
              <a:t>较小时，选取适当的</a:t>
            </a:r>
            <a:r>
              <a:rPr lang="en-US" altLang="zh-CN" sz="2400" b="1" i="1" dirty="0">
                <a:solidFill>
                  <a:srgbClr val="000000"/>
                </a:solidFill>
                <a:latin typeface="Times New Roman" panose="02020603050405020304" pitchFamily="18" charset="0"/>
                <a:ea typeface="华文细黑" panose="02010600040101010101" pitchFamily="2" charset="-122"/>
              </a:rPr>
              <a:t>k</a:t>
            </a:r>
            <a:r>
              <a:rPr lang="zh-CN" altLang="en-US" sz="2400" b="1" dirty="0">
                <a:solidFill>
                  <a:srgbClr val="000000"/>
                </a:solidFill>
                <a:latin typeface="Times New Roman" panose="02020603050405020304" pitchFamily="18" charset="0"/>
                <a:ea typeface="华文细黑" panose="02010600040101010101" pitchFamily="2" charset="-122"/>
              </a:rPr>
              <a:t>，按照第二种方法可以</a:t>
            </a:r>
            <a:endParaRPr lang="en-US" altLang="zh-CN" sz="2400" b="1" dirty="0">
              <a:solidFill>
                <a:srgbClr val="000000"/>
              </a:solidFill>
              <a:latin typeface="Times New Roman" panose="02020603050405020304" pitchFamily="18" charset="0"/>
              <a:ea typeface="华文细黑" panose="02010600040101010101" pitchFamily="2" charset="-122"/>
            </a:endParaRPr>
          </a:p>
          <a:p>
            <a:pPr>
              <a:lnSpc>
                <a:spcPts val="4000"/>
              </a:lnSpc>
            </a:pPr>
            <a:r>
              <a:rPr lang="zh-CN" altLang="en-US" sz="2400" b="1" dirty="0">
                <a:solidFill>
                  <a:srgbClr val="000000"/>
                </a:solidFill>
                <a:latin typeface="Times New Roman" panose="02020603050405020304" pitchFamily="18" charset="0"/>
                <a:ea typeface="华文细黑" panose="02010600040101010101" pitchFamily="2" charset="-122"/>
              </a:rPr>
              <a:t>减少化验次数。</a:t>
            </a: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5" name="Text Box 5"/>
          <p:cNvSpPr txBox="1"/>
          <p:nvPr/>
        </p:nvSpPr>
        <p:spPr>
          <a:xfrm>
            <a:off x="468313" y="2274888"/>
            <a:ext cx="8280400" cy="1373187"/>
          </a:xfrm>
          <a:prstGeom prst="rect">
            <a:avLst/>
          </a:prstGeom>
          <a:noFill/>
          <a:ln w="9525">
            <a:noFill/>
          </a:ln>
        </p:spPr>
        <p:txBody>
          <a:bodyPr>
            <a:spAutoFit/>
          </a:bodyPr>
          <a:lstStyle/>
          <a:p>
            <a:r>
              <a:rPr lang="en-US" altLang="zh-CN" sz="2800" dirty="0">
                <a:latin typeface="楷体_GB2312" pitchFamily="49" charset="-122"/>
                <a:ea typeface="楷体_GB2312" pitchFamily="49" charset="-122"/>
              </a:rPr>
              <a:t>    </a:t>
            </a:r>
            <a:r>
              <a:rPr lang="zh-CN" altLang="en-US" sz="2800" dirty="0">
                <a:latin typeface="楷体_GB2312" pitchFamily="49" charset="-122"/>
                <a:ea typeface="楷体_GB2312" pitchFamily="49" charset="-122"/>
              </a:rPr>
              <a:t>考察一台测量仪器的好坏</a:t>
            </a:r>
            <a:r>
              <a:rPr lang="en-US" altLang="zh-CN" sz="2800" dirty="0">
                <a:latin typeface="楷体_GB2312" pitchFamily="49" charset="-122"/>
                <a:ea typeface="楷体_GB2312" pitchFamily="49" charset="-122"/>
              </a:rPr>
              <a:t>, </a:t>
            </a:r>
            <a:r>
              <a:rPr lang="zh-CN" altLang="en-US" sz="2800" dirty="0">
                <a:latin typeface="楷体_GB2312" pitchFamily="49" charset="-122"/>
                <a:ea typeface="楷体_GB2312" pitchFamily="49" charset="-122"/>
              </a:rPr>
              <a:t>需要看所测结果的</a:t>
            </a:r>
            <a:r>
              <a:rPr lang="zh-CN" altLang="en-US" sz="2800" dirty="0">
                <a:solidFill>
                  <a:srgbClr val="FF0000"/>
                </a:solidFill>
                <a:latin typeface="楷体_GB2312" pitchFamily="49" charset="-122"/>
                <a:ea typeface="楷体_GB2312" pitchFamily="49" charset="-122"/>
              </a:rPr>
              <a:t>平均值，</a:t>
            </a:r>
            <a:r>
              <a:rPr lang="zh-CN" altLang="en-US" sz="2800" dirty="0">
                <a:latin typeface="楷体_GB2312" pitchFamily="49" charset="-122"/>
                <a:ea typeface="楷体_GB2312" pitchFamily="49" charset="-122"/>
              </a:rPr>
              <a:t>也要看测量的结果是否集中，</a:t>
            </a:r>
            <a:r>
              <a:rPr lang="zh-CN" altLang="en-US" sz="2800" dirty="0">
                <a:solidFill>
                  <a:srgbClr val="FF0000"/>
                </a:solidFill>
                <a:latin typeface="楷体_GB2312" pitchFamily="49" charset="-122"/>
                <a:ea typeface="楷体_GB2312" pitchFamily="49" charset="-122"/>
              </a:rPr>
              <a:t>即每次测量值与平均值的偏离程度是否小。</a:t>
            </a:r>
            <a:endParaRPr lang="zh-CN" altLang="en-US" sz="2800" dirty="0">
              <a:latin typeface="楷体_GB2312" pitchFamily="49" charset="-122"/>
              <a:ea typeface="楷体_GB2312" pitchFamily="49" charset="-122"/>
            </a:endParaRPr>
          </a:p>
        </p:txBody>
      </p:sp>
      <p:sp>
        <p:nvSpPr>
          <p:cNvPr id="419846" name="Text Box 6"/>
          <p:cNvSpPr txBox="1"/>
          <p:nvPr/>
        </p:nvSpPr>
        <p:spPr>
          <a:xfrm>
            <a:off x="403225" y="617538"/>
            <a:ext cx="1882775" cy="523875"/>
          </a:xfrm>
          <a:prstGeom prst="rect">
            <a:avLst/>
          </a:prstGeom>
          <a:noFill/>
          <a:ln w="9525">
            <a:noFill/>
          </a:ln>
        </p:spPr>
        <p:txBody>
          <a:bodyPr>
            <a:spAutoFit/>
          </a:bodyPr>
          <a:lstStyle/>
          <a:p>
            <a:pPr>
              <a:spcBef>
                <a:spcPct val="50000"/>
              </a:spcBef>
            </a:pPr>
            <a:r>
              <a:rPr lang="zh-CN" altLang="en-US" sz="2800" dirty="0">
                <a:latin typeface="楷体_GB2312" pitchFamily="49" charset="-122"/>
                <a:ea typeface="楷体_GB2312" pitchFamily="49" charset="-122"/>
              </a:rPr>
              <a:t>例如：</a:t>
            </a:r>
          </a:p>
        </p:txBody>
      </p:sp>
      <p:sp>
        <p:nvSpPr>
          <p:cNvPr id="419847" name="Text Box 7"/>
          <p:cNvSpPr txBox="1"/>
          <p:nvPr/>
        </p:nvSpPr>
        <p:spPr>
          <a:xfrm>
            <a:off x="395288" y="1012825"/>
            <a:ext cx="8569200" cy="1082412"/>
          </a:xfrm>
          <a:prstGeom prst="rect">
            <a:avLst/>
          </a:prstGeom>
          <a:noFill/>
          <a:ln w="9525">
            <a:noFill/>
          </a:ln>
        </p:spPr>
        <p:txBody>
          <a:bodyPr wrap="square">
            <a:spAutoFit/>
          </a:bodyPr>
          <a:lstStyle/>
          <a:p>
            <a:pPr>
              <a:lnSpc>
                <a:spcPct val="120000"/>
              </a:lnSpc>
            </a:pPr>
            <a:r>
              <a:rPr lang="en-US" altLang="zh-CN" sz="2800" b="1" dirty="0">
                <a:latin typeface="Times New Roman" panose="02020603050405020304" pitchFamily="18" charset="0"/>
                <a:ea typeface="楷体_GB2312" pitchFamily="49" charset="-122"/>
              </a:rPr>
              <a:t>       </a:t>
            </a:r>
            <a:r>
              <a:rPr lang="zh-CN" altLang="en-US" sz="2800" dirty="0">
                <a:latin typeface="Times New Roman" panose="02020603050405020304" pitchFamily="18" charset="0"/>
                <a:ea typeface="楷体_GB2312" pitchFamily="49" charset="-122"/>
              </a:rPr>
              <a:t>考察一射手的水平</a:t>
            </a:r>
            <a:r>
              <a:rPr lang="en-US" altLang="zh-CN" sz="2800" dirty="0">
                <a:latin typeface="Times New Roman" panose="02020603050405020304" pitchFamily="18" charset="0"/>
                <a:ea typeface="楷体_GB2312" pitchFamily="49" charset="-122"/>
              </a:rPr>
              <a:t>, </a:t>
            </a:r>
            <a:r>
              <a:rPr lang="zh-CN" altLang="en-US" sz="2800" dirty="0">
                <a:latin typeface="Times New Roman" panose="02020603050405020304" pitchFamily="18" charset="0"/>
                <a:ea typeface="楷体_GB2312" pitchFamily="49" charset="-122"/>
              </a:rPr>
              <a:t>只需要看他的</a:t>
            </a:r>
            <a:r>
              <a:rPr lang="zh-CN" altLang="en-US" sz="2800" dirty="0">
                <a:solidFill>
                  <a:srgbClr val="FF0000"/>
                </a:solidFill>
                <a:latin typeface="Times New Roman" panose="02020603050405020304" pitchFamily="18" charset="0"/>
                <a:ea typeface="楷体_GB2312" pitchFamily="49" charset="-122"/>
              </a:rPr>
              <a:t>平均环数</a:t>
            </a:r>
            <a:r>
              <a:rPr lang="zh-CN" altLang="en-US" sz="2800" dirty="0">
                <a:latin typeface="Times New Roman" panose="02020603050405020304" pitchFamily="18" charset="0"/>
                <a:ea typeface="楷体_GB2312" pitchFamily="49" charset="-122"/>
              </a:rPr>
              <a:t>是否高</a:t>
            </a:r>
            <a:r>
              <a:rPr lang="en-US" altLang="zh-CN" sz="2800" dirty="0">
                <a:latin typeface="Times New Roman" panose="02020603050405020304" pitchFamily="18" charset="0"/>
                <a:ea typeface="楷体_GB2312" pitchFamily="49" charset="-122"/>
              </a:rPr>
              <a:t>, </a:t>
            </a:r>
            <a:r>
              <a:rPr lang="zh-CN" altLang="en-US" sz="2800" dirty="0">
                <a:latin typeface="Times New Roman" panose="02020603050405020304" pitchFamily="18" charset="0"/>
                <a:ea typeface="楷体_GB2312" pitchFamily="49" charset="-122"/>
              </a:rPr>
              <a:t>以及他击中点的范围是否小</a:t>
            </a:r>
            <a:r>
              <a:rPr lang="en-US" altLang="zh-CN" sz="2800" dirty="0">
                <a:latin typeface="Times New Roman" panose="02020603050405020304" pitchFamily="18" charset="0"/>
                <a:ea typeface="楷体_GB2312" pitchFamily="49" charset="-122"/>
              </a:rPr>
              <a:t>, </a:t>
            </a:r>
            <a:r>
              <a:rPr lang="zh-CN" altLang="en-US" sz="2800" dirty="0">
                <a:latin typeface="Times New Roman" panose="02020603050405020304" pitchFamily="18" charset="0"/>
                <a:ea typeface="楷体_GB2312" pitchFamily="49" charset="-122"/>
              </a:rPr>
              <a:t>即</a:t>
            </a:r>
            <a:r>
              <a:rPr lang="zh-CN" altLang="en-US" sz="2800" dirty="0">
                <a:solidFill>
                  <a:srgbClr val="FF0000"/>
                </a:solidFill>
                <a:latin typeface="Times New Roman" panose="02020603050405020304" pitchFamily="18" charset="0"/>
                <a:ea typeface="楷体_GB2312" pitchFamily="49" charset="-122"/>
              </a:rPr>
              <a:t>数据的波动</a:t>
            </a:r>
            <a:r>
              <a:rPr lang="zh-CN" altLang="en-US" sz="2800" dirty="0">
                <a:latin typeface="Times New Roman" panose="02020603050405020304" pitchFamily="18" charset="0"/>
                <a:ea typeface="楷体_GB2312" pitchFamily="49" charset="-122"/>
              </a:rPr>
              <a:t>是否小</a:t>
            </a:r>
            <a:r>
              <a:rPr lang="en-US" altLang="zh-CN" sz="2800" dirty="0">
                <a:latin typeface="Times New Roman" panose="02020603050405020304" pitchFamily="18" charset="0"/>
                <a:ea typeface="楷体_GB2312" pitchFamily="49" charset="-122"/>
              </a:rPr>
              <a:t>.</a:t>
            </a:r>
          </a:p>
        </p:txBody>
      </p:sp>
      <p:sp>
        <p:nvSpPr>
          <p:cNvPr id="419848" name="Text Box 8"/>
          <p:cNvSpPr txBox="1"/>
          <p:nvPr/>
        </p:nvSpPr>
        <p:spPr>
          <a:xfrm>
            <a:off x="539750" y="3714750"/>
            <a:ext cx="8280400" cy="2143125"/>
          </a:xfrm>
          <a:prstGeom prst="rect">
            <a:avLst/>
          </a:prstGeom>
          <a:noFill/>
          <a:ln w="9525">
            <a:noFill/>
          </a:ln>
        </p:spPr>
        <p:txBody>
          <a:bodyPr>
            <a:spAutoFit/>
          </a:bodyPr>
          <a:lstStyle/>
          <a:p>
            <a:pPr>
              <a:lnSpc>
                <a:spcPct val="120000"/>
              </a:lnSpc>
            </a:pPr>
            <a:r>
              <a:rPr lang="en-US" altLang="zh-CN" sz="2800" b="1" dirty="0">
                <a:latin typeface="Times New Roman" panose="02020603050405020304" pitchFamily="18" charset="0"/>
                <a:ea typeface="楷体_GB2312" pitchFamily="49" charset="-122"/>
              </a:rPr>
              <a:t>      </a:t>
            </a:r>
            <a:r>
              <a:rPr lang="zh-CN" altLang="en-US" sz="2800" dirty="0">
                <a:latin typeface="Times New Roman" panose="02020603050405020304" pitchFamily="18" charset="0"/>
                <a:ea typeface="楷体_GB2312" pitchFamily="49" charset="-122"/>
              </a:rPr>
              <a:t>由上面例子看到，与随机变量有关的某些数值，虽不能完整地描述 随机变量，但能清晰地描述其某些方面的重要特征 </a:t>
            </a:r>
            <a:r>
              <a:rPr lang="en-US" altLang="zh-CN" sz="2800" dirty="0">
                <a:latin typeface="Times New Roman" panose="02020603050405020304" pitchFamily="18" charset="0"/>
                <a:ea typeface="楷体_GB2312" pitchFamily="49" charset="-122"/>
              </a:rPr>
              <a:t>,  </a:t>
            </a:r>
            <a:r>
              <a:rPr lang="zh-CN" altLang="en-US" sz="2800" dirty="0">
                <a:latin typeface="Times New Roman" panose="02020603050405020304" pitchFamily="18" charset="0"/>
                <a:ea typeface="楷体_GB2312" pitchFamily="49" charset="-122"/>
              </a:rPr>
              <a:t>这些数字特征在理论和实践上都具有重要意义</a:t>
            </a:r>
            <a:r>
              <a:rPr lang="en-US" altLang="zh-CN" sz="2800" dirty="0">
                <a:latin typeface="Times New Roman" panose="02020603050405020304" pitchFamily="18" charset="0"/>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9846"/>
                                        </p:tgtEl>
                                        <p:attrNameLst>
                                          <p:attrName>style.visibility</p:attrName>
                                        </p:attrNameLst>
                                      </p:cBhvr>
                                      <p:to>
                                        <p:strVal val="visible"/>
                                      </p:to>
                                    </p:set>
                                    <p:animEffect transition="in" filter="dissolve">
                                      <p:cBhvr>
                                        <p:cTn id="7" dur="500"/>
                                        <p:tgtEl>
                                          <p:spTgt spid="4198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9847"/>
                                        </p:tgtEl>
                                        <p:attrNameLst>
                                          <p:attrName>style.visibility</p:attrName>
                                        </p:attrNameLst>
                                      </p:cBhvr>
                                      <p:to>
                                        <p:strVal val="visible"/>
                                      </p:to>
                                    </p:set>
                                    <p:animEffect transition="in" filter="wipe(up)">
                                      <p:cBhvr>
                                        <p:cTn id="12" dur="500"/>
                                        <p:tgtEl>
                                          <p:spTgt spid="4198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9845"/>
                                        </p:tgtEl>
                                        <p:attrNameLst>
                                          <p:attrName>style.visibility</p:attrName>
                                        </p:attrNameLst>
                                      </p:cBhvr>
                                      <p:to>
                                        <p:strVal val="visible"/>
                                      </p:to>
                                    </p:set>
                                    <p:animEffect transition="in" filter="wipe(left)">
                                      <p:cBhvr>
                                        <p:cTn id="17" dur="500"/>
                                        <p:tgtEl>
                                          <p:spTgt spid="4198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19848"/>
                                        </p:tgtEl>
                                        <p:attrNameLst>
                                          <p:attrName>style.visibility</p:attrName>
                                        </p:attrNameLst>
                                      </p:cBhvr>
                                      <p:to>
                                        <p:strVal val="visible"/>
                                      </p:to>
                                    </p:set>
                                    <p:animEffect transition="in" filter="wipe(up)">
                                      <p:cBhvr>
                                        <p:cTn id="22" dur="500"/>
                                        <p:tgtEl>
                                          <p:spTgt spid="419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5" grpId="0"/>
      <p:bldP spid="419846" grpId="0"/>
      <p:bldP spid="419847" grpId="0"/>
      <p:bldP spid="41984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5"/>
          <p:cNvSpPr/>
          <p:nvPr/>
        </p:nvSpPr>
        <p:spPr>
          <a:xfrm>
            <a:off x="550863" y="765175"/>
            <a:ext cx="4800600" cy="461963"/>
          </a:xfrm>
          <a:prstGeom prst="rect">
            <a:avLst/>
          </a:prstGeom>
          <a:noFill/>
          <a:ln w="9525">
            <a:noFill/>
          </a:ln>
        </p:spPr>
        <p:txBody>
          <a:bodyPr wrap="none">
            <a:spAutoFit/>
          </a:bodyPr>
          <a:lstStyle/>
          <a:p>
            <a:r>
              <a:rPr lang="zh-CN" altLang="en-US" sz="2400" b="1" dirty="0">
                <a:solidFill>
                  <a:srgbClr val="3333FF"/>
                </a:solidFill>
                <a:latin typeface="Times New Roman" panose="02020603050405020304" pitchFamily="18" charset="0"/>
                <a:ea typeface="华文细黑" panose="02010600040101010101" pitchFamily="2" charset="-122"/>
              </a:rPr>
              <a:t>解：</a:t>
            </a:r>
            <a:r>
              <a:rPr lang="zh-CN" altLang="en-US" sz="2400" b="1" dirty="0">
                <a:solidFill>
                  <a:srgbClr val="000000"/>
                </a:solidFill>
                <a:latin typeface="Times New Roman" panose="02020603050405020304" pitchFamily="18" charset="0"/>
                <a:ea typeface="华文细黑" panose="02010600040101010101" pitchFamily="2" charset="-122"/>
              </a:rPr>
              <a:t>设各个人化验呈</a:t>
            </a:r>
            <a:r>
              <a:rPr lang="zh-CN" altLang="en-US" sz="2400" b="1" dirty="0">
                <a:solidFill>
                  <a:srgbClr val="0000FF"/>
                </a:solidFill>
                <a:latin typeface="Times New Roman" panose="02020603050405020304" pitchFamily="18" charset="0"/>
                <a:ea typeface="华文细黑" panose="02010600040101010101" pitchFamily="2" charset="-122"/>
              </a:rPr>
              <a:t>阴性</a:t>
            </a:r>
            <a:r>
              <a:rPr lang="zh-CN" altLang="en-US" sz="2400" b="1" dirty="0">
                <a:solidFill>
                  <a:srgbClr val="000000"/>
                </a:solidFill>
                <a:latin typeface="Times New Roman" panose="02020603050405020304" pitchFamily="18" charset="0"/>
                <a:ea typeface="华文细黑" panose="02010600040101010101" pitchFamily="2" charset="-122"/>
              </a:rPr>
              <a:t>的概率为</a:t>
            </a:r>
          </a:p>
        </p:txBody>
      </p:sp>
      <p:sp>
        <p:nvSpPr>
          <p:cNvPr id="20" name="Rectangle 5"/>
          <p:cNvSpPr/>
          <p:nvPr/>
        </p:nvSpPr>
        <p:spPr>
          <a:xfrm>
            <a:off x="539750" y="1371600"/>
            <a:ext cx="4800600" cy="606425"/>
          </a:xfrm>
          <a:prstGeom prst="rect">
            <a:avLst/>
          </a:prstGeom>
          <a:noFill/>
          <a:ln w="9525">
            <a:noFill/>
          </a:ln>
        </p:spPr>
        <p:txBody>
          <a:bodyPr wrap="none">
            <a:spAutoFit/>
          </a:bodyPr>
          <a:lstStyle/>
          <a:p>
            <a:pPr>
              <a:lnSpc>
                <a:spcPts val="4000"/>
              </a:lnSpc>
            </a:pPr>
            <a:r>
              <a:rPr lang="zh-CN" altLang="en-US" sz="2400" b="1" dirty="0">
                <a:solidFill>
                  <a:srgbClr val="000000"/>
                </a:solidFill>
                <a:latin typeface="Times New Roman" panose="02020603050405020304" pitchFamily="18" charset="0"/>
                <a:ea typeface="华文细黑" panose="02010600040101010101" pitchFamily="2" charset="-122"/>
              </a:rPr>
              <a:t>因而 </a:t>
            </a:r>
            <a:r>
              <a:rPr lang="en-US" altLang="zh-CN" sz="2400" b="1" i="1" dirty="0">
                <a:solidFill>
                  <a:srgbClr val="000000"/>
                </a:solidFill>
                <a:latin typeface="Times New Roman" panose="02020603050405020304" pitchFamily="18" charset="0"/>
                <a:ea typeface="华文细黑" panose="02010600040101010101" pitchFamily="2" charset="-122"/>
              </a:rPr>
              <a:t>k</a:t>
            </a:r>
            <a:r>
              <a:rPr lang="zh-CN" altLang="en-US" sz="2400" b="1" dirty="0">
                <a:solidFill>
                  <a:srgbClr val="000000"/>
                </a:solidFill>
                <a:latin typeface="Times New Roman" panose="02020603050405020304" pitchFamily="18" charset="0"/>
                <a:ea typeface="华文细黑" panose="02010600040101010101" pitchFamily="2" charset="-122"/>
              </a:rPr>
              <a:t>个人混合血呈</a:t>
            </a:r>
            <a:r>
              <a:rPr lang="zh-CN" altLang="en-US" sz="2400" b="1" dirty="0">
                <a:solidFill>
                  <a:srgbClr val="0000FF"/>
                </a:solidFill>
                <a:latin typeface="Times New Roman" panose="02020603050405020304" pitchFamily="18" charset="0"/>
                <a:ea typeface="华文细黑" panose="02010600040101010101" pitchFamily="2" charset="-122"/>
              </a:rPr>
              <a:t>阴性</a:t>
            </a:r>
            <a:r>
              <a:rPr lang="zh-CN" altLang="en-US" sz="2400" b="1" dirty="0">
                <a:solidFill>
                  <a:srgbClr val="000000"/>
                </a:solidFill>
                <a:latin typeface="Times New Roman" panose="02020603050405020304" pitchFamily="18" charset="0"/>
                <a:ea typeface="华文细黑" panose="02010600040101010101" pitchFamily="2" charset="-122"/>
              </a:rPr>
              <a:t>的概率为 </a:t>
            </a:r>
            <a:endParaRPr lang="en-US" altLang="zh-CN" sz="2400" b="1" dirty="0">
              <a:solidFill>
                <a:srgbClr val="000000"/>
              </a:solidFill>
              <a:latin typeface="Times New Roman" panose="02020603050405020304" pitchFamily="18" charset="0"/>
              <a:ea typeface="华文细黑" panose="02010600040101010101" pitchFamily="2" charset="-122"/>
            </a:endParaRPr>
          </a:p>
        </p:txBody>
      </p:sp>
      <p:sp>
        <p:nvSpPr>
          <p:cNvPr id="23" name="Rectangle 5"/>
          <p:cNvSpPr/>
          <p:nvPr/>
        </p:nvSpPr>
        <p:spPr>
          <a:xfrm>
            <a:off x="539750" y="2519363"/>
            <a:ext cx="7929563" cy="549275"/>
          </a:xfrm>
          <a:prstGeom prst="rect">
            <a:avLst/>
          </a:prstGeom>
          <a:noFill/>
          <a:ln w="9525">
            <a:noFill/>
          </a:ln>
        </p:spPr>
        <p:txBody>
          <a:bodyPr wrap="none">
            <a:spAutoFit/>
          </a:bodyPr>
          <a:lstStyle/>
          <a:p>
            <a:pPr>
              <a:lnSpc>
                <a:spcPts val="4000"/>
              </a:lnSpc>
            </a:pPr>
            <a:r>
              <a:rPr lang="zh-CN" altLang="en-US" sz="2400" b="1" dirty="0">
                <a:solidFill>
                  <a:srgbClr val="000000"/>
                </a:solidFill>
                <a:latin typeface="Times New Roman" panose="02020603050405020304" pitchFamily="18" charset="0"/>
                <a:ea typeface="华文细黑" panose="02010600040101010101" pitchFamily="2" charset="-122"/>
              </a:rPr>
              <a:t>设</a:t>
            </a:r>
            <a:r>
              <a:rPr lang="en-US" altLang="zh-CN" sz="2400" b="1" i="1" dirty="0">
                <a:solidFill>
                  <a:srgbClr val="000000"/>
                </a:solidFill>
                <a:latin typeface="Times New Roman" panose="02020603050405020304" pitchFamily="18" charset="0"/>
                <a:ea typeface="华文细黑" panose="02010600040101010101" pitchFamily="2" charset="-122"/>
              </a:rPr>
              <a:t>k</a:t>
            </a:r>
            <a:r>
              <a:rPr lang="zh-CN" altLang="en-US" sz="2400" b="1" dirty="0">
                <a:solidFill>
                  <a:srgbClr val="000000"/>
                </a:solidFill>
                <a:latin typeface="Times New Roman" panose="02020603050405020304" pitchFamily="18" charset="0"/>
                <a:ea typeface="华文细黑" panose="02010600040101010101" pitchFamily="2" charset="-122"/>
              </a:rPr>
              <a:t>人一组时，组内人均化验次数为随机变量</a:t>
            </a:r>
            <a:r>
              <a:rPr lang="en-US" altLang="zh-CN" sz="2400" b="1" i="1" dirty="0">
                <a:solidFill>
                  <a:srgbClr val="000000"/>
                </a:solidFill>
                <a:latin typeface="Times New Roman" panose="02020603050405020304" pitchFamily="18" charset="0"/>
                <a:ea typeface="华文细黑" panose="02010600040101010101" pitchFamily="2" charset="-122"/>
              </a:rPr>
              <a:t>X</a:t>
            </a:r>
            <a:r>
              <a:rPr lang="zh-CN" altLang="en-US" sz="2400" b="1" dirty="0">
                <a:solidFill>
                  <a:srgbClr val="000000"/>
                </a:solidFill>
                <a:latin typeface="Times New Roman" panose="02020603050405020304" pitchFamily="18" charset="0"/>
                <a:ea typeface="华文细黑" panose="02010600040101010101" pitchFamily="2" charset="-122"/>
              </a:rPr>
              <a:t>，其分布律</a:t>
            </a:r>
          </a:p>
        </p:txBody>
      </p:sp>
      <p:graphicFrame>
        <p:nvGraphicFramePr>
          <p:cNvPr id="24" name="表格 23"/>
          <p:cNvGraphicFramePr>
            <a:graphicFrameLocks noGrp="1"/>
          </p:cNvGraphicFramePr>
          <p:nvPr/>
        </p:nvGraphicFramePr>
        <p:xfrm>
          <a:off x="4764360" y="3320102"/>
          <a:ext cx="3840088" cy="1693074"/>
        </p:xfrm>
        <a:graphic>
          <a:graphicData uri="http://schemas.openxmlformats.org/drawingml/2006/table">
            <a:tbl>
              <a:tblPr firstRow="1" bandRow="1">
                <a:tableStyleId>{5C22544A-7EE6-4342-B048-85BDC9FD1C3A}</a:tableStyleId>
              </a:tblPr>
              <a:tblGrid>
                <a:gridCol w="959768">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tblGrid>
              <a:tr h="892707">
                <a:tc>
                  <a:txBody>
                    <a:bodyPr/>
                    <a:lstStyle/>
                    <a:p>
                      <a:pPr algn="ctr"/>
                      <a:r>
                        <a:rPr lang="en-US" altLang="zh-CN" sz="2800" i="1" dirty="0"/>
                        <a:t>X</a:t>
                      </a:r>
                      <a:endParaRPr lang="zh-CN" altLang="en-US" sz="2800" i="1" dirty="0"/>
                    </a:p>
                  </a:txBody>
                  <a:tcPr anchor="ctr">
                    <a:cell3D prstMaterial="dkEdge">
                      <a:bevel prst="coolSlant"/>
                      <a:lightRig rig="flood" dir="t"/>
                    </a:cell3D>
                    <a:solidFill>
                      <a:srgbClr val="00A4DE"/>
                    </a:solidFill>
                  </a:tcPr>
                </a:tc>
                <a:tc>
                  <a:txBody>
                    <a:bodyPr/>
                    <a:lstStyle/>
                    <a:p>
                      <a:pPr algn="ctr"/>
                      <a:endParaRPr lang="zh-CN" altLang="en-US" sz="2800" dirty="0"/>
                    </a:p>
                  </a:txBody>
                  <a:tcPr anchor="ctr">
                    <a:cell3D prstMaterial="dkEdge">
                      <a:bevel prst="coolSlant"/>
                      <a:lightRig rig="flood" dir="t"/>
                    </a:cell3D>
                    <a:solidFill>
                      <a:srgbClr val="009900"/>
                    </a:solidFill>
                  </a:tcPr>
                </a:tc>
                <a:tc>
                  <a:txBody>
                    <a:bodyPr/>
                    <a:lstStyle/>
                    <a:p>
                      <a:pPr algn="ctr"/>
                      <a:endParaRPr lang="zh-CN" altLang="en-US" sz="2800" dirty="0"/>
                    </a:p>
                  </a:txBody>
                  <a:tcPr anchor="ctr">
                    <a:cell3D prstMaterial="dkEdge">
                      <a:bevel prst="coolSlant"/>
                      <a:lightRig rig="flood" dir="t"/>
                    </a:cell3D>
                    <a:solidFill>
                      <a:srgbClr val="009900"/>
                    </a:solidFill>
                  </a:tcPr>
                </a:tc>
                <a:extLst>
                  <a:ext uri="{0D108BD9-81ED-4DB2-BD59-A6C34878D82A}">
                    <a16:rowId xmlns:a16="http://schemas.microsoft.com/office/drawing/2014/main" val="10000"/>
                  </a:ext>
                </a:extLst>
              </a:tr>
              <a:tr h="800367">
                <a:tc>
                  <a:txBody>
                    <a:bodyPr/>
                    <a:lstStyle/>
                    <a:p>
                      <a:pPr algn="ctr"/>
                      <a:endParaRPr lang="zh-CN" altLang="en-US" sz="2800" i="1" dirty="0">
                        <a:solidFill>
                          <a:schemeClr val="accent3"/>
                        </a:solidFill>
                      </a:endParaRPr>
                    </a:p>
                  </a:txBody>
                  <a:tcPr anchor="ctr">
                    <a:cell3D prstMaterial="dkEdge">
                      <a:bevel prst="coolSlant"/>
                      <a:lightRig rig="flood" dir="t"/>
                    </a:cell3D>
                    <a:solidFill>
                      <a:srgbClr val="00A4DE"/>
                    </a:solidFill>
                  </a:tcPr>
                </a:tc>
                <a:tc>
                  <a:txBody>
                    <a:bodyPr/>
                    <a:lstStyle/>
                    <a:p>
                      <a:pPr algn="ctr"/>
                      <a:endParaRPr lang="zh-CN" altLang="en-US" sz="2800" dirty="0"/>
                    </a:p>
                  </a:txBody>
                  <a:tcPr anchor="ctr">
                    <a:cell3D prstMaterial="dkEdge">
                      <a:bevel prst="coolSlant"/>
                      <a:lightRig rig="flood" dir="t"/>
                    </a:cell3D>
                  </a:tcPr>
                </a:tc>
                <a:tc>
                  <a:txBody>
                    <a:bodyPr/>
                    <a:lstStyle/>
                    <a:p>
                      <a:pPr algn="ctr"/>
                      <a:endParaRPr lang="zh-CN" altLang="en-US" sz="2800" dirty="0"/>
                    </a:p>
                  </a:txBody>
                  <a:tcPr anchor="ctr">
                    <a:cell3D prstMaterial="dkEdge">
                      <a:bevel prst="coolSlant"/>
                      <a:lightRig rig="flood" dir="t"/>
                    </a:cell3D>
                  </a:tcPr>
                </a:tc>
                <a:extLst>
                  <a:ext uri="{0D108BD9-81ED-4DB2-BD59-A6C34878D82A}">
                    <a16:rowId xmlns:a16="http://schemas.microsoft.com/office/drawing/2014/main" val="10001"/>
                  </a:ext>
                </a:extLst>
              </a:tr>
            </a:tbl>
          </a:graphicData>
        </a:graphic>
      </p:graphicFrame>
      <p:graphicFrame>
        <p:nvGraphicFramePr>
          <p:cNvPr id="162826" name="Object 101"/>
          <p:cNvGraphicFramePr>
            <a:graphicFrameLocks noChangeAspect="1"/>
          </p:cNvGraphicFramePr>
          <p:nvPr/>
        </p:nvGraphicFramePr>
        <p:xfrm>
          <a:off x="6100763" y="3575050"/>
          <a:ext cx="673100" cy="404813"/>
        </p:xfrm>
        <a:graphic>
          <a:graphicData uri="http://schemas.openxmlformats.org/presentationml/2006/ole">
            <mc:AlternateContent xmlns:mc="http://schemas.openxmlformats.org/markup-compatibility/2006">
              <mc:Choice xmlns:v="urn:schemas-microsoft-com:vml" Requires="v">
                <p:oleObj r:id="rId2" imgW="292100" imgH="177800" progId="Equation.DSMT4">
                  <p:embed/>
                </p:oleObj>
              </mc:Choice>
              <mc:Fallback>
                <p:oleObj r:id="rId2" imgW="292100" imgH="177800" progId="Equation.DSMT4">
                  <p:embed/>
                  <p:pic>
                    <p:nvPicPr>
                      <p:cNvPr id="0" name="图片 3239"/>
                      <p:cNvPicPr/>
                      <p:nvPr/>
                    </p:nvPicPr>
                    <p:blipFill>
                      <a:blip r:embed="rId3"/>
                      <a:stretch>
                        <a:fillRect/>
                      </a:stretch>
                    </p:blipFill>
                    <p:spPr>
                      <a:xfrm>
                        <a:off x="6100763" y="3575050"/>
                        <a:ext cx="673100" cy="404813"/>
                      </a:xfrm>
                      <a:prstGeom prst="rect">
                        <a:avLst/>
                      </a:prstGeom>
                      <a:noFill/>
                      <a:ln w="38100">
                        <a:noFill/>
                        <a:miter/>
                      </a:ln>
                    </p:spPr>
                  </p:pic>
                </p:oleObj>
              </mc:Fallback>
            </mc:AlternateContent>
          </a:graphicData>
        </a:graphic>
      </p:graphicFrame>
      <p:graphicFrame>
        <p:nvGraphicFramePr>
          <p:cNvPr id="162827" name="Object 102"/>
          <p:cNvGraphicFramePr>
            <a:graphicFrameLocks noChangeAspect="1"/>
          </p:cNvGraphicFramePr>
          <p:nvPr/>
        </p:nvGraphicFramePr>
        <p:xfrm>
          <a:off x="7102475" y="3548063"/>
          <a:ext cx="1422400" cy="463550"/>
        </p:xfrm>
        <a:graphic>
          <a:graphicData uri="http://schemas.openxmlformats.org/presentationml/2006/ole">
            <mc:AlternateContent xmlns:mc="http://schemas.openxmlformats.org/markup-compatibility/2006">
              <mc:Choice xmlns:v="urn:schemas-microsoft-com:vml" Requires="v">
                <p:oleObj r:id="rId4" imgW="622300" imgH="203200" progId="Equation.DSMT4">
                  <p:embed/>
                </p:oleObj>
              </mc:Choice>
              <mc:Fallback>
                <p:oleObj r:id="rId4" imgW="622300" imgH="203200" progId="Equation.DSMT4">
                  <p:embed/>
                  <p:pic>
                    <p:nvPicPr>
                      <p:cNvPr id="0" name="图片 3235"/>
                      <p:cNvPicPr/>
                      <p:nvPr/>
                    </p:nvPicPr>
                    <p:blipFill>
                      <a:blip r:embed="rId5"/>
                      <a:stretch>
                        <a:fillRect/>
                      </a:stretch>
                    </p:blipFill>
                    <p:spPr>
                      <a:xfrm>
                        <a:off x="7102475" y="3548063"/>
                        <a:ext cx="1422400" cy="463550"/>
                      </a:xfrm>
                      <a:prstGeom prst="rect">
                        <a:avLst/>
                      </a:prstGeom>
                      <a:noFill/>
                      <a:ln w="38100">
                        <a:noFill/>
                        <a:miter/>
                      </a:ln>
                    </p:spPr>
                  </p:pic>
                </p:oleObj>
              </mc:Fallback>
            </mc:AlternateContent>
          </a:graphicData>
        </a:graphic>
      </p:graphicFrame>
      <p:graphicFrame>
        <p:nvGraphicFramePr>
          <p:cNvPr id="162828" name="Object 103"/>
          <p:cNvGraphicFramePr>
            <a:graphicFrameLocks noChangeAspect="1"/>
          </p:cNvGraphicFramePr>
          <p:nvPr/>
        </p:nvGraphicFramePr>
        <p:xfrm>
          <a:off x="6178550" y="4281488"/>
          <a:ext cx="409575" cy="527050"/>
        </p:xfrm>
        <a:graphic>
          <a:graphicData uri="http://schemas.openxmlformats.org/presentationml/2006/ole">
            <mc:AlternateContent xmlns:mc="http://schemas.openxmlformats.org/markup-compatibility/2006">
              <mc:Choice xmlns:v="urn:schemas-microsoft-com:vml" Requires="v">
                <p:oleObj r:id="rId6" imgW="177800" imgH="228600" progId="Equation.DSMT4">
                  <p:embed/>
                </p:oleObj>
              </mc:Choice>
              <mc:Fallback>
                <p:oleObj r:id="rId6" imgW="177800" imgH="228600" progId="Equation.DSMT4">
                  <p:embed/>
                  <p:pic>
                    <p:nvPicPr>
                      <p:cNvPr id="0" name="图片 3234"/>
                      <p:cNvPicPr/>
                      <p:nvPr/>
                    </p:nvPicPr>
                    <p:blipFill>
                      <a:blip r:embed="rId7"/>
                      <a:stretch>
                        <a:fillRect/>
                      </a:stretch>
                    </p:blipFill>
                    <p:spPr>
                      <a:xfrm>
                        <a:off x="6178550" y="4281488"/>
                        <a:ext cx="409575" cy="527050"/>
                      </a:xfrm>
                      <a:prstGeom prst="rect">
                        <a:avLst/>
                      </a:prstGeom>
                      <a:noFill/>
                      <a:ln w="38100">
                        <a:noFill/>
                        <a:miter/>
                      </a:ln>
                    </p:spPr>
                  </p:pic>
                </p:oleObj>
              </mc:Fallback>
            </mc:AlternateContent>
          </a:graphicData>
        </a:graphic>
      </p:graphicFrame>
      <p:graphicFrame>
        <p:nvGraphicFramePr>
          <p:cNvPr id="162829" name="Object 104"/>
          <p:cNvGraphicFramePr>
            <a:graphicFrameLocks noChangeAspect="1"/>
          </p:cNvGraphicFramePr>
          <p:nvPr/>
        </p:nvGraphicFramePr>
        <p:xfrm>
          <a:off x="7405688" y="4329113"/>
          <a:ext cx="877887" cy="527050"/>
        </p:xfrm>
        <a:graphic>
          <a:graphicData uri="http://schemas.openxmlformats.org/presentationml/2006/ole">
            <mc:AlternateContent xmlns:mc="http://schemas.openxmlformats.org/markup-compatibility/2006">
              <mc:Choice xmlns:v="urn:schemas-microsoft-com:vml" Requires="v">
                <p:oleObj r:id="rId8" imgW="381000" imgH="228600" progId="Equation.DSMT4">
                  <p:embed/>
                </p:oleObj>
              </mc:Choice>
              <mc:Fallback>
                <p:oleObj r:id="rId8" imgW="381000" imgH="228600" progId="Equation.DSMT4">
                  <p:embed/>
                  <p:pic>
                    <p:nvPicPr>
                      <p:cNvPr id="0" name="图片 3244"/>
                      <p:cNvPicPr/>
                      <p:nvPr/>
                    </p:nvPicPr>
                    <p:blipFill>
                      <a:blip r:embed="rId9"/>
                      <a:stretch>
                        <a:fillRect/>
                      </a:stretch>
                    </p:blipFill>
                    <p:spPr>
                      <a:xfrm>
                        <a:off x="7405688" y="4329113"/>
                        <a:ext cx="877887" cy="527050"/>
                      </a:xfrm>
                      <a:prstGeom prst="rect">
                        <a:avLst/>
                      </a:prstGeom>
                      <a:noFill/>
                      <a:ln w="38100">
                        <a:noFill/>
                        <a:miter/>
                      </a:ln>
                    </p:spPr>
                  </p:pic>
                </p:oleObj>
              </mc:Fallback>
            </mc:AlternateContent>
          </a:graphicData>
        </a:graphic>
      </p:graphicFrame>
      <p:graphicFrame>
        <p:nvGraphicFramePr>
          <p:cNvPr id="162830" name="Object 105"/>
          <p:cNvGraphicFramePr>
            <a:graphicFrameLocks noChangeAspect="1"/>
          </p:cNvGraphicFramePr>
          <p:nvPr/>
        </p:nvGraphicFramePr>
        <p:xfrm>
          <a:off x="5040313" y="4278313"/>
          <a:ext cx="458787" cy="550862"/>
        </p:xfrm>
        <a:graphic>
          <a:graphicData uri="http://schemas.openxmlformats.org/presentationml/2006/ole">
            <mc:AlternateContent xmlns:mc="http://schemas.openxmlformats.org/markup-compatibility/2006">
              <mc:Choice xmlns:v="urn:schemas-microsoft-com:vml" Requires="v">
                <p:oleObj r:id="rId10" imgW="190500" imgH="228600" progId="Equation.DSMT4">
                  <p:embed/>
                </p:oleObj>
              </mc:Choice>
              <mc:Fallback>
                <p:oleObj r:id="rId10" imgW="190500" imgH="228600" progId="Equation.DSMT4">
                  <p:embed/>
                  <p:pic>
                    <p:nvPicPr>
                      <p:cNvPr id="0" name="图片 3242"/>
                      <p:cNvPicPr/>
                      <p:nvPr/>
                    </p:nvPicPr>
                    <p:blipFill>
                      <a:blip r:embed="rId11"/>
                      <a:stretch>
                        <a:fillRect/>
                      </a:stretch>
                    </p:blipFill>
                    <p:spPr>
                      <a:xfrm>
                        <a:off x="5040313" y="4278313"/>
                        <a:ext cx="458787" cy="550862"/>
                      </a:xfrm>
                      <a:prstGeom prst="rect">
                        <a:avLst/>
                      </a:prstGeom>
                      <a:noFill/>
                      <a:ln w="38100">
                        <a:noFill/>
                        <a:miter/>
                      </a:ln>
                    </p:spPr>
                  </p:pic>
                </p:oleObj>
              </mc:Fallback>
            </mc:AlternateContent>
          </a:graphicData>
        </a:graphic>
      </p:graphicFrame>
      <p:sp>
        <p:nvSpPr>
          <p:cNvPr id="36" name="Rectangle 5"/>
          <p:cNvSpPr/>
          <p:nvPr/>
        </p:nvSpPr>
        <p:spPr>
          <a:xfrm>
            <a:off x="555625" y="3284538"/>
            <a:ext cx="2543175" cy="606425"/>
          </a:xfrm>
          <a:prstGeom prst="rect">
            <a:avLst/>
          </a:prstGeom>
          <a:noFill/>
          <a:ln w="9525">
            <a:noFill/>
          </a:ln>
        </p:spPr>
        <p:txBody>
          <a:bodyPr wrap="none">
            <a:spAutoFit/>
          </a:bodyPr>
          <a:lstStyle/>
          <a:p>
            <a:pPr>
              <a:lnSpc>
                <a:spcPts val="4000"/>
              </a:lnSpc>
            </a:pPr>
            <a:r>
              <a:rPr lang="zh-CN" altLang="en-US" sz="2400" b="1" dirty="0">
                <a:solidFill>
                  <a:srgbClr val="000000"/>
                </a:solidFill>
                <a:latin typeface="Times New Roman" panose="02020603050405020304" pitchFamily="18" charset="0"/>
                <a:ea typeface="华文细黑" panose="02010600040101010101" pitchFamily="2" charset="-122"/>
              </a:rPr>
              <a:t>则</a:t>
            </a:r>
            <a:r>
              <a:rPr lang="en-US" altLang="zh-CN" sz="2400" b="1" i="1" dirty="0">
                <a:solidFill>
                  <a:srgbClr val="000000"/>
                </a:solidFill>
                <a:latin typeface="Times New Roman" panose="02020603050405020304" pitchFamily="18" charset="0"/>
                <a:ea typeface="华文细黑" panose="02010600040101010101" pitchFamily="2" charset="-122"/>
              </a:rPr>
              <a:t>X</a:t>
            </a:r>
            <a:r>
              <a:rPr lang="zh-CN" altLang="en-US" sz="2400" b="1" dirty="0">
                <a:solidFill>
                  <a:srgbClr val="000000"/>
                </a:solidFill>
                <a:latin typeface="Times New Roman" panose="02020603050405020304" pitchFamily="18" charset="0"/>
                <a:ea typeface="华文细黑" panose="02010600040101010101" pitchFamily="2" charset="-122"/>
              </a:rPr>
              <a:t>的数学期望为</a:t>
            </a:r>
          </a:p>
        </p:txBody>
      </p:sp>
      <p:sp>
        <p:nvSpPr>
          <p:cNvPr id="42" name="Rectangle 5"/>
          <p:cNvSpPr/>
          <p:nvPr/>
        </p:nvSpPr>
        <p:spPr>
          <a:xfrm>
            <a:off x="2947988" y="1958975"/>
            <a:ext cx="2416175" cy="606425"/>
          </a:xfrm>
          <a:prstGeom prst="rect">
            <a:avLst/>
          </a:prstGeom>
          <a:noFill/>
          <a:ln w="9525">
            <a:noFill/>
          </a:ln>
        </p:spPr>
        <p:txBody>
          <a:bodyPr wrap="none">
            <a:spAutoFit/>
          </a:bodyPr>
          <a:lstStyle/>
          <a:p>
            <a:pPr>
              <a:lnSpc>
                <a:spcPts val="4000"/>
              </a:lnSpc>
            </a:pPr>
            <a:r>
              <a:rPr lang="zh-CN" altLang="en-US" sz="2400" b="1" dirty="0">
                <a:solidFill>
                  <a:srgbClr val="000000"/>
                </a:solidFill>
                <a:latin typeface="Times New Roman" panose="02020603050405020304" pitchFamily="18" charset="0"/>
                <a:ea typeface="华文细黑" panose="02010600040101010101" pitchFamily="2" charset="-122"/>
              </a:rPr>
              <a:t>呈</a:t>
            </a:r>
            <a:r>
              <a:rPr lang="zh-CN" altLang="en-US" sz="2400" b="1" dirty="0">
                <a:solidFill>
                  <a:srgbClr val="0000FF"/>
                </a:solidFill>
                <a:latin typeface="Times New Roman" panose="02020603050405020304" pitchFamily="18" charset="0"/>
                <a:ea typeface="华文细黑" panose="02010600040101010101" pitchFamily="2" charset="-122"/>
              </a:rPr>
              <a:t>阳性</a:t>
            </a:r>
            <a:r>
              <a:rPr lang="zh-CN" altLang="en-US" sz="2400" b="1" dirty="0">
                <a:solidFill>
                  <a:srgbClr val="000000"/>
                </a:solidFill>
                <a:latin typeface="Times New Roman" panose="02020603050405020304" pitchFamily="18" charset="0"/>
                <a:ea typeface="华文细黑" panose="02010600040101010101" pitchFamily="2" charset="-122"/>
              </a:rPr>
              <a:t>的概率为 </a:t>
            </a:r>
            <a:endParaRPr lang="en-US" altLang="zh-CN" sz="2400" b="1" dirty="0">
              <a:solidFill>
                <a:srgbClr val="000000"/>
              </a:solidFill>
              <a:latin typeface="Times New Roman" panose="02020603050405020304" pitchFamily="18" charset="0"/>
              <a:ea typeface="华文细黑" panose="02010600040101010101" pitchFamily="2" charset="-122"/>
            </a:endParaRPr>
          </a:p>
        </p:txBody>
      </p:sp>
      <p:graphicFrame>
        <p:nvGraphicFramePr>
          <p:cNvPr id="162864" name="Object 106"/>
          <p:cNvGraphicFramePr>
            <a:graphicFrameLocks noChangeAspect="1"/>
          </p:cNvGraphicFramePr>
          <p:nvPr/>
        </p:nvGraphicFramePr>
        <p:xfrm>
          <a:off x="5368925" y="776288"/>
          <a:ext cx="1333500" cy="446087"/>
        </p:xfrm>
        <a:graphic>
          <a:graphicData uri="http://schemas.openxmlformats.org/presentationml/2006/ole">
            <mc:AlternateContent xmlns:mc="http://schemas.openxmlformats.org/markup-compatibility/2006">
              <mc:Choice xmlns:v="urn:schemas-microsoft-com:vml" Requires="v">
                <p:oleObj r:id="rId12" imgW="609600" imgH="203200" progId="Equation.DSMT4">
                  <p:embed/>
                </p:oleObj>
              </mc:Choice>
              <mc:Fallback>
                <p:oleObj r:id="rId12" imgW="609600" imgH="203200" progId="Equation.DSMT4">
                  <p:embed/>
                  <p:pic>
                    <p:nvPicPr>
                      <p:cNvPr id="0" name="图片 3243"/>
                      <p:cNvPicPr/>
                      <p:nvPr/>
                    </p:nvPicPr>
                    <p:blipFill>
                      <a:blip r:embed="rId13"/>
                      <a:stretch>
                        <a:fillRect/>
                      </a:stretch>
                    </p:blipFill>
                    <p:spPr>
                      <a:xfrm>
                        <a:off x="5368925" y="776288"/>
                        <a:ext cx="1333500" cy="446087"/>
                      </a:xfrm>
                      <a:prstGeom prst="rect">
                        <a:avLst/>
                      </a:prstGeom>
                      <a:noFill/>
                      <a:ln w="38100">
                        <a:noFill/>
                        <a:miter/>
                      </a:ln>
                    </p:spPr>
                  </p:pic>
                </p:oleObj>
              </mc:Fallback>
            </mc:AlternateContent>
          </a:graphicData>
        </a:graphic>
      </p:graphicFrame>
      <p:graphicFrame>
        <p:nvGraphicFramePr>
          <p:cNvPr id="162865" name="Object 107"/>
          <p:cNvGraphicFramePr>
            <a:graphicFrameLocks noChangeAspect="1"/>
          </p:cNvGraphicFramePr>
          <p:nvPr/>
        </p:nvGraphicFramePr>
        <p:xfrm>
          <a:off x="5267325" y="1428750"/>
          <a:ext cx="500063" cy="501650"/>
        </p:xfrm>
        <a:graphic>
          <a:graphicData uri="http://schemas.openxmlformats.org/presentationml/2006/ole">
            <mc:AlternateContent xmlns:mc="http://schemas.openxmlformats.org/markup-compatibility/2006">
              <mc:Choice xmlns:v="urn:schemas-microsoft-com:vml" Requires="v">
                <p:oleObj r:id="rId14" imgW="228600" imgH="228600" progId="Equation.DSMT4">
                  <p:embed/>
                </p:oleObj>
              </mc:Choice>
              <mc:Fallback>
                <p:oleObj r:id="rId14" imgW="228600" imgH="228600" progId="Equation.DSMT4">
                  <p:embed/>
                  <p:pic>
                    <p:nvPicPr>
                      <p:cNvPr id="0" name="图片 3238"/>
                      <p:cNvPicPr/>
                      <p:nvPr/>
                    </p:nvPicPr>
                    <p:blipFill>
                      <a:blip r:embed="rId15"/>
                      <a:stretch>
                        <a:fillRect/>
                      </a:stretch>
                    </p:blipFill>
                    <p:spPr>
                      <a:xfrm>
                        <a:off x="5267325" y="1428750"/>
                        <a:ext cx="500063" cy="501650"/>
                      </a:xfrm>
                      <a:prstGeom prst="rect">
                        <a:avLst/>
                      </a:prstGeom>
                      <a:noFill/>
                      <a:ln w="38100">
                        <a:noFill/>
                        <a:miter/>
                      </a:ln>
                    </p:spPr>
                  </p:pic>
                </p:oleObj>
              </mc:Fallback>
            </mc:AlternateContent>
          </a:graphicData>
        </a:graphic>
      </p:graphicFrame>
      <p:graphicFrame>
        <p:nvGraphicFramePr>
          <p:cNvPr id="162866" name="Object 108"/>
          <p:cNvGraphicFramePr>
            <a:graphicFrameLocks noChangeAspect="1"/>
          </p:cNvGraphicFramePr>
          <p:nvPr/>
        </p:nvGraphicFramePr>
        <p:xfrm>
          <a:off x="5276850" y="2022475"/>
          <a:ext cx="889000" cy="501650"/>
        </p:xfrm>
        <a:graphic>
          <a:graphicData uri="http://schemas.openxmlformats.org/presentationml/2006/ole">
            <mc:AlternateContent xmlns:mc="http://schemas.openxmlformats.org/markup-compatibility/2006">
              <mc:Choice xmlns:v="urn:schemas-microsoft-com:vml" Requires="v">
                <p:oleObj r:id="rId16" imgW="406400" imgH="228600" progId="Equation.DSMT4">
                  <p:embed/>
                </p:oleObj>
              </mc:Choice>
              <mc:Fallback>
                <p:oleObj r:id="rId16" imgW="406400" imgH="228600" progId="Equation.DSMT4">
                  <p:embed/>
                  <p:pic>
                    <p:nvPicPr>
                      <p:cNvPr id="0" name="图片 3245"/>
                      <p:cNvPicPr/>
                      <p:nvPr/>
                    </p:nvPicPr>
                    <p:blipFill>
                      <a:blip r:embed="rId17"/>
                      <a:stretch>
                        <a:fillRect/>
                      </a:stretch>
                    </p:blipFill>
                    <p:spPr>
                      <a:xfrm>
                        <a:off x="5276850" y="2022475"/>
                        <a:ext cx="889000" cy="501650"/>
                      </a:xfrm>
                      <a:prstGeom prst="rect">
                        <a:avLst/>
                      </a:prstGeom>
                      <a:noFill/>
                      <a:ln w="38100">
                        <a:noFill/>
                        <a:miter/>
                      </a:ln>
                    </p:spPr>
                  </p:pic>
                </p:oleObj>
              </mc:Fallback>
            </mc:AlternateContent>
          </a:graphicData>
        </a:graphic>
      </p:graphicFrame>
      <p:graphicFrame>
        <p:nvGraphicFramePr>
          <p:cNvPr id="162867" name="Object 109"/>
          <p:cNvGraphicFramePr>
            <a:graphicFrameLocks noChangeAspect="1"/>
          </p:cNvGraphicFramePr>
          <p:nvPr/>
        </p:nvGraphicFramePr>
        <p:xfrm>
          <a:off x="636588" y="4157663"/>
          <a:ext cx="1111250" cy="446087"/>
        </p:xfrm>
        <a:graphic>
          <a:graphicData uri="http://schemas.openxmlformats.org/presentationml/2006/ole">
            <mc:AlternateContent xmlns:mc="http://schemas.openxmlformats.org/markup-compatibility/2006">
              <mc:Choice xmlns:v="urn:schemas-microsoft-com:vml" Requires="v">
                <p:oleObj r:id="rId18" imgW="508000" imgH="203200" progId="Equation.DSMT4">
                  <p:embed/>
                </p:oleObj>
              </mc:Choice>
              <mc:Fallback>
                <p:oleObj r:id="rId18" imgW="508000" imgH="203200" progId="Equation.DSMT4">
                  <p:embed/>
                  <p:pic>
                    <p:nvPicPr>
                      <p:cNvPr id="0" name="图片 3246"/>
                      <p:cNvPicPr/>
                      <p:nvPr/>
                    </p:nvPicPr>
                    <p:blipFill>
                      <a:blip r:embed="rId19"/>
                      <a:stretch>
                        <a:fillRect/>
                      </a:stretch>
                    </p:blipFill>
                    <p:spPr>
                      <a:xfrm>
                        <a:off x="636588" y="4157663"/>
                        <a:ext cx="1111250" cy="446087"/>
                      </a:xfrm>
                      <a:prstGeom prst="rect">
                        <a:avLst/>
                      </a:prstGeom>
                      <a:noFill/>
                      <a:ln w="38100">
                        <a:noFill/>
                        <a:miter/>
                      </a:ln>
                    </p:spPr>
                  </p:pic>
                </p:oleObj>
              </mc:Fallback>
            </mc:AlternateContent>
          </a:graphicData>
        </a:graphic>
      </p:graphicFrame>
      <p:graphicFrame>
        <p:nvGraphicFramePr>
          <p:cNvPr id="162868" name="Object 110"/>
          <p:cNvGraphicFramePr>
            <a:graphicFrameLocks noChangeAspect="1"/>
          </p:cNvGraphicFramePr>
          <p:nvPr/>
        </p:nvGraphicFramePr>
        <p:xfrm>
          <a:off x="1765300" y="3933825"/>
          <a:ext cx="2806700" cy="863600"/>
        </p:xfrm>
        <a:graphic>
          <a:graphicData uri="http://schemas.openxmlformats.org/presentationml/2006/ole">
            <mc:AlternateContent xmlns:mc="http://schemas.openxmlformats.org/markup-compatibility/2006">
              <mc:Choice xmlns:v="urn:schemas-microsoft-com:vml" Requires="v">
                <p:oleObj r:id="rId20" imgW="1282700" imgH="393700" progId="Equation.DSMT4">
                  <p:embed/>
                </p:oleObj>
              </mc:Choice>
              <mc:Fallback>
                <p:oleObj r:id="rId20" imgW="1282700" imgH="393700" progId="Equation.DSMT4">
                  <p:embed/>
                  <p:pic>
                    <p:nvPicPr>
                      <p:cNvPr id="0" name="图片 3240"/>
                      <p:cNvPicPr/>
                      <p:nvPr/>
                    </p:nvPicPr>
                    <p:blipFill>
                      <a:blip r:embed="rId21"/>
                      <a:stretch>
                        <a:fillRect/>
                      </a:stretch>
                    </p:blipFill>
                    <p:spPr>
                      <a:xfrm>
                        <a:off x="1765300" y="3933825"/>
                        <a:ext cx="2806700" cy="863600"/>
                      </a:xfrm>
                      <a:prstGeom prst="rect">
                        <a:avLst/>
                      </a:prstGeom>
                      <a:noFill/>
                      <a:ln w="38100">
                        <a:noFill/>
                        <a:miter/>
                      </a:ln>
                    </p:spPr>
                  </p:pic>
                </p:oleObj>
              </mc:Fallback>
            </mc:AlternateContent>
          </a:graphicData>
        </a:graphic>
      </p:graphicFrame>
      <p:graphicFrame>
        <p:nvGraphicFramePr>
          <p:cNvPr id="162869" name="Object 111"/>
          <p:cNvGraphicFramePr>
            <a:graphicFrameLocks noChangeAspect="1"/>
          </p:cNvGraphicFramePr>
          <p:nvPr/>
        </p:nvGraphicFramePr>
        <p:xfrm>
          <a:off x="1463675" y="4941888"/>
          <a:ext cx="1611313" cy="863600"/>
        </p:xfrm>
        <a:graphic>
          <a:graphicData uri="http://schemas.openxmlformats.org/presentationml/2006/ole">
            <mc:AlternateContent xmlns:mc="http://schemas.openxmlformats.org/markup-compatibility/2006">
              <mc:Choice xmlns:v="urn:schemas-microsoft-com:vml" Requires="v">
                <p:oleObj r:id="rId22" imgW="735965" imgH="393700" progId="Equation.DSMT4">
                  <p:embed/>
                </p:oleObj>
              </mc:Choice>
              <mc:Fallback>
                <p:oleObj r:id="rId22" imgW="735965" imgH="393700" progId="Equation.DSMT4">
                  <p:embed/>
                  <p:pic>
                    <p:nvPicPr>
                      <p:cNvPr id="0" name="图片 3241"/>
                      <p:cNvPicPr/>
                      <p:nvPr/>
                    </p:nvPicPr>
                    <p:blipFill>
                      <a:blip r:embed="rId23"/>
                      <a:stretch>
                        <a:fillRect/>
                      </a:stretch>
                    </p:blipFill>
                    <p:spPr>
                      <a:xfrm>
                        <a:off x="1463675" y="4941888"/>
                        <a:ext cx="1611313" cy="863600"/>
                      </a:xfrm>
                      <a:prstGeom prst="rect">
                        <a:avLst/>
                      </a:prstGeom>
                      <a:noFill/>
                      <a:ln w="38100">
                        <a:noFill/>
                        <a:miter/>
                      </a:ln>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2864"/>
                                        </p:tgtEl>
                                        <p:attrNameLst>
                                          <p:attrName>style.visibility</p:attrName>
                                        </p:attrNameLst>
                                      </p:cBhvr>
                                      <p:to>
                                        <p:strVal val="visible"/>
                                      </p:to>
                                    </p:set>
                                    <p:animEffect transition="in" filter="wipe(left)">
                                      <p:cBhvr>
                                        <p:cTn id="11" dur="500"/>
                                        <p:tgtEl>
                                          <p:spTgt spid="16286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62865"/>
                                        </p:tgtEl>
                                        <p:attrNameLst>
                                          <p:attrName>style.visibility</p:attrName>
                                        </p:attrNameLst>
                                      </p:cBhvr>
                                      <p:to>
                                        <p:strVal val="visible"/>
                                      </p:to>
                                    </p:set>
                                    <p:animEffect transition="in" filter="wipe(left)">
                                      <p:cBhvr>
                                        <p:cTn id="20" dur="500"/>
                                        <p:tgtEl>
                                          <p:spTgt spid="16286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left)">
                                      <p:cBhvr>
                                        <p:cTn id="25" dur="500"/>
                                        <p:tgtEl>
                                          <p:spTgt spid="42"/>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62866"/>
                                        </p:tgtEl>
                                        <p:attrNameLst>
                                          <p:attrName>style.visibility</p:attrName>
                                        </p:attrNameLst>
                                      </p:cBhvr>
                                      <p:to>
                                        <p:strVal val="visible"/>
                                      </p:to>
                                    </p:set>
                                    <p:animEffect transition="in" filter="wipe(left)">
                                      <p:cBhvr>
                                        <p:cTn id="29" dur="500"/>
                                        <p:tgtEl>
                                          <p:spTgt spid="16286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box(in)">
                                      <p:cBhvr>
                                        <p:cTn id="39" dur="500"/>
                                        <p:tgtEl>
                                          <p:spTgt spid="24"/>
                                        </p:tgtEl>
                                      </p:cBhvr>
                                    </p:animEffect>
                                  </p:childTnLst>
                                </p:cTn>
                              </p:par>
                              <p:par>
                                <p:cTn id="40" presetID="22" presetClass="entr" presetSubtype="8" fill="hold" nodeType="withEffect">
                                  <p:stCondLst>
                                    <p:cond delay="0"/>
                                  </p:stCondLst>
                                  <p:childTnLst>
                                    <p:set>
                                      <p:cBhvr>
                                        <p:cTn id="41" dur="1" fill="hold">
                                          <p:stCondLst>
                                            <p:cond delay="0"/>
                                          </p:stCondLst>
                                        </p:cTn>
                                        <p:tgtEl>
                                          <p:spTgt spid="162826"/>
                                        </p:tgtEl>
                                        <p:attrNameLst>
                                          <p:attrName>style.visibility</p:attrName>
                                        </p:attrNameLst>
                                      </p:cBhvr>
                                      <p:to>
                                        <p:strVal val="visible"/>
                                      </p:to>
                                    </p:set>
                                    <p:animEffect transition="in" filter="wipe(left)">
                                      <p:cBhvr>
                                        <p:cTn id="42" dur="500"/>
                                        <p:tgtEl>
                                          <p:spTgt spid="162826"/>
                                        </p:tgtEl>
                                      </p:cBhvr>
                                    </p:animEffect>
                                  </p:childTnLst>
                                </p:cTn>
                              </p:par>
                              <p:par>
                                <p:cTn id="43" presetID="22" presetClass="entr" presetSubtype="8" fill="hold" nodeType="withEffect">
                                  <p:stCondLst>
                                    <p:cond delay="0"/>
                                  </p:stCondLst>
                                  <p:childTnLst>
                                    <p:set>
                                      <p:cBhvr>
                                        <p:cTn id="44" dur="1" fill="hold">
                                          <p:stCondLst>
                                            <p:cond delay="0"/>
                                          </p:stCondLst>
                                        </p:cTn>
                                        <p:tgtEl>
                                          <p:spTgt spid="162827"/>
                                        </p:tgtEl>
                                        <p:attrNameLst>
                                          <p:attrName>style.visibility</p:attrName>
                                        </p:attrNameLst>
                                      </p:cBhvr>
                                      <p:to>
                                        <p:strVal val="visible"/>
                                      </p:to>
                                    </p:set>
                                    <p:animEffect transition="in" filter="wipe(left)">
                                      <p:cBhvr>
                                        <p:cTn id="45" dur="500"/>
                                        <p:tgtEl>
                                          <p:spTgt spid="162827"/>
                                        </p:tgtEl>
                                      </p:cBhvr>
                                    </p:animEffect>
                                  </p:childTnLst>
                                </p:cTn>
                              </p:par>
                              <p:par>
                                <p:cTn id="46" presetID="22" presetClass="entr" presetSubtype="8" fill="hold" nodeType="withEffect">
                                  <p:stCondLst>
                                    <p:cond delay="0"/>
                                  </p:stCondLst>
                                  <p:childTnLst>
                                    <p:set>
                                      <p:cBhvr>
                                        <p:cTn id="47" dur="1" fill="hold">
                                          <p:stCondLst>
                                            <p:cond delay="0"/>
                                          </p:stCondLst>
                                        </p:cTn>
                                        <p:tgtEl>
                                          <p:spTgt spid="162830"/>
                                        </p:tgtEl>
                                        <p:attrNameLst>
                                          <p:attrName>style.visibility</p:attrName>
                                        </p:attrNameLst>
                                      </p:cBhvr>
                                      <p:to>
                                        <p:strVal val="visible"/>
                                      </p:to>
                                    </p:set>
                                    <p:animEffect transition="in" filter="wipe(left)">
                                      <p:cBhvr>
                                        <p:cTn id="48" dur="500"/>
                                        <p:tgtEl>
                                          <p:spTgt spid="16283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62828"/>
                                        </p:tgtEl>
                                        <p:attrNameLst>
                                          <p:attrName>style.visibility</p:attrName>
                                        </p:attrNameLst>
                                      </p:cBhvr>
                                      <p:to>
                                        <p:strVal val="visible"/>
                                      </p:to>
                                    </p:set>
                                    <p:animEffect transition="in" filter="wipe(left)">
                                      <p:cBhvr>
                                        <p:cTn id="53" dur="500"/>
                                        <p:tgtEl>
                                          <p:spTgt spid="162828"/>
                                        </p:tgtEl>
                                      </p:cBhvr>
                                    </p:animEffect>
                                  </p:childTnLst>
                                </p:cTn>
                              </p:par>
                            </p:childTnLst>
                          </p:cTn>
                        </p:par>
                        <p:par>
                          <p:cTn id="54" fill="hold">
                            <p:stCondLst>
                              <p:cond delay="500"/>
                            </p:stCondLst>
                            <p:childTnLst>
                              <p:par>
                                <p:cTn id="55" presetID="22" presetClass="entr" presetSubtype="8" fill="hold" nodeType="afterEffect">
                                  <p:stCondLst>
                                    <p:cond delay="0"/>
                                  </p:stCondLst>
                                  <p:childTnLst>
                                    <p:set>
                                      <p:cBhvr>
                                        <p:cTn id="56" dur="1" fill="hold">
                                          <p:stCondLst>
                                            <p:cond delay="0"/>
                                          </p:stCondLst>
                                        </p:cTn>
                                        <p:tgtEl>
                                          <p:spTgt spid="162829"/>
                                        </p:tgtEl>
                                        <p:attrNameLst>
                                          <p:attrName>style.visibility</p:attrName>
                                        </p:attrNameLst>
                                      </p:cBhvr>
                                      <p:to>
                                        <p:strVal val="visible"/>
                                      </p:to>
                                    </p:set>
                                    <p:animEffect transition="in" filter="wipe(left)">
                                      <p:cBhvr>
                                        <p:cTn id="57" dur="500"/>
                                        <p:tgtEl>
                                          <p:spTgt spid="16282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wipe(left)">
                                      <p:cBhvr>
                                        <p:cTn id="62" dur="500"/>
                                        <p:tgtEl>
                                          <p:spTgt spid="3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62867"/>
                                        </p:tgtEl>
                                        <p:attrNameLst>
                                          <p:attrName>style.visibility</p:attrName>
                                        </p:attrNameLst>
                                      </p:cBhvr>
                                      <p:to>
                                        <p:strVal val="visible"/>
                                      </p:to>
                                    </p:set>
                                    <p:animEffect transition="in" filter="wipe(left)">
                                      <p:cBhvr>
                                        <p:cTn id="67" dur="500"/>
                                        <p:tgtEl>
                                          <p:spTgt spid="16286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62868"/>
                                        </p:tgtEl>
                                        <p:attrNameLst>
                                          <p:attrName>style.visibility</p:attrName>
                                        </p:attrNameLst>
                                      </p:cBhvr>
                                      <p:to>
                                        <p:strVal val="visible"/>
                                      </p:to>
                                    </p:set>
                                    <p:animEffect transition="in" filter="wipe(left)">
                                      <p:cBhvr>
                                        <p:cTn id="72" dur="500"/>
                                        <p:tgtEl>
                                          <p:spTgt spid="16286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62869"/>
                                        </p:tgtEl>
                                        <p:attrNameLst>
                                          <p:attrName>style.visibility</p:attrName>
                                        </p:attrNameLst>
                                      </p:cBhvr>
                                      <p:to>
                                        <p:strVal val="visible"/>
                                      </p:to>
                                    </p:set>
                                    <p:animEffect transition="in" filter="wipe(left)">
                                      <p:cBhvr>
                                        <p:cTn id="77" dur="500"/>
                                        <p:tgtEl>
                                          <p:spTgt spid="162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0" grpId="0"/>
      <p:bldP spid="23" grpId="0"/>
      <p:bldP spid="36" grpId="0"/>
      <p:bldP spid="4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9" name="Rectangle 5"/>
          <p:cNvSpPr/>
          <p:nvPr/>
        </p:nvSpPr>
        <p:spPr>
          <a:xfrm>
            <a:off x="611188" y="663575"/>
            <a:ext cx="1928812" cy="604838"/>
          </a:xfrm>
          <a:prstGeom prst="rect">
            <a:avLst/>
          </a:prstGeom>
          <a:noFill/>
          <a:ln w="9525">
            <a:noFill/>
          </a:ln>
        </p:spPr>
        <p:txBody>
          <a:bodyPr wrap="none">
            <a:spAutoFit/>
          </a:bodyPr>
          <a:lstStyle/>
          <a:p>
            <a:pPr>
              <a:lnSpc>
                <a:spcPts val="4000"/>
              </a:lnSpc>
            </a:pPr>
            <a:r>
              <a:rPr lang="zh-CN" altLang="en-US" sz="2400" b="1" dirty="0">
                <a:solidFill>
                  <a:srgbClr val="000000"/>
                </a:solidFill>
                <a:latin typeface="Times New Roman" panose="02020603050405020304" pitchFamily="18" charset="0"/>
                <a:ea typeface="华文细黑" panose="02010600040101010101" pitchFamily="2" charset="-122"/>
              </a:rPr>
              <a:t>则</a:t>
            </a:r>
            <a:r>
              <a:rPr lang="en-US" altLang="zh-CN" sz="2400" b="1" i="1" dirty="0">
                <a:solidFill>
                  <a:srgbClr val="000000"/>
                </a:solidFill>
                <a:latin typeface="Times New Roman" panose="02020603050405020304" pitchFamily="18" charset="0"/>
                <a:ea typeface="华文细黑" panose="02010600040101010101" pitchFamily="2" charset="-122"/>
              </a:rPr>
              <a:t>X</a:t>
            </a:r>
            <a:r>
              <a:rPr lang="zh-CN" altLang="en-US" sz="2400" b="1" dirty="0">
                <a:solidFill>
                  <a:srgbClr val="000000"/>
                </a:solidFill>
                <a:latin typeface="Times New Roman" panose="02020603050405020304" pitchFamily="18" charset="0"/>
                <a:ea typeface="华文细黑" panose="02010600040101010101" pitchFamily="2" charset="-122"/>
              </a:rPr>
              <a:t>的期望为</a:t>
            </a:r>
          </a:p>
        </p:txBody>
      </p:sp>
      <p:sp>
        <p:nvSpPr>
          <p:cNvPr id="25" name="Rectangle 5"/>
          <p:cNvSpPr/>
          <p:nvPr/>
        </p:nvSpPr>
        <p:spPr>
          <a:xfrm>
            <a:off x="647383" y="2480945"/>
            <a:ext cx="7848600" cy="603885"/>
          </a:xfrm>
          <a:prstGeom prst="rect">
            <a:avLst/>
          </a:prstGeom>
          <a:noFill/>
          <a:ln w="9525">
            <a:noFill/>
          </a:ln>
        </p:spPr>
        <p:txBody>
          <a:bodyPr>
            <a:spAutoFit/>
          </a:bodyPr>
          <a:lstStyle/>
          <a:p>
            <a:pPr>
              <a:lnSpc>
                <a:spcPts val="4000"/>
              </a:lnSpc>
            </a:pPr>
            <a:r>
              <a:rPr lang="zh-CN" altLang="en-US" sz="2400" b="1" dirty="0">
                <a:solidFill>
                  <a:srgbClr val="000000"/>
                </a:solidFill>
                <a:latin typeface="Times New Roman" panose="02020603050405020304" pitchFamily="18" charset="0"/>
                <a:ea typeface="华文细黑" panose="02010600040101010101" pitchFamily="2" charset="-122"/>
              </a:rPr>
              <a:t>就可减少验血次数，而且还可适当选择 </a:t>
            </a:r>
            <a:r>
              <a:rPr lang="en-US" altLang="zh-CN" sz="2400" b="1" i="1" dirty="0">
                <a:solidFill>
                  <a:srgbClr val="000000"/>
                </a:solidFill>
                <a:latin typeface="Times New Roman" panose="02020603050405020304" pitchFamily="18" charset="0"/>
                <a:ea typeface="华文细黑" panose="02010600040101010101" pitchFamily="2" charset="-122"/>
              </a:rPr>
              <a:t>k</a:t>
            </a:r>
            <a:r>
              <a:rPr lang="zh-CN" altLang="en-US" sz="2400" b="1" dirty="0">
                <a:solidFill>
                  <a:srgbClr val="000000"/>
                </a:solidFill>
                <a:latin typeface="Times New Roman" panose="02020603050405020304" pitchFamily="18" charset="0"/>
                <a:ea typeface="华文细黑" panose="02010600040101010101" pitchFamily="2" charset="-122"/>
              </a:rPr>
              <a:t>使其达到最小。</a:t>
            </a:r>
          </a:p>
        </p:txBody>
      </p:sp>
      <p:sp>
        <p:nvSpPr>
          <p:cNvPr id="26" name="Rectangle 5"/>
          <p:cNvSpPr/>
          <p:nvPr/>
        </p:nvSpPr>
        <p:spPr>
          <a:xfrm>
            <a:off x="611188" y="1774825"/>
            <a:ext cx="1404620" cy="603885"/>
          </a:xfrm>
          <a:prstGeom prst="rect">
            <a:avLst/>
          </a:prstGeom>
          <a:noFill/>
          <a:ln w="9525">
            <a:noFill/>
          </a:ln>
        </p:spPr>
        <p:txBody>
          <a:bodyPr wrap="none">
            <a:spAutoFit/>
          </a:bodyPr>
          <a:lstStyle/>
          <a:p>
            <a:pPr>
              <a:lnSpc>
                <a:spcPts val="4000"/>
              </a:lnSpc>
            </a:pPr>
            <a:r>
              <a:rPr lang="zh-CN" sz="2400" b="1" dirty="0">
                <a:solidFill>
                  <a:srgbClr val="000000"/>
                </a:solidFill>
                <a:latin typeface="Times New Roman" panose="02020603050405020304" pitchFamily="18" charset="0"/>
                <a:ea typeface="华文细黑" panose="02010600040101010101" pitchFamily="2" charset="-122"/>
              </a:rPr>
              <a:t>因此只要</a:t>
            </a:r>
          </a:p>
        </p:txBody>
      </p:sp>
      <p:graphicFrame>
        <p:nvGraphicFramePr>
          <p:cNvPr id="20482" name="Object 27"/>
          <p:cNvGraphicFramePr>
            <a:graphicFrameLocks noChangeAspect="1"/>
          </p:cNvGraphicFramePr>
          <p:nvPr/>
        </p:nvGraphicFramePr>
        <p:xfrm>
          <a:off x="3279775" y="910273"/>
          <a:ext cx="2444750" cy="863600"/>
        </p:xfrm>
        <a:graphic>
          <a:graphicData uri="http://schemas.openxmlformats.org/presentationml/2006/ole">
            <mc:AlternateContent xmlns:mc="http://schemas.openxmlformats.org/markup-compatibility/2006">
              <mc:Choice xmlns:v="urn:schemas-microsoft-com:vml" Requires="v">
                <p:oleObj r:id="rId4" imgW="1116965" imgH="393700" progId="Equation.DSMT4">
                  <p:embed/>
                </p:oleObj>
              </mc:Choice>
              <mc:Fallback>
                <p:oleObj r:id="rId4" imgW="1116965" imgH="393700" progId="Equation.DSMT4">
                  <p:embed/>
                  <p:pic>
                    <p:nvPicPr>
                      <p:cNvPr id="0" name="图片 3236"/>
                      <p:cNvPicPr/>
                      <p:nvPr/>
                    </p:nvPicPr>
                    <p:blipFill>
                      <a:blip r:embed="rId5"/>
                      <a:stretch>
                        <a:fillRect/>
                      </a:stretch>
                    </p:blipFill>
                    <p:spPr>
                      <a:xfrm>
                        <a:off x="3279775" y="910273"/>
                        <a:ext cx="2444750" cy="863600"/>
                      </a:xfrm>
                      <a:prstGeom prst="rect">
                        <a:avLst/>
                      </a:prstGeom>
                      <a:noFill/>
                      <a:ln w="38100">
                        <a:noFill/>
                        <a:miter/>
                      </a:ln>
                    </p:spPr>
                  </p:pic>
                </p:oleObj>
              </mc:Fallback>
            </mc:AlternateContent>
          </a:graphicData>
        </a:graphic>
      </p:graphicFrame>
      <p:graphicFrame>
        <p:nvGraphicFramePr>
          <p:cNvPr id="3" name="Object 27"/>
          <p:cNvGraphicFramePr>
            <a:graphicFrameLocks noChangeAspect="1"/>
          </p:cNvGraphicFramePr>
          <p:nvPr/>
        </p:nvGraphicFramePr>
        <p:xfrm>
          <a:off x="2015808" y="1702753"/>
          <a:ext cx="1779905" cy="863600"/>
        </p:xfrm>
        <a:graphic>
          <a:graphicData uri="http://schemas.openxmlformats.org/presentationml/2006/ole">
            <mc:AlternateContent xmlns:mc="http://schemas.openxmlformats.org/markup-compatibility/2006">
              <mc:Choice xmlns:v="urn:schemas-microsoft-com:vml" Requires="v">
                <p:oleObj r:id="rId6" imgW="812800" imgH="393700" progId="Equation.DSMT4">
                  <p:embed/>
                </p:oleObj>
              </mc:Choice>
              <mc:Fallback>
                <p:oleObj r:id="rId6" imgW="812800" imgH="393700" progId="Equation.DSMT4">
                  <p:embed/>
                  <p:pic>
                    <p:nvPicPr>
                      <p:cNvPr id="0" name="图片 3236"/>
                      <p:cNvPicPr/>
                      <p:nvPr/>
                    </p:nvPicPr>
                    <p:blipFill>
                      <a:blip r:embed="rId7"/>
                      <a:stretch>
                        <a:fillRect/>
                      </a:stretch>
                    </p:blipFill>
                    <p:spPr>
                      <a:xfrm>
                        <a:off x="2015808" y="1702753"/>
                        <a:ext cx="1779905" cy="863600"/>
                      </a:xfrm>
                      <a:prstGeom prst="rect">
                        <a:avLst/>
                      </a:prstGeom>
                      <a:noFill/>
                      <a:ln w="38100">
                        <a:noFill/>
                        <a:miter/>
                      </a:ln>
                    </p:spPr>
                  </p:pic>
                </p:oleObj>
              </mc:Fallback>
            </mc:AlternateContent>
          </a:graphicData>
        </a:graphic>
      </p:graphicFrame>
      <p:graphicFrame>
        <p:nvGraphicFramePr>
          <p:cNvPr id="5" name="表格 4"/>
          <p:cNvGraphicFramePr/>
          <p:nvPr>
            <p:custDataLst>
              <p:tags r:id="rId1"/>
            </p:custDataLst>
          </p:nvPr>
        </p:nvGraphicFramePr>
        <p:xfrm>
          <a:off x="184150" y="3776345"/>
          <a:ext cx="8776335" cy="1647825"/>
        </p:xfrm>
        <a:graphic>
          <a:graphicData uri="http://schemas.openxmlformats.org/drawingml/2006/table">
            <a:tbl>
              <a:tblPr firstRow="1" bandRow="1">
                <a:tableStyleId>{5C22544A-7EE6-4342-B048-85BDC9FD1C3A}</a:tableStyleId>
              </a:tblPr>
              <a:tblGrid>
                <a:gridCol w="851535">
                  <a:extLst>
                    <a:ext uri="{9D8B030D-6E8A-4147-A177-3AD203B41FA5}">
                      <a16:colId xmlns:a16="http://schemas.microsoft.com/office/drawing/2014/main" val="20000"/>
                    </a:ext>
                  </a:extLst>
                </a:gridCol>
                <a:gridCol w="851535">
                  <a:extLst>
                    <a:ext uri="{9D8B030D-6E8A-4147-A177-3AD203B41FA5}">
                      <a16:colId xmlns:a16="http://schemas.microsoft.com/office/drawing/2014/main" val="20001"/>
                    </a:ext>
                  </a:extLst>
                </a:gridCol>
                <a:gridCol w="851535">
                  <a:extLst>
                    <a:ext uri="{9D8B030D-6E8A-4147-A177-3AD203B41FA5}">
                      <a16:colId xmlns:a16="http://schemas.microsoft.com/office/drawing/2014/main" val="20002"/>
                    </a:ext>
                  </a:extLst>
                </a:gridCol>
                <a:gridCol w="851535">
                  <a:extLst>
                    <a:ext uri="{9D8B030D-6E8A-4147-A177-3AD203B41FA5}">
                      <a16:colId xmlns:a16="http://schemas.microsoft.com/office/drawing/2014/main" val="20003"/>
                    </a:ext>
                  </a:extLst>
                </a:gridCol>
                <a:gridCol w="851535">
                  <a:extLst>
                    <a:ext uri="{9D8B030D-6E8A-4147-A177-3AD203B41FA5}">
                      <a16:colId xmlns:a16="http://schemas.microsoft.com/office/drawing/2014/main" val="20004"/>
                    </a:ext>
                  </a:extLst>
                </a:gridCol>
                <a:gridCol w="851535">
                  <a:extLst>
                    <a:ext uri="{9D8B030D-6E8A-4147-A177-3AD203B41FA5}">
                      <a16:colId xmlns:a16="http://schemas.microsoft.com/office/drawing/2014/main" val="20005"/>
                    </a:ext>
                  </a:extLst>
                </a:gridCol>
                <a:gridCol w="851535">
                  <a:extLst>
                    <a:ext uri="{9D8B030D-6E8A-4147-A177-3AD203B41FA5}">
                      <a16:colId xmlns:a16="http://schemas.microsoft.com/office/drawing/2014/main" val="20006"/>
                    </a:ext>
                  </a:extLst>
                </a:gridCol>
                <a:gridCol w="851535">
                  <a:extLst>
                    <a:ext uri="{9D8B030D-6E8A-4147-A177-3AD203B41FA5}">
                      <a16:colId xmlns:a16="http://schemas.microsoft.com/office/drawing/2014/main" val="20007"/>
                    </a:ext>
                  </a:extLst>
                </a:gridCol>
                <a:gridCol w="851535">
                  <a:extLst>
                    <a:ext uri="{9D8B030D-6E8A-4147-A177-3AD203B41FA5}">
                      <a16:colId xmlns:a16="http://schemas.microsoft.com/office/drawing/2014/main" val="20008"/>
                    </a:ext>
                  </a:extLst>
                </a:gridCol>
                <a:gridCol w="1112520">
                  <a:extLst>
                    <a:ext uri="{9D8B030D-6E8A-4147-A177-3AD203B41FA5}">
                      <a16:colId xmlns:a16="http://schemas.microsoft.com/office/drawing/2014/main" val="20009"/>
                    </a:ext>
                  </a:extLst>
                </a:gridCol>
              </a:tblGrid>
              <a:tr h="674370">
                <a:tc>
                  <a:txBody>
                    <a:bodyPr/>
                    <a:lstStyle/>
                    <a:p>
                      <a:pPr algn="ctr">
                        <a:buNone/>
                      </a:pPr>
                      <a:r>
                        <a:rPr lang="en-US" altLang="zh-CN" sz="2400" i="1"/>
                        <a:t>k</a:t>
                      </a:r>
                    </a:p>
                  </a:txBody>
                  <a:tcPr anchor="ctr"/>
                </a:tc>
                <a:tc>
                  <a:txBody>
                    <a:bodyPr/>
                    <a:lstStyle/>
                    <a:p>
                      <a:pPr algn="ctr">
                        <a:buNone/>
                      </a:pPr>
                      <a:r>
                        <a:rPr lang="en-US" altLang="zh-CN" sz="2400"/>
                        <a:t>2</a:t>
                      </a:r>
                    </a:p>
                  </a:txBody>
                  <a:tcPr anchor="ctr"/>
                </a:tc>
                <a:tc>
                  <a:txBody>
                    <a:bodyPr/>
                    <a:lstStyle/>
                    <a:p>
                      <a:pPr algn="ctr">
                        <a:buNone/>
                      </a:pPr>
                      <a:r>
                        <a:rPr lang="en-US" altLang="zh-CN" sz="2400"/>
                        <a:t>3</a:t>
                      </a:r>
                    </a:p>
                  </a:txBody>
                  <a:tcPr anchor="ctr"/>
                </a:tc>
                <a:tc>
                  <a:txBody>
                    <a:bodyPr/>
                    <a:lstStyle/>
                    <a:p>
                      <a:pPr algn="ctr">
                        <a:buNone/>
                      </a:pPr>
                      <a:r>
                        <a:rPr lang="en-US" altLang="zh-CN" sz="2400"/>
                        <a:t>4</a:t>
                      </a:r>
                    </a:p>
                  </a:txBody>
                  <a:tcPr anchor="ctr"/>
                </a:tc>
                <a:tc>
                  <a:txBody>
                    <a:bodyPr/>
                    <a:lstStyle/>
                    <a:p>
                      <a:pPr algn="ctr">
                        <a:buNone/>
                      </a:pPr>
                      <a:r>
                        <a:rPr lang="en-US" altLang="zh-CN" sz="2400"/>
                        <a:t>5</a:t>
                      </a:r>
                    </a:p>
                  </a:txBody>
                  <a:tcPr anchor="ctr"/>
                </a:tc>
                <a:tc>
                  <a:txBody>
                    <a:bodyPr/>
                    <a:lstStyle/>
                    <a:p>
                      <a:pPr algn="ctr">
                        <a:buNone/>
                      </a:pPr>
                      <a:r>
                        <a:rPr lang="en-US" altLang="zh-CN" sz="2400"/>
                        <a:t>8</a:t>
                      </a:r>
                    </a:p>
                  </a:txBody>
                  <a:tcPr anchor="ctr"/>
                </a:tc>
                <a:tc>
                  <a:txBody>
                    <a:bodyPr/>
                    <a:lstStyle/>
                    <a:p>
                      <a:pPr algn="ctr">
                        <a:buNone/>
                      </a:pPr>
                      <a:r>
                        <a:rPr lang="en-US" altLang="zh-CN" sz="2400"/>
                        <a:t>10</a:t>
                      </a:r>
                    </a:p>
                  </a:txBody>
                  <a:tcPr anchor="ctr"/>
                </a:tc>
                <a:tc>
                  <a:txBody>
                    <a:bodyPr/>
                    <a:lstStyle/>
                    <a:p>
                      <a:pPr algn="ctr">
                        <a:buNone/>
                      </a:pPr>
                      <a:r>
                        <a:rPr lang="en-US" altLang="zh-CN" sz="2400"/>
                        <a:t>30</a:t>
                      </a:r>
                    </a:p>
                  </a:txBody>
                  <a:tcPr anchor="ctr"/>
                </a:tc>
                <a:tc>
                  <a:txBody>
                    <a:bodyPr/>
                    <a:lstStyle/>
                    <a:p>
                      <a:pPr algn="ctr">
                        <a:buNone/>
                      </a:pPr>
                      <a:r>
                        <a:rPr lang="en-US" altLang="zh-CN" sz="2400"/>
                        <a:t>33</a:t>
                      </a:r>
                    </a:p>
                  </a:txBody>
                  <a:tcPr anchor="ctr"/>
                </a:tc>
                <a:tc>
                  <a:txBody>
                    <a:bodyPr/>
                    <a:lstStyle/>
                    <a:p>
                      <a:pPr algn="ctr">
                        <a:buNone/>
                      </a:pPr>
                      <a:r>
                        <a:rPr lang="en-US" altLang="zh-CN" sz="2400"/>
                        <a:t>34</a:t>
                      </a:r>
                    </a:p>
                  </a:txBody>
                  <a:tcPr anchor="ctr"/>
                </a:tc>
                <a:extLst>
                  <a:ext uri="{0D108BD9-81ED-4DB2-BD59-A6C34878D82A}">
                    <a16:rowId xmlns:a16="http://schemas.microsoft.com/office/drawing/2014/main" val="10000"/>
                  </a:ext>
                </a:extLst>
              </a:tr>
              <a:tr h="973455">
                <a:tc>
                  <a:txBody>
                    <a:bodyPr/>
                    <a:lstStyle/>
                    <a:p>
                      <a:pPr algn="ctr">
                        <a:lnSpc>
                          <a:spcPct val="110000"/>
                        </a:lnSpc>
                        <a:buNone/>
                      </a:pPr>
                      <a:r>
                        <a:rPr lang="en-US" altLang="zh-CN" sz="2000"/>
                        <a:t>E(X)</a:t>
                      </a:r>
                    </a:p>
                  </a:txBody>
                  <a:tcPr anchor="ctr"/>
                </a:tc>
                <a:tc>
                  <a:txBody>
                    <a:bodyPr/>
                    <a:lstStyle/>
                    <a:p>
                      <a:pPr algn="ctr">
                        <a:buNone/>
                      </a:pPr>
                      <a:r>
                        <a:rPr lang="en-US" altLang="zh-CN" sz="2000"/>
                        <a:t>0.690</a:t>
                      </a:r>
                    </a:p>
                  </a:txBody>
                  <a:tcPr anchor="ctr"/>
                </a:tc>
                <a:tc>
                  <a:txBody>
                    <a:bodyPr/>
                    <a:lstStyle/>
                    <a:p>
                      <a:pPr algn="ctr">
                        <a:buNone/>
                      </a:pPr>
                      <a:r>
                        <a:rPr lang="en-US" altLang="zh-CN" sz="2000"/>
                        <a:t>0.604</a:t>
                      </a:r>
                    </a:p>
                  </a:txBody>
                  <a:tcPr anchor="ctr"/>
                </a:tc>
                <a:tc>
                  <a:txBody>
                    <a:bodyPr/>
                    <a:lstStyle/>
                    <a:p>
                      <a:pPr algn="ctr">
                        <a:buNone/>
                      </a:pPr>
                      <a:r>
                        <a:rPr lang="en-US" altLang="zh-CN" sz="2000"/>
                        <a:t>0.594</a:t>
                      </a:r>
                    </a:p>
                  </a:txBody>
                  <a:tcPr anchor="ctr"/>
                </a:tc>
                <a:tc>
                  <a:txBody>
                    <a:bodyPr/>
                    <a:lstStyle/>
                    <a:p>
                      <a:pPr algn="ctr">
                        <a:buNone/>
                      </a:pPr>
                      <a:r>
                        <a:rPr lang="en-US" altLang="zh-CN" sz="2000"/>
                        <a:t>0.610</a:t>
                      </a:r>
                    </a:p>
                  </a:txBody>
                  <a:tcPr anchor="ctr"/>
                </a:tc>
                <a:tc>
                  <a:txBody>
                    <a:bodyPr/>
                    <a:lstStyle/>
                    <a:p>
                      <a:pPr algn="ctr">
                        <a:buNone/>
                      </a:pPr>
                      <a:r>
                        <a:rPr lang="en-US" altLang="zh-CN" sz="2000"/>
                        <a:t>0.695</a:t>
                      </a:r>
                    </a:p>
                  </a:txBody>
                  <a:tcPr anchor="ctr"/>
                </a:tc>
                <a:tc>
                  <a:txBody>
                    <a:bodyPr/>
                    <a:lstStyle/>
                    <a:p>
                      <a:pPr algn="ctr">
                        <a:buNone/>
                      </a:pPr>
                      <a:r>
                        <a:rPr lang="en-US" altLang="zh-CN" sz="2000"/>
                        <a:t>0.751</a:t>
                      </a:r>
                    </a:p>
                  </a:txBody>
                  <a:tcPr anchor="ctr"/>
                </a:tc>
                <a:tc>
                  <a:txBody>
                    <a:bodyPr/>
                    <a:lstStyle/>
                    <a:p>
                      <a:pPr algn="ctr">
                        <a:buNone/>
                      </a:pPr>
                      <a:r>
                        <a:rPr lang="en-US" altLang="zh-CN" sz="2000"/>
                        <a:t>0.991</a:t>
                      </a:r>
                    </a:p>
                  </a:txBody>
                  <a:tcPr anchor="ctr"/>
                </a:tc>
                <a:tc>
                  <a:txBody>
                    <a:bodyPr/>
                    <a:lstStyle/>
                    <a:p>
                      <a:pPr algn="ctr">
                        <a:buNone/>
                      </a:pPr>
                      <a:r>
                        <a:rPr lang="en-US" altLang="zh-CN" sz="2000"/>
                        <a:t>0.994</a:t>
                      </a:r>
                    </a:p>
                  </a:txBody>
                  <a:tcPr anchor="ctr"/>
                </a:tc>
                <a:tc>
                  <a:txBody>
                    <a:bodyPr/>
                    <a:lstStyle/>
                    <a:p>
                      <a:pPr algn="ctr">
                        <a:buNone/>
                      </a:pPr>
                      <a:r>
                        <a:rPr lang="en-US" altLang="zh-CN" sz="2000"/>
                        <a:t>1.0016</a:t>
                      </a:r>
                    </a:p>
                  </a:txBody>
                  <a:tcPr anchor="ctr"/>
                </a:tc>
                <a:extLst>
                  <a:ext uri="{0D108BD9-81ED-4DB2-BD59-A6C34878D82A}">
                    <a16:rowId xmlns:a16="http://schemas.microsoft.com/office/drawing/2014/main" val="10001"/>
                  </a:ext>
                </a:extLst>
              </a:tr>
            </a:tbl>
          </a:graphicData>
        </a:graphic>
      </p:graphicFrame>
      <p:graphicFrame>
        <p:nvGraphicFramePr>
          <p:cNvPr id="6" name="Object 27"/>
          <p:cNvGraphicFramePr>
            <a:graphicFrameLocks noChangeAspect="1"/>
          </p:cNvGraphicFramePr>
          <p:nvPr/>
        </p:nvGraphicFramePr>
        <p:xfrm>
          <a:off x="2995613" y="3086736"/>
          <a:ext cx="2728595" cy="474345"/>
        </p:xfrm>
        <a:graphic>
          <a:graphicData uri="http://schemas.openxmlformats.org/presentationml/2006/ole">
            <mc:AlternateContent xmlns:mc="http://schemas.openxmlformats.org/markup-compatibility/2006">
              <mc:Choice xmlns:v="urn:schemas-microsoft-com:vml" Requires="v">
                <p:oleObj r:id="rId8" imgW="1244600" imgH="215900" progId="Equation.DSMT4">
                  <p:embed/>
                </p:oleObj>
              </mc:Choice>
              <mc:Fallback>
                <p:oleObj r:id="rId8" imgW="1244600" imgH="215900" progId="Equation.DSMT4">
                  <p:embed/>
                  <p:pic>
                    <p:nvPicPr>
                      <p:cNvPr id="0" name="图片 3236"/>
                      <p:cNvPicPr/>
                      <p:nvPr/>
                    </p:nvPicPr>
                    <p:blipFill>
                      <a:blip r:embed="rId9"/>
                      <a:stretch>
                        <a:fillRect/>
                      </a:stretch>
                    </p:blipFill>
                    <p:spPr>
                      <a:xfrm>
                        <a:off x="2995613" y="3086736"/>
                        <a:ext cx="2728595" cy="474345"/>
                      </a:xfrm>
                      <a:prstGeom prst="rect">
                        <a:avLst/>
                      </a:prstGeom>
                      <a:noFill/>
                      <a:ln w="38100">
                        <a:noFill/>
                        <a:miter/>
                      </a:ln>
                    </p:spPr>
                  </p:pic>
                </p:oleObj>
              </mc:Fallback>
            </mc:AlternateContent>
          </a:graphicData>
        </a:graphic>
      </p:graphicFrame>
      <p:sp>
        <p:nvSpPr>
          <p:cNvPr id="21512" name="Rectangle 5"/>
          <p:cNvSpPr/>
          <p:nvPr/>
        </p:nvSpPr>
        <p:spPr>
          <a:xfrm>
            <a:off x="719455" y="5583238"/>
            <a:ext cx="7632700" cy="603885"/>
          </a:xfrm>
          <a:prstGeom prst="rect">
            <a:avLst/>
          </a:prstGeom>
          <a:noFill/>
          <a:ln w="9525">
            <a:noFill/>
          </a:ln>
        </p:spPr>
        <p:txBody>
          <a:bodyPr>
            <a:spAutoFit/>
          </a:bodyPr>
          <a:lstStyle/>
          <a:p>
            <a:pPr>
              <a:lnSpc>
                <a:spcPts val="4000"/>
              </a:lnSpc>
            </a:pPr>
            <a:r>
              <a:rPr lang="zh-CN" altLang="en-US" sz="2400" b="1" dirty="0">
                <a:solidFill>
                  <a:srgbClr val="000000"/>
                </a:solidFill>
                <a:latin typeface="Times New Roman" panose="02020603050405020304" pitchFamily="18" charset="0"/>
                <a:ea typeface="华文细黑" panose="02010600040101010101" pitchFamily="2" charset="-122"/>
              </a:rPr>
              <a:t> </a:t>
            </a:r>
            <a:r>
              <a:rPr lang="en-US" altLang="zh-CN" sz="2400" b="1" i="1" dirty="0">
                <a:solidFill>
                  <a:srgbClr val="000000"/>
                </a:solidFill>
                <a:latin typeface="Times New Roman" panose="02020603050405020304" pitchFamily="18" charset="0"/>
                <a:ea typeface="华文细黑" panose="02010600040101010101" pitchFamily="2" charset="-122"/>
              </a:rPr>
              <a:t>p</a:t>
            </a:r>
            <a:r>
              <a:rPr lang="en-US" altLang="zh-CN" sz="2400" b="1" dirty="0">
                <a:solidFill>
                  <a:srgbClr val="000000"/>
                </a:solidFill>
                <a:latin typeface="Times New Roman" panose="02020603050405020304" pitchFamily="18" charset="0"/>
                <a:ea typeface="华文细黑" panose="02010600040101010101" pitchFamily="2" charset="-122"/>
              </a:rPr>
              <a:t> = 0.1 </a:t>
            </a:r>
            <a:r>
              <a:rPr lang="zh-CN" altLang="en-US" sz="2400" b="1" dirty="0">
                <a:solidFill>
                  <a:srgbClr val="000000"/>
                </a:solidFill>
                <a:latin typeface="Times New Roman" panose="02020603050405020304" pitchFamily="18" charset="0"/>
                <a:ea typeface="华文细黑" panose="02010600040101010101" pitchFamily="2" charset="-122"/>
              </a:rPr>
              <a:t>当</a:t>
            </a:r>
            <a:r>
              <a:rPr lang="en-US" altLang="zh-CN" sz="2400" b="1" i="1" dirty="0">
                <a:solidFill>
                  <a:srgbClr val="000000"/>
                </a:solidFill>
                <a:latin typeface="Times New Roman" panose="02020603050405020304" pitchFamily="18" charset="0"/>
                <a:ea typeface="华文细黑" panose="02010600040101010101" pitchFamily="2" charset="-122"/>
              </a:rPr>
              <a:t>k</a:t>
            </a:r>
            <a:r>
              <a:rPr lang="en-US" altLang="zh-CN" sz="2400" b="1" dirty="0">
                <a:solidFill>
                  <a:srgbClr val="000000"/>
                </a:solidFill>
                <a:latin typeface="Times New Roman" panose="02020603050405020304" pitchFamily="18" charset="0"/>
                <a:ea typeface="华文细黑" panose="02010600040101010101" pitchFamily="2" charset="-122"/>
              </a:rPr>
              <a:t> = 4</a:t>
            </a:r>
            <a:r>
              <a:rPr lang="zh-CN" altLang="en-US" sz="2400" b="1" dirty="0">
                <a:solidFill>
                  <a:srgbClr val="000000"/>
                </a:solidFill>
                <a:latin typeface="Times New Roman" panose="02020603050405020304" pitchFamily="18" charset="0"/>
                <a:ea typeface="华文细黑" panose="02010600040101010101" pitchFamily="2" charset="-122"/>
              </a:rPr>
              <a:t>时取到最小值，此时为</a:t>
            </a:r>
            <a:r>
              <a:rPr lang="zh-CN" altLang="en-US" sz="2400" b="1" dirty="0">
                <a:solidFill>
                  <a:srgbClr val="FF0000"/>
                </a:solidFill>
                <a:latin typeface="Times New Roman" panose="02020603050405020304" pitchFamily="18" charset="0"/>
                <a:ea typeface="华文细黑" panose="02010600040101010101" pitchFamily="2" charset="-122"/>
              </a:rPr>
              <a:t>最佳</a:t>
            </a:r>
            <a:r>
              <a:rPr lang="zh-CN" altLang="en-US" sz="2400" b="1" dirty="0">
                <a:solidFill>
                  <a:srgbClr val="000000"/>
                </a:solidFill>
                <a:latin typeface="Times New Roman" panose="02020603050405020304" pitchFamily="18" charset="0"/>
                <a:ea typeface="华文细黑" panose="02010600040101010101" pitchFamily="2" charset="-122"/>
              </a:rPr>
              <a:t>分组方法。</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1512"/>
                                        </p:tgtEl>
                                        <p:attrNameLst>
                                          <p:attrName>style.visibility</p:attrName>
                                        </p:attrNameLst>
                                      </p:cBhvr>
                                      <p:to>
                                        <p:strVal val="visible"/>
                                      </p:to>
                                    </p:set>
                                    <p:animEffect transition="in" filter="wipe(down)">
                                      <p:cBhvr>
                                        <p:cTn id="22" dur="500"/>
                                        <p:tgtEl>
                                          <p:spTgt spid="21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15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2" name="Rectangle 5"/>
          <p:cNvSpPr/>
          <p:nvPr/>
        </p:nvSpPr>
        <p:spPr>
          <a:xfrm>
            <a:off x="755650" y="645478"/>
            <a:ext cx="7632700" cy="1119187"/>
          </a:xfrm>
          <a:prstGeom prst="rect">
            <a:avLst/>
          </a:prstGeom>
          <a:noFill/>
          <a:ln w="9525">
            <a:noFill/>
          </a:ln>
        </p:spPr>
        <p:txBody>
          <a:bodyPr>
            <a:spAutoFit/>
          </a:bodyPr>
          <a:lstStyle/>
          <a:p>
            <a:pPr>
              <a:lnSpc>
                <a:spcPts val="4000"/>
              </a:lnSpc>
            </a:pPr>
            <a:r>
              <a:rPr lang="zh-CN" altLang="en-US" sz="2400" b="1" dirty="0">
                <a:solidFill>
                  <a:srgbClr val="FF0000"/>
                </a:solidFill>
                <a:latin typeface="Times New Roman" panose="02020603050405020304" pitchFamily="18" charset="0"/>
                <a:ea typeface="华文细黑" panose="02010600040101010101" pitchFamily="2" charset="-122"/>
              </a:rPr>
              <a:t>例如</a:t>
            </a:r>
            <a:r>
              <a:rPr lang="zh-CN" altLang="en-US" sz="2400" b="1" dirty="0">
                <a:solidFill>
                  <a:srgbClr val="000000"/>
                </a:solidFill>
                <a:latin typeface="Times New Roman" panose="02020603050405020304" pitchFamily="18" charset="0"/>
                <a:ea typeface="华文细黑" panose="02010600040101010101" pitchFamily="2" charset="-122"/>
              </a:rPr>
              <a:t>，具体有 </a:t>
            </a:r>
            <a:r>
              <a:rPr lang="en-US" altLang="zh-CN" sz="2400" b="1" i="1" dirty="0">
                <a:solidFill>
                  <a:srgbClr val="000000"/>
                </a:solidFill>
                <a:latin typeface="Times New Roman" panose="02020603050405020304" pitchFamily="18" charset="0"/>
                <a:ea typeface="华文细黑" panose="02010600040101010101" pitchFamily="2" charset="-122"/>
              </a:rPr>
              <a:t>p</a:t>
            </a:r>
            <a:r>
              <a:rPr lang="en-US" altLang="zh-CN" sz="2400" b="1" dirty="0">
                <a:solidFill>
                  <a:srgbClr val="000000"/>
                </a:solidFill>
                <a:latin typeface="Times New Roman" panose="02020603050405020304" pitchFamily="18" charset="0"/>
                <a:ea typeface="华文细黑" panose="02010600040101010101" pitchFamily="2" charset="-122"/>
              </a:rPr>
              <a:t> = 0.1 </a:t>
            </a:r>
            <a:r>
              <a:rPr lang="zh-CN" altLang="en-US" sz="2400" b="1" dirty="0">
                <a:solidFill>
                  <a:srgbClr val="000000"/>
                </a:solidFill>
                <a:latin typeface="Times New Roman" panose="02020603050405020304" pitchFamily="18" charset="0"/>
                <a:ea typeface="华文细黑" panose="02010600040101010101" pitchFamily="2" charset="-122"/>
              </a:rPr>
              <a:t>，</a:t>
            </a:r>
            <a:r>
              <a:rPr lang="en-US" altLang="zh-CN" sz="2400" b="1" i="1" dirty="0">
                <a:solidFill>
                  <a:srgbClr val="000000"/>
                </a:solidFill>
                <a:latin typeface="Times New Roman" panose="02020603050405020304" pitchFamily="18" charset="0"/>
                <a:ea typeface="华文细黑" panose="02010600040101010101" pitchFamily="2" charset="-122"/>
              </a:rPr>
              <a:t>q=</a:t>
            </a:r>
            <a:r>
              <a:rPr lang="en-US" altLang="zh-CN" sz="2400" b="1" dirty="0">
                <a:solidFill>
                  <a:srgbClr val="000000"/>
                </a:solidFill>
                <a:latin typeface="Times New Roman" panose="02020603050405020304" pitchFamily="18" charset="0"/>
                <a:ea typeface="华文细黑" panose="02010600040101010101" pitchFamily="2" charset="-122"/>
              </a:rPr>
              <a:t>0.9</a:t>
            </a:r>
            <a:r>
              <a:rPr lang="zh-CN" altLang="en-US" sz="2400" b="1" dirty="0">
                <a:solidFill>
                  <a:srgbClr val="000000"/>
                </a:solidFill>
                <a:latin typeface="Times New Roman" panose="02020603050405020304" pitchFamily="18" charset="0"/>
                <a:ea typeface="华文细黑" panose="02010600040101010101" pitchFamily="2" charset="-122"/>
              </a:rPr>
              <a:t>，可解出当</a:t>
            </a:r>
            <a:r>
              <a:rPr lang="en-US" altLang="zh-CN" sz="2400" b="1" i="1" dirty="0">
                <a:solidFill>
                  <a:srgbClr val="000000"/>
                </a:solidFill>
                <a:latin typeface="Times New Roman" panose="02020603050405020304" pitchFamily="18" charset="0"/>
                <a:ea typeface="华文细黑" panose="02010600040101010101" pitchFamily="2" charset="-122"/>
              </a:rPr>
              <a:t>k</a:t>
            </a:r>
            <a:r>
              <a:rPr lang="en-US" altLang="zh-CN" sz="2400" b="1" dirty="0">
                <a:solidFill>
                  <a:srgbClr val="000000"/>
                </a:solidFill>
                <a:latin typeface="Times New Roman" panose="02020603050405020304" pitchFamily="18" charset="0"/>
                <a:ea typeface="华文细黑" panose="02010600040101010101" pitchFamily="2" charset="-122"/>
              </a:rPr>
              <a:t> = 4</a:t>
            </a:r>
            <a:r>
              <a:rPr lang="zh-CN" altLang="en-US" sz="2400" b="1" dirty="0">
                <a:solidFill>
                  <a:srgbClr val="000000"/>
                </a:solidFill>
                <a:latin typeface="Times New Roman" panose="02020603050405020304" pitchFamily="18" charset="0"/>
                <a:ea typeface="华文细黑" panose="02010600040101010101" pitchFamily="2" charset="-122"/>
              </a:rPr>
              <a:t>时</a:t>
            </a:r>
          </a:p>
          <a:p>
            <a:pPr>
              <a:lnSpc>
                <a:spcPts val="4000"/>
              </a:lnSpc>
            </a:pPr>
            <a:r>
              <a:rPr lang="zh-CN" altLang="en-US" sz="2400" b="1" dirty="0">
                <a:solidFill>
                  <a:srgbClr val="000000"/>
                </a:solidFill>
                <a:latin typeface="Times New Roman" panose="02020603050405020304" pitchFamily="18" charset="0"/>
                <a:ea typeface="华文细黑" panose="02010600040101010101" pitchFamily="2" charset="-122"/>
              </a:rPr>
              <a:t>取到最小值，此时为</a:t>
            </a:r>
            <a:r>
              <a:rPr lang="zh-CN" altLang="en-US" sz="2400" b="1" dirty="0">
                <a:solidFill>
                  <a:srgbClr val="FF0000"/>
                </a:solidFill>
                <a:latin typeface="Times New Roman" panose="02020603050405020304" pitchFamily="18" charset="0"/>
                <a:ea typeface="华文细黑" panose="02010600040101010101" pitchFamily="2" charset="-122"/>
              </a:rPr>
              <a:t>最佳</a:t>
            </a:r>
            <a:r>
              <a:rPr lang="zh-CN" altLang="en-US" sz="2400" b="1" dirty="0">
                <a:solidFill>
                  <a:srgbClr val="000000"/>
                </a:solidFill>
                <a:latin typeface="Times New Roman" panose="02020603050405020304" pitchFamily="18" charset="0"/>
                <a:ea typeface="华文细黑" panose="02010600040101010101" pitchFamily="2" charset="-122"/>
              </a:rPr>
              <a:t>分组方法。</a:t>
            </a:r>
          </a:p>
        </p:txBody>
      </p:sp>
      <p:sp>
        <p:nvSpPr>
          <p:cNvPr id="25" name="Rectangle 5"/>
          <p:cNvSpPr/>
          <p:nvPr/>
        </p:nvSpPr>
        <p:spPr>
          <a:xfrm>
            <a:off x="800100" y="3185160"/>
            <a:ext cx="4184650" cy="606425"/>
          </a:xfrm>
          <a:prstGeom prst="rect">
            <a:avLst/>
          </a:prstGeom>
          <a:noFill/>
          <a:ln w="9525">
            <a:noFill/>
          </a:ln>
        </p:spPr>
        <p:txBody>
          <a:bodyPr wrap="none">
            <a:spAutoFit/>
          </a:bodyPr>
          <a:lstStyle/>
          <a:p>
            <a:pPr>
              <a:lnSpc>
                <a:spcPts val="4000"/>
              </a:lnSpc>
            </a:pPr>
            <a:r>
              <a:rPr lang="zh-CN" altLang="en-US" sz="2400" b="1" dirty="0">
                <a:solidFill>
                  <a:srgbClr val="000000"/>
                </a:solidFill>
                <a:latin typeface="Times New Roman" panose="02020603050405020304" pitchFamily="18" charset="0"/>
                <a:ea typeface="华文细黑" panose="02010600040101010101" pitchFamily="2" charset="-122"/>
              </a:rPr>
              <a:t>即平均可减少</a:t>
            </a:r>
            <a:r>
              <a:rPr lang="en-US" altLang="zh-CN" sz="2400" b="1" dirty="0">
                <a:solidFill>
                  <a:srgbClr val="FF0000"/>
                </a:solidFill>
                <a:latin typeface="Times New Roman" panose="02020603050405020304" pitchFamily="18" charset="0"/>
                <a:ea typeface="华文细黑" panose="02010600040101010101" pitchFamily="2" charset="-122"/>
              </a:rPr>
              <a:t>40%</a:t>
            </a:r>
            <a:r>
              <a:rPr lang="zh-CN" altLang="en-US" sz="2400" b="1" dirty="0">
                <a:solidFill>
                  <a:srgbClr val="000000"/>
                </a:solidFill>
                <a:latin typeface="Times New Roman" panose="02020603050405020304" pitchFamily="18" charset="0"/>
                <a:ea typeface="华文细黑" panose="02010600040101010101" pitchFamily="2" charset="-122"/>
              </a:rPr>
              <a:t>的工作量。</a:t>
            </a:r>
          </a:p>
        </p:txBody>
      </p:sp>
      <p:sp>
        <p:nvSpPr>
          <p:cNvPr id="12" name="Rectangle 5"/>
          <p:cNvSpPr/>
          <p:nvPr/>
        </p:nvSpPr>
        <p:spPr>
          <a:xfrm>
            <a:off x="755650" y="1800543"/>
            <a:ext cx="4891088" cy="604837"/>
          </a:xfrm>
          <a:prstGeom prst="rect">
            <a:avLst/>
          </a:prstGeom>
          <a:noFill/>
          <a:ln w="9525">
            <a:noFill/>
          </a:ln>
        </p:spPr>
        <p:txBody>
          <a:bodyPr wrap="none">
            <a:spAutoFit/>
          </a:bodyPr>
          <a:lstStyle/>
          <a:p>
            <a:pPr>
              <a:lnSpc>
                <a:spcPts val="4000"/>
              </a:lnSpc>
            </a:pPr>
            <a:r>
              <a:rPr lang="zh-CN" altLang="en-US" sz="2400" b="1" dirty="0">
                <a:solidFill>
                  <a:srgbClr val="000000"/>
                </a:solidFill>
                <a:latin typeface="Times New Roman" panose="02020603050405020304" pitchFamily="18" charset="0"/>
                <a:ea typeface="华文细黑" panose="02010600040101010101" pitchFamily="2" charset="-122"/>
              </a:rPr>
              <a:t>若</a:t>
            </a:r>
            <a:r>
              <a:rPr lang="en-US" altLang="zh-CN" sz="2400" b="1" i="1" dirty="0">
                <a:solidFill>
                  <a:srgbClr val="FF0000"/>
                </a:solidFill>
                <a:latin typeface="Times New Roman" panose="02020603050405020304" pitchFamily="18" charset="0"/>
                <a:ea typeface="华文细黑" panose="02010600040101010101" pitchFamily="2" charset="-122"/>
              </a:rPr>
              <a:t>N</a:t>
            </a:r>
            <a:r>
              <a:rPr lang="en-US" altLang="zh-CN" sz="2400" b="1" dirty="0">
                <a:solidFill>
                  <a:srgbClr val="FF0000"/>
                </a:solidFill>
                <a:latin typeface="Times New Roman" panose="02020603050405020304" pitchFamily="18" charset="0"/>
                <a:ea typeface="华文细黑" panose="02010600040101010101" pitchFamily="2" charset="-122"/>
              </a:rPr>
              <a:t>=1000</a:t>
            </a:r>
            <a:r>
              <a:rPr lang="zh-CN" altLang="en-US" sz="2400" b="1" dirty="0">
                <a:solidFill>
                  <a:srgbClr val="000000"/>
                </a:solidFill>
                <a:latin typeface="Times New Roman" panose="02020603050405020304" pitchFamily="18" charset="0"/>
                <a:ea typeface="华文细黑" panose="02010600040101010101" pitchFamily="2" charset="-122"/>
              </a:rPr>
              <a:t>，则按第二种方法，仅需</a:t>
            </a:r>
          </a:p>
        </p:txBody>
      </p:sp>
      <p:graphicFrame>
        <p:nvGraphicFramePr>
          <p:cNvPr id="164872" name="Object 18"/>
          <p:cNvGraphicFramePr>
            <a:graphicFrameLocks noChangeAspect="1"/>
          </p:cNvGraphicFramePr>
          <p:nvPr/>
        </p:nvGraphicFramePr>
        <p:xfrm>
          <a:off x="2994025" y="2449830"/>
          <a:ext cx="3249613" cy="863600"/>
        </p:xfrm>
        <a:graphic>
          <a:graphicData uri="http://schemas.openxmlformats.org/presentationml/2006/ole">
            <mc:AlternateContent xmlns:mc="http://schemas.openxmlformats.org/markup-compatibility/2006">
              <mc:Choice xmlns:v="urn:schemas-microsoft-com:vml" Requires="v">
                <p:oleObj r:id="rId3" imgW="1485900" imgH="393700" progId="Equation.DSMT4">
                  <p:embed/>
                </p:oleObj>
              </mc:Choice>
              <mc:Fallback>
                <p:oleObj r:id="rId3" imgW="1485900" imgH="393700" progId="Equation.DSMT4">
                  <p:embed/>
                  <p:pic>
                    <p:nvPicPr>
                      <p:cNvPr id="0" name="图片 3249"/>
                      <p:cNvPicPr/>
                      <p:nvPr/>
                    </p:nvPicPr>
                    <p:blipFill>
                      <a:blip r:embed="rId4"/>
                      <a:stretch>
                        <a:fillRect/>
                      </a:stretch>
                    </p:blipFill>
                    <p:spPr>
                      <a:xfrm>
                        <a:off x="2994025" y="2449830"/>
                        <a:ext cx="3249613" cy="863600"/>
                      </a:xfrm>
                      <a:prstGeom prst="rect">
                        <a:avLst/>
                      </a:prstGeom>
                      <a:noFill/>
                      <a:ln w="38100">
                        <a:noFill/>
                        <a:miter/>
                      </a:ln>
                    </p:spPr>
                  </p:pic>
                </p:oleObj>
              </mc:Fallback>
            </mc:AlternateContent>
          </a:graphicData>
        </a:graphic>
      </p:graphicFrame>
      <p:graphicFrame>
        <p:nvGraphicFramePr>
          <p:cNvPr id="4" name="表格 3"/>
          <p:cNvGraphicFramePr/>
          <p:nvPr>
            <p:custDataLst>
              <p:tags r:id="rId1"/>
            </p:custDataLst>
          </p:nvPr>
        </p:nvGraphicFramePr>
        <p:xfrm>
          <a:off x="734060" y="4596765"/>
          <a:ext cx="7675880" cy="1773555"/>
        </p:xfrm>
        <a:graphic>
          <a:graphicData uri="http://schemas.openxmlformats.org/drawingml/2006/table">
            <a:tbl>
              <a:tblPr firstRow="1" bandRow="1">
                <a:tableStyleId>{5C22544A-7EE6-4342-B048-85BDC9FD1C3A}</a:tableStyleId>
              </a:tblPr>
              <a:tblGrid>
                <a:gridCol w="959485">
                  <a:extLst>
                    <a:ext uri="{9D8B030D-6E8A-4147-A177-3AD203B41FA5}">
                      <a16:colId xmlns:a16="http://schemas.microsoft.com/office/drawing/2014/main" val="20000"/>
                    </a:ext>
                  </a:extLst>
                </a:gridCol>
                <a:gridCol w="959485">
                  <a:extLst>
                    <a:ext uri="{9D8B030D-6E8A-4147-A177-3AD203B41FA5}">
                      <a16:colId xmlns:a16="http://schemas.microsoft.com/office/drawing/2014/main" val="20001"/>
                    </a:ext>
                  </a:extLst>
                </a:gridCol>
                <a:gridCol w="959485">
                  <a:extLst>
                    <a:ext uri="{9D8B030D-6E8A-4147-A177-3AD203B41FA5}">
                      <a16:colId xmlns:a16="http://schemas.microsoft.com/office/drawing/2014/main" val="20002"/>
                    </a:ext>
                  </a:extLst>
                </a:gridCol>
                <a:gridCol w="959485">
                  <a:extLst>
                    <a:ext uri="{9D8B030D-6E8A-4147-A177-3AD203B41FA5}">
                      <a16:colId xmlns:a16="http://schemas.microsoft.com/office/drawing/2014/main" val="20003"/>
                    </a:ext>
                  </a:extLst>
                </a:gridCol>
                <a:gridCol w="959485">
                  <a:extLst>
                    <a:ext uri="{9D8B030D-6E8A-4147-A177-3AD203B41FA5}">
                      <a16:colId xmlns:a16="http://schemas.microsoft.com/office/drawing/2014/main" val="20004"/>
                    </a:ext>
                  </a:extLst>
                </a:gridCol>
                <a:gridCol w="959485">
                  <a:extLst>
                    <a:ext uri="{9D8B030D-6E8A-4147-A177-3AD203B41FA5}">
                      <a16:colId xmlns:a16="http://schemas.microsoft.com/office/drawing/2014/main" val="20005"/>
                    </a:ext>
                  </a:extLst>
                </a:gridCol>
                <a:gridCol w="959485">
                  <a:extLst>
                    <a:ext uri="{9D8B030D-6E8A-4147-A177-3AD203B41FA5}">
                      <a16:colId xmlns:a16="http://schemas.microsoft.com/office/drawing/2014/main" val="20006"/>
                    </a:ext>
                  </a:extLst>
                </a:gridCol>
                <a:gridCol w="959485">
                  <a:extLst>
                    <a:ext uri="{9D8B030D-6E8A-4147-A177-3AD203B41FA5}">
                      <a16:colId xmlns:a16="http://schemas.microsoft.com/office/drawing/2014/main" val="20007"/>
                    </a:ext>
                  </a:extLst>
                </a:gridCol>
              </a:tblGrid>
              <a:tr h="690880">
                <a:tc>
                  <a:txBody>
                    <a:bodyPr/>
                    <a:lstStyle/>
                    <a:p>
                      <a:pPr algn="ctr">
                        <a:buNone/>
                      </a:pPr>
                      <a:r>
                        <a:rPr lang="en-US" altLang="zh-CN" sz="2400" i="1"/>
                        <a:t>p</a:t>
                      </a:r>
                    </a:p>
                  </a:txBody>
                  <a:tcPr anchor="ctr"/>
                </a:tc>
                <a:tc>
                  <a:txBody>
                    <a:bodyPr/>
                    <a:lstStyle/>
                    <a:p>
                      <a:pPr algn="ctr">
                        <a:buNone/>
                      </a:pPr>
                      <a:r>
                        <a:rPr lang="en-US" altLang="zh-CN" sz="2400"/>
                        <a:t>0.14</a:t>
                      </a:r>
                    </a:p>
                  </a:txBody>
                  <a:tcPr anchor="ctr"/>
                </a:tc>
                <a:tc>
                  <a:txBody>
                    <a:bodyPr/>
                    <a:lstStyle/>
                    <a:p>
                      <a:pPr algn="ctr">
                        <a:buNone/>
                      </a:pPr>
                      <a:r>
                        <a:rPr lang="en-US" altLang="zh-CN" sz="2400"/>
                        <a:t>0.10</a:t>
                      </a:r>
                    </a:p>
                  </a:txBody>
                  <a:tcPr anchor="ctr"/>
                </a:tc>
                <a:tc>
                  <a:txBody>
                    <a:bodyPr/>
                    <a:lstStyle/>
                    <a:p>
                      <a:pPr algn="ctr">
                        <a:buNone/>
                      </a:pPr>
                      <a:r>
                        <a:rPr lang="en-US" altLang="zh-CN" sz="2400"/>
                        <a:t>0.08</a:t>
                      </a:r>
                    </a:p>
                  </a:txBody>
                  <a:tcPr anchor="ctr"/>
                </a:tc>
                <a:tc>
                  <a:txBody>
                    <a:bodyPr/>
                    <a:lstStyle/>
                    <a:p>
                      <a:pPr algn="ctr">
                        <a:buNone/>
                      </a:pPr>
                      <a:r>
                        <a:rPr lang="en-US" altLang="zh-CN" sz="2400"/>
                        <a:t>0.06</a:t>
                      </a:r>
                    </a:p>
                  </a:txBody>
                  <a:tcPr anchor="ctr"/>
                </a:tc>
                <a:tc>
                  <a:txBody>
                    <a:bodyPr/>
                    <a:lstStyle/>
                    <a:p>
                      <a:pPr algn="ctr">
                        <a:buNone/>
                      </a:pPr>
                      <a:r>
                        <a:rPr lang="en-US" altLang="zh-CN" sz="2400"/>
                        <a:t>0.04</a:t>
                      </a:r>
                    </a:p>
                  </a:txBody>
                  <a:tcPr anchor="ctr"/>
                </a:tc>
                <a:tc>
                  <a:txBody>
                    <a:bodyPr/>
                    <a:lstStyle/>
                    <a:p>
                      <a:pPr algn="ctr">
                        <a:buNone/>
                      </a:pPr>
                      <a:r>
                        <a:rPr lang="en-US" altLang="zh-CN" sz="2400"/>
                        <a:t>0.02</a:t>
                      </a:r>
                    </a:p>
                  </a:txBody>
                  <a:tcPr anchor="ctr"/>
                </a:tc>
                <a:tc>
                  <a:txBody>
                    <a:bodyPr/>
                    <a:lstStyle/>
                    <a:p>
                      <a:pPr algn="ctr">
                        <a:buNone/>
                      </a:pPr>
                      <a:r>
                        <a:rPr lang="en-US" altLang="zh-CN" sz="2400"/>
                        <a:t>0.01</a:t>
                      </a:r>
                    </a:p>
                  </a:txBody>
                  <a:tcPr anchor="ctr"/>
                </a:tc>
                <a:extLst>
                  <a:ext uri="{0D108BD9-81ED-4DB2-BD59-A6C34878D82A}">
                    <a16:rowId xmlns:a16="http://schemas.microsoft.com/office/drawing/2014/main" val="10000"/>
                  </a:ext>
                </a:extLst>
              </a:tr>
              <a:tr h="492760">
                <a:tc>
                  <a:txBody>
                    <a:bodyPr/>
                    <a:lstStyle/>
                    <a:p>
                      <a:pPr algn="ctr">
                        <a:buNone/>
                      </a:pPr>
                      <a:r>
                        <a:rPr lang="en-US" altLang="zh-CN" sz="2400" i="1"/>
                        <a:t>k</a:t>
                      </a:r>
                      <a:r>
                        <a:rPr lang="en-US" altLang="zh-CN" sz="2400" baseline="-25000"/>
                        <a:t>0</a:t>
                      </a:r>
                    </a:p>
                  </a:txBody>
                  <a:tcPr anchor="ctr"/>
                </a:tc>
                <a:tc>
                  <a:txBody>
                    <a:bodyPr/>
                    <a:lstStyle/>
                    <a:p>
                      <a:pPr algn="ctr">
                        <a:buNone/>
                      </a:pPr>
                      <a:r>
                        <a:rPr lang="en-US" altLang="zh-CN" sz="2400"/>
                        <a:t>3</a:t>
                      </a:r>
                    </a:p>
                  </a:txBody>
                  <a:tcPr anchor="ctr"/>
                </a:tc>
                <a:tc>
                  <a:txBody>
                    <a:bodyPr/>
                    <a:lstStyle/>
                    <a:p>
                      <a:pPr algn="ctr">
                        <a:buNone/>
                      </a:pPr>
                      <a:r>
                        <a:rPr lang="en-US" altLang="zh-CN" sz="2400"/>
                        <a:t>4</a:t>
                      </a:r>
                    </a:p>
                  </a:txBody>
                  <a:tcPr anchor="ctr"/>
                </a:tc>
                <a:tc>
                  <a:txBody>
                    <a:bodyPr/>
                    <a:lstStyle/>
                    <a:p>
                      <a:pPr algn="ctr">
                        <a:buNone/>
                      </a:pPr>
                      <a:r>
                        <a:rPr lang="en-US" altLang="zh-CN" sz="2400"/>
                        <a:t>4</a:t>
                      </a:r>
                    </a:p>
                  </a:txBody>
                  <a:tcPr anchor="ctr"/>
                </a:tc>
                <a:tc>
                  <a:txBody>
                    <a:bodyPr/>
                    <a:lstStyle/>
                    <a:p>
                      <a:pPr algn="ctr">
                        <a:buNone/>
                      </a:pPr>
                      <a:r>
                        <a:rPr lang="en-US" altLang="zh-CN" sz="2400"/>
                        <a:t>5</a:t>
                      </a:r>
                    </a:p>
                  </a:txBody>
                  <a:tcPr anchor="ctr"/>
                </a:tc>
                <a:tc>
                  <a:txBody>
                    <a:bodyPr/>
                    <a:lstStyle/>
                    <a:p>
                      <a:pPr algn="ctr">
                        <a:buNone/>
                      </a:pPr>
                      <a:r>
                        <a:rPr lang="en-US" altLang="zh-CN" sz="2400"/>
                        <a:t>6</a:t>
                      </a:r>
                    </a:p>
                  </a:txBody>
                  <a:tcPr anchor="ctr"/>
                </a:tc>
                <a:tc>
                  <a:txBody>
                    <a:bodyPr/>
                    <a:lstStyle/>
                    <a:p>
                      <a:pPr algn="ctr">
                        <a:buNone/>
                      </a:pPr>
                      <a:r>
                        <a:rPr lang="en-US" altLang="zh-CN" sz="2400"/>
                        <a:t>8</a:t>
                      </a:r>
                    </a:p>
                  </a:txBody>
                  <a:tcPr anchor="ctr"/>
                </a:tc>
                <a:tc>
                  <a:txBody>
                    <a:bodyPr/>
                    <a:lstStyle/>
                    <a:p>
                      <a:pPr algn="ctr">
                        <a:buNone/>
                      </a:pPr>
                      <a:r>
                        <a:rPr lang="en-US" altLang="zh-CN" sz="2400"/>
                        <a:t>11</a:t>
                      </a:r>
                    </a:p>
                  </a:txBody>
                  <a:tcPr anchor="ctr"/>
                </a:tc>
                <a:extLst>
                  <a:ext uri="{0D108BD9-81ED-4DB2-BD59-A6C34878D82A}">
                    <a16:rowId xmlns:a16="http://schemas.microsoft.com/office/drawing/2014/main" val="10001"/>
                  </a:ext>
                </a:extLst>
              </a:tr>
              <a:tr h="589915">
                <a:tc>
                  <a:txBody>
                    <a:bodyPr/>
                    <a:lstStyle/>
                    <a:p>
                      <a:pPr algn="ctr">
                        <a:lnSpc>
                          <a:spcPct val="110000"/>
                        </a:lnSpc>
                        <a:buNone/>
                      </a:pPr>
                      <a:r>
                        <a:rPr lang="en-US" altLang="zh-CN" sz="2000"/>
                        <a:t>E(X)</a:t>
                      </a:r>
                    </a:p>
                  </a:txBody>
                  <a:tcPr anchor="ctr"/>
                </a:tc>
                <a:tc>
                  <a:txBody>
                    <a:bodyPr/>
                    <a:lstStyle/>
                    <a:p>
                      <a:pPr algn="ctr">
                        <a:buNone/>
                      </a:pPr>
                      <a:r>
                        <a:rPr lang="en-US" altLang="zh-CN" sz="2000"/>
                        <a:t>0.697</a:t>
                      </a:r>
                    </a:p>
                  </a:txBody>
                  <a:tcPr anchor="ctr"/>
                </a:tc>
                <a:tc>
                  <a:txBody>
                    <a:bodyPr/>
                    <a:lstStyle/>
                    <a:p>
                      <a:pPr algn="ctr">
                        <a:buNone/>
                      </a:pPr>
                      <a:r>
                        <a:rPr lang="en-US" altLang="zh-CN" sz="2000"/>
                        <a:t>0.594</a:t>
                      </a:r>
                    </a:p>
                  </a:txBody>
                  <a:tcPr anchor="ctr"/>
                </a:tc>
                <a:tc>
                  <a:txBody>
                    <a:bodyPr/>
                    <a:lstStyle/>
                    <a:p>
                      <a:pPr algn="ctr">
                        <a:buNone/>
                      </a:pPr>
                      <a:r>
                        <a:rPr lang="en-US" altLang="zh-CN" sz="2000"/>
                        <a:t>0.534</a:t>
                      </a:r>
                    </a:p>
                  </a:txBody>
                  <a:tcPr anchor="ctr"/>
                </a:tc>
                <a:tc>
                  <a:txBody>
                    <a:bodyPr/>
                    <a:lstStyle/>
                    <a:p>
                      <a:pPr algn="ctr">
                        <a:buNone/>
                      </a:pPr>
                      <a:r>
                        <a:rPr lang="en-US" altLang="zh-CN" sz="2000"/>
                        <a:t>0.466</a:t>
                      </a:r>
                    </a:p>
                  </a:txBody>
                  <a:tcPr anchor="ctr"/>
                </a:tc>
                <a:tc>
                  <a:txBody>
                    <a:bodyPr/>
                    <a:lstStyle/>
                    <a:p>
                      <a:pPr algn="ctr">
                        <a:buNone/>
                      </a:pPr>
                      <a:r>
                        <a:rPr lang="en-US" altLang="zh-CN" sz="2000"/>
                        <a:t>0.384</a:t>
                      </a:r>
                    </a:p>
                  </a:txBody>
                  <a:tcPr anchor="ctr"/>
                </a:tc>
                <a:tc>
                  <a:txBody>
                    <a:bodyPr/>
                    <a:lstStyle/>
                    <a:p>
                      <a:pPr algn="ctr">
                        <a:buNone/>
                      </a:pPr>
                      <a:r>
                        <a:rPr lang="en-US" altLang="zh-CN" sz="2000"/>
                        <a:t>0.274</a:t>
                      </a:r>
                    </a:p>
                  </a:txBody>
                  <a:tcPr anchor="ctr"/>
                </a:tc>
                <a:tc>
                  <a:txBody>
                    <a:bodyPr/>
                    <a:lstStyle/>
                    <a:p>
                      <a:pPr algn="ctr">
                        <a:buNone/>
                      </a:pPr>
                      <a:r>
                        <a:rPr lang="en-US" altLang="zh-CN" sz="2000"/>
                        <a:t>0.205</a:t>
                      </a:r>
                    </a:p>
                  </a:txBody>
                  <a:tcPr anchor="ctr"/>
                </a:tc>
                <a:extLst>
                  <a:ext uri="{0D108BD9-81ED-4DB2-BD59-A6C34878D82A}">
                    <a16:rowId xmlns:a16="http://schemas.microsoft.com/office/drawing/2014/main" val="10002"/>
                  </a:ext>
                </a:extLst>
              </a:tr>
            </a:tbl>
          </a:graphicData>
        </a:graphic>
      </p:graphicFrame>
      <p:sp>
        <p:nvSpPr>
          <p:cNvPr id="3" name="文本框 2"/>
          <p:cNvSpPr txBox="1"/>
          <p:nvPr/>
        </p:nvSpPr>
        <p:spPr>
          <a:xfrm>
            <a:off x="1412875" y="4086860"/>
            <a:ext cx="7036435" cy="460375"/>
          </a:xfrm>
          <a:prstGeom prst="rect">
            <a:avLst/>
          </a:prstGeom>
          <a:noFill/>
        </p:spPr>
        <p:txBody>
          <a:bodyPr wrap="square" rtlCol="0">
            <a:spAutoFit/>
          </a:bodyPr>
          <a:lstStyle/>
          <a:p>
            <a:r>
              <a:rPr lang="zh-CN" altLang="en-US" sz="2400" b="1"/>
              <a:t>不同发病率 </a:t>
            </a:r>
            <a:r>
              <a:rPr lang="en-US" altLang="zh-CN" sz="2400" b="1" i="1">
                <a:latin typeface="+mj-lt"/>
                <a:cs typeface="+mj-lt"/>
              </a:rPr>
              <a:t>p </a:t>
            </a:r>
            <a:r>
              <a:rPr lang="zh-CN" altLang="en-US" sz="2400" b="1"/>
              <a:t>时的最佳分组人数</a:t>
            </a:r>
            <a:r>
              <a:rPr lang="en-US" altLang="zh-CN" sz="2400" b="1" i="1">
                <a:latin typeface="Times New Roman" panose="02020603050405020304" pitchFamily="18" charset="0"/>
                <a:cs typeface="Times New Roman" panose="02020603050405020304" pitchFamily="18" charset="0"/>
              </a:rPr>
              <a:t>k</a:t>
            </a:r>
            <a:r>
              <a:rPr lang="en-US" altLang="zh-CN" sz="2400" b="1" baseline="-25000">
                <a:latin typeface="Times New Roman" panose="02020603050405020304" pitchFamily="18" charset="0"/>
                <a:cs typeface="Times New Roman" panose="02020603050405020304" pitchFamily="18" charset="0"/>
              </a:rPr>
              <a:t>0</a:t>
            </a:r>
            <a:r>
              <a:rPr lang="zh-CN" altLang="en-US" sz="2400" b="1"/>
              <a:t>及其</a:t>
            </a:r>
            <a:r>
              <a:rPr lang="en-US" altLang="zh-CN" sz="2400" b="1" i="1">
                <a:latin typeface="Times New Roman" panose="02020603050405020304" pitchFamily="18" charset="0"/>
                <a:cs typeface="Times New Roman" panose="02020603050405020304" pitchFamily="18" charset="0"/>
              </a:rPr>
              <a:t>E</a:t>
            </a:r>
            <a:r>
              <a:rPr lang="en-US" altLang="zh-CN" sz="2400" b="1">
                <a:latin typeface="Times New Roman" panose="02020603050405020304" pitchFamily="18" charset="0"/>
                <a:cs typeface="Times New Roman" panose="02020603050405020304" pitchFamily="18" charset="0"/>
              </a:rPr>
              <a:t>(</a:t>
            </a:r>
            <a:r>
              <a:rPr lang="en-US" altLang="zh-CN" sz="2400" b="1" i="1">
                <a:latin typeface="Times New Roman" panose="02020603050405020304" pitchFamily="18" charset="0"/>
                <a:cs typeface="Times New Roman" panose="02020603050405020304" pitchFamily="18" charset="0"/>
              </a:rPr>
              <a:t>X</a:t>
            </a:r>
            <a:r>
              <a:rPr lang="en-US" altLang="zh-CN" sz="2400" b="1">
                <a:latin typeface="Times New Roman" panose="02020603050405020304" pitchFamily="18" charset="0"/>
                <a:cs typeface="Times New Roman" panose="02020603050405020304" pitchFamily="18" charset="0"/>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4872"/>
                                        </p:tgtEl>
                                        <p:attrNameLst>
                                          <p:attrName>style.visibility</p:attrName>
                                        </p:attrNameLst>
                                      </p:cBhvr>
                                      <p:to>
                                        <p:strVal val="visible"/>
                                      </p:to>
                                    </p:set>
                                    <p:animEffect transition="in" filter="wipe(left)">
                                      <p:cBhvr>
                                        <p:cTn id="12" dur="500"/>
                                        <p:tgtEl>
                                          <p:spTgt spid="16487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2"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3"/>
          <a:stretch>
            <a:fillRect/>
          </a:stretch>
        </p:blipFill>
        <p:spPr>
          <a:xfrm>
            <a:off x="389890" y="733425"/>
            <a:ext cx="8620125" cy="5391785"/>
          </a:xfrm>
          <a:prstGeom prst="rect">
            <a:avLst/>
          </a:prstGeom>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17"/>
          <p:cNvPicPr>
            <a:picLocks noChangeAspect="1"/>
          </p:cNvPicPr>
          <p:nvPr/>
        </p:nvPicPr>
        <p:blipFill>
          <a:blip r:embed="rId2"/>
          <a:stretch>
            <a:fillRect/>
          </a:stretch>
        </p:blipFill>
        <p:spPr>
          <a:xfrm>
            <a:off x="5143500" y="2959100"/>
            <a:ext cx="3676650" cy="3209925"/>
          </a:xfrm>
          <a:prstGeom prst="rect">
            <a:avLst/>
          </a:prstGeom>
          <a:noFill/>
          <a:ln w="9525">
            <a:noFill/>
          </a:ln>
        </p:spPr>
      </p:pic>
      <p:sp>
        <p:nvSpPr>
          <p:cNvPr id="15" name="Text Box 4"/>
          <p:cNvSpPr txBox="1"/>
          <p:nvPr/>
        </p:nvSpPr>
        <p:spPr>
          <a:xfrm>
            <a:off x="611188" y="1268413"/>
            <a:ext cx="7993062" cy="606425"/>
          </a:xfrm>
          <a:prstGeom prst="rect">
            <a:avLst/>
          </a:prstGeom>
          <a:noFill/>
          <a:ln w="9525">
            <a:noFill/>
          </a:ln>
        </p:spPr>
        <p:txBody>
          <a:bodyPr>
            <a:spAutoFit/>
          </a:bodyPr>
          <a:lstStyle/>
          <a:p>
            <a:pPr>
              <a:lnSpc>
                <a:spcPts val="4000"/>
              </a:lnSpc>
            </a:pPr>
            <a:r>
              <a:rPr lang="zh-CN" altLang="en-US" sz="2400" b="1" dirty="0">
                <a:solidFill>
                  <a:srgbClr val="000000"/>
                </a:solidFill>
                <a:latin typeface="Times New Roman" panose="02020603050405020304" pitchFamily="18" charset="0"/>
                <a:ea typeface="华文细黑" panose="02010600040101010101" pitchFamily="2" charset="-122"/>
              </a:rPr>
              <a:t>设</a:t>
            </a:r>
            <a:r>
              <a:rPr lang="en-US" altLang="zh-CN" sz="2400" b="1" i="1" dirty="0">
                <a:solidFill>
                  <a:srgbClr val="000000"/>
                </a:solidFill>
                <a:latin typeface="Times New Roman" panose="02020603050405020304" pitchFamily="18" charset="0"/>
                <a:ea typeface="华文细黑" panose="02010600040101010101" pitchFamily="2" charset="-122"/>
              </a:rPr>
              <a:t>X</a:t>
            </a:r>
            <a:r>
              <a:rPr lang="zh-CN" altLang="en-US" sz="2400" b="1" dirty="0">
                <a:solidFill>
                  <a:srgbClr val="000000"/>
                </a:solidFill>
                <a:latin typeface="Times New Roman" panose="02020603050405020304" pitchFamily="18" charset="0"/>
                <a:ea typeface="华文细黑" panose="02010600040101010101" pitchFamily="2" charset="-122"/>
              </a:rPr>
              <a:t>是连续型随机变量，其概率密度为 </a:t>
            </a:r>
            <a:r>
              <a:rPr lang="en-US" altLang="zh-CN" sz="2400" b="1" i="1" dirty="0">
                <a:solidFill>
                  <a:srgbClr val="000000"/>
                </a:solidFill>
                <a:latin typeface="Times New Roman" panose="02020603050405020304" pitchFamily="18" charset="0"/>
                <a:ea typeface="华文细黑" panose="02010600040101010101" pitchFamily="2" charset="-122"/>
              </a:rPr>
              <a:t>f </a:t>
            </a:r>
            <a:r>
              <a:rPr lang="en-US" altLang="zh-CN" sz="2400" b="1" dirty="0">
                <a:solidFill>
                  <a:srgbClr val="000000"/>
                </a:solidFill>
                <a:latin typeface="Times New Roman" panose="02020603050405020304" pitchFamily="18" charset="0"/>
                <a:ea typeface="华文细黑" panose="02010600040101010101" pitchFamily="2" charset="-122"/>
              </a:rPr>
              <a:t>(</a:t>
            </a:r>
            <a:r>
              <a:rPr lang="en-US" altLang="zh-CN" sz="2400" b="1" i="1" dirty="0">
                <a:solidFill>
                  <a:srgbClr val="000000"/>
                </a:solidFill>
                <a:latin typeface="Times New Roman" panose="02020603050405020304" pitchFamily="18" charset="0"/>
                <a:ea typeface="华文细黑" panose="02010600040101010101" pitchFamily="2" charset="-122"/>
              </a:rPr>
              <a:t>x</a:t>
            </a:r>
            <a:r>
              <a:rPr lang="en-US" altLang="zh-CN" sz="2400" b="1" dirty="0">
                <a:solidFill>
                  <a:srgbClr val="000000"/>
                </a:solidFill>
                <a:latin typeface="Times New Roman" panose="02020603050405020304" pitchFamily="18" charset="0"/>
                <a:ea typeface="华文细黑" panose="02010600040101010101" pitchFamily="2" charset="-122"/>
              </a:rPr>
              <a:t>).</a:t>
            </a:r>
            <a:endParaRPr lang="zh-CN" altLang="en-US" sz="2400" b="1" dirty="0">
              <a:solidFill>
                <a:srgbClr val="000000"/>
              </a:solidFill>
              <a:latin typeface="Times New Roman" panose="02020603050405020304" pitchFamily="18" charset="0"/>
              <a:ea typeface="华文细黑" panose="02010600040101010101" pitchFamily="2" charset="-122"/>
            </a:endParaRPr>
          </a:p>
        </p:txBody>
      </p:sp>
      <p:sp>
        <p:nvSpPr>
          <p:cNvPr id="29" name="Rectangle 16"/>
          <p:cNvSpPr>
            <a:spLocks noChangeArrowheads="1"/>
          </p:cNvSpPr>
          <p:nvPr/>
        </p:nvSpPr>
        <p:spPr bwMode="auto">
          <a:xfrm>
            <a:off x="323850" y="692150"/>
            <a:ext cx="6429375" cy="477838"/>
          </a:xfrm>
          <a:prstGeom prst="rect">
            <a:avLst/>
          </a:prstGeom>
          <a:noFill/>
          <a:ln w="9525" algn="ctr">
            <a:noFill/>
            <a:miter lim="800000"/>
          </a:ln>
          <a:effectLst/>
        </p:spPr>
        <p:txBody>
          <a:bodyPr lIns="106985" tIns="53492" rIns="106985" bIns="53492">
            <a:spAutoFit/>
          </a:bodyPr>
          <a:lstStyle/>
          <a:p>
            <a:pPr marL="0" marR="0" lvl="0" indent="0" algn="l" defTabSz="1069975" rtl="0" eaLnBrk="1" fontAlgn="base" latinLnBrk="0" hangingPunct="1">
              <a:lnSpc>
                <a:spcPct val="100000"/>
              </a:lnSpc>
              <a:spcBef>
                <a:spcPct val="50000"/>
              </a:spcBef>
              <a:spcAft>
                <a:spcPct val="0"/>
              </a:spcAft>
              <a:buClr>
                <a:srgbClr val="800000"/>
              </a:buClr>
              <a:buSzPct val="80000"/>
              <a:buFontTx/>
              <a:buNone/>
              <a:defRPr/>
            </a:pPr>
            <a:r>
              <a:rPr kumimoji="1" lang="en-US" altLang="zh-CN" sz="24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Times New Roman" panose="02020603050405020304"/>
                <a:ea typeface="华文细黑" panose="02010600040101010101" pitchFamily="2" charset="-122"/>
                <a:cs typeface="+mn-cs"/>
              </a:rPr>
              <a:t>3. </a:t>
            </a:r>
            <a:r>
              <a:rPr kumimoji="1" lang="zh-CN" altLang="en-US" sz="24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Times New Roman" panose="02020603050405020304"/>
                <a:ea typeface="华文细黑" panose="02010600040101010101" pitchFamily="2" charset="-122"/>
                <a:cs typeface="+mn-cs"/>
              </a:rPr>
              <a:t>连续型随机变量的数学期望</a:t>
            </a:r>
          </a:p>
        </p:txBody>
      </p:sp>
      <p:sp>
        <p:nvSpPr>
          <p:cNvPr id="30" name="矩形 29"/>
          <p:cNvSpPr/>
          <p:nvPr/>
        </p:nvSpPr>
        <p:spPr>
          <a:xfrm>
            <a:off x="611188" y="1844675"/>
            <a:ext cx="7489825" cy="1119188"/>
          </a:xfrm>
          <a:prstGeom prst="rect">
            <a:avLst/>
          </a:prstGeom>
          <a:noFill/>
          <a:ln w="9525">
            <a:noFill/>
          </a:ln>
        </p:spPr>
        <p:txBody>
          <a:bodyPr>
            <a:spAutoFit/>
          </a:bodyPr>
          <a:lstStyle/>
          <a:p>
            <a:pPr>
              <a:lnSpc>
                <a:spcPts val="4000"/>
              </a:lnSpc>
            </a:pPr>
            <a:r>
              <a:rPr lang="zh-CN" altLang="en-US" sz="2400" b="1" dirty="0">
                <a:solidFill>
                  <a:srgbClr val="000000"/>
                </a:solidFill>
                <a:latin typeface="Times New Roman" panose="02020603050405020304" pitchFamily="18" charset="0"/>
                <a:ea typeface="华文细黑" panose="02010600040101010101" pitchFamily="2" charset="-122"/>
              </a:rPr>
              <a:t>在数轴上插入很密的分点 </a:t>
            </a:r>
            <a:r>
              <a:rPr lang="en-US" altLang="zh-CN" sz="2400" b="1" i="1" dirty="0">
                <a:solidFill>
                  <a:srgbClr val="000000"/>
                </a:solidFill>
                <a:latin typeface="Times New Roman" panose="02020603050405020304" pitchFamily="18" charset="0"/>
                <a:ea typeface="华文细黑" panose="02010600040101010101" pitchFamily="2" charset="-122"/>
              </a:rPr>
              <a:t>x</a:t>
            </a:r>
            <a:r>
              <a:rPr lang="en-US" altLang="zh-CN" sz="2400" b="1" baseline="-25000" dirty="0">
                <a:solidFill>
                  <a:srgbClr val="000000"/>
                </a:solidFill>
                <a:latin typeface="Times New Roman" panose="02020603050405020304" pitchFamily="18" charset="0"/>
                <a:ea typeface="华文细黑" panose="02010600040101010101" pitchFamily="2" charset="-122"/>
              </a:rPr>
              <a:t>0</a:t>
            </a:r>
            <a:r>
              <a:rPr lang="en-US" altLang="zh-CN" sz="2400" b="1" dirty="0">
                <a:solidFill>
                  <a:srgbClr val="000000"/>
                </a:solidFill>
                <a:latin typeface="Times New Roman" panose="02020603050405020304" pitchFamily="18" charset="0"/>
                <a:ea typeface="华文细黑" panose="02010600040101010101" pitchFamily="2" charset="-122"/>
              </a:rPr>
              <a:t> &lt;</a:t>
            </a:r>
            <a:r>
              <a:rPr lang="en-US" altLang="zh-CN" sz="2400" b="1" i="1" dirty="0">
                <a:solidFill>
                  <a:srgbClr val="000000"/>
                </a:solidFill>
                <a:latin typeface="Times New Roman" panose="02020603050405020304" pitchFamily="18" charset="0"/>
                <a:ea typeface="华文细黑" panose="02010600040101010101" pitchFamily="2" charset="-122"/>
              </a:rPr>
              <a:t>x</a:t>
            </a:r>
            <a:r>
              <a:rPr lang="en-US" altLang="zh-CN" sz="2400" b="1" baseline="-25000" dirty="0">
                <a:solidFill>
                  <a:srgbClr val="000000"/>
                </a:solidFill>
                <a:latin typeface="Times New Roman" panose="02020603050405020304" pitchFamily="18" charset="0"/>
                <a:ea typeface="华文细黑" panose="02010600040101010101" pitchFamily="2" charset="-122"/>
              </a:rPr>
              <a:t>1</a:t>
            </a:r>
            <a:r>
              <a:rPr lang="en-US" altLang="zh-CN" sz="2400" b="1" dirty="0">
                <a:solidFill>
                  <a:srgbClr val="000000"/>
                </a:solidFill>
                <a:latin typeface="Times New Roman" panose="02020603050405020304" pitchFamily="18" charset="0"/>
                <a:ea typeface="华文细黑" panose="02010600040101010101" pitchFamily="2" charset="-122"/>
              </a:rPr>
              <a:t>&lt;</a:t>
            </a:r>
            <a:r>
              <a:rPr lang="en-US" altLang="zh-CN" sz="2400" b="1" i="1" dirty="0">
                <a:solidFill>
                  <a:srgbClr val="000000"/>
                </a:solidFill>
                <a:latin typeface="Times New Roman" panose="02020603050405020304" pitchFamily="18" charset="0"/>
                <a:ea typeface="华文细黑" panose="02010600040101010101" pitchFamily="2" charset="-122"/>
              </a:rPr>
              <a:t>x</a:t>
            </a:r>
            <a:r>
              <a:rPr lang="en-US" altLang="zh-CN" sz="2400" b="1" baseline="-25000" dirty="0">
                <a:solidFill>
                  <a:srgbClr val="000000"/>
                </a:solidFill>
                <a:latin typeface="Times New Roman" panose="02020603050405020304" pitchFamily="18" charset="0"/>
                <a:ea typeface="华文细黑" panose="02010600040101010101" pitchFamily="2" charset="-122"/>
              </a:rPr>
              <a:t>2</a:t>
            </a:r>
            <a:r>
              <a:rPr lang="en-US" altLang="zh-CN" sz="2400" b="1" dirty="0">
                <a:solidFill>
                  <a:srgbClr val="000000"/>
                </a:solidFill>
                <a:latin typeface="Times New Roman" panose="02020603050405020304" pitchFamily="18" charset="0"/>
                <a:ea typeface="华文细黑" panose="02010600040101010101" pitchFamily="2" charset="-122"/>
              </a:rPr>
              <a:t>&lt; …,  </a:t>
            </a:r>
            <a:r>
              <a:rPr lang="zh-CN" altLang="en-US" sz="2400" b="1" dirty="0">
                <a:solidFill>
                  <a:srgbClr val="000000"/>
                </a:solidFill>
                <a:latin typeface="Times New Roman" panose="02020603050405020304" pitchFamily="18" charset="0"/>
                <a:ea typeface="华文细黑" panose="02010600040101010101" pitchFamily="2" charset="-122"/>
              </a:rPr>
              <a:t>则</a:t>
            </a:r>
            <a:r>
              <a:rPr lang="en-US" altLang="zh-CN" sz="2400" b="1" i="1" dirty="0">
                <a:solidFill>
                  <a:srgbClr val="000000"/>
                </a:solidFill>
                <a:latin typeface="Times New Roman" panose="02020603050405020304" pitchFamily="18" charset="0"/>
                <a:ea typeface="华文细黑" panose="02010600040101010101" pitchFamily="2" charset="-122"/>
              </a:rPr>
              <a:t>X</a:t>
            </a:r>
            <a:r>
              <a:rPr lang="zh-CN" altLang="en-US" sz="2400" b="1" dirty="0">
                <a:solidFill>
                  <a:srgbClr val="000000"/>
                </a:solidFill>
                <a:latin typeface="Times New Roman" panose="02020603050405020304" pitchFamily="18" charset="0"/>
                <a:ea typeface="华文细黑" panose="02010600040101010101" pitchFamily="2" charset="-122"/>
              </a:rPr>
              <a:t>落在小区间</a:t>
            </a:r>
            <a:r>
              <a:rPr lang="en-US" altLang="zh-CN" sz="2400" b="1" dirty="0">
                <a:solidFill>
                  <a:srgbClr val="000000"/>
                </a:solidFill>
                <a:latin typeface="Times New Roman" panose="02020603050405020304" pitchFamily="18" charset="0"/>
                <a:ea typeface="华文细黑" panose="02010600040101010101" pitchFamily="2" charset="-122"/>
              </a:rPr>
              <a:t>[</a:t>
            </a:r>
            <a:r>
              <a:rPr lang="en-US" altLang="zh-CN" sz="2400" b="1" i="1" dirty="0">
                <a:solidFill>
                  <a:srgbClr val="000000"/>
                </a:solidFill>
                <a:latin typeface="Times New Roman" panose="02020603050405020304" pitchFamily="18" charset="0"/>
                <a:ea typeface="华文细黑" panose="02010600040101010101" pitchFamily="2" charset="-122"/>
              </a:rPr>
              <a:t>x</a:t>
            </a:r>
            <a:r>
              <a:rPr lang="en-US" altLang="zh-CN" sz="2400" b="1" i="1" baseline="-25000" dirty="0">
                <a:solidFill>
                  <a:srgbClr val="000000"/>
                </a:solidFill>
                <a:latin typeface="Times New Roman" panose="02020603050405020304" pitchFamily="18" charset="0"/>
                <a:ea typeface="华文细黑" panose="02010600040101010101" pitchFamily="2" charset="-122"/>
              </a:rPr>
              <a:t>k</a:t>
            </a:r>
            <a:r>
              <a:rPr lang="en-US" altLang="zh-CN" sz="2400" b="1" dirty="0">
                <a:solidFill>
                  <a:srgbClr val="000000"/>
                </a:solidFill>
                <a:latin typeface="Times New Roman" panose="02020603050405020304" pitchFamily="18" charset="0"/>
                <a:ea typeface="华文细黑" panose="02010600040101010101" pitchFamily="2" charset="-122"/>
              </a:rPr>
              <a:t>, </a:t>
            </a:r>
            <a:r>
              <a:rPr lang="en-US" altLang="zh-CN" sz="2400" b="1" i="1" dirty="0">
                <a:solidFill>
                  <a:srgbClr val="000000"/>
                </a:solidFill>
                <a:latin typeface="Times New Roman" panose="02020603050405020304" pitchFamily="18" charset="0"/>
                <a:ea typeface="华文细黑" panose="02010600040101010101" pitchFamily="2" charset="-122"/>
              </a:rPr>
              <a:t>x</a:t>
            </a:r>
            <a:r>
              <a:rPr lang="en-US" altLang="zh-CN" sz="2400" b="1" i="1" baseline="-25000" dirty="0">
                <a:solidFill>
                  <a:srgbClr val="000000"/>
                </a:solidFill>
                <a:latin typeface="Times New Roman" panose="02020603050405020304" pitchFamily="18" charset="0"/>
                <a:ea typeface="华文细黑" panose="02010600040101010101" pitchFamily="2" charset="-122"/>
              </a:rPr>
              <a:t>k</a:t>
            </a:r>
            <a:r>
              <a:rPr lang="en-US" altLang="zh-CN" sz="2400" b="1" baseline="-25000" dirty="0">
                <a:solidFill>
                  <a:srgbClr val="000000"/>
                </a:solidFill>
                <a:latin typeface="Times New Roman" panose="02020603050405020304" pitchFamily="18" charset="0"/>
                <a:ea typeface="华文细黑" panose="02010600040101010101" pitchFamily="2" charset="-122"/>
              </a:rPr>
              <a:t>+1</a:t>
            </a:r>
            <a:r>
              <a:rPr lang="en-US" altLang="zh-CN" sz="2400" b="1" dirty="0">
                <a:solidFill>
                  <a:srgbClr val="000000"/>
                </a:solidFill>
                <a:latin typeface="Times New Roman" panose="02020603050405020304" pitchFamily="18" charset="0"/>
                <a:ea typeface="华文细黑" panose="02010600040101010101" pitchFamily="2" charset="-122"/>
              </a:rPr>
              <a:t>] </a:t>
            </a:r>
            <a:r>
              <a:rPr lang="zh-CN" altLang="en-US" sz="2400" b="1" dirty="0">
                <a:solidFill>
                  <a:srgbClr val="000000"/>
                </a:solidFill>
                <a:latin typeface="Times New Roman" panose="02020603050405020304" pitchFamily="18" charset="0"/>
                <a:ea typeface="华文细黑" panose="02010600040101010101" pitchFamily="2" charset="-122"/>
              </a:rPr>
              <a:t>内的概率是</a:t>
            </a:r>
            <a:endParaRPr lang="zh-CN" altLang="en-US" sz="2400" b="1" dirty="0">
              <a:solidFill>
                <a:srgbClr val="000000"/>
              </a:solidFill>
              <a:latin typeface="Times New Roman" panose="02020603050405020304" pitchFamily="18" charset="0"/>
              <a:ea typeface="宋体" panose="02010600030101010101" pitchFamily="2" charset="-122"/>
            </a:endParaRPr>
          </a:p>
        </p:txBody>
      </p:sp>
      <p:pic>
        <p:nvPicPr>
          <p:cNvPr id="31" name="Picture 16"/>
          <p:cNvPicPr>
            <a:picLocks noChangeAspect="1"/>
          </p:cNvPicPr>
          <p:nvPr/>
        </p:nvPicPr>
        <p:blipFill>
          <a:blip r:embed="rId3"/>
          <a:stretch>
            <a:fillRect/>
          </a:stretch>
        </p:blipFill>
        <p:spPr>
          <a:xfrm>
            <a:off x="5148263" y="2970213"/>
            <a:ext cx="3590925" cy="3267075"/>
          </a:xfrm>
          <a:prstGeom prst="rect">
            <a:avLst/>
          </a:prstGeom>
          <a:noFill/>
          <a:ln w="9525">
            <a:noFill/>
          </a:ln>
        </p:spPr>
      </p:pic>
      <p:pic>
        <p:nvPicPr>
          <p:cNvPr id="32" name="Picture 14"/>
          <p:cNvPicPr>
            <a:picLocks noChangeAspect="1"/>
          </p:cNvPicPr>
          <p:nvPr/>
        </p:nvPicPr>
        <p:blipFill>
          <a:blip r:embed="rId4"/>
          <a:stretch>
            <a:fillRect/>
          </a:stretch>
        </p:blipFill>
        <p:spPr>
          <a:xfrm>
            <a:off x="5116513" y="2970213"/>
            <a:ext cx="3648075" cy="3276600"/>
          </a:xfrm>
          <a:prstGeom prst="rect">
            <a:avLst/>
          </a:prstGeom>
          <a:noFill/>
          <a:ln w="9525">
            <a:noFill/>
          </a:ln>
        </p:spPr>
      </p:pic>
      <p:graphicFrame>
        <p:nvGraphicFramePr>
          <p:cNvPr id="109639" name="Object 61"/>
          <p:cNvGraphicFramePr>
            <a:graphicFrameLocks noChangeAspect="1"/>
          </p:cNvGraphicFramePr>
          <p:nvPr/>
        </p:nvGraphicFramePr>
        <p:xfrm>
          <a:off x="7259638" y="5175250"/>
          <a:ext cx="331787" cy="458788"/>
        </p:xfrm>
        <a:graphic>
          <a:graphicData uri="http://schemas.openxmlformats.org/presentationml/2006/ole">
            <mc:AlternateContent xmlns:mc="http://schemas.openxmlformats.org/markup-compatibility/2006">
              <mc:Choice xmlns:v="urn:schemas-microsoft-com:vml" Requires="v">
                <p:oleObj r:id="rId5" imgW="165100" imgH="228600" progId="Equation.DSMT4">
                  <p:embed/>
                </p:oleObj>
              </mc:Choice>
              <mc:Fallback>
                <p:oleObj r:id="rId5" imgW="165100" imgH="228600" progId="Equation.DSMT4">
                  <p:embed/>
                  <p:pic>
                    <p:nvPicPr>
                      <p:cNvPr id="0" name="图片 3204"/>
                      <p:cNvPicPr/>
                      <p:nvPr/>
                    </p:nvPicPr>
                    <p:blipFill>
                      <a:blip r:embed="rId6"/>
                      <a:stretch>
                        <a:fillRect/>
                      </a:stretch>
                    </p:blipFill>
                    <p:spPr>
                      <a:xfrm>
                        <a:off x="7259638" y="5175250"/>
                        <a:ext cx="331787" cy="458788"/>
                      </a:xfrm>
                      <a:prstGeom prst="rect">
                        <a:avLst/>
                      </a:prstGeom>
                      <a:noFill/>
                      <a:ln w="38100">
                        <a:noFill/>
                        <a:miter/>
                      </a:ln>
                    </p:spPr>
                  </p:pic>
                </p:oleObj>
              </mc:Fallback>
            </mc:AlternateContent>
          </a:graphicData>
        </a:graphic>
      </p:graphicFrame>
      <p:graphicFrame>
        <p:nvGraphicFramePr>
          <p:cNvPr id="109640" name="Object 62"/>
          <p:cNvGraphicFramePr>
            <a:graphicFrameLocks noChangeAspect="1"/>
          </p:cNvGraphicFramePr>
          <p:nvPr/>
        </p:nvGraphicFramePr>
        <p:xfrm>
          <a:off x="7524750" y="5197475"/>
          <a:ext cx="511175" cy="458788"/>
        </p:xfrm>
        <a:graphic>
          <a:graphicData uri="http://schemas.openxmlformats.org/presentationml/2006/ole">
            <mc:AlternateContent xmlns:mc="http://schemas.openxmlformats.org/markup-compatibility/2006">
              <mc:Choice xmlns:v="urn:schemas-microsoft-com:vml" Requires="v">
                <p:oleObj r:id="rId7" imgW="254000" imgH="228600" progId="Equation.DSMT4">
                  <p:embed/>
                </p:oleObj>
              </mc:Choice>
              <mc:Fallback>
                <p:oleObj r:id="rId7" imgW="254000" imgH="228600" progId="Equation.DSMT4">
                  <p:embed/>
                  <p:pic>
                    <p:nvPicPr>
                      <p:cNvPr id="0" name="图片 3197"/>
                      <p:cNvPicPr/>
                      <p:nvPr/>
                    </p:nvPicPr>
                    <p:blipFill>
                      <a:blip r:embed="rId8"/>
                      <a:stretch>
                        <a:fillRect/>
                      </a:stretch>
                    </p:blipFill>
                    <p:spPr>
                      <a:xfrm>
                        <a:off x="7524750" y="5197475"/>
                        <a:ext cx="511175" cy="458788"/>
                      </a:xfrm>
                      <a:prstGeom prst="rect">
                        <a:avLst/>
                      </a:prstGeom>
                      <a:noFill/>
                      <a:ln w="38100">
                        <a:noFill/>
                        <a:miter/>
                      </a:ln>
                    </p:spPr>
                  </p:pic>
                </p:oleObj>
              </mc:Fallback>
            </mc:AlternateContent>
          </a:graphicData>
        </a:graphic>
      </p:graphicFrame>
      <p:graphicFrame>
        <p:nvGraphicFramePr>
          <p:cNvPr id="109641" name="Object 63"/>
          <p:cNvGraphicFramePr>
            <a:graphicFrameLocks noChangeAspect="1"/>
          </p:cNvGraphicFramePr>
          <p:nvPr/>
        </p:nvGraphicFramePr>
        <p:xfrm>
          <a:off x="1042988" y="3141663"/>
          <a:ext cx="2303462" cy="779462"/>
        </p:xfrm>
        <a:graphic>
          <a:graphicData uri="http://schemas.openxmlformats.org/presentationml/2006/ole">
            <mc:AlternateContent xmlns:mc="http://schemas.openxmlformats.org/markup-compatibility/2006">
              <mc:Choice xmlns:v="urn:schemas-microsoft-com:vml" Requires="v">
                <p:oleObj r:id="rId9" imgW="1054100" imgH="355600" progId="Equation.DSMT4">
                  <p:embed/>
                </p:oleObj>
              </mc:Choice>
              <mc:Fallback>
                <p:oleObj r:id="rId9" imgW="1054100" imgH="355600" progId="Equation.DSMT4">
                  <p:embed/>
                  <p:pic>
                    <p:nvPicPr>
                      <p:cNvPr id="0" name="图片 3200"/>
                      <p:cNvPicPr/>
                      <p:nvPr/>
                    </p:nvPicPr>
                    <p:blipFill>
                      <a:blip r:embed="rId10"/>
                      <a:stretch>
                        <a:fillRect/>
                      </a:stretch>
                    </p:blipFill>
                    <p:spPr>
                      <a:xfrm>
                        <a:off x="1042988" y="3141663"/>
                        <a:ext cx="2303462" cy="779462"/>
                      </a:xfrm>
                      <a:prstGeom prst="rect">
                        <a:avLst/>
                      </a:prstGeom>
                      <a:noFill/>
                      <a:ln w="38100">
                        <a:noFill/>
                        <a:miter/>
                      </a:ln>
                    </p:spPr>
                  </p:pic>
                </p:oleObj>
              </mc:Fallback>
            </mc:AlternateContent>
          </a:graphicData>
        </a:graphic>
      </p:graphicFrame>
      <p:graphicFrame>
        <p:nvGraphicFramePr>
          <p:cNvPr id="109642" name="Object 64"/>
          <p:cNvGraphicFramePr>
            <a:graphicFrameLocks noChangeAspect="1"/>
          </p:cNvGraphicFramePr>
          <p:nvPr/>
        </p:nvGraphicFramePr>
        <p:xfrm>
          <a:off x="1482725" y="4149725"/>
          <a:ext cx="2441575" cy="501650"/>
        </p:xfrm>
        <a:graphic>
          <a:graphicData uri="http://schemas.openxmlformats.org/presentationml/2006/ole">
            <mc:AlternateContent xmlns:mc="http://schemas.openxmlformats.org/markup-compatibility/2006">
              <mc:Choice xmlns:v="urn:schemas-microsoft-com:vml" Requires="v">
                <p:oleObj r:id="rId11" imgW="1117600" imgH="228600" progId="Equation.DSMT4">
                  <p:embed/>
                </p:oleObj>
              </mc:Choice>
              <mc:Fallback>
                <p:oleObj r:id="rId11" imgW="1117600" imgH="228600" progId="Equation.DSMT4">
                  <p:embed/>
                  <p:pic>
                    <p:nvPicPr>
                      <p:cNvPr id="0" name="图片 3208"/>
                      <p:cNvPicPr/>
                      <p:nvPr/>
                    </p:nvPicPr>
                    <p:blipFill>
                      <a:blip r:embed="rId12"/>
                      <a:stretch>
                        <a:fillRect/>
                      </a:stretch>
                    </p:blipFill>
                    <p:spPr>
                      <a:xfrm>
                        <a:off x="1482725" y="4149725"/>
                        <a:ext cx="2441575" cy="501650"/>
                      </a:xfrm>
                      <a:prstGeom prst="rect">
                        <a:avLst/>
                      </a:prstGeom>
                      <a:noFill/>
                      <a:ln w="38100">
                        <a:noFill/>
                        <a:miter/>
                      </a:ln>
                    </p:spPr>
                  </p:pic>
                </p:oleObj>
              </mc:Fallback>
            </mc:AlternateContent>
          </a:graphicData>
        </a:graphic>
      </p:graphicFrame>
      <p:graphicFrame>
        <p:nvGraphicFramePr>
          <p:cNvPr id="109644" name="Object 65"/>
          <p:cNvGraphicFramePr>
            <a:graphicFrameLocks noChangeAspect="1"/>
          </p:cNvGraphicFramePr>
          <p:nvPr/>
        </p:nvGraphicFramePr>
        <p:xfrm>
          <a:off x="1509713" y="4956175"/>
          <a:ext cx="1581150" cy="501650"/>
        </p:xfrm>
        <a:graphic>
          <a:graphicData uri="http://schemas.openxmlformats.org/presentationml/2006/ole">
            <mc:AlternateContent xmlns:mc="http://schemas.openxmlformats.org/markup-compatibility/2006">
              <mc:Choice xmlns:v="urn:schemas-microsoft-com:vml" Requires="v">
                <p:oleObj r:id="rId13" imgW="723900" imgH="228600" progId="Equation.DSMT4">
                  <p:embed/>
                </p:oleObj>
              </mc:Choice>
              <mc:Fallback>
                <p:oleObj r:id="rId13" imgW="723900" imgH="228600" progId="Equation.DSMT4">
                  <p:embed/>
                  <p:pic>
                    <p:nvPicPr>
                      <p:cNvPr id="0" name="图片 3209"/>
                      <p:cNvPicPr/>
                      <p:nvPr/>
                    </p:nvPicPr>
                    <p:blipFill>
                      <a:blip r:embed="rId14"/>
                      <a:stretch>
                        <a:fillRect/>
                      </a:stretch>
                    </p:blipFill>
                    <p:spPr>
                      <a:xfrm>
                        <a:off x="1509713" y="4956175"/>
                        <a:ext cx="1581150" cy="501650"/>
                      </a:xfrm>
                      <a:prstGeom prst="rect">
                        <a:avLst/>
                      </a:prstGeom>
                      <a:noFill/>
                      <a:ln w="38100">
                        <a:noFill/>
                        <a:miter/>
                      </a:ln>
                    </p:spPr>
                  </p:pic>
                </p:oleObj>
              </mc:Fallback>
            </mc:AlternateContent>
          </a:graphicData>
        </a:graphic>
      </p:graphicFrame>
      <p:graphicFrame>
        <p:nvGraphicFramePr>
          <p:cNvPr id="7" name="Object 66"/>
          <p:cNvGraphicFramePr>
            <a:graphicFrameLocks noChangeAspect="1"/>
          </p:cNvGraphicFramePr>
          <p:nvPr/>
        </p:nvGraphicFramePr>
        <p:xfrm>
          <a:off x="2855913" y="5616575"/>
          <a:ext cx="1831975" cy="501650"/>
        </p:xfrm>
        <a:graphic>
          <a:graphicData uri="http://schemas.openxmlformats.org/presentationml/2006/ole">
            <mc:AlternateContent xmlns:mc="http://schemas.openxmlformats.org/markup-compatibility/2006">
              <mc:Choice xmlns:v="urn:schemas-microsoft-com:vml" Requires="v">
                <p:oleObj r:id="rId15" imgW="838200" imgH="228600" progId="Equation.DSMT4">
                  <p:embed/>
                </p:oleObj>
              </mc:Choice>
              <mc:Fallback>
                <p:oleObj r:id="rId15" imgW="838200" imgH="228600" progId="Equation.DSMT4">
                  <p:embed/>
                  <p:pic>
                    <p:nvPicPr>
                      <p:cNvPr id="0" name="图片 3199"/>
                      <p:cNvPicPr/>
                      <p:nvPr/>
                    </p:nvPicPr>
                    <p:blipFill>
                      <a:blip r:embed="rId16"/>
                      <a:stretch>
                        <a:fillRect/>
                      </a:stretch>
                    </p:blipFill>
                    <p:spPr>
                      <a:xfrm>
                        <a:off x="2855913" y="5616575"/>
                        <a:ext cx="1831975" cy="501650"/>
                      </a:xfrm>
                      <a:prstGeom prst="rect">
                        <a:avLst/>
                      </a:prstGeom>
                      <a:noFill/>
                      <a:ln w="38100">
                        <a:noFill/>
                        <a:miter/>
                      </a:ln>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ox(in)">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left)">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box(in)">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96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964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9641"/>
                                        </p:tgtEl>
                                        <p:attrNameLst>
                                          <p:attrName>style.visibility</p:attrName>
                                        </p:attrNameLst>
                                      </p:cBhvr>
                                      <p:to>
                                        <p:strVal val="visible"/>
                                      </p:to>
                                    </p:set>
                                    <p:animEffect transition="in" filter="wipe(left)">
                                      <p:cBhvr>
                                        <p:cTn id="37" dur="500"/>
                                        <p:tgtEl>
                                          <p:spTgt spid="10964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9642"/>
                                        </p:tgtEl>
                                        <p:attrNameLst>
                                          <p:attrName>style.visibility</p:attrName>
                                        </p:attrNameLst>
                                      </p:cBhvr>
                                      <p:to>
                                        <p:strVal val="visible"/>
                                      </p:to>
                                    </p:set>
                                    <p:animEffect transition="in" filter="wipe(left)">
                                      <p:cBhvr>
                                        <p:cTn id="42" dur="500"/>
                                        <p:tgtEl>
                                          <p:spTgt spid="10964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09644"/>
                                        </p:tgtEl>
                                        <p:attrNameLst>
                                          <p:attrName>style.visibility</p:attrName>
                                        </p:attrNameLst>
                                      </p:cBhvr>
                                      <p:to>
                                        <p:strVal val="visible"/>
                                      </p:to>
                                    </p:set>
                                    <p:animEffect transition="in" filter="wipe(left)">
                                      <p:cBhvr>
                                        <p:cTn id="47" dur="500"/>
                                        <p:tgtEl>
                                          <p:spTgt spid="109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22" name="Picture 14"/>
          <p:cNvPicPr>
            <a:picLocks noChangeAspect="1"/>
          </p:cNvPicPr>
          <p:nvPr/>
        </p:nvPicPr>
        <p:blipFill>
          <a:blip r:embed="rId2"/>
          <a:stretch>
            <a:fillRect/>
          </a:stretch>
        </p:blipFill>
        <p:spPr>
          <a:xfrm>
            <a:off x="5116513" y="2970213"/>
            <a:ext cx="3648075" cy="3276600"/>
          </a:xfrm>
          <a:prstGeom prst="rect">
            <a:avLst/>
          </a:prstGeom>
          <a:noFill/>
          <a:ln w="9525">
            <a:noFill/>
          </a:ln>
        </p:spPr>
      </p:pic>
      <p:graphicFrame>
        <p:nvGraphicFramePr>
          <p:cNvPr id="13314" name="Object 74"/>
          <p:cNvGraphicFramePr>
            <a:graphicFrameLocks noChangeAspect="1"/>
          </p:cNvGraphicFramePr>
          <p:nvPr/>
        </p:nvGraphicFramePr>
        <p:xfrm>
          <a:off x="7259638" y="5175250"/>
          <a:ext cx="331787" cy="458788"/>
        </p:xfrm>
        <a:graphic>
          <a:graphicData uri="http://schemas.openxmlformats.org/presentationml/2006/ole">
            <mc:AlternateContent xmlns:mc="http://schemas.openxmlformats.org/markup-compatibility/2006">
              <mc:Choice xmlns:v="urn:schemas-microsoft-com:vml" Requires="v">
                <p:oleObj r:id="rId3" imgW="165100" imgH="228600" progId="Equation.DSMT4">
                  <p:embed/>
                </p:oleObj>
              </mc:Choice>
              <mc:Fallback>
                <p:oleObj r:id="rId3" imgW="165100" imgH="228600" progId="Equation.DSMT4">
                  <p:embed/>
                  <p:pic>
                    <p:nvPicPr>
                      <p:cNvPr id="0" name="图片 3207"/>
                      <p:cNvPicPr/>
                      <p:nvPr/>
                    </p:nvPicPr>
                    <p:blipFill>
                      <a:blip r:embed="rId4"/>
                      <a:stretch>
                        <a:fillRect/>
                      </a:stretch>
                    </p:blipFill>
                    <p:spPr>
                      <a:xfrm>
                        <a:off x="7259638" y="5175250"/>
                        <a:ext cx="331787" cy="458788"/>
                      </a:xfrm>
                      <a:prstGeom prst="rect">
                        <a:avLst/>
                      </a:prstGeom>
                      <a:noFill/>
                      <a:ln w="38100">
                        <a:noFill/>
                        <a:miter/>
                      </a:ln>
                    </p:spPr>
                  </p:pic>
                </p:oleObj>
              </mc:Fallback>
            </mc:AlternateContent>
          </a:graphicData>
        </a:graphic>
      </p:graphicFrame>
      <p:graphicFrame>
        <p:nvGraphicFramePr>
          <p:cNvPr id="13315" name="Object 75"/>
          <p:cNvGraphicFramePr>
            <a:graphicFrameLocks noChangeAspect="1"/>
          </p:cNvGraphicFramePr>
          <p:nvPr/>
        </p:nvGraphicFramePr>
        <p:xfrm>
          <a:off x="7524750" y="5197475"/>
          <a:ext cx="511175" cy="458788"/>
        </p:xfrm>
        <a:graphic>
          <a:graphicData uri="http://schemas.openxmlformats.org/presentationml/2006/ole">
            <mc:AlternateContent xmlns:mc="http://schemas.openxmlformats.org/markup-compatibility/2006">
              <mc:Choice xmlns:v="urn:schemas-microsoft-com:vml" Requires="v">
                <p:oleObj r:id="rId5" imgW="254000" imgH="228600" progId="Equation.DSMT4">
                  <p:embed/>
                </p:oleObj>
              </mc:Choice>
              <mc:Fallback>
                <p:oleObj r:id="rId5" imgW="254000" imgH="228600" progId="Equation.DSMT4">
                  <p:embed/>
                  <p:pic>
                    <p:nvPicPr>
                      <p:cNvPr id="0" name="图片 3198"/>
                      <p:cNvPicPr/>
                      <p:nvPr/>
                    </p:nvPicPr>
                    <p:blipFill>
                      <a:blip r:embed="rId6"/>
                      <a:stretch>
                        <a:fillRect/>
                      </a:stretch>
                    </p:blipFill>
                    <p:spPr>
                      <a:xfrm>
                        <a:off x="7524750" y="5197475"/>
                        <a:ext cx="511175" cy="458788"/>
                      </a:xfrm>
                      <a:prstGeom prst="rect">
                        <a:avLst/>
                      </a:prstGeom>
                      <a:noFill/>
                      <a:ln w="38100">
                        <a:noFill/>
                        <a:miter/>
                      </a:ln>
                    </p:spPr>
                  </p:pic>
                </p:oleObj>
              </mc:Fallback>
            </mc:AlternateContent>
          </a:graphicData>
        </a:graphic>
      </p:graphicFrame>
      <p:graphicFrame>
        <p:nvGraphicFramePr>
          <p:cNvPr id="109642" name="Object 76"/>
          <p:cNvGraphicFramePr>
            <a:graphicFrameLocks noChangeAspect="1"/>
          </p:cNvGraphicFramePr>
          <p:nvPr/>
        </p:nvGraphicFramePr>
        <p:xfrm>
          <a:off x="1165225" y="4081463"/>
          <a:ext cx="1219200" cy="639762"/>
        </p:xfrm>
        <a:graphic>
          <a:graphicData uri="http://schemas.openxmlformats.org/presentationml/2006/ole">
            <mc:AlternateContent xmlns:mc="http://schemas.openxmlformats.org/markup-compatibility/2006">
              <mc:Choice xmlns:v="urn:schemas-microsoft-com:vml" Requires="v">
                <p:oleObj r:id="rId7" imgW="558800" imgH="292100" progId="Equation.DSMT4">
                  <p:embed/>
                </p:oleObj>
              </mc:Choice>
              <mc:Fallback>
                <p:oleObj r:id="rId7" imgW="558800" imgH="292100" progId="Equation.DSMT4">
                  <p:embed/>
                  <p:pic>
                    <p:nvPicPr>
                      <p:cNvPr id="0" name="图片 3210"/>
                      <p:cNvPicPr/>
                      <p:nvPr/>
                    </p:nvPicPr>
                    <p:blipFill>
                      <a:blip r:embed="rId8"/>
                      <a:stretch>
                        <a:fillRect/>
                      </a:stretch>
                    </p:blipFill>
                    <p:spPr>
                      <a:xfrm>
                        <a:off x="1165225" y="4081463"/>
                        <a:ext cx="1219200" cy="639762"/>
                      </a:xfrm>
                      <a:prstGeom prst="rect">
                        <a:avLst/>
                      </a:prstGeom>
                      <a:noFill/>
                      <a:ln w="38100">
                        <a:noFill/>
                        <a:miter/>
                      </a:ln>
                    </p:spPr>
                  </p:pic>
                </p:oleObj>
              </mc:Fallback>
            </mc:AlternateContent>
          </a:graphicData>
        </a:graphic>
      </p:graphicFrame>
      <p:graphicFrame>
        <p:nvGraphicFramePr>
          <p:cNvPr id="109643" name="Object 77"/>
          <p:cNvGraphicFramePr>
            <a:graphicFrameLocks noChangeAspect="1"/>
          </p:cNvGraphicFramePr>
          <p:nvPr/>
        </p:nvGraphicFramePr>
        <p:xfrm>
          <a:off x="2336800" y="4083050"/>
          <a:ext cx="2019300" cy="746125"/>
        </p:xfrm>
        <a:graphic>
          <a:graphicData uri="http://schemas.openxmlformats.org/presentationml/2006/ole">
            <mc:AlternateContent xmlns:mc="http://schemas.openxmlformats.org/markup-compatibility/2006">
              <mc:Choice xmlns:v="urn:schemas-microsoft-com:vml" Requires="v">
                <p:oleObj r:id="rId9" imgW="926465" imgH="342900" progId="Equation.DSMT4">
                  <p:embed/>
                </p:oleObj>
              </mc:Choice>
              <mc:Fallback>
                <p:oleObj r:id="rId9" imgW="926465" imgH="342900" progId="Equation.DSMT4">
                  <p:embed/>
                  <p:pic>
                    <p:nvPicPr>
                      <p:cNvPr id="0" name="图片 3202"/>
                      <p:cNvPicPr/>
                      <p:nvPr/>
                    </p:nvPicPr>
                    <p:blipFill>
                      <a:blip r:embed="rId10"/>
                      <a:stretch>
                        <a:fillRect/>
                      </a:stretch>
                    </p:blipFill>
                    <p:spPr>
                      <a:xfrm>
                        <a:off x="2336800" y="4083050"/>
                        <a:ext cx="2019300" cy="746125"/>
                      </a:xfrm>
                      <a:prstGeom prst="rect">
                        <a:avLst/>
                      </a:prstGeom>
                      <a:noFill/>
                      <a:ln w="38100">
                        <a:noFill/>
                        <a:miter/>
                      </a:ln>
                    </p:spPr>
                  </p:pic>
                </p:oleObj>
              </mc:Fallback>
            </mc:AlternateContent>
          </a:graphicData>
        </a:graphic>
      </p:graphicFrame>
      <p:sp>
        <p:nvSpPr>
          <p:cNvPr id="19" name="Text Box 4"/>
          <p:cNvSpPr txBox="1"/>
          <p:nvPr/>
        </p:nvSpPr>
        <p:spPr>
          <a:xfrm>
            <a:off x="611188" y="2349500"/>
            <a:ext cx="4681537" cy="1433513"/>
          </a:xfrm>
          <a:prstGeom prst="rect">
            <a:avLst/>
          </a:prstGeom>
          <a:noFill/>
          <a:ln w="9525">
            <a:noFill/>
          </a:ln>
        </p:spPr>
        <p:txBody>
          <a:bodyPr>
            <a:spAutoFit/>
          </a:bodyPr>
          <a:lstStyle/>
          <a:p>
            <a:pPr>
              <a:lnSpc>
                <a:spcPts val="3600"/>
              </a:lnSpc>
            </a:pPr>
            <a:r>
              <a:rPr lang="zh-CN" altLang="en-US" sz="2400" b="1" dirty="0">
                <a:solidFill>
                  <a:srgbClr val="000000"/>
                </a:solidFill>
                <a:latin typeface="Times New Roman" panose="02020603050405020304" pitchFamily="18" charset="0"/>
                <a:ea typeface="华文细黑" panose="02010600040101010101" pitchFamily="2" charset="-122"/>
              </a:rPr>
              <a:t>当所有的        都充分小时，连续型随机变量 </a:t>
            </a:r>
            <a:r>
              <a:rPr lang="en-US" altLang="zh-CN" sz="2400" b="1" i="1" dirty="0">
                <a:solidFill>
                  <a:srgbClr val="000000"/>
                </a:solidFill>
                <a:latin typeface="Times New Roman" panose="02020603050405020304" pitchFamily="18" charset="0"/>
                <a:ea typeface="华文细黑" panose="02010600040101010101" pitchFamily="2" charset="-122"/>
              </a:rPr>
              <a:t>X </a:t>
            </a:r>
            <a:r>
              <a:rPr lang="zh-CN" altLang="en-US" sz="2400" b="1" dirty="0">
                <a:solidFill>
                  <a:srgbClr val="000000"/>
                </a:solidFill>
                <a:latin typeface="Times New Roman" panose="02020603050405020304" pitchFamily="18" charset="0"/>
                <a:ea typeface="华文细黑" panose="02010600040101010101" pitchFamily="2" charset="-122"/>
              </a:rPr>
              <a:t>的数学期望可以近似表示为</a:t>
            </a:r>
          </a:p>
        </p:txBody>
      </p:sp>
      <p:graphicFrame>
        <p:nvGraphicFramePr>
          <p:cNvPr id="178185" name="Object 78"/>
          <p:cNvGraphicFramePr>
            <a:graphicFrameLocks noChangeAspect="1"/>
          </p:cNvGraphicFramePr>
          <p:nvPr/>
        </p:nvGraphicFramePr>
        <p:xfrm>
          <a:off x="1179513" y="4937125"/>
          <a:ext cx="2024062" cy="723900"/>
        </p:xfrm>
        <a:graphic>
          <a:graphicData uri="http://schemas.openxmlformats.org/presentationml/2006/ole">
            <mc:AlternateContent xmlns:mc="http://schemas.openxmlformats.org/markup-compatibility/2006">
              <mc:Choice xmlns:v="urn:schemas-microsoft-com:vml" Requires="v">
                <p:oleObj r:id="rId11" imgW="927100" imgH="330200" progId="Equation.DSMT4">
                  <p:embed/>
                </p:oleObj>
              </mc:Choice>
              <mc:Fallback>
                <p:oleObj r:id="rId11" imgW="927100" imgH="330200" progId="Equation.DSMT4">
                  <p:embed/>
                  <p:pic>
                    <p:nvPicPr>
                      <p:cNvPr id="0" name="图片 3206"/>
                      <p:cNvPicPr/>
                      <p:nvPr/>
                    </p:nvPicPr>
                    <p:blipFill>
                      <a:blip r:embed="rId12"/>
                      <a:stretch>
                        <a:fillRect/>
                      </a:stretch>
                    </p:blipFill>
                    <p:spPr>
                      <a:xfrm>
                        <a:off x="1179513" y="4937125"/>
                        <a:ext cx="2024062" cy="723900"/>
                      </a:xfrm>
                      <a:prstGeom prst="rect">
                        <a:avLst/>
                      </a:prstGeom>
                      <a:noFill/>
                      <a:ln w="38100">
                        <a:noFill/>
                        <a:miter/>
                      </a:ln>
                    </p:spPr>
                  </p:pic>
                </p:oleObj>
              </mc:Fallback>
            </mc:AlternateContent>
          </a:graphicData>
        </a:graphic>
      </p:graphicFrame>
      <p:graphicFrame>
        <p:nvGraphicFramePr>
          <p:cNvPr id="21" name="Object 79"/>
          <p:cNvGraphicFramePr>
            <a:graphicFrameLocks noChangeAspect="1"/>
          </p:cNvGraphicFramePr>
          <p:nvPr/>
        </p:nvGraphicFramePr>
        <p:xfrm>
          <a:off x="1979613" y="2414588"/>
          <a:ext cx="555625" cy="501650"/>
        </p:xfrm>
        <a:graphic>
          <a:graphicData uri="http://schemas.openxmlformats.org/presentationml/2006/ole">
            <mc:AlternateContent xmlns:mc="http://schemas.openxmlformats.org/markup-compatibility/2006">
              <mc:Choice xmlns:v="urn:schemas-microsoft-com:vml" Requires="v">
                <p:oleObj r:id="rId13" imgW="254000" imgH="228600" progId="Equation.DSMT4">
                  <p:embed/>
                </p:oleObj>
              </mc:Choice>
              <mc:Fallback>
                <p:oleObj r:id="rId13" imgW="254000" imgH="228600" progId="Equation.DSMT4">
                  <p:embed/>
                  <p:pic>
                    <p:nvPicPr>
                      <p:cNvPr id="0" name="图片 3201"/>
                      <p:cNvPicPr/>
                      <p:nvPr/>
                    </p:nvPicPr>
                    <p:blipFill>
                      <a:blip r:embed="rId14"/>
                      <a:stretch>
                        <a:fillRect/>
                      </a:stretch>
                    </p:blipFill>
                    <p:spPr>
                      <a:xfrm>
                        <a:off x="1979613" y="2414588"/>
                        <a:ext cx="555625" cy="501650"/>
                      </a:xfrm>
                      <a:prstGeom prst="rect">
                        <a:avLst/>
                      </a:prstGeom>
                      <a:noFill/>
                      <a:ln w="38100">
                        <a:noFill/>
                        <a:miter/>
                      </a:ln>
                    </p:spPr>
                  </p:pic>
                </p:oleObj>
              </mc:Fallback>
            </mc:AlternateContent>
          </a:graphicData>
        </a:graphic>
      </p:graphicFrame>
      <p:graphicFrame>
        <p:nvGraphicFramePr>
          <p:cNvPr id="13320" name="Object 80"/>
          <p:cNvGraphicFramePr>
            <a:graphicFrameLocks noChangeAspect="1"/>
          </p:cNvGraphicFramePr>
          <p:nvPr/>
        </p:nvGraphicFramePr>
        <p:xfrm>
          <a:off x="1517650" y="1346200"/>
          <a:ext cx="3954463" cy="774700"/>
        </p:xfrm>
        <a:graphic>
          <a:graphicData uri="http://schemas.openxmlformats.org/presentationml/2006/ole">
            <mc:AlternateContent xmlns:mc="http://schemas.openxmlformats.org/markup-compatibility/2006">
              <mc:Choice xmlns:v="urn:schemas-microsoft-com:vml" Requires="v">
                <p:oleObj r:id="rId15" imgW="1815465" imgH="355600" progId="Equation.DSMT4">
                  <p:embed/>
                </p:oleObj>
              </mc:Choice>
              <mc:Fallback>
                <p:oleObj r:id="rId15" imgW="1815465" imgH="355600" progId="Equation.DSMT4">
                  <p:embed/>
                  <p:pic>
                    <p:nvPicPr>
                      <p:cNvPr id="0" name="图片 3203"/>
                      <p:cNvPicPr/>
                      <p:nvPr/>
                    </p:nvPicPr>
                    <p:blipFill>
                      <a:blip r:embed="rId16"/>
                      <a:stretch>
                        <a:fillRect/>
                      </a:stretch>
                    </p:blipFill>
                    <p:spPr>
                      <a:xfrm>
                        <a:off x="1517650" y="1346200"/>
                        <a:ext cx="3954463" cy="774700"/>
                      </a:xfrm>
                      <a:prstGeom prst="rect">
                        <a:avLst/>
                      </a:prstGeom>
                      <a:noFill/>
                      <a:ln w="38100">
                        <a:noFill/>
                        <a:miter/>
                      </a:ln>
                    </p:spPr>
                  </p:pic>
                </p:oleObj>
              </mc:Fallback>
            </mc:AlternateContent>
          </a:graphicData>
        </a:graphic>
      </p:graphicFrame>
      <p:graphicFrame>
        <p:nvGraphicFramePr>
          <p:cNvPr id="13321" name="Object 81"/>
          <p:cNvGraphicFramePr>
            <a:graphicFrameLocks noChangeAspect="1"/>
          </p:cNvGraphicFramePr>
          <p:nvPr/>
        </p:nvGraphicFramePr>
        <p:xfrm>
          <a:off x="5697538" y="1512888"/>
          <a:ext cx="1827212" cy="492125"/>
        </p:xfrm>
        <a:graphic>
          <a:graphicData uri="http://schemas.openxmlformats.org/presentationml/2006/ole">
            <mc:AlternateContent xmlns:mc="http://schemas.openxmlformats.org/markup-compatibility/2006">
              <mc:Choice xmlns:v="urn:schemas-microsoft-com:vml" Requires="v">
                <p:oleObj r:id="rId17" imgW="838200" imgH="228600" progId="Equation.DSMT4">
                  <p:embed/>
                </p:oleObj>
              </mc:Choice>
              <mc:Fallback>
                <p:oleObj r:id="rId17" imgW="838200" imgH="228600" progId="Equation.DSMT4">
                  <p:embed/>
                  <p:pic>
                    <p:nvPicPr>
                      <p:cNvPr id="0" name="图片 3205"/>
                      <p:cNvPicPr/>
                      <p:nvPr/>
                    </p:nvPicPr>
                    <p:blipFill>
                      <a:blip r:embed="rId18"/>
                      <a:stretch>
                        <a:fillRect/>
                      </a:stretch>
                    </p:blipFill>
                    <p:spPr>
                      <a:xfrm>
                        <a:off x="5697538" y="1512888"/>
                        <a:ext cx="1827212" cy="492125"/>
                      </a:xfrm>
                      <a:prstGeom prst="rect">
                        <a:avLst/>
                      </a:prstGeom>
                      <a:noFill/>
                      <a:ln w="38100">
                        <a:noFill/>
                        <a:miter/>
                      </a:ln>
                    </p:spPr>
                  </p:pic>
                </p:oleObj>
              </mc:Fallback>
            </mc:AlternateContent>
          </a:graphicData>
        </a:graphic>
      </p:graphicFrame>
      <p:sp>
        <p:nvSpPr>
          <p:cNvPr id="13329" name="矩形 29"/>
          <p:cNvSpPr/>
          <p:nvPr/>
        </p:nvSpPr>
        <p:spPr>
          <a:xfrm>
            <a:off x="627063" y="733425"/>
            <a:ext cx="7489825" cy="604838"/>
          </a:xfrm>
          <a:prstGeom prst="rect">
            <a:avLst/>
          </a:prstGeom>
          <a:noFill/>
          <a:ln w="9525">
            <a:noFill/>
          </a:ln>
        </p:spPr>
        <p:txBody>
          <a:bodyPr>
            <a:spAutoFit/>
          </a:bodyPr>
          <a:lstStyle/>
          <a:p>
            <a:pPr>
              <a:lnSpc>
                <a:spcPts val="4000"/>
              </a:lnSpc>
            </a:pPr>
            <a:r>
              <a:rPr lang="en-US" altLang="zh-CN" sz="2400" b="1" i="1" dirty="0">
                <a:solidFill>
                  <a:srgbClr val="000000"/>
                </a:solidFill>
                <a:latin typeface="Times New Roman" panose="02020603050405020304" pitchFamily="18" charset="0"/>
                <a:ea typeface="华文细黑" panose="02010600040101010101" pitchFamily="2" charset="-122"/>
              </a:rPr>
              <a:t>X </a:t>
            </a:r>
            <a:r>
              <a:rPr lang="zh-CN" altLang="en-US" sz="2400" b="1" dirty="0">
                <a:solidFill>
                  <a:srgbClr val="000000"/>
                </a:solidFill>
                <a:latin typeface="Times New Roman" panose="02020603050405020304" pitchFamily="18" charset="0"/>
                <a:ea typeface="华文细黑" panose="02010600040101010101" pitchFamily="2" charset="-122"/>
              </a:rPr>
              <a:t>落在小区间</a:t>
            </a:r>
            <a:r>
              <a:rPr lang="en-US" altLang="zh-CN" sz="2400" b="1" dirty="0">
                <a:solidFill>
                  <a:srgbClr val="000000"/>
                </a:solidFill>
                <a:latin typeface="Times New Roman" panose="02020603050405020304" pitchFamily="18" charset="0"/>
                <a:ea typeface="华文细黑" panose="02010600040101010101" pitchFamily="2" charset="-122"/>
              </a:rPr>
              <a:t>[</a:t>
            </a:r>
            <a:r>
              <a:rPr lang="en-US" altLang="zh-CN" sz="2400" b="1" i="1" dirty="0">
                <a:solidFill>
                  <a:srgbClr val="000000"/>
                </a:solidFill>
                <a:latin typeface="Times New Roman" panose="02020603050405020304" pitchFamily="18" charset="0"/>
                <a:ea typeface="华文细黑" panose="02010600040101010101" pitchFamily="2" charset="-122"/>
              </a:rPr>
              <a:t>x</a:t>
            </a:r>
            <a:r>
              <a:rPr lang="en-US" altLang="zh-CN" sz="2400" b="1" i="1" baseline="-25000" dirty="0">
                <a:solidFill>
                  <a:srgbClr val="000000"/>
                </a:solidFill>
                <a:latin typeface="Times New Roman" panose="02020603050405020304" pitchFamily="18" charset="0"/>
                <a:ea typeface="华文细黑" panose="02010600040101010101" pitchFamily="2" charset="-122"/>
              </a:rPr>
              <a:t>k</a:t>
            </a:r>
            <a:r>
              <a:rPr lang="en-US" altLang="zh-CN" sz="2400" b="1" dirty="0">
                <a:solidFill>
                  <a:srgbClr val="000000"/>
                </a:solidFill>
                <a:latin typeface="Times New Roman" panose="02020603050405020304" pitchFamily="18" charset="0"/>
                <a:ea typeface="华文细黑" panose="02010600040101010101" pitchFamily="2" charset="-122"/>
              </a:rPr>
              <a:t>, </a:t>
            </a:r>
            <a:r>
              <a:rPr lang="en-US" altLang="zh-CN" sz="2400" b="1" i="1" dirty="0">
                <a:solidFill>
                  <a:srgbClr val="000000"/>
                </a:solidFill>
                <a:latin typeface="Times New Roman" panose="02020603050405020304" pitchFamily="18" charset="0"/>
                <a:ea typeface="华文细黑" panose="02010600040101010101" pitchFamily="2" charset="-122"/>
              </a:rPr>
              <a:t>x</a:t>
            </a:r>
            <a:r>
              <a:rPr lang="en-US" altLang="zh-CN" sz="2400" b="1" i="1" baseline="-25000" dirty="0">
                <a:solidFill>
                  <a:srgbClr val="000000"/>
                </a:solidFill>
                <a:latin typeface="Times New Roman" panose="02020603050405020304" pitchFamily="18" charset="0"/>
                <a:ea typeface="华文细黑" panose="02010600040101010101" pitchFamily="2" charset="-122"/>
              </a:rPr>
              <a:t>k</a:t>
            </a:r>
            <a:r>
              <a:rPr lang="en-US" altLang="zh-CN" sz="2400" b="1" baseline="-25000" dirty="0">
                <a:solidFill>
                  <a:srgbClr val="000000"/>
                </a:solidFill>
                <a:latin typeface="Times New Roman" panose="02020603050405020304" pitchFamily="18" charset="0"/>
                <a:ea typeface="华文细黑" panose="02010600040101010101" pitchFamily="2" charset="-122"/>
              </a:rPr>
              <a:t>+1</a:t>
            </a:r>
            <a:r>
              <a:rPr lang="en-US" altLang="zh-CN" sz="2400" b="1" dirty="0">
                <a:solidFill>
                  <a:srgbClr val="000000"/>
                </a:solidFill>
                <a:latin typeface="Times New Roman" panose="02020603050405020304" pitchFamily="18" charset="0"/>
                <a:ea typeface="华文细黑" panose="02010600040101010101" pitchFamily="2" charset="-122"/>
              </a:rPr>
              <a:t>]</a:t>
            </a:r>
            <a:r>
              <a:rPr lang="zh-CN" altLang="en-US" sz="2400" b="1" dirty="0">
                <a:solidFill>
                  <a:srgbClr val="000000"/>
                </a:solidFill>
                <a:latin typeface="Times New Roman" panose="02020603050405020304" pitchFamily="18" charset="0"/>
                <a:ea typeface="华文细黑" panose="02010600040101010101" pitchFamily="2" charset="-122"/>
              </a:rPr>
              <a:t>内的概率为</a:t>
            </a:r>
            <a:endParaRPr lang="zh-CN" altLang="en-US" sz="2400" b="1"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1"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09643"/>
                                        </p:tgtEl>
                                        <p:attrNameLst>
                                          <p:attrName>style.visibility</p:attrName>
                                        </p:attrNameLst>
                                      </p:cBhvr>
                                      <p:to>
                                        <p:strVal val="visible"/>
                                      </p:to>
                                    </p:set>
                                    <p:animEffect transition="in" filter="wipe(left)">
                                      <p:cBhvr>
                                        <p:cTn id="14" dur="500"/>
                                        <p:tgtEl>
                                          <p:spTgt spid="10964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09642"/>
                                        </p:tgtEl>
                                        <p:attrNameLst>
                                          <p:attrName>style.visibility</p:attrName>
                                        </p:attrNameLst>
                                      </p:cBhvr>
                                      <p:to>
                                        <p:strVal val="visible"/>
                                      </p:to>
                                    </p:set>
                                    <p:animEffect transition="in" filter="wipe(left)">
                                      <p:cBhvr>
                                        <p:cTn id="19" dur="500"/>
                                        <p:tgtEl>
                                          <p:spTgt spid="10964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78185"/>
                                        </p:tgtEl>
                                        <p:attrNameLst>
                                          <p:attrName>style.visibility</p:attrName>
                                        </p:attrNameLst>
                                      </p:cBhvr>
                                      <p:to>
                                        <p:strVal val="visible"/>
                                      </p:to>
                                    </p:set>
                                    <p:animEffect transition="in" filter="wipe(left)">
                                      <p:cBhvr>
                                        <p:cTn id="24" dur="500"/>
                                        <p:tgtEl>
                                          <p:spTgt spid="178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圆角矩形 17"/>
          <p:cNvSpPr/>
          <p:nvPr/>
        </p:nvSpPr>
        <p:spPr bwMode="auto">
          <a:xfrm>
            <a:off x="508019" y="1052736"/>
            <a:ext cx="1224136" cy="576064"/>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marL="0" marR="0" lvl="0" indent="0" algn="l" defTabSz="1069975" rtl="0" eaLnBrk="1" fontAlgn="base" latinLnBrk="0" hangingPunct="1">
              <a:lnSpc>
                <a:spcPct val="135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mn-lt"/>
              <a:ea typeface="华文细黑" panose="02010600040101010101" pitchFamily="2" charset="-122"/>
              <a:cs typeface="+mn-cs"/>
            </a:endParaRPr>
          </a:p>
        </p:txBody>
      </p:sp>
      <p:sp>
        <p:nvSpPr>
          <p:cNvPr id="14344" name="Text Box 4"/>
          <p:cNvSpPr txBox="1"/>
          <p:nvPr/>
        </p:nvSpPr>
        <p:spPr>
          <a:xfrm>
            <a:off x="2001838" y="1085850"/>
            <a:ext cx="6099175" cy="460375"/>
          </a:xfrm>
          <a:prstGeom prst="rect">
            <a:avLst/>
          </a:prstGeom>
          <a:noFill/>
          <a:ln w="9525">
            <a:noFill/>
          </a:ln>
        </p:spPr>
        <p:txBody>
          <a:bodyPr>
            <a:spAutoFit/>
          </a:bodyPr>
          <a:lstStyle/>
          <a:p>
            <a:r>
              <a:rPr lang="zh-CN" altLang="en-US" sz="2400" b="1" dirty="0">
                <a:solidFill>
                  <a:srgbClr val="000000"/>
                </a:solidFill>
                <a:latin typeface="Times New Roman" panose="02020603050405020304" pitchFamily="18" charset="0"/>
                <a:ea typeface="华文细黑" panose="02010600040101010101" pitchFamily="2" charset="-122"/>
              </a:rPr>
              <a:t>设连续型随机变量</a:t>
            </a:r>
            <a:r>
              <a:rPr lang="en-US" altLang="zh-CN" sz="2400" b="1" i="1" dirty="0">
                <a:solidFill>
                  <a:srgbClr val="000000"/>
                </a:solidFill>
                <a:latin typeface="Times New Roman" panose="02020603050405020304" pitchFamily="18" charset="0"/>
                <a:ea typeface="华文细黑" panose="02010600040101010101" pitchFamily="2" charset="-122"/>
              </a:rPr>
              <a:t>X </a:t>
            </a:r>
            <a:r>
              <a:rPr lang="zh-CN" altLang="en-US" sz="2400" b="1" dirty="0">
                <a:solidFill>
                  <a:srgbClr val="000000"/>
                </a:solidFill>
                <a:latin typeface="Times New Roman" panose="02020603050405020304" pitchFamily="18" charset="0"/>
                <a:ea typeface="华文细黑" panose="02010600040101010101" pitchFamily="2" charset="-122"/>
              </a:rPr>
              <a:t>的概率密度为</a:t>
            </a:r>
          </a:p>
        </p:txBody>
      </p:sp>
      <p:sp>
        <p:nvSpPr>
          <p:cNvPr id="2" name="圆角矩形 1"/>
          <p:cNvSpPr/>
          <p:nvPr/>
        </p:nvSpPr>
        <p:spPr bwMode="auto">
          <a:xfrm>
            <a:off x="2884284" y="3741742"/>
            <a:ext cx="3550980" cy="1008112"/>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marL="0" marR="0" lvl="0" indent="0" algn="l" defTabSz="1069975" rtl="0" eaLnBrk="1" fontAlgn="base" latinLnBrk="0" hangingPunct="1">
              <a:lnSpc>
                <a:spcPct val="135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mn-lt"/>
              <a:ea typeface="+mn-ea"/>
              <a:cs typeface="+mn-cs"/>
            </a:endParaRPr>
          </a:p>
        </p:txBody>
      </p:sp>
      <p:sp>
        <p:nvSpPr>
          <p:cNvPr id="14348" name="Rectangle 4"/>
          <p:cNvSpPr/>
          <p:nvPr/>
        </p:nvSpPr>
        <p:spPr>
          <a:xfrm>
            <a:off x="471488" y="1114425"/>
            <a:ext cx="1285875" cy="433388"/>
          </a:xfrm>
          <a:prstGeom prst="rect">
            <a:avLst/>
          </a:prstGeom>
          <a:noFill/>
          <a:ln w="9525">
            <a:noFill/>
          </a:ln>
        </p:spPr>
        <p:txBody>
          <a:bodyPr anchor="ctr"/>
          <a:lstStyle/>
          <a:p>
            <a:r>
              <a:rPr lang="zh-CN" altLang="en-US" sz="2400" b="1" dirty="0">
                <a:solidFill>
                  <a:srgbClr val="0000FF"/>
                </a:solidFill>
                <a:latin typeface="Times New Roman" panose="02020603050405020304" pitchFamily="18" charset="0"/>
                <a:ea typeface="华文细黑" panose="02010600040101010101" pitchFamily="2" charset="-122"/>
              </a:rPr>
              <a:t>  定义</a:t>
            </a:r>
            <a:r>
              <a:rPr lang="en-US" altLang="zh-CN" sz="2400" b="1" dirty="0">
                <a:solidFill>
                  <a:srgbClr val="0000FF"/>
                </a:solidFill>
                <a:latin typeface="Times New Roman" panose="02020603050405020304" pitchFamily="18" charset="0"/>
                <a:ea typeface="华文细黑" panose="02010600040101010101" pitchFamily="2" charset="-122"/>
              </a:rPr>
              <a:t>2</a:t>
            </a:r>
            <a:endParaRPr lang="zh-CN" altLang="en-US" sz="2400" b="1" dirty="0">
              <a:solidFill>
                <a:srgbClr val="0000FF"/>
              </a:solidFill>
              <a:latin typeface="Times New Roman" panose="02020603050405020304" pitchFamily="18" charset="0"/>
              <a:ea typeface="华文细黑" panose="02010600040101010101" pitchFamily="2" charset="-122"/>
            </a:endParaRPr>
          </a:p>
        </p:txBody>
      </p:sp>
      <p:sp>
        <p:nvSpPr>
          <p:cNvPr id="19" name="Rectangle 4"/>
          <p:cNvSpPr/>
          <p:nvPr/>
        </p:nvSpPr>
        <p:spPr>
          <a:xfrm>
            <a:off x="615950" y="2779713"/>
            <a:ext cx="2732088" cy="461962"/>
          </a:xfrm>
          <a:prstGeom prst="rect">
            <a:avLst/>
          </a:prstGeom>
          <a:noFill/>
          <a:ln w="9525">
            <a:noFill/>
          </a:ln>
        </p:spPr>
        <p:txBody>
          <a:bodyPr anchor="ctr">
            <a:spAutoFit/>
          </a:bodyPr>
          <a:lstStyle/>
          <a:p>
            <a:r>
              <a:rPr lang="en-US" altLang="zh-CN" sz="2400" b="1" i="1" dirty="0">
                <a:solidFill>
                  <a:srgbClr val="000000"/>
                </a:solidFill>
                <a:latin typeface="Times New Roman" panose="02020603050405020304" pitchFamily="18" charset="0"/>
                <a:ea typeface="华文细黑" panose="02010600040101010101" pitchFamily="2" charset="-122"/>
              </a:rPr>
              <a:t> X</a:t>
            </a:r>
            <a:r>
              <a:rPr lang="zh-CN" altLang="en-US" sz="2400" b="1" dirty="0">
                <a:solidFill>
                  <a:srgbClr val="000000"/>
                </a:solidFill>
                <a:latin typeface="Times New Roman" panose="02020603050405020304" pitchFamily="18" charset="0"/>
                <a:ea typeface="华文细黑" panose="02010600040101010101" pitchFamily="2" charset="-122"/>
              </a:rPr>
              <a:t>的</a:t>
            </a:r>
            <a:r>
              <a:rPr lang="zh-CN" altLang="en-US" sz="2400" b="1" dirty="0">
                <a:solidFill>
                  <a:srgbClr val="3333FF"/>
                </a:solidFill>
                <a:latin typeface="Times New Roman" panose="02020603050405020304" pitchFamily="18" charset="0"/>
                <a:ea typeface="华文细黑" panose="02010600040101010101" pitchFamily="2" charset="-122"/>
              </a:rPr>
              <a:t>数学期望</a:t>
            </a:r>
            <a:r>
              <a:rPr lang="zh-CN" altLang="en-US" sz="2400" b="1" dirty="0">
                <a:solidFill>
                  <a:srgbClr val="000000"/>
                </a:solidFill>
                <a:latin typeface="Times New Roman" panose="02020603050405020304" pitchFamily="18" charset="0"/>
                <a:ea typeface="华文细黑" panose="02010600040101010101" pitchFamily="2" charset="-122"/>
              </a:rPr>
              <a:t>，</a:t>
            </a:r>
          </a:p>
        </p:txBody>
      </p:sp>
      <p:sp>
        <p:nvSpPr>
          <p:cNvPr id="21" name="Text Box 7"/>
          <p:cNvSpPr txBox="1"/>
          <p:nvPr/>
        </p:nvSpPr>
        <p:spPr>
          <a:xfrm>
            <a:off x="622300" y="1944688"/>
            <a:ext cx="800100" cy="461962"/>
          </a:xfrm>
          <a:prstGeom prst="rect">
            <a:avLst/>
          </a:prstGeom>
          <a:noFill/>
          <a:ln w="9525">
            <a:noFill/>
          </a:ln>
        </p:spPr>
        <p:txBody>
          <a:bodyPr wrap="none">
            <a:spAutoFit/>
          </a:bodyPr>
          <a:lstStyle/>
          <a:p>
            <a:r>
              <a:rPr lang="zh-CN" altLang="en-US" sz="2400" b="1" dirty="0">
                <a:solidFill>
                  <a:srgbClr val="000000"/>
                </a:solidFill>
                <a:latin typeface="Times New Roman" panose="02020603050405020304" pitchFamily="18" charset="0"/>
                <a:ea typeface="华文细黑" panose="02010600040101010101" pitchFamily="2" charset="-122"/>
              </a:rPr>
              <a:t>积分</a:t>
            </a:r>
          </a:p>
        </p:txBody>
      </p:sp>
      <p:sp>
        <p:nvSpPr>
          <p:cNvPr id="22" name="Text Box 9"/>
          <p:cNvSpPr txBox="1"/>
          <p:nvPr/>
        </p:nvSpPr>
        <p:spPr>
          <a:xfrm>
            <a:off x="2944813" y="1927225"/>
            <a:ext cx="1724025" cy="461963"/>
          </a:xfrm>
          <a:prstGeom prst="rect">
            <a:avLst/>
          </a:prstGeom>
          <a:noFill/>
          <a:ln w="9525">
            <a:noFill/>
          </a:ln>
        </p:spPr>
        <p:txBody>
          <a:bodyPr wrap="none">
            <a:spAutoFit/>
          </a:bodyPr>
          <a:lstStyle/>
          <a:p>
            <a:pPr algn="ctr"/>
            <a:r>
              <a:rPr lang="zh-CN" altLang="en-US" sz="2400" b="1" dirty="0">
                <a:solidFill>
                  <a:srgbClr val="0000FF"/>
                </a:solidFill>
                <a:latin typeface="Times New Roman" panose="02020603050405020304" pitchFamily="18" charset="0"/>
                <a:ea typeface="华文细黑" panose="02010600040101010101" pitchFamily="2" charset="-122"/>
              </a:rPr>
              <a:t>绝对收敛</a:t>
            </a:r>
            <a:r>
              <a:rPr lang="zh-CN" altLang="en-US" sz="2400" b="1" dirty="0">
                <a:solidFill>
                  <a:srgbClr val="000000"/>
                </a:solidFill>
                <a:latin typeface="Times New Roman" panose="02020603050405020304" pitchFamily="18" charset="0"/>
                <a:ea typeface="华文细黑" panose="02010600040101010101" pitchFamily="2" charset="-122"/>
              </a:rPr>
              <a:t>，</a:t>
            </a:r>
          </a:p>
        </p:txBody>
      </p:sp>
      <p:sp>
        <p:nvSpPr>
          <p:cNvPr id="23" name="Text Box 10"/>
          <p:cNvSpPr txBox="1"/>
          <p:nvPr/>
        </p:nvSpPr>
        <p:spPr>
          <a:xfrm>
            <a:off x="2722563" y="2781300"/>
            <a:ext cx="4802187" cy="461963"/>
          </a:xfrm>
          <a:prstGeom prst="rect">
            <a:avLst/>
          </a:prstGeom>
          <a:noFill/>
          <a:ln w="9525">
            <a:noFill/>
          </a:ln>
        </p:spPr>
        <p:txBody>
          <a:bodyPr wrap="none">
            <a:spAutoFit/>
          </a:bodyPr>
          <a:lstStyle/>
          <a:p>
            <a:r>
              <a:rPr lang="zh-CN" altLang="en-US" sz="2400" b="1" dirty="0">
                <a:solidFill>
                  <a:srgbClr val="000000"/>
                </a:solidFill>
                <a:latin typeface="Times New Roman" panose="02020603050405020304" pitchFamily="18" charset="0"/>
                <a:ea typeface="华文细黑" panose="02010600040101010101" pitchFamily="2" charset="-122"/>
              </a:rPr>
              <a:t>简称</a:t>
            </a:r>
            <a:r>
              <a:rPr lang="zh-CN" altLang="en-US" sz="2400" b="1" dirty="0">
                <a:solidFill>
                  <a:srgbClr val="3333FF"/>
                </a:solidFill>
                <a:latin typeface="Times New Roman" panose="02020603050405020304" pitchFamily="18" charset="0"/>
                <a:ea typeface="华文细黑" panose="02010600040101010101" pitchFamily="2" charset="-122"/>
              </a:rPr>
              <a:t>期望或均值</a:t>
            </a:r>
            <a:r>
              <a:rPr lang="zh-CN" altLang="en-US" sz="2400" b="1" dirty="0">
                <a:solidFill>
                  <a:srgbClr val="000000"/>
                </a:solidFill>
                <a:latin typeface="Times New Roman" panose="02020603050405020304" pitchFamily="18" charset="0"/>
                <a:ea typeface="华文细黑" panose="02010600040101010101" pitchFamily="2" charset="-122"/>
              </a:rPr>
              <a:t>，记为  </a:t>
            </a:r>
            <a:r>
              <a:rPr lang="en-US" altLang="zh-CN" sz="2400" b="1" i="1" dirty="0">
                <a:solidFill>
                  <a:srgbClr val="000000"/>
                </a:solidFill>
                <a:latin typeface="Times New Roman" panose="02020603050405020304" pitchFamily="18" charset="0"/>
                <a:ea typeface="华文细黑" panose="02010600040101010101" pitchFamily="2" charset="-122"/>
              </a:rPr>
              <a:t>E </a:t>
            </a:r>
            <a:r>
              <a:rPr lang="en-US" altLang="zh-CN" sz="2400" b="1" dirty="0">
                <a:solidFill>
                  <a:srgbClr val="000000"/>
                </a:solidFill>
                <a:latin typeface="Times New Roman" panose="02020603050405020304" pitchFamily="18" charset="0"/>
                <a:ea typeface="华文细黑" panose="02010600040101010101" pitchFamily="2" charset="-122"/>
              </a:rPr>
              <a:t>(</a:t>
            </a:r>
            <a:r>
              <a:rPr lang="en-US" altLang="zh-CN" sz="2400" b="1" i="1" dirty="0">
                <a:solidFill>
                  <a:srgbClr val="000000"/>
                </a:solidFill>
                <a:latin typeface="Times New Roman" panose="02020603050405020304" pitchFamily="18" charset="0"/>
                <a:ea typeface="华文细黑" panose="02010600040101010101" pitchFamily="2" charset="-122"/>
              </a:rPr>
              <a:t>X</a:t>
            </a:r>
            <a:r>
              <a:rPr lang="en-US" altLang="zh-CN" sz="2400" b="1" dirty="0">
                <a:solidFill>
                  <a:srgbClr val="000000"/>
                </a:solidFill>
                <a:latin typeface="Times New Roman" panose="02020603050405020304" pitchFamily="18" charset="0"/>
                <a:ea typeface="华文细黑" panose="02010600040101010101" pitchFamily="2" charset="-122"/>
              </a:rPr>
              <a:t>) </a:t>
            </a:r>
            <a:r>
              <a:rPr lang="zh-CN" altLang="en-US" sz="2400" b="1" dirty="0">
                <a:solidFill>
                  <a:srgbClr val="000000"/>
                </a:solidFill>
                <a:latin typeface="Times New Roman" panose="02020603050405020304" pitchFamily="18" charset="0"/>
                <a:ea typeface="华文细黑" panose="02010600040101010101" pitchFamily="2" charset="-122"/>
              </a:rPr>
              <a:t>，即</a:t>
            </a:r>
            <a:endParaRPr lang="en-US" altLang="zh-CN" sz="2400" b="1" dirty="0">
              <a:solidFill>
                <a:srgbClr val="000000"/>
              </a:solidFill>
              <a:latin typeface="Times New Roman" panose="02020603050405020304" pitchFamily="18" charset="0"/>
              <a:ea typeface="华文细黑" panose="02010600040101010101" pitchFamily="2" charset="-122"/>
            </a:endParaRPr>
          </a:p>
        </p:txBody>
      </p:sp>
      <p:sp>
        <p:nvSpPr>
          <p:cNvPr id="24" name="Text Box 12"/>
          <p:cNvSpPr txBox="1"/>
          <p:nvPr/>
        </p:nvSpPr>
        <p:spPr>
          <a:xfrm>
            <a:off x="4449763" y="1901825"/>
            <a:ext cx="3878262" cy="460375"/>
          </a:xfrm>
          <a:prstGeom prst="rect">
            <a:avLst/>
          </a:prstGeom>
          <a:noFill/>
          <a:ln w="9525">
            <a:noFill/>
          </a:ln>
        </p:spPr>
        <p:txBody>
          <a:bodyPr wrap="none">
            <a:spAutoFit/>
          </a:bodyPr>
          <a:lstStyle/>
          <a:p>
            <a:pPr eaLnBrk="0" hangingPunct="0"/>
            <a:r>
              <a:rPr lang="zh-CN" altLang="en-US" sz="2400" b="1" dirty="0">
                <a:solidFill>
                  <a:srgbClr val="000000"/>
                </a:solidFill>
                <a:latin typeface="Times New Roman" panose="02020603050405020304" pitchFamily="18" charset="0"/>
                <a:ea typeface="华文细黑" panose="02010600040101010101" pitchFamily="2" charset="-122"/>
              </a:rPr>
              <a:t>则称该积分的值为随机变量</a:t>
            </a:r>
          </a:p>
        </p:txBody>
      </p:sp>
      <p:graphicFrame>
        <p:nvGraphicFramePr>
          <p:cNvPr id="14338" name="Object 45"/>
          <p:cNvGraphicFramePr>
            <a:graphicFrameLocks noChangeAspect="1"/>
          </p:cNvGraphicFramePr>
          <p:nvPr/>
        </p:nvGraphicFramePr>
        <p:xfrm>
          <a:off x="6716713" y="1135063"/>
          <a:ext cx="860425" cy="446087"/>
        </p:xfrm>
        <a:graphic>
          <a:graphicData uri="http://schemas.openxmlformats.org/presentationml/2006/ole">
            <mc:AlternateContent xmlns:mc="http://schemas.openxmlformats.org/markup-compatibility/2006">
              <mc:Choice xmlns:v="urn:schemas-microsoft-com:vml" Requires="v">
                <p:oleObj r:id="rId2" imgW="393700" imgH="203200" progId="Equation.DSMT4">
                  <p:embed/>
                </p:oleObj>
              </mc:Choice>
              <mc:Fallback>
                <p:oleObj r:id="rId2" imgW="393700" imgH="203200" progId="Equation.DSMT4">
                  <p:embed/>
                  <p:pic>
                    <p:nvPicPr>
                      <p:cNvPr id="0" name="图片 3211"/>
                      <p:cNvPicPr/>
                      <p:nvPr/>
                    </p:nvPicPr>
                    <p:blipFill>
                      <a:blip r:embed="rId3"/>
                      <a:stretch>
                        <a:fillRect/>
                      </a:stretch>
                    </p:blipFill>
                    <p:spPr>
                      <a:xfrm>
                        <a:off x="6716713" y="1135063"/>
                        <a:ext cx="860425" cy="446087"/>
                      </a:xfrm>
                      <a:prstGeom prst="rect">
                        <a:avLst/>
                      </a:prstGeom>
                      <a:noFill/>
                      <a:ln w="38100">
                        <a:noFill/>
                        <a:miter/>
                      </a:ln>
                    </p:spPr>
                  </p:pic>
                </p:oleObj>
              </mc:Fallback>
            </mc:AlternateContent>
          </a:graphicData>
        </a:graphic>
      </p:graphicFrame>
      <p:graphicFrame>
        <p:nvGraphicFramePr>
          <p:cNvPr id="98337" name="Object 46"/>
          <p:cNvGraphicFramePr>
            <a:graphicFrameLocks noChangeAspect="1"/>
          </p:cNvGraphicFramePr>
          <p:nvPr/>
        </p:nvGraphicFramePr>
        <p:xfrm>
          <a:off x="1355725" y="1776413"/>
          <a:ext cx="1693863" cy="725487"/>
        </p:xfrm>
        <a:graphic>
          <a:graphicData uri="http://schemas.openxmlformats.org/presentationml/2006/ole">
            <mc:AlternateContent xmlns:mc="http://schemas.openxmlformats.org/markup-compatibility/2006">
              <mc:Choice xmlns:v="urn:schemas-microsoft-com:vml" Requires="v">
                <p:oleObj r:id="rId4" imgW="774065" imgH="330200" progId="Equation.DSMT4">
                  <p:embed/>
                </p:oleObj>
              </mc:Choice>
              <mc:Fallback>
                <p:oleObj r:id="rId4" imgW="774065" imgH="330200" progId="Equation.DSMT4">
                  <p:embed/>
                  <p:pic>
                    <p:nvPicPr>
                      <p:cNvPr id="0" name="图片 3212"/>
                      <p:cNvPicPr/>
                      <p:nvPr/>
                    </p:nvPicPr>
                    <p:blipFill>
                      <a:blip r:embed="rId5"/>
                      <a:stretch>
                        <a:fillRect/>
                      </a:stretch>
                    </p:blipFill>
                    <p:spPr>
                      <a:xfrm>
                        <a:off x="1355725" y="1776413"/>
                        <a:ext cx="1693863" cy="725487"/>
                      </a:xfrm>
                      <a:prstGeom prst="rect">
                        <a:avLst/>
                      </a:prstGeom>
                      <a:noFill/>
                      <a:ln w="38100">
                        <a:noFill/>
                        <a:miter/>
                      </a:ln>
                    </p:spPr>
                  </p:pic>
                </p:oleObj>
              </mc:Fallback>
            </mc:AlternateContent>
          </a:graphicData>
        </a:graphic>
      </p:graphicFrame>
      <p:graphicFrame>
        <p:nvGraphicFramePr>
          <p:cNvPr id="98340" name="Object 47"/>
          <p:cNvGraphicFramePr>
            <a:graphicFrameLocks noChangeAspect="1"/>
          </p:cNvGraphicFramePr>
          <p:nvPr/>
        </p:nvGraphicFramePr>
        <p:xfrm>
          <a:off x="3051175" y="3822700"/>
          <a:ext cx="3184525" cy="823913"/>
        </p:xfrm>
        <a:graphic>
          <a:graphicData uri="http://schemas.openxmlformats.org/presentationml/2006/ole">
            <mc:AlternateContent xmlns:mc="http://schemas.openxmlformats.org/markup-compatibility/2006">
              <mc:Choice xmlns:v="urn:schemas-microsoft-com:vml" Requires="v">
                <p:oleObj r:id="rId6" imgW="1282700" imgH="330200" progId="Equation.DSMT4">
                  <p:embed/>
                </p:oleObj>
              </mc:Choice>
              <mc:Fallback>
                <p:oleObj r:id="rId6" imgW="1282700" imgH="330200" progId="Equation.DSMT4">
                  <p:embed/>
                  <p:pic>
                    <p:nvPicPr>
                      <p:cNvPr id="0" name="图片 3215"/>
                      <p:cNvPicPr/>
                      <p:nvPr/>
                    </p:nvPicPr>
                    <p:blipFill>
                      <a:blip r:embed="rId7"/>
                      <a:stretch>
                        <a:fillRect/>
                      </a:stretch>
                    </p:blipFill>
                    <p:spPr>
                      <a:xfrm>
                        <a:off x="3051175" y="3822700"/>
                        <a:ext cx="3184525" cy="823913"/>
                      </a:xfrm>
                      <a:prstGeom prst="rect">
                        <a:avLst/>
                      </a:prstGeom>
                      <a:noFill/>
                      <a:ln w="38100">
                        <a:noFill/>
                        <a:miter/>
                      </a:ln>
                    </p:spPr>
                  </p:pic>
                </p:oleObj>
              </mc:Fallback>
            </mc:AlternateContent>
          </a:graphicData>
        </a:graphic>
      </p:graphicFrame>
      <p:sp>
        <p:nvSpPr>
          <p:cNvPr id="14359" name="Text Box 7"/>
          <p:cNvSpPr txBox="1"/>
          <p:nvPr/>
        </p:nvSpPr>
        <p:spPr>
          <a:xfrm>
            <a:off x="7451725" y="1068388"/>
            <a:ext cx="800100" cy="461962"/>
          </a:xfrm>
          <a:prstGeom prst="rect">
            <a:avLst/>
          </a:prstGeom>
          <a:noFill/>
          <a:ln w="9525">
            <a:noFill/>
          </a:ln>
        </p:spPr>
        <p:txBody>
          <a:bodyPr wrap="none">
            <a:spAutoFit/>
          </a:bodyPr>
          <a:lstStyle/>
          <a:p>
            <a:r>
              <a:rPr lang="zh-CN" altLang="en-US" sz="2400" b="1" dirty="0">
                <a:solidFill>
                  <a:srgbClr val="000000"/>
                </a:solidFill>
                <a:latin typeface="Times New Roman" panose="02020603050405020304" pitchFamily="18" charset="0"/>
                <a:ea typeface="华文细黑" panose="02010600040101010101" pitchFamily="2" charset="-122"/>
              </a:rPr>
              <a:t>如果</a:t>
            </a:r>
          </a:p>
        </p:txBody>
      </p:sp>
      <p:sp>
        <p:nvSpPr>
          <p:cNvPr id="6" name="文本框 5"/>
          <p:cNvSpPr txBox="1"/>
          <p:nvPr/>
        </p:nvSpPr>
        <p:spPr>
          <a:xfrm>
            <a:off x="826611" y="5323205"/>
            <a:ext cx="7633821" cy="535531"/>
          </a:xfrm>
          <a:prstGeom prst="rect">
            <a:avLst/>
          </a:prstGeom>
          <a:noFill/>
        </p:spPr>
        <p:txBody>
          <a:bodyPr wrap="none" rtlCol="0" anchor="t">
            <a:spAutoFit/>
          </a:bodyPr>
          <a:lstStyle/>
          <a:p>
            <a:pPr>
              <a:lnSpc>
                <a:spcPct val="120000"/>
              </a:lnSpc>
              <a:spcBef>
                <a:spcPct val="50000"/>
              </a:spcBef>
            </a:pPr>
            <a:r>
              <a:rPr lang="zh-CN" altLang="en-US" sz="2400" b="1" dirty="0">
                <a:solidFill>
                  <a:srgbClr val="3333FF"/>
                </a:solidFill>
                <a:latin typeface="Times New Roman" panose="02020603050405020304" pitchFamily="18" charset="0"/>
                <a:sym typeface="+mn-ea"/>
              </a:rPr>
              <a:t>注</a:t>
            </a:r>
            <a:r>
              <a:rPr lang="zh-CN" altLang="en-US" sz="2400" b="1" dirty="0">
                <a:solidFill>
                  <a:schemeClr val="tx1"/>
                </a:solidFill>
                <a:latin typeface="Times New Roman" panose="02020603050405020304" pitchFamily="18" charset="0"/>
                <a:sym typeface="+mn-ea"/>
              </a:rPr>
              <a:t> </a:t>
            </a:r>
            <a:r>
              <a:rPr lang="en-US" altLang="zh-CN" sz="2400" b="1" dirty="0">
                <a:solidFill>
                  <a:schemeClr val="tx1"/>
                </a:solidFill>
                <a:latin typeface="Times New Roman" panose="02020603050405020304" pitchFamily="18" charset="0"/>
                <a:sym typeface="+mn-ea"/>
              </a:rPr>
              <a:t>: </a:t>
            </a:r>
            <a:r>
              <a:rPr lang="zh-CN" altLang="en-US" sz="2400" b="1" dirty="0">
                <a:solidFill>
                  <a:schemeClr val="tx1"/>
                </a:solidFill>
                <a:latin typeface="Times New Roman" panose="02020603050405020304" pitchFamily="18" charset="0"/>
                <a:sym typeface="+mn-ea"/>
              </a:rPr>
              <a:t>连续型随机变量的数学期望是一个绝对收敛的积分</a:t>
            </a:r>
            <a:r>
              <a:rPr lang="en-US" altLang="zh-CN" sz="2400" b="1" dirty="0">
                <a:solidFill>
                  <a:schemeClr val="tx1"/>
                </a:solidFill>
                <a:latin typeface="Times New Roman" panose="02020603050405020304" pitchFamily="18" charset="0"/>
                <a:sym typeface="+mn-ea"/>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8337"/>
                                        </p:tgtEl>
                                        <p:attrNameLst>
                                          <p:attrName>style.visibility</p:attrName>
                                        </p:attrNameLst>
                                      </p:cBhvr>
                                      <p:to>
                                        <p:strVal val="visible"/>
                                      </p:to>
                                    </p:set>
                                    <p:animEffect transition="in" filter="wipe(left)">
                                      <p:cBhvr>
                                        <p:cTn id="11" dur="500"/>
                                        <p:tgtEl>
                                          <p:spTgt spid="9833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3">
                                            <p:txEl>
                                              <p:pRg st="0" end="0"/>
                                            </p:txEl>
                                          </p:spTgt>
                                        </p:tgtEl>
                                        <p:attrNameLst>
                                          <p:attrName>style.visibility</p:attrName>
                                        </p:attrNameLst>
                                      </p:cBhvr>
                                      <p:to>
                                        <p:strVal val="visible"/>
                                      </p:to>
                                    </p:set>
                                    <p:animEffect transition="in" filter="wipe(left)">
                                      <p:cBhvr>
                                        <p:cTn id="29" dur="500"/>
                                        <p:tgtEl>
                                          <p:spTgt spid="23">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ox(in)">
                                      <p:cBhvr>
                                        <p:cTn id="34" dur="500"/>
                                        <p:tgtEl>
                                          <p:spTgt spid="2"/>
                                        </p:tgtEl>
                                      </p:cBhvr>
                                    </p:animEffect>
                                  </p:childTnLst>
                                </p:cTn>
                              </p:par>
                              <p:par>
                                <p:cTn id="35" presetID="4" presetClass="entr" presetSubtype="16" fill="hold" nodeType="withEffect">
                                  <p:stCondLst>
                                    <p:cond delay="0"/>
                                  </p:stCondLst>
                                  <p:childTnLst>
                                    <p:set>
                                      <p:cBhvr>
                                        <p:cTn id="36" dur="1" fill="hold">
                                          <p:stCondLst>
                                            <p:cond delay="0"/>
                                          </p:stCondLst>
                                        </p:cTn>
                                        <p:tgtEl>
                                          <p:spTgt spid="98340"/>
                                        </p:tgtEl>
                                        <p:attrNameLst>
                                          <p:attrName>style.visibility</p:attrName>
                                        </p:attrNameLst>
                                      </p:cBhvr>
                                      <p:to>
                                        <p:strVal val="visible"/>
                                      </p:to>
                                    </p:set>
                                    <p:animEffect transition="in" filter="box(in)">
                                      <p:cBhvr>
                                        <p:cTn id="37" dur="500"/>
                                        <p:tgtEl>
                                          <p:spTgt spid="98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2" grpId="0"/>
      <p:bldP spid="23" grpId="0" build="p"/>
      <p:bldP spid="2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25" name="Rectangle 21"/>
          <p:cNvSpPr>
            <a:spLocks noChangeArrowheads="1"/>
          </p:cNvSpPr>
          <p:nvPr/>
        </p:nvSpPr>
        <p:spPr bwMode="auto">
          <a:xfrm>
            <a:off x="520700" y="709613"/>
            <a:ext cx="8443913" cy="457200"/>
          </a:xfrm>
          <a:prstGeom prst="rect">
            <a:avLst/>
          </a:prstGeom>
          <a:noFill/>
          <a:ln w="9525">
            <a:noFill/>
            <a:miter lim="800000"/>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3333FF"/>
                </a:solidFill>
                <a:effectLst/>
                <a:uLnTx/>
                <a:uFillTx/>
                <a:latin typeface="+mn-lt"/>
                <a:ea typeface="华文细黑" panose="02010600040101010101" pitchFamily="2" charset="-122"/>
                <a:cs typeface="+mn-cs"/>
              </a:rPr>
              <a:t>例</a:t>
            </a:r>
            <a:r>
              <a:rPr kumimoji="1" lang="en-US" altLang="zh-CN" sz="2400" b="1" i="0" u="none" strike="noStrike" kern="1200" cap="none" spc="0" normalizeH="0" baseline="0" noProof="0" dirty="0">
                <a:ln>
                  <a:noFill/>
                </a:ln>
                <a:solidFill>
                  <a:srgbClr val="3333FF"/>
                </a:solidFill>
                <a:effectLst/>
                <a:uLnTx/>
                <a:uFillTx/>
                <a:latin typeface="+mn-lt"/>
                <a:ea typeface="华文细黑" panose="02010600040101010101" pitchFamily="2" charset="-122"/>
                <a:cs typeface="+mn-cs"/>
              </a:rPr>
              <a:t>4</a:t>
            </a:r>
            <a:r>
              <a:rPr kumimoji="1" lang="zh-CN" altLang="en-US" sz="2400" b="1" i="0" u="none" strike="noStrike" kern="1200" cap="none" spc="0" normalizeH="0" baseline="0" noProof="0" dirty="0">
                <a:ln>
                  <a:noFill/>
                </a:ln>
                <a:solidFill>
                  <a:srgbClr val="3333FF"/>
                </a:solidFill>
                <a:effectLst/>
                <a:uLnTx/>
                <a:uFillTx/>
                <a:latin typeface="+mn-lt"/>
                <a:ea typeface="华文细黑" panose="02010600040101010101" pitchFamily="2" charset="-122"/>
                <a:cs typeface="+mn-cs"/>
              </a:rPr>
              <a:t>（柯西分布）</a:t>
            </a:r>
            <a:r>
              <a:rPr kumimoji="1" lang="zh-CN" altLang="en-US" sz="2400" b="1" i="0" u="none" strike="noStrike" kern="1200" cap="none" spc="0" normalizeH="0" baseline="0" noProof="0" dirty="0">
                <a:ln>
                  <a:noFill/>
                </a:ln>
                <a:solidFill>
                  <a:schemeClr val="tx1"/>
                </a:solidFill>
                <a:effectLst/>
                <a:uLnTx/>
                <a:uFillTx/>
                <a:latin typeface="+mn-lt"/>
                <a:ea typeface="华文细黑" panose="02010600040101010101" pitchFamily="2" charset="-122"/>
                <a:cs typeface="+mn-cs"/>
              </a:rPr>
              <a:t>假设随机变量</a:t>
            </a:r>
            <a:r>
              <a:rPr kumimoji="1" lang="en-US" altLang="zh-CN" sz="2400" b="1" i="1" u="none" strike="noStrike" kern="1200" cap="none" spc="0" normalizeH="0" baseline="0" noProof="0" dirty="0">
                <a:ln>
                  <a:noFill/>
                </a:ln>
                <a:solidFill>
                  <a:schemeClr val="tx1"/>
                </a:solidFill>
                <a:effectLst/>
                <a:uLnTx/>
                <a:uFillTx/>
                <a:latin typeface="+mn-lt"/>
                <a:ea typeface="华文细黑" panose="02010600040101010101" pitchFamily="2" charset="-122"/>
                <a:cs typeface="+mn-cs"/>
              </a:rPr>
              <a:t>X</a:t>
            </a:r>
            <a:r>
              <a:rPr kumimoji="1" lang="zh-CN" altLang="en-US" sz="2400" b="1" i="0" u="none" strike="noStrike" kern="1200" cap="none" spc="0" normalizeH="0" baseline="0" noProof="0" dirty="0">
                <a:ln>
                  <a:noFill/>
                </a:ln>
                <a:solidFill>
                  <a:schemeClr val="tx1"/>
                </a:solidFill>
                <a:effectLst/>
                <a:uLnTx/>
                <a:uFillTx/>
                <a:latin typeface="+mn-lt"/>
                <a:ea typeface="华文细黑" panose="02010600040101010101" pitchFamily="2" charset="-122"/>
                <a:cs typeface="+mn-cs"/>
              </a:rPr>
              <a:t>的密度函数为</a:t>
            </a:r>
            <a:endParaRPr kumimoji="1" lang="zh-CN" altLang="en-US" sz="2400" b="1" i="0" u="none" strike="noStrike" kern="1200" cap="none" spc="0" normalizeH="0" baseline="0" noProof="0" dirty="0">
              <a:ln>
                <a:noFill/>
              </a:ln>
              <a:solidFill>
                <a:srgbClr val="3333FF"/>
              </a:solidFill>
              <a:effectLst/>
              <a:uLnTx/>
              <a:uFillTx/>
              <a:latin typeface="+mn-lt"/>
              <a:ea typeface="华文细黑" panose="02010600040101010101" pitchFamily="2" charset="-122"/>
              <a:cs typeface="+mn-cs"/>
            </a:endParaRPr>
          </a:p>
        </p:txBody>
      </p:sp>
      <p:graphicFrame>
        <p:nvGraphicFramePr>
          <p:cNvPr id="15362" name="Object 61"/>
          <p:cNvGraphicFramePr>
            <a:graphicFrameLocks noChangeAspect="1"/>
          </p:cNvGraphicFramePr>
          <p:nvPr/>
        </p:nvGraphicFramePr>
        <p:xfrm>
          <a:off x="2366963" y="1312863"/>
          <a:ext cx="4365625" cy="814387"/>
        </p:xfrm>
        <a:graphic>
          <a:graphicData uri="http://schemas.openxmlformats.org/presentationml/2006/ole">
            <mc:AlternateContent xmlns:mc="http://schemas.openxmlformats.org/markup-compatibility/2006">
              <mc:Choice xmlns:v="urn:schemas-microsoft-com:vml" Requires="v">
                <p:oleObj r:id="rId2" imgW="3606800" imgH="660400" progId="Equation.DSMT4">
                  <p:embed/>
                </p:oleObj>
              </mc:Choice>
              <mc:Fallback>
                <p:oleObj r:id="rId2" imgW="3606800" imgH="660400" progId="Equation.DSMT4">
                  <p:embed/>
                  <p:pic>
                    <p:nvPicPr>
                      <p:cNvPr id="0" name="图片 3216"/>
                      <p:cNvPicPr/>
                      <p:nvPr/>
                    </p:nvPicPr>
                    <p:blipFill>
                      <a:blip r:embed="rId3"/>
                      <a:stretch>
                        <a:fillRect/>
                      </a:stretch>
                    </p:blipFill>
                    <p:spPr>
                      <a:xfrm>
                        <a:off x="2366963" y="1312863"/>
                        <a:ext cx="4365625" cy="814387"/>
                      </a:xfrm>
                      <a:prstGeom prst="rect">
                        <a:avLst/>
                      </a:prstGeom>
                      <a:noFill/>
                      <a:ln w="38100">
                        <a:noFill/>
                        <a:miter/>
                      </a:ln>
                    </p:spPr>
                  </p:pic>
                </p:oleObj>
              </mc:Fallback>
            </mc:AlternateContent>
          </a:graphicData>
        </a:graphic>
      </p:graphicFrame>
      <p:sp>
        <p:nvSpPr>
          <p:cNvPr id="123929" name="Text Box 25"/>
          <p:cNvSpPr txBox="1">
            <a:spLocks noChangeArrowheads="1"/>
          </p:cNvSpPr>
          <p:nvPr/>
        </p:nvSpPr>
        <p:spPr bwMode="auto">
          <a:xfrm>
            <a:off x="539750" y="2200275"/>
            <a:ext cx="2544763" cy="461963"/>
          </a:xfrm>
          <a:prstGeom prst="rect">
            <a:avLst/>
          </a:prstGeom>
          <a:noFill/>
          <a:ln w="9525">
            <a:noFill/>
            <a:miter lim="800000"/>
          </a:ln>
          <a:effectLst/>
        </p:spPr>
        <p:txBody>
          <a:bodyPr wrap="none">
            <a:spAutoFit/>
          </a:bodyPr>
          <a:lstStyle/>
          <a:p>
            <a:pPr marR="0" defTabSz="914400">
              <a:buClrTx/>
              <a:buSzTx/>
              <a:buFontTx/>
              <a:defRPr/>
            </a:pPr>
            <a:r>
              <a:rPr kumimoji="1" lang="zh-CN" altLang="en-US" sz="2400" b="1" kern="1200" cap="none" spc="0" normalizeH="0" baseline="0" noProof="0">
                <a:latin typeface="+mn-lt"/>
                <a:ea typeface="华文细黑" panose="02010600040101010101" pitchFamily="2" charset="-122"/>
                <a:cs typeface="+mn-cs"/>
              </a:rPr>
              <a:t>求</a:t>
            </a:r>
            <a:r>
              <a:rPr kumimoji="1" lang="en-US" altLang="zh-CN" sz="2400" b="1" i="1" kern="1200" cap="none" spc="0" normalizeH="0" baseline="0" noProof="0">
                <a:latin typeface="+mn-lt"/>
                <a:ea typeface="华文细黑" panose="02010600040101010101" pitchFamily="2" charset="-122"/>
                <a:cs typeface="+mn-cs"/>
              </a:rPr>
              <a:t>X</a:t>
            </a:r>
            <a:r>
              <a:rPr kumimoji="1" lang="zh-CN" altLang="en-US" sz="2400" b="1" kern="1200" cap="none" spc="0" normalizeH="0" baseline="0" noProof="0">
                <a:latin typeface="+mn-lt"/>
                <a:ea typeface="华文细黑" panose="02010600040101010101" pitchFamily="2" charset="-122"/>
                <a:cs typeface="+mn-cs"/>
              </a:rPr>
              <a:t>的数学期望。</a:t>
            </a:r>
          </a:p>
        </p:txBody>
      </p:sp>
      <p:sp>
        <p:nvSpPr>
          <p:cNvPr id="123930" name="Text Box 26"/>
          <p:cNvSpPr txBox="1">
            <a:spLocks noChangeArrowheads="1"/>
          </p:cNvSpPr>
          <p:nvPr/>
        </p:nvSpPr>
        <p:spPr bwMode="auto">
          <a:xfrm>
            <a:off x="971550" y="3186113"/>
            <a:ext cx="800100" cy="461963"/>
          </a:xfrm>
          <a:prstGeom prst="rect">
            <a:avLst/>
          </a:prstGeom>
          <a:noFill/>
          <a:ln w="9525">
            <a:noFill/>
            <a:miter lim="800000"/>
          </a:ln>
          <a:effectLst/>
        </p:spPr>
        <p:txBody>
          <a:bodyPr wrap="none">
            <a:spAutoFit/>
          </a:bodyPr>
          <a:lstStyle/>
          <a:p>
            <a:pPr marR="0" defTabSz="914400">
              <a:buClrTx/>
              <a:buSzTx/>
              <a:buFontTx/>
              <a:defRPr/>
            </a:pPr>
            <a:r>
              <a:rPr kumimoji="1" lang="zh-CN" altLang="en-US" sz="2400" b="1" kern="1200" cap="none" spc="0" normalizeH="0" baseline="0" noProof="0">
                <a:latin typeface="+mn-lt"/>
                <a:ea typeface="华文细黑" panose="02010600040101010101" pitchFamily="2" charset="-122"/>
                <a:cs typeface="+mn-cs"/>
              </a:rPr>
              <a:t>由于</a:t>
            </a:r>
          </a:p>
        </p:txBody>
      </p:sp>
      <p:graphicFrame>
        <p:nvGraphicFramePr>
          <p:cNvPr id="123933" name="Object 62"/>
          <p:cNvGraphicFramePr>
            <a:graphicFrameLocks noChangeAspect="1"/>
          </p:cNvGraphicFramePr>
          <p:nvPr/>
        </p:nvGraphicFramePr>
        <p:xfrm>
          <a:off x="1979613" y="2970213"/>
          <a:ext cx="1924050" cy="1035050"/>
        </p:xfrm>
        <a:graphic>
          <a:graphicData uri="http://schemas.openxmlformats.org/presentationml/2006/ole">
            <mc:AlternateContent xmlns:mc="http://schemas.openxmlformats.org/markup-compatibility/2006">
              <mc:Choice xmlns:v="urn:schemas-microsoft-com:vml" Requires="v">
                <p:oleObj r:id="rId4" imgW="1447800" imgH="774700" progId="Equation.DSMT4">
                  <p:embed/>
                </p:oleObj>
              </mc:Choice>
              <mc:Fallback>
                <p:oleObj r:id="rId4" imgW="1447800" imgH="774700" progId="Equation.DSMT4">
                  <p:embed/>
                  <p:pic>
                    <p:nvPicPr>
                      <p:cNvPr id="0" name="图片 3217"/>
                      <p:cNvPicPr/>
                      <p:nvPr/>
                    </p:nvPicPr>
                    <p:blipFill>
                      <a:blip r:embed="rId5">
                        <a:lum bright="-100000"/>
                      </a:blip>
                      <a:stretch>
                        <a:fillRect/>
                      </a:stretch>
                    </p:blipFill>
                    <p:spPr>
                      <a:xfrm>
                        <a:off x="1979613" y="2970213"/>
                        <a:ext cx="1924050" cy="1035050"/>
                      </a:xfrm>
                      <a:prstGeom prst="rect">
                        <a:avLst/>
                      </a:prstGeom>
                      <a:noFill/>
                      <a:ln w="38100">
                        <a:noFill/>
                        <a:miter/>
                      </a:ln>
                    </p:spPr>
                  </p:pic>
                </p:oleObj>
              </mc:Fallback>
            </mc:AlternateContent>
          </a:graphicData>
        </a:graphic>
      </p:graphicFrame>
      <p:graphicFrame>
        <p:nvGraphicFramePr>
          <p:cNvPr id="123936" name="Object 63"/>
          <p:cNvGraphicFramePr>
            <a:graphicFrameLocks noChangeAspect="1"/>
          </p:cNvGraphicFramePr>
          <p:nvPr/>
        </p:nvGraphicFramePr>
        <p:xfrm>
          <a:off x="4006850" y="2970213"/>
          <a:ext cx="2230438" cy="1035050"/>
        </p:xfrm>
        <a:graphic>
          <a:graphicData uri="http://schemas.openxmlformats.org/presentationml/2006/ole">
            <mc:AlternateContent xmlns:mc="http://schemas.openxmlformats.org/markup-compatibility/2006">
              <mc:Choice xmlns:v="urn:schemas-microsoft-com:vml" Requires="v">
                <p:oleObj r:id="rId6" imgW="1676400" imgH="774700" progId="Equation.DSMT4">
                  <p:embed/>
                </p:oleObj>
              </mc:Choice>
              <mc:Fallback>
                <p:oleObj r:id="rId6" imgW="1676400" imgH="774700" progId="Equation.DSMT4">
                  <p:embed/>
                  <p:pic>
                    <p:nvPicPr>
                      <p:cNvPr id="0" name="图片 3218"/>
                      <p:cNvPicPr/>
                      <p:nvPr/>
                    </p:nvPicPr>
                    <p:blipFill>
                      <a:blip r:embed="rId7">
                        <a:lum bright="-100000"/>
                      </a:blip>
                      <a:stretch>
                        <a:fillRect/>
                      </a:stretch>
                    </p:blipFill>
                    <p:spPr>
                      <a:xfrm>
                        <a:off x="4006850" y="2970213"/>
                        <a:ext cx="2230438" cy="1035050"/>
                      </a:xfrm>
                      <a:prstGeom prst="rect">
                        <a:avLst/>
                      </a:prstGeom>
                      <a:noFill/>
                      <a:ln w="38100">
                        <a:noFill/>
                        <a:miter/>
                      </a:ln>
                    </p:spPr>
                  </p:pic>
                </p:oleObj>
              </mc:Fallback>
            </mc:AlternateContent>
          </a:graphicData>
        </a:graphic>
      </p:graphicFrame>
      <p:graphicFrame>
        <p:nvGraphicFramePr>
          <p:cNvPr id="123939" name="Object 64"/>
          <p:cNvGraphicFramePr>
            <a:graphicFrameLocks noChangeAspect="1"/>
          </p:cNvGraphicFramePr>
          <p:nvPr/>
        </p:nvGraphicFramePr>
        <p:xfrm>
          <a:off x="1619250" y="4121150"/>
          <a:ext cx="2230438" cy="1035050"/>
        </p:xfrm>
        <a:graphic>
          <a:graphicData uri="http://schemas.openxmlformats.org/presentationml/2006/ole">
            <mc:AlternateContent xmlns:mc="http://schemas.openxmlformats.org/markup-compatibility/2006">
              <mc:Choice xmlns:v="urn:schemas-microsoft-com:vml" Requires="v">
                <p:oleObj r:id="rId8" imgW="1676400" imgH="774700" progId="Equation.DSMT4">
                  <p:embed/>
                </p:oleObj>
              </mc:Choice>
              <mc:Fallback>
                <p:oleObj r:id="rId8" imgW="1676400" imgH="774700" progId="Equation.DSMT4">
                  <p:embed/>
                  <p:pic>
                    <p:nvPicPr>
                      <p:cNvPr id="0" name="图片 3219"/>
                      <p:cNvPicPr/>
                      <p:nvPr/>
                    </p:nvPicPr>
                    <p:blipFill>
                      <a:blip r:embed="rId9">
                        <a:lum bright="-100000"/>
                      </a:blip>
                      <a:stretch>
                        <a:fillRect/>
                      </a:stretch>
                    </p:blipFill>
                    <p:spPr>
                      <a:xfrm>
                        <a:off x="1619250" y="4121150"/>
                        <a:ext cx="2230438" cy="1035050"/>
                      </a:xfrm>
                      <a:prstGeom prst="rect">
                        <a:avLst/>
                      </a:prstGeom>
                      <a:noFill/>
                      <a:ln w="38100">
                        <a:noFill/>
                        <a:miter/>
                      </a:ln>
                    </p:spPr>
                  </p:pic>
                </p:oleObj>
              </mc:Fallback>
            </mc:AlternateContent>
          </a:graphicData>
        </a:graphic>
      </p:graphicFrame>
      <p:graphicFrame>
        <p:nvGraphicFramePr>
          <p:cNvPr id="123942" name="Object 65"/>
          <p:cNvGraphicFramePr>
            <a:graphicFrameLocks noChangeAspect="1"/>
          </p:cNvGraphicFramePr>
          <p:nvPr/>
        </p:nvGraphicFramePr>
        <p:xfrm>
          <a:off x="3875088" y="4106863"/>
          <a:ext cx="2425700" cy="1063625"/>
        </p:xfrm>
        <a:graphic>
          <a:graphicData uri="http://schemas.openxmlformats.org/presentationml/2006/ole">
            <mc:AlternateContent xmlns:mc="http://schemas.openxmlformats.org/markup-compatibility/2006">
              <mc:Choice xmlns:v="urn:schemas-microsoft-com:vml" Requires="v">
                <p:oleObj r:id="rId10" imgW="1828800" imgH="787400" progId="Equation.DSMT4">
                  <p:embed/>
                </p:oleObj>
              </mc:Choice>
              <mc:Fallback>
                <p:oleObj r:id="rId10" imgW="1828800" imgH="787400" progId="Equation.DSMT4">
                  <p:embed/>
                  <p:pic>
                    <p:nvPicPr>
                      <p:cNvPr id="0" name="图片 3220"/>
                      <p:cNvPicPr/>
                      <p:nvPr/>
                    </p:nvPicPr>
                    <p:blipFill>
                      <a:blip r:embed="rId11">
                        <a:lum bright="-100000"/>
                      </a:blip>
                      <a:stretch>
                        <a:fillRect/>
                      </a:stretch>
                    </p:blipFill>
                    <p:spPr>
                      <a:xfrm>
                        <a:off x="3875088" y="4106863"/>
                        <a:ext cx="2425700" cy="1063625"/>
                      </a:xfrm>
                      <a:prstGeom prst="rect">
                        <a:avLst/>
                      </a:prstGeom>
                      <a:noFill/>
                      <a:ln w="38100">
                        <a:noFill/>
                        <a:miter/>
                      </a:ln>
                    </p:spPr>
                  </p:pic>
                </p:oleObj>
              </mc:Fallback>
            </mc:AlternateContent>
          </a:graphicData>
        </a:graphic>
      </p:graphicFrame>
      <p:graphicFrame>
        <p:nvGraphicFramePr>
          <p:cNvPr id="123945" name="Object 66"/>
          <p:cNvGraphicFramePr>
            <a:graphicFrameLocks noChangeAspect="1"/>
          </p:cNvGraphicFramePr>
          <p:nvPr/>
        </p:nvGraphicFramePr>
        <p:xfrm>
          <a:off x="6426200" y="4465638"/>
          <a:ext cx="809625" cy="307975"/>
        </p:xfrm>
        <a:graphic>
          <a:graphicData uri="http://schemas.openxmlformats.org/presentationml/2006/ole">
            <mc:AlternateContent xmlns:mc="http://schemas.openxmlformats.org/markup-compatibility/2006">
              <mc:Choice xmlns:v="urn:schemas-microsoft-com:vml" Requires="v">
                <p:oleObj r:id="rId12" imgW="596900" imgH="215900" progId="Equation.DSMT4">
                  <p:embed/>
                </p:oleObj>
              </mc:Choice>
              <mc:Fallback>
                <p:oleObj r:id="rId12" imgW="596900" imgH="215900" progId="Equation.DSMT4">
                  <p:embed/>
                  <p:pic>
                    <p:nvPicPr>
                      <p:cNvPr id="0" name="图片 3213"/>
                      <p:cNvPicPr/>
                      <p:nvPr/>
                    </p:nvPicPr>
                    <p:blipFill>
                      <a:blip r:embed="rId13">
                        <a:lum bright="-100000"/>
                      </a:blip>
                      <a:stretch>
                        <a:fillRect/>
                      </a:stretch>
                    </p:blipFill>
                    <p:spPr>
                      <a:xfrm>
                        <a:off x="6426200" y="4465638"/>
                        <a:ext cx="809625" cy="307975"/>
                      </a:xfrm>
                      <a:prstGeom prst="rect">
                        <a:avLst/>
                      </a:prstGeom>
                      <a:noFill/>
                      <a:ln w="38100">
                        <a:noFill/>
                        <a:miter/>
                      </a:ln>
                    </p:spPr>
                  </p:pic>
                </p:oleObj>
              </mc:Fallback>
            </mc:AlternateContent>
          </a:graphicData>
        </a:graphic>
      </p:graphicFrame>
      <p:graphicFrame>
        <p:nvGraphicFramePr>
          <p:cNvPr id="123948" name="Object 67"/>
          <p:cNvGraphicFramePr>
            <a:graphicFrameLocks noChangeAspect="1"/>
          </p:cNvGraphicFramePr>
          <p:nvPr/>
        </p:nvGraphicFramePr>
        <p:xfrm>
          <a:off x="466725" y="5273675"/>
          <a:ext cx="7862888" cy="1035050"/>
        </p:xfrm>
        <a:graphic>
          <a:graphicData uri="http://schemas.openxmlformats.org/presentationml/2006/ole">
            <mc:AlternateContent xmlns:mc="http://schemas.openxmlformats.org/markup-compatibility/2006">
              <mc:Choice xmlns:v="urn:schemas-microsoft-com:vml" Requires="v">
                <p:oleObj r:id="rId14" imgW="5956300" imgH="774700" progId="Equation.DSMT4">
                  <p:embed/>
                </p:oleObj>
              </mc:Choice>
              <mc:Fallback>
                <p:oleObj r:id="rId14" imgW="5956300" imgH="774700" progId="Equation.DSMT4">
                  <p:embed/>
                  <p:pic>
                    <p:nvPicPr>
                      <p:cNvPr id="0" name="图片 3214"/>
                      <p:cNvPicPr/>
                      <p:nvPr/>
                    </p:nvPicPr>
                    <p:blipFill>
                      <a:blip r:embed="rId15">
                        <a:lum bright="-100000"/>
                      </a:blip>
                      <a:stretch>
                        <a:fillRect/>
                      </a:stretch>
                    </p:blipFill>
                    <p:spPr>
                      <a:xfrm>
                        <a:off x="466725" y="5273675"/>
                        <a:ext cx="7862888" cy="103505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3930">
                                            <p:txEl>
                                              <p:pRg st="0" end="0"/>
                                            </p:txEl>
                                          </p:spTgt>
                                        </p:tgtEl>
                                        <p:attrNameLst>
                                          <p:attrName>style.visibility</p:attrName>
                                        </p:attrNameLst>
                                      </p:cBhvr>
                                      <p:to>
                                        <p:strVal val="visible"/>
                                      </p:to>
                                    </p:set>
                                    <p:animEffect transition="in" filter="wipe(left)">
                                      <p:cBhvr>
                                        <p:cTn id="7" dur="500"/>
                                        <p:tgtEl>
                                          <p:spTgt spid="1239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3933"/>
                                        </p:tgtEl>
                                        <p:attrNameLst>
                                          <p:attrName>style.visibility</p:attrName>
                                        </p:attrNameLst>
                                      </p:cBhvr>
                                      <p:to>
                                        <p:strVal val="visible"/>
                                      </p:to>
                                    </p:set>
                                    <p:animEffect transition="in" filter="wipe(left)">
                                      <p:cBhvr>
                                        <p:cTn id="12" dur="500"/>
                                        <p:tgtEl>
                                          <p:spTgt spid="1239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3936"/>
                                        </p:tgtEl>
                                        <p:attrNameLst>
                                          <p:attrName>style.visibility</p:attrName>
                                        </p:attrNameLst>
                                      </p:cBhvr>
                                      <p:to>
                                        <p:strVal val="visible"/>
                                      </p:to>
                                    </p:set>
                                    <p:animEffect transition="in" filter="wipe(left)">
                                      <p:cBhvr>
                                        <p:cTn id="17" dur="500"/>
                                        <p:tgtEl>
                                          <p:spTgt spid="1239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3939"/>
                                        </p:tgtEl>
                                        <p:attrNameLst>
                                          <p:attrName>style.visibility</p:attrName>
                                        </p:attrNameLst>
                                      </p:cBhvr>
                                      <p:to>
                                        <p:strVal val="visible"/>
                                      </p:to>
                                    </p:set>
                                    <p:animEffect transition="in" filter="wipe(left)">
                                      <p:cBhvr>
                                        <p:cTn id="22" dur="500"/>
                                        <p:tgtEl>
                                          <p:spTgt spid="12393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3942"/>
                                        </p:tgtEl>
                                        <p:attrNameLst>
                                          <p:attrName>style.visibility</p:attrName>
                                        </p:attrNameLst>
                                      </p:cBhvr>
                                      <p:to>
                                        <p:strVal val="visible"/>
                                      </p:to>
                                    </p:set>
                                    <p:animEffect transition="in" filter="wipe(left)">
                                      <p:cBhvr>
                                        <p:cTn id="27" dur="500"/>
                                        <p:tgtEl>
                                          <p:spTgt spid="12394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3945"/>
                                        </p:tgtEl>
                                        <p:attrNameLst>
                                          <p:attrName>style.visibility</p:attrName>
                                        </p:attrNameLst>
                                      </p:cBhvr>
                                      <p:to>
                                        <p:strVal val="visible"/>
                                      </p:to>
                                    </p:set>
                                    <p:animEffect transition="in" filter="wipe(left)">
                                      <p:cBhvr>
                                        <p:cTn id="32" dur="500"/>
                                        <p:tgtEl>
                                          <p:spTgt spid="12394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3948"/>
                                        </p:tgtEl>
                                        <p:attrNameLst>
                                          <p:attrName>style.visibility</p:attrName>
                                        </p:attrNameLst>
                                      </p:cBhvr>
                                      <p:to>
                                        <p:strVal val="visible"/>
                                      </p:to>
                                    </p:set>
                                    <p:animEffect transition="in" filter="wipe(left)">
                                      <p:cBhvr>
                                        <p:cTn id="37" dur="500"/>
                                        <p:tgtEl>
                                          <p:spTgt spid="123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30"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圆角矩形 102"/>
          <p:cNvSpPr/>
          <p:nvPr/>
        </p:nvSpPr>
        <p:spPr bwMode="auto">
          <a:xfrm>
            <a:off x="539527" y="764704"/>
            <a:ext cx="1224136" cy="576064"/>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marL="0" marR="0" lvl="0" indent="0" algn="l" defTabSz="1069975" rtl="0" eaLnBrk="1" fontAlgn="base" latinLnBrk="0" hangingPunct="1">
              <a:lnSpc>
                <a:spcPct val="135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mn-lt"/>
              <a:ea typeface="华文细黑" panose="02010600040101010101" pitchFamily="2" charset="-122"/>
              <a:cs typeface="+mn-cs"/>
            </a:endParaRPr>
          </a:p>
        </p:txBody>
      </p:sp>
      <p:sp>
        <p:nvSpPr>
          <p:cNvPr id="16400" name="Rectangle 4"/>
          <p:cNvSpPr/>
          <p:nvPr/>
        </p:nvSpPr>
        <p:spPr>
          <a:xfrm>
            <a:off x="477813" y="826870"/>
            <a:ext cx="1285875" cy="433387"/>
          </a:xfrm>
          <a:prstGeom prst="rect">
            <a:avLst/>
          </a:prstGeom>
          <a:noFill/>
          <a:ln w="9525">
            <a:noFill/>
          </a:ln>
        </p:spPr>
        <p:txBody>
          <a:bodyPr anchor="ctr"/>
          <a:lstStyle/>
          <a:p>
            <a:r>
              <a:rPr lang="zh-CN" altLang="en-US" sz="2400" b="1" dirty="0">
                <a:solidFill>
                  <a:srgbClr val="0000FF"/>
                </a:solidFill>
                <a:latin typeface="Times New Roman" panose="02020603050405020304" pitchFamily="18" charset="0"/>
                <a:ea typeface="华文细黑" panose="02010600040101010101" pitchFamily="2" charset="-122"/>
              </a:rPr>
              <a:t>  例题</a:t>
            </a:r>
            <a:r>
              <a:rPr lang="en-US" altLang="zh-CN" sz="2400" b="1" dirty="0">
                <a:solidFill>
                  <a:srgbClr val="0000FF"/>
                </a:solidFill>
                <a:latin typeface="Times New Roman" panose="02020603050405020304" pitchFamily="18" charset="0"/>
                <a:ea typeface="华文细黑" panose="02010600040101010101" pitchFamily="2" charset="-122"/>
              </a:rPr>
              <a:t>5</a:t>
            </a:r>
            <a:endParaRPr lang="zh-CN" altLang="en-US" sz="2400" b="1" dirty="0">
              <a:solidFill>
                <a:srgbClr val="0000FF"/>
              </a:solidFill>
              <a:latin typeface="Times New Roman" panose="02020603050405020304" pitchFamily="18" charset="0"/>
              <a:ea typeface="华文细黑" panose="02010600040101010101" pitchFamily="2" charset="-122"/>
            </a:endParaRPr>
          </a:p>
        </p:txBody>
      </p:sp>
      <p:sp>
        <p:nvSpPr>
          <p:cNvPr id="30" name="Rectangle 5"/>
          <p:cNvSpPr/>
          <p:nvPr/>
        </p:nvSpPr>
        <p:spPr>
          <a:xfrm>
            <a:off x="668338" y="2552700"/>
            <a:ext cx="492125" cy="461963"/>
          </a:xfrm>
          <a:prstGeom prst="rect">
            <a:avLst/>
          </a:prstGeom>
          <a:noFill/>
          <a:ln w="9525">
            <a:noFill/>
          </a:ln>
        </p:spPr>
        <p:txBody>
          <a:bodyPr wrap="none">
            <a:spAutoFit/>
          </a:bodyPr>
          <a:lstStyle/>
          <a:p>
            <a:pPr eaLnBrk="0" hangingPunct="0"/>
            <a:r>
              <a:rPr lang="zh-CN" altLang="en-US" sz="2400" b="1" dirty="0">
                <a:solidFill>
                  <a:srgbClr val="3333FF"/>
                </a:solidFill>
                <a:latin typeface="Times New Roman" panose="02020603050405020304" pitchFamily="18" charset="0"/>
                <a:ea typeface="华文细黑" panose="02010600040101010101" pitchFamily="2" charset="-122"/>
              </a:rPr>
              <a:t>解</a:t>
            </a:r>
          </a:p>
        </p:txBody>
      </p:sp>
      <p:sp>
        <p:nvSpPr>
          <p:cNvPr id="34" name="Rectangle 9"/>
          <p:cNvSpPr>
            <a:spLocks noChangeArrowheads="1"/>
          </p:cNvSpPr>
          <p:nvPr/>
        </p:nvSpPr>
        <p:spPr bwMode="auto">
          <a:xfrm>
            <a:off x="790575" y="5600700"/>
            <a:ext cx="6934200" cy="460375"/>
          </a:xfrm>
          <a:prstGeom prst="rect">
            <a:avLst/>
          </a:prstGeom>
          <a:noFill/>
          <a:ln w="9525">
            <a:noFill/>
            <a:miter lim="800000"/>
          </a:ln>
          <a:effectLst/>
        </p:spPr>
        <p:txBody>
          <a:bodyPr>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ysClr val="windowText" lastClr="000000"/>
                </a:solidFill>
                <a:effectLst/>
                <a:uLnTx/>
                <a:uFillTx/>
                <a:latin typeface="Times New Roman" panose="02020603050405020304"/>
                <a:ea typeface="华文细黑" panose="02010600040101010101" pitchFamily="2" charset="-122"/>
                <a:cs typeface="+mn-cs"/>
              </a:rPr>
              <a:t>因此</a:t>
            </a:r>
            <a:r>
              <a:rPr kumimoji="0" lang="en-US" altLang="zh-CN" sz="2400" b="1" i="0" u="none" strike="noStrike" kern="0" cap="none" spc="0" normalizeH="0" baseline="0" noProof="0">
                <a:ln>
                  <a:noFill/>
                </a:ln>
                <a:solidFill>
                  <a:sysClr val="windowText" lastClr="000000"/>
                </a:solidFill>
                <a:effectLst/>
                <a:uLnTx/>
                <a:uFillTx/>
                <a:latin typeface="Times New Roman" panose="02020603050405020304"/>
                <a:ea typeface="华文细黑" panose="02010600040101010101" pitchFamily="2" charset="-122"/>
                <a:cs typeface="+mn-cs"/>
              </a:rPr>
              <a:t>, </a:t>
            </a:r>
            <a:r>
              <a:rPr kumimoji="0" lang="zh-CN" altLang="en-US" sz="2400" b="1" i="0" u="none" strike="noStrike" kern="0" cap="none" spc="0" normalizeH="0" baseline="0" noProof="0">
                <a:ln>
                  <a:noFill/>
                </a:ln>
                <a:solidFill>
                  <a:sysClr val="windowText" lastClr="000000"/>
                </a:solidFill>
                <a:effectLst/>
                <a:uLnTx/>
                <a:uFillTx/>
                <a:latin typeface="Times New Roman" panose="02020603050405020304"/>
                <a:ea typeface="华文细黑" panose="02010600040101010101" pitchFamily="2" charset="-122"/>
                <a:cs typeface="+mn-cs"/>
              </a:rPr>
              <a:t>顾客平均等待</a:t>
            </a:r>
            <a:r>
              <a:rPr kumimoji="0" lang="en-US" altLang="zh-CN" sz="2400" b="1" i="0" u="none" strike="noStrike" kern="0" cap="none" spc="0" normalizeH="0" baseline="0" noProof="0">
                <a:ln>
                  <a:noFill/>
                </a:ln>
                <a:solidFill>
                  <a:sysClr val="windowText" lastClr="000000"/>
                </a:solidFill>
                <a:effectLst/>
                <a:uLnTx/>
                <a:uFillTx/>
                <a:latin typeface="Times New Roman" panose="02020603050405020304"/>
                <a:ea typeface="华文细黑" panose="02010600040101010101" pitchFamily="2" charset="-122"/>
                <a:cs typeface="+mn-cs"/>
              </a:rPr>
              <a:t>5</a:t>
            </a:r>
            <a:r>
              <a:rPr kumimoji="0" lang="zh-CN" altLang="en-US" sz="2400" b="1" i="0" u="none" strike="noStrike" kern="0" cap="none" spc="0" normalizeH="0" baseline="0" noProof="0">
                <a:ln>
                  <a:noFill/>
                </a:ln>
                <a:solidFill>
                  <a:sysClr val="windowText" lastClr="000000"/>
                </a:solidFill>
                <a:effectLst/>
                <a:uLnTx/>
                <a:uFillTx/>
                <a:latin typeface="Times New Roman" panose="02020603050405020304"/>
                <a:ea typeface="华文细黑" panose="02010600040101010101" pitchFamily="2" charset="-122"/>
                <a:cs typeface="+mn-cs"/>
              </a:rPr>
              <a:t>分钟就可得到服务</a:t>
            </a:r>
            <a:r>
              <a:rPr kumimoji="0" lang="en-US" altLang="zh-CN" sz="2400" b="1" i="0" u="none" strike="noStrike" kern="0" cap="none" spc="0" normalizeH="0" baseline="0" noProof="0">
                <a:ln>
                  <a:noFill/>
                </a:ln>
                <a:solidFill>
                  <a:sysClr val="windowText" lastClr="000000"/>
                </a:solidFill>
                <a:effectLst/>
                <a:uLnTx/>
                <a:uFillTx/>
                <a:latin typeface="Times New Roman" panose="02020603050405020304"/>
                <a:ea typeface="华文细黑" panose="02010600040101010101" pitchFamily="2" charset="-122"/>
                <a:cs typeface="+mn-cs"/>
              </a:rPr>
              <a:t>.</a:t>
            </a:r>
          </a:p>
        </p:txBody>
      </p:sp>
      <p:sp>
        <p:nvSpPr>
          <p:cNvPr id="38" name="Rectangle 4"/>
          <p:cNvSpPr>
            <a:spLocks noChangeArrowheads="1"/>
          </p:cNvSpPr>
          <p:nvPr/>
        </p:nvSpPr>
        <p:spPr bwMode="auto">
          <a:xfrm>
            <a:off x="4962525" y="1403350"/>
            <a:ext cx="3570288" cy="461963"/>
          </a:xfrm>
          <a:prstGeom prst="rect">
            <a:avLst/>
          </a:prstGeom>
          <a:noFill/>
          <a:ln w="9525">
            <a:noFill/>
            <a:miter lim="800000"/>
          </a:ln>
          <a:effec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a:ea typeface="华文细黑" panose="02010600040101010101" pitchFamily="2" charset="-122"/>
                <a:cs typeface="+mn-cs"/>
              </a:rPr>
              <a:t>试求顾客等待服务的平均</a:t>
            </a:r>
            <a:endPar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a:ea typeface="华文细黑" panose="02010600040101010101" pitchFamily="2" charset="-122"/>
              <a:cs typeface="+mn-cs"/>
            </a:endParaRPr>
          </a:p>
        </p:txBody>
      </p:sp>
      <p:sp>
        <p:nvSpPr>
          <p:cNvPr id="17" name="Text Box 2"/>
          <p:cNvSpPr txBox="1">
            <a:spLocks noChangeArrowheads="1"/>
          </p:cNvSpPr>
          <p:nvPr/>
        </p:nvSpPr>
        <p:spPr bwMode="auto">
          <a:xfrm>
            <a:off x="611188" y="727075"/>
            <a:ext cx="7993063" cy="1150938"/>
          </a:xfrm>
          <a:prstGeom prst="rect">
            <a:avLst/>
          </a:prstGeom>
          <a:noFill/>
          <a:ln w="9525">
            <a:noFill/>
            <a:miter lim="800000"/>
          </a:ln>
          <a:effectLst/>
        </p:spPr>
        <p:txBody>
          <a:bodyPr>
            <a:spAutoFit/>
          </a:bodyPr>
          <a:lstStyle/>
          <a:p>
            <a:pPr marR="0" defTabSz="914400" eaLnBrk="0" fontAlgn="auto" hangingPunct="0">
              <a:lnSpc>
                <a:spcPts val="4400"/>
              </a:lnSpc>
              <a:spcBef>
                <a:spcPct val="40000"/>
              </a:spcBef>
              <a:spcAft>
                <a:spcPts val="0"/>
              </a:spcAft>
              <a:buClrTx/>
              <a:buSzTx/>
              <a:buFontTx/>
              <a:defRPr/>
            </a:pPr>
            <a:r>
              <a:rPr kumimoji="0" lang="en-US" altLang="zh-CN" sz="2400" b="1" kern="0" cap="none" spc="0" normalizeH="0" baseline="0" noProof="0" dirty="0">
                <a:solidFill>
                  <a:sysClr val="windowText" lastClr="000000"/>
                </a:solidFill>
                <a:latin typeface="Times New Roman" panose="02020603050405020304"/>
                <a:ea typeface="华文细黑" panose="02010600040101010101" pitchFamily="2" charset="-122"/>
                <a:cs typeface="+mn-cs"/>
              </a:rPr>
              <a:t>              </a:t>
            </a:r>
            <a:r>
              <a:rPr kumimoji="0" lang="zh-CN" altLang="en-US" sz="2400" b="1" kern="0" cap="none" spc="0" normalizeH="0" baseline="0" noProof="0" dirty="0">
                <a:solidFill>
                  <a:sysClr val="windowText" lastClr="000000"/>
                </a:solidFill>
                <a:latin typeface="Times New Roman" panose="02020603050405020304"/>
                <a:ea typeface="华文细黑" panose="02010600040101010101" pitchFamily="2" charset="-122"/>
                <a:cs typeface="+mn-cs"/>
              </a:rPr>
              <a:t>设顾客在某银行的窗口等待服务的时间</a:t>
            </a:r>
            <a:r>
              <a:rPr kumimoji="0" lang="zh-CN" altLang="en-US" sz="2400" b="1" i="1" kern="0" cap="none" spc="0" normalizeH="0" baseline="0" noProof="0" dirty="0">
                <a:solidFill>
                  <a:sysClr val="windowText" lastClr="000000"/>
                </a:solidFill>
                <a:latin typeface="Times New Roman" panose="02020603050405020304"/>
                <a:ea typeface="华文细黑" panose="02010600040101010101" pitchFamily="2" charset="-122"/>
                <a:cs typeface="+mn-cs"/>
              </a:rPr>
              <a:t> </a:t>
            </a:r>
            <a:r>
              <a:rPr kumimoji="0" lang="en-US" altLang="zh-CN" sz="2400" b="1" i="1" kern="0" cap="none" spc="0" normalizeH="0" baseline="0" noProof="0" dirty="0">
                <a:solidFill>
                  <a:sysClr val="windowText" lastClr="000000"/>
                </a:solidFill>
                <a:latin typeface="Times New Roman" panose="02020603050405020304"/>
                <a:ea typeface="华文细黑" panose="02010600040101010101" pitchFamily="2" charset="-122"/>
                <a:cs typeface="+mn-cs"/>
              </a:rPr>
              <a:t>X </a:t>
            </a:r>
            <a:r>
              <a:rPr kumimoji="0" lang="en-US" altLang="zh-CN" sz="2400" b="1" kern="0" cap="none" spc="0" normalizeH="0" baseline="0" noProof="0" dirty="0">
                <a:solidFill>
                  <a:sysClr val="windowText" lastClr="000000"/>
                </a:solidFill>
                <a:latin typeface="Times New Roman" panose="02020603050405020304"/>
                <a:ea typeface="华文细黑" panose="02010600040101010101" pitchFamily="2" charset="-122"/>
                <a:cs typeface="+mn-cs"/>
              </a:rPr>
              <a:t>(</a:t>
            </a:r>
            <a:r>
              <a:rPr kumimoji="0" lang="zh-CN" altLang="en-US" sz="2400" b="1" kern="0" cap="none" spc="0" normalizeH="0" baseline="0" noProof="0" dirty="0">
                <a:solidFill>
                  <a:sysClr val="windowText" lastClr="000000"/>
                </a:solidFill>
                <a:latin typeface="Times New Roman" panose="02020603050405020304"/>
                <a:ea typeface="华文细黑" panose="02010600040101010101" pitchFamily="2" charset="-122"/>
                <a:cs typeface="+mn-cs"/>
              </a:rPr>
              <a:t>以分计</a:t>
            </a:r>
            <a:r>
              <a:rPr kumimoji="0" lang="en-US" altLang="zh-CN" sz="2400" b="1" kern="0" cap="none" spc="0" normalizeH="0" baseline="0" noProof="0" dirty="0">
                <a:solidFill>
                  <a:sysClr val="windowText" lastClr="000000"/>
                </a:solidFill>
                <a:latin typeface="Times New Roman" panose="02020603050405020304"/>
                <a:ea typeface="华文细黑" panose="02010600040101010101" pitchFamily="2" charset="-122"/>
                <a:cs typeface="+mn-cs"/>
              </a:rPr>
              <a:t>)</a:t>
            </a:r>
            <a:r>
              <a:rPr kumimoji="0" lang="zh-CN" altLang="en-US" sz="2400" b="1" kern="0" cap="none" spc="0" normalizeH="0" baseline="0" noProof="0" dirty="0">
                <a:solidFill>
                  <a:sysClr val="windowText" lastClr="000000"/>
                </a:solidFill>
                <a:latin typeface="Times New Roman" panose="02020603050405020304"/>
                <a:ea typeface="华文细黑" panose="02010600040101010101" pitchFamily="2" charset="-122"/>
                <a:cs typeface="+mn-cs"/>
              </a:rPr>
              <a:t>服从参数               的指数分布，</a:t>
            </a:r>
          </a:p>
        </p:txBody>
      </p:sp>
      <p:sp>
        <p:nvSpPr>
          <p:cNvPr id="18" name="圆角矩形 17"/>
          <p:cNvSpPr/>
          <p:nvPr/>
        </p:nvSpPr>
        <p:spPr bwMode="auto">
          <a:xfrm>
            <a:off x="6588224" y="2283694"/>
            <a:ext cx="1752902" cy="904572"/>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marL="0" marR="0" lvl="0" indent="0" algn="l" defTabSz="1069975" rtl="0" eaLnBrk="1" fontAlgn="base" latinLnBrk="0" hangingPunct="1">
              <a:lnSpc>
                <a:spcPct val="135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mn-lt"/>
              <a:ea typeface="+mn-ea"/>
              <a:cs typeface="+mn-cs"/>
            </a:endParaRPr>
          </a:p>
        </p:txBody>
      </p:sp>
      <p:graphicFrame>
        <p:nvGraphicFramePr>
          <p:cNvPr id="19" name="Object 68"/>
          <p:cNvGraphicFramePr>
            <a:graphicFrameLocks noChangeAspect="1"/>
          </p:cNvGraphicFramePr>
          <p:nvPr/>
        </p:nvGraphicFramePr>
        <p:xfrm>
          <a:off x="6689725" y="2276475"/>
          <a:ext cx="1509713" cy="906463"/>
        </p:xfrm>
        <a:graphic>
          <a:graphicData uri="http://schemas.openxmlformats.org/presentationml/2006/ole">
            <mc:AlternateContent xmlns:mc="http://schemas.openxmlformats.org/markup-compatibility/2006">
              <mc:Choice xmlns:v="urn:schemas-microsoft-com:vml" Requires="v">
                <p:oleObj r:id="rId3" imgW="660400" imgH="393700" progId="Equation.DSMT4">
                  <p:embed/>
                </p:oleObj>
              </mc:Choice>
              <mc:Fallback>
                <p:oleObj r:id="rId3" imgW="660400" imgH="393700" progId="Equation.DSMT4">
                  <p:embed/>
                  <p:pic>
                    <p:nvPicPr>
                      <p:cNvPr id="0" name="图片 3226"/>
                      <p:cNvPicPr/>
                      <p:nvPr/>
                    </p:nvPicPr>
                    <p:blipFill>
                      <a:blip r:embed="rId4"/>
                      <a:stretch>
                        <a:fillRect/>
                      </a:stretch>
                    </p:blipFill>
                    <p:spPr>
                      <a:xfrm>
                        <a:off x="6689725" y="2276475"/>
                        <a:ext cx="1509713" cy="906463"/>
                      </a:xfrm>
                      <a:prstGeom prst="rect">
                        <a:avLst/>
                      </a:prstGeom>
                      <a:noFill/>
                      <a:ln w="38100">
                        <a:noFill/>
                        <a:miter/>
                      </a:ln>
                    </p:spPr>
                  </p:pic>
                </p:oleObj>
              </mc:Fallback>
            </mc:AlternateContent>
          </a:graphicData>
        </a:graphic>
      </p:graphicFrame>
      <p:graphicFrame>
        <p:nvGraphicFramePr>
          <p:cNvPr id="122901" name="Object 69"/>
          <p:cNvGraphicFramePr>
            <a:graphicFrameLocks noChangeAspect="1"/>
          </p:cNvGraphicFramePr>
          <p:nvPr/>
        </p:nvGraphicFramePr>
        <p:xfrm>
          <a:off x="2771775" y="3057525"/>
          <a:ext cx="3221038" cy="1450975"/>
        </p:xfrm>
        <a:graphic>
          <a:graphicData uri="http://schemas.openxmlformats.org/presentationml/2006/ole">
            <mc:AlternateContent xmlns:mc="http://schemas.openxmlformats.org/markup-compatibility/2006">
              <mc:Choice xmlns:v="urn:schemas-microsoft-com:vml" Requires="v">
                <p:oleObj r:id="rId5" imgW="1473200" imgH="660400" progId="Equation.DSMT4">
                  <p:embed/>
                </p:oleObj>
              </mc:Choice>
              <mc:Fallback>
                <p:oleObj r:id="rId5" imgW="1473200" imgH="660400" progId="Equation.DSMT4">
                  <p:embed/>
                  <p:pic>
                    <p:nvPicPr>
                      <p:cNvPr id="0" name="图片 3224"/>
                      <p:cNvPicPr/>
                      <p:nvPr/>
                    </p:nvPicPr>
                    <p:blipFill>
                      <a:blip r:embed="rId6"/>
                      <a:stretch>
                        <a:fillRect/>
                      </a:stretch>
                    </p:blipFill>
                    <p:spPr>
                      <a:xfrm>
                        <a:off x="2771775" y="3057525"/>
                        <a:ext cx="3221038" cy="1450975"/>
                      </a:xfrm>
                      <a:prstGeom prst="rect">
                        <a:avLst/>
                      </a:prstGeom>
                      <a:noFill/>
                      <a:ln w="38100">
                        <a:noFill/>
                        <a:miter/>
                      </a:ln>
                    </p:spPr>
                  </p:pic>
                </p:oleObj>
              </mc:Fallback>
            </mc:AlternateContent>
          </a:graphicData>
        </a:graphic>
      </p:graphicFrame>
      <p:graphicFrame>
        <p:nvGraphicFramePr>
          <p:cNvPr id="122902" name="Object 70"/>
          <p:cNvGraphicFramePr>
            <a:graphicFrameLocks noChangeAspect="1"/>
          </p:cNvGraphicFramePr>
          <p:nvPr/>
        </p:nvGraphicFramePr>
        <p:xfrm>
          <a:off x="827088" y="4625975"/>
          <a:ext cx="2941637" cy="725488"/>
        </p:xfrm>
        <a:graphic>
          <a:graphicData uri="http://schemas.openxmlformats.org/presentationml/2006/ole">
            <mc:AlternateContent xmlns:mc="http://schemas.openxmlformats.org/markup-compatibility/2006">
              <mc:Choice xmlns:v="urn:schemas-microsoft-com:vml" Requires="v">
                <p:oleObj r:id="rId7" imgW="1346200" imgH="330200" progId="Equation.DSMT4">
                  <p:embed/>
                </p:oleObj>
              </mc:Choice>
              <mc:Fallback>
                <p:oleObj r:id="rId7" imgW="1346200" imgH="330200" progId="Equation.DSMT4">
                  <p:embed/>
                  <p:pic>
                    <p:nvPicPr>
                      <p:cNvPr id="0" name="图片 3221"/>
                      <p:cNvPicPr/>
                      <p:nvPr/>
                    </p:nvPicPr>
                    <p:blipFill>
                      <a:blip r:embed="rId8"/>
                      <a:stretch>
                        <a:fillRect/>
                      </a:stretch>
                    </p:blipFill>
                    <p:spPr>
                      <a:xfrm>
                        <a:off x="827088" y="4625975"/>
                        <a:ext cx="2941637" cy="725488"/>
                      </a:xfrm>
                      <a:prstGeom prst="rect">
                        <a:avLst/>
                      </a:prstGeom>
                      <a:noFill/>
                      <a:ln w="38100">
                        <a:noFill/>
                        <a:miter/>
                      </a:ln>
                    </p:spPr>
                  </p:pic>
                </p:oleObj>
              </mc:Fallback>
            </mc:AlternateContent>
          </a:graphicData>
        </a:graphic>
      </p:graphicFrame>
      <p:graphicFrame>
        <p:nvGraphicFramePr>
          <p:cNvPr id="122903" name="Object 71"/>
          <p:cNvGraphicFramePr>
            <a:graphicFrameLocks noChangeAspect="1"/>
          </p:cNvGraphicFramePr>
          <p:nvPr/>
        </p:nvGraphicFramePr>
        <p:xfrm>
          <a:off x="3821113" y="4579938"/>
          <a:ext cx="2192337" cy="865187"/>
        </p:xfrm>
        <a:graphic>
          <a:graphicData uri="http://schemas.openxmlformats.org/presentationml/2006/ole">
            <mc:AlternateContent xmlns:mc="http://schemas.openxmlformats.org/markup-compatibility/2006">
              <mc:Choice xmlns:v="urn:schemas-microsoft-com:vml" Requires="v">
                <p:oleObj r:id="rId9" imgW="1002665" imgH="393700" progId="Equation.DSMT4">
                  <p:embed/>
                </p:oleObj>
              </mc:Choice>
              <mc:Fallback>
                <p:oleObj r:id="rId9" imgW="1002665" imgH="393700" progId="Equation.DSMT4">
                  <p:embed/>
                  <p:pic>
                    <p:nvPicPr>
                      <p:cNvPr id="0" name="图片 3225"/>
                      <p:cNvPicPr/>
                      <p:nvPr/>
                    </p:nvPicPr>
                    <p:blipFill>
                      <a:blip r:embed="rId10"/>
                      <a:stretch>
                        <a:fillRect/>
                      </a:stretch>
                    </p:blipFill>
                    <p:spPr>
                      <a:xfrm>
                        <a:off x="3821113" y="4579938"/>
                        <a:ext cx="2192337" cy="865187"/>
                      </a:xfrm>
                      <a:prstGeom prst="rect">
                        <a:avLst/>
                      </a:prstGeom>
                      <a:noFill/>
                      <a:ln w="38100">
                        <a:noFill/>
                        <a:miter/>
                      </a:ln>
                    </p:spPr>
                  </p:pic>
                </p:oleObj>
              </mc:Fallback>
            </mc:AlternateContent>
          </a:graphicData>
        </a:graphic>
      </p:graphicFrame>
      <p:graphicFrame>
        <p:nvGraphicFramePr>
          <p:cNvPr id="122904" name="Object 72"/>
          <p:cNvGraphicFramePr>
            <a:graphicFrameLocks noChangeAspect="1"/>
          </p:cNvGraphicFramePr>
          <p:nvPr/>
        </p:nvGraphicFramePr>
        <p:xfrm>
          <a:off x="6084888" y="4770438"/>
          <a:ext cx="527050" cy="390525"/>
        </p:xfrm>
        <a:graphic>
          <a:graphicData uri="http://schemas.openxmlformats.org/presentationml/2006/ole">
            <mc:AlternateContent xmlns:mc="http://schemas.openxmlformats.org/markup-compatibility/2006">
              <mc:Choice xmlns:v="urn:schemas-microsoft-com:vml" Requires="v">
                <p:oleObj r:id="rId11" imgW="241300" imgH="177800" progId="Equation.DSMT4">
                  <p:embed/>
                </p:oleObj>
              </mc:Choice>
              <mc:Fallback>
                <p:oleObj r:id="rId11" imgW="241300" imgH="177800" progId="Equation.DSMT4">
                  <p:embed/>
                  <p:pic>
                    <p:nvPicPr>
                      <p:cNvPr id="0" name="图片 3227"/>
                      <p:cNvPicPr/>
                      <p:nvPr/>
                    </p:nvPicPr>
                    <p:blipFill>
                      <a:blip r:embed="rId12"/>
                      <a:stretch>
                        <a:fillRect/>
                      </a:stretch>
                    </p:blipFill>
                    <p:spPr>
                      <a:xfrm>
                        <a:off x="6084888" y="4770438"/>
                        <a:ext cx="527050" cy="390525"/>
                      </a:xfrm>
                      <a:prstGeom prst="rect">
                        <a:avLst/>
                      </a:prstGeom>
                      <a:noFill/>
                      <a:ln w="38100">
                        <a:noFill/>
                        <a:miter/>
                      </a:ln>
                    </p:spPr>
                  </p:pic>
                </p:oleObj>
              </mc:Fallback>
            </mc:AlternateContent>
          </a:graphicData>
        </a:graphic>
      </p:graphicFrame>
      <p:graphicFrame>
        <p:nvGraphicFramePr>
          <p:cNvPr id="16391" name="Object 73"/>
          <p:cNvGraphicFramePr>
            <a:graphicFrameLocks noChangeAspect="1"/>
          </p:cNvGraphicFramePr>
          <p:nvPr/>
        </p:nvGraphicFramePr>
        <p:xfrm>
          <a:off x="1938338" y="1476375"/>
          <a:ext cx="1081087" cy="390525"/>
        </p:xfrm>
        <a:graphic>
          <a:graphicData uri="http://schemas.openxmlformats.org/presentationml/2006/ole">
            <mc:AlternateContent xmlns:mc="http://schemas.openxmlformats.org/markup-compatibility/2006">
              <mc:Choice xmlns:v="urn:schemas-microsoft-com:vml" Requires="v">
                <p:oleObj r:id="rId13" imgW="494665" imgH="177800" progId="Equation.DSMT4">
                  <p:embed/>
                </p:oleObj>
              </mc:Choice>
              <mc:Fallback>
                <p:oleObj r:id="rId13" imgW="494665" imgH="177800" progId="Equation.DSMT4">
                  <p:embed/>
                  <p:pic>
                    <p:nvPicPr>
                      <p:cNvPr id="0" name="图片 3222"/>
                      <p:cNvPicPr/>
                      <p:nvPr/>
                    </p:nvPicPr>
                    <p:blipFill>
                      <a:blip r:embed="rId14"/>
                      <a:stretch>
                        <a:fillRect/>
                      </a:stretch>
                    </p:blipFill>
                    <p:spPr>
                      <a:xfrm>
                        <a:off x="1938338" y="1476375"/>
                        <a:ext cx="1081087" cy="390525"/>
                      </a:xfrm>
                      <a:prstGeom prst="rect">
                        <a:avLst/>
                      </a:prstGeom>
                      <a:noFill/>
                      <a:ln w="38100">
                        <a:noFill/>
                        <a:miter/>
                      </a:ln>
                    </p:spPr>
                  </p:pic>
                </p:oleObj>
              </mc:Fallback>
            </mc:AlternateContent>
          </a:graphicData>
        </a:graphic>
      </p:graphicFrame>
      <p:sp>
        <p:nvSpPr>
          <p:cNvPr id="20" name="矩形 19"/>
          <p:cNvSpPr/>
          <p:nvPr/>
        </p:nvSpPr>
        <p:spPr>
          <a:xfrm>
            <a:off x="1235075" y="2549525"/>
            <a:ext cx="4679950" cy="461963"/>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a:ea typeface="华文细黑" panose="02010600040101010101" pitchFamily="2" charset="-122"/>
                <a:cs typeface="+mn-cs"/>
              </a:rPr>
              <a:t>等待服务时间 </a:t>
            </a:r>
            <a:r>
              <a:rPr kumimoji="0" lang="en-US" altLang="zh-CN" sz="2400" b="1" i="1" u="none" strike="noStrike" kern="0" cap="none" spc="0" normalizeH="0" baseline="0" noProof="0" dirty="0">
                <a:ln>
                  <a:noFill/>
                </a:ln>
                <a:solidFill>
                  <a:sysClr val="windowText" lastClr="000000"/>
                </a:solidFill>
                <a:effectLst/>
                <a:uLnTx/>
                <a:uFillTx/>
                <a:latin typeface="Times New Roman" panose="02020603050405020304" pitchFamily="18" charset="0"/>
                <a:ea typeface="华文细黑" panose="02010600040101010101" pitchFamily="2" charset="-122"/>
                <a:cs typeface="+mn-cs"/>
              </a:rPr>
              <a:t>X </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pitchFamily="18" charset="0"/>
                <a:ea typeface="华文细黑" panose="02010600040101010101" pitchFamily="2" charset="-122"/>
                <a:cs typeface="+mn-cs"/>
              </a:rPr>
              <a:t>的</a:t>
            </a: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a:ea typeface="华文细黑" panose="02010600040101010101" pitchFamily="2" charset="-122"/>
                <a:cs typeface="+mn-cs"/>
              </a:rPr>
              <a:t>概率密度为</a:t>
            </a:r>
            <a:endParaRPr kumimoji="1"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1" name="Rectangle 4"/>
          <p:cNvSpPr>
            <a:spLocks noChangeArrowheads="1"/>
          </p:cNvSpPr>
          <p:nvPr/>
        </p:nvSpPr>
        <p:spPr bwMode="auto">
          <a:xfrm>
            <a:off x="627063" y="1989138"/>
            <a:ext cx="954088" cy="461963"/>
          </a:xfrm>
          <a:prstGeom prst="rect">
            <a:avLst/>
          </a:prstGeom>
          <a:noFill/>
          <a:ln w="9525">
            <a:noFill/>
            <a:miter lim="800000"/>
          </a:ln>
          <a:effectLst/>
        </p:spPr>
        <p:txBody>
          <a:bodyPr wrap="none">
            <a:spAutoFit/>
          </a:bodyPr>
          <a:lstStyle/>
          <a:p>
            <a:pPr marL="0" marR="0" lvl="0" indent="0" algn="l" defTabSz="914400" rtl="0" eaLnBrk="0" fontAlgn="auto" latinLnBrk="0" hangingPunct="0">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ysClr val="windowText" lastClr="000000"/>
                </a:solidFill>
                <a:effectLst/>
                <a:uLnTx/>
                <a:uFillTx/>
                <a:latin typeface="Times New Roman" panose="02020603050405020304"/>
                <a:ea typeface="华文细黑" panose="02010600040101010101" pitchFamily="2" charset="-122"/>
                <a:cs typeface="+mn-cs"/>
              </a:rPr>
              <a:t>时间</a:t>
            </a:r>
            <a:r>
              <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a:ea typeface="华文细黑" panose="02010600040101010101" pitchFamily="2" charset="-122"/>
                <a:cs typeface="+mn-cs"/>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2901"/>
                                        </p:tgtEl>
                                        <p:attrNameLst>
                                          <p:attrName>style.visibility</p:attrName>
                                        </p:attrNameLst>
                                      </p:cBhvr>
                                      <p:to>
                                        <p:strVal val="visible"/>
                                      </p:to>
                                    </p:set>
                                    <p:animEffect transition="in" filter="wipe(left)">
                                      <p:cBhvr>
                                        <p:cTn id="17" dur="500"/>
                                        <p:tgtEl>
                                          <p:spTgt spid="1229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2902"/>
                                        </p:tgtEl>
                                        <p:attrNameLst>
                                          <p:attrName>style.visibility</p:attrName>
                                        </p:attrNameLst>
                                      </p:cBhvr>
                                      <p:to>
                                        <p:strVal val="visible"/>
                                      </p:to>
                                    </p:set>
                                    <p:animEffect transition="in" filter="wipe(left)">
                                      <p:cBhvr>
                                        <p:cTn id="22" dur="500"/>
                                        <p:tgtEl>
                                          <p:spTgt spid="12290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2903"/>
                                        </p:tgtEl>
                                        <p:attrNameLst>
                                          <p:attrName>style.visibility</p:attrName>
                                        </p:attrNameLst>
                                      </p:cBhvr>
                                      <p:to>
                                        <p:strVal val="visible"/>
                                      </p:to>
                                    </p:set>
                                    <p:animEffect transition="in" filter="wipe(left)">
                                      <p:cBhvr>
                                        <p:cTn id="27" dur="500"/>
                                        <p:tgtEl>
                                          <p:spTgt spid="12290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2904"/>
                                        </p:tgtEl>
                                        <p:attrNameLst>
                                          <p:attrName>style.visibility</p:attrName>
                                        </p:attrNameLst>
                                      </p:cBhvr>
                                      <p:to>
                                        <p:strVal val="visible"/>
                                      </p:to>
                                    </p:set>
                                    <p:animEffect transition="in" filter="wipe(left)">
                                      <p:cBhvr>
                                        <p:cTn id="32" dur="500"/>
                                        <p:tgtEl>
                                          <p:spTgt spid="12290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wipe(left)">
                                      <p:cBhvr>
                                        <p:cTn id="37" dur="500"/>
                                        <p:tgtEl>
                                          <p:spTgt spid="34"/>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ox(in)">
                                      <p:cBhvr>
                                        <p:cTn id="42" dur="500"/>
                                        <p:tgtEl>
                                          <p:spTgt spid="18"/>
                                        </p:tgtEl>
                                      </p:cBhvr>
                                    </p:animEffect>
                                  </p:childTnLst>
                                </p:cTn>
                              </p:par>
                              <p:par>
                                <p:cTn id="43" presetID="4" presetClass="entr" presetSubtype="16"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box(in)">
                                      <p:cBhvr>
                                        <p:cTn id="4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4" grpId="0"/>
      <p:bldP spid="2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9"/>
          <p:cNvSpPr txBox="1">
            <a:spLocks noChangeArrowheads="1"/>
          </p:cNvSpPr>
          <p:nvPr/>
        </p:nvSpPr>
        <p:spPr bwMode="auto">
          <a:xfrm>
            <a:off x="422275" y="688975"/>
            <a:ext cx="4941888" cy="523875"/>
          </a:xfrm>
          <a:prstGeom prst="rect">
            <a:avLst/>
          </a:prstGeom>
          <a:noFill/>
          <a:ln>
            <a:noFill/>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rgbClr val="3333FF"/>
                </a:solidFill>
                <a:effectLst/>
                <a:uLnTx/>
                <a:uFillTx/>
                <a:latin typeface="+mn-lt"/>
                <a:ea typeface="华文细黑" panose="02010600040101010101" pitchFamily="2" charset="-122"/>
                <a:cs typeface="+mn-cs"/>
              </a:rPr>
              <a:t>二、随机变量函数的数学期望 </a:t>
            </a:r>
          </a:p>
        </p:txBody>
      </p:sp>
      <p:sp>
        <p:nvSpPr>
          <p:cNvPr id="17418" name="Rectangle 10"/>
          <p:cNvSpPr>
            <a:spLocks noChangeArrowheads="1"/>
          </p:cNvSpPr>
          <p:nvPr/>
        </p:nvSpPr>
        <p:spPr bwMode="auto">
          <a:xfrm>
            <a:off x="457200" y="1584325"/>
            <a:ext cx="6346825" cy="515938"/>
          </a:xfrm>
          <a:prstGeom prst="rect">
            <a:avLst/>
          </a:prstGeom>
          <a:noFill/>
          <a:ln>
            <a:noFill/>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15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FF33CC"/>
                </a:solidFill>
                <a:effectLst/>
                <a:uLnTx/>
                <a:uFillTx/>
                <a:latin typeface="+mn-lt"/>
                <a:ea typeface="华文细黑" panose="02010600040101010101" pitchFamily="2" charset="-122"/>
                <a:cs typeface="+mn-cs"/>
              </a:rPr>
              <a:t>应该如何计算</a:t>
            </a:r>
            <a:r>
              <a:rPr kumimoji="1" lang="en-US" altLang="zh-CN" sz="2400" b="1" i="1" u="none" strike="noStrike" kern="1200" cap="none" spc="0" normalizeH="0" baseline="0" noProof="0">
                <a:ln>
                  <a:noFill/>
                </a:ln>
                <a:solidFill>
                  <a:srgbClr val="FF33CC"/>
                </a:solidFill>
                <a:effectLst/>
                <a:uLnTx/>
                <a:uFillTx/>
                <a:latin typeface="+mn-lt"/>
                <a:ea typeface="华文细黑" panose="02010600040101010101" pitchFamily="2" charset="-122"/>
                <a:cs typeface="+mn-cs"/>
              </a:rPr>
              <a:t>Y</a:t>
            </a:r>
            <a:r>
              <a:rPr kumimoji="1" lang="en-US" altLang="zh-CN" sz="2400" b="1" i="0" u="none" strike="noStrike" kern="1200" cap="none" spc="0" normalizeH="0" baseline="0" noProof="0">
                <a:ln>
                  <a:noFill/>
                </a:ln>
                <a:solidFill>
                  <a:srgbClr val="FF33CC"/>
                </a:solidFill>
                <a:effectLst/>
                <a:uLnTx/>
                <a:uFillTx/>
                <a:latin typeface="+mn-lt"/>
                <a:ea typeface="华文细黑" panose="02010600040101010101" pitchFamily="2" charset="-122"/>
                <a:cs typeface="+mn-cs"/>
              </a:rPr>
              <a:t>=</a:t>
            </a:r>
            <a:r>
              <a:rPr kumimoji="1" lang="en-US" altLang="zh-CN" sz="2400" b="1" i="1" u="none" strike="noStrike" kern="1200" cap="none" spc="0" normalizeH="0" baseline="0" noProof="0">
                <a:ln>
                  <a:noFill/>
                </a:ln>
                <a:solidFill>
                  <a:srgbClr val="FF33CC"/>
                </a:solidFill>
                <a:effectLst/>
                <a:uLnTx/>
                <a:uFillTx/>
                <a:latin typeface="+mn-lt"/>
                <a:ea typeface="华文细黑" panose="02010600040101010101" pitchFamily="2" charset="-122"/>
                <a:cs typeface="+mn-cs"/>
              </a:rPr>
              <a:t>g</a:t>
            </a:r>
            <a:r>
              <a:rPr kumimoji="1" lang="en-US" altLang="zh-CN" sz="2400" b="1" i="0" u="none" strike="noStrike" kern="1200" cap="none" spc="0" normalizeH="0" baseline="0" noProof="0">
                <a:ln>
                  <a:noFill/>
                </a:ln>
                <a:solidFill>
                  <a:srgbClr val="FF33CC"/>
                </a:solidFill>
                <a:effectLst/>
                <a:uLnTx/>
                <a:uFillTx/>
                <a:latin typeface="+mn-lt"/>
                <a:ea typeface="华文细黑" panose="02010600040101010101" pitchFamily="2" charset="-122"/>
                <a:cs typeface="+mn-cs"/>
              </a:rPr>
              <a:t>(</a:t>
            </a:r>
            <a:r>
              <a:rPr kumimoji="1" lang="en-US" altLang="zh-CN" sz="2400" b="1" i="1" u="none" strike="noStrike" kern="1200" cap="none" spc="0" normalizeH="0" baseline="0" noProof="0">
                <a:ln>
                  <a:noFill/>
                </a:ln>
                <a:solidFill>
                  <a:srgbClr val="FF33CC"/>
                </a:solidFill>
                <a:effectLst/>
                <a:uLnTx/>
                <a:uFillTx/>
                <a:latin typeface="+mn-lt"/>
                <a:ea typeface="华文细黑" panose="02010600040101010101" pitchFamily="2" charset="-122"/>
                <a:cs typeface="+mn-cs"/>
              </a:rPr>
              <a:t>X</a:t>
            </a:r>
            <a:r>
              <a:rPr kumimoji="1" lang="en-US" altLang="zh-CN" sz="2400" b="1" i="0" u="none" strike="noStrike" kern="1200" cap="none" spc="0" normalizeH="0" baseline="0" noProof="0">
                <a:ln>
                  <a:noFill/>
                </a:ln>
                <a:solidFill>
                  <a:srgbClr val="FF33CC"/>
                </a:solidFill>
                <a:effectLst/>
                <a:uLnTx/>
                <a:uFillTx/>
                <a:latin typeface="+mn-lt"/>
                <a:ea typeface="华文细黑" panose="02010600040101010101" pitchFamily="2" charset="-122"/>
                <a:cs typeface="+mn-cs"/>
              </a:rPr>
              <a:t>)</a:t>
            </a:r>
            <a:r>
              <a:rPr kumimoji="1" lang="zh-CN" altLang="en-US" sz="2400" b="1" i="0" u="none" strike="noStrike" kern="1200" cap="none" spc="0" normalizeH="0" baseline="0" noProof="0">
                <a:ln>
                  <a:noFill/>
                </a:ln>
                <a:solidFill>
                  <a:srgbClr val="FF33CC"/>
                </a:solidFill>
                <a:effectLst/>
                <a:uLnTx/>
                <a:uFillTx/>
                <a:latin typeface="+mn-lt"/>
                <a:ea typeface="华文细黑" panose="02010600040101010101" pitchFamily="2" charset="-122"/>
                <a:cs typeface="+mn-cs"/>
              </a:rPr>
              <a:t>的数学期望呢？</a:t>
            </a:r>
          </a:p>
        </p:txBody>
      </p:sp>
      <p:sp>
        <p:nvSpPr>
          <p:cNvPr id="17423" name="Rectangle 15"/>
          <p:cNvSpPr>
            <a:spLocks noChangeArrowheads="1"/>
          </p:cNvSpPr>
          <p:nvPr/>
        </p:nvSpPr>
        <p:spPr bwMode="auto">
          <a:xfrm>
            <a:off x="1638300" y="4516438"/>
            <a:ext cx="7467600" cy="534988"/>
          </a:xfrm>
          <a:prstGeom prst="rect">
            <a:avLst/>
          </a:prstGeom>
          <a:noFill/>
          <a:ln>
            <a:noFill/>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0000"/>
              </a:lnSpc>
              <a:spcBef>
                <a:spcPct val="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uLnTx/>
                <a:uFillTx/>
                <a:latin typeface="+mn-lt"/>
                <a:ea typeface="华文细黑" panose="02010600040101010101" pitchFamily="2" charset="-122"/>
                <a:cs typeface="+mn-cs"/>
              </a:rPr>
              <a:t>故可以按照期望的定义把</a:t>
            </a:r>
            <a:r>
              <a:rPr kumimoji="1" lang="en-US" altLang="zh-CN" sz="2400" b="1" i="1" u="none" strike="noStrike" kern="1200" cap="none" spc="0" normalizeH="0" baseline="0" noProof="0">
                <a:ln>
                  <a:noFill/>
                </a:ln>
                <a:solidFill>
                  <a:schemeClr val="tx1"/>
                </a:solidFill>
                <a:effectLst/>
                <a:uLnTx/>
                <a:uFillTx/>
                <a:latin typeface="+mn-lt"/>
                <a:ea typeface="华文细黑" panose="02010600040101010101" pitchFamily="2" charset="-122"/>
                <a:cs typeface="+mn-cs"/>
              </a:rPr>
              <a:t>E </a:t>
            </a:r>
            <a:r>
              <a:rPr kumimoji="1" lang="en-US" altLang="zh-CN" sz="2400" b="1" i="0" u="none" strike="noStrike" kern="1200" cap="none" spc="0" normalizeH="0" baseline="0" noProof="0">
                <a:ln>
                  <a:noFill/>
                </a:ln>
                <a:solidFill>
                  <a:schemeClr val="tx1"/>
                </a:solidFill>
                <a:effectLst/>
                <a:uLnTx/>
                <a:uFillTx/>
                <a:latin typeface="+mn-lt"/>
                <a:ea typeface="华文细黑" panose="02010600040101010101" pitchFamily="2" charset="-122"/>
                <a:cs typeface="+mn-cs"/>
              </a:rPr>
              <a:t>[ </a:t>
            </a:r>
            <a:r>
              <a:rPr kumimoji="1" lang="en-US" altLang="zh-CN" sz="2400" b="1" i="1" u="none" strike="noStrike" kern="1200" cap="none" spc="0" normalizeH="0" baseline="0" noProof="0">
                <a:ln>
                  <a:noFill/>
                </a:ln>
                <a:solidFill>
                  <a:schemeClr val="tx1"/>
                </a:solidFill>
                <a:effectLst/>
                <a:uLnTx/>
                <a:uFillTx/>
                <a:latin typeface="+mn-lt"/>
                <a:ea typeface="华文细黑" panose="02010600040101010101" pitchFamily="2" charset="-122"/>
                <a:cs typeface="+mn-cs"/>
              </a:rPr>
              <a:t>g</a:t>
            </a:r>
            <a:r>
              <a:rPr kumimoji="1" lang="en-US" altLang="zh-CN" sz="2400" b="1" i="0" u="none" strike="noStrike" kern="1200" cap="none" spc="0" normalizeH="0" baseline="0" noProof="0">
                <a:ln>
                  <a:noFill/>
                </a:ln>
                <a:solidFill>
                  <a:schemeClr val="tx1"/>
                </a:solidFill>
                <a:effectLst/>
                <a:uLnTx/>
                <a:uFillTx/>
                <a:latin typeface="+mn-lt"/>
                <a:ea typeface="华文细黑" panose="02010600040101010101" pitchFamily="2" charset="-122"/>
                <a:cs typeface="+mn-cs"/>
              </a:rPr>
              <a:t>(</a:t>
            </a:r>
            <a:r>
              <a:rPr kumimoji="1" lang="en-US" altLang="zh-CN" sz="2400" b="1" i="1" u="none" strike="noStrike" kern="1200" cap="none" spc="0" normalizeH="0" baseline="0" noProof="0">
                <a:ln>
                  <a:noFill/>
                </a:ln>
                <a:solidFill>
                  <a:schemeClr val="tx1"/>
                </a:solidFill>
                <a:effectLst/>
                <a:uLnTx/>
                <a:uFillTx/>
                <a:latin typeface="+mn-lt"/>
                <a:ea typeface="华文细黑" panose="02010600040101010101" pitchFamily="2" charset="-122"/>
                <a:cs typeface="+mn-cs"/>
              </a:rPr>
              <a:t>X </a:t>
            </a:r>
            <a:r>
              <a:rPr kumimoji="1" lang="en-US" altLang="zh-CN" sz="2400" b="1" i="0" u="none" strike="noStrike" kern="1200" cap="none" spc="0" normalizeH="0" baseline="0" noProof="0">
                <a:ln>
                  <a:noFill/>
                </a:ln>
                <a:solidFill>
                  <a:schemeClr val="tx1"/>
                </a:solidFill>
                <a:effectLst/>
                <a:uLnTx/>
                <a:uFillTx/>
                <a:latin typeface="+mn-lt"/>
                <a:ea typeface="华文细黑" panose="02010600040101010101" pitchFamily="2" charset="-122"/>
                <a:cs typeface="+mn-cs"/>
              </a:rPr>
              <a:t>) ]</a:t>
            </a:r>
            <a:r>
              <a:rPr kumimoji="1" lang="zh-CN" altLang="en-US" sz="2400" b="1" i="0" u="none" strike="noStrike" kern="1200" cap="none" spc="0" normalizeH="0" baseline="0" noProof="0">
                <a:ln>
                  <a:noFill/>
                </a:ln>
                <a:solidFill>
                  <a:schemeClr val="tx1"/>
                </a:solidFill>
                <a:effectLst/>
                <a:uLnTx/>
                <a:uFillTx/>
                <a:latin typeface="+mn-lt"/>
                <a:ea typeface="华文细黑" panose="02010600040101010101" pitchFamily="2" charset="-122"/>
                <a:cs typeface="+mn-cs"/>
              </a:rPr>
              <a:t>计算出来</a:t>
            </a:r>
            <a:r>
              <a:rPr kumimoji="1" lang="en-US" altLang="zh-CN" sz="2400" b="1" i="0" u="none" strike="noStrike" kern="1200" cap="none" spc="0" normalizeH="0" baseline="0" noProof="0">
                <a:ln>
                  <a:noFill/>
                </a:ln>
                <a:solidFill>
                  <a:schemeClr val="tx1"/>
                </a:solidFill>
                <a:effectLst/>
                <a:uLnTx/>
                <a:uFillTx/>
                <a:latin typeface="+mn-lt"/>
                <a:ea typeface="华文细黑" panose="02010600040101010101" pitchFamily="2" charset="-122"/>
                <a:cs typeface="+mn-cs"/>
              </a:rPr>
              <a:t>.</a:t>
            </a:r>
          </a:p>
        </p:txBody>
      </p:sp>
      <p:sp>
        <p:nvSpPr>
          <p:cNvPr id="17424" name="Text Box 16"/>
          <p:cNvSpPr txBox="1">
            <a:spLocks noChangeArrowheads="1"/>
          </p:cNvSpPr>
          <p:nvPr/>
        </p:nvSpPr>
        <p:spPr bwMode="auto">
          <a:xfrm>
            <a:off x="523875" y="2420938"/>
            <a:ext cx="2032000" cy="461963"/>
          </a:xfrm>
          <a:prstGeom prst="rect">
            <a:avLst/>
          </a:prstGeom>
          <a:noFill/>
          <a:ln>
            <a:noFill/>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FF33CC"/>
                </a:solidFill>
                <a:effectLst/>
                <a:uLnTx/>
                <a:uFillTx/>
                <a:latin typeface="+mn-lt"/>
                <a:ea typeface="华文细黑" panose="02010600040101010101" pitchFamily="2" charset="-122"/>
                <a:cs typeface="+mn-cs"/>
              </a:rPr>
              <a:t>一种方法是，</a:t>
            </a:r>
          </a:p>
        </p:txBody>
      </p:sp>
      <p:sp>
        <p:nvSpPr>
          <p:cNvPr id="17425" name="Text Box 17"/>
          <p:cNvSpPr txBox="1">
            <a:spLocks noChangeArrowheads="1"/>
          </p:cNvSpPr>
          <p:nvPr/>
        </p:nvSpPr>
        <p:spPr bwMode="auto">
          <a:xfrm>
            <a:off x="1638300" y="3246438"/>
            <a:ext cx="3673475" cy="461963"/>
          </a:xfrm>
          <a:prstGeom prst="rect">
            <a:avLst/>
          </a:prstGeom>
          <a:noFill/>
          <a:ln>
            <a:noFill/>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uLnTx/>
                <a:uFillTx/>
                <a:latin typeface="+mn-lt"/>
                <a:ea typeface="华文细黑" panose="02010600040101010101" pitchFamily="2" charset="-122"/>
                <a:cs typeface="+mn-cs"/>
              </a:rPr>
              <a:t>因为</a:t>
            </a:r>
            <a:r>
              <a:rPr kumimoji="1" lang="en-US" altLang="zh-CN" sz="2400" b="1" i="1" u="none" strike="noStrike" kern="1200" cap="none" spc="0" normalizeH="0" baseline="0" noProof="0">
                <a:ln>
                  <a:noFill/>
                </a:ln>
                <a:solidFill>
                  <a:schemeClr val="tx1"/>
                </a:solidFill>
                <a:effectLst/>
                <a:uLnTx/>
                <a:uFillTx/>
                <a:latin typeface="+mn-lt"/>
                <a:ea typeface="华文细黑" panose="02010600040101010101" pitchFamily="2" charset="-122"/>
                <a:cs typeface="+mn-cs"/>
              </a:rPr>
              <a:t>g</a:t>
            </a:r>
            <a:r>
              <a:rPr kumimoji="1" lang="en-US" altLang="zh-CN" sz="2400" b="1" i="0" u="none" strike="noStrike" kern="1200" cap="none" spc="0" normalizeH="0" baseline="0" noProof="0">
                <a:ln>
                  <a:noFill/>
                </a:ln>
                <a:solidFill>
                  <a:schemeClr val="tx1"/>
                </a:solidFill>
                <a:effectLst/>
                <a:uLnTx/>
                <a:uFillTx/>
                <a:latin typeface="+mn-lt"/>
                <a:ea typeface="华文细黑" panose="02010600040101010101" pitchFamily="2" charset="-122"/>
                <a:cs typeface="+mn-cs"/>
              </a:rPr>
              <a:t>( </a:t>
            </a:r>
            <a:r>
              <a:rPr kumimoji="1" lang="en-US" altLang="zh-CN" sz="2400" b="1" i="1" u="none" strike="noStrike" kern="1200" cap="none" spc="0" normalizeH="0" baseline="0" noProof="0">
                <a:ln>
                  <a:noFill/>
                </a:ln>
                <a:solidFill>
                  <a:schemeClr val="tx1"/>
                </a:solidFill>
                <a:effectLst/>
                <a:uLnTx/>
                <a:uFillTx/>
                <a:latin typeface="+mn-lt"/>
                <a:ea typeface="华文细黑" panose="02010600040101010101" pitchFamily="2" charset="-122"/>
                <a:cs typeface="+mn-cs"/>
              </a:rPr>
              <a:t>X </a:t>
            </a:r>
            <a:r>
              <a:rPr kumimoji="1" lang="en-US" altLang="zh-CN" sz="2400" b="1" i="0" u="none" strike="noStrike" kern="1200" cap="none" spc="0" normalizeH="0" baseline="0" noProof="0">
                <a:ln>
                  <a:noFill/>
                </a:ln>
                <a:solidFill>
                  <a:schemeClr val="tx1"/>
                </a:solidFill>
                <a:effectLst/>
                <a:uLnTx/>
                <a:uFillTx/>
                <a:latin typeface="+mn-lt"/>
                <a:ea typeface="华文细黑" panose="02010600040101010101" pitchFamily="2" charset="-122"/>
                <a:cs typeface="+mn-cs"/>
              </a:rPr>
              <a:t>)</a:t>
            </a:r>
            <a:r>
              <a:rPr kumimoji="1" lang="zh-CN" altLang="en-US" sz="2400" b="1" i="0" u="none" strike="noStrike" kern="1200" cap="none" spc="0" normalizeH="0" baseline="0" noProof="0">
                <a:ln>
                  <a:noFill/>
                </a:ln>
                <a:solidFill>
                  <a:schemeClr val="tx1"/>
                </a:solidFill>
                <a:effectLst/>
                <a:uLnTx/>
                <a:uFillTx/>
                <a:latin typeface="+mn-lt"/>
                <a:ea typeface="华文细黑" panose="02010600040101010101" pitchFamily="2" charset="-122"/>
                <a:cs typeface="+mn-cs"/>
              </a:rPr>
              <a:t>也是随机变量，</a:t>
            </a:r>
          </a:p>
        </p:txBody>
      </p:sp>
      <p:sp>
        <p:nvSpPr>
          <p:cNvPr id="17428" name="Text Box 20"/>
          <p:cNvSpPr txBox="1">
            <a:spLocks noChangeArrowheads="1"/>
          </p:cNvSpPr>
          <p:nvPr/>
        </p:nvSpPr>
        <p:spPr bwMode="auto">
          <a:xfrm>
            <a:off x="1619250" y="3856038"/>
            <a:ext cx="5699125" cy="461963"/>
          </a:xfrm>
          <a:prstGeom prst="rect">
            <a:avLst/>
          </a:prstGeom>
          <a:noFill/>
          <a:ln>
            <a:noFill/>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uLnTx/>
                <a:uFillTx/>
                <a:latin typeface="+mn-lt"/>
                <a:ea typeface="华文细黑" panose="02010600040101010101" pitchFamily="2" charset="-122"/>
                <a:cs typeface="+mn-cs"/>
              </a:rPr>
              <a:t>它的分布可以由已知的</a:t>
            </a:r>
            <a:r>
              <a:rPr kumimoji="1" lang="en-US" altLang="zh-CN" sz="2400" b="1" i="1" u="none" strike="noStrike" kern="1200" cap="none" spc="0" normalizeH="0" baseline="0" noProof="0">
                <a:ln>
                  <a:noFill/>
                </a:ln>
                <a:solidFill>
                  <a:schemeClr val="tx1"/>
                </a:solidFill>
                <a:effectLst/>
                <a:uLnTx/>
                <a:uFillTx/>
                <a:latin typeface="+mn-lt"/>
                <a:ea typeface="华文细黑" panose="02010600040101010101" pitchFamily="2" charset="-122"/>
                <a:cs typeface="+mn-cs"/>
              </a:rPr>
              <a:t>X </a:t>
            </a:r>
            <a:r>
              <a:rPr kumimoji="1" lang="zh-CN" altLang="en-US" sz="2400" b="1" i="0" u="none" strike="noStrike" kern="1200" cap="none" spc="0" normalizeH="0" baseline="0" noProof="0">
                <a:ln>
                  <a:noFill/>
                </a:ln>
                <a:solidFill>
                  <a:schemeClr val="tx1"/>
                </a:solidFill>
                <a:effectLst/>
                <a:uLnTx/>
                <a:uFillTx/>
                <a:latin typeface="+mn-lt"/>
                <a:ea typeface="华文细黑" panose="02010600040101010101" pitchFamily="2" charset="-122"/>
                <a:cs typeface="+mn-cs"/>
              </a:rPr>
              <a:t>的分布求出来，</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18">
                                            <p:txEl>
                                              <p:pRg st="0" end="0"/>
                                            </p:txEl>
                                          </p:spTgt>
                                        </p:tgtEl>
                                        <p:attrNameLst>
                                          <p:attrName>style.visibility</p:attrName>
                                        </p:attrNameLst>
                                      </p:cBhvr>
                                      <p:to>
                                        <p:strVal val="visible"/>
                                      </p:to>
                                    </p:set>
                                    <p:animEffect transition="in" filter="wipe(left)">
                                      <p:cBhvr>
                                        <p:cTn id="7" dur="500"/>
                                        <p:tgtEl>
                                          <p:spTgt spid="174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24">
                                            <p:txEl>
                                              <p:pRg st="0" end="0"/>
                                            </p:txEl>
                                          </p:spTgt>
                                        </p:tgtEl>
                                        <p:attrNameLst>
                                          <p:attrName>style.visibility</p:attrName>
                                        </p:attrNameLst>
                                      </p:cBhvr>
                                      <p:to>
                                        <p:strVal val="visible"/>
                                      </p:to>
                                    </p:set>
                                    <p:animEffect transition="in" filter="wipe(left)">
                                      <p:cBhvr>
                                        <p:cTn id="12" dur="500"/>
                                        <p:tgtEl>
                                          <p:spTgt spid="1742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425">
                                            <p:txEl>
                                              <p:pRg st="0" end="0"/>
                                            </p:txEl>
                                          </p:spTgt>
                                        </p:tgtEl>
                                        <p:attrNameLst>
                                          <p:attrName>style.visibility</p:attrName>
                                        </p:attrNameLst>
                                      </p:cBhvr>
                                      <p:to>
                                        <p:strVal val="visible"/>
                                      </p:to>
                                    </p:set>
                                    <p:animEffect transition="in" filter="wipe(left)">
                                      <p:cBhvr>
                                        <p:cTn id="17" dur="500"/>
                                        <p:tgtEl>
                                          <p:spTgt spid="1742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428">
                                            <p:txEl>
                                              <p:pRg st="0" end="0"/>
                                            </p:txEl>
                                          </p:spTgt>
                                        </p:tgtEl>
                                        <p:attrNameLst>
                                          <p:attrName>style.visibility</p:attrName>
                                        </p:attrNameLst>
                                      </p:cBhvr>
                                      <p:to>
                                        <p:strVal val="visible"/>
                                      </p:to>
                                    </p:set>
                                    <p:animEffect transition="in" filter="wipe(left)">
                                      <p:cBhvr>
                                        <p:cTn id="22" dur="500"/>
                                        <p:tgtEl>
                                          <p:spTgt spid="1742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423">
                                            <p:txEl>
                                              <p:pRg st="0" end="0"/>
                                            </p:txEl>
                                          </p:spTgt>
                                        </p:tgtEl>
                                        <p:attrNameLst>
                                          <p:attrName>style.visibility</p:attrName>
                                        </p:attrNameLst>
                                      </p:cBhvr>
                                      <p:to>
                                        <p:strVal val="visible"/>
                                      </p:to>
                                    </p:set>
                                    <p:animEffect transition="in" filter="wipe(left)">
                                      <p:cBhvr>
                                        <p:cTn id="27" dur="500"/>
                                        <p:tgtEl>
                                          <p:spTgt spid="174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8" grpId="0" build="p"/>
      <p:bldP spid="17423" grpId="0" build="p"/>
      <p:bldP spid="17424" grpId="0" build="p"/>
      <p:bldP spid="17425" grpId="0" build="p"/>
      <p:bldP spid="1742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714" name="Group 8"/>
          <p:cNvGrpSpPr/>
          <p:nvPr/>
        </p:nvGrpSpPr>
        <p:grpSpPr>
          <a:xfrm>
            <a:off x="1062038" y="817563"/>
            <a:ext cx="7542212" cy="1689100"/>
            <a:chOff x="1066" y="913"/>
            <a:chExt cx="4281" cy="1101"/>
          </a:xfrm>
        </p:grpSpPr>
        <p:pic>
          <p:nvPicPr>
            <p:cNvPr id="115734" name="Picture 8" descr="卷轴2"/>
            <p:cNvPicPr>
              <a:picLocks noChangeAspect="1"/>
            </p:cNvPicPr>
            <p:nvPr/>
          </p:nvPicPr>
          <p:blipFill>
            <a:blip r:embed="rId2"/>
            <a:stretch>
              <a:fillRect/>
            </a:stretch>
          </p:blipFill>
          <p:spPr>
            <a:xfrm>
              <a:off x="1066" y="913"/>
              <a:ext cx="4281" cy="1101"/>
            </a:xfrm>
            <a:prstGeom prst="rect">
              <a:avLst/>
            </a:prstGeom>
            <a:noFill/>
            <a:ln w="9525">
              <a:noFill/>
            </a:ln>
          </p:spPr>
        </p:pic>
        <p:sp>
          <p:nvSpPr>
            <p:cNvPr id="115735" name="Rectangle 6" descr="信纸"/>
            <p:cNvSpPr/>
            <p:nvPr/>
          </p:nvSpPr>
          <p:spPr>
            <a:xfrm>
              <a:off x="1463" y="1168"/>
              <a:ext cx="3430" cy="592"/>
            </a:xfrm>
            <a:prstGeom prst="rect">
              <a:avLst/>
            </a:prstGeom>
            <a:blipFill rotWithShape="0">
              <a:blip r:embed="rId3"/>
            </a:blipFill>
            <a:ln w="9525" cap="flat" cmpd="sng">
              <a:solidFill>
                <a:schemeClr val="tx1"/>
              </a:solidFill>
              <a:prstDash val="solid"/>
              <a:miter/>
              <a:headEnd type="none" w="med" len="med"/>
              <a:tailEnd type="none" w="med" len="med"/>
            </a:ln>
          </p:spPr>
          <p:txBody>
            <a:bodyPr wrap="none" anchor="ctr"/>
            <a:lstStyle/>
            <a:p>
              <a:pPr>
                <a:spcBef>
                  <a:spcPct val="50000"/>
                </a:spcBef>
              </a:pPr>
              <a:endParaRPr lang="zh-CN" altLang="en-US" sz="1800" dirty="0">
                <a:solidFill>
                  <a:srgbClr val="999933"/>
                </a:solidFill>
                <a:latin typeface="Verdana" panose="020B0604030504040204" pitchFamily="34" charset="0"/>
                <a:ea typeface="PMingLiU" panose="02020500000000000000" pitchFamily="18" charset="-120"/>
              </a:endParaRPr>
            </a:p>
          </p:txBody>
        </p:sp>
      </p:grpSp>
      <p:sp>
        <p:nvSpPr>
          <p:cNvPr id="115715" name="Rectangle 6"/>
          <p:cNvSpPr>
            <a:spLocks noGrp="1"/>
          </p:cNvSpPr>
          <p:nvPr>
            <p:ph type="title" idx="4294967295"/>
          </p:nvPr>
        </p:nvSpPr>
        <p:spPr>
          <a:xfrm>
            <a:off x="1619250" y="1322388"/>
            <a:ext cx="6330950" cy="935037"/>
          </a:xfrm>
          <a:prstGeom prst="rect">
            <a:avLst/>
          </a:prstGeom>
          <a:noFill/>
          <a:ln w="9525">
            <a:noFill/>
          </a:ln>
        </p:spPr>
        <p:txBody>
          <a:bodyPr/>
          <a:lstStyle/>
          <a:p>
            <a:pPr eaLnBrk="1" hangingPunct="1">
              <a:buNone/>
            </a:pPr>
            <a:r>
              <a:rPr lang="zh-CN" altLang="en-US" sz="3200" b="0" dirty="0">
                <a:solidFill>
                  <a:schemeClr val="tx1"/>
                </a:solidFill>
                <a:latin typeface="黑体" panose="02010609060101010101" pitchFamily="49" charset="-122"/>
                <a:ea typeface="黑体" panose="02010609060101010101" pitchFamily="49" charset="-122"/>
              </a:rPr>
              <a:t>第四章  </a:t>
            </a:r>
            <a:r>
              <a:rPr lang="zh-CN" altLang="en-US" sz="3200" b="0" dirty="0">
                <a:solidFill>
                  <a:srgbClr val="000000"/>
                </a:solidFill>
                <a:latin typeface="黑体" panose="02010609060101010101" pitchFamily="49" charset="-122"/>
                <a:ea typeface="黑体" panose="02010609060101010101" pitchFamily="49" charset="-122"/>
              </a:rPr>
              <a:t>随机变量的数字特征</a:t>
            </a:r>
            <a:endParaRPr lang="zh-CN" altLang="en-US" sz="3200" b="0" dirty="0">
              <a:solidFill>
                <a:schemeClr val="tx1"/>
              </a:solidFill>
              <a:latin typeface="黑体" panose="02010609060101010101" pitchFamily="49" charset="-122"/>
              <a:ea typeface="黑体" panose="02010609060101010101" pitchFamily="49" charset="-122"/>
            </a:endParaRPr>
          </a:p>
        </p:txBody>
      </p:sp>
      <p:sp>
        <p:nvSpPr>
          <p:cNvPr id="19460" name="AutoShape 87"/>
          <p:cNvSpPr>
            <a:spLocks noChangeArrowheads="1"/>
          </p:cNvSpPr>
          <p:nvPr/>
        </p:nvSpPr>
        <p:spPr bwMode="gray">
          <a:xfrm>
            <a:off x="2284413" y="2903538"/>
            <a:ext cx="5105400" cy="488950"/>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ln>
          <a:effectLst>
            <a:outerShdw dist="53882" dir="2700000" algn="ctr" rotWithShape="0">
              <a:srgbClr val="292929">
                <a:alpha val="50000"/>
              </a:srgb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rgbClr val="080808"/>
              </a:solidFill>
              <a:effectLst/>
              <a:uLnTx/>
              <a:uFillTx/>
              <a:latin typeface="华文细黑" panose="02010600040101010101" pitchFamily="2" charset="-122"/>
              <a:ea typeface="华文细黑" panose="02010600040101010101" pitchFamily="2" charset="-122"/>
              <a:cs typeface="+mn-cs"/>
            </a:endParaRPr>
          </a:p>
        </p:txBody>
      </p:sp>
      <p:sp>
        <p:nvSpPr>
          <p:cNvPr id="115717" name="Rectangle 88"/>
          <p:cNvSpPr/>
          <p:nvPr/>
        </p:nvSpPr>
        <p:spPr>
          <a:xfrm>
            <a:off x="2495550" y="2906713"/>
            <a:ext cx="2125663" cy="461962"/>
          </a:xfrm>
          <a:prstGeom prst="rect">
            <a:avLst/>
          </a:prstGeom>
          <a:noFill/>
          <a:ln w="9525">
            <a:noFill/>
          </a:ln>
        </p:spPr>
        <p:txBody>
          <a:bodyPr wrap="none">
            <a:spAutoFit/>
          </a:bodyPr>
          <a:lstStyle/>
          <a:p>
            <a:r>
              <a:rPr lang="en-US" altLang="zh-CN" sz="2400" b="1" dirty="0">
                <a:solidFill>
                  <a:srgbClr val="000000"/>
                </a:solidFill>
                <a:latin typeface="华文细黑" panose="02010600040101010101" pitchFamily="2" charset="-122"/>
                <a:ea typeface="华文细黑" panose="02010600040101010101" pitchFamily="2" charset="-122"/>
              </a:rPr>
              <a:t> §1  </a:t>
            </a:r>
            <a:r>
              <a:rPr lang="zh-CN" altLang="en-US" sz="2400" b="1" dirty="0">
                <a:solidFill>
                  <a:srgbClr val="000000"/>
                </a:solidFill>
                <a:latin typeface="华文细黑" panose="02010600040101010101" pitchFamily="2" charset="-122"/>
                <a:ea typeface="华文细黑" panose="02010600040101010101" pitchFamily="2" charset="-122"/>
              </a:rPr>
              <a:t>数学期望</a:t>
            </a:r>
            <a:endParaRPr lang="zh-CN" altLang="en-US" sz="2400" dirty="0">
              <a:solidFill>
                <a:srgbClr val="000000"/>
              </a:solidFill>
              <a:latin typeface="华文细黑" panose="02010600040101010101" pitchFamily="2" charset="-122"/>
              <a:ea typeface="华文细黑" panose="02010600040101010101" pitchFamily="2" charset="-122"/>
            </a:endParaRPr>
          </a:p>
        </p:txBody>
      </p:sp>
      <p:sp>
        <p:nvSpPr>
          <p:cNvPr id="19462" name="AutoShape 89"/>
          <p:cNvSpPr>
            <a:spLocks noChangeArrowheads="1"/>
          </p:cNvSpPr>
          <p:nvPr/>
        </p:nvSpPr>
        <p:spPr bwMode="gray">
          <a:xfrm>
            <a:off x="2284413" y="3652838"/>
            <a:ext cx="5105400" cy="488950"/>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ln>
          <a:effectLst>
            <a:outerShdw dist="53882" dir="2700000" algn="ctr" rotWithShape="0">
              <a:srgbClr val="292929">
                <a:alpha val="50000"/>
              </a:srgb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rgbClr val="080808"/>
              </a:solidFill>
              <a:effectLst/>
              <a:uLnTx/>
              <a:uFillTx/>
              <a:latin typeface="华文细黑" panose="02010600040101010101" pitchFamily="2" charset="-122"/>
              <a:ea typeface="华文细黑" panose="02010600040101010101" pitchFamily="2" charset="-122"/>
              <a:cs typeface="+mn-cs"/>
            </a:endParaRPr>
          </a:p>
        </p:txBody>
      </p:sp>
      <p:sp>
        <p:nvSpPr>
          <p:cNvPr id="19463" name="AutoShape 90"/>
          <p:cNvSpPr>
            <a:spLocks noChangeArrowheads="1"/>
          </p:cNvSpPr>
          <p:nvPr/>
        </p:nvSpPr>
        <p:spPr bwMode="gray">
          <a:xfrm>
            <a:off x="2281238" y="4395788"/>
            <a:ext cx="5105400" cy="488950"/>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ln>
          <a:effectLst>
            <a:outerShdw dist="53882" dir="2700000" algn="ctr" rotWithShape="0">
              <a:srgbClr val="292929">
                <a:alpha val="50000"/>
              </a:srgb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rgbClr val="080808"/>
              </a:solidFill>
              <a:effectLst/>
              <a:uLnTx/>
              <a:uFillTx/>
              <a:latin typeface="华文细黑" panose="02010600040101010101" pitchFamily="2" charset="-122"/>
              <a:ea typeface="华文细黑" panose="02010600040101010101" pitchFamily="2" charset="-122"/>
              <a:cs typeface="+mn-cs"/>
            </a:endParaRPr>
          </a:p>
        </p:txBody>
      </p:sp>
      <p:sp>
        <p:nvSpPr>
          <p:cNvPr id="19464" name="Oval 91"/>
          <p:cNvSpPr>
            <a:spLocks noChangeArrowheads="1"/>
          </p:cNvSpPr>
          <p:nvPr/>
        </p:nvSpPr>
        <p:spPr bwMode="gray">
          <a:xfrm>
            <a:off x="2195513" y="3021013"/>
            <a:ext cx="228600" cy="228600"/>
          </a:xfrm>
          <a:prstGeom prst="ellipse">
            <a:avLst/>
          </a:prstGeom>
          <a:gradFill rotWithShape="1">
            <a:gsLst>
              <a:gs pos="0">
                <a:srgbClr val="E96E29"/>
              </a:gs>
              <a:gs pos="100000">
                <a:srgbClr val="9B491B"/>
              </a:gs>
            </a:gsLst>
            <a:path path="shape">
              <a:fillToRect l="50000" t="50000" r="50000" b="50000"/>
            </a:path>
          </a:gradFill>
          <a:ln w="19050">
            <a:solidFill>
              <a:srgbClr val="FFFFFF"/>
            </a:solidFill>
            <a:round/>
          </a:ln>
          <a:effectLst>
            <a:outerShdw dist="63500" dir="2212194" algn="ctr" rotWithShape="0">
              <a:srgbClr val="DDDDDD">
                <a:alpha val="50000"/>
              </a:srgb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rgbClr val="080808"/>
              </a:solidFill>
              <a:effectLst/>
              <a:uLnTx/>
              <a:uFillTx/>
              <a:latin typeface="华文细黑" panose="02010600040101010101" pitchFamily="2" charset="-122"/>
              <a:ea typeface="华文细黑" panose="02010600040101010101" pitchFamily="2" charset="-122"/>
              <a:cs typeface="+mn-cs"/>
            </a:endParaRPr>
          </a:p>
        </p:txBody>
      </p:sp>
      <p:sp>
        <p:nvSpPr>
          <p:cNvPr id="19465" name="Oval 92"/>
          <p:cNvSpPr>
            <a:spLocks noChangeArrowheads="1"/>
          </p:cNvSpPr>
          <p:nvPr/>
        </p:nvSpPr>
        <p:spPr bwMode="gray">
          <a:xfrm>
            <a:off x="2208213" y="3786188"/>
            <a:ext cx="228600" cy="228600"/>
          </a:xfrm>
          <a:prstGeom prst="ellipse">
            <a:avLst/>
          </a:prstGeom>
          <a:gradFill rotWithShape="1">
            <a:gsLst>
              <a:gs pos="0">
                <a:srgbClr val="DCDC48"/>
              </a:gs>
              <a:gs pos="100000">
                <a:srgbClr val="939330"/>
              </a:gs>
            </a:gsLst>
            <a:path path="shape">
              <a:fillToRect l="50000" t="50000" r="50000" b="50000"/>
            </a:path>
          </a:gradFill>
          <a:ln w="19050">
            <a:solidFill>
              <a:srgbClr val="FFFFFF"/>
            </a:solidFill>
            <a:round/>
          </a:ln>
          <a:effectLst>
            <a:outerShdw dist="63500" dir="2212194" algn="ctr" rotWithShape="0">
              <a:srgbClr val="DDDDDD">
                <a:alpha val="50000"/>
              </a:srgb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rgbClr val="080808"/>
              </a:solidFill>
              <a:effectLst/>
              <a:uLnTx/>
              <a:uFillTx/>
              <a:latin typeface="华文细黑" panose="02010600040101010101" pitchFamily="2" charset="-122"/>
              <a:ea typeface="华文细黑" panose="02010600040101010101" pitchFamily="2" charset="-122"/>
              <a:cs typeface="+mn-cs"/>
            </a:endParaRPr>
          </a:p>
        </p:txBody>
      </p:sp>
      <p:sp>
        <p:nvSpPr>
          <p:cNvPr id="19466" name="Oval 93"/>
          <p:cNvSpPr>
            <a:spLocks noChangeArrowheads="1"/>
          </p:cNvSpPr>
          <p:nvPr/>
        </p:nvSpPr>
        <p:spPr bwMode="gray">
          <a:xfrm>
            <a:off x="2208213" y="4541838"/>
            <a:ext cx="228600" cy="228600"/>
          </a:xfrm>
          <a:prstGeom prst="ellipse">
            <a:avLst/>
          </a:prstGeom>
          <a:solidFill>
            <a:srgbClr val="CC0099"/>
          </a:solidFill>
          <a:ln w="19050">
            <a:solidFill>
              <a:srgbClr val="FFFFFF"/>
            </a:solidFill>
            <a:round/>
          </a:ln>
          <a:effectLst>
            <a:outerShdw dist="63500" dir="2212194" algn="ctr" rotWithShape="0">
              <a:srgbClr val="DDDDDD">
                <a:alpha val="50000"/>
              </a:srgb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rgbClr val="080808"/>
              </a:solidFill>
              <a:effectLst/>
              <a:uLnTx/>
              <a:uFillTx/>
              <a:latin typeface="华文细黑" panose="02010600040101010101" pitchFamily="2" charset="-122"/>
              <a:ea typeface="华文细黑" panose="02010600040101010101" pitchFamily="2" charset="-122"/>
              <a:cs typeface="+mn-cs"/>
            </a:endParaRPr>
          </a:p>
        </p:txBody>
      </p:sp>
      <p:sp>
        <p:nvSpPr>
          <p:cNvPr id="19467" name="AutoShape 94"/>
          <p:cNvSpPr>
            <a:spLocks noChangeArrowheads="1"/>
          </p:cNvSpPr>
          <p:nvPr/>
        </p:nvSpPr>
        <p:spPr bwMode="gray">
          <a:xfrm>
            <a:off x="2284413" y="5127625"/>
            <a:ext cx="5105400" cy="488950"/>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ln>
          <a:effectLst>
            <a:outerShdw dist="53882" dir="2700000" algn="ctr" rotWithShape="0">
              <a:srgbClr val="292929">
                <a:alpha val="50000"/>
              </a:srgb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rgbClr val="080808"/>
              </a:solidFill>
              <a:effectLst/>
              <a:uLnTx/>
              <a:uFillTx/>
              <a:latin typeface="华文细黑" panose="02010600040101010101" pitchFamily="2" charset="-122"/>
              <a:ea typeface="华文细黑" panose="02010600040101010101" pitchFamily="2" charset="-122"/>
              <a:cs typeface="+mn-cs"/>
            </a:endParaRPr>
          </a:p>
        </p:txBody>
      </p:sp>
      <p:sp>
        <p:nvSpPr>
          <p:cNvPr id="19468" name="Oval 95"/>
          <p:cNvSpPr>
            <a:spLocks noChangeArrowheads="1"/>
          </p:cNvSpPr>
          <p:nvPr/>
        </p:nvSpPr>
        <p:spPr bwMode="gray">
          <a:xfrm>
            <a:off x="2195513" y="5265738"/>
            <a:ext cx="228600" cy="228600"/>
          </a:xfrm>
          <a:prstGeom prst="ellipse">
            <a:avLst/>
          </a:prstGeom>
          <a:gradFill rotWithShape="1">
            <a:gsLst>
              <a:gs pos="0">
                <a:srgbClr val="E96E29"/>
              </a:gs>
              <a:gs pos="100000">
                <a:srgbClr val="9B491B"/>
              </a:gs>
            </a:gsLst>
            <a:path path="shape">
              <a:fillToRect l="50000" t="50000" r="50000" b="50000"/>
            </a:path>
          </a:gradFill>
          <a:ln w="19050">
            <a:solidFill>
              <a:srgbClr val="FFFFFF"/>
            </a:solidFill>
            <a:round/>
          </a:ln>
          <a:effectLst>
            <a:outerShdw dist="63500" dir="2212194" algn="ctr" rotWithShape="0">
              <a:srgbClr val="DDDDDD">
                <a:alpha val="50000"/>
              </a:srgbClr>
            </a:outerShdw>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rgbClr val="080808"/>
              </a:solidFill>
              <a:effectLst/>
              <a:uLnTx/>
              <a:uFillTx/>
              <a:latin typeface="华文细黑" panose="02010600040101010101" pitchFamily="2" charset="-122"/>
              <a:ea typeface="华文细黑" panose="02010600040101010101" pitchFamily="2" charset="-122"/>
              <a:cs typeface="+mn-cs"/>
            </a:endParaRPr>
          </a:p>
        </p:txBody>
      </p:sp>
      <p:sp>
        <p:nvSpPr>
          <p:cNvPr id="115725" name="Rectangle 98"/>
          <p:cNvSpPr/>
          <p:nvPr/>
        </p:nvSpPr>
        <p:spPr>
          <a:xfrm>
            <a:off x="2498725" y="3686175"/>
            <a:ext cx="1509713" cy="461963"/>
          </a:xfrm>
          <a:prstGeom prst="rect">
            <a:avLst/>
          </a:prstGeom>
          <a:noFill/>
          <a:ln w="9525">
            <a:noFill/>
          </a:ln>
        </p:spPr>
        <p:txBody>
          <a:bodyPr wrap="none">
            <a:spAutoFit/>
          </a:bodyPr>
          <a:lstStyle/>
          <a:p>
            <a:r>
              <a:rPr lang="en-US" altLang="zh-CN" sz="2400" b="1" dirty="0">
                <a:solidFill>
                  <a:srgbClr val="000000"/>
                </a:solidFill>
                <a:latin typeface="华文细黑" panose="02010600040101010101" pitchFamily="2" charset="-122"/>
                <a:ea typeface="华文细黑" panose="02010600040101010101" pitchFamily="2" charset="-122"/>
              </a:rPr>
              <a:t> §2  </a:t>
            </a:r>
            <a:r>
              <a:rPr lang="zh-CN" altLang="en-US" sz="2400" b="1" dirty="0">
                <a:solidFill>
                  <a:srgbClr val="000000"/>
                </a:solidFill>
                <a:latin typeface="华文细黑" panose="02010600040101010101" pitchFamily="2" charset="-122"/>
                <a:ea typeface="华文细黑" panose="02010600040101010101" pitchFamily="2" charset="-122"/>
              </a:rPr>
              <a:t>方差</a:t>
            </a:r>
          </a:p>
        </p:txBody>
      </p:sp>
      <p:sp>
        <p:nvSpPr>
          <p:cNvPr id="115726" name="Rectangle 100"/>
          <p:cNvSpPr/>
          <p:nvPr/>
        </p:nvSpPr>
        <p:spPr>
          <a:xfrm>
            <a:off x="2498725" y="5199063"/>
            <a:ext cx="3049588" cy="461962"/>
          </a:xfrm>
          <a:prstGeom prst="rect">
            <a:avLst/>
          </a:prstGeom>
          <a:noFill/>
          <a:ln w="9525">
            <a:noFill/>
          </a:ln>
        </p:spPr>
        <p:txBody>
          <a:bodyPr wrap="none">
            <a:spAutoFit/>
          </a:bodyPr>
          <a:lstStyle/>
          <a:p>
            <a:r>
              <a:rPr lang="en-US" altLang="zh-CN" sz="2400" b="1" dirty="0">
                <a:solidFill>
                  <a:srgbClr val="000000"/>
                </a:solidFill>
                <a:latin typeface="华文细黑" panose="02010600040101010101" pitchFamily="2" charset="-122"/>
                <a:ea typeface="华文细黑" panose="02010600040101010101" pitchFamily="2" charset="-122"/>
              </a:rPr>
              <a:t> §4  </a:t>
            </a:r>
            <a:r>
              <a:rPr lang="zh-CN" altLang="en-US" sz="2400" b="1" dirty="0">
                <a:solidFill>
                  <a:srgbClr val="000000"/>
                </a:solidFill>
                <a:latin typeface="华文细黑" panose="02010600040101010101" pitchFamily="2" charset="-122"/>
                <a:ea typeface="华文细黑" panose="02010600040101010101" pitchFamily="2" charset="-122"/>
              </a:rPr>
              <a:t>矩、协方差矩阵</a:t>
            </a:r>
            <a:endParaRPr lang="zh-CN" altLang="en-US" sz="2400" dirty="0">
              <a:solidFill>
                <a:srgbClr val="000000"/>
              </a:solidFill>
              <a:latin typeface="华文细黑" panose="02010600040101010101" pitchFamily="2" charset="-122"/>
              <a:ea typeface="华文细黑" panose="02010600040101010101" pitchFamily="2" charset="-122"/>
            </a:endParaRPr>
          </a:p>
        </p:txBody>
      </p:sp>
      <p:sp>
        <p:nvSpPr>
          <p:cNvPr id="115727" name="Rectangle 101"/>
          <p:cNvSpPr/>
          <p:nvPr/>
        </p:nvSpPr>
        <p:spPr>
          <a:xfrm>
            <a:off x="2498725" y="4478338"/>
            <a:ext cx="3357563" cy="461962"/>
          </a:xfrm>
          <a:prstGeom prst="rect">
            <a:avLst/>
          </a:prstGeom>
          <a:noFill/>
          <a:ln w="9525">
            <a:noFill/>
          </a:ln>
        </p:spPr>
        <p:txBody>
          <a:bodyPr wrap="none">
            <a:spAutoFit/>
          </a:bodyPr>
          <a:lstStyle/>
          <a:p>
            <a:r>
              <a:rPr lang="en-US" altLang="zh-CN" sz="2400" b="1" dirty="0">
                <a:solidFill>
                  <a:srgbClr val="000000"/>
                </a:solidFill>
                <a:latin typeface="华文细黑" panose="02010600040101010101" pitchFamily="2" charset="-122"/>
                <a:ea typeface="华文细黑" panose="02010600040101010101" pitchFamily="2" charset="-122"/>
              </a:rPr>
              <a:t> §3  </a:t>
            </a:r>
            <a:r>
              <a:rPr lang="zh-CN" altLang="en-US" sz="2400" b="1" dirty="0">
                <a:solidFill>
                  <a:srgbClr val="000000"/>
                </a:solidFill>
                <a:latin typeface="华文细黑" panose="02010600040101010101" pitchFamily="2" charset="-122"/>
                <a:ea typeface="华文细黑" panose="02010600040101010101" pitchFamily="2" charset="-122"/>
              </a:rPr>
              <a:t>协方差和相关系数</a:t>
            </a:r>
            <a:endParaRPr lang="zh-CN" altLang="en-US" sz="2400" dirty="0">
              <a:solidFill>
                <a:srgbClr val="000000"/>
              </a:solidFill>
              <a:latin typeface="华文细黑" panose="02010600040101010101" pitchFamily="2" charset="-122"/>
              <a:ea typeface="华文细黑" panose="02010600040101010101" pitchFamily="2" charset="-122"/>
            </a:endParaRPr>
          </a:p>
        </p:txBody>
      </p:sp>
      <p:pic>
        <p:nvPicPr>
          <p:cNvPr id="115728" name="Picture 115" descr="artplus_nature_naturalcity42_a"/>
          <p:cNvPicPr>
            <a:picLocks noChangeAspect="1"/>
          </p:cNvPicPr>
          <p:nvPr/>
        </p:nvPicPr>
        <p:blipFill>
          <a:blip r:embed="rId4"/>
          <a:stretch>
            <a:fillRect/>
          </a:stretch>
        </p:blipFill>
        <p:spPr>
          <a:xfrm>
            <a:off x="7497763" y="5729288"/>
            <a:ext cx="1646237" cy="1111250"/>
          </a:xfrm>
          <a:prstGeom prst="rect">
            <a:avLst/>
          </a:prstGeom>
          <a:noFill/>
          <a:ln w="9525">
            <a:noFill/>
          </a:ln>
        </p:spPr>
      </p:pic>
      <p:pic>
        <p:nvPicPr>
          <p:cNvPr id="19" name="Picture 124" descr="artplus_nature_naturalcity42_d"/>
          <p:cNvPicPr>
            <a:picLocks noChangeAspect="1"/>
          </p:cNvPicPr>
          <p:nvPr/>
        </p:nvPicPr>
        <p:blipFill>
          <a:blip r:embed="rId5"/>
          <a:stretch>
            <a:fillRect/>
          </a:stretch>
        </p:blipFill>
        <p:spPr>
          <a:xfrm>
            <a:off x="7667625" y="5297488"/>
            <a:ext cx="623888" cy="579437"/>
          </a:xfrm>
          <a:prstGeom prst="rect">
            <a:avLst/>
          </a:prstGeom>
          <a:noFill/>
          <a:ln w="9525">
            <a:noFill/>
          </a:ln>
        </p:spPr>
      </p:pic>
      <p:pic>
        <p:nvPicPr>
          <p:cNvPr id="20" name="Picture 124" descr="artplus_nature_naturalcity42_d"/>
          <p:cNvPicPr>
            <a:picLocks noChangeAspect="1"/>
          </p:cNvPicPr>
          <p:nvPr/>
        </p:nvPicPr>
        <p:blipFill>
          <a:blip r:embed="rId5"/>
          <a:stretch>
            <a:fillRect/>
          </a:stretch>
        </p:blipFill>
        <p:spPr>
          <a:xfrm>
            <a:off x="7908925" y="5449888"/>
            <a:ext cx="623888" cy="579437"/>
          </a:xfrm>
          <a:prstGeom prst="rect">
            <a:avLst/>
          </a:prstGeom>
          <a:noFill/>
          <a:ln w="9525">
            <a:noFill/>
          </a:ln>
        </p:spPr>
      </p:pic>
      <p:pic>
        <p:nvPicPr>
          <p:cNvPr id="21" name="Picture 124" descr="artplus_nature_naturalcity42_d"/>
          <p:cNvPicPr>
            <a:picLocks noChangeAspect="1"/>
          </p:cNvPicPr>
          <p:nvPr/>
        </p:nvPicPr>
        <p:blipFill>
          <a:blip r:embed="rId5"/>
          <a:stretch>
            <a:fillRect/>
          </a:stretch>
        </p:blipFill>
        <p:spPr>
          <a:xfrm>
            <a:off x="8124825" y="5229225"/>
            <a:ext cx="623888" cy="579438"/>
          </a:xfrm>
          <a:prstGeom prst="rect">
            <a:avLst/>
          </a:prstGeom>
          <a:noFill/>
          <a:ln w="9525">
            <a:noFill/>
          </a:ln>
        </p:spPr>
      </p:pic>
      <p:pic>
        <p:nvPicPr>
          <p:cNvPr id="22" name="Picture 124" descr="artplus_nature_naturalcity42_d"/>
          <p:cNvPicPr>
            <a:picLocks noChangeAspect="1"/>
          </p:cNvPicPr>
          <p:nvPr/>
        </p:nvPicPr>
        <p:blipFill>
          <a:blip r:embed="rId5"/>
          <a:stretch>
            <a:fillRect/>
          </a:stretch>
        </p:blipFill>
        <p:spPr>
          <a:xfrm>
            <a:off x="8388350" y="5449888"/>
            <a:ext cx="623888" cy="579437"/>
          </a:xfrm>
          <a:prstGeom prst="rect">
            <a:avLst/>
          </a:prstGeom>
          <a:noFill/>
          <a:ln w="9525">
            <a:noFill/>
          </a:ln>
        </p:spPr>
      </p:pic>
      <p:pic>
        <p:nvPicPr>
          <p:cNvPr id="23" name="Picture 124" descr="artplus_nature_naturalcity42_d"/>
          <p:cNvPicPr>
            <a:picLocks noChangeAspect="1"/>
          </p:cNvPicPr>
          <p:nvPr/>
        </p:nvPicPr>
        <p:blipFill>
          <a:blip r:embed="rId5"/>
          <a:stretch>
            <a:fillRect/>
          </a:stretch>
        </p:blipFill>
        <p:spPr>
          <a:xfrm>
            <a:off x="7548563" y="5449888"/>
            <a:ext cx="623887" cy="579437"/>
          </a:xfrm>
          <a:prstGeom prst="rect">
            <a:avLst/>
          </a:prstGeom>
          <a:noFill/>
          <a:ln w="9525">
            <a:noFill/>
          </a:ln>
        </p:spPr>
      </p:pic>
    </p:spTree>
  </p:cSld>
  <p:clrMapOvr>
    <a:masterClrMapping/>
  </p:clrMapOvr>
  <p:transition advTm="5000">
    <p:split orient="vert"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41" name="Object 108"/>
          <p:cNvGraphicFramePr>
            <a:graphicFrameLocks noChangeAspect="1"/>
          </p:cNvGraphicFramePr>
          <p:nvPr/>
        </p:nvGraphicFramePr>
        <p:xfrm>
          <a:off x="990600" y="4335463"/>
          <a:ext cx="1004888" cy="501650"/>
        </p:xfrm>
        <a:graphic>
          <a:graphicData uri="http://schemas.openxmlformats.org/presentationml/2006/ole">
            <mc:AlternateContent xmlns:mc="http://schemas.openxmlformats.org/markup-compatibility/2006">
              <mc:Choice xmlns:v="urn:schemas-microsoft-com:vml" Requires="v">
                <p:oleObj r:id="rId2" imgW="749300" imgH="368300" progId="Equation.3">
                  <p:embed/>
                </p:oleObj>
              </mc:Choice>
              <mc:Fallback>
                <p:oleObj r:id="rId2" imgW="749300" imgH="368300" progId="Equation.3">
                  <p:embed/>
                  <p:pic>
                    <p:nvPicPr>
                      <p:cNvPr id="0" name="图片 3255"/>
                      <p:cNvPicPr/>
                      <p:nvPr/>
                    </p:nvPicPr>
                    <p:blipFill>
                      <a:blip r:embed="rId3"/>
                      <a:stretch>
                        <a:fillRect/>
                      </a:stretch>
                    </p:blipFill>
                    <p:spPr>
                      <a:xfrm>
                        <a:off x="990600" y="4335463"/>
                        <a:ext cx="1004888" cy="501650"/>
                      </a:xfrm>
                      <a:prstGeom prst="rect">
                        <a:avLst/>
                      </a:prstGeom>
                      <a:noFill/>
                      <a:ln w="38100">
                        <a:noFill/>
                        <a:miter/>
                      </a:ln>
                    </p:spPr>
                  </p:pic>
                </p:oleObj>
              </mc:Fallback>
            </mc:AlternateContent>
          </a:graphicData>
        </a:graphic>
      </p:graphicFrame>
      <p:graphicFrame>
        <p:nvGraphicFramePr>
          <p:cNvPr id="18442" name="Object 109"/>
          <p:cNvGraphicFramePr>
            <a:graphicFrameLocks noChangeAspect="1"/>
          </p:cNvGraphicFramePr>
          <p:nvPr/>
        </p:nvGraphicFramePr>
        <p:xfrm>
          <a:off x="990600" y="5359400"/>
          <a:ext cx="1397000" cy="865188"/>
        </p:xfrm>
        <a:graphic>
          <a:graphicData uri="http://schemas.openxmlformats.org/presentationml/2006/ole">
            <mc:AlternateContent xmlns:mc="http://schemas.openxmlformats.org/markup-compatibility/2006">
              <mc:Choice xmlns:v="urn:schemas-microsoft-com:vml" Requires="v">
                <p:oleObj r:id="rId4" imgW="1041400" imgH="647700" progId="Equation.3">
                  <p:embed/>
                </p:oleObj>
              </mc:Choice>
              <mc:Fallback>
                <p:oleObj r:id="rId4" imgW="1041400" imgH="647700" progId="Equation.3">
                  <p:embed/>
                  <p:pic>
                    <p:nvPicPr>
                      <p:cNvPr id="0" name="图片 3258"/>
                      <p:cNvPicPr/>
                      <p:nvPr/>
                    </p:nvPicPr>
                    <p:blipFill>
                      <a:blip r:embed="rId5"/>
                      <a:stretch>
                        <a:fillRect/>
                      </a:stretch>
                    </p:blipFill>
                    <p:spPr>
                      <a:xfrm>
                        <a:off x="990600" y="5359400"/>
                        <a:ext cx="1397000" cy="865188"/>
                      </a:xfrm>
                      <a:prstGeom prst="rect">
                        <a:avLst/>
                      </a:prstGeom>
                      <a:noFill/>
                      <a:ln w="38100">
                        <a:noFill/>
                        <a:miter/>
                      </a:ln>
                    </p:spPr>
                  </p:pic>
                </p:oleObj>
              </mc:Fallback>
            </mc:AlternateContent>
          </a:graphicData>
        </a:graphic>
      </p:graphicFrame>
      <p:sp>
        <p:nvSpPr>
          <p:cNvPr id="18443" name="Rectangle 11"/>
          <p:cNvSpPr>
            <a:spLocks noChangeArrowheads="1"/>
          </p:cNvSpPr>
          <p:nvPr/>
        </p:nvSpPr>
        <p:spPr bwMode="auto">
          <a:xfrm>
            <a:off x="481013" y="2881313"/>
            <a:ext cx="493713" cy="461963"/>
          </a:xfrm>
          <a:prstGeom prst="rect">
            <a:avLst/>
          </a:prstGeom>
          <a:noFill/>
          <a:ln>
            <a:noFill/>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2400" b="0" i="0" u="none" strike="noStrike" kern="1200" cap="none" spc="0" normalizeH="0" baseline="0" noProof="0">
                <a:ln>
                  <a:noFill/>
                </a:ln>
                <a:solidFill>
                  <a:srgbClr val="3333FF"/>
                </a:solidFill>
                <a:effectLst/>
                <a:uLnTx/>
                <a:uFillTx/>
                <a:latin typeface="+mn-lt"/>
                <a:ea typeface="黑体" panose="02010609060101010101" pitchFamily="49" charset="-122"/>
                <a:cs typeface="+mn-cs"/>
              </a:rPr>
              <a:t>解</a:t>
            </a:r>
          </a:p>
        </p:txBody>
      </p:sp>
      <p:graphicFrame>
        <p:nvGraphicFramePr>
          <p:cNvPr id="18444" name="Object 110"/>
          <p:cNvGraphicFramePr>
            <a:graphicFrameLocks noChangeAspect="1"/>
          </p:cNvGraphicFramePr>
          <p:nvPr/>
        </p:nvGraphicFramePr>
        <p:xfrm>
          <a:off x="2015378" y="4155281"/>
          <a:ext cx="4710020" cy="855663"/>
        </p:xfrm>
        <a:graphic>
          <a:graphicData uri="http://schemas.openxmlformats.org/presentationml/2006/ole">
            <mc:AlternateContent xmlns:mc="http://schemas.openxmlformats.org/markup-compatibility/2006">
              <mc:Choice xmlns:v="urn:schemas-microsoft-com:vml" Requires="v">
                <p:oleObj name="Equation" r:id="rId6" imgW="52425600" imgH="9448800" progId="Equation.DSMT4">
                  <p:embed/>
                </p:oleObj>
              </mc:Choice>
              <mc:Fallback>
                <p:oleObj name="Equation" r:id="rId6" imgW="52425600" imgH="9448800" progId="Equation.DSMT4">
                  <p:embed/>
                  <p:pic>
                    <p:nvPicPr>
                      <p:cNvPr id="0" name="图片 3250"/>
                      <p:cNvPicPr/>
                      <p:nvPr/>
                    </p:nvPicPr>
                    <p:blipFill>
                      <a:blip r:embed="rId7"/>
                      <a:stretch>
                        <a:fillRect/>
                      </a:stretch>
                    </p:blipFill>
                    <p:spPr>
                      <a:xfrm>
                        <a:off x="2015378" y="4155281"/>
                        <a:ext cx="4710020" cy="855663"/>
                      </a:xfrm>
                      <a:prstGeom prst="rect">
                        <a:avLst/>
                      </a:prstGeom>
                      <a:noFill/>
                      <a:ln w="38100">
                        <a:noFill/>
                        <a:miter/>
                      </a:ln>
                    </p:spPr>
                  </p:pic>
                </p:oleObj>
              </mc:Fallback>
            </mc:AlternateContent>
          </a:graphicData>
        </a:graphic>
      </p:graphicFrame>
      <p:graphicFrame>
        <p:nvGraphicFramePr>
          <p:cNvPr id="18445" name="Object 111"/>
          <p:cNvGraphicFramePr>
            <a:graphicFrameLocks noChangeAspect="1"/>
          </p:cNvGraphicFramePr>
          <p:nvPr/>
        </p:nvGraphicFramePr>
        <p:xfrm>
          <a:off x="2438400" y="5372100"/>
          <a:ext cx="6369050" cy="865188"/>
        </p:xfrm>
        <a:graphic>
          <a:graphicData uri="http://schemas.openxmlformats.org/presentationml/2006/ole">
            <mc:AlternateContent xmlns:mc="http://schemas.openxmlformats.org/markup-compatibility/2006">
              <mc:Choice xmlns:v="urn:schemas-microsoft-com:vml" Requires="v">
                <p:oleObj r:id="rId8" imgW="4813300" imgH="647700" progId="Equation.3">
                  <p:embed/>
                </p:oleObj>
              </mc:Choice>
              <mc:Fallback>
                <p:oleObj r:id="rId8" imgW="4813300" imgH="647700" progId="Equation.3">
                  <p:embed/>
                  <p:pic>
                    <p:nvPicPr>
                      <p:cNvPr id="0" name="图片 3256"/>
                      <p:cNvPicPr/>
                      <p:nvPr/>
                    </p:nvPicPr>
                    <p:blipFill>
                      <a:blip r:embed="rId9"/>
                      <a:stretch>
                        <a:fillRect/>
                      </a:stretch>
                    </p:blipFill>
                    <p:spPr>
                      <a:xfrm>
                        <a:off x="2438400" y="5372100"/>
                        <a:ext cx="6369050" cy="865188"/>
                      </a:xfrm>
                      <a:prstGeom prst="rect">
                        <a:avLst/>
                      </a:prstGeom>
                      <a:noFill/>
                      <a:ln w="38100">
                        <a:noFill/>
                        <a:miter/>
                      </a:ln>
                    </p:spPr>
                  </p:pic>
                </p:oleObj>
              </mc:Fallback>
            </mc:AlternateContent>
          </a:graphicData>
        </a:graphic>
      </p:graphicFrame>
      <p:sp>
        <p:nvSpPr>
          <p:cNvPr id="33799" name="Rectangle 15"/>
          <p:cNvSpPr>
            <a:spLocks noChangeArrowheads="1"/>
          </p:cNvSpPr>
          <p:nvPr/>
        </p:nvSpPr>
        <p:spPr bwMode="auto">
          <a:xfrm>
            <a:off x="1219200" y="692150"/>
            <a:ext cx="3352800" cy="461963"/>
          </a:xfrm>
          <a:prstGeom prst="rect">
            <a:avLst/>
          </a:prstGeom>
          <a:noFill/>
          <a:ln>
            <a:noFill/>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defRPr/>
            </a:pPr>
            <a:r>
              <a:rPr kumimoji="1" lang="zh-CN" altLang="en-US"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已知</a:t>
            </a:r>
            <a:r>
              <a:rPr kumimoji="1" lang="en-US" altLang="zh-CN" sz="2400" b="0" i="1" u="none" strike="noStrike" kern="1200" cap="none" spc="0" normalizeH="0" baseline="0" noProof="0">
                <a:ln>
                  <a:noFill/>
                </a:ln>
                <a:solidFill>
                  <a:schemeClr val="tx1"/>
                </a:solidFill>
                <a:effectLst/>
                <a:uLnTx/>
                <a:uFillTx/>
                <a:latin typeface="+mn-lt"/>
                <a:ea typeface="黑体" panose="02010609060101010101" pitchFamily="49" charset="-122"/>
                <a:cs typeface="+mn-cs"/>
              </a:rPr>
              <a:t>X </a:t>
            </a:r>
            <a:r>
              <a:rPr kumimoji="1" lang="zh-CN" altLang="en-US"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的分布律为</a:t>
            </a:r>
          </a:p>
        </p:txBody>
      </p:sp>
      <p:grpSp>
        <p:nvGrpSpPr>
          <p:cNvPr id="23566" name="Group 16"/>
          <p:cNvGrpSpPr/>
          <p:nvPr/>
        </p:nvGrpSpPr>
        <p:grpSpPr>
          <a:xfrm>
            <a:off x="414338" y="1766888"/>
            <a:ext cx="5410200" cy="865187"/>
            <a:chOff x="528" y="816"/>
            <a:chExt cx="3408" cy="545"/>
          </a:xfrm>
        </p:grpSpPr>
        <p:sp>
          <p:nvSpPr>
            <p:cNvPr id="33817" name="Rectangle 17"/>
            <p:cNvSpPr>
              <a:spLocks noChangeArrowheads="1"/>
            </p:cNvSpPr>
            <p:nvPr/>
          </p:nvSpPr>
          <p:spPr bwMode="auto">
            <a:xfrm>
              <a:off x="528" y="960"/>
              <a:ext cx="3408" cy="291"/>
            </a:xfrm>
            <a:prstGeom prst="rect">
              <a:avLst/>
            </a:prstGeom>
            <a:noFill/>
            <a:ln>
              <a:noFill/>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求      及            的数学期望。</a:t>
              </a:r>
            </a:p>
          </p:txBody>
        </p:sp>
        <p:graphicFrame>
          <p:nvGraphicFramePr>
            <p:cNvPr id="23558" name="Object 112"/>
            <p:cNvGraphicFramePr>
              <a:graphicFrameLocks noChangeAspect="1"/>
            </p:cNvGraphicFramePr>
            <p:nvPr/>
          </p:nvGraphicFramePr>
          <p:xfrm>
            <a:off x="780" y="956"/>
            <a:ext cx="338" cy="267"/>
          </p:xfrm>
          <a:graphic>
            <a:graphicData uri="http://schemas.openxmlformats.org/presentationml/2006/ole">
              <mc:AlternateContent xmlns:mc="http://schemas.openxmlformats.org/markup-compatibility/2006">
                <mc:Choice xmlns:v="urn:schemas-microsoft-com:vml" Requires="v">
                  <p:oleObj r:id="rId10" imgW="393700" imgH="304800" progId="Equation.3">
                    <p:embed/>
                  </p:oleObj>
                </mc:Choice>
                <mc:Fallback>
                  <p:oleObj r:id="rId10" imgW="393700" imgH="304800" progId="Equation.3">
                    <p:embed/>
                    <p:pic>
                      <p:nvPicPr>
                        <p:cNvPr id="0" name="图片 3257"/>
                        <p:cNvPicPr/>
                        <p:nvPr/>
                      </p:nvPicPr>
                      <p:blipFill>
                        <a:blip r:embed="rId11"/>
                        <a:stretch>
                          <a:fillRect/>
                        </a:stretch>
                      </p:blipFill>
                      <p:spPr>
                        <a:xfrm>
                          <a:off x="780" y="956"/>
                          <a:ext cx="338" cy="267"/>
                        </a:xfrm>
                        <a:prstGeom prst="rect">
                          <a:avLst/>
                        </a:prstGeom>
                        <a:noFill/>
                        <a:ln w="38100">
                          <a:noFill/>
                          <a:miter/>
                        </a:ln>
                      </p:spPr>
                    </p:pic>
                  </p:oleObj>
                </mc:Fallback>
              </mc:AlternateContent>
            </a:graphicData>
          </a:graphic>
        </p:graphicFrame>
        <p:graphicFrame>
          <p:nvGraphicFramePr>
            <p:cNvPr id="23559" name="Object 113"/>
            <p:cNvGraphicFramePr>
              <a:graphicFrameLocks noChangeAspect="1"/>
            </p:cNvGraphicFramePr>
            <p:nvPr/>
          </p:nvGraphicFramePr>
          <p:xfrm>
            <a:off x="1297" y="816"/>
            <a:ext cx="580" cy="545"/>
          </p:xfrm>
          <a:graphic>
            <a:graphicData uri="http://schemas.openxmlformats.org/presentationml/2006/ole">
              <mc:AlternateContent xmlns:mc="http://schemas.openxmlformats.org/markup-compatibility/2006">
                <mc:Choice xmlns:v="urn:schemas-microsoft-com:vml" Requires="v">
                  <p:oleObj r:id="rId12" imgW="685800" imgH="647700" progId="Equation.3">
                    <p:embed/>
                  </p:oleObj>
                </mc:Choice>
                <mc:Fallback>
                  <p:oleObj r:id="rId12" imgW="685800" imgH="647700" progId="Equation.3">
                    <p:embed/>
                    <p:pic>
                      <p:nvPicPr>
                        <p:cNvPr id="0" name="图片 3259"/>
                        <p:cNvPicPr/>
                        <p:nvPr/>
                      </p:nvPicPr>
                      <p:blipFill>
                        <a:blip r:embed="rId13"/>
                        <a:stretch>
                          <a:fillRect/>
                        </a:stretch>
                      </p:blipFill>
                      <p:spPr>
                        <a:xfrm>
                          <a:off x="1297" y="816"/>
                          <a:ext cx="580" cy="545"/>
                        </a:xfrm>
                        <a:prstGeom prst="rect">
                          <a:avLst/>
                        </a:prstGeom>
                        <a:noFill/>
                        <a:ln w="38100">
                          <a:noFill/>
                          <a:miter/>
                        </a:ln>
                      </p:spPr>
                    </p:pic>
                  </p:oleObj>
                </mc:Fallback>
              </mc:AlternateContent>
            </a:graphicData>
          </a:graphic>
        </p:graphicFrame>
      </p:grpSp>
      <p:grpSp>
        <p:nvGrpSpPr>
          <p:cNvPr id="23567" name="Group 20"/>
          <p:cNvGrpSpPr/>
          <p:nvPr/>
        </p:nvGrpSpPr>
        <p:grpSpPr>
          <a:xfrm>
            <a:off x="4343400" y="638175"/>
            <a:ext cx="4191000" cy="1304925"/>
            <a:chOff x="1488" y="822"/>
            <a:chExt cx="2640" cy="822"/>
          </a:xfrm>
        </p:grpSpPr>
        <p:graphicFrame>
          <p:nvGraphicFramePr>
            <p:cNvPr id="23560" name="Object 114"/>
            <p:cNvGraphicFramePr>
              <a:graphicFrameLocks noChangeAspect="1"/>
            </p:cNvGraphicFramePr>
            <p:nvPr/>
          </p:nvGraphicFramePr>
          <p:xfrm>
            <a:off x="1632" y="1219"/>
            <a:ext cx="281" cy="317"/>
          </p:xfrm>
          <a:graphic>
            <a:graphicData uri="http://schemas.openxmlformats.org/presentationml/2006/ole">
              <mc:AlternateContent xmlns:mc="http://schemas.openxmlformats.org/markup-compatibility/2006">
                <mc:Choice xmlns:v="urn:schemas-microsoft-com:vml" Requires="v">
                  <p:oleObj r:id="rId14" imgW="330200" imgH="368300" progId="Equation.3">
                    <p:embed/>
                  </p:oleObj>
                </mc:Choice>
                <mc:Fallback>
                  <p:oleObj r:id="rId14" imgW="330200" imgH="368300" progId="Equation.3">
                    <p:embed/>
                    <p:pic>
                      <p:nvPicPr>
                        <p:cNvPr id="0" name="图片 3251"/>
                        <p:cNvPicPr/>
                        <p:nvPr/>
                      </p:nvPicPr>
                      <p:blipFill>
                        <a:blip r:embed="rId15"/>
                        <a:stretch>
                          <a:fillRect/>
                        </a:stretch>
                      </p:blipFill>
                      <p:spPr>
                        <a:xfrm>
                          <a:off x="1632" y="1219"/>
                          <a:ext cx="281" cy="317"/>
                        </a:xfrm>
                        <a:prstGeom prst="rect">
                          <a:avLst/>
                        </a:prstGeom>
                        <a:noFill/>
                        <a:ln w="38100">
                          <a:noFill/>
                          <a:miter/>
                        </a:ln>
                      </p:spPr>
                    </p:pic>
                  </p:oleObj>
                </mc:Fallback>
              </mc:AlternateContent>
            </a:graphicData>
          </a:graphic>
        </p:graphicFrame>
        <p:graphicFrame>
          <p:nvGraphicFramePr>
            <p:cNvPr id="23561" name="Object 115"/>
            <p:cNvGraphicFramePr>
              <a:graphicFrameLocks noChangeAspect="1"/>
            </p:cNvGraphicFramePr>
            <p:nvPr/>
          </p:nvGraphicFramePr>
          <p:xfrm>
            <a:off x="1632" y="912"/>
            <a:ext cx="229" cy="205"/>
          </p:xfrm>
          <a:graphic>
            <a:graphicData uri="http://schemas.openxmlformats.org/presentationml/2006/ole">
              <mc:AlternateContent xmlns:mc="http://schemas.openxmlformats.org/markup-compatibility/2006">
                <mc:Choice xmlns:v="urn:schemas-microsoft-com:vml" Requires="v">
                  <p:oleObj r:id="rId16" imgW="279400" imgH="266700" progId="Equation.3">
                    <p:embed/>
                  </p:oleObj>
                </mc:Choice>
                <mc:Fallback>
                  <p:oleObj r:id="rId16" imgW="279400" imgH="266700" progId="Equation.3">
                    <p:embed/>
                    <p:pic>
                      <p:nvPicPr>
                        <p:cNvPr id="0" name="图片 3252"/>
                        <p:cNvPicPr/>
                        <p:nvPr/>
                      </p:nvPicPr>
                      <p:blipFill>
                        <a:blip r:embed="rId17"/>
                        <a:stretch>
                          <a:fillRect/>
                        </a:stretch>
                      </p:blipFill>
                      <p:spPr>
                        <a:xfrm>
                          <a:off x="1632" y="912"/>
                          <a:ext cx="229" cy="205"/>
                        </a:xfrm>
                        <a:prstGeom prst="rect">
                          <a:avLst/>
                        </a:prstGeom>
                        <a:noFill/>
                        <a:ln w="38100">
                          <a:noFill/>
                          <a:miter/>
                        </a:ln>
                      </p:spPr>
                    </p:pic>
                  </p:oleObj>
                </mc:Fallback>
              </mc:AlternateContent>
            </a:graphicData>
          </a:graphic>
        </p:graphicFrame>
        <p:sp>
          <p:nvSpPr>
            <p:cNvPr id="33813" name="Rectangle 23"/>
            <p:cNvSpPr>
              <a:spLocks noChangeArrowheads="1"/>
            </p:cNvSpPr>
            <p:nvPr/>
          </p:nvSpPr>
          <p:spPr bwMode="auto">
            <a:xfrm>
              <a:off x="1968" y="1266"/>
              <a:ext cx="2160" cy="378"/>
            </a:xfrm>
            <a:prstGeom prst="rect">
              <a:avLst/>
            </a:prstGeom>
            <a:noFill/>
            <a:ln>
              <a:noFill/>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  1/4  1/8  1/4  3/8</a:t>
              </a:r>
            </a:p>
          </p:txBody>
        </p:sp>
        <p:sp>
          <p:nvSpPr>
            <p:cNvPr id="33814" name="Rectangle 24"/>
            <p:cNvSpPr>
              <a:spLocks noChangeArrowheads="1"/>
            </p:cNvSpPr>
            <p:nvPr/>
          </p:nvSpPr>
          <p:spPr bwMode="auto">
            <a:xfrm>
              <a:off x="2023" y="870"/>
              <a:ext cx="2009" cy="368"/>
            </a:xfrm>
            <a:prstGeom prst="rect">
              <a:avLst/>
            </a:prstGeom>
            <a:noFill/>
            <a:ln>
              <a:noFill/>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  -1    0     1     2</a:t>
              </a:r>
            </a:p>
          </p:txBody>
        </p:sp>
        <p:sp>
          <p:nvSpPr>
            <p:cNvPr id="33815" name="Line 25"/>
            <p:cNvSpPr>
              <a:spLocks noChangeShapeType="1"/>
            </p:cNvSpPr>
            <p:nvPr/>
          </p:nvSpPr>
          <p:spPr bwMode="auto">
            <a:xfrm>
              <a:off x="1488" y="1190"/>
              <a:ext cx="1958" cy="8"/>
            </a:xfrm>
            <a:prstGeom prst="line">
              <a:avLst/>
            </a:prstGeom>
            <a:noFill/>
            <a:ln w="12700">
              <a:solidFill>
                <a:schemeClr val="tx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endParaRPr>
            </a:p>
          </p:txBody>
        </p:sp>
        <p:sp>
          <p:nvSpPr>
            <p:cNvPr id="33816" name="Line 26"/>
            <p:cNvSpPr>
              <a:spLocks noChangeShapeType="1"/>
            </p:cNvSpPr>
            <p:nvPr/>
          </p:nvSpPr>
          <p:spPr bwMode="auto">
            <a:xfrm>
              <a:off x="1968" y="822"/>
              <a:ext cx="0" cy="746"/>
            </a:xfrm>
            <a:prstGeom prst="line">
              <a:avLst/>
            </a:prstGeom>
            <a:noFill/>
            <a:ln w="12700">
              <a:solidFill>
                <a:schemeClr val="tx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endParaRPr>
            </a:p>
          </p:txBody>
        </p:sp>
      </p:grpSp>
      <p:sp>
        <p:nvSpPr>
          <p:cNvPr id="33802" name="Rectangle 27"/>
          <p:cNvSpPr>
            <a:spLocks noChangeArrowheads="1"/>
          </p:cNvSpPr>
          <p:nvPr/>
        </p:nvSpPr>
        <p:spPr bwMode="auto">
          <a:xfrm>
            <a:off x="381000" y="692150"/>
            <a:ext cx="990600" cy="609600"/>
          </a:xfrm>
          <a:prstGeom prst="rect">
            <a:avLst/>
          </a:prstGeom>
          <a:noFill/>
          <a:ln>
            <a:noFill/>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rgbClr val="3333FF"/>
                </a:solidFill>
                <a:effectLst/>
                <a:uLnTx/>
                <a:uFillTx/>
                <a:latin typeface="+mn-lt"/>
                <a:ea typeface="黑体" panose="02010609060101010101" pitchFamily="49" charset="-122"/>
                <a:cs typeface="+mn-cs"/>
              </a:rPr>
              <a:t>例</a:t>
            </a:r>
            <a:r>
              <a:rPr kumimoji="1" lang="en-US" altLang="zh-CN" sz="2400" b="0" i="0" u="none" strike="noStrike" kern="1200" cap="none" spc="0" normalizeH="0" baseline="0" noProof="0" dirty="0">
                <a:ln>
                  <a:noFill/>
                </a:ln>
                <a:solidFill>
                  <a:srgbClr val="3333FF"/>
                </a:solidFill>
                <a:effectLst/>
                <a:uLnTx/>
                <a:uFillTx/>
                <a:latin typeface="+mn-lt"/>
                <a:ea typeface="黑体" panose="02010609060101010101" pitchFamily="49" charset="-122"/>
                <a:cs typeface="+mn-cs"/>
              </a:rPr>
              <a:t>6</a:t>
            </a:r>
          </a:p>
        </p:txBody>
      </p:sp>
      <p:grpSp>
        <p:nvGrpSpPr>
          <p:cNvPr id="10" name="Group 28"/>
          <p:cNvGrpSpPr/>
          <p:nvPr/>
        </p:nvGrpSpPr>
        <p:grpSpPr>
          <a:xfrm>
            <a:off x="1828800" y="2838450"/>
            <a:ext cx="4256088" cy="1311275"/>
            <a:chOff x="1152" y="1603"/>
            <a:chExt cx="2681" cy="826"/>
          </a:xfrm>
        </p:grpSpPr>
        <p:graphicFrame>
          <p:nvGraphicFramePr>
            <p:cNvPr id="23562" name="Object 116"/>
            <p:cNvGraphicFramePr>
              <a:graphicFrameLocks noChangeAspect="1"/>
            </p:cNvGraphicFramePr>
            <p:nvPr/>
          </p:nvGraphicFramePr>
          <p:xfrm>
            <a:off x="1212" y="1937"/>
            <a:ext cx="329" cy="371"/>
          </p:xfrm>
          <a:graphic>
            <a:graphicData uri="http://schemas.openxmlformats.org/presentationml/2006/ole">
              <mc:AlternateContent xmlns:mc="http://schemas.openxmlformats.org/markup-compatibility/2006">
                <mc:Choice xmlns:v="urn:schemas-microsoft-com:vml" Requires="v">
                  <p:oleObj r:id="rId18" imgW="330200" imgH="368300" progId="Equation.DSMT4">
                    <p:embed/>
                  </p:oleObj>
                </mc:Choice>
                <mc:Fallback>
                  <p:oleObj r:id="rId18" imgW="330200" imgH="368300" progId="Equation.DSMT4">
                    <p:embed/>
                    <p:pic>
                      <p:nvPicPr>
                        <p:cNvPr id="0" name="图片 3253"/>
                        <p:cNvPicPr/>
                        <p:nvPr/>
                      </p:nvPicPr>
                      <p:blipFill>
                        <a:blip r:embed="rId19"/>
                        <a:stretch>
                          <a:fillRect/>
                        </a:stretch>
                      </p:blipFill>
                      <p:spPr>
                        <a:xfrm>
                          <a:off x="1212" y="1937"/>
                          <a:ext cx="329" cy="371"/>
                        </a:xfrm>
                        <a:prstGeom prst="rect">
                          <a:avLst/>
                        </a:prstGeom>
                        <a:noFill/>
                        <a:ln w="38100">
                          <a:noFill/>
                          <a:miter/>
                        </a:ln>
                      </p:spPr>
                    </p:pic>
                  </p:oleObj>
                </mc:Fallback>
              </mc:AlternateContent>
            </a:graphicData>
          </a:graphic>
        </p:graphicFrame>
        <p:graphicFrame>
          <p:nvGraphicFramePr>
            <p:cNvPr id="23563" name="Object 117"/>
            <p:cNvGraphicFramePr>
              <a:graphicFrameLocks noChangeAspect="1"/>
            </p:cNvGraphicFramePr>
            <p:nvPr/>
          </p:nvGraphicFramePr>
          <p:xfrm>
            <a:off x="1248" y="1706"/>
            <a:ext cx="299" cy="233"/>
          </p:xfrm>
          <a:graphic>
            <a:graphicData uri="http://schemas.openxmlformats.org/presentationml/2006/ole">
              <mc:AlternateContent xmlns:mc="http://schemas.openxmlformats.org/markup-compatibility/2006">
                <mc:Choice xmlns:v="urn:schemas-microsoft-com:vml" Requires="v">
                  <p:oleObj r:id="rId20" imgW="749300" imgH="596900" progId="Equation.DSMT4">
                    <p:embed/>
                  </p:oleObj>
                </mc:Choice>
                <mc:Fallback>
                  <p:oleObj r:id="rId20" imgW="749300" imgH="596900" progId="Equation.DSMT4">
                    <p:embed/>
                    <p:pic>
                      <p:nvPicPr>
                        <p:cNvPr id="0" name="图片 3254"/>
                        <p:cNvPicPr/>
                        <p:nvPr/>
                      </p:nvPicPr>
                      <p:blipFill>
                        <a:blip r:embed="rId21"/>
                        <a:stretch>
                          <a:fillRect/>
                        </a:stretch>
                      </p:blipFill>
                      <p:spPr>
                        <a:xfrm>
                          <a:off x="1248" y="1706"/>
                          <a:ext cx="299" cy="233"/>
                        </a:xfrm>
                        <a:prstGeom prst="rect">
                          <a:avLst/>
                        </a:prstGeom>
                        <a:noFill/>
                        <a:ln w="38100">
                          <a:noFill/>
                          <a:miter/>
                        </a:ln>
                      </p:spPr>
                    </p:pic>
                  </p:oleObj>
                </mc:Fallback>
              </mc:AlternateContent>
            </a:graphicData>
          </a:graphic>
        </p:graphicFrame>
        <p:sp>
          <p:nvSpPr>
            <p:cNvPr id="33807" name="Rectangle 31"/>
            <p:cNvSpPr>
              <a:spLocks noChangeArrowheads="1"/>
            </p:cNvSpPr>
            <p:nvPr/>
          </p:nvSpPr>
          <p:spPr bwMode="auto">
            <a:xfrm>
              <a:off x="1673" y="2051"/>
              <a:ext cx="2160" cy="378"/>
            </a:xfrm>
            <a:prstGeom prst="rect">
              <a:avLst/>
            </a:prstGeom>
            <a:noFill/>
            <a:ln>
              <a:noFill/>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1/8    ¼+¼     3/8</a:t>
              </a:r>
            </a:p>
          </p:txBody>
        </p:sp>
        <p:sp>
          <p:nvSpPr>
            <p:cNvPr id="33808" name="Rectangle 32"/>
            <p:cNvSpPr>
              <a:spLocks noChangeArrowheads="1"/>
            </p:cNvSpPr>
            <p:nvPr/>
          </p:nvSpPr>
          <p:spPr bwMode="auto">
            <a:xfrm>
              <a:off x="1728" y="1667"/>
              <a:ext cx="2009" cy="368"/>
            </a:xfrm>
            <a:prstGeom prst="rect">
              <a:avLst/>
            </a:prstGeom>
            <a:noFill/>
            <a:ln>
              <a:noFill/>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0        1           4</a:t>
              </a:r>
            </a:p>
          </p:txBody>
        </p:sp>
        <p:sp>
          <p:nvSpPr>
            <p:cNvPr id="33809" name="Line 33"/>
            <p:cNvSpPr>
              <a:spLocks noChangeShapeType="1"/>
            </p:cNvSpPr>
            <p:nvPr/>
          </p:nvSpPr>
          <p:spPr bwMode="auto">
            <a:xfrm>
              <a:off x="1152" y="1971"/>
              <a:ext cx="2009" cy="13"/>
            </a:xfrm>
            <a:prstGeom prst="line">
              <a:avLst/>
            </a:prstGeom>
            <a:noFill/>
            <a:ln w="12700">
              <a:solidFill>
                <a:schemeClr val="tx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endParaRPr>
            </a:p>
          </p:txBody>
        </p:sp>
        <p:sp>
          <p:nvSpPr>
            <p:cNvPr id="33810" name="Line 34"/>
            <p:cNvSpPr>
              <a:spLocks noChangeShapeType="1"/>
            </p:cNvSpPr>
            <p:nvPr/>
          </p:nvSpPr>
          <p:spPr bwMode="auto">
            <a:xfrm>
              <a:off x="1632" y="1603"/>
              <a:ext cx="0" cy="746"/>
            </a:xfrm>
            <a:prstGeom prst="line">
              <a:avLst/>
            </a:prstGeom>
            <a:noFill/>
            <a:ln w="12700">
              <a:solidFill>
                <a:schemeClr val="tx1"/>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endParaRPr>
            </a:p>
          </p:txBody>
        </p:sp>
      </p:grpSp>
      <p:sp>
        <p:nvSpPr>
          <p:cNvPr id="18467" name="Text Box 35"/>
          <p:cNvSpPr txBox="1">
            <a:spLocks noChangeArrowheads="1"/>
          </p:cNvSpPr>
          <p:nvPr/>
        </p:nvSpPr>
        <p:spPr bwMode="auto">
          <a:xfrm>
            <a:off x="152400" y="5505450"/>
            <a:ext cx="800100" cy="461963"/>
          </a:xfrm>
          <a:prstGeom prst="rect">
            <a:avLst/>
          </a:prstGeom>
          <a:noFill/>
          <a:ln>
            <a:noFill/>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同理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43">
                                            <p:txEl>
                                              <p:pRg st="0" end="0"/>
                                            </p:txEl>
                                          </p:spTgt>
                                        </p:tgtEl>
                                        <p:attrNameLst>
                                          <p:attrName>style.visibility</p:attrName>
                                        </p:attrNameLst>
                                      </p:cBhvr>
                                      <p:to>
                                        <p:strVal val="visible"/>
                                      </p:to>
                                    </p:set>
                                    <p:animEffect transition="in" filter="wipe(left)">
                                      <p:cBhvr>
                                        <p:cTn id="7" dur="500"/>
                                        <p:tgtEl>
                                          <p:spTgt spid="18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441"/>
                                        </p:tgtEl>
                                        <p:attrNameLst>
                                          <p:attrName>style.visibility</p:attrName>
                                        </p:attrNameLst>
                                      </p:cBhvr>
                                      <p:to>
                                        <p:strVal val="visible"/>
                                      </p:to>
                                    </p:set>
                                    <p:animEffect transition="in" filter="wipe(left)">
                                      <p:cBhvr>
                                        <p:cTn id="12" dur="500"/>
                                        <p:tgtEl>
                                          <p:spTgt spid="184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444"/>
                                        </p:tgtEl>
                                        <p:attrNameLst>
                                          <p:attrName>style.visibility</p:attrName>
                                        </p:attrNameLst>
                                      </p:cBhvr>
                                      <p:to>
                                        <p:strVal val="visible"/>
                                      </p:to>
                                    </p:set>
                                    <p:animEffect transition="in" filter="wipe(left)">
                                      <p:cBhvr>
                                        <p:cTn id="17" dur="500"/>
                                        <p:tgtEl>
                                          <p:spTgt spid="1844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467">
                                            <p:txEl>
                                              <p:pRg st="0" end="0"/>
                                            </p:txEl>
                                          </p:spTgt>
                                        </p:tgtEl>
                                        <p:attrNameLst>
                                          <p:attrName>style.visibility</p:attrName>
                                        </p:attrNameLst>
                                      </p:cBhvr>
                                      <p:to>
                                        <p:strVal val="visible"/>
                                      </p:to>
                                    </p:set>
                                    <p:animEffect transition="in" filter="wipe(left)">
                                      <p:cBhvr>
                                        <p:cTn id="22" dur="500"/>
                                        <p:tgtEl>
                                          <p:spTgt spid="1846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442"/>
                                        </p:tgtEl>
                                        <p:attrNameLst>
                                          <p:attrName>style.visibility</p:attrName>
                                        </p:attrNameLst>
                                      </p:cBhvr>
                                      <p:to>
                                        <p:strVal val="visible"/>
                                      </p:to>
                                    </p:set>
                                    <p:animEffect transition="in" filter="wipe(left)">
                                      <p:cBhvr>
                                        <p:cTn id="27" dur="500"/>
                                        <p:tgtEl>
                                          <p:spTgt spid="1844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445"/>
                                        </p:tgtEl>
                                        <p:attrNameLst>
                                          <p:attrName>style.visibility</p:attrName>
                                        </p:attrNameLst>
                                      </p:cBhvr>
                                      <p:to>
                                        <p:strVal val="visible"/>
                                      </p:to>
                                    </p:set>
                                    <p:animEffect transition="in" filter="wipe(left)">
                                      <p:cBhvr>
                                        <p:cTn id="32" dur="500"/>
                                        <p:tgtEl>
                                          <p:spTgt spid="18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3" grpId="0" build="p"/>
      <p:bldP spid="1846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0"/>
          <p:cNvSpPr txBox="1">
            <a:spLocks noChangeArrowheads="1"/>
          </p:cNvSpPr>
          <p:nvPr/>
        </p:nvSpPr>
        <p:spPr bwMode="auto">
          <a:xfrm>
            <a:off x="228600" y="649288"/>
            <a:ext cx="1420813" cy="461963"/>
          </a:xfrm>
          <a:prstGeom prst="rect">
            <a:avLst/>
          </a:prstGeom>
          <a:noFill/>
          <a:ln>
            <a:noFill/>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3333FF"/>
                </a:solidFill>
                <a:effectLst/>
                <a:uLnTx/>
                <a:uFillTx/>
                <a:latin typeface="+mn-lt"/>
                <a:ea typeface="黑体" panose="02010609060101010101" pitchFamily="49" charset="-122"/>
                <a:cs typeface="+mn-cs"/>
              </a:rPr>
              <a:t>定理</a:t>
            </a:r>
            <a:r>
              <a:rPr kumimoji="1" lang="en-US" altLang="zh-CN" sz="2400" b="1" i="0" u="none" strike="noStrike" kern="1200" cap="none" spc="0" normalizeH="0" baseline="0" noProof="0" dirty="0">
                <a:ln>
                  <a:noFill/>
                </a:ln>
                <a:solidFill>
                  <a:srgbClr val="3333FF"/>
                </a:solidFill>
                <a:effectLst/>
                <a:uLnTx/>
                <a:uFillTx/>
                <a:latin typeface="+mn-lt"/>
                <a:ea typeface="黑体" panose="02010609060101010101" pitchFamily="49" charset="-122"/>
                <a:cs typeface="+mn-cs"/>
              </a:rPr>
              <a:t>1</a:t>
            </a:r>
            <a:r>
              <a:rPr kumimoji="1" lang="en-US" altLang="zh-CN" sz="2400" b="1" i="0" u="none" strike="noStrike" kern="1200" cap="none" spc="0" normalizeH="0" baseline="0" noProof="0" dirty="0">
                <a:ln>
                  <a:noFill/>
                </a:ln>
                <a:solidFill>
                  <a:schemeClr val="tx2"/>
                </a:solidFill>
                <a:effectLst/>
                <a:uLnTx/>
                <a:uFillTx/>
                <a:latin typeface="+mn-lt"/>
                <a:ea typeface="黑体" panose="02010609060101010101" pitchFamily="49" charset="-122"/>
                <a:cs typeface="+mn-cs"/>
              </a:rPr>
              <a:t>  </a:t>
            </a:r>
            <a:r>
              <a:rPr kumimoji="1" lang="zh-CN" altLang="en-US" sz="24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设</a:t>
            </a:r>
            <a:endParaRPr kumimoji="1" lang="zh-CN" altLang="en-US" sz="2400" b="0" i="0" u="none" strike="noStrike" kern="1200" cap="none" spc="0" normalizeH="0" baseline="0" noProof="0" dirty="0">
              <a:ln>
                <a:noFill/>
              </a:ln>
              <a:solidFill>
                <a:schemeClr val="tx2"/>
              </a:solidFill>
              <a:effectLst/>
              <a:uLnTx/>
              <a:uFillTx/>
              <a:latin typeface="+mn-lt"/>
              <a:ea typeface="黑体" panose="02010609060101010101" pitchFamily="49" charset="-122"/>
              <a:cs typeface="+mn-cs"/>
            </a:endParaRPr>
          </a:p>
        </p:txBody>
      </p:sp>
      <p:graphicFrame>
        <p:nvGraphicFramePr>
          <p:cNvPr id="24578" name="Object 67"/>
          <p:cNvGraphicFramePr>
            <a:graphicFrameLocks noChangeAspect="1"/>
          </p:cNvGraphicFramePr>
          <p:nvPr/>
        </p:nvGraphicFramePr>
        <p:xfrm>
          <a:off x="1711325" y="711200"/>
          <a:ext cx="1390650" cy="390525"/>
        </p:xfrm>
        <a:graphic>
          <a:graphicData uri="http://schemas.openxmlformats.org/presentationml/2006/ole">
            <mc:AlternateContent xmlns:mc="http://schemas.openxmlformats.org/markup-compatibility/2006">
              <mc:Choice xmlns:v="urn:schemas-microsoft-com:vml" Requires="v">
                <p:oleObj r:id="rId2" imgW="2311400" imgH="647700" progId="Equation.DSMT4">
                  <p:embed/>
                </p:oleObj>
              </mc:Choice>
              <mc:Fallback>
                <p:oleObj r:id="rId2" imgW="2311400" imgH="647700" progId="Equation.DSMT4">
                  <p:embed/>
                  <p:pic>
                    <p:nvPicPr>
                      <p:cNvPr id="0" name="图片 3263"/>
                      <p:cNvPicPr/>
                      <p:nvPr/>
                    </p:nvPicPr>
                    <p:blipFill>
                      <a:blip r:embed="rId3"/>
                      <a:stretch>
                        <a:fillRect/>
                      </a:stretch>
                    </p:blipFill>
                    <p:spPr>
                      <a:xfrm>
                        <a:off x="1711325" y="711200"/>
                        <a:ext cx="1390650" cy="390525"/>
                      </a:xfrm>
                      <a:prstGeom prst="rect">
                        <a:avLst/>
                      </a:prstGeom>
                      <a:noFill/>
                      <a:ln w="38100">
                        <a:noFill/>
                        <a:miter/>
                      </a:ln>
                    </p:spPr>
                  </p:pic>
                </p:oleObj>
              </mc:Fallback>
            </mc:AlternateContent>
          </a:graphicData>
        </a:graphic>
      </p:graphicFrame>
      <p:sp>
        <p:nvSpPr>
          <p:cNvPr id="34820" name="Text Box 12"/>
          <p:cNvSpPr txBox="1">
            <a:spLocks noChangeArrowheads="1"/>
          </p:cNvSpPr>
          <p:nvPr/>
        </p:nvSpPr>
        <p:spPr bwMode="auto">
          <a:xfrm>
            <a:off x="3203575" y="620713"/>
            <a:ext cx="2244725" cy="461963"/>
          </a:xfrm>
          <a:prstGeom prst="rect">
            <a:avLst/>
          </a:prstGeom>
          <a:noFill/>
          <a:ln>
            <a:noFill/>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 </a:t>
            </a:r>
            <a:r>
              <a:rPr kumimoji="1" lang="en-US" altLang="zh-CN" sz="2400" b="0" i="1" u="none" strike="noStrike" kern="1200" cap="none" spc="0" normalizeH="0" baseline="0" noProof="0">
                <a:ln>
                  <a:noFill/>
                </a:ln>
                <a:solidFill>
                  <a:schemeClr val="tx1"/>
                </a:solidFill>
                <a:effectLst/>
                <a:uLnTx/>
                <a:uFillTx/>
                <a:latin typeface="+mn-lt"/>
                <a:ea typeface="黑体" panose="02010609060101010101" pitchFamily="49" charset="-122"/>
                <a:cs typeface="+mn-cs"/>
              </a:rPr>
              <a:t>g</a:t>
            </a:r>
            <a:r>
              <a:rPr kumimoji="1" lang="zh-CN" altLang="en-US"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为连续函数 </a:t>
            </a:r>
            <a:r>
              <a:rPr kumimoji="1" lang="en-US" altLang="zh-CN"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a:t>
            </a:r>
          </a:p>
        </p:txBody>
      </p:sp>
      <p:sp>
        <p:nvSpPr>
          <p:cNvPr id="34821" name="Text Box 13"/>
          <p:cNvSpPr txBox="1">
            <a:spLocks noChangeArrowheads="1"/>
          </p:cNvSpPr>
          <p:nvPr/>
        </p:nvSpPr>
        <p:spPr bwMode="auto">
          <a:xfrm>
            <a:off x="304800" y="1323975"/>
            <a:ext cx="5600700" cy="461963"/>
          </a:xfrm>
          <a:prstGeom prst="rect">
            <a:avLst/>
          </a:prstGeom>
          <a:noFill/>
          <a:ln>
            <a:noFill/>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⑴  </a:t>
            </a:r>
            <a:r>
              <a:rPr kumimoji="1" lang="zh-CN" altLang="en-US"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设</a:t>
            </a:r>
            <a:r>
              <a:rPr kumimoji="1" lang="en-US" altLang="zh-CN" sz="2400" b="0" i="1" u="none" strike="noStrike" kern="1200" cap="none" spc="0" normalizeH="0" baseline="0" noProof="0">
                <a:ln>
                  <a:noFill/>
                </a:ln>
                <a:solidFill>
                  <a:schemeClr val="tx1"/>
                </a:solidFill>
                <a:effectLst/>
                <a:uLnTx/>
                <a:uFillTx/>
                <a:latin typeface="+mn-lt"/>
                <a:ea typeface="黑体" panose="02010609060101010101" pitchFamily="49" charset="-122"/>
                <a:cs typeface="+mn-cs"/>
              </a:rPr>
              <a:t>X</a:t>
            </a:r>
            <a:r>
              <a:rPr kumimoji="1" lang="zh-CN" altLang="en-US"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为离散型随机变量，其分布律为</a:t>
            </a:r>
          </a:p>
        </p:txBody>
      </p:sp>
      <p:graphicFrame>
        <p:nvGraphicFramePr>
          <p:cNvPr id="24579" name="Object 68"/>
          <p:cNvGraphicFramePr>
            <a:graphicFrameLocks noChangeAspect="1"/>
          </p:cNvGraphicFramePr>
          <p:nvPr/>
        </p:nvGraphicFramePr>
        <p:xfrm>
          <a:off x="1905000" y="2033588"/>
          <a:ext cx="4800600" cy="606425"/>
        </p:xfrm>
        <a:graphic>
          <a:graphicData uri="http://schemas.openxmlformats.org/presentationml/2006/ole">
            <mc:AlternateContent xmlns:mc="http://schemas.openxmlformats.org/markup-compatibility/2006">
              <mc:Choice xmlns:v="urn:schemas-microsoft-com:vml" Requires="v">
                <p:oleObj r:id="rId4" imgW="3136900" imgH="368300" progId="Equation.3">
                  <p:embed/>
                </p:oleObj>
              </mc:Choice>
              <mc:Fallback>
                <p:oleObj r:id="rId4" imgW="3136900" imgH="368300" progId="Equation.3">
                  <p:embed/>
                  <p:pic>
                    <p:nvPicPr>
                      <p:cNvPr id="0" name="图片 3261"/>
                      <p:cNvPicPr/>
                      <p:nvPr/>
                    </p:nvPicPr>
                    <p:blipFill>
                      <a:blip r:embed="rId5"/>
                      <a:stretch>
                        <a:fillRect/>
                      </a:stretch>
                    </p:blipFill>
                    <p:spPr>
                      <a:xfrm>
                        <a:off x="1905000" y="2033588"/>
                        <a:ext cx="4800600" cy="606425"/>
                      </a:xfrm>
                      <a:prstGeom prst="rect">
                        <a:avLst/>
                      </a:prstGeom>
                      <a:noFill/>
                      <a:ln w="38100">
                        <a:noFill/>
                        <a:miter/>
                      </a:ln>
                    </p:spPr>
                  </p:pic>
                </p:oleObj>
              </mc:Fallback>
            </mc:AlternateContent>
          </a:graphicData>
        </a:graphic>
      </p:graphicFrame>
      <p:graphicFrame>
        <p:nvGraphicFramePr>
          <p:cNvPr id="24580" name="Object 69"/>
          <p:cNvGraphicFramePr>
            <a:graphicFrameLocks noChangeAspect="1"/>
          </p:cNvGraphicFramePr>
          <p:nvPr/>
        </p:nvGraphicFramePr>
        <p:xfrm>
          <a:off x="1897063" y="2644775"/>
          <a:ext cx="1608137" cy="908050"/>
        </p:xfrm>
        <a:graphic>
          <a:graphicData uri="http://schemas.openxmlformats.org/presentationml/2006/ole">
            <mc:AlternateContent xmlns:mc="http://schemas.openxmlformats.org/markup-compatibility/2006">
              <mc:Choice xmlns:v="urn:schemas-microsoft-com:vml" Requires="v">
                <p:oleObj r:id="rId6" imgW="2679700" imgH="1511300" progId="Equation.DSMT4">
                  <p:embed/>
                </p:oleObj>
              </mc:Choice>
              <mc:Fallback>
                <p:oleObj r:id="rId6" imgW="2679700" imgH="1511300" progId="Equation.DSMT4">
                  <p:embed/>
                  <p:pic>
                    <p:nvPicPr>
                      <p:cNvPr id="0" name="图片 3265"/>
                      <p:cNvPicPr/>
                      <p:nvPr/>
                    </p:nvPicPr>
                    <p:blipFill>
                      <a:blip r:embed="rId7"/>
                      <a:stretch>
                        <a:fillRect/>
                      </a:stretch>
                    </p:blipFill>
                    <p:spPr>
                      <a:xfrm>
                        <a:off x="1897063" y="2644775"/>
                        <a:ext cx="1608137" cy="908050"/>
                      </a:xfrm>
                      <a:prstGeom prst="rect">
                        <a:avLst/>
                      </a:prstGeom>
                      <a:noFill/>
                      <a:ln w="38100">
                        <a:noFill/>
                        <a:miter/>
                      </a:ln>
                    </p:spPr>
                  </p:pic>
                </p:oleObj>
              </mc:Fallback>
            </mc:AlternateContent>
          </a:graphicData>
        </a:graphic>
      </p:graphicFrame>
      <p:sp>
        <p:nvSpPr>
          <p:cNvPr id="34824" name="Rectangle 16"/>
          <p:cNvSpPr>
            <a:spLocks noChangeArrowheads="1"/>
          </p:cNvSpPr>
          <p:nvPr/>
        </p:nvSpPr>
        <p:spPr bwMode="auto">
          <a:xfrm>
            <a:off x="760413" y="2851150"/>
            <a:ext cx="1106488" cy="460375"/>
          </a:xfrm>
          <a:prstGeom prst="rect">
            <a:avLst/>
          </a:prstGeom>
          <a:noFill/>
          <a:ln>
            <a:noFill/>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若级数</a:t>
            </a:r>
          </a:p>
        </p:txBody>
      </p:sp>
      <p:sp>
        <p:nvSpPr>
          <p:cNvPr id="34825" name="Rectangle 17"/>
          <p:cNvSpPr>
            <a:spLocks noChangeArrowheads="1"/>
          </p:cNvSpPr>
          <p:nvPr/>
        </p:nvSpPr>
        <p:spPr bwMode="auto">
          <a:xfrm>
            <a:off x="3429000" y="2851150"/>
            <a:ext cx="2590800" cy="460375"/>
          </a:xfrm>
          <a:prstGeom prst="rect">
            <a:avLst/>
          </a:prstGeom>
          <a:noFill/>
          <a:ln>
            <a:noFill/>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a:ln>
                  <a:noFill/>
                </a:ln>
                <a:solidFill>
                  <a:srgbClr val="FF33CC"/>
                </a:solidFill>
                <a:effectLst/>
                <a:uLnTx/>
                <a:uFillTx/>
                <a:latin typeface="+mn-lt"/>
                <a:ea typeface="黑体" panose="02010609060101010101" pitchFamily="49" charset="-122"/>
                <a:cs typeface="+mn-cs"/>
              </a:rPr>
              <a:t>绝对收敛</a:t>
            </a:r>
            <a:r>
              <a:rPr kumimoji="1" lang="en-US" altLang="zh-CN" sz="2400" b="0" i="0" u="none" strike="noStrike" kern="1200" cap="none" spc="0" normalizeH="0" baseline="0" noProof="0">
                <a:ln>
                  <a:noFill/>
                </a:ln>
                <a:solidFill>
                  <a:srgbClr val="FF33CC"/>
                </a:solidFill>
                <a:effectLst/>
                <a:uLnTx/>
                <a:uFillTx/>
                <a:latin typeface="+mn-lt"/>
                <a:ea typeface="黑体" panose="02010609060101010101" pitchFamily="49" charset="-122"/>
                <a:cs typeface="+mn-cs"/>
              </a:rPr>
              <a:t>,</a:t>
            </a:r>
          </a:p>
        </p:txBody>
      </p:sp>
      <p:sp>
        <p:nvSpPr>
          <p:cNvPr id="34826" name="Text Box 18"/>
          <p:cNvSpPr txBox="1">
            <a:spLocks noChangeArrowheads="1"/>
          </p:cNvSpPr>
          <p:nvPr/>
        </p:nvSpPr>
        <p:spPr bwMode="auto">
          <a:xfrm>
            <a:off x="685800" y="3605213"/>
            <a:ext cx="2990850" cy="461963"/>
          </a:xfrm>
          <a:prstGeom prst="rect">
            <a:avLst/>
          </a:prstGeom>
          <a:noFill/>
          <a:ln>
            <a:noFill/>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则</a:t>
            </a:r>
            <a:r>
              <a:rPr kumimoji="1" lang="en-US" altLang="zh-CN" sz="2400" b="0" i="1" u="none" strike="noStrike" kern="1200" cap="none" spc="0" normalizeH="0" baseline="0" noProof="0">
                <a:ln>
                  <a:noFill/>
                </a:ln>
                <a:solidFill>
                  <a:srgbClr val="3333FF"/>
                </a:solidFill>
                <a:effectLst/>
                <a:uLnTx/>
                <a:uFillTx/>
                <a:latin typeface="+mn-lt"/>
                <a:ea typeface="黑体" panose="02010609060101010101" pitchFamily="49" charset="-122"/>
                <a:cs typeface="+mn-cs"/>
              </a:rPr>
              <a:t>g</a:t>
            </a:r>
            <a:r>
              <a:rPr kumimoji="1" lang="en-US" altLang="zh-CN" sz="2400" b="0" i="0" u="none" strike="noStrike" kern="1200" cap="none" spc="0" normalizeH="0" baseline="0" noProof="0">
                <a:ln>
                  <a:noFill/>
                </a:ln>
                <a:solidFill>
                  <a:srgbClr val="3333FF"/>
                </a:solidFill>
                <a:effectLst/>
                <a:uLnTx/>
                <a:uFillTx/>
                <a:latin typeface="+mn-lt"/>
                <a:ea typeface="黑体" panose="02010609060101010101" pitchFamily="49" charset="-122"/>
                <a:cs typeface="+mn-cs"/>
              </a:rPr>
              <a:t>(</a:t>
            </a:r>
            <a:r>
              <a:rPr kumimoji="1" lang="en-US" altLang="zh-CN" sz="2400" b="0" i="1" u="none" strike="noStrike" kern="1200" cap="none" spc="0" normalizeH="0" baseline="0" noProof="0">
                <a:ln>
                  <a:noFill/>
                </a:ln>
                <a:solidFill>
                  <a:srgbClr val="3333FF"/>
                </a:solidFill>
                <a:effectLst/>
                <a:uLnTx/>
                <a:uFillTx/>
                <a:latin typeface="+mn-lt"/>
                <a:ea typeface="黑体" panose="02010609060101010101" pitchFamily="49" charset="-122"/>
                <a:cs typeface="+mn-cs"/>
              </a:rPr>
              <a:t>X</a:t>
            </a:r>
            <a:r>
              <a:rPr kumimoji="1" lang="en-US" altLang="zh-CN" sz="2400" b="0" i="0" u="none" strike="noStrike" kern="1200" cap="none" spc="0" normalizeH="0" baseline="0" noProof="0">
                <a:ln>
                  <a:noFill/>
                </a:ln>
                <a:solidFill>
                  <a:srgbClr val="3333FF"/>
                </a:solidFill>
                <a:effectLst/>
                <a:uLnTx/>
                <a:uFillTx/>
                <a:latin typeface="+mn-lt"/>
                <a:ea typeface="黑体" panose="02010609060101010101" pitchFamily="49" charset="-122"/>
                <a:cs typeface="+mn-cs"/>
              </a:rPr>
              <a:t>) </a:t>
            </a:r>
            <a:r>
              <a:rPr kumimoji="1" lang="zh-CN" altLang="en-US" sz="2400" b="0" i="0" u="none" strike="noStrike" kern="1200" cap="none" spc="0" normalizeH="0" baseline="0" noProof="0">
                <a:ln>
                  <a:noFill/>
                </a:ln>
                <a:solidFill>
                  <a:srgbClr val="3333FF"/>
                </a:solidFill>
                <a:effectLst/>
                <a:uLnTx/>
                <a:uFillTx/>
                <a:latin typeface="+mn-lt"/>
                <a:ea typeface="黑体" panose="02010609060101010101" pitchFamily="49" charset="-122"/>
                <a:cs typeface="+mn-cs"/>
              </a:rPr>
              <a:t>的数学期望</a:t>
            </a:r>
            <a:r>
              <a:rPr kumimoji="1" lang="zh-CN" altLang="en-US"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为</a:t>
            </a:r>
          </a:p>
        </p:txBody>
      </p:sp>
      <p:graphicFrame>
        <p:nvGraphicFramePr>
          <p:cNvPr id="24581" name="Object 70"/>
          <p:cNvGraphicFramePr>
            <a:graphicFrameLocks noChangeAspect="1"/>
          </p:cNvGraphicFramePr>
          <p:nvPr/>
        </p:nvGraphicFramePr>
        <p:xfrm>
          <a:off x="3635375" y="3406775"/>
          <a:ext cx="4305300" cy="908050"/>
        </p:xfrm>
        <a:graphic>
          <a:graphicData uri="http://schemas.openxmlformats.org/presentationml/2006/ole">
            <mc:AlternateContent xmlns:mc="http://schemas.openxmlformats.org/markup-compatibility/2006">
              <mc:Choice xmlns:v="urn:schemas-microsoft-com:vml" Requires="v">
                <p:oleObj r:id="rId8" imgW="7188200" imgH="1511300" progId="Equation.DSMT4">
                  <p:embed/>
                </p:oleObj>
              </mc:Choice>
              <mc:Fallback>
                <p:oleObj r:id="rId8" imgW="7188200" imgH="1511300" progId="Equation.DSMT4">
                  <p:embed/>
                  <p:pic>
                    <p:nvPicPr>
                      <p:cNvPr id="0" name="图片 3266"/>
                      <p:cNvPicPr/>
                      <p:nvPr/>
                    </p:nvPicPr>
                    <p:blipFill>
                      <a:blip r:embed="rId9"/>
                      <a:stretch>
                        <a:fillRect/>
                      </a:stretch>
                    </p:blipFill>
                    <p:spPr>
                      <a:xfrm>
                        <a:off x="3635375" y="3406775"/>
                        <a:ext cx="4305300" cy="908050"/>
                      </a:xfrm>
                      <a:prstGeom prst="rect">
                        <a:avLst/>
                      </a:prstGeom>
                      <a:noFill/>
                      <a:ln w="38100">
                        <a:noFill/>
                        <a:miter/>
                      </a:ln>
                    </p:spPr>
                  </p:pic>
                </p:oleObj>
              </mc:Fallback>
            </mc:AlternateContent>
          </a:graphicData>
        </a:graphic>
      </p:graphicFrame>
      <p:grpSp>
        <p:nvGrpSpPr>
          <p:cNvPr id="6" name="Group 20"/>
          <p:cNvGrpSpPr/>
          <p:nvPr/>
        </p:nvGrpSpPr>
        <p:grpSpPr>
          <a:xfrm>
            <a:off x="304800" y="4352925"/>
            <a:ext cx="7956550" cy="2132013"/>
            <a:chOff x="192" y="2544"/>
            <a:chExt cx="5012" cy="1343"/>
          </a:xfrm>
        </p:grpSpPr>
        <p:sp>
          <p:nvSpPr>
            <p:cNvPr id="34829" name="Text Box 21"/>
            <p:cNvSpPr txBox="1">
              <a:spLocks noChangeArrowheads="1"/>
            </p:cNvSpPr>
            <p:nvPr/>
          </p:nvSpPr>
          <p:spPr bwMode="auto">
            <a:xfrm>
              <a:off x="192" y="2544"/>
              <a:ext cx="3995" cy="291"/>
            </a:xfrm>
            <a:prstGeom prst="rect">
              <a:avLst/>
            </a:prstGeom>
            <a:noFill/>
            <a:ln>
              <a:noFill/>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⑵  </a:t>
              </a:r>
              <a:r>
                <a:rPr kumimoji="1" lang="zh-CN" altLang="en-US" sz="24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设</a:t>
              </a:r>
              <a:r>
                <a:rPr kumimoji="1" lang="en-US" altLang="zh-CN" sz="2400" b="0" i="1"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X</a:t>
              </a:r>
              <a:r>
                <a:rPr kumimoji="1" lang="zh-CN" altLang="en-US" sz="24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为连续型随机变量，其概率密度为</a:t>
              </a:r>
              <a:r>
                <a:rPr kumimoji="1" lang="en-US" altLang="zh-CN" sz="2400" b="0" i="1"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f</a:t>
              </a:r>
              <a:r>
                <a:rPr kumimoji="1" lang="en-US" altLang="zh-CN" sz="24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a:t>
              </a:r>
              <a:r>
                <a:rPr kumimoji="1" lang="en-US" altLang="zh-CN" sz="2400" b="0" i="1"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x</a:t>
              </a:r>
              <a:r>
                <a:rPr kumimoji="1" lang="en-US" altLang="zh-CN" sz="24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a:t>
              </a:r>
            </a:p>
          </p:txBody>
        </p:sp>
        <p:sp>
          <p:nvSpPr>
            <p:cNvPr id="34830" name="Rectangle 22"/>
            <p:cNvSpPr>
              <a:spLocks noChangeArrowheads="1"/>
            </p:cNvSpPr>
            <p:nvPr/>
          </p:nvSpPr>
          <p:spPr bwMode="auto">
            <a:xfrm>
              <a:off x="447" y="3032"/>
              <a:ext cx="310" cy="291"/>
            </a:xfrm>
            <a:prstGeom prst="rect">
              <a:avLst/>
            </a:prstGeom>
            <a:noFill/>
            <a:ln>
              <a:noFill/>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若</a:t>
              </a:r>
            </a:p>
          </p:txBody>
        </p:sp>
        <p:sp>
          <p:nvSpPr>
            <p:cNvPr id="34831" name="Rectangle 23"/>
            <p:cNvSpPr>
              <a:spLocks noChangeArrowheads="1"/>
            </p:cNvSpPr>
            <p:nvPr/>
          </p:nvSpPr>
          <p:spPr bwMode="auto">
            <a:xfrm>
              <a:off x="2160" y="3032"/>
              <a:ext cx="1632" cy="291"/>
            </a:xfrm>
            <a:prstGeom prst="rect">
              <a:avLst/>
            </a:prstGeom>
            <a:noFill/>
            <a:ln>
              <a:noFill/>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绝对收敛</a:t>
              </a:r>
              <a:r>
                <a:rPr kumimoji="1" lang="en-US" altLang="zh-CN"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a:t>
              </a:r>
            </a:p>
          </p:txBody>
        </p:sp>
        <p:graphicFrame>
          <p:nvGraphicFramePr>
            <p:cNvPr id="24582" name="Object 71"/>
            <p:cNvGraphicFramePr>
              <a:graphicFrameLocks noChangeAspect="1"/>
            </p:cNvGraphicFramePr>
            <p:nvPr/>
          </p:nvGraphicFramePr>
          <p:xfrm>
            <a:off x="774" y="2978"/>
            <a:ext cx="1396" cy="429"/>
          </p:xfrm>
          <a:graphic>
            <a:graphicData uri="http://schemas.openxmlformats.org/presentationml/2006/ole">
              <mc:AlternateContent xmlns:mc="http://schemas.openxmlformats.org/markup-compatibility/2006">
                <mc:Choice xmlns:v="urn:schemas-microsoft-com:vml" Requires="v">
                  <p:oleObj r:id="rId10" imgW="3695700" imgH="1130300" progId="Equation.DSMT4">
                    <p:embed/>
                  </p:oleObj>
                </mc:Choice>
                <mc:Fallback>
                  <p:oleObj r:id="rId10" imgW="3695700" imgH="1130300" progId="Equation.DSMT4">
                    <p:embed/>
                    <p:pic>
                      <p:nvPicPr>
                        <p:cNvPr id="0" name="图片 3262"/>
                        <p:cNvPicPr/>
                        <p:nvPr/>
                      </p:nvPicPr>
                      <p:blipFill>
                        <a:blip r:embed="rId11"/>
                        <a:stretch>
                          <a:fillRect/>
                        </a:stretch>
                      </p:blipFill>
                      <p:spPr>
                        <a:xfrm>
                          <a:off x="774" y="2978"/>
                          <a:ext cx="1396" cy="429"/>
                        </a:xfrm>
                        <a:prstGeom prst="rect">
                          <a:avLst/>
                        </a:prstGeom>
                        <a:noFill/>
                        <a:ln w="38100">
                          <a:noFill/>
                          <a:miter/>
                        </a:ln>
                      </p:spPr>
                    </p:pic>
                  </p:oleObj>
                </mc:Fallback>
              </mc:AlternateContent>
            </a:graphicData>
          </a:graphic>
        </p:graphicFrame>
        <p:sp>
          <p:nvSpPr>
            <p:cNvPr id="34833" name="Text Box 25"/>
            <p:cNvSpPr txBox="1">
              <a:spLocks noChangeArrowheads="1"/>
            </p:cNvSpPr>
            <p:nvPr/>
          </p:nvSpPr>
          <p:spPr bwMode="auto">
            <a:xfrm>
              <a:off x="192" y="3513"/>
              <a:ext cx="1884" cy="291"/>
            </a:xfrm>
            <a:prstGeom prst="rect">
              <a:avLst/>
            </a:prstGeom>
            <a:noFill/>
            <a:ln>
              <a:noFill/>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则</a:t>
              </a:r>
              <a:r>
                <a:rPr kumimoji="1" lang="en-US" altLang="zh-CN" sz="2400" b="0" i="1" u="none" strike="noStrike" kern="1200" cap="none" spc="0" normalizeH="0" baseline="0" noProof="0">
                  <a:ln>
                    <a:noFill/>
                  </a:ln>
                  <a:solidFill>
                    <a:srgbClr val="3333FF"/>
                  </a:solidFill>
                  <a:effectLst/>
                  <a:uLnTx/>
                  <a:uFillTx/>
                  <a:latin typeface="+mn-lt"/>
                  <a:ea typeface="黑体" panose="02010609060101010101" pitchFamily="49" charset="-122"/>
                  <a:cs typeface="+mn-cs"/>
                </a:rPr>
                <a:t>g</a:t>
              </a:r>
              <a:r>
                <a:rPr kumimoji="1" lang="en-US" altLang="zh-CN" sz="2400" b="0" i="0" u="none" strike="noStrike" kern="1200" cap="none" spc="0" normalizeH="0" baseline="0" noProof="0">
                  <a:ln>
                    <a:noFill/>
                  </a:ln>
                  <a:solidFill>
                    <a:srgbClr val="3333FF"/>
                  </a:solidFill>
                  <a:effectLst/>
                  <a:uLnTx/>
                  <a:uFillTx/>
                  <a:latin typeface="+mn-lt"/>
                  <a:ea typeface="黑体" panose="02010609060101010101" pitchFamily="49" charset="-122"/>
                  <a:cs typeface="+mn-cs"/>
                </a:rPr>
                <a:t>(</a:t>
              </a:r>
              <a:r>
                <a:rPr kumimoji="1" lang="en-US" altLang="zh-CN" sz="2400" b="0" i="1" u="none" strike="noStrike" kern="1200" cap="none" spc="0" normalizeH="0" baseline="0" noProof="0">
                  <a:ln>
                    <a:noFill/>
                  </a:ln>
                  <a:solidFill>
                    <a:srgbClr val="3333FF"/>
                  </a:solidFill>
                  <a:effectLst/>
                  <a:uLnTx/>
                  <a:uFillTx/>
                  <a:latin typeface="+mn-lt"/>
                  <a:ea typeface="黑体" panose="02010609060101010101" pitchFamily="49" charset="-122"/>
                  <a:cs typeface="+mn-cs"/>
                </a:rPr>
                <a:t>X</a:t>
              </a:r>
              <a:r>
                <a:rPr kumimoji="1" lang="en-US" altLang="zh-CN" sz="2400" b="0" i="0" u="none" strike="noStrike" kern="1200" cap="none" spc="0" normalizeH="0" baseline="0" noProof="0">
                  <a:ln>
                    <a:noFill/>
                  </a:ln>
                  <a:solidFill>
                    <a:srgbClr val="3333FF"/>
                  </a:solidFill>
                  <a:effectLst/>
                  <a:uLnTx/>
                  <a:uFillTx/>
                  <a:latin typeface="+mn-lt"/>
                  <a:ea typeface="黑体" panose="02010609060101010101" pitchFamily="49" charset="-122"/>
                  <a:cs typeface="+mn-cs"/>
                </a:rPr>
                <a:t>) </a:t>
              </a:r>
              <a:r>
                <a:rPr kumimoji="1" lang="zh-CN" altLang="en-US" sz="2400" b="0" i="0" u="none" strike="noStrike" kern="1200" cap="none" spc="0" normalizeH="0" baseline="0" noProof="0">
                  <a:ln>
                    <a:noFill/>
                  </a:ln>
                  <a:solidFill>
                    <a:srgbClr val="3333FF"/>
                  </a:solidFill>
                  <a:effectLst/>
                  <a:uLnTx/>
                  <a:uFillTx/>
                  <a:latin typeface="+mn-lt"/>
                  <a:ea typeface="黑体" panose="02010609060101010101" pitchFamily="49" charset="-122"/>
                  <a:cs typeface="+mn-cs"/>
                </a:rPr>
                <a:t>的数学期望为</a:t>
              </a:r>
            </a:p>
          </p:txBody>
        </p:sp>
        <p:graphicFrame>
          <p:nvGraphicFramePr>
            <p:cNvPr id="24583" name="Object 72"/>
            <p:cNvGraphicFramePr>
              <a:graphicFrameLocks noChangeAspect="1"/>
            </p:cNvGraphicFramePr>
            <p:nvPr/>
          </p:nvGraphicFramePr>
          <p:xfrm>
            <a:off x="2109" y="3458"/>
            <a:ext cx="3095" cy="429"/>
          </p:xfrm>
          <a:graphic>
            <a:graphicData uri="http://schemas.openxmlformats.org/presentationml/2006/ole">
              <mc:AlternateContent xmlns:mc="http://schemas.openxmlformats.org/markup-compatibility/2006">
                <mc:Choice xmlns:v="urn:schemas-microsoft-com:vml" Requires="v">
                  <p:oleObj r:id="rId12" imgW="8204200" imgH="1130300" progId="Equation.DSMT4">
                    <p:embed/>
                  </p:oleObj>
                </mc:Choice>
                <mc:Fallback>
                  <p:oleObj r:id="rId12" imgW="8204200" imgH="1130300" progId="Equation.DSMT4">
                    <p:embed/>
                    <p:pic>
                      <p:nvPicPr>
                        <p:cNvPr id="0" name="图片 3264"/>
                        <p:cNvPicPr/>
                        <p:nvPr/>
                      </p:nvPicPr>
                      <p:blipFill>
                        <a:blip r:embed="rId13"/>
                        <a:stretch>
                          <a:fillRect/>
                        </a:stretch>
                      </p:blipFill>
                      <p:spPr>
                        <a:xfrm>
                          <a:off x="2109" y="3458"/>
                          <a:ext cx="3095" cy="429"/>
                        </a:xfrm>
                        <a:prstGeom prst="rect">
                          <a:avLst/>
                        </a:prstGeom>
                        <a:noFill/>
                        <a:ln w="38100">
                          <a:noFill/>
                          <a:miter/>
                        </a:ln>
                      </p:spPr>
                    </p:pic>
                  </p:oleObj>
                </mc:Fallback>
              </mc:AlternateContent>
            </a:graphicData>
          </a:graphic>
        </p:graphicFrame>
      </p:gr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10"/>
          <p:cNvGraphicFramePr>
            <a:graphicFrameLocks noChangeAspect="1"/>
          </p:cNvGraphicFramePr>
          <p:nvPr/>
        </p:nvGraphicFramePr>
        <p:xfrm>
          <a:off x="838200" y="2133600"/>
          <a:ext cx="7269163" cy="1838325"/>
        </p:xfrm>
        <a:graphic>
          <a:graphicData uri="http://schemas.openxmlformats.org/presentationml/2006/ole">
            <mc:AlternateContent xmlns:mc="http://schemas.openxmlformats.org/markup-compatibility/2006">
              <mc:Choice xmlns:v="urn:schemas-microsoft-com:vml" Requires="v">
                <p:oleObj r:id="rId2" imgW="4838700" imgH="1219200" progId="Equation.DSMT4">
                  <p:embed/>
                </p:oleObj>
              </mc:Choice>
              <mc:Fallback>
                <p:oleObj r:id="rId2" imgW="4838700" imgH="1219200" progId="Equation.DSMT4">
                  <p:embed/>
                  <p:pic>
                    <p:nvPicPr>
                      <p:cNvPr id="0" name="图片 3260"/>
                      <p:cNvPicPr/>
                      <p:nvPr/>
                    </p:nvPicPr>
                    <p:blipFill>
                      <a:blip r:embed="rId3"/>
                      <a:stretch>
                        <a:fillRect/>
                      </a:stretch>
                    </p:blipFill>
                    <p:spPr>
                      <a:xfrm>
                        <a:off x="838200" y="2133600"/>
                        <a:ext cx="7269163" cy="1838325"/>
                      </a:xfrm>
                      <a:prstGeom prst="rect">
                        <a:avLst/>
                      </a:prstGeom>
                      <a:solidFill>
                        <a:srgbClr val="D0F7DC"/>
                      </a:solidFill>
                      <a:ln w="38100">
                        <a:noFill/>
                        <a:miter/>
                      </a:ln>
                    </p:spPr>
                  </p:pic>
                </p:oleObj>
              </mc:Fallback>
            </mc:AlternateContent>
          </a:graphicData>
        </a:graphic>
      </p:graphicFrame>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7" name="Rectangle 9"/>
          <p:cNvSpPr>
            <a:spLocks noChangeArrowheads="1"/>
          </p:cNvSpPr>
          <p:nvPr/>
        </p:nvSpPr>
        <p:spPr bwMode="auto">
          <a:xfrm>
            <a:off x="1219200" y="631825"/>
            <a:ext cx="7696200" cy="508000"/>
          </a:xfrm>
          <a:prstGeom prst="rect">
            <a:avLst/>
          </a:prstGeom>
          <a:noFill/>
          <a:ln>
            <a:noFill/>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5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设</a:t>
            </a:r>
            <a:r>
              <a:rPr kumimoji="1" lang="en-US" altLang="zh-CN" sz="2400" b="0" i="1"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X </a:t>
            </a:r>
            <a:r>
              <a:rPr kumimoji="1" lang="zh-CN" altLang="en-US" sz="24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服从 </a:t>
            </a:r>
            <a:r>
              <a:rPr kumimoji="1" lang="en-US" altLang="zh-CN" sz="2400" b="0" i="1"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N </a:t>
            </a:r>
            <a:r>
              <a:rPr kumimoji="1" lang="en-US" altLang="zh-CN" sz="24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(0</a:t>
            </a:r>
            <a:r>
              <a:rPr kumimoji="1" lang="zh-CN" altLang="en-US" sz="24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a:t>
            </a:r>
            <a:r>
              <a:rPr kumimoji="1" lang="en-US" altLang="zh-CN" sz="24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1) </a:t>
            </a:r>
            <a:r>
              <a:rPr kumimoji="1" lang="zh-CN" altLang="en-US" sz="24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分布，求</a:t>
            </a:r>
            <a:r>
              <a:rPr kumimoji="1" lang="en-US" altLang="zh-CN" sz="2400" b="0" i="1"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E </a:t>
            </a:r>
            <a:r>
              <a:rPr kumimoji="1" lang="en-US" altLang="zh-CN" sz="24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a:t>
            </a:r>
            <a:r>
              <a:rPr kumimoji="1" lang="en-US" altLang="zh-CN" sz="2400" b="0" i="1"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X</a:t>
            </a:r>
            <a:r>
              <a:rPr kumimoji="1" lang="en-US" altLang="zh-CN" sz="2400" b="0" i="0" u="none" strike="noStrike" kern="1200" cap="none" spc="0" normalizeH="0" baseline="30000" noProof="0" dirty="0">
                <a:ln>
                  <a:noFill/>
                </a:ln>
                <a:solidFill>
                  <a:schemeClr val="tx1"/>
                </a:solidFill>
                <a:effectLst/>
                <a:uLnTx/>
                <a:uFillTx/>
                <a:latin typeface="+mn-lt"/>
                <a:ea typeface="黑体" panose="02010609060101010101" pitchFamily="49" charset="-122"/>
                <a:cs typeface="+mn-cs"/>
              </a:rPr>
              <a:t>2</a:t>
            </a:r>
            <a:r>
              <a:rPr kumimoji="1" lang="en-US" altLang="zh-CN" sz="24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 </a:t>
            </a:r>
            <a:r>
              <a:rPr kumimoji="1" lang="en-US" altLang="zh-CN" sz="2400" b="0" i="1"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E </a:t>
            </a:r>
            <a:r>
              <a:rPr kumimoji="1" lang="en-US" altLang="zh-CN" sz="24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a:t>
            </a:r>
            <a:r>
              <a:rPr kumimoji="1" lang="en-US" altLang="zh-CN" sz="2400" b="0" i="1"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X</a:t>
            </a:r>
            <a:r>
              <a:rPr kumimoji="1" lang="en-US" altLang="zh-CN" sz="2400" b="0" i="0" u="none" strike="noStrike" kern="1200" cap="none" spc="0" normalizeH="0" baseline="30000" noProof="0" dirty="0">
                <a:ln>
                  <a:noFill/>
                </a:ln>
                <a:solidFill>
                  <a:schemeClr val="tx1"/>
                </a:solidFill>
                <a:effectLst/>
                <a:uLnTx/>
                <a:uFillTx/>
                <a:latin typeface="+mn-lt"/>
                <a:ea typeface="黑体" panose="02010609060101010101" pitchFamily="49" charset="-122"/>
                <a:cs typeface="+mn-cs"/>
              </a:rPr>
              <a:t>3</a:t>
            </a:r>
            <a:r>
              <a:rPr kumimoji="1" lang="en-US" altLang="zh-CN" sz="24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 </a:t>
            </a:r>
            <a:r>
              <a:rPr kumimoji="1" lang="en-US" altLang="zh-CN" sz="2400" b="0" i="1"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E </a:t>
            </a:r>
            <a:r>
              <a:rPr kumimoji="1" lang="en-US" altLang="zh-CN" sz="24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a:t>
            </a:r>
            <a:r>
              <a:rPr kumimoji="1" lang="en-US" altLang="zh-CN" sz="2400" b="0" i="1"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X</a:t>
            </a:r>
            <a:r>
              <a:rPr kumimoji="1" lang="en-US" altLang="zh-CN" sz="2400" b="0" i="0" u="none" strike="noStrike" kern="1200" cap="none" spc="0" normalizeH="0" baseline="30000" noProof="0" dirty="0">
                <a:ln>
                  <a:noFill/>
                </a:ln>
                <a:solidFill>
                  <a:schemeClr val="tx1"/>
                </a:solidFill>
                <a:effectLst/>
                <a:uLnTx/>
                <a:uFillTx/>
                <a:latin typeface="+mn-lt"/>
                <a:ea typeface="黑体" panose="02010609060101010101" pitchFamily="49" charset="-122"/>
                <a:cs typeface="+mn-cs"/>
              </a:rPr>
              <a:t>4</a:t>
            </a:r>
            <a:r>
              <a:rPr kumimoji="1" lang="en-US" altLang="zh-CN" sz="24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a:t>
            </a:r>
          </a:p>
        </p:txBody>
      </p:sp>
      <p:graphicFrame>
        <p:nvGraphicFramePr>
          <p:cNvPr id="22538" name="Object 104"/>
          <p:cNvGraphicFramePr>
            <a:graphicFrameLocks noChangeAspect="1"/>
          </p:cNvGraphicFramePr>
          <p:nvPr/>
        </p:nvGraphicFramePr>
        <p:xfrm>
          <a:off x="2057400" y="1182688"/>
          <a:ext cx="2667000" cy="1060450"/>
        </p:xfrm>
        <a:graphic>
          <a:graphicData uri="http://schemas.openxmlformats.org/presentationml/2006/ole">
            <mc:AlternateContent xmlns:mc="http://schemas.openxmlformats.org/markup-compatibility/2006">
              <mc:Choice xmlns:v="urn:schemas-microsoft-com:vml" Requires="v">
                <p:oleObj r:id="rId2" imgW="1765300" imgH="774700" progId="Equation.3">
                  <p:embed/>
                </p:oleObj>
              </mc:Choice>
              <mc:Fallback>
                <p:oleObj r:id="rId2" imgW="1765300" imgH="774700" progId="Equation.3">
                  <p:embed/>
                  <p:pic>
                    <p:nvPicPr>
                      <p:cNvPr id="0" name="图片 3283"/>
                      <p:cNvPicPr/>
                      <p:nvPr/>
                    </p:nvPicPr>
                    <p:blipFill>
                      <a:blip r:embed="rId3"/>
                      <a:stretch>
                        <a:fillRect/>
                      </a:stretch>
                    </p:blipFill>
                    <p:spPr>
                      <a:xfrm>
                        <a:off x="2057400" y="1182688"/>
                        <a:ext cx="2667000" cy="1060450"/>
                      </a:xfrm>
                      <a:prstGeom prst="rect">
                        <a:avLst/>
                      </a:prstGeom>
                      <a:noFill/>
                      <a:ln w="38100">
                        <a:noFill/>
                        <a:miter/>
                      </a:ln>
                    </p:spPr>
                  </p:pic>
                </p:oleObj>
              </mc:Fallback>
            </mc:AlternateContent>
          </a:graphicData>
        </a:graphic>
      </p:graphicFrame>
      <p:graphicFrame>
        <p:nvGraphicFramePr>
          <p:cNvPr id="22539" name="Object 105"/>
          <p:cNvGraphicFramePr>
            <a:graphicFrameLocks noChangeAspect="1"/>
          </p:cNvGraphicFramePr>
          <p:nvPr/>
        </p:nvGraphicFramePr>
        <p:xfrm>
          <a:off x="609600" y="2325688"/>
          <a:ext cx="3657600" cy="1120775"/>
        </p:xfrm>
        <a:graphic>
          <a:graphicData uri="http://schemas.openxmlformats.org/presentationml/2006/ole">
            <mc:AlternateContent xmlns:mc="http://schemas.openxmlformats.org/markup-compatibility/2006">
              <mc:Choice xmlns:v="urn:schemas-microsoft-com:vml" Requires="v">
                <p:oleObj r:id="rId4" imgW="2362200" imgH="787400" progId="Equation.3">
                  <p:embed/>
                </p:oleObj>
              </mc:Choice>
              <mc:Fallback>
                <p:oleObj r:id="rId4" imgW="2362200" imgH="787400" progId="Equation.3">
                  <p:embed/>
                  <p:pic>
                    <p:nvPicPr>
                      <p:cNvPr id="0" name="图片 3285"/>
                      <p:cNvPicPr/>
                      <p:nvPr/>
                    </p:nvPicPr>
                    <p:blipFill>
                      <a:blip r:embed="rId5"/>
                      <a:stretch>
                        <a:fillRect/>
                      </a:stretch>
                    </p:blipFill>
                    <p:spPr>
                      <a:xfrm>
                        <a:off x="609600" y="2325688"/>
                        <a:ext cx="3657600" cy="1120775"/>
                      </a:xfrm>
                      <a:prstGeom prst="rect">
                        <a:avLst/>
                      </a:prstGeom>
                      <a:noFill/>
                      <a:ln w="38100">
                        <a:noFill/>
                        <a:miter/>
                      </a:ln>
                    </p:spPr>
                  </p:pic>
                </p:oleObj>
              </mc:Fallback>
            </mc:AlternateContent>
          </a:graphicData>
        </a:graphic>
      </p:graphicFrame>
      <p:graphicFrame>
        <p:nvGraphicFramePr>
          <p:cNvPr id="22540" name="Object 106"/>
          <p:cNvGraphicFramePr>
            <a:graphicFrameLocks noChangeAspect="1"/>
          </p:cNvGraphicFramePr>
          <p:nvPr/>
        </p:nvGraphicFramePr>
        <p:xfrm>
          <a:off x="4267200" y="2325688"/>
          <a:ext cx="2667000" cy="1173162"/>
        </p:xfrm>
        <a:graphic>
          <a:graphicData uri="http://schemas.openxmlformats.org/presentationml/2006/ole">
            <mc:AlternateContent xmlns:mc="http://schemas.openxmlformats.org/markup-compatibility/2006">
              <mc:Choice xmlns:v="urn:schemas-microsoft-com:vml" Requires="v">
                <p:oleObj r:id="rId6" imgW="1638300" imgH="787400" progId="Equation.3">
                  <p:embed/>
                </p:oleObj>
              </mc:Choice>
              <mc:Fallback>
                <p:oleObj r:id="rId6" imgW="1638300" imgH="787400" progId="Equation.3">
                  <p:embed/>
                  <p:pic>
                    <p:nvPicPr>
                      <p:cNvPr id="0" name="图片 3284"/>
                      <p:cNvPicPr/>
                      <p:nvPr/>
                    </p:nvPicPr>
                    <p:blipFill>
                      <a:blip r:embed="rId7"/>
                      <a:stretch>
                        <a:fillRect/>
                      </a:stretch>
                    </p:blipFill>
                    <p:spPr>
                      <a:xfrm>
                        <a:off x="4267200" y="2325688"/>
                        <a:ext cx="2667000" cy="1173162"/>
                      </a:xfrm>
                      <a:prstGeom prst="rect">
                        <a:avLst/>
                      </a:prstGeom>
                      <a:noFill/>
                      <a:ln w="38100">
                        <a:noFill/>
                        <a:miter/>
                      </a:ln>
                    </p:spPr>
                  </p:pic>
                </p:oleObj>
              </mc:Fallback>
            </mc:AlternateContent>
          </a:graphicData>
        </a:graphic>
      </p:graphicFrame>
      <p:graphicFrame>
        <p:nvGraphicFramePr>
          <p:cNvPr id="22541" name="Object 107"/>
          <p:cNvGraphicFramePr>
            <a:graphicFrameLocks noChangeAspect="1"/>
          </p:cNvGraphicFramePr>
          <p:nvPr/>
        </p:nvGraphicFramePr>
        <p:xfrm>
          <a:off x="1752600" y="3468688"/>
          <a:ext cx="2590800" cy="1154112"/>
        </p:xfrm>
        <a:graphic>
          <a:graphicData uri="http://schemas.openxmlformats.org/presentationml/2006/ole">
            <mc:AlternateContent xmlns:mc="http://schemas.openxmlformats.org/markup-compatibility/2006">
              <mc:Choice xmlns:v="urn:schemas-microsoft-com:vml" Requires="v">
                <p:oleObj r:id="rId8" imgW="1612900" imgH="787400" progId="Equation.3">
                  <p:embed/>
                </p:oleObj>
              </mc:Choice>
              <mc:Fallback>
                <p:oleObj r:id="rId8" imgW="1612900" imgH="787400" progId="Equation.3">
                  <p:embed/>
                  <p:pic>
                    <p:nvPicPr>
                      <p:cNvPr id="0" name="图片 3269"/>
                      <p:cNvPicPr/>
                      <p:nvPr/>
                    </p:nvPicPr>
                    <p:blipFill>
                      <a:blip r:embed="rId9"/>
                      <a:stretch>
                        <a:fillRect/>
                      </a:stretch>
                    </p:blipFill>
                    <p:spPr>
                      <a:xfrm>
                        <a:off x="1752600" y="3468688"/>
                        <a:ext cx="2590800" cy="1154112"/>
                      </a:xfrm>
                      <a:prstGeom prst="rect">
                        <a:avLst/>
                      </a:prstGeom>
                      <a:noFill/>
                      <a:ln w="38100">
                        <a:noFill/>
                        <a:miter/>
                      </a:ln>
                    </p:spPr>
                  </p:pic>
                </p:oleObj>
              </mc:Fallback>
            </mc:AlternateContent>
          </a:graphicData>
        </a:graphic>
      </p:graphicFrame>
      <p:graphicFrame>
        <p:nvGraphicFramePr>
          <p:cNvPr id="22542" name="Object 108"/>
          <p:cNvGraphicFramePr>
            <a:graphicFrameLocks noChangeAspect="1"/>
          </p:cNvGraphicFramePr>
          <p:nvPr/>
        </p:nvGraphicFramePr>
        <p:xfrm>
          <a:off x="4410075" y="3802063"/>
          <a:ext cx="685800" cy="523875"/>
        </p:xfrm>
        <a:graphic>
          <a:graphicData uri="http://schemas.openxmlformats.org/presentationml/2006/ole">
            <mc:AlternateContent xmlns:mc="http://schemas.openxmlformats.org/markup-compatibility/2006">
              <mc:Choice xmlns:v="urn:schemas-microsoft-com:vml" Requires="v">
                <p:oleObj r:id="rId10" imgW="342900" imgH="266700" progId="Equation.3">
                  <p:embed/>
                </p:oleObj>
              </mc:Choice>
              <mc:Fallback>
                <p:oleObj r:id="rId10" imgW="342900" imgH="266700" progId="Equation.3">
                  <p:embed/>
                  <p:pic>
                    <p:nvPicPr>
                      <p:cNvPr id="0" name="图片 3271"/>
                      <p:cNvPicPr/>
                      <p:nvPr/>
                    </p:nvPicPr>
                    <p:blipFill>
                      <a:blip r:embed="rId11"/>
                      <a:stretch>
                        <a:fillRect/>
                      </a:stretch>
                    </p:blipFill>
                    <p:spPr>
                      <a:xfrm>
                        <a:off x="4410075" y="3802063"/>
                        <a:ext cx="685800" cy="523875"/>
                      </a:xfrm>
                      <a:prstGeom prst="rect">
                        <a:avLst/>
                      </a:prstGeom>
                      <a:noFill/>
                      <a:ln w="38100">
                        <a:noFill/>
                        <a:miter/>
                      </a:ln>
                    </p:spPr>
                  </p:pic>
                </p:oleObj>
              </mc:Fallback>
            </mc:AlternateContent>
          </a:graphicData>
        </a:graphic>
      </p:graphicFrame>
      <p:sp>
        <p:nvSpPr>
          <p:cNvPr id="36872" name="Rectangle 15"/>
          <p:cNvSpPr>
            <a:spLocks noChangeArrowheads="1"/>
          </p:cNvSpPr>
          <p:nvPr/>
        </p:nvSpPr>
        <p:spPr bwMode="auto">
          <a:xfrm>
            <a:off x="493713" y="649288"/>
            <a:ext cx="838200" cy="533400"/>
          </a:xfrm>
          <a:prstGeom prst="rect">
            <a:avLst/>
          </a:prstGeom>
          <a:noFill/>
          <a:ln>
            <a:noFill/>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3333FF"/>
                </a:solidFill>
                <a:effectLst/>
                <a:uLnTx/>
                <a:uFillTx/>
                <a:latin typeface="+mn-lt"/>
                <a:ea typeface="黑体" panose="02010609060101010101" pitchFamily="49" charset="-122"/>
                <a:cs typeface="+mn-cs"/>
              </a:rPr>
              <a:t>例</a:t>
            </a:r>
            <a:r>
              <a:rPr kumimoji="1" lang="en-US" altLang="zh-CN" sz="2400" b="1" i="0" u="none" strike="noStrike" kern="1200" cap="none" spc="0" normalizeH="0" baseline="0" noProof="0" dirty="0">
                <a:ln>
                  <a:noFill/>
                </a:ln>
                <a:solidFill>
                  <a:srgbClr val="3333FF"/>
                </a:solidFill>
                <a:effectLst/>
                <a:uLnTx/>
                <a:uFillTx/>
                <a:latin typeface="+mn-lt"/>
                <a:ea typeface="黑体" panose="02010609060101010101" pitchFamily="49" charset="-122"/>
                <a:cs typeface="+mn-cs"/>
              </a:rPr>
              <a:t>7</a:t>
            </a:r>
          </a:p>
        </p:txBody>
      </p:sp>
      <p:sp>
        <p:nvSpPr>
          <p:cNvPr id="22544" name="Rectangle 16"/>
          <p:cNvSpPr>
            <a:spLocks noChangeArrowheads="1"/>
          </p:cNvSpPr>
          <p:nvPr/>
        </p:nvSpPr>
        <p:spPr bwMode="auto">
          <a:xfrm>
            <a:off x="557213" y="1487488"/>
            <a:ext cx="493713" cy="461963"/>
          </a:xfrm>
          <a:prstGeom prst="rect">
            <a:avLst/>
          </a:prstGeom>
          <a:noFill/>
          <a:ln>
            <a:noFill/>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3333FF"/>
                </a:solidFill>
                <a:effectLst/>
                <a:uLnTx/>
                <a:uFillTx/>
                <a:latin typeface="+mn-lt"/>
                <a:ea typeface="黑体" panose="02010609060101010101" pitchFamily="49" charset="-122"/>
                <a:cs typeface="+mn-cs"/>
              </a:rPr>
              <a:t>解</a:t>
            </a:r>
          </a:p>
        </p:txBody>
      </p:sp>
      <p:graphicFrame>
        <p:nvGraphicFramePr>
          <p:cNvPr id="22545" name="Object 109"/>
          <p:cNvGraphicFramePr>
            <a:graphicFrameLocks noChangeAspect="1"/>
          </p:cNvGraphicFramePr>
          <p:nvPr/>
        </p:nvGraphicFramePr>
        <p:xfrm>
          <a:off x="627063" y="4459288"/>
          <a:ext cx="3733800" cy="1143000"/>
        </p:xfrm>
        <a:graphic>
          <a:graphicData uri="http://schemas.openxmlformats.org/presentationml/2006/ole">
            <mc:AlternateContent xmlns:mc="http://schemas.openxmlformats.org/markup-compatibility/2006">
              <mc:Choice xmlns:v="urn:schemas-microsoft-com:vml" Requires="v">
                <p:oleObj r:id="rId12" imgW="2362200" imgH="787400" progId="Equation.3">
                  <p:embed/>
                </p:oleObj>
              </mc:Choice>
              <mc:Fallback>
                <p:oleObj r:id="rId12" imgW="2362200" imgH="787400" progId="Equation.3">
                  <p:embed/>
                  <p:pic>
                    <p:nvPicPr>
                      <p:cNvPr id="0" name="图片 3277"/>
                      <p:cNvPicPr/>
                      <p:nvPr/>
                    </p:nvPicPr>
                    <p:blipFill>
                      <a:blip r:embed="rId13"/>
                      <a:stretch>
                        <a:fillRect/>
                      </a:stretch>
                    </p:blipFill>
                    <p:spPr>
                      <a:xfrm>
                        <a:off x="627063" y="4459288"/>
                        <a:ext cx="3733800" cy="1143000"/>
                      </a:xfrm>
                      <a:prstGeom prst="rect">
                        <a:avLst/>
                      </a:prstGeom>
                      <a:noFill/>
                      <a:ln w="38100">
                        <a:noFill/>
                        <a:miter/>
                      </a:ln>
                    </p:spPr>
                  </p:pic>
                </p:oleObj>
              </mc:Fallback>
            </mc:AlternateContent>
          </a:graphicData>
        </a:graphic>
      </p:graphicFrame>
      <p:graphicFrame>
        <p:nvGraphicFramePr>
          <p:cNvPr id="22546" name="Object 110"/>
          <p:cNvGraphicFramePr>
            <a:graphicFrameLocks noChangeAspect="1"/>
          </p:cNvGraphicFramePr>
          <p:nvPr/>
        </p:nvGraphicFramePr>
        <p:xfrm>
          <a:off x="4437063" y="4840288"/>
          <a:ext cx="730250" cy="538162"/>
        </p:xfrm>
        <a:graphic>
          <a:graphicData uri="http://schemas.openxmlformats.org/presentationml/2006/ole">
            <mc:AlternateContent xmlns:mc="http://schemas.openxmlformats.org/markup-compatibility/2006">
              <mc:Choice xmlns:v="urn:schemas-microsoft-com:vml" Requires="v">
                <p:oleObj r:id="rId14" imgW="393700" imgH="279400" progId="Equation.3">
                  <p:embed/>
                </p:oleObj>
              </mc:Choice>
              <mc:Fallback>
                <p:oleObj r:id="rId14" imgW="393700" imgH="279400" progId="Equation.3">
                  <p:embed/>
                  <p:pic>
                    <p:nvPicPr>
                      <p:cNvPr id="0" name="图片 3286"/>
                      <p:cNvPicPr/>
                      <p:nvPr/>
                    </p:nvPicPr>
                    <p:blipFill>
                      <a:blip r:embed="rId15"/>
                      <a:stretch>
                        <a:fillRect/>
                      </a:stretch>
                    </p:blipFill>
                    <p:spPr>
                      <a:xfrm>
                        <a:off x="4437063" y="4840288"/>
                        <a:ext cx="730250" cy="538162"/>
                      </a:xfrm>
                      <a:prstGeom prst="rect">
                        <a:avLst/>
                      </a:prstGeom>
                      <a:noFill/>
                      <a:ln w="38100">
                        <a:noFill/>
                        <a:miter/>
                      </a:ln>
                    </p:spPr>
                  </p:pic>
                </p:oleObj>
              </mc:Fallback>
            </mc:AlternateContent>
          </a:graphicData>
        </a:graphic>
      </p:graphicFrame>
      <p:graphicFrame>
        <p:nvGraphicFramePr>
          <p:cNvPr id="22547" name="Object 111"/>
          <p:cNvGraphicFramePr>
            <a:graphicFrameLocks noChangeAspect="1"/>
          </p:cNvGraphicFramePr>
          <p:nvPr/>
        </p:nvGraphicFramePr>
        <p:xfrm>
          <a:off x="581025" y="5502275"/>
          <a:ext cx="3810000" cy="1166813"/>
        </p:xfrm>
        <a:graphic>
          <a:graphicData uri="http://schemas.openxmlformats.org/presentationml/2006/ole">
            <mc:AlternateContent xmlns:mc="http://schemas.openxmlformats.org/markup-compatibility/2006">
              <mc:Choice xmlns:v="urn:schemas-microsoft-com:vml" Requires="v">
                <p:oleObj r:id="rId16" imgW="2362200" imgH="787400" progId="Equation.3">
                  <p:embed/>
                </p:oleObj>
              </mc:Choice>
              <mc:Fallback>
                <p:oleObj r:id="rId16" imgW="2362200" imgH="787400" progId="Equation.3">
                  <p:embed/>
                  <p:pic>
                    <p:nvPicPr>
                      <p:cNvPr id="0" name="图片 3276"/>
                      <p:cNvPicPr/>
                      <p:nvPr/>
                    </p:nvPicPr>
                    <p:blipFill>
                      <a:blip r:embed="rId17"/>
                      <a:stretch>
                        <a:fillRect/>
                      </a:stretch>
                    </p:blipFill>
                    <p:spPr>
                      <a:xfrm>
                        <a:off x="581025" y="5502275"/>
                        <a:ext cx="3810000" cy="1166813"/>
                      </a:xfrm>
                      <a:prstGeom prst="rect">
                        <a:avLst/>
                      </a:prstGeom>
                      <a:noFill/>
                      <a:ln w="38100">
                        <a:noFill/>
                        <a:miter/>
                      </a:ln>
                    </p:spPr>
                  </p:pic>
                </p:oleObj>
              </mc:Fallback>
            </mc:AlternateContent>
          </a:graphicData>
        </a:graphic>
      </p:graphicFrame>
      <p:graphicFrame>
        <p:nvGraphicFramePr>
          <p:cNvPr id="22548" name="Object 112"/>
          <p:cNvGraphicFramePr>
            <a:graphicFrameLocks noChangeAspect="1"/>
          </p:cNvGraphicFramePr>
          <p:nvPr/>
        </p:nvGraphicFramePr>
        <p:xfrm>
          <a:off x="4432300" y="6019800"/>
          <a:ext cx="920750" cy="287338"/>
        </p:xfrm>
        <a:graphic>
          <a:graphicData uri="http://schemas.openxmlformats.org/presentationml/2006/ole">
            <mc:AlternateContent xmlns:mc="http://schemas.openxmlformats.org/markup-compatibility/2006">
              <mc:Choice xmlns:v="urn:schemas-microsoft-com:vml" Requires="v">
                <p:oleObj r:id="rId18" imgW="1003300" imgH="304800" progId="Equation.DSMT4">
                  <p:embed/>
                </p:oleObj>
              </mc:Choice>
              <mc:Fallback>
                <p:oleObj r:id="rId18" imgW="1003300" imgH="304800" progId="Equation.DSMT4">
                  <p:embed/>
                  <p:pic>
                    <p:nvPicPr>
                      <p:cNvPr id="0" name="图片 3267"/>
                      <p:cNvPicPr/>
                      <p:nvPr/>
                    </p:nvPicPr>
                    <p:blipFill>
                      <a:blip r:embed="rId19"/>
                      <a:stretch>
                        <a:fillRect/>
                      </a:stretch>
                    </p:blipFill>
                    <p:spPr>
                      <a:xfrm>
                        <a:off x="4432300" y="6019800"/>
                        <a:ext cx="920750" cy="287338"/>
                      </a:xfrm>
                      <a:prstGeom prst="rect">
                        <a:avLst/>
                      </a:prstGeom>
                      <a:noFill/>
                      <a:ln w="38100">
                        <a:noFill/>
                        <a:miter/>
                      </a:ln>
                    </p:spPr>
                  </p:pic>
                </p:oleObj>
              </mc:Fallback>
            </mc:AlternateContent>
          </a:graphicData>
        </a:graphic>
      </p:graphicFrame>
      <p:graphicFrame>
        <p:nvGraphicFramePr>
          <p:cNvPr id="22549" name="Object 113"/>
          <p:cNvGraphicFramePr>
            <a:graphicFrameLocks noChangeAspect="1"/>
          </p:cNvGraphicFramePr>
          <p:nvPr/>
        </p:nvGraphicFramePr>
        <p:xfrm>
          <a:off x="5638800" y="1639888"/>
          <a:ext cx="2209800" cy="368300"/>
        </p:xfrm>
        <a:graphic>
          <a:graphicData uri="http://schemas.openxmlformats.org/presentationml/2006/ole">
            <mc:AlternateContent xmlns:mc="http://schemas.openxmlformats.org/markup-compatibility/2006">
              <mc:Choice xmlns:v="urn:schemas-microsoft-com:vml" Requires="v">
                <p:oleObj r:id="rId20" imgW="1765300" imgH="279400" progId="Equation.DSMT4">
                  <p:embed/>
                </p:oleObj>
              </mc:Choice>
              <mc:Fallback>
                <p:oleObj r:id="rId20" imgW="1765300" imgH="279400" progId="Equation.DSMT4">
                  <p:embed/>
                  <p:pic>
                    <p:nvPicPr>
                      <p:cNvPr id="0" name="图片 3278"/>
                      <p:cNvPicPr/>
                      <p:nvPr/>
                    </p:nvPicPr>
                    <p:blipFill>
                      <a:blip r:embed="rId21"/>
                      <a:stretch>
                        <a:fillRect/>
                      </a:stretch>
                    </p:blipFill>
                    <p:spPr>
                      <a:xfrm>
                        <a:off x="5638800" y="1639888"/>
                        <a:ext cx="2209800" cy="368300"/>
                      </a:xfrm>
                      <a:prstGeom prst="rect">
                        <a:avLst/>
                      </a:prstGeom>
                      <a:noFill/>
                      <a:ln w="38100">
                        <a:noFill/>
                        <a:miter/>
                      </a:ln>
                    </p:spPr>
                  </p:pic>
                </p:oleObj>
              </mc:Fallback>
            </mc:AlternateContent>
          </a:graphicData>
        </a:graphic>
      </p:graphicFrame>
      <p:graphicFrame>
        <p:nvGraphicFramePr>
          <p:cNvPr id="22550" name="Object 114"/>
          <p:cNvGraphicFramePr>
            <a:graphicFrameLocks noChangeAspect="1"/>
          </p:cNvGraphicFramePr>
          <p:nvPr/>
        </p:nvGraphicFramePr>
        <p:xfrm>
          <a:off x="5429250" y="5830888"/>
          <a:ext cx="685800" cy="533400"/>
        </p:xfrm>
        <a:graphic>
          <a:graphicData uri="http://schemas.openxmlformats.org/presentationml/2006/ole">
            <mc:AlternateContent xmlns:mc="http://schemas.openxmlformats.org/markup-compatibility/2006">
              <mc:Choice xmlns:v="urn:schemas-microsoft-com:vml" Requires="v">
                <p:oleObj r:id="rId22" imgW="368300" imgH="279400" progId="Equation.3">
                  <p:embed/>
                </p:oleObj>
              </mc:Choice>
              <mc:Fallback>
                <p:oleObj r:id="rId22" imgW="368300" imgH="279400" progId="Equation.3">
                  <p:embed/>
                  <p:pic>
                    <p:nvPicPr>
                      <p:cNvPr id="0" name="图片 3280"/>
                      <p:cNvPicPr/>
                      <p:nvPr/>
                    </p:nvPicPr>
                    <p:blipFill>
                      <a:blip r:embed="rId23"/>
                      <a:stretch>
                        <a:fillRect/>
                      </a:stretch>
                    </p:blipFill>
                    <p:spPr>
                      <a:xfrm>
                        <a:off x="5429250" y="5830888"/>
                        <a:ext cx="685800" cy="5334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537">
                                            <p:txEl>
                                              <p:pRg st="0" end="0"/>
                                            </p:txEl>
                                          </p:spTgt>
                                        </p:tgtEl>
                                        <p:attrNameLst>
                                          <p:attrName>style.visibility</p:attrName>
                                        </p:attrNameLst>
                                      </p:cBhvr>
                                      <p:to>
                                        <p:strVal val="visible"/>
                                      </p:to>
                                    </p:set>
                                    <p:animEffect transition="in" filter="wipe(left)">
                                      <p:cBhvr>
                                        <p:cTn id="7" dur="500"/>
                                        <p:tgtEl>
                                          <p:spTgt spid="225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44">
                                            <p:txEl>
                                              <p:pRg st="0" end="0"/>
                                            </p:txEl>
                                          </p:spTgt>
                                        </p:tgtEl>
                                        <p:attrNameLst>
                                          <p:attrName>style.visibility</p:attrName>
                                        </p:attrNameLst>
                                      </p:cBhvr>
                                      <p:to>
                                        <p:strVal val="visible"/>
                                      </p:to>
                                    </p:set>
                                    <p:animEffect transition="in" filter="wipe(left)">
                                      <p:cBhvr>
                                        <p:cTn id="12" dur="500"/>
                                        <p:tgtEl>
                                          <p:spTgt spid="2254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38"/>
                                        </p:tgtEl>
                                        <p:attrNameLst>
                                          <p:attrName>style.visibility</p:attrName>
                                        </p:attrNameLst>
                                      </p:cBhvr>
                                      <p:to>
                                        <p:strVal val="visible"/>
                                      </p:to>
                                    </p:set>
                                    <p:animEffect transition="in" filter="wipe(left)">
                                      <p:cBhvr>
                                        <p:cTn id="17" dur="500"/>
                                        <p:tgtEl>
                                          <p:spTgt spid="225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49"/>
                                        </p:tgtEl>
                                        <p:attrNameLst>
                                          <p:attrName>style.visibility</p:attrName>
                                        </p:attrNameLst>
                                      </p:cBhvr>
                                      <p:to>
                                        <p:strVal val="visible"/>
                                      </p:to>
                                    </p:set>
                                    <p:animEffect transition="in" filter="wipe(left)">
                                      <p:cBhvr>
                                        <p:cTn id="22" dur="500"/>
                                        <p:tgtEl>
                                          <p:spTgt spid="2254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39"/>
                                        </p:tgtEl>
                                        <p:attrNameLst>
                                          <p:attrName>style.visibility</p:attrName>
                                        </p:attrNameLst>
                                      </p:cBhvr>
                                      <p:to>
                                        <p:strVal val="visible"/>
                                      </p:to>
                                    </p:set>
                                    <p:animEffect transition="in" filter="wipe(left)">
                                      <p:cBhvr>
                                        <p:cTn id="27" dur="500"/>
                                        <p:tgtEl>
                                          <p:spTgt spid="2253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40"/>
                                        </p:tgtEl>
                                        <p:attrNameLst>
                                          <p:attrName>style.visibility</p:attrName>
                                        </p:attrNameLst>
                                      </p:cBhvr>
                                      <p:to>
                                        <p:strVal val="visible"/>
                                      </p:to>
                                    </p:set>
                                    <p:animEffect transition="in" filter="wipe(left)">
                                      <p:cBhvr>
                                        <p:cTn id="32" dur="500"/>
                                        <p:tgtEl>
                                          <p:spTgt spid="2254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41"/>
                                        </p:tgtEl>
                                        <p:attrNameLst>
                                          <p:attrName>style.visibility</p:attrName>
                                        </p:attrNameLst>
                                      </p:cBhvr>
                                      <p:to>
                                        <p:strVal val="visible"/>
                                      </p:to>
                                    </p:set>
                                    <p:animEffect transition="in" filter="wipe(left)">
                                      <p:cBhvr>
                                        <p:cTn id="37" dur="500"/>
                                        <p:tgtEl>
                                          <p:spTgt spid="2254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542"/>
                                        </p:tgtEl>
                                        <p:attrNameLst>
                                          <p:attrName>style.visibility</p:attrName>
                                        </p:attrNameLst>
                                      </p:cBhvr>
                                      <p:to>
                                        <p:strVal val="visible"/>
                                      </p:to>
                                    </p:set>
                                    <p:animEffect transition="in" filter="wipe(left)">
                                      <p:cBhvr>
                                        <p:cTn id="42" dur="500"/>
                                        <p:tgtEl>
                                          <p:spTgt spid="2254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545"/>
                                        </p:tgtEl>
                                        <p:attrNameLst>
                                          <p:attrName>style.visibility</p:attrName>
                                        </p:attrNameLst>
                                      </p:cBhvr>
                                      <p:to>
                                        <p:strVal val="visible"/>
                                      </p:to>
                                    </p:set>
                                    <p:animEffect transition="in" filter="wipe(left)">
                                      <p:cBhvr>
                                        <p:cTn id="47" dur="500"/>
                                        <p:tgtEl>
                                          <p:spTgt spid="2254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546"/>
                                        </p:tgtEl>
                                        <p:attrNameLst>
                                          <p:attrName>style.visibility</p:attrName>
                                        </p:attrNameLst>
                                      </p:cBhvr>
                                      <p:to>
                                        <p:strVal val="visible"/>
                                      </p:to>
                                    </p:set>
                                    <p:animEffect transition="in" filter="wipe(left)">
                                      <p:cBhvr>
                                        <p:cTn id="52" dur="500"/>
                                        <p:tgtEl>
                                          <p:spTgt spid="2254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2547"/>
                                        </p:tgtEl>
                                        <p:attrNameLst>
                                          <p:attrName>style.visibility</p:attrName>
                                        </p:attrNameLst>
                                      </p:cBhvr>
                                      <p:to>
                                        <p:strVal val="visible"/>
                                      </p:to>
                                    </p:set>
                                    <p:animEffect transition="in" filter="wipe(left)">
                                      <p:cBhvr>
                                        <p:cTn id="57" dur="500"/>
                                        <p:tgtEl>
                                          <p:spTgt spid="2254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2548"/>
                                        </p:tgtEl>
                                        <p:attrNameLst>
                                          <p:attrName>style.visibility</p:attrName>
                                        </p:attrNameLst>
                                      </p:cBhvr>
                                      <p:to>
                                        <p:strVal val="visible"/>
                                      </p:to>
                                    </p:set>
                                    <p:animEffect transition="in" filter="wipe(left)">
                                      <p:cBhvr>
                                        <p:cTn id="62" dur="500"/>
                                        <p:tgtEl>
                                          <p:spTgt spid="2254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2550"/>
                                        </p:tgtEl>
                                        <p:attrNameLst>
                                          <p:attrName>style.visibility</p:attrName>
                                        </p:attrNameLst>
                                      </p:cBhvr>
                                      <p:to>
                                        <p:strVal val="visible"/>
                                      </p:to>
                                    </p:set>
                                    <p:animEffect transition="in" filter="wipe(left)">
                                      <p:cBhvr>
                                        <p:cTn id="67" dur="500"/>
                                        <p:tgtEl>
                                          <p:spTgt spid="22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7" grpId="0" build="p" advAuto="1000"/>
      <p:bldP spid="2254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639EF4"/>
                </a:solidFill>
                <a:latin typeface="微软雅黑" panose="020B0503020204020204" charset="-122"/>
                <a:ea typeface="微软雅黑" panose="020B0503020204020204" charset="-122"/>
                <a:sym typeface="微软雅黑" panose="020B0503020204020204" charset="-122"/>
              </a:rPr>
              <a:t> </a:t>
            </a:r>
            <a:endParaRPr lang="en-US" altLang="zh-CN" sz="2600" dirty="0">
              <a:solidFill>
                <a:srgbClr val="639EF4"/>
              </a:solidFill>
              <a:latin typeface="微软雅黑" panose="020B0503020204020204" charset="-122"/>
              <a:ea typeface="微软雅黑" panose="020B0503020204020204" charset="-122"/>
              <a:sym typeface="微软雅黑" panose="020B0503020204020204" charset="-122"/>
            </a:endParaRPr>
          </a:p>
          <a:p>
            <a:endParaRPr lang="en-US" altLang="zh-CN" sz="2600" dirty="0">
              <a:solidFill>
                <a:srgbClr val="639EF4"/>
              </a:solidFill>
              <a:latin typeface="微软雅黑" panose="020B0503020204020204" charset="-122"/>
              <a:ea typeface="微软雅黑" panose="020B0503020204020204" charset="-122"/>
              <a:sym typeface="微软雅黑" panose="020B0503020204020204" charset="-122"/>
            </a:endParaRPr>
          </a:p>
          <a:p>
            <a:endParaRPr lang="en-US" altLang="zh-CN" sz="2600" dirty="0">
              <a:solidFill>
                <a:srgbClr val="639EF4"/>
              </a:solidFill>
              <a:latin typeface="微软雅黑" panose="020B0503020204020204" charset="-122"/>
              <a:ea typeface="微软雅黑" panose="020B0503020204020204" charset="-122"/>
              <a:sym typeface="微软雅黑" panose="020B0503020204020204" charset="-122"/>
            </a:endParaRPr>
          </a:p>
          <a:p>
            <a:endParaRPr lang="en-US" altLang="zh-CN" sz="2600" dirty="0">
              <a:solidFill>
                <a:srgbClr val="639EF4"/>
              </a:solidFill>
              <a:latin typeface="微软雅黑" panose="020B0503020204020204" charset="-122"/>
              <a:ea typeface="微软雅黑" panose="020B0503020204020204" charset="-122"/>
              <a:sym typeface="微软雅黑" panose="020B0503020204020204" charset="-122"/>
            </a:endParaRPr>
          </a:p>
          <a:p>
            <a:endParaRPr lang="en-US" altLang="zh-CN" sz="2600" dirty="0">
              <a:solidFill>
                <a:srgbClr val="639EF4"/>
              </a:solidFill>
              <a:latin typeface="微软雅黑" panose="020B0503020204020204" charset="-122"/>
              <a:ea typeface="微软雅黑" panose="020B0503020204020204" charset="-122"/>
              <a:sym typeface="微软雅黑" panose="020B0503020204020204" charset="-122"/>
            </a:endParaRPr>
          </a:p>
          <a:p>
            <a:r>
              <a:rPr lang="en-US" altLang="zh-CN" sz="2600" dirty="0">
                <a:solidFill>
                  <a:srgbClr val="639EF4"/>
                </a:solidFill>
                <a:latin typeface="微软雅黑" panose="020B0503020204020204" charset="-122"/>
                <a:ea typeface="微软雅黑" panose="020B0503020204020204" charset="-122"/>
                <a:sym typeface="微软雅黑" panose="020B0503020204020204" charset="-122"/>
              </a:rPr>
              <a:t>                [</a:t>
            </a:r>
            <a:r>
              <a:rPr lang="zh-CN" altLang="en-US" sz="2600" dirty="0">
                <a:solidFill>
                  <a:srgbClr val="639EF4"/>
                </a:solidFill>
                <a:latin typeface="微软雅黑" panose="020B0503020204020204" charset="-122"/>
                <a:ea typeface="微软雅黑" panose="020B0503020204020204" charset="-122"/>
                <a:sym typeface="微软雅黑" panose="020B0503020204020204" charset="-122"/>
              </a:rPr>
              <a:t>填空</a:t>
            </a:r>
            <a:r>
              <a:rPr lang="en-US" altLang="zh-CN" sz="2600" dirty="0">
                <a:solidFill>
                  <a:srgbClr val="639EF4"/>
                </a:solidFill>
                <a:latin typeface="微软雅黑" panose="020B0503020204020204" charset="-122"/>
                <a:ea typeface="微软雅黑" panose="020B0503020204020204" charset="-122"/>
                <a:sym typeface="微软雅黑" panose="020B0503020204020204" charset="-122"/>
              </a:rPr>
              <a:t>1]</a:t>
            </a:r>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 </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矩形: 圆角 4"/>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p:spPr>
        <p:txBody>
          <a:bodyPr vert="horz" wrap="square" lIns="91440" tIns="45720" rIns="91440" bIns="45720" numCol="1" rtlCol="0" anchor="ctr" anchorCtr="1" compatLnSpc="1">
            <a:noAutofit/>
          </a:bodyPr>
          <a:lstStyle/>
          <a:p>
            <a:pPr marL="0" marR="0" indent="0" algn="l" defTabSz="1069975" rtl="0" eaLnBrk="1" fontAlgn="base" latinLnBrk="0" hangingPunct="1">
              <a:lnSpc>
                <a:spcPct val="135000"/>
              </a:lnSpc>
              <a:spcBef>
                <a:spcPct val="0"/>
              </a:spcBef>
              <a:spcAft>
                <a:spcPct val="0"/>
              </a:spcAft>
              <a:buClrTx/>
              <a:buSzTx/>
              <a:buFontTx/>
              <a:buNone/>
            </a:pPr>
            <a:r>
              <a:rPr kumimoji="1" lang="zh-CN" altLang="en-US" sz="1600" b="0" i="0" u="none" strike="noStrike" cap="none" normalizeH="0" baseline="0">
                <a:ln>
                  <a:noFill/>
                </a:ln>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微软雅黑" panose="020B0503020204020204" charset="-122"/>
              </a:rPr>
              <a:t>作答</a:t>
            </a:r>
          </a:p>
        </p:txBody>
      </p:sp>
      <p:grpSp>
        <p:nvGrpSpPr>
          <p:cNvPr id="12" name="Group 9"/>
          <p:cNvGrpSpPr/>
          <p:nvPr/>
        </p:nvGrpSpPr>
        <p:grpSpPr>
          <a:xfrm>
            <a:off x="533400" y="647700"/>
            <a:ext cx="5334000" cy="2235200"/>
            <a:chOff x="144" y="215"/>
            <a:chExt cx="3360" cy="1408"/>
          </a:xfrm>
        </p:grpSpPr>
        <p:sp>
          <p:nvSpPr>
            <p:cNvPr id="13" name="Rectangle 10"/>
            <p:cNvSpPr>
              <a:spLocks noChangeArrowheads="1"/>
            </p:cNvSpPr>
            <p:nvPr/>
          </p:nvSpPr>
          <p:spPr bwMode="auto">
            <a:xfrm>
              <a:off x="672" y="215"/>
              <a:ext cx="2832" cy="349"/>
            </a:xfrm>
            <a:prstGeom prst="rect">
              <a:avLst/>
            </a:prstGeom>
            <a:noFill/>
            <a:ln>
              <a:noFill/>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5000"/>
                </a:lnSpc>
                <a:spcBef>
                  <a:spcPct val="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uLnTx/>
                  <a:uFillTx/>
                  <a:latin typeface="+mn-lt"/>
                  <a:ea typeface="黑体" panose="02010609060101010101" pitchFamily="49" charset="-122"/>
                  <a:cs typeface="+mn-cs"/>
                </a:rPr>
                <a:t>设随机变量</a:t>
              </a:r>
              <a:r>
                <a:rPr kumimoji="1" lang="en-US" altLang="zh-CN" sz="2400" b="1" i="1" u="none" strike="noStrike" kern="1200" cap="none" spc="0" normalizeH="0" baseline="0" noProof="0">
                  <a:ln>
                    <a:noFill/>
                  </a:ln>
                  <a:solidFill>
                    <a:schemeClr val="tx1"/>
                  </a:solidFill>
                  <a:effectLst/>
                  <a:uLnTx/>
                  <a:uFillTx/>
                  <a:latin typeface="+mn-lt"/>
                  <a:ea typeface="黑体" panose="02010609060101010101" pitchFamily="49" charset="-122"/>
                  <a:cs typeface="+mn-cs"/>
                </a:rPr>
                <a:t>X </a:t>
              </a:r>
              <a:r>
                <a:rPr kumimoji="1" lang="zh-CN" altLang="en-US" sz="2400" b="1" i="0" u="none" strike="noStrike" kern="1200" cap="none" spc="0" normalizeH="0" baseline="0" noProof="0">
                  <a:ln>
                    <a:noFill/>
                  </a:ln>
                  <a:solidFill>
                    <a:schemeClr val="tx1"/>
                  </a:solidFill>
                  <a:effectLst/>
                  <a:uLnTx/>
                  <a:uFillTx/>
                  <a:latin typeface="+mn-lt"/>
                  <a:ea typeface="黑体" panose="02010609060101010101" pitchFamily="49" charset="-122"/>
                  <a:cs typeface="+mn-cs"/>
                </a:rPr>
                <a:t>的概率密度为</a:t>
              </a:r>
            </a:p>
          </p:txBody>
        </p:sp>
        <p:sp>
          <p:nvSpPr>
            <p:cNvPr id="14" name="Rectangle 11"/>
            <p:cNvSpPr>
              <a:spLocks noChangeArrowheads="1"/>
            </p:cNvSpPr>
            <p:nvPr/>
          </p:nvSpPr>
          <p:spPr bwMode="auto">
            <a:xfrm>
              <a:off x="192" y="240"/>
              <a:ext cx="528" cy="336"/>
            </a:xfrm>
            <a:prstGeom prst="rect">
              <a:avLst/>
            </a:prstGeom>
            <a:noFill/>
            <a:ln>
              <a:noFill/>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3333FF"/>
                  </a:solidFill>
                  <a:effectLst/>
                  <a:uLnTx/>
                  <a:uFillTx/>
                  <a:latin typeface="+mn-lt"/>
                  <a:ea typeface="黑体" panose="02010609060101010101" pitchFamily="49" charset="-122"/>
                  <a:cs typeface="+mn-cs"/>
                </a:rPr>
                <a:t>练习</a:t>
              </a:r>
              <a:endParaRPr kumimoji="1" lang="en-US" altLang="zh-CN" sz="2400" b="1" i="0" u="none" strike="noStrike" kern="1200" cap="none" spc="0" normalizeH="0" baseline="0" noProof="0" dirty="0">
                <a:ln>
                  <a:noFill/>
                </a:ln>
                <a:solidFill>
                  <a:srgbClr val="3333FF"/>
                </a:solidFill>
                <a:effectLst/>
                <a:uLnTx/>
                <a:uFillTx/>
                <a:latin typeface="+mn-lt"/>
                <a:ea typeface="黑体" panose="02010609060101010101" pitchFamily="49" charset="-122"/>
                <a:cs typeface="+mn-cs"/>
              </a:endParaRPr>
            </a:p>
          </p:txBody>
        </p:sp>
        <p:sp>
          <p:nvSpPr>
            <p:cNvPr id="15" name="Text Box 12"/>
            <p:cNvSpPr txBox="1">
              <a:spLocks noChangeArrowheads="1"/>
            </p:cNvSpPr>
            <p:nvPr/>
          </p:nvSpPr>
          <p:spPr bwMode="auto">
            <a:xfrm>
              <a:off x="144" y="1304"/>
              <a:ext cx="311" cy="319"/>
            </a:xfrm>
            <a:prstGeom prst="rect">
              <a:avLst/>
            </a:prstGeom>
            <a:noFill/>
            <a:ln>
              <a:noFill/>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5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则</a:t>
              </a:r>
            </a:p>
          </p:txBody>
        </p:sp>
        <p:graphicFrame>
          <p:nvGraphicFramePr>
            <p:cNvPr id="16" name="Object 57"/>
            <p:cNvGraphicFramePr>
              <a:graphicFrameLocks noChangeAspect="1"/>
            </p:cNvGraphicFramePr>
            <p:nvPr/>
          </p:nvGraphicFramePr>
          <p:xfrm>
            <a:off x="1230" y="608"/>
            <a:ext cx="2226" cy="688"/>
          </p:xfrm>
          <a:graphic>
            <a:graphicData uri="http://schemas.openxmlformats.org/presentationml/2006/ole">
              <mc:AlternateContent xmlns:mc="http://schemas.openxmlformats.org/markup-compatibility/2006">
                <mc:Choice xmlns:v="urn:schemas-microsoft-com:vml" Requires="v">
                  <p:oleObj r:id="rId11" imgW="5295900" imgH="1803400" progId="Equation.DSMT4">
                    <p:embed/>
                  </p:oleObj>
                </mc:Choice>
                <mc:Fallback>
                  <p:oleObj r:id="rId11" imgW="5295900" imgH="1803400" progId="Equation.DSMT4">
                    <p:embed/>
                    <p:pic>
                      <p:nvPicPr>
                        <p:cNvPr id="0" name="Object 57"/>
                        <p:cNvPicPr/>
                        <p:nvPr/>
                      </p:nvPicPr>
                      <p:blipFill>
                        <a:blip r:embed="rId12"/>
                        <a:stretch>
                          <a:fillRect/>
                        </a:stretch>
                      </p:blipFill>
                      <p:spPr>
                        <a:xfrm>
                          <a:off x="1230" y="608"/>
                          <a:ext cx="2226" cy="688"/>
                        </a:xfrm>
                        <a:prstGeom prst="rect">
                          <a:avLst/>
                        </a:prstGeom>
                        <a:noFill/>
                        <a:ln w="38100">
                          <a:noFill/>
                          <a:miter/>
                        </a:ln>
                      </p:spPr>
                    </p:pic>
                  </p:oleObj>
                </mc:Fallback>
              </mc:AlternateContent>
            </a:graphicData>
          </a:graphic>
        </p:graphicFrame>
      </p:grpSp>
      <p:graphicFrame>
        <p:nvGraphicFramePr>
          <p:cNvPr id="17" name="Object 57"/>
          <p:cNvGraphicFramePr>
            <a:graphicFrameLocks noChangeAspect="1"/>
          </p:cNvGraphicFramePr>
          <p:nvPr/>
        </p:nvGraphicFramePr>
        <p:xfrm>
          <a:off x="1182686" y="2376488"/>
          <a:ext cx="1136654" cy="792852"/>
        </p:xfrm>
        <a:graphic>
          <a:graphicData uri="http://schemas.openxmlformats.org/presentationml/2006/ole">
            <mc:AlternateContent xmlns:mc="http://schemas.openxmlformats.org/markup-compatibility/2006">
              <mc:Choice xmlns:v="urn:schemas-microsoft-com:vml" Requires="v">
                <p:oleObj name="Equation" r:id="rId13" imgW="27736800" imgH="21336000" progId="Equation.DSMT4">
                  <p:embed/>
                </p:oleObj>
              </mc:Choice>
              <mc:Fallback>
                <p:oleObj name="Equation" r:id="rId13" imgW="27736800" imgH="21336000" progId="Equation.DSMT4">
                  <p:embed/>
                  <p:pic>
                    <p:nvPicPr>
                      <p:cNvPr id="0" name="Object 57"/>
                      <p:cNvPicPr/>
                      <p:nvPr/>
                    </p:nvPicPr>
                    <p:blipFill>
                      <a:blip r:embed="rId14"/>
                      <a:stretch>
                        <a:fillRect/>
                      </a:stretch>
                    </p:blipFill>
                    <p:spPr>
                      <a:xfrm>
                        <a:off x="1182686" y="2376488"/>
                        <a:ext cx="1136654" cy="792852"/>
                      </a:xfrm>
                      <a:prstGeom prst="rect">
                        <a:avLst/>
                      </a:prstGeom>
                      <a:noFill/>
                      <a:ln w="38100">
                        <a:noFill/>
                        <a:miter/>
                      </a:ln>
                    </p:spPr>
                  </p:pic>
                </p:oleObj>
              </mc:Fallback>
            </mc:AlternateContent>
          </a:graphicData>
        </a:graphic>
      </p:graphicFrame>
      <p:grpSp>
        <p:nvGrpSpPr>
          <p:cNvPr id="10" name="组合 9"/>
          <p:cNvGrpSpPr/>
          <p:nvPr>
            <p:custDataLst>
              <p:tags r:id="rId4"/>
            </p:custDataLst>
          </p:nvPr>
        </p:nvGrpSpPr>
        <p:grpSpPr>
          <a:xfrm>
            <a:off x="0" y="0"/>
            <a:ext cx="9144000" cy="635000"/>
            <a:chOff x="0" y="0"/>
            <a:chExt cx="9144000" cy="635000"/>
          </a:xfrm>
        </p:grpSpPr>
        <p:sp>
          <p:nvSpPr>
            <p:cNvPr id="6" name="TitleBackground"/>
            <p:cNvSpPr/>
            <p:nvPr>
              <p:custDataLst>
                <p:tags r:id="rId6"/>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a:solidFill>
                    <a:srgbClr val="00458A"/>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1069975" rtl="0" eaLnBrk="1" fontAlgn="base" latinLnBrk="0" hangingPunct="1">
                <a:lnSpc>
                  <a:spcPct val="135000"/>
                </a:lnSpc>
                <a:spcBef>
                  <a:spcPct val="0"/>
                </a:spcBef>
                <a:spcAft>
                  <a:spcPct val="0"/>
                </a:spcAft>
                <a:buClrTx/>
                <a:buSzTx/>
                <a:buFontTx/>
                <a:buNone/>
              </a:pPr>
              <a:endParaRPr kumimoji="1" lang="zh-CN" altLang="en-US" sz="2300" b="0" i="0" u="none" strike="noStrike" cap="none" normalizeH="0" baseline="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7" name="ColorBlock"/>
            <p:cNvSpPr/>
            <p:nvPr>
              <p:custDataLst>
                <p:tags r:id="rId7"/>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a:solidFill>
                    <a:srgbClr val="00458A"/>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1069975" rtl="0" eaLnBrk="1" fontAlgn="base" latinLnBrk="0" hangingPunct="1">
                <a:lnSpc>
                  <a:spcPct val="135000"/>
                </a:lnSpc>
                <a:spcBef>
                  <a:spcPct val="0"/>
                </a:spcBef>
                <a:spcAft>
                  <a:spcPct val="0"/>
                </a:spcAft>
                <a:buClrTx/>
                <a:buSzTx/>
                <a:buFontTx/>
                <a:buNone/>
              </a:pPr>
              <a:endParaRPr kumimoji="1" lang="zh-CN" altLang="en-US" sz="2300" b="0" i="0" u="none" strike="noStrike" cap="none" normalizeH="0" baseline="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8" name="TypeText"/>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填空题</a:t>
              </a:r>
            </a:p>
          </p:txBody>
        </p:sp>
        <p:sp>
          <p:nvSpPr>
            <p:cNvPr id="9" name="TipText"/>
            <p:cNvSpPr txBox="1"/>
            <p:nvPr>
              <p:custDataLst>
                <p:tags r:id="rId9"/>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p>
          </p:txBody>
        </p:sp>
      </p:grpSp>
      <p:pic>
        <p:nvPicPr>
          <p:cNvPr id="11" name="图片 10"/>
          <p:cNvPicPr/>
          <p:nvPr>
            <p:custDataLst>
              <p:tags r:id="rId5"/>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4585" name="Object 46"/>
          <p:cNvGraphicFramePr>
            <a:graphicFrameLocks noChangeAspect="1"/>
          </p:cNvGraphicFramePr>
          <p:nvPr/>
        </p:nvGraphicFramePr>
        <p:xfrm>
          <a:off x="2209800" y="4338955"/>
          <a:ext cx="5869940" cy="1363345"/>
        </p:xfrm>
        <a:graphic>
          <a:graphicData uri="http://schemas.openxmlformats.org/presentationml/2006/ole">
            <mc:AlternateContent xmlns:mc="http://schemas.openxmlformats.org/markup-compatibility/2006">
              <mc:Choice xmlns:v="urn:schemas-microsoft-com:vml" Requires="v">
                <p:oleObj r:id="rId2" imgW="9194800" imgH="2362200" progId="Equation.DSMT4">
                  <p:embed/>
                </p:oleObj>
              </mc:Choice>
              <mc:Fallback>
                <p:oleObj r:id="rId2" imgW="9194800" imgH="2362200" progId="Equation.DSMT4">
                  <p:embed/>
                  <p:pic>
                    <p:nvPicPr>
                      <p:cNvPr id="0" name="图片 3272"/>
                      <p:cNvPicPr/>
                      <p:nvPr/>
                    </p:nvPicPr>
                    <p:blipFill>
                      <a:blip r:embed="rId3"/>
                      <a:stretch>
                        <a:fillRect/>
                      </a:stretch>
                    </p:blipFill>
                    <p:spPr>
                      <a:xfrm>
                        <a:off x="2209800" y="4338955"/>
                        <a:ext cx="5869940" cy="1363345"/>
                      </a:xfrm>
                      <a:prstGeom prst="rect">
                        <a:avLst/>
                      </a:prstGeom>
                      <a:noFill/>
                      <a:ln w="38100">
                        <a:noFill/>
                        <a:miter/>
                      </a:ln>
                    </p:spPr>
                  </p:pic>
                </p:oleObj>
              </mc:Fallback>
            </mc:AlternateContent>
          </a:graphicData>
        </a:graphic>
      </p:graphicFrame>
      <p:sp>
        <p:nvSpPr>
          <p:cNvPr id="38915" name="Rectangle 11"/>
          <p:cNvSpPr>
            <a:spLocks noChangeArrowheads="1"/>
          </p:cNvSpPr>
          <p:nvPr/>
        </p:nvSpPr>
        <p:spPr bwMode="auto">
          <a:xfrm>
            <a:off x="3254375" y="703580"/>
            <a:ext cx="5867400" cy="554038"/>
          </a:xfrm>
          <a:prstGeom prst="rect">
            <a:avLst/>
          </a:prstGeom>
          <a:noFill/>
          <a:ln>
            <a:noFill/>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5000"/>
              </a:lnSpc>
              <a:spcBef>
                <a:spcPct val="0"/>
              </a:spcBef>
              <a:spcAft>
                <a:spcPct val="0"/>
              </a:spcAft>
              <a:buClrTx/>
              <a:buSzTx/>
              <a:buFontTx/>
              <a:buNone/>
              <a:defRPr/>
            </a:pPr>
            <a:r>
              <a:rPr kumimoji="1" lang="zh-CN" altLang="en-US"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某公司按季度销售某商品的量</a:t>
            </a:r>
            <a:r>
              <a:rPr kumimoji="1" lang="en-US" altLang="zh-CN" sz="2400" b="0" i="1" u="none" strike="noStrike" kern="1200" cap="none" spc="0" normalizeH="0" baseline="0" noProof="0">
                <a:ln>
                  <a:noFill/>
                </a:ln>
                <a:solidFill>
                  <a:schemeClr val="tx1"/>
                </a:solidFill>
                <a:effectLst/>
                <a:uLnTx/>
                <a:uFillTx/>
                <a:latin typeface="+mn-lt"/>
                <a:ea typeface="黑体" panose="02010609060101010101" pitchFamily="49" charset="-122"/>
                <a:cs typeface="+mn-cs"/>
              </a:rPr>
              <a:t>X </a:t>
            </a:r>
            <a:r>
              <a:rPr kumimoji="1" lang="zh-CN" altLang="en-US"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服从</a:t>
            </a:r>
          </a:p>
        </p:txBody>
      </p:sp>
      <p:sp>
        <p:nvSpPr>
          <p:cNvPr id="38916" name="Rectangle 12"/>
          <p:cNvSpPr>
            <a:spLocks noChangeArrowheads="1"/>
          </p:cNvSpPr>
          <p:nvPr/>
        </p:nvSpPr>
        <p:spPr bwMode="auto">
          <a:xfrm>
            <a:off x="663575" y="743268"/>
            <a:ext cx="2971800" cy="533400"/>
          </a:xfrm>
          <a:prstGeom prst="rect">
            <a:avLst/>
          </a:prstGeom>
          <a:noFill/>
          <a:ln>
            <a:noFill/>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3333FF"/>
                </a:solidFill>
                <a:effectLst/>
                <a:uLnTx/>
                <a:uFillTx/>
                <a:latin typeface="+mn-lt"/>
                <a:ea typeface="黑体" panose="02010609060101010101" pitchFamily="49" charset="-122"/>
                <a:cs typeface="+mn-cs"/>
              </a:rPr>
              <a:t>例</a:t>
            </a:r>
            <a:r>
              <a:rPr kumimoji="1" lang="en-US" altLang="zh-CN" sz="2400" b="1" i="0" u="none" strike="noStrike" kern="1200" cap="none" spc="0" normalizeH="0" baseline="0" noProof="0" dirty="0">
                <a:ln>
                  <a:noFill/>
                </a:ln>
                <a:solidFill>
                  <a:srgbClr val="3333FF"/>
                </a:solidFill>
                <a:effectLst/>
                <a:uLnTx/>
                <a:uFillTx/>
                <a:latin typeface="+mn-lt"/>
                <a:ea typeface="黑体" panose="02010609060101010101" pitchFamily="49" charset="-122"/>
                <a:cs typeface="+mn-cs"/>
              </a:rPr>
              <a:t>8</a:t>
            </a:r>
            <a:r>
              <a:rPr kumimoji="1" lang="zh-CN" altLang="en-US" sz="2400" b="1" i="0" u="none" strike="noStrike" kern="1200" cap="none" spc="0" normalizeH="0" baseline="0" noProof="0" dirty="0">
                <a:ln>
                  <a:noFill/>
                </a:ln>
                <a:solidFill>
                  <a:srgbClr val="3333FF"/>
                </a:solidFill>
                <a:effectLst/>
                <a:uLnTx/>
                <a:uFillTx/>
                <a:latin typeface="+mn-lt"/>
                <a:ea typeface="黑体" panose="02010609060101010101" pitchFamily="49" charset="-122"/>
                <a:cs typeface="+mn-cs"/>
              </a:rPr>
              <a:t>（最佳决策）  </a:t>
            </a:r>
          </a:p>
        </p:txBody>
      </p:sp>
      <p:sp>
        <p:nvSpPr>
          <p:cNvPr id="38917" name="Text Box 13"/>
          <p:cNvSpPr txBox="1">
            <a:spLocks noChangeArrowheads="1"/>
          </p:cNvSpPr>
          <p:nvPr/>
        </p:nvSpPr>
        <p:spPr bwMode="auto">
          <a:xfrm>
            <a:off x="663575" y="1276668"/>
            <a:ext cx="7497763" cy="461963"/>
          </a:xfrm>
          <a:prstGeom prst="rect">
            <a:avLst/>
          </a:prstGeom>
          <a:noFill/>
          <a:ln>
            <a:noFill/>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[2000</a:t>
            </a:r>
            <a:r>
              <a:rPr kumimoji="1" lang="zh-CN" altLang="en-US"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a:t>
            </a:r>
            <a:r>
              <a:rPr kumimoji="1" lang="en-US" altLang="zh-CN"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4000]</a:t>
            </a:r>
            <a:r>
              <a:rPr kumimoji="1" lang="zh-CN" altLang="en-US"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上的均匀分布，销售</a:t>
            </a:r>
            <a:r>
              <a:rPr kumimoji="1" lang="en-US" altLang="zh-CN"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1</a:t>
            </a:r>
            <a:r>
              <a:rPr kumimoji="1" lang="zh-CN" altLang="en-US"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公斤获利</a:t>
            </a:r>
            <a:r>
              <a:rPr kumimoji="1" lang="en-US" altLang="zh-CN"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3</a:t>
            </a:r>
            <a:r>
              <a:rPr kumimoji="1" lang="zh-CN" altLang="en-US"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元，屯仓</a:t>
            </a:r>
          </a:p>
        </p:txBody>
      </p:sp>
      <p:sp>
        <p:nvSpPr>
          <p:cNvPr id="38918" name="Text Box 14"/>
          <p:cNvSpPr txBox="1">
            <a:spLocks noChangeArrowheads="1"/>
          </p:cNvSpPr>
          <p:nvPr/>
        </p:nvSpPr>
        <p:spPr bwMode="auto">
          <a:xfrm>
            <a:off x="644525" y="1813878"/>
            <a:ext cx="7608888" cy="461963"/>
          </a:xfrm>
          <a:prstGeom prst="rect">
            <a:avLst/>
          </a:prstGeom>
          <a:noFill/>
          <a:ln>
            <a:noFill/>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1</a:t>
            </a:r>
            <a:r>
              <a:rPr kumimoji="1" lang="zh-CN" altLang="en-US"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公斤亏损</a:t>
            </a:r>
            <a:r>
              <a:rPr kumimoji="1" lang="en-US" altLang="zh-CN"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1</a:t>
            </a:r>
            <a:r>
              <a:rPr kumimoji="1" lang="zh-CN" altLang="en-US"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元，为获利最大，该公司应进货多少公斤？</a:t>
            </a:r>
          </a:p>
        </p:txBody>
      </p:sp>
      <p:sp>
        <p:nvSpPr>
          <p:cNvPr id="24591" name="Rectangle 15"/>
          <p:cNvSpPr>
            <a:spLocks noChangeArrowheads="1"/>
          </p:cNvSpPr>
          <p:nvPr/>
        </p:nvSpPr>
        <p:spPr bwMode="auto">
          <a:xfrm>
            <a:off x="322263" y="2590800"/>
            <a:ext cx="3138488" cy="461963"/>
          </a:xfrm>
          <a:prstGeom prst="rect">
            <a:avLst/>
          </a:prstGeom>
          <a:noFill/>
          <a:ln>
            <a:noFill/>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3333FF"/>
                </a:solidFill>
                <a:effectLst/>
                <a:uLnTx/>
                <a:uFillTx/>
                <a:latin typeface="+mn-lt"/>
                <a:ea typeface="黑体" panose="02010609060101010101" pitchFamily="49" charset="-122"/>
                <a:cs typeface="+mn-cs"/>
              </a:rPr>
              <a:t>解</a:t>
            </a:r>
            <a:r>
              <a:rPr kumimoji="1" lang="zh-CN" altLang="en-US" sz="2400" b="0" i="0" u="none" strike="noStrike" kern="1200" cap="none" spc="0" normalizeH="0" baseline="0" noProof="0" dirty="0">
                <a:ln>
                  <a:noFill/>
                </a:ln>
                <a:solidFill>
                  <a:srgbClr val="FFFF66"/>
                </a:solidFill>
                <a:effectLst/>
                <a:uLnTx/>
                <a:uFillTx/>
                <a:latin typeface="+mn-lt"/>
                <a:ea typeface="黑体" panose="02010609060101010101" pitchFamily="49" charset="-122"/>
                <a:cs typeface="+mn-cs"/>
              </a:rPr>
              <a:t>    </a:t>
            </a:r>
            <a:r>
              <a:rPr kumimoji="1" lang="zh-CN" altLang="en-US" sz="24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设</a:t>
            </a:r>
            <a:r>
              <a:rPr kumimoji="1" lang="en-US" altLang="zh-CN" sz="24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S</a:t>
            </a:r>
            <a:r>
              <a:rPr kumimoji="1" lang="zh-CN" altLang="en-US" sz="24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为进货量，则</a:t>
            </a:r>
            <a:endParaRPr kumimoji="1" lang="zh-CN" altLang="en-US" sz="2400" b="0" i="0" u="none" strike="noStrike" kern="1200" cap="none" spc="0" normalizeH="0" baseline="0" noProof="0" dirty="0">
              <a:ln>
                <a:noFill/>
              </a:ln>
              <a:solidFill>
                <a:srgbClr val="FFFF66"/>
              </a:solidFill>
              <a:effectLst/>
              <a:uLnTx/>
              <a:uFillTx/>
              <a:latin typeface="+mn-lt"/>
              <a:ea typeface="黑体" panose="02010609060101010101" pitchFamily="49" charset="-122"/>
              <a:cs typeface="+mn-cs"/>
            </a:endParaRPr>
          </a:p>
        </p:txBody>
      </p:sp>
      <p:graphicFrame>
        <p:nvGraphicFramePr>
          <p:cNvPr id="24592" name="Object 47"/>
          <p:cNvGraphicFramePr>
            <a:graphicFrameLocks noChangeAspect="1"/>
          </p:cNvGraphicFramePr>
          <p:nvPr/>
        </p:nvGraphicFramePr>
        <p:xfrm>
          <a:off x="3444558" y="2663190"/>
          <a:ext cx="2632075" cy="317500"/>
        </p:xfrm>
        <a:graphic>
          <a:graphicData uri="http://schemas.openxmlformats.org/presentationml/2006/ole">
            <mc:AlternateContent xmlns:mc="http://schemas.openxmlformats.org/markup-compatibility/2006">
              <mc:Choice xmlns:v="urn:schemas-microsoft-com:vml" Requires="v">
                <p:oleObj r:id="rId4" imgW="3949700" imgH="520700" progId="Equation.DSMT4">
                  <p:embed/>
                </p:oleObj>
              </mc:Choice>
              <mc:Fallback>
                <p:oleObj r:id="rId4" imgW="3949700" imgH="520700" progId="Equation.DSMT4">
                  <p:embed/>
                  <p:pic>
                    <p:nvPicPr>
                      <p:cNvPr id="0" name="图片 3282"/>
                      <p:cNvPicPr/>
                      <p:nvPr/>
                    </p:nvPicPr>
                    <p:blipFill>
                      <a:blip r:embed="rId5"/>
                      <a:stretch>
                        <a:fillRect/>
                      </a:stretch>
                    </p:blipFill>
                    <p:spPr>
                      <a:xfrm>
                        <a:off x="3444558" y="2663190"/>
                        <a:ext cx="2632075" cy="317500"/>
                      </a:xfrm>
                      <a:prstGeom prst="rect">
                        <a:avLst/>
                      </a:prstGeom>
                      <a:noFill/>
                      <a:ln w="38100">
                        <a:noFill/>
                        <a:miter/>
                      </a:ln>
                    </p:spPr>
                  </p:pic>
                </p:oleObj>
              </mc:Fallback>
            </mc:AlternateContent>
          </a:graphicData>
        </a:graphic>
      </p:graphicFrame>
      <p:sp>
        <p:nvSpPr>
          <p:cNvPr id="24593" name="Text Box 17"/>
          <p:cNvSpPr txBox="1">
            <a:spLocks noChangeArrowheads="1"/>
          </p:cNvSpPr>
          <p:nvPr/>
        </p:nvSpPr>
        <p:spPr bwMode="auto">
          <a:xfrm>
            <a:off x="6060758" y="2562225"/>
            <a:ext cx="2041525" cy="461963"/>
          </a:xfrm>
          <a:prstGeom prst="rect">
            <a:avLst/>
          </a:prstGeom>
          <a:noFill/>
          <a:ln>
            <a:noFill/>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，获得利润为</a:t>
            </a:r>
          </a:p>
        </p:txBody>
      </p:sp>
      <p:graphicFrame>
        <p:nvGraphicFramePr>
          <p:cNvPr id="24594" name="Object 48"/>
          <p:cNvGraphicFramePr>
            <a:graphicFrameLocks noChangeAspect="1"/>
          </p:cNvGraphicFramePr>
          <p:nvPr/>
        </p:nvGraphicFramePr>
        <p:xfrm>
          <a:off x="855980" y="3279775"/>
          <a:ext cx="7010400" cy="984250"/>
        </p:xfrm>
        <a:graphic>
          <a:graphicData uri="http://schemas.openxmlformats.org/presentationml/2006/ole">
            <mc:AlternateContent xmlns:mc="http://schemas.openxmlformats.org/markup-compatibility/2006">
              <mc:Choice xmlns:v="urn:schemas-microsoft-com:vml" Requires="v">
                <p:oleObj r:id="rId6" imgW="10871200" imgH="1676400" progId="Equation.DSMT4">
                  <p:embed/>
                </p:oleObj>
              </mc:Choice>
              <mc:Fallback>
                <p:oleObj r:id="rId6" imgW="10871200" imgH="1676400" progId="Equation.DSMT4">
                  <p:embed/>
                  <p:pic>
                    <p:nvPicPr>
                      <p:cNvPr id="0" name="图片 3268"/>
                      <p:cNvPicPr/>
                      <p:nvPr/>
                    </p:nvPicPr>
                    <p:blipFill>
                      <a:blip r:embed="rId7"/>
                      <a:stretch>
                        <a:fillRect/>
                      </a:stretch>
                    </p:blipFill>
                    <p:spPr>
                      <a:xfrm>
                        <a:off x="855980" y="3279775"/>
                        <a:ext cx="7010400" cy="984250"/>
                      </a:xfrm>
                      <a:prstGeom prst="rect">
                        <a:avLst/>
                      </a:prstGeom>
                      <a:noFill/>
                      <a:ln w="38100">
                        <a:noFill/>
                        <a:miter/>
                      </a:ln>
                    </p:spPr>
                  </p:pic>
                </p:oleObj>
              </mc:Fallback>
            </mc:AlternateContent>
          </a:graphicData>
        </a:graphic>
      </p:graphicFrame>
      <p:sp>
        <p:nvSpPr>
          <p:cNvPr id="24595" name="Text Box 19"/>
          <p:cNvSpPr txBox="1">
            <a:spLocks noChangeArrowheads="1"/>
          </p:cNvSpPr>
          <p:nvPr/>
        </p:nvSpPr>
        <p:spPr bwMode="auto">
          <a:xfrm>
            <a:off x="571500" y="4777105"/>
            <a:ext cx="1731963" cy="461963"/>
          </a:xfrm>
          <a:prstGeom prst="rect">
            <a:avLst/>
          </a:prstGeom>
          <a:noFill/>
          <a:ln>
            <a:noFill/>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由题意可得</a:t>
            </a:r>
          </a:p>
        </p:txBody>
      </p:sp>
      <p:sp>
        <p:nvSpPr>
          <p:cNvPr id="24596" name="Text Box 20"/>
          <p:cNvSpPr txBox="1">
            <a:spLocks noChangeArrowheads="1"/>
          </p:cNvSpPr>
          <p:nvPr/>
        </p:nvSpPr>
        <p:spPr bwMode="auto">
          <a:xfrm>
            <a:off x="515620" y="5969318"/>
            <a:ext cx="2041525" cy="461963"/>
          </a:xfrm>
          <a:prstGeom prst="rect">
            <a:avLst/>
          </a:prstGeom>
          <a:noFill/>
          <a:ln>
            <a:noFill/>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则平均利润为</a:t>
            </a:r>
          </a:p>
        </p:txBody>
      </p:sp>
      <p:graphicFrame>
        <p:nvGraphicFramePr>
          <p:cNvPr id="24597" name="Object 49"/>
          <p:cNvGraphicFramePr>
            <a:graphicFrameLocks noChangeAspect="1"/>
          </p:cNvGraphicFramePr>
          <p:nvPr/>
        </p:nvGraphicFramePr>
        <p:xfrm>
          <a:off x="2590800" y="5838825"/>
          <a:ext cx="5421313" cy="685800"/>
        </p:xfrm>
        <a:graphic>
          <a:graphicData uri="http://schemas.openxmlformats.org/presentationml/2006/ole">
            <mc:AlternateContent xmlns:mc="http://schemas.openxmlformats.org/markup-compatibility/2006">
              <mc:Choice xmlns:v="urn:schemas-microsoft-com:vml" Requires="v">
                <p:oleObj r:id="rId8" imgW="8140700" imgH="1130300" progId="Equation.DSMT4">
                  <p:embed/>
                </p:oleObj>
              </mc:Choice>
              <mc:Fallback>
                <p:oleObj r:id="rId8" imgW="8140700" imgH="1130300" progId="Equation.DSMT4">
                  <p:embed/>
                  <p:pic>
                    <p:nvPicPr>
                      <p:cNvPr id="0" name="图片 3274"/>
                      <p:cNvPicPr/>
                      <p:nvPr/>
                    </p:nvPicPr>
                    <p:blipFill>
                      <a:blip r:embed="rId9"/>
                      <a:stretch>
                        <a:fillRect/>
                      </a:stretch>
                    </p:blipFill>
                    <p:spPr>
                      <a:xfrm>
                        <a:off x="2590800" y="5838825"/>
                        <a:ext cx="5421313" cy="6858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91">
                                            <p:txEl>
                                              <p:pRg st="0" end="0"/>
                                            </p:txEl>
                                          </p:spTgt>
                                        </p:tgtEl>
                                        <p:attrNameLst>
                                          <p:attrName>style.visibility</p:attrName>
                                        </p:attrNameLst>
                                      </p:cBhvr>
                                      <p:to>
                                        <p:strVal val="visible"/>
                                      </p:to>
                                    </p:set>
                                    <p:animEffect transition="in" filter="wipe(left)">
                                      <p:cBhvr>
                                        <p:cTn id="7" dur="500"/>
                                        <p:tgtEl>
                                          <p:spTgt spid="245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592"/>
                                        </p:tgtEl>
                                        <p:attrNameLst>
                                          <p:attrName>style.visibility</p:attrName>
                                        </p:attrNameLst>
                                      </p:cBhvr>
                                      <p:to>
                                        <p:strVal val="visible"/>
                                      </p:to>
                                    </p:set>
                                    <p:animEffect transition="in" filter="wipe(left)">
                                      <p:cBhvr>
                                        <p:cTn id="12" dur="500"/>
                                        <p:tgtEl>
                                          <p:spTgt spid="245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93">
                                            <p:txEl>
                                              <p:pRg st="0" end="0"/>
                                            </p:txEl>
                                          </p:spTgt>
                                        </p:tgtEl>
                                        <p:attrNameLst>
                                          <p:attrName>style.visibility</p:attrName>
                                        </p:attrNameLst>
                                      </p:cBhvr>
                                      <p:to>
                                        <p:strVal val="visible"/>
                                      </p:to>
                                    </p:set>
                                    <p:animEffect transition="in" filter="wipe(left)">
                                      <p:cBhvr>
                                        <p:cTn id="17" dur="500"/>
                                        <p:tgtEl>
                                          <p:spTgt spid="2459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4594"/>
                                        </p:tgtEl>
                                        <p:attrNameLst>
                                          <p:attrName>style.visibility</p:attrName>
                                        </p:attrNameLst>
                                      </p:cBhvr>
                                      <p:to>
                                        <p:strVal val="visible"/>
                                      </p:to>
                                    </p:set>
                                    <p:animEffect transition="in" filter="wipe(left)">
                                      <p:cBhvr>
                                        <p:cTn id="22" dur="500"/>
                                        <p:tgtEl>
                                          <p:spTgt spid="2459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595">
                                            <p:txEl>
                                              <p:pRg st="0" end="0"/>
                                            </p:txEl>
                                          </p:spTgt>
                                        </p:tgtEl>
                                        <p:attrNameLst>
                                          <p:attrName>style.visibility</p:attrName>
                                        </p:attrNameLst>
                                      </p:cBhvr>
                                      <p:to>
                                        <p:strVal val="visible"/>
                                      </p:to>
                                    </p:set>
                                    <p:animEffect transition="in" filter="wipe(left)">
                                      <p:cBhvr>
                                        <p:cTn id="27" dur="500"/>
                                        <p:tgtEl>
                                          <p:spTgt spid="2459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4585"/>
                                        </p:tgtEl>
                                        <p:attrNameLst>
                                          <p:attrName>style.visibility</p:attrName>
                                        </p:attrNameLst>
                                      </p:cBhvr>
                                      <p:to>
                                        <p:strVal val="visible"/>
                                      </p:to>
                                    </p:set>
                                    <p:animEffect transition="in" filter="wipe(left)">
                                      <p:cBhvr>
                                        <p:cTn id="32" dur="500"/>
                                        <p:tgtEl>
                                          <p:spTgt spid="2458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596">
                                            <p:txEl>
                                              <p:pRg st="0" end="0"/>
                                            </p:txEl>
                                          </p:spTgt>
                                        </p:tgtEl>
                                        <p:attrNameLst>
                                          <p:attrName>style.visibility</p:attrName>
                                        </p:attrNameLst>
                                      </p:cBhvr>
                                      <p:to>
                                        <p:strVal val="visible"/>
                                      </p:to>
                                    </p:set>
                                    <p:animEffect transition="in" filter="wipe(left)">
                                      <p:cBhvr>
                                        <p:cTn id="37" dur="500"/>
                                        <p:tgtEl>
                                          <p:spTgt spid="2459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4597"/>
                                        </p:tgtEl>
                                        <p:attrNameLst>
                                          <p:attrName>style.visibility</p:attrName>
                                        </p:attrNameLst>
                                      </p:cBhvr>
                                      <p:to>
                                        <p:strVal val="visible"/>
                                      </p:to>
                                    </p:set>
                                    <p:animEffect transition="in" filter="wipe(left)">
                                      <p:cBhvr>
                                        <p:cTn id="42" dur="500"/>
                                        <p:tgtEl>
                                          <p:spTgt spid="24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91" grpId="0" build="p"/>
      <p:bldP spid="24593" grpId="0" build="p"/>
      <p:bldP spid="24595" grpId="0" build="p"/>
      <p:bldP spid="24596"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9698" name="Object 50"/>
          <p:cNvGraphicFramePr>
            <a:graphicFrameLocks noChangeAspect="1"/>
          </p:cNvGraphicFramePr>
          <p:nvPr/>
        </p:nvGraphicFramePr>
        <p:xfrm>
          <a:off x="369888" y="779463"/>
          <a:ext cx="5421312" cy="685800"/>
        </p:xfrm>
        <a:graphic>
          <a:graphicData uri="http://schemas.openxmlformats.org/presentationml/2006/ole">
            <mc:AlternateContent xmlns:mc="http://schemas.openxmlformats.org/markup-compatibility/2006">
              <mc:Choice xmlns:v="urn:schemas-microsoft-com:vml" Requires="v">
                <p:oleObj r:id="rId2" imgW="8140700" imgH="1130300" progId="Equation.DSMT4">
                  <p:embed/>
                </p:oleObj>
              </mc:Choice>
              <mc:Fallback>
                <p:oleObj r:id="rId2" imgW="8140700" imgH="1130300" progId="Equation.DSMT4">
                  <p:embed/>
                  <p:pic>
                    <p:nvPicPr>
                      <p:cNvPr id="0" name="图片 3289"/>
                      <p:cNvPicPr/>
                      <p:nvPr/>
                    </p:nvPicPr>
                    <p:blipFill>
                      <a:blip r:embed="rId3"/>
                      <a:stretch>
                        <a:fillRect/>
                      </a:stretch>
                    </p:blipFill>
                    <p:spPr>
                      <a:xfrm>
                        <a:off x="369888" y="779463"/>
                        <a:ext cx="5421312" cy="685800"/>
                      </a:xfrm>
                      <a:prstGeom prst="rect">
                        <a:avLst/>
                      </a:prstGeom>
                      <a:noFill/>
                      <a:ln w="38100">
                        <a:noFill/>
                        <a:miter/>
                      </a:ln>
                    </p:spPr>
                  </p:pic>
                </p:oleObj>
              </mc:Fallback>
            </mc:AlternateContent>
          </a:graphicData>
        </a:graphic>
      </p:graphicFrame>
      <p:graphicFrame>
        <p:nvGraphicFramePr>
          <p:cNvPr id="25610" name="Object 51"/>
          <p:cNvGraphicFramePr>
            <a:graphicFrameLocks noChangeAspect="1"/>
          </p:cNvGraphicFramePr>
          <p:nvPr/>
        </p:nvGraphicFramePr>
        <p:xfrm>
          <a:off x="1201738" y="1617663"/>
          <a:ext cx="7027862" cy="838200"/>
        </p:xfrm>
        <a:graphic>
          <a:graphicData uri="http://schemas.openxmlformats.org/presentationml/2006/ole">
            <mc:AlternateContent xmlns:mc="http://schemas.openxmlformats.org/markup-compatibility/2006">
              <mc:Choice xmlns:v="urn:schemas-microsoft-com:vml" Requires="v">
                <p:oleObj r:id="rId4" imgW="10553700" imgH="1384300" progId="Equation.DSMT4">
                  <p:embed/>
                </p:oleObj>
              </mc:Choice>
              <mc:Fallback>
                <p:oleObj r:id="rId4" imgW="10553700" imgH="1384300" progId="Equation.DSMT4">
                  <p:embed/>
                  <p:pic>
                    <p:nvPicPr>
                      <p:cNvPr id="0" name="图片 3288"/>
                      <p:cNvPicPr/>
                      <p:nvPr/>
                    </p:nvPicPr>
                    <p:blipFill>
                      <a:blip r:embed="rId5"/>
                      <a:stretch>
                        <a:fillRect/>
                      </a:stretch>
                    </p:blipFill>
                    <p:spPr>
                      <a:xfrm>
                        <a:off x="1201738" y="1617663"/>
                        <a:ext cx="7027862" cy="838200"/>
                      </a:xfrm>
                      <a:prstGeom prst="rect">
                        <a:avLst/>
                      </a:prstGeom>
                      <a:noFill/>
                      <a:ln w="38100">
                        <a:noFill/>
                        <a:miter/>
                      </a:ln>
                    </p:spPr>
                  </p:pic>
                </p:oleObj>
              </mc:Fallback>
            </mc:AlternateContent>
          </a:graphicData>
        </a:graphic>
      </p:graphicFrame>
      <p:graphicFrame>
        <p:nvGraphicFramePr>
          <p:cNvPr id="25611" name="Object 52"/>
          <p:cNvGraphicFramePr>
            <a:graphicFrameLocks noChangeAspect="1"/>
          </p:cNvGraphicFramePr>
          <p:nvPr/>
        </p:nvGraphicFramePr>
        <p:xfrm>
          <a:off x="1219200" y="2608263"/>
          <a:ext cx="6083300" cy="838200"/>
        </p:xfrm>
        <a:graphic>
          <a:graphicData uri="http://schemas.openxmlformats.org/presentationml/2006/ole">
            <mc:AlternateContent xmlns:mc="http://schemas.openxmlformats.org/markup-compatibility/2006">
              <mc:Choice xmlns:v="urn:schemas-microsoft-com:vml" Requires="v">
                <p:oleObj r:id="rId6" imgW="9131300" imgH="1384300" progId="Equation.DSMT4">
                  <p:embed/>
                </p:oleObj>
              </mc:Choice>
              <mc:Fallback>
                <p:oleObj r:id="rId6" imgW="9131300" imgH="1384300" progId="Equation.DSMT4">
                  <p:embed/>
                  <p:pic>
                    <p:nvPicPr>
                      <p:cNvPr id="0" name="图片 3296"/>
                      <p:cNvPicPr/>
                      <p:nvPr/>
                    </p:nvPicPr>
                    <p:blipFill>
                      <a:blip r:embed="rId7"/>
                      <a:stretch>
                        <a:fillRect/>
                      </a:stretch>
                    </p:blipFill>
                    <p:spPr>
                      <a:xfrm>
                        <a:off x="1219200" y="2608263"/>
                        <a:ext cx="6083300" cy="838200"/>
                      </a:xfrm>
                      <a:prstGeom prst="rect">
                        <a:avLst/>
                      </a:prstGeom>
                      <a:noFill/>
                      <a:ln w="38100">
                        <a:noFill/>
                        <a:miter/>
                      </a:ln>
                    </p:spPr>
                  </p:pic>
                </p:oleObj>
              </mc:Fallback>
            </mc:AlternateContent>
          </a:graphicData>
        </a:graphic>
      </p:graphicFrame>
      <p:sp>
        <p:nvSpPr>
          <p:cNvPr id="25612" name="Text Box 12"/>
          <p:cNvSpPr txBox="1">
            <a:spLocks noChangeArrowheads="1"/>
          </p:cNvSpPr>
          <p:nvPr/>
        </p:nvSpPr>
        <p:spPr bwMode="auto">
          <a:xfrm>
            <a:off x="365125" y="3741738"/>
            <a:ext cx="2487613" cy="461963"/>
          </a:xfrm>
          <a:prstGeom prst="rect">
            <a:avLst/>
          </a:prstGeom>
          <a:noFill/>
          <a:ln>
            <a:noFill/>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求 </a:t>
            </a:r>
            <a:r>
              <a:rPr kumimoji="1" lang="en-US" altLang="zh-CN" sz="2400" b="0" i="1" u="none" strike="noStrike" kern="1200" cap="none" spc="0" normalizeH="0" baseline="0" noProof="0">
                <a:ln>
                  <a:noFill/>
                </a:ln>
                <a:solidFill>
                  <a:schemeClr val="tx1"/>
                </a:solidFill>
                <a:effectLst/>
                <a:uLnTx/>
                <a:uFillTx/>
                <a:latin typeface="+mn-lt"/>
                <a:ea typeface="黑体" panose="02010609060101010101" pitchFamily="49" charset="-122"/>
                <a:cs typeface="+mn-cs"/>
              </a:rPr>
              <a:t>S </a:t>
            </a:r>
            <a:r>
              <a:rPr kumimoji="1" lang="zh-CN" altLang="en-US"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使</a:t>
            </a:r>
            <a:r>
              <a:rPr kumimoji="1" lang="en-US" altLang="zh-CN" sz="2400" b="0" i="1" u="none" strike="noStrike" kern="1200" cap="none" spc="0" normalizeH="0" baseline="0" noProof="0">
                <a:ln>
                  <a:noFill/>
                </a:ln>
                <a:solidFill>
                  <a:schemeClr val="tx1"/>
                </a:solidFill>
                <a:effectLst/>
                <a:uLnTx/>
                <a:uFillTx/>
                <a:latin typeface="+mn-lt"/>
                <a:ea typeface="黑体" panose="02010609060101010101" pitchFamily="49" charset="-122"/>
                <a:cs typeface="+mn-cs"/>
              </a:rPr>
              <a:t>E</a:t>
            </a:r>
            <a:r>
              <a:rPr kumimoji="1" lang="en-US" altLang="zh-CN"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 </a:t>
            </a:r>
            <a:r>
              <a:rPr kumimoji="1" lang="en-US" altLang="zh-CN" sz="2400" b="0" i="1" u="none" strike="noStrike" kern="1200" cap="none" spc="0" normalizeH="0" baseline="0" noProof="0">
                <a:ln>
                  <a:noFill/>
                </a:ln>
                <a:solidFill>
                  <a:schemeClr val="tx1"/>
                </a:solidFill>
                <a:effectLst/>
                <a:uLnTx/>
                <a:uFillTx/>
                <a:latin typeface="+mn-lt"/>
                <a:ea typeface="黑体" panose="02010609060101010101" pitchFamily="49" charset="-122"/>
                <a:cs typeface="+mn-cs"/>
              </a:rPr>
              <a:t>Y </a:t>
            </a:r>
            <a:r>
              <a:rPr kumimoji="1" lang="en-US" altLang="zh-CN"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a:t>
            </a:r>
            <a:r>
              <a:rPr kumimoji="1" lang="zh-CN" altLang="en-US"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最大</a:t>
            </a:r>
          </a:p>
        </p:txBody>
      </p:sp>
      <p:graphicFrame>
        <p:nvGraphicFramePr>
          <p:cNvPr id="25613" name="Object 53"/>
          <p:cNvGraphicFramePr>
            <a:graphicFrameLocks noChangeAspect="1"/>
          </p:cNvGraphicFramePr>
          <p:nvPr/>
        </p:nvGraphicFramePr>
        <p:xfrm>
          <a:off x="1905000" y="4437063"/>
          <a:ext cx="4845050" cy="838200"/>
        </p:xfrm>
        <a:graphic>
          <a:graphicData uri="http://schemas.openxmlformats.org/presentationml/2006/ole">
            <mc:AlternateContent xmlns:mc="http://schemas.openxmlformats.org/markup-compatibility/2006">
              <mc:Choice xmlns:v="urn:schemas-microsoft-com:vml" Requires="v">
                <p:oleObj r:id="rId8" imgW="7264400" imgH="1384300" progId="Equation.DSMT4">
                  <p:embed/>
                </p:oleObj>
              </mc:Choice>
              <mc:Fallback>
                <p:oleObj r:id="rId8" imgW="7264400" imgH="1384300" progId="Equation.DSMT4">
                  <p:embed/>
                  <p:pic>
                    <p:nvPicPr>
                      <p:cNvPr id="0" name="图片 3290"/>
                      <p:cNvPicPr/>
                      <p:nvPr/>
                    </p:nvPicPr>
                    <p:blipFill>
                      <a:blip r:embed="rId9"/>
                      <a:stretch>
                        <a:fillRect/>
                      </a:stretch>
                    </p:blipFill>
                    <p:spPr>
                      <a:xfrm>
                        <a:off x="1905000" y="4437063"/>
                        <a:ext cx="4845050" cy="838200"/>
                      </a:xfrm>
                      <a:prstGeom prst="rect">
                        <a:avLst/>
                      </a:prstGeom>
                      <a:noFill/>
                      <a:ln w="38100">
                        <a:noFill/>
                        <a:miter/>
                      </a:ln>
                    </p:spPr>
                  </p:pic>
                </p:oleObj>
              </mc:Fallback>
            </mc:AlternateContent>
          </a:graphicData>
        </a:graphic>
      </p:graphicFrame>
      <p:sp>
        <p:nvSpPr>
          <p:cNvPr id="25614" name="Text Box 14"/>
          <p:cNvSpPr txBox="1">
            <a:spLocks noChangeArrowheads="1"/>
          </p:cNvSpPr>
          <p:nvPr/>
        </p:nvSpPr>
        <p:spPr bwMode="auto">
          <a:xfrm>
            <a:off x="381000" y="5748338"/>
            <a:ext cx="803275" cy="461963"/>
          </a:xfrm>
          <a:prstGeom prst="rect">
            <a:avLst/>
          </a:prstGeom>
          <a:noFill/>
          <a:ln>
            <a:noFill/>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可得</a:t>
            </a:r>
          </a:p>
        </p:txBody>
      </p:sp>
      <p:graphicFrame>
        <p:nvGraphicFramePr>
          <p:cNvPr id="25615" name="Object 54"/>
          <p:cNvGraphicFramePr>
            <a:graphicFrameLocks noChangeAspect="1"/>
          </p:cNvGraphicFramePr>
          <p:nvPr/>
        </p:nvGraphicFramePr>
        <p:xfrm>
          <a:off x="1184275" y="5820728"/>
          <a:ext cx="1450975" cy="317500"/>
        </p:xfrm>
        <a:graphic>
          <a:graphicData uri="http://schemas.openxmlformats.org/presentationml/2006/ole">
            <mc:AlternateContent xmlns:mc="http://schemas.openxmlformats.org/markup-compatibility/2006">
              <mc:Choice xmlns:v="urn:schemas-microsoft-com:vml" Requires="v">
                <p:oleObj r:id="rId10" imgW="2171700" imgH="520700" progId="Equation.DSMT4">
                  <p:embed/>
                </p:oleObj>
              </mc:Choice>
              <mc:Fallback>
                <p:oleObj r:id="rId10" imgW="2171700" imgH="520700" progId="Equation.DSMT4">
                  <p:embed/>
                  <p:pic>
                    <p:nvPicPr>
                      <p:cNvPr id="0" name="图片 3294"/>
                      <p:cNvPicPr/>
                      <p:nvPr/>
                    </p:nvPicPr>
                    <p:blipFill>
                      <a:blip r:embed="rId11"/>
                      <a:stretch>
                        <a:fillRect/>
                      </a:stretch>
                    </p:blipFill>
                    <p:spPr>
                      <a:xfrm>
                        <a:off x="1184275" y="5820728"/>
                        <a:ext cx="1450975" cy="317500"/>
                      </a:xfrm>
                      <a:prstGeom prst="rect">
                        <a:avLst/>
                      </a:prstGeom>
                      <a:noFill/>
                      <a:ln w="38100">
                        <a:noFill/>
                        <a:miter/>
                      </a:ln>
                    </p:spPr>
                  </p:pic>
                </p:oleObj>
              </mc:Fallback>
            </mc:AlternateContent>
          </a:graphicData>
        </a:graphic>
      </p:graphicFrame>
      <p:sp>
        <p:nvSpPr>
          <p:cNvPr id="25616" name="Text Box 16"/>
          <p:cNvSpPr txBox="1">
            <a:spLocks noChangeArrowheads="1"/>
          </p:cNvSpPr>
          <p:nvPr/>
        </p:nvSpPr>
        <p:spPr bwMode="auto">
          <a:xfrm>
            <a:off x="2590800" y="5775325"/>
            <a:ext cx="1422400" cy="461963"/>
          </a:xfrm>
          <a:prstGeom prst="rect">
            <a:avLst/>
          </a:prstGeom>
          <a:noFill/>
          <a:ln>
            <a:noFill/>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（公斤）</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610"/>
                                        </p:tgtEl>
                                        <p:attrNameLst>
                                          <p:attrName>style.visibility</p:attrName>
                                        </p:attrNameLst>
                                      </p:cBhvr>
                                      <p:to>
                                        <p:strVal val="visible"/>
                                      </p:to>
                                    </p:set>
                                    <p:animEffect transition="in" filter="wipe(left)">
                                      <p:cBhvr>
                                        <p:cTn id="7" dur="500"/>
                                        <p:tgtEl>
                                          <p:spTgt spid="256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611"/>
                                        </p:tgtEl>
                                        <p:attrNameLst>
                                          <p:attrName>style.visibility</p:attrName>
                                        </p:attrNameLst>
                                      </p:cBhvr>
                                      <p:to>
                                        <p:strVal val="visible"/>
                                      </p:to>
                                    </p:set>
                                    <p:animEffect transition="in" filter="wipe(left)">
                                      <p:cBhvr>
                                        <p:cTn id="12" dur="500"/>
                                        <p:tgtEl>
                                          <p:spTgt spid="256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12">
                                            <p:txEl>
                                              <p:pRg st="0" end="0"/>
                                            </p:txEl>
                                          </p:spTgt>
                                        </p:tgtEl>
                                        <p:attrNameLst>
                                          <p:attrName>style.visibility</p:attrName>
                                        </p:attrNameLst>
                                      </p:cBhvr>
                                      <p:to>
                                        <p:strVal val="visible"/>
                                      </p:to>
                                    </p:set>
                                    <p:animEffect transition="in" filter="wipe(left)">
                                      <p:cBhvr>
                                        <p:cTn id="17" dur="500"/>
                                        <p:tgtEl>
                                          <p:spTgt spid="256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5613"/>
                                        </p:tgtEl>
                                        <p:attrNameLst>
                                          <p:attrName>style.visibility</p:attrName>
                                        </p:attrNameLst>
                                      </p:cBhvr>
                                      <p:to>
                                        <p:strVal val="visible"/>
                                      </p:to>
                                    </p:set>
                                    <p:animEffect transition="in" filter="wipe(left)">
                                      <p:cBhvr>
                                        <p:cTn id="22" dur="500"/>
                                        <p:tgtEl>
                                          <p:spTgt spid="256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614">
                                            <p:txEl>
                                              <p:pRg st="0" end="0"/>
                                            </p:txEl>
                                          </p:spTgt>
                                        </p:tgtEl>
                                        <p:attrNameLst>
                                          <p:attrName>style.visibility</p:attrName>
                                        </p:attrNameLst>
                                      </p:cBhvr>
                                      <p:to>
                                        <p:strVal val="visible"/>
                                      </p:to>
                                    </p:set>
                                    <p:animEffect transition="in" filter="wipe(left)">
                                      <p:cBhvr>
                                        <p:cTn id="27" dur="500"/>
                                        <p:tgtEl>
                                          <p:spTgt spid="2561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5615"/>
                                        </p:tgtEl>
                                        <p:attrNameLst>
                                          <p:attrName>style.visibility</p:attrName>
                                        </p:attrNameLst>
                                      </p:cBhvr>
                                      <p:to>
                                        <p:strVal val="visible"/>
                                      </p:to>
                                    </p:set>
                                    <p:animEffect transition="in" filter="wipe(left)">
                                      <p:cBhvr>
                                        <p:cTn id="32" dur="500"/>
                                        <p:tgtEl>
                                          <p:spTgt spid="256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616">
                                            <p:txEl>
                                              <p:pRg st="0" end="0"/>
                                            </p:txEl>
                                          </p:spTgt>
                                        </p:tgtEl>
                                        <p:attrNameLst>
                                          <p:attrName>style.visibility</p:attrName>
                                        </p:attrNameLst>
                                      </p:cBhvr>
                                      <p:to>
                                        <p:strVal val="visible"/>
                                      </p:to>
                                    </p:set>
                                    <p:animEffect transition="in" filter="wipe(left)">
                                      <p:cBhvr>
                                        <p:cTn id="37" dur="500"/>
                                        <p:tgtEl>
                                          <p:spTgt spid="256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2" grpId="0" build="p"/>
      <p:bldP spid="25614" grpId="0" build="p"/>
      <p:bldP spid="25616"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6" name="Text Box 10"/>
          <p:cNvSpPr txBox="1">
            <a:spLocks noChangeArrowheads="1"/>
          </p:cNvSpPr>
          <p:nvPr/>
        </p:nvSpPr>
        <p:spPr bwMode="auto">
          <a:xfrm>
            <a:off x="503238" y="703263"/>
            <a:ext cx="8240713" cy="349250"/>
          </a:xfrm>
          <a:prstGeom prst="rect">
            <a:avLst/>
          </a:prstGeom>
          <a:noFill/>
          <a:ln>
            <a:noFill/>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ts val="2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3333FF"/>
                </a:solidFill>
                <a:effectLst/>
                <a:uLnTx/>
                <a:uFillTx/>
                <a:latin typeface="+mn-lt"/>
                <a:ea typeface="黑体" panose="02010609060101010101" pitchFamily="49" charset="-122"/>
                <a:cs typeface="+mn-cs"/>
              </a:rPr>
              <a:t>定理</a:t>
            </a:r>
            <a:r>
              <a:rPr kumimoji="1" lang="en-US" altLang="zh-CN" sz="2400" b="1" i="0" u="none" strike="noStrike" kern="1200" cap="none" spc="0" normalizeH="0" baseline="0" noProof="0" dirty="0">
                <a:ln>
                  <a:noFill/>
                </a:ln>
                <a:solidFill>
                  <a:srgbClr val="3333FF"/>
                </a:solidFill>
                <a:effectLst/>
                <a:uLnTx/>
                <a:uFillTx/>
                <a:latin typeface="+mn-lt"/>
                <a:ea typeface="黑体" panose="02010609060101010101" pitchFamily="49" charset="-122"/>
                <a:cs typeface="+mn-cs"/>
              </a:rPr>
              <a:t>2</a:t>
            </a:r>
            <a:r>
              <a:rPr kumimoji="1" lang="en-US" altLang="zh-CN" sz="2400" b="1" i="0" u="none" strike="noStrike" kern="1200" cap="none" spc="0" normalizeH="0" baseline="0" noProof="0" dirty="0">
                <a:ln>
                  <a:noFill/>
                </a:ln>
                <a:solidFill>
                  <a:schemeClr val="tx2"/>
                </a:solidFill>
                <a:effectLst/>
                <a:uLnTx/>
                <a:uFillTx/>
                <a:latin typeface="+mn-lt"/>
                <a:ea typeface="黑体" panose="02010609060101010101" pitchFamily="49" charset="-122"/>
                <a:cs typeface="+mn-cs"/>
              </a:rPr>
              <a:t>    </a:t>
            </a:r>
            <a:r>
              <a:rPr kumimoji="1" lang="zh-CN" altLang="en-US" sz="24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设</a:t>
            </a:r>
            <a:r>
              <a:rPr kumimoji="1" lang="en-US" altLang="zh-CN" sz="24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 </a:t>
            </a:r>
            <a:r>
              <a:rPr kumimoji="1" lang="en-US" altLang="zh-CN" sz="2400" b="0" i="1"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X </a:t>
            </a:r>
            <a:r>
              <a:rPr kumimoji="1" lang="en-US" altLang="zh-CN" sz="24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 </a:t>
            </a:r>
            <a:r>
              <a:rPr kumimoji="1" lang="en-US" altLang="zh-CN" sz="2400" b="0" i="1"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Y </a:t>
            </a:r>
            <a:r>
              <a:rPr kumimoji="1" lang="en-US" altLang="zh-CN" sz="24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a:t>
            </a:r>
            <a:r>
              <a:rPr kumimoji="1" lang="zh-CN" altLang="en-US" sz="24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是二维随机变量</a:t>
            </a:r>
            <a:r>
              <a:rPr kumimoji="1" lang="en-US" altLang="zh-CN" sz="24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  </a:t>
            </a:r>
            <a:r>
              <a:rPr kumimoji="1" lang="en-US" altLang="zh-CN" sz="2400" b="0" i="1"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g </a:t>
            </a:r>
            <a:r>
              <a:rPr kumimoji="1" lang="en-US" altLang="zh-CN" sz="24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 </a:t>
            </a:r>
            <a:r>
              <a:rPr kumimoji="1" lang="en-US" altLang="zh-CN" sz="2400" b="0" i="1"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X </a:t>
            </a:r>
            <a:r>
              <a:rPr kumimoji="1" lang="en-US" altLang="zh-CN" sz="24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 </a:t>
            </a:r>
            <a:r>
              <a:rPr kumimoji="1" lang="en-US" altLang="zh-CN" sz="2400" b="0" i="1"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Y </a:t>
            </a:r>
            <a:r>
              <a:rPr kumimoji="1" lang="en-US" altLang="zh-CN" sz="24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a:t>
            </a:r>
            <a:r>
              <a:rPr kumimoji="1" lang="zh-CN" altLang="en-US" sz="24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是二元连续函数</a:t>
            </a:r>
          </a:p>
        </p:txBody>
      </p:sp>
      <p:grpSp>
        <p:nvGrpSpPr>
          <p:cNvPr id="2" name="Group 13"/>
          <p:cNvGrpSpPr/>
          <p:nvPr/>
        </p:nvGrpSpPr>
        <p:grpSpPr>
          <a:xfrm>
            <a:off x="493713" y="1196975"/>
            <a:ext cx="6878637" cy="3006725"/>
            <a:chOff x="192" y="1122"/>
            <a:chExt cx="4333" cy="1894"/>
          </a:xfrm>
        </p:grpSpPr>
        <p:sp>
          <p:nvSpPr>
            <p:cNvPr id="40969" name="Text Box 14"/>
            <p:cNvSpPr txBox="1">
              <a:spLocks noChangeArrowheads="1"/>
            </p:cNvSpPr>
            <p:nvPr/>
          </p:nvSpPr>
          <p:spPr bwMode="auto">
            <a:xfrm>
              <a:off x="192" y="1122"/>
              <a:ext cx="4333" cy="291"/>
            </a:xfrm>
            <a:prstGeom prst="rect">
              <a:avLst/>
            </a:prstGeom>
            <a:noFill/>
            <a:ln>
              <a:noFill/>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⑴  </a:t>
              </a:r>
              <a:r>
                <a:rPr kumimoji="1" lang="zh-CN" altLang="en-US"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设</a:t>
              </a:r>
              <a:r>
                <a:rPr kumimoji="1" lang="en-US" altLang="zh-CN"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 </a:t>
              </a:r>
              <a:r>
                <a:rPr kumimoji="1" lang="en-US" altLang="zh-CN" sz="2400" b="0" i="1" u="none" strike="noStrike" kern="1200" cap="none" spc="0" normalizeH="0" baseline="0" noProof="0">
                  <a:ln>
                    <a:noFill/>
                  </a:ln>
                  <a:solidFill>
                    <a:schemeClr val="tx1"/>
                  </a:solidFill>
                  <a:effectLst/>
                  <a:uLnTx/>
                  <a:uFillTx/>
                  <a:latin typeface="+mn-lt"/>
                  <a:ea typeface="黑体" panose="02010609060101010101" pitchFamily="49" charset="-122"/>
                  <a:cs typeface="+mn-cs"/>
                </a:rPr>
                <a:t>X </a:t>
              </a:r>
              <a:r>
                <a:rPr kumimoji="1" lang="en-US" altLang="zh-CN"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 </a:t>
              </a:r>
              <a:r>
                <a:rPr kumimoji="1" lang="en-US" altLang="zh-CN" sz="2400" b="0" i="1" u="none" strike="noStrike" kern="1200" cap="none" spc="0" normalizeH="0" baseline="0" noProof="0">
                  <a:ln>
                    <a:noFill/>
                  </a:ln>
                  <a:solidFill>
                    <a:schemeClr val="tx1"/>
                  </a:solidFill>
                  <a:effectLst/>
                  <a:uLnTx/>
                  <a:uFillTx/>
                  <a:latin typeface="+mn-lt"/>
                  <a:ea typeface="黑体" panose="02010609060101010101" pitchFamily="49" charset="-122"/>
                  <a:cs typeface="+mn-cs"/>
                </a:rPr>
                <a:t>Y </a:t>
              </a:r>
              <a:r>
                <a:rPr kumimoji="1" lang="en-US" altLang="zh-CN"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a:t>
              </a:r>
              <a:r>
                <a:rPr kumimoji="1" lang="zh-CN" altLang="en-US"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为离散型随机变量，其联合分布律为</a:t>
              </a:r>
            </a:p>
          </p:txBody>
        </p:sp>
        <p:graphicFrame>
          <p:nvGraphicFramePr>
            <p:cNvPr id="30722" name="Object 59"/>
            <p:cNvGraphicFramePr>
              <a:graphicFrameLocks noChangeAspect="1"/>
            </p:cNvGraphicFramePr>
            <p:nvPr/>
          </p:nvGraphicFramePr>
          <p:xfrm>
            <a:off x="887" y="1563"/>
            <a:ext cx="3481" cy="314"/>
          </p:xfrm>
          <a:graphic>
            <a:graphicData uri="http://schemas.openxmlformats.org/presentationml/2006/ole">
              <mc:AlternateContent xmlns:mc="http://schemas.openxmlformats.org/markup-compatibility/2006">
                <mc:Choice xmlns:v="urn:schemas-microsoft-com:vml" Requires="v">
                  <p:oleObj r:id="rId2" imgW="9067800" imgH="774700" progId="Equation.DSMT4">
                    <p:embed/>
                  </p:oleObj>
                </mc:Choice>
                <mc:Fallback>
                  <p:oleObj r:id="rId2" imgW="9067800" imgH="774700" progId="Equation.DSMT4">
                    <p:embed/>
                    <p:pic>
                      <p:nvPicPr>
                        <p:cNvPr id="0" name="图片 3295"/>
                        <p:cNvPicPr/>
                        <p:nvPr/>
                      </p:nvPicPr>
                      <p:blipFill>
                        <a:blip r:embed="rId3"/>
                        <a:stretch>
                          <a:fillRect/>
                        </a:stretch>
                      </p:blipFill>
                      <p:spPr>
                        <a:xfrm>
                          <a:off x="887" y="1563"/>
                          <a:ext cx="3481" cy="314"/>
                        </a:xfrm>
                        <a:prstGeom prst="rect">
                          <a:avLst/>
                        </a:prstGeom>
                        <a:noFill/>
                        <a:ln w="38100">
                          <a:noFill/>
                          <a:miter/>
                        </a:ln>
                      </p:spPr>
                    </p:pic>
                  </p:oleObj>
                </mc:Fallback>
              </mc:AlternateContent>
            </a:graphicData>
          </a:graphic>
        </p:graphicFrame>
        <p:graphicFrame>
          <p:nvGraphicFramePr>
            <p:cNvPr id="30723" name="Object 60"/>
            <p:cNvGraphicFramePr>
              <a:graphicFrameLocks noChangeAspect="1"/>
            </p:cNvGraphicFramePr>
            <p:nvPr/>
          </p:nvGraphicFramePr>
          <p:xfrm>
            <a:off x="1232" y="1908"/>
            <a:ext cx="1531" cy="604"/>
          </p:xfrm>
          <a:graphic>
            <a:graphicData uri="http://schemas.openxmlformats.org/presentationml/2006/ole">
              <mc:AlternateContent xmlns:mc="http://schemas.openxmlformats.org/markup-compatibility/2006">
                <mc:Choice xmlns:v="urn:schemas-microsoft-com:vml" Requires="v">
                  <p:oleObj r:id="rId4" imgW="4051300" imgH="1600200" progId="Equation.DSMT4">
                    <p:embed/>
                  </p:oleObj>
                </mc:Choice>
                <mc:Fallback>
                  <p:oleObj r:id="rId4" imgW="4051300" imgH="1600200" progId="Equation.DSMT4">
                    <p:embed/>
                    <p:pic>
                      <p:nvPicPr>
                        <p:cNvPr id="0" name="图片 3291"/>
                        <p:cNvPicPr/>
                        <p:nvPr/>
                      </p:nvPicPr>
                      <p:blipFill>
                        <a:blip r:embed="rId5"/>
                        <a:stretch>
                          <a:fillRect/>
                        </a:stretch>
                      </p:blipFill>
                      <p:spPr>
                        <a:xfrm>
                          <a:off x="1232" y="1908"/>
                          <a:ext cx="1531" cy="604"/>
                        </a:xfrm>
                        <a:prstGeom prst="rect">
                          <a:avLst/>
                        </a:prstGeom>
                        <a:noFill/>
                        <a:ln w="38100">
                          <a:noFill/>
                          <a:miter/>
                        </a:ln>
                      </p:spPr>
                    </p:pic>
                  </p:oleObj>
                </mc:Fallback>
              </mc:AlternateContent>
            </a:graphicData>
          </a:graphic>
        </p:graphicFrame>
        <p:sp>
          <p:nvSpPr>
            <p:cNvPr id="40972" name="Rectangle 17"/>
            <p:cNvSpPr>
              <a:spLocks noChangeArrowheads="1"/>
            </p:cNvSpPr>
            <p:nvPr/>
          </p:nvSpPr>
          <p:spPr bwMode="auto">
            <a:xfrm>
              <a:off x="477" y="2053"/>
              <a:ext cx="701" cy="291"/>
            </a:xfrm>
            <a:prstGeom prst="rect">
              <a:avLst/>
            </a:prstGeom>
            <a:noFill/>
            <a:ln>
              <a:noFill/>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若级数</a:t>
              </a:r>
            </a:p>
          </p:txBody>
        </p:sp>
        <p:sp>
          <p:nvSpPr>
            <p:cNvPr id="40973" name="Rectangle 18"/>
            <p:cNvSpPr>
              <a:spLocks noChangeArrowheads="1"/>
            </p:cNvSpPr>
            <p:nvPr/>
          </p:nvSpPr>
          <p:spPr bwMode="auto">
            <a:xfrm>
              <a:off x="2736" y="2053"/>
              <a:ext cx="1632" cy="291"/>
            </a:xfrm>
            <a:prstGeom prst="rect">
              <a:avLst/>
            </a:prstGeom>
            <a:noFill/>
            <a:ln>
              <a:noFill/>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绝对收敛</a:t>
              </a:r>
              <a:r>
                <a:rPr kumimoji="1" lang="en-US" altLang="zh-CN" sz="2400" b="0" i="0" u="none" strike="noStrike" kern="1200" cap="none" spc="0" normalizeH="0" baseline="0" noProof="0">
                  <a:ln>
                    <a:noFill/>
                  </a:ln>
                  <a:solidFill>
                    <a:srgbClr val="FFFFFF"/>
                  </a:solidFill>
                  <a:effectLst/>
                  <a:uLnTx/>
                  <a:uFillTx/>
                  <a:latin typeface="+mn-lt"/>
                  <a:ea typeface="黑体" panose="02010609060101010101" pitchFamily="49" charset="-122"/>
                  <a:cs typeface="+mn-cs"/>
                </a:rPr>
                <a:t>,</a:t>
              </a:r>
            </a:p>
          </p:txBody>
        </p:sp>
        <p:sp>
          <p:nvSpPr>
            <p:cNvPr id="40974" name="Text Box 19"/>
            <p:cNvSpPr txBox="1">
              <a:spLocks noChangeArrowheads="1"/>
            </p:cNvSpPr>
            <p:nvPr/>
          </p:nvSpPr>
          <p:spPr bwMode="auto">
            <a:xfrm>
              <a:off x="432" y="2529"/>
              <a:ext cx="1658" cy="291"/>
            </a:xfrm>
            <a:prstGeom prst="rect">
              <a:avLst/>
            </a:prstGeom>
            <a:noFill/>
            <a:ln>
              <a:noFill/>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则</a:t>
              </a:r>
              <a:r>
                <a:rPr kumimoji="1" lang="en-US" altLang="zh-CN" sz="24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Z</a:t>
              </a:r>
              <a:r>
                <a:rPr kumimoji="1" lang="en-US" altLang="zh-CN" sz="2400" b="0" i="0" u="none" strike="noStrike" kern="1200" cap="none" spc="0" normalizeH="0" baseline="0" noProof="0" dirty="0">
                  <a:ln>
                    <a:noFill/>
                  </a:ln>
                  <a:solidFill>
                    <a:srgbClr val="FFFF66"/>
                  </a:solidFill>
                  <a:effectLst/>
                  <a:uLnTx/>
                  <a:uFillTx/>
                  <a:latin typeface="+mn-lt"/>
                  <a:ea typeface="黑体" panose="02010609060101010101" pitchFamily="49" charset="-122"/>
                  <a:cs typeface="+mn-cs"/>
                </a:rPr>
                <a:t> </a:t>
              </a:r>
              <a:r>
                <a:rPr kumimoji="1" lang="zh-CN" altLang="en-US" sz="24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的</a:t>
              </a:r>
              <a:r>
                <a:rPr kumimoji="1" lang="zh-CN" altLang="en-US" sz="2400" b="1" i="0" u="none" strike="noStrike" kern="1200" cap="none" spc="0" normalizeH="0" baseline="0" noProof="0" dirty="0">
                  <a:ln>
                    <a:noFill/>
                  </a:ln>
                  <a:solidFill>
                    <a:srgbClr val="3333FF"/>
                  </a:solidFill>
                  <a:effectLst/>
                  <a:uLnTx/>
                  <a:uFillTx/>
                  <a:latin typeface="+mn-lt"/>
                  <a:ea typeface="黑体" panose="02010609060101010101" pitchFamily="49" charset="-122"/>
                  <a:cs typeface="+mn-cs"/>
                </a:rPr>
                <a:t>数学期望为</a:t>
              </a:r>
            </a:p>
          </p:txBody>
        </p:sp>
        <p:graphicFrame>
          <p:nvGraphicFramePr>
            <p:cNvPr id="30724" name="Object 61"/>
            <p:cNvGraphicFramePr>
              <a:graphicFrameLocks noChangeAspect="1"/>
            </p:cNvGraphicFramePr>
            <p:nvPr/>
          </p:nvGraphicFramePr>
          <p:xfrm>
            <a:off x="2296" y="2412"/>
            <a:ext cx="2225" cy="604"/>
          </p:xfrm>
          <a:graphic>
            <a:graphicData uri="http://schemas.openxmlformats.org/presentationml/2006/ole">
              <mc:AlternateContent xmlns:mc="http://schemas.openxmlformats.org/markup-compatibility/2006">
                <mc:Choice xmlns:v="urn:schemas-microsoft-com:vml" Requires="v">
                  <p:oleObj r:id="rId6" imgW="5892800" imgH="1600200" progId="Equation.DSMT4">
                    <p:embed/>
                  </p:oleObj>
                </mc:Choice>
                <mc:Fallback>
                  <p:oleObj r:id="rId6" imgW="5892800" imgH="1600200" progId="Equation.DSMT4">
                    <p:embed/>
                    <p:pic>
                      <p:nvPicPr>
                        <p:cNvPr id="0" name="图片 3293"/>
                        <p:cNvPicPr/>
                        <p:nvPr/>
                      </p:nvPicPr>
                      <p:blipFill>
                        <a:blip r:embed="rId7"/>
                        <a:stretch>
                          <a:fillRect/>
                        </a:stretch>
                      </p:blipFill>
                      <p:spPr>
                        <a:xfrm>
                          <a:off x="2296" y="2412"/>
                          <a:ext cx="2225" cy="604"/>
                        </a:xfrm>
                        <a:prstGeom prst="rect">
                          <a:avLst/>
                        </a:prstGeom>
                        <a:noFill/>
                        <a:ln w="38100">
                          <a:noFill/>
                          <a:miter/>
                        </a:ln>
                      </p:spPr>
                    </p:pic>
                  </p:oleObj>
                </mc:Fallback>
              </mc:AlternateContent>
            </a:graphicData>
          </a:graphic>
        </p:graphicFrame>
      </p:grpSp>
      <p:sp>
        <p:nvSpPr>
          <p:cNvPr id="40965" name="Text Box 22"/>
          <p:cNvSpPr txBox="1">
            <a:spLocks noChangeArrowheads="1"/>
          </p:cNvSpPr>
          <p:nvPr/>
        </p:nvSpPr>
        <p:spPr bwMode="auto">
          <a:xfrm>
            <a:off x="493713" y="4225925"/>
            <a:ext cx="6632575" cy="461963"/>
          </a:xfrm>
          <a:prstGeom prst="rect">
            <a:avLst/>
          </a:prstGeom>
          <a:noFill/>
          <a:ln>
            <a:noFill/>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⑵  </a:t>
            </a:r>
            <a:r>
              <a:rPr kumimoji="1" lang="zh-CN" altLang="en-US"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设</a:t>
            </a:r>
            <a:r>
              <a:rPr kumimoji="1" lang="en-US" altLang="zh-CN" sz="2400" b="0" i="1" u="none" strike="noStrike" kern="1200" cap="none" spc="0" normalizeH="0" baseline="0" noProof="0">
                <a:ln>
                  <a:noFill/>
                </a:ln>
                <a:solidFill>
                  <a:schemeClr val="tx1"/>
                </a:solidFill>
                <a:effectLst/>
                <a:uLnTx/>
                <a:uFillTx/>
                <a:latin typeface="+mn-lt"/>
                <a:ea typeface="黑体" panose="02010609060101010101" pitchFamily="49" charset="-122"/>
                <a:cs typeface="+mn-cs"/>
              </a:rPr>
              <a:t>X</a:t>
            </a:r>
            <a:r>
              <a:rPr kumimoji="1" lang="zh-CN" altLang="en-US"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为连续型随机变量，其概率密度为</a:t>
            </a:r>
            <a:r>
              <a:rPr kumimoji="1" lang="en-US" altLang="zh-CN" sz="2400" b="0" i="1" u="none" strike="noStrike" kern="1200" cap="none" spc="0" normalizeH="0" baseline="0" noProof="0">
                <a:ln>
                  <a:noFill/>
                </a:ln>
                <a:solidFill>
                  <a:schemeClr val="tx1"/>
                </a:solidFill>
                <a:effectLst/>
                <a:uLnTx/>
                <a:uFillTx/>
                <a:latin typeface="+mn-lt"/>
                <a:ea typeface="黑体" panose="02010609060101010101" pitchFamily="49" charset="-122"/>
                <a:cs typeface="+mn-cs"/>
              </a:rPr>
              <a:t>f </a:t>
            </a:r>
            <a:r>
              <a:rPr kumimoji="1" lang="en-US" altLang="zh-CN"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a:t>
            </a:r>
            <a:r>
              <a:rPr kumimoji="1" lang="en-US" altLang="zh-CN" sz="2400" b="0" i="1" u="none" strike="noStrike" kern="1200" cap="none" spc="0" normalizeH="0" baseline="0" noProof="0">
                <a:ln>
                  <a:noFill/>
                </a:ln>
                <a:solidFill>
                  <a:schemeClr val="tx1"/>
                </a:solidFill>
                <a:effectLst/>
                <a:uLnTx/>
                <a:uFillTx/>
                <a:latin typeface="+mn-lt"/>
                <a:ea typeface="黑体" panose="02010609060101010101" pitchFamily="49" charset="-122"/>
                <a:cs typeface="+mn-cs"/>
              </a:rPr>
              <a:t>x,y</a:t>
            </a:r>
            <a:r>
              <a:rPr kumimoji="1" lang="en-US" altLang="zh-CN"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a:t>
            </a:r>
          </a:p>
        </p:txBody>
      </p:sp>
      <p:sp>
        <p:nvSpPr>
          <p:cNvPr id="40966" name="Rectangle 23"/>
          <p:cNvSpPr>
            <a:spLocks noChangeArrowheads="1"/>
          </p:cNvSpPr>
          <p:nvPr/>
        </p:nvSpPr>
        <p:spPr bwMode="auto">
          <a:xfrm>
            <a:off x="898525" y="4953000"/>
            <a:ext cx="493713" cy="461963"/>
          </a:xfrm>
          <a:prstGeom prst="rect">
            <a:avLst/>
          </a:prstGeom>
          <a:noFill/>
          <a:ln>
            <a:noFill/>
          </a:ln>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若</a:t>
            </a:r>
          </a:p>
        </p:txBody>
      </p:sp>
      <p:sp>
        <p:nvSpPr>
          <p:cNvPr id="40967" name="Rectangle 24"/>
          <p:cNvSpPr>
            <a:spLocks noChangeArrowheads="1"/>
          </p:cNvSpPr>
          <p:nvPr/>
        </p:nvSpPr>
        <p:spPr bwMode="auto">
          <a:xfrm>
            <a:off x="5141913" y="4953000"/>
            <a:ext cx="2590800" cy="461963"/>
          </a:xfrm>
          <a:prstGeom prst="rect">
            <a:avLst/>
          </a:prstGeom>
          <a:noFill/>
          <a:ln>
            <a:noFill/>
          </a:ln>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绝对收敛</a:t>
            </a:r>
            <a:r>
              <a:rPr kumimoji="1" lang="en-US" altLang="zh-CN" sz="24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t>,</a:t>
            </a:r>
          </a:p>
        </p:txBody>
      </p:sp>
      <p:graphicFrame>
        <p:nvGraphicFramePr>
          <p:cNvPr id="40968" name="Object 62"/>
          <p:cNvGraphicFramePr>
            <a:graphicFrameLocks noChangeAspect="1"/>
          </p:cNvGraphicFramePr>
          <p:nvPr/>
        </p:nvGraphicFramePr>
        <p:xfrm>
          <a:off x="1457325" y="4867275"/>
          <a:ext cx="3684588" cy="681038"/>
        </p:xfrm>
        <a:graphic>
          <a:graphicData uri="http://schemas.openxmlformats.org/presentationml/2006/ole">
            <mc:AlternateContent xmlns:mc="http://schemas.openxmlformats.org/markup-compatibility/2006">
              <mc:Choice xmlns:v="urn:schemas-microsoft-com:vml" Requires="v">
                <p:oleObj r:id="rId8" imgW="6146800" imgH="1130300" progId="Equation.DSMT4">
                  <p:embed/>
                </p:oleObj>
              </mc:Choice>
              <mc:Fallback>
                <p:oleObj r:id="rId8" imgW="6146800" imgH="1130300" progId="Equation.DSMT4">
                  <p:embed/>
                  <p:pic>
                    <p:nvPicPr>
                      <p:cNvPr id="0" name="图片 3287"/>
                      <p:cNvPicPr/>
                      <p:nvPr/>
                    </p:nvPicPr>
                    <p:blipFill>
                      <a:blip r:embed="rId9"/>
                      <a:stretch>
                        <a:fillRect/>
                      </a:stretch>
                    </p:blipFill>
                    <p:spPr>
                      <a:xfrm>
                        <a:off x="1457325" y="4867275"/>
                        <a:ext cx="3684588" cy="681038"/>
                      </a:xfrm>
                      <a:prstGeom prst="rect">
                        <a:avLst/>
                      </a:prstGeom>
                      <a:noFill/>
                      <a:ln w="38100">
                        <a:noFill/>
                        <a:miter/>
                      </a:ln>
                    </p:spPr>
                  </p:pic>
                </p:oleObj>
              </mc:Fallback>
            </mc:AlternateContent>
          </a:graphicData>
        </a:graphic>
      </p:graphicFrame>
      <p:sp>
        <p:nvSpPr>
          <p:cNvPr id="19" name="Text Box 9"/>
          <p:cNvSpPr txBox="1">
            <a:spLocks noChangeArrowheads="1"/>
          </p:cNvSpPr>
          <p:nvPr/>
        </p:nvSpPr>
        <p:spPr bwMode="auto">
          <a:xfrm>
            <a:off x="846138" y="5748338"/>
            <a:ext cx="2632075" cy="461963"/>
          </a:xfrm>
          <a:prstGeom prst="rect">
            <a:avLst/>
          </a:prstGeom>
          <a:noFill/>
          <a:ln>
            <a:noFill/>
          </a:ln>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则</a:t>
            </a:r>
            <a:r>
              <a:rPr kumimoji="1" lang="en-US" altLang="zh-CN" sz="24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Z </a:t>
            </a:r>
            <a:r>
              <a:rPr kumimoji="1" lang="zh-CN" altLang="en-US" sz="24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的</a:t>
            </a:r>
            <a:r>
              <a:rPr kumimoji="1" lang="zh-CN" altLang="en-US" sz="2400" b="0" i="0" u="none" strike="noStrike" kern="1200" cap="none" spc="0" normalizeH="0" baseline="0" noProof="0" dirty="0">
                <a:ln>
                  <a:noFill/>
                </a:ln>
                <a:solidFill>
                  <a:srgbClr val="3333FF"/>
                </a:solidFill>
                <a:effectLst/>
                <a:uLnTx/>
                <a:uFillTx/>
                <a:latin typeface="+mn-lt"/>
                <a:ea typeface="黑体" panose="02010609060101010101" pitchFamily="49" charset="-122"/>
                <a:cs typeface="+mn-cs"/>
              </a:rPr>
              <a:t>数学期望</a:t>
            </a:r>
            <a:r>
              <a:rPr kumimoji="1" lang="zh-CN" altLang="en-US" sz="24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rPr>
              <a:t>为</a:t>
            </a:r>
          </a:p>
        </p:txBody>
      </p:sp>
      <p:graphicFrame>
        <p:nvGraphicFramePr>
          <p:cNvPr id="20" name="Object 63"/>
          <p:cNvGraphicFramePr>
            <a:graphicFrameLocks noChangeAspect="1"/>
          </p:cNvGraphicFramePr>
          <p:nvPr/>
        </p:nvGraphicFramePr>
        <p:xfrm>
          <a:off x="3492500" y="5643563"/>
          <a:ext cx="4786313" cy="681037"/>
        </p:xfrm>
        <a:graphic>
          <a:graphicData uri="http://schemas.openxmlformats.org/presentationml/2006/ole">
            <mc:AlternateContent xmlns:mc="http://schemas.openxmlformats.org/markup-compatibility/2006">
              <mc:Choice xmlns:v="urn:schemas-microsoft-com:vml" Requires="v">
                <p:oleObj r:id="rId10" imgW="7988300" imgH="1130300" progId="Equation.DSMT4">
                  <p:embed/>
                </p:oleObj>
              </mc:Choice>
              <mc:Fallback>
                <p:oleObj r:id="rId10" imgW="7988300" imgH="1130300" progId="Equation.DSMT4">
                  <p:embed/>
                  <p:pic>
                    <p:nvPicPr>
                      <p:cNvPr id="0" name="图片 3292"/>
                      <p:cNvPicPr/>
                      <p:nvPr/>
                    </p:nvPicPr>
                    <p:blipFill>
                      <a:blip r:embed="rId11"/>
                      <a:stretch>
                        <a:fillRect/>
                      </a:stretch>
                    </p:blipFill>
                    <p:spPr>
                      <a:xfrm>
                        <a:off x="3492500" y="5643563"/>
                        <a:ext cx="4786313" cy="681037"/>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0965"/>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096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0967"/>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096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p:bldP spid="40966" grpId="0"/>
      <p:bldP spid="40967" grpId="0"/>
      <p:bldP spid="1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63" name="Group 27"/>
          <p:cNvGrpSpPr/>
          <p:nvPr/>
        </p:nvGrpSpPr>
        <p:grpSpPr>
          <a:xfrm>
            <a:off x="657225" y="671513"/>
            <a:ext cx="7897813" cy="2713037"/>
            <a:chOff x="414" y="423"/>
            <a:chExt cx="4975" cy="1709"/>
          </a:xfrm>
        </p:grpSpPr>
        <p:sp>
          <p:nvSpPr>
            <p:cNvPr id="31765" name="Rectangle 5"/>
            <p:cNvSpPr/>
            <p:nvPr/>
          </p:nvSpPr>
          <p:spPr>
            <a:xfrm>
              <a:off x="414" y="423"/>
              <a:ext cx="2928" cy="336"/>
            </a:xfrm>
            <a:prstGeom prst="rect">
              <a:avLst/>
            </a:prstGeom>
            <a:noFill/>
            <a:ln w="9525">
              <a:noFill/>
            </a:ln>
          </p:spPr>
          <p:txBody>
            <a:bodyPr/>
            <a:lstStyle/>
            <a:p>
              <a:r>
                <a:rPr lang="zh-CN" altLang="en-US" dirty="0">
                  <a:solidFill>
                    <a:srgbClr val="3333FF"/>
                  </a:solidFill>
                  <a:latin typeface="Times New Roman" panose="02020603050405020304" pitchFamily="18" charset="0"/>
                  <a:ea typeface="楷体_GB2312" pitchFamily="49" charset="-122"/>
                </a:rPr>
                <a:t>例</a:t>
              </a:r>
              <a:r>
                <a:rPr lang="en-US" altLang="zh-CN" dirty="0">
                  <a:solidFill>
                    <a:srgbClr val="3333FF"/>
                  </a:solidFill>
                  <a:latin typeface="Times New Roman" panose="02020603050405020304" pitchFamily="18" charset="0"/>
                  <a:ea typeface="楷体_GB2312" pitchFamily="49" charset="-122"/>
                </a:rPr>
                <a:t>9 </a:t>
              </a:r>
              <a:r>
                <a:rPr lang="en-US" altLang="zh-CN" dirty="0">
                  <a:solidFill>
                    <a:srgbClr val="FFFF66"/>
                  </a:solidFill>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已知</a:t>
              </a:r>
              <a:r>
                <a:rPr lang="en-US" altLang="zh-CN" dirty="0">
                  <a:latin typeface="Times New Roman" panose="02020603050405020304" pitchFamily="18" charset="0"/>
                  <a:ea typeface="楷体_GB2312" pitchFamily="49" charset="-122"/>
                </a:rPr>
                <a:t>( </a:t>
              </a:r>
              <a:r>
                <a:rPr lang="en-US" altLang="zh-CN" i="1" dirty="0">
                  <a:latin typeface="Times New Roman" panose="02020603050405020304" pitchFamily="18" charset="0"/>
                  <a:ea typeface="楷体_GB2312" pitchFamily="49" charset="-122"/>
                </a:rPr>
                <a:t>X</a:t>
              </a:r>
              <a:r>
                <a:rPr lang="en-US" altLang="zh-CN"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Y </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的分布律为</a:t>
              </a:r>
              <a:r>
                <a:rPr lang="zh-CN" altLang="en-US" dirty="0">
                  <a:solidFill>
                    <a:srgbClr val="FFFF66"/>
                  </a:solidFill>
                  <a:latin typeface="Times New Roman" panose="02020603050405020304" pitchFamily="18" charset="0"/>
                  <a:ea typeface="楷体_GB2312" pitchFamily="49" charset="-122"/>
                </a:rPr>
                <a:t> </a:t>
              </a:r>
              <a:endParaRPr lang="zh-CN" altLang="en-US" sz="4400" dirty="0">
                <a:solidFill>
                  <a:schemeClr val="tx2"/>
                </a:solidFill>
                <a:latin typeface="Times New Roman" panose="02020603050405020304" pitchFamily="18" charset="0"/>
                <a:ea typeface="宋体" panose="02010600030101010101" pitchFamily="2" charset="-122"/>
              </a:endParaRPr>
            </a:p>
          </p:txBody>
        </p:sp>
        <p:grpSp>
          <p:nvGrpSpPr>
            <p:cNvPr id="31766" name="Group 6"/>
            <p:cNvGrpSpPr/>
            <p:nvPr/>
          </p:nvGrpSpPr>
          <p:grpSpPr>
            <a:xfrm>
              <a:off x="839" y="836"/>
              <a:ext cx="2160" cy="1296"/>
              <a:chOff x="1392" y="1248"/>
              <a:chExt cx="2160" cy="1296"/>
            </a:xfrm>
          </p:grpSpPr>
          <p:sp>
            <p:nvSpPr>
              <p:cNvPr id="31768" name="Line 7"/>
              <p:cNvSpPr/>
              <p:nvPr/>
            </p:nvSpPr>
            <p:spPr>
              <a:xfrm>
                <a:off x="1392" y="1680"/>
                <a:ext cx="2160" cy="0"/>
              </a:xfrm>
              <a:prstGeom prst="line">
                <a:avLst/>
              </a:prstGeom>
              <a:ln w="9525" cap="flat" cmpd="sng">
                <a:solidFill>
                  <a:schemeClr val="tx1"/>
                </a:solidFill>
                <a:prstDash val="solid"/>
                <a:headEnd type="none" w="med" len="med"/>
                <a:tailEnd type="none" w="med" len="med"/>
              </a:ln>
            </p:spPr>
          </p:sp>
          <p:sp>
            <p:nvSpPr>
              <p:cNvPr id="31769" name="Line 8"/>
              <p:cNvSpPr/>
              <p:nvPr/>
            </p:nvSpPr>
            <p:spPr>
              <a:xfrm>
                <a:off x="1776" y="1248"/>
                <a:ext cx="0" cy="1296"/>
              </a:xfrm>
              <a:prstGeom prst="line">
                <a:avLst/>
              </a:prstGeom>
              <a:ln w="9525" cap="flat" cmpd="sng">
                <a:solidFill>
                  <a:schemeClr val="tx1"/>
                </a:solidFill>
                <a:prstDash val="solid"/>
                <a:headEnd type="none" w="med" len="med"/>
                <a:tailEnd type="none" w="med" len="med"/>
              </a:ln>
            </p:spPr>
          </p:sp>
          <p:sp>
            <p:nvSpPr>
              <p:cNvPr id="31770" name="Line 9"/>
              <p:cNvSpPr/>
              <p:nvPr/>
            </p:nvSpPr>
            <p:spPr>
              <a:xfrm flipH="1" flipV="1">
                <a:off x="1440" y="1344"/>
                <a:ext cx="336" cy="336"/>
              </a:xfrm>
              <a:prstGeom prst="line">
                <a:avLst/>
              </a:prstGeom>
              <a:ln w="9525" cap="flat" cmpd="sng">
                <a:solidFill>
                  <a:schemeClr val="tx1"/>
                </a:solidFill>
                <a:prstDash val="solid"/>
                <a:headEnd type="none" w="med" len="med"/>
                <a:tailEnd type="none" w="med" len="med"/>
              </a:ln>
            </p:spPr>
          </p:sp>
          <p:graphicFrame>
            <p:nvGraphicFramePr>
              <p:cNvPr id="31746" name="Object 104"/>
              <p:cNvGraphicFramePr>
                <a:graphicFrameLocks noChangeAspect="1"/>
              </p:cNvGraphicFramePr>
              <p:nvPr/>
            </p:nvGraphicFramePr>
            <p:xfrm>
              <a:off x="1563" y="1298"/>
              <a:ext cx="168" cy="142"/>
            </p:xfrm>
            <a:graphic>
              <a:graphicData uri="http://schemas.openxmlformats.org/presentationml/2006/ole">
                <mc:AlternateContent xmlns:mc="http://schemas.openxmlformats.org/markup-compatibility/2006">
                  <mc:Choice xmlns:v="urn:schemas-microsoft-com:vml" Requires="v">
                    <p:oleObj r:id="rId2" imgW="571500" imgH="482600" progId="Equation.DSMT4">
                      <p:embed/>
                    </p:oleObj>
                  </mc:Choice>
                  <mc:Fallback>
                    <p:oleObj r:id="rId2" imgW="571500" imgH="482600" progId="Equation.DSMT4">
                      <p:embed/>
                      <p:pic>
                        <p:nvPicPr>
                          <p:cNvPr id="0" name="图片 3299"/>
                          <p:cNvPicPr/>
                          <p:nvPr/>
                        </p:nvPicPr>
                        <p:blipFill>
                          <a:blip r:embed="rId3"/>
                          <a:stretch>
                            <a:fillRect/>
                          </a:stretch>
                        </p:blipFill>
                        <p:spPr>
                          <a:xfrm>
                            <a:off x="1563" y="1298"/>
                            <a:ext cx="168" cy="142"/>
                          </a:xfrm>
                          <a:prstGeom prst="rect">
                            <a:avLst/>
                          </a:prstGeom>
                          <a:noFill/>
                          <a:ln w="38100">
                            <a:noFill/>
                            <a:miter/>
                          </a:ln>
                        </p:spPr>
                      </p:pic>
                    </p:oleObj>
                  </mc:Fallback>
                </mc:AlternateContent>
              </a:graphicData>
            </a:graphic>
          </p:graphicFrame>
          <p:graphicFrame>
            <p:nvGraphicFramePr>
              <p:cNvPr id="31747" name="Object 105"/>
              <p:cNvGraphicFramePr>
                <a:graphicFrameLocks noChangeAspect="1"/>
              </p:cNvGraphicFramePr>
              <p:nvPr/>
            </p:nvGraphicFramePr>
            <p:xfrm>
              <a:off x="1447" y="1496"/>
              <a:ext cx="124" cy="142"/>
            </p:xfrm>
            <a:graphic>
              <a:graphicData uri="http://schemas.openxmlformats.org/presentationml/2006/ole">
                <mc:AlternateContent xmlns:mc="http://schemas.openxmlformats.org/markup-compatibility/2006">
                  <mc:Choice xmlns:v="urn:schemas-microsoft-com:vml" Requires="v">
                    <p:oleObj r:id="rId4" imgW="419100" imgH="482600" progId="Equation.DSMT4">
                      <p:embed/>
                    </p:oleObj>
                  </mc:Choice>
                  <mc:Fallback>
                    <p:oleObj r:id="rId4" imgW="419100" imgH="482600" progId="Equation.DSMT4">
                      <p:embed/>
                      <p:pic>
                        <p:nvPicPr>
                          <p:cNvPr id="0" name="图片 3309"/>
                          <p:cNvPicPr/>
                          <p:nvPr/>
                        </p:nvPicPr>
                        <p:blipFill>
                          <a:blip r:embed="rId5"/>
                          <a:stretch>
                            <a:fillRect/>
                          </a:stretch>
                        </p:blipFill>
                        <p:spPr>
                          <a:xfrm>
                            <a:off x="1447" y="1496"/>
                            <a:ext cx="124" cy="142"/>
                          </a:xfrm>
                          <a:prstGeom prst="rect">
                            <a:avLst/>
                          </a:prstGeom>
                          <a:noFill/>
                          <a:ln w="38100">
                            <a:noFill/>
                            <a:miter/>
                          </a:ln>
                        </p:spPr>
                      </p:pic>
                    </p:oleObj>
                  </mc:Fallback>
                </mc:AlternateContent>
              </a:graphicData>
            </a:graphic>
          </p:graphicFrame>
          <p:graphicFrame>
            <p:nvGraphicFramePr>
              <p:cNvPr id="31748" name="Object 106"/>
              <p:cNvGraphicFramePr>
                <a:graphicFrameLocks noChangeAspect="1"/>
              </p:cNvGraphicFramePr>
              <p:nvPr/>
            </p:nvGraphicFramePr>
            <p:xfrm>
              <a:off x="2012" y="1384"/>
              <a:ext cx="129" cy="200"/>
            </p:xfrm>
            <a:graphic>
              <a:graphicData uri="http://schemas.openxmlformats.org/presentationml/2006/ole">
                <mc:AlternateContent xmlns:mc="http://schemas.openxmlformats.org/markup-compatibility/2006">
                  <mc:Choice xmlns:v="urn:schemas-microsoft-com:vml" Requires="v">
                    <p:oleObj r:id="rId6" imgW="342900" imgH="533400" progId="Equation.DSMT4">
                      <p:embed/>
                    </p:oleObj>
                  </mc:Choice>
                  <mc:Fallback>
                    <p:oleObj r:id="rId6" imgW="342900" imgH="533400" progId="Equation.DSMT4">
                      <p:embed/>
                      <p:pic>
                        <p:nvPicPr>
                          <p:cNvPr id="0" name="图片 3315"/>
                          <p:cNvPicPr/>
                          <p:nvPr/>
                        </p:nvPicPr>
                        <p:blipFill>
                          <a:blip r:embed="rId7"/>
                          <a:stretch>
                            <a:fillRect/>
                          </a:stretch>
                        </p:blipFill>
                        <p:spPr>
                          <a:xfrm>
                            <a:off x="2012" y="1384"/>
                            <a:ext cx="129" cy="200"/>
                          </a:xfrm>
                          <a:prstGeom prst="rect">
                            <a:avLst/>
                          </a:prstGeom>
                          <a:noFill/>
                          <a:ln w="38100">
                            <a:noFill/>
                            <a:miter/>
                          </a:ln>
                        </p:spPr>
                      </p:pic>
                    </p:oleObj>
                  </mc:Fallback>
                </mc:AlternateContent>
              </a:graphicData>
            </a:graphic>
          </p:graphicFrame>
          <p:graphicFrame>
            <p:nvGraphicFramePr>
              <p:cNvPr id="31749" name="Object 107"/>
              <p:cNvGraphicFramePr>
                <a:graphicFrameLocks noChangeAspect="1"/>
              </p:cNvGraphicFramePr>
              <p:nvPr/>
            </p:nvGraphicFramePr>
            <p:xfrm>
              <a:off x="3151" y="1389"/>
              <a:ext cx="138" cy="193"/>
            </p:xfrm>
            <a:graphic>
              <a:graphicData uri="http://schemas.openxmlformats.org/presentationml/2006/ole">
                <mc:AlternateContent xmlns:mc="http://schemas.openxmlformats.org/markup-compatibility/2006">
                  <mc:Choice xmlns:v="urn:schemas-microsoft-com:vml" Requires="v">
                    <p:oleObj r:id="rId8" imgW="355600" imgH="508000" progId="Equation.DSMT4">
                      <p:embed/>
                    </p:oleObj>
                  </mc:Choice>
                  <mc:Fallback>
                    <p:oleObj r:id="rId8" imgW="355600" imgH="508000" progId="Equation.DSMT4">
                      <p:embed/>
                      <p:pic>
                        <p:nvPicPr>
                          <p:cNvPr id="0" name="图片 3316"/>
                          <p:cNvPicPr/>
                          <p:nvPr/>
                        </p:nvPicPr>
                        <p:blipFill>
                          <a:blip r:embed="rId9"/>
                          <a:stretch>
                            <a:fillRect/>
                          </a:stretch>
                        </p:blipFill>
                        <p:spPr>
                          <a:xfrm>
                            <a:off x="3151" y="1389"/>
                            <a:ext cx="138" cy="193"/>
                          </a:xfrm>
                          <a:prstGeom prst="rect">
                            <a:avLst/>
                          </a:prstGeom>
                          <a:noFill/>
                          <a:ln w="38100">
                            <a:noFill/>
                            <a:miter/>
                          </a:ln>
                        </p:spPr>
                      </p:pic>
                    </p:oleObj>
                  </mc:Fallback>
                </mc:AlternateContent>
              </a:graphicData>
            </a:graphic>
          </p:graphicFrame>
          <p:graphicFrame>
            <p:nvGraphicFramePr>
              <p:cNvPr id="31750" name="Object 108"/>
              <p:cNvGraphicFramePr>
                <a:graphicFrameLocks noChangeAspect="1"/>
              </p:cNvGraphicFramePr>
              <p:nvPr/>
            </p:nvGraphicFramePr>
            <p:xfrm>
              <a:off x="2593" y="1389"/>
              <a:ext cx="88" cy="188"/>
            </p:xfrm>
            <a:graphic>
              <a:graphicData uri="http://schemas.openxmlformats.org/presentationml/2006/ole">
                <mc:AlternateContent xmlns:mc="http://schemas.openxmlformats.org/markup-compatibility/2006">
                  <mc:Choice xmlns:v="urn:schemas-microsoft-com:vml" Requires="v">
                    <p:oleObj r:id="rId10" imgW="228600" imgH="508000" progId="Equation.DSMT4">
                      <p:embed/>
                    </p:oleObj>
                  </mc:Choice>
                  <mc:Fallback>
                    <p:oleObj r:id="rId10" imgW="228600" imgH="508000" progId="Equation.DSMT4">
                      <p:embed/>
                      <p:pic>
                        <p:nvPicPr>
                          <p:cNvPr id="0" name="图片 3306"/>
                          <p:cNvPicPr/>
                          <p:nvPr/>
                        </p:nvPicPr>
                        <p:blipFill>
                          <a:blip r:embed="rId11"/>
                          <a:stretch>
                            <a:fillRect/>
                          </a:stretch>
                        </p:blipFill>
                        <p:spPr>
                          <a:xfrm>
                            <a:off x="2593" y="1389"/>
                            <a:ext cx="88" cy="188"/>
                          </a:xfrm>
                          <a:prstGeom prst="rect">
                            <a:avLst/>
                          </a:prstGeom>
                          <a:noFill/>
                          <a:ln w="38100">
                            <a:noFill/>
                            <a:miter/>
                          </a:ln>
                        </p:spPr>
                      </p:pic>
                    </p:oleObj>
                  </mc:Fallback>
                </mc:AlternateContent>
              </a:graphicData>
            </a:graphic>
          </p:graphicFrame>
          <p:graphicFrame>
            <p:nvGraphicFramePr>
              <p:cNvPr id="31751" name="Object 109"/>
              <p:cNvGraphicFramePr>
                <a:graphicFrameLocks noChangeAspect="1"/>
              </p:cNvGraphicFramePr>
              <p:nvPr/>
            </p:nvGraphicFramePr>
            <p:xfrm>
              <a:off x="1537" y="2205"/>
              <a:ext cx="88" cy="188"/>
            </p:xfrm>
            <a:graphic>
              <a:graphicData uri="http://schemas.openxmlformats.org/presentationml/2006/ole">
                <mc:AlternateContent xmlns:mc="http://schemas.openxmlformats.org/markup-compatibility/2006">
                  <mc:Choice xmlns:v="urn:schemas-microsoft-com:vml" Requires="v">
                    <p:oleObj r:id="rId12" imgW="228600" imgH="508000" progId="Equation.DSMT4">
                      <p:embed/>
                    </p:oleObj>
                  </mc:Choice>
                  <mc:Fallback>
                    <p:oleObj r:id="rId12" imgW="228600" imgH="508000" progId="Equation.DSMT4">
                      <p:embed/>
                      <p:pic>
                        <p:nvPicPr>
                          <p:cNvPr id="0" name="图片 3297"/>
                          <p:cNvPicPr/>
                          <p:nvPr/>
                        </p:nvPicPr>
                        <p:blipFill>
                          <a:blip r:embed="rId13"/>
                          <a:stretch>
                            <a:fillRect/>
                          </a:stretch>
                        </p:blipFill>
                        <p:spPr>
                          <a:xfrm>
                            <a:off x="1537" y="2205"/>
                            <a:ext cx="88" cy="188"/>
                          </a:xfrm>
                          <a:prstGeom prst="rect">
                            <a:avLst/>
                          </a:prstGeom>
                          <a:noFill/>
                          <a:ln w="38100">
                            <a:noFill/>
                            <a:miter/>
                          </a:ln>
                        </p:spPr>
                      </p:pic>
                    </p:oleObj>
                  </mc:Fallback>
                </mc:AlternateContent>
              </a:graphicData>
            </a:graphic>
          </p:graphicFrame>
          <p:graphicFrame>
            <p:nvGraphicFramePr>
              <p:cNvPr id="31752" name="Object 110"/>
              <p:cNvGraphicFramePr>
                <a:graphicFrameLocks noChangeAspect="1"/>
              </p:cNvGraphicFramePr>
              <p:nvPr/>
            </p:nvGraphicFramePr>
            <p:xfrm>
              <a:off x="1522" y="1868"/>
              <a:ext cx="129" cy="201"/>
            </p:xfrm>
            <a:graphic>
              <a:graphicData uri="http://schemas.openxmlformats.org/presentationml/2006/ole">
                <mc:AlternateContent xmlns:mc="http://schemas.openxmlformats.org/markup-compatibility/2006">
                  <mc:Choice xmlns:v="urn:schemas-microsoft-com:vml" Requires="v">
                    <p:oleObj r:id="rId14" imgW="342900" imgH="533400" progId="Equation.DSMT4">
                      <p:embed/>
                    </p:oleObj>
                  </mc:Choice>
                  <mc:Fallback>
                    <p:oleObj r:id="rId14" imgW="342900" imgH="533400" progId="Equation.DSMT4">
                      <p:embed/>
                      <p:pic>
                        <p:nvPicPr>
                          <p:cNvPr id="0" name="图片 3305"/>
                          <p:cNvPicPr/>
                          <p:nvPr/>
                        </p:nvPicPr>
                        <p:blipFill>
                          <a:blip r:embed="rId15"/>
                          <a:stretch>
                            <a:fillRect/>
                          </a:stretch>
                        </p:blipFill>
                        <p:spPr>
                          <a:xfrm>
                            <a:off x="1522" y="1868"/>
                            <a:ext cx="129" cy="201"/>
                          </a:xfrm>
                          <a:prstGeom prst="rect">
                            <a:avLst/>
                          </a:prstGeom>
                          <a:noFill/>
                          <a:ln w="38100">
                            <a:noFill/>
                            <a:miter/>
                          </a:ln>
                        </p:spPr>
                      </p:pic>
                    </p:oleObj>
                  </mc:Fallback>
                </mc:AlternateContent>
              </a:graphicData>
            </a:graphic>
          </p:graphicFrame>
          <p:graphicFrame>
            <p:nvGraphicFramePr>
              <p:cNvPr id="31753" name="Object 111"/>
              <p:cNvGraphicFramePr>
                <a:graphicFrameLocks noChangeAspect="1"/>
              </p:cNvGraphicFramePr>
              <p:nvPr/>
            </p:nvGraphicFramePr>
            <p:xfrm>
              <a:off x="3036" y="1863"/>
              <a:ext cx="411" cy="201"/>
            </p:xfrm>
            <a:graphic>
              <a:graphicData uri="http://schemas.openxmlformats.org/presentationml/2006/ole">
                <mc:AlternateContent xmlns:mc="http://schemas.openxmlformats.org/markup-compatibility/2006">
                  <mc:Choice xmlns:v="urn:schemas-microsoft-com:vml" Requires="v">
                    <p:oleObj r:id="rId16" imgW="1079500" imgH="533400" progId="Equation.DSMT4">
                      <p:embed/>
                    </p:oleObj>
                  </mc:Choice>
                  <mc:Fallback>
                    <p:oleObj r:id="rId16" imgW="1079500" imgH="533400" progId="Equation.DSMT4">
                      <p:embed/>
                      <p:pic>
                        <p:nvPicPr>
                          <p:cNvPr id="0" name="图片 3313"/>
                          <p:cNvPicPr/>
                          <p:nvPr/>
                        </p:nvPicPr>
                        <p:blipFill>
                          <a:blip r:embed="rId17"/>
                          <a:stretch>
                            <a:fillRect/>
                          </a:stretch>
                        </p:blipFill>
                        <p:spPr>
                          <a:xfrm>
                            <a:off x="3036" y="1863"/>
                            <a:ext cx="411" cy="201"/>
                          </a:xfrm>
                          <a:prstGeom prst="rect">
                            <a:avLst/>
                          </a:prstGeom>
                          <a:noFill/>
                          <a:ln w="38100">
                            <a:noFill/>
                            <a:miter/>
                          </a:ln>
                        </p:spPr>
                      </p:pic>
                    </p:oleObj>
                  </mc:Fallback>
                </mc:AlternateContent>
              </a:graphicData>
            </a:graphic>
          </p:graphicFrame>
          <p:graphicFrame>
            <p:nvGraphicFramePr>
              <p:cNvPr id="31754" name="Object 112"/>
              <p:cNvGraphicFramePr>
                <a:graphicFrameLocks noChangeAspect="1"/>
              </p:cNvGraphicFramePr>
              <p:nvPr/>
            </p:nvGraphicFramePr>
            <p:xfrm>
              <a:off x="2448" y="1863"/>
              <a:ext cx="411" cy="201"/>
            </p:xfrm>
            <a:graphic>
              <a:graphicData uri="http://schemas.openxmlformats.org/presentationml/2006/ole">
                <mc:AlternateContent xmlns:mc="http://schemas.openxmlformats.org/markup-compatibility/2006">
                  <mc:Choice xmlns:v="urn:schemas-microsoft-com:vml" Requires="v">
                    <p:oleObj r:id="rId18" imgW="1079500" imgH="533400" progId="Equation.DSMT4">
                      <p:embed/>
                    </p:oleObj>
                  </mc:Choice>
                  <mc:Fallback>
                    <p:oleObj r:id="rId18" imgW="1079500" imgH="533400" progId="Equation.DSMT4">
                      <p:embed/>
                      <p:pic>
                        <p:nvPicPr>
                          <p:cNvPr id="0" name="图片 3307"/>
                          <p:cNvPicPr/>
                          <p:nvPr/>
                        </p:nvPicPr>
                        <p:blipFill>
                          <a:blip r:embed="rId19"/>
                          <a:stretch>
                            <a:fillRect/>
                          </a:stretch>
                        </p:blipFill>
                        <p:spPr>
                          <a:xfrm>
                            <a:off x="2448" y="1863"/>
                            <a:ext cx="411" cy="201"/>
                          </a:xfrm>
                          <a:prstGeom prst="rect">
                            <a:avLst/>
                          </a:prstGeom>
                          <a:noFill/>
                          <a:ln w="38100">
                            <a:noFill/>
                            <a:miter/>
                          </a:ln>
                        </p:spPr>
                      </p:pic>
                    </p:oleObj>
                  </mc:Fallback>
                </mc:AlternateContent>
              </a:graphicData>
            </a:graphic>
          </p:graphicFrame>
          <p:graphicFrame>
            <p:nvGraphicFramePr>
              <p:cNvPr id="31755" name="Object 113"/>
              <p:cNvGraphicFramePr>
                <a:graphicFrameLocks noChangeAspect="1"/>
              </p:cNvGraphicFramePr>
              <p:nvPr/>
            </p:nvGraphicFramePr>
            <p:xfrm>
              <a:off x="1911" y="1863"/>
              <a:ext cx="282" cy="201"/>
            </p:xfrm>
            <a:graphic>
              <a:graphicData uri="http://schemas.openxmlformats.org/presentationml/2006/ole">
                <mc:AlternateContent xmlns:mc="http://schemas.openxmlformats.org/markup-compatibility/2006">
                  <mc:Choice xmlns:v="urn:schemas-microsoft-com:vml" Requires="v">
                    <p:oleObj r:id="rId20" imgW="736600" imgH="533400" progId="Equation.DSMT4">
                      <p:embed/>
                    </p:oleObj>
                  </mc:Choice>
                  <mc:Fallback>
                    <p:oleObj r:id="rId20" imgW="736600" imgH="533400" progId="Equation.DSMT4">
                      <p:embed/>
                      <p:pic>
                        <p:nvPicPr>
                          <p:cNvPr id="0" name="图片 3310"/>
                          <p:cNvPicPr/>
                          <p:nvPr/>
                        </p:nvPicPr>
                        <p:blipFill>
                          <a:blip r:embed="rId21"/>
                          <a:stretch>
                            <a:fillRect/>
                          </a:stretch>
                        </p:blipFill>
                        <p:spPr>
                          <a:xfrm>
                            <a:off x="1911" y="1863"/>
                            <a:ext cx="282" cy="201"/>
                          </a:xfrm>
                          <a:prstGeom prst="rect">
                            <a:avLst/>
                          </a:prstGeom>
                          <a:noFill/>
                          <a:ln w="38100">
                            <a:noFill/>
                            <a:miter/>
                          </a:ln>
                        </p:spPr>
                      </p:pic>
                    </p:oleObj>
                  </mc:Fallback>
                </mc:AlternateContent>
              </a:graphicData>
            </a:graphic>
          </p:graphicFrame>
          <p:graphicFrame>
            <p:nvGraphicFramePr>
              <p:cNvPr id="31756" name="Object 114"/>
              <p:cNvGraphicFramePr>
                <a:graphicFrameLocks noChangeAspect="1"/>
              </p:cNvGraphicFramePr>
              <p:nvPr/>
            </p:nvGraphicFramePr>
            <p:xfrm>
              <a:off x="1856" y="2208"/>
              <a:ext cx="411" cy="201"/>
            </p:xfrm>
            <a:graphic>
              <a:graphicData uri="http://schemas.openxmlformats.org/presentationml/2006/ole">
                <mc:AlternateContent xmlns:mc="http://schemas.openxmlformats.org/markup-compatibility/2006">
                  <mc:Choice xmlns:v="urn:schemas-microsoft-com:vml" Requires="v">
                    <p:oleObj r:id="rId22" imgW="1079500" imgH="533400" progId="Equation.DSMT4">
                      <p:embed/>
                    </p:oleObj>
                  </mc:Choice>
                  <mc:Fallback>
                    <p:oleObj r:id="rId22" imgW="1079500" imgH="533400" progId="Equation.DSMT4">
                      <p:embed/>
                      <p:pic>
                        <p:nvPicPr>
                          <p:cNvPr id="0" name="图片 3314"/>
                          <p:cNvPicPr/>
                          <p:nvPr/>
                        </p:nvPicPr>
                        <p:blipFill>
                          <a:blip r:embed="rId23"/>
                          <a:stretch>
                            <a:fillRect/>
                          </a:stretch>
                        </p:blipFill>
                        <p:spPr>
                          <a:xfrm>
                            <a:off x="1856" y="2208"/>
                            <a:ext cx="411" cy="201"/>
                          </a:xfrm>
                          <a:prstGeom prst="rect">
                            <a:avLst/>
                          </a:prstGeom>
                          <a:noFill/>
                          <a:ln w="38100">
                            <a:noFill/>
                            <a:miter/>
                          </a:ln>
                        </p:spPr>
                      </p:pic>
                    </p:oleObj>
                  </mc:Fallback>
                </mc:AlternateContent>
              </a:graphicData>
            </a:graphic>
          </p:graphicFrame>
          <p:graphicFrame>
            <p:nvGraphicFramePr>
              <p:cNvPr id="31757" name="Object 115"/>
              <p:cNvGraphicFramePr>
                <a:graphicFrameLocks noChangeAspect="1"/>
              </p:cNvGraphicFramePr>
              <p:nvPr/>
            </p:nvGraphicFramePr>
            <p:xfrm>
              <a:off x="2522" y="2208"/>
              <a:ext cx="298" cy="201"/>
            </p:xfrm>
            <a:graphic>
              <a:graphicData uri="http://schemas.openxmlformats.org/presentationml/2006/ole">
                <mc:AlternateContent xmlns:mc="http://schemas.openxmlformats.org/markup-compatibility/2006">
                  <mc:Choice xmlns:v="urn:schemas-microsoft-com:vml" Requires="v">
                    <p:oleObj r:id="rId24" imgW="787400" imgH="533400" progId="Equation.DSMT4">
                      <p:embed/>
                    </p:oleObj>
                  </mc:Choice>
                  <mc:Fallback>
                    <p:oleObj r:id="rId24" imgW="787400" imgH="533400" progId="Equation.DSMT4">
                      <p:embed/>
                      <p:pic>
                        <p:nvPicPr>
                          <p:cNvPr id="0" name="图片 3311"/>
                          <p:cNvPicPr/>
                          <p:nvPr/>
                        </p:nvPicPr>
                        <p:blipFill>
                          <a:blip r:embed="rId25"/>
                          <a:stretch>
                            <a:fillRect/>
                          </a:stretch>
                        </p:blipFill>
                        <p:spPr>
                          <a:xfrm>
                            <a:off x="2522" y="2208"/>
                            <a:ext cx="298" cy="201"/>
                          </a:xfrm>
                          <a:prstGeom prst="rect">
                            <a:avLst/>
                          </a:prstGeom>
                          <a:noFill/>
                          <a:ln w="38100">
                            <a:noFill/>
                            <a:miter/>
                          </a:ln>
                        </p:spPr>
                      </p:pic>
                    </p:oleObj>
                  </mc:Fallback>
                </mc:AlternateContent>
              </a:graphicData>
            </a:graphic>
          </p:graphicFrame>
          <p:graphicFrame>
            <p:nvGraphicFramePr>
              <p:cNvPr id="31758" name="Object 116"/>
              <p:cNvGraphicFramePr>
                <a:graphicFrameLocks noChangeAspect="1"/>
              </p:cNvGraphicFramePr>
              <p:nvPr/>
            </p:nvGraphicFramePr>
            <p:xfrm>
              <a:off x="3042" y="2208"/>
              <a:ext cx="411" cy="201"/>
            </p:xfrm>
            <a:graphic>
              <a:graphicData uri="http://schemas.openxmlformats.org/presentationml/2006/ole">
                <mc:AlternateContent xmlns:mc="http://schemas.openxmlformats.org/markup-compatibility/2006">
                  <mc:Choice xmlns:v="urn:schemas-microsoft-com:vml" Requires="v">
                    <p:oleObj r:id="rId26" imgW="1079500" imgH="533400" progId="Equation.DSMT4">
                      <p:embed/>
                    </p:oleObj>
                  </mc:Choice>
                  <mc:Fallback>
                    <p:oleObj r:id="rId26" imgW="1079500" imgH="533400" progId="Equation.DSMT4">
                      <p:embed/>
                      <p:pic>
                        <p:nvPicPr>
                          <p:cNvPr id="0" name="图片 3308"/>
                          <p:cNvPicPr/>
                          <p:nvPr/>
                        </p:nvPicPr>
                        <p:blipFill>
                          <a:blip r:embed="rId27"/>
                          <a:stretch>
                            <a:fillRect/>
                          </a:stretch>
                        </p:blipFill>
                        <p:spPr>
                          <a:xfrm>
                            <a:off x="3042" y="2208"/>
                            <a:ext cx="411" cy="201"/>
                          </a:xfrm>
                          <a:prstGeom prst="rect">
                            <a:avLst/>
                          </a:prstGeom>
                          <a:noFill/>
                          <a:ln w="38100">
                            <a:noFill/>
                            <a:miter/>
                          </a:ln>
                        </p:spPr>
                      </p:pic>
                    </p:oleObj>
                  </mc:Fallback>
                </mc:AlternateContent>
              </a:graphicData>
            </a:graphic>
          </p:graphicFrame>
        </p:grpSp>
        <p:sp>
          <p:nvSpPr>
            <p:cNvPr id="31767" name="Text Box 23"/>
            <p:cNvSpPr txBox="1"/>
            <p:nvPr/>
          </p:nvSpPr>
          <p:spPr>
            <a:xfrm>
              <a:off x="3192" y="1202"/>
              <a:ext cx="564" cy="394"/>
            </a:xfrm>
            <a:prstGeom prst="rect">
              <a:avLst/>
            </a:prstGeom>
            <a:noFill/>
            <a:ln w="9525">
              <a:noFill/>
            </a:ln>
          </p:spPr>
          <p:txBody>
            <a:bodyPr wrap="none">
              <a:spAutoFit/>
            </a:bodyPr>
            <a:lstStyle/>
            <a:p>
              <a:pPr>
                <a:lnSpc>
                  <a:spcPct val="125000"/>
                </a:lnSpc>
              </a:pPr>
              <a:r>
                <a:rPr lang="en-US" altLang="zh-CN" dirty="0">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求  </a:t>
              </a:r>
              <a:endParaRPr lang="zh-CN" altLang="en-US" sz="3200" dirty="0">
                <a:latin typeface="Times New Roman" panose="02020603050405020304" pitchFamily="18" charset="0"/>
                <a:ea typeface="楷体_GB2312" pitchFamily="49" charset="-122"/>
              </a:endParaRPr>
            </a:p>
          </p:txBody>
        </p:sp>
        <p:graphicFrame>
          <p:nvGraphicFramePr>
            <p:cNvPr id="31759" name="Object 117"/>
            <p:cNvGraphicFramePr>
              <a:graphicFrameLocks noChangeAspect="1"/>
            </p:cNvGraphicFramePr>
            <p:nvPr/>
          </p:nvGraphicFramePr>
          <p:xfrm>
            <a:off x="3665" y="1136"/>
            <a:ext cx="1724" cy="620"/>
          </p:xfrm>
          <a:graphic>
            <a:graphicData uri="http://schemas.openxmlformats.org/presentationml/2006/ole">
              <mc:AlternateContent xmlns:mc="http://schemas.openxmlformats.org/markup-compatibility/2006">
                <mc:Choice xmlns:v="urn:schemas-microsoft-com:vml" Requires="v">
                  <p:oleObj r:id="rId28" imgW="4572000" imgH="1651000" progId="Equation.DSMT4">
                    <p:embed/>
                  </p:oleObj>
                </mc:Choice>
                <mc:Fallback>
                  <p:oleObj r:id="rId28" imgW="4572000" imgH="1651000" progId="Equation.DSMT4">
                    <p:embed/>
                    <p:pic>
                      <p:nvPicPr>
                        <p:cNvPr id="0" name="图片 3304"/>
                        <p:cNvPicPr/>
                        <p:nvPr/>
                      </p:nvPicPr>
                      <p:blipFill>
                        <a:blip r:embed="rId29"/>
                        <a:stretch>
                          <a:fillRect/>
                        </a:stretch>
                      </p:blipFill>
                      <p:spPr>
                        <a:xfrm>
                          <a:off x="3665" y="1136"/>
                          <a:ext cx="1724" cy="620"/>
                        </a:xfrm>
                        <a:prstGeom prst="rect">
                          <a:avLst/>
                        </a:prstGeom>
                        <a:noFill/>
                        <a:ln w="38100">
                          <a:noFill/>
                          <a:miter/>
                        </a:ln>
                      </p:spPr>
                    </p:pic>
                  </p:oleObj>
                </mc:Fallback>
              </mc:AlternateContent>
            </a:graphicData>
          </a:graphic>
        </p:graphicFrame>
      </p:grpSp>
      <p:sp>
        <p:nvSpPr>
          <p:cNvPr id="352281" name="Rectangle 25"/>
          <p:cNvSpPr/>
          <p:nvPr/>
        </p:nvSpPr>
        <p:spPr>
          <a:xfrm>
            <a:off x="719138" y="3635375"/>
            <a:ext cx="541337" cy="519113"/>
          </a:xfrm>
          <a:prstGeom prst="rect">
            <a:avLst/>
          </a:prstGeom>
          <a:noFill/>
          <a:ln w="9525">
            <a:noFill/>
          </a:ln>
        </p:spPr>
        <p:txBody>
          <a:bodyPr>
            <a:spAutoFit/>
          </a:bodyPr>
          <a:lstStyle/>
          <a:p>
            <a:pPr eaLnBrk="0" hangingPunct="0"/>
            <a:r>
              <a:rPr lang="zh-CN" altLang="en-US" dirty="0">
                <a:solidFill>
                  <a:srgbClr val="3333FF"/>
                </a:solidFill>
                <a:latin typeface="Times New Roman" panose="02020603050405020304" pitchFamily="18" charset="0"/>
                <a:ea typeface="楷体_GB2312" pitchFamily="49" charset="-122"/>
              </a:rPr>
              <a:t>解</a:t>
            </a:r>
          </a:p>
        </p:txBody>
      </p:sp>
      <p:graphicFrame>
        <p:nvGraphicFramePr>
          <p:cNvPr id="352282" name="Object 118"/>
          <p:cNvGraphicFramePr>
            <a:graphicFrameLocks noChangeAspect="1"/>
          </p:cNvGraphicFramePr>
          <p:nvPr/>
        </p:nvGraphicFramePr>
        <p:xfrm>
          <a:off x="1474788" y="3473450"/>
          <a:ext cx="6246812" cy="1008063"/>
        </p:xfrm>
        <a:graphic>
          <a:graphicData uri="http://schemas.openxmlformats.org/presentationml/2006/ole">
            <mc:AlternateContent xmlns:mc="http://schemas.openxmlformats.org/markup-compatibility/2006">
              <mc:Choice xmlns:v="urn:schemas-microsoft-com:vml" Requires="v">
                <p:oleObj r:id="rId30" imgW="10439400" imgH="1689100" progId="Equation.DSMT4">
                  <p:embed/>
                </p:oleObj>
              </mc:Choice>
              <mc:Fallback>
                <p:oleObj r:id="rId30" imgW="10439400" imgH="1689100" progId="Equation.DSMT4">
                  <p:embed/>
                  <p:pic>
                    <p:nvPicPr>
                      <p:cNvPr id="0" name="图片 3302"/>
                      <p:cNvPicPr/>
                      <p:nvPr/>
                    </p:nvPicPr>
                    <p:blipFill>
                      <a:blip r:embed="rId31"/>
                      <a:stretch>
                        <a:fillRect/>
                      </a:stretch>
                    </p:blipFill>
                    <p:spPr>
                      <a:xfrm>
                        <a:off x="1474788" y="3473450"/>
                        <a:ext cx="6246812" cy="1008063"/>
                      </a:xfrm>
                      <a:prstGeom prst="rect">
                        <a:avLst/>
                      </a:prstGeom>
                      <a:noFill/>
                      <a:ln w="38100">
                        <a:noFill/>
                        <a:miter/>
                      </a:ln>
                    </p:spPr>
                  </p:pic>
                </p:oleObj>
              </mc:Fallback>
            </mc:AlternateContent>
          </a:graphicData>
        </a:graphic>
      </p:graphicFrame>
      <p:graphicFrame>
        <p:nvGraphicFramePr>
          <p:cNvPr id="352283" name="Object 119"/>
          <p:cNvGraphicFramePr>
            <a:graphicFrameLocks noChangeAspect="1"/>
          </p:cNvGraphicFramePr>
          <p:nvPr/>
        </p:nvGraphicFramePr>
        <p:xfrm>
          <a:off x="1906588" y="4733925"/>
          <a:ext cx="6356350" cy="933450"/>
        </p:xfrm>
        <a:graphic>
          <a:graphicData uri="http://schemas.openxmlformats.org/presentationml/2006/ole">
            <mc:AlternateContent xmlns:mc="http://schemas.openxmlformats.org/markup-compatibility/2006">
              <mc:Choice xmlns:v="urn:schemas-microsoft-com:vml" Requires="v">
                <p:oleObj r:id="rId32" imgW="10629900" imgH="1562100" progId="Equation.DSMT4">
                  <p:embed/>
                </p:oleObj>
              </mc:Choice>
              <mc:Fallback>
                <p:oleObj r:id="rId32" imgW="10629900" imgH="1562100" progId="Equation.DSMT4">
                  <p:embed/>
                  <p:pic>
                    <p:nvPicPr>
                      <p:cNvPr id="0" name="图片 3303"/>
                      <p:cNvPicPr/>
                      <p:nvPr/>
                    </p:nvPicPr>
                    <p:blipFill>
                      <a:blip r:embed="rId33"/>
                      <a:stretch>
                        <a:fillRect/>
                      </a:stretch>
                    </p:blipFill>
                    <p:spPr>
                      <a:xfrm>
                        <a:off x="1906588" y="4733925"/>
                        <a:ext cx="6356350" cy="933450"/>
                      </a:xfrm>
                      <a:prstGeom prst="rect">
                        <a:avLst/>
                      </a:prstGeom>
                      <a:noFill/>
                      <a:ln w="38100">
                        <a:noFill/>
                        <a:miter/>
                      </a:ln>
                    </p:spPr>
                  </p:pic>
                </p:oleObj>
              </mc:Fallback>
            </mc:AlternateContent>
          </a:graphicData>
        </a:graphic>
      </p:graphicFrame>
      <p:graphicFrame>
        <p:nvGraphicFramePr>
          <p:cNvPr id="352285" name="Object 120"/>
          <p:cNvGraphicFramePr>
            <a:graphicFrameLocks noChangeAspect="1"/>
          </p:cNvGraphicFramePr>
          <p:nvPr/>
        </p:nvGraphicFramePr>
        <p:xfrm>
          <a:off x="1903413" y="5949950"/>
          <a:ext cx="3748087" cy="315913"/>
        </p:xfrm>
        <a:graphic>
          <a:graphicData uri="http://schemas.openxmlformats.org/presentationml/2006/ole">
            <mc:AlternateContent xmlns:mc="http://schemas.openxmlformats.org/markup-compatibility/2006">
              <mc:Choice xmlns:v="urn:schemas-microsoft-com:vml" Requires="v">
                <p:oleObj r:id="rId34" imgW="6261100" imgH="533400" progId="Equation.DSMT4">
                  <p:embed/>
                </p:oleObj>
              </mc:Choice>
              <mc:Fallback>
                <p:oleObj r:id="rId34" imgW="6261100" imgH="533400" progId="Equation.DSMT4">
                  <p:embed/>
                  <p:pic>
                    <p:nvPicPr>
                      <p:cNvPr id="0" name="图片 3298"/>
                      <p:cNvPicPr/>
                      <p:nvPr/>
                    </p:nvPicPr>
                    <p:blipFill>
                      <a:blip r:embed="rId35"/>
                      <a:stretch>
                        <a:fillRect/>
                      </a:stretch>
                    </p:blipFill>
                    <p:spPr>
                      <a:xfrm>
                        <a:off x="1903413" y="5949950"/>
                        <a:ext cx="3748087" cy="315913"/>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2281">
                                            <p:txEl>
                                              <p:pRg st="0" end="0"/>
                                            </p:txEl>
                                          </p:spTgt>
                                        </p:tgtEl>
                                        <p:attrNameLst>
                                          <p:attrName>style.visibility</p:attrName>
                                        </p:attrNameLst>
                                      </p:cBhvr>
                                      <p:to>
                                        <p:strVal val="visible"/>
                                      </p:to>
                                    </p:set>
                                    <p:animEffect transition="in" filter="wipe(left)">
                                      <p:cBhvr>
                                        <p:cTn id="7" dur="500"/>
                                        <p:tgtEl>
                                          <p:spTgt spid="3522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52282"/>
                                        </p:tgtEl>
                                        <p:attrNameLst>
                                          <p:attrName>style.visibility</p:attrName>
                                        </p:attrNameLst>
                                      </p:cBhvr>
                                      <p:to>
                                        <p:strVal val="visible"/>
                                      </p:to>
                                    </p:set>
                                    <p:animEffect transition="in" filter="wipe(left)">
                                      <p:cBhvr>
                                        <p:cTn id="12" dur="500"/>
                                        <p:tgtEl>
                                          <p:spTgt spid="35228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52283"/>
                                        </p:tgtEl>
                                        <p:attrNameLst>
                                          <p:attrName>style.visibility</p:attrName>
                                        </p:attrNameLst>
                                      </p:cBhvr>
                                      <p:to>
                                        <p:strVal val="visible"/>
                                      </p:to>
                                    </p:set>
                                    <p:animEffect transition="in" filter="wipe(left)">
                                      <p:cBhvr>
                                        <p:cTn id="17" dur="500"/>
                                        <p:tgtEl>
                                          <p:spTgt spid="35228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52285"/>
                                        </p:tgtEl>
                                        <p:attrNameLst>
                                          <p:attrName>style.visibility</p:attrName>
                                        </p:attrNameLst>
                                      </p:cBhvr>
                                      <p:to>
                                        <p:strVal val="visible"/>
                                      </p:to>
                                    </p:set>
                                    <p:animEffect transition="in" filter="wipe(left)">
                                      <p:cBhvr>
                                        <p:cTn id="22" dur="500"/>
                                        <p:tgtEl>
                                          <p:spTgt spid="352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8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7" name="Group 3"/>
          <p:cNvGrpSpPr/>
          <p:nvPr/>
        </p:nvGrpSpPr>
        <p:grpSpPr>
          <a:xfrm>
            <a:off x="1401763" y="819150"/>
            <a:ext cx="4114800" cy="555625"/>
            <a:chOff x="738" y="2137"/>
            <a:chExt cx="2592" cy="350"/>
          </a:xfrm>
        </p:grpSpPr>
        <p:sp>
          <p:nvSpPr>
            <p:cNvPr id="32782" name="Rectangle 4"/>
            <p:cNvSpPr/>
            <p:nvPr/>
          </p:nvSpPr>
          <p:spPr>
            <a:xfrm>
              <a:off x="738" y="2137"/>
              <a:ext cx="2592" cy="327"/>
            </a:xfrm>
            <a:prstGeom prst="rect">
              <a:avLst/>
            </a:prstGeom>
            <a:noFill/>
            <a:ln w="9525">
              <a:noFill/>
            </a:ln>
          </p:spPr>
          <p:txBody>
            <a:bodyPr>
              <a:spAutoFit/>
            </a:bodyPr>
            <a:lstStyle/>
            <a:p>
              <a:pPr algn="just" eaLnBrk="0" hangingPunct="0"/>
              <a:r>
                <a:rPr lang="zh-CN" altLang="en-US" dirty="0">
                  <a:latin typeface="Times New Roman" panose="02020603050405020304" pitchFamily="18" charset="0"/>
                  <a:ea typeface="楷体_GB2312" pitchFamily="49" charset="-122"/>
                </a:rPr>
                <a:t>已知            的概率密度 </a:t>
              </a:r>
            </a:p>
          </p:txBody>
        </p:sp>
        <p:graphicFrame>
          <p:nvGraphicFramePr>
            <p:cNvPr id="32770" name="Object 44"/>
            <p:cNvGraphicFramePr>
              <a:graphicFrameLocks noChangeAspect="1"/>
            </p:cNvGraphicFramePr>
            <p:nvPr/>
          </p:nvGraphicFramePr>
          <p:xfrm>
            <a:off x="1248" y="2167"/>
            <a:ext cx="680" cy="320"/>
          </p:xfrm>
          <a:graphic>
            <a:graphicData uri="http://schemas.openxmlformats.org/presentationml/2006/ole">
              <mc:AlternateContent xmlns:mc="http://schemas.openxmlformats.org/markup-compatibility/2006">
                <mc:Choice xmlns:v="urn:schemas-microsoft-com:vml" Requires="v">
                  <p:oleObj r:id="rId2" imgW="723900" imgH="342900" progId="Equation.3">
                    <p:embed/>
                  </p:oleObj>
                </mc:Choice>
                <mc:Fallback>
                  <p:oleObj r:id="rId2" imgW="723900" imgH="342900" progId="Equation.3">
                    <p:embed/>
                    <p:pic>
                      <p:nvPicPr>
                        <p:cNvPr id="0" name="图片 3312"/>
                        <p:cNvPicPr/>
                        <p:nvPr/>
                      </p:nvPicPr>
                      <p:blipFill>
                        <a:blip r:embed="rId3"/>
                        <a:stretch>
                          <a:fillRect/>
                        </a:stretch>
                      </p:blipFill>
                      <p:spPr>
                        <a:xfrm>
                          <a:off x="1248" y="2167"/>
                          <a:ext cx="680" cy="320"/>
                        </a:xfrm>
                        <a:prstGeom prst="rect">
                          <a:avLst/>
                        </a:prstGeom>
                        <a:noFill/>
                        <a:ln w="38100">
                          <a:noFill/>
                          <a:miter/>
                        </a:ln>
                      </p:spPr>
                    </p:pic>
                  </p:oleObj>
                </mc:Fallback>
              </mc:AlternateContent>
            </a:graphicData>
          </a:graphic>
        </p:graphicFrame>
      </p:grpSp>
      <p:graphicFrame>
        <p:nvGraphicFramePr>
          <p:cNvPr id="32771" name="Object 45"/>
          <p:cNvGraphicFramePr>
            <a:graphicFrameLocks noChangeAspect="1"/>
          </p:cNvGraphicFramePr>
          <p:nvPr/>
        </p:nvGraphicFramePr>
        <p:xfrm>
          <a:off x="1206500" y="2798763"/>
          <a:ext cx="3365500" cy="506412"/>
        </p:xfrm>
        <a:graphic>
          <a:graphicData uri="http://schemas.openxmlformats.org/presentationml/2006/ole">
            <mc:AlternateContent xmlns:mc="http://schemas.openxmlformats.org/markup-compatibility/2006">
              <mc:Choice xmlns:v="urn:schemas-microsoft-com:vml" Requires="v">
                <p:oleObj r:id="rId4" imgW="2247900" imgH="342900" progId="Equation.DSMT4">
                  <p:embed/>
                </p:oleObj>
              </mc:Choice>
              <mc:Fallback>
                <p:oleObj r:id="rId4" imgW="2247900" imgH="342900" progId="Equation.DSMT4">
                  <p:embed/>
                  <p:pic>
                    <p:nvPicPr>
                      <p:cNvPr id="0" name="图片 3300"/>
                      <p:cNvPicPr/>
                      <p:nvPr/>
                    </p:nvPicPr>
                    <p:blipFill>
                      <a:blip r:embed="rId5"/>
                      <a:stretch>
                        <a:fillRect/>
                      </a:stretch>
                    </p:blipFill>
                    <p:spPr>
                      <a:xfrm>
                        <a:off x="1206500" y="2798763"/>
                        <a:ext cx="3365500" cy="506412"/>
                      </a:xfrm>
                      <a:prstGeom prst="rect">
                        <a:avLst/>
                      </a:prstGeom>
                      <a:noFill/>
                      <a:ln w="38100">
                        <a:noFill/>
                        <a:miter/>
                      </a:ln>
                    </p:spPr>
                  </p:pic>
                </p:oleObj>
              </mc:Fallback>
            </mc:AlternateContent>
          </a:graphicData>
        </a:graphic>
      </p:graphicFrame>
      <p:graphicFrame>
        <p:nvGraphicFramePr>
          <p:cNvPr id="32772" name="Object 46"/>
          <p:cNvGraphicFramePr>
            <a:graphicFrameLocks noChangeAspect="1"/>
          </p:cNvGraphicFramePr>
          <p:nvPr/>
        </p:nvGraphicFramePr>
        <p:xfrm>
          <a:off x="1468438" y="1476375"/>
          <a:ext cx="5938837" cy="1143000"/>
        </p:xfrm>
        <a:graphic>
          <a:graphicData uri="http://schemas.openxmlformats.org/presentationml/2006/ole">
            <mc:AlternateContent xmlns:mc="http://schemas.openxmlformats.org/markup-compatibility/2006">
              <mc:Choice xmlns:v="urn:schemas-microsoft-com:vml" Requires="v">
                <p:oleObj r:id="rId6" imgW="3962400" imgH="762000" progId="Equation.DSMT4">
                  <p:embed/>
                </p:oleObj>
              </mc:Choice>
              <mc:Fallback>
                <p:oleObj r:id="rId6" imgW="3962400" imgH="762000" progId="Equation.DSMT4">
                  <p:embed/>
                  <p:pic>
                    <p:nvPicPr>
                      <p:cNvPr id="0" name="图片 3301"/>
                      <p:cNvPicPr/>
                      <p:nvPr/>
                    </p:nvPicPr>
                    <p:blipFill>
                      <a:blip r:embed="rId7"/>
                      <a:stretch>
                        <a:fillRect/>
                      </a:stretch>
                    </p:blipFill>
                    <p:spPr>
                      <a:xfrm>
                        <a:off x="1468438" y="1476375"/>
                        <a:ext cx="5938837" cy="1143000"/>
                      </a:xfrm>
                      <a:prstGeom prst="rect">
                        <a:avLst/>
                      </a:prstGeom>
                      <a:noFill/>
                      <a:ln w="38100">
                        <a:noFill/>
                        <a:miter/>
                      </a:ln>
                    </p:spPr>
                  </p:pic>
                </p:oleObj>
              </mc:Fallback>
            </mc:AlternateContent>
          </a:graphicData>
        </a:graphic>
      </p:graphicFrame>
      <p:sp>
        <p:nvSpPr>
          <p:cNvPr id="32778" name="Rectangle 8"/>
          <p:cNvSpPr/>
          <p:nvPr/>
        </p:nvSpPr>
        <p:spPr>
          <a:xfrm>
            <a:off x="522288" y="825500"/>
            <a:ext cx="1066800" cy="533400"/>
          </a:xfrm>
          <a:prstGeom prst="rect">
            <a:avLst/>
          </a:prstGeom>
          <a:noFill/>
          <a:ln w="9525">
            <a:noFill/>
          </a:ln>
        </p:spPr>
        <p:txBody>
          <a:bodyPr/>
          <a:lstStyle/>
          <a:p>
            <a:r>
              <a:rPr lang="zh-CN" altLang="en-US" dirty="0">
                <a:solidFill>
                  <a:srgbClr val="3333FF"/>
                </a:solidFill>
                <a:latin typeface="Times New Roman" panose="02020603050405020304" pitchFamily="18" charset="0"/>
                <a:ea typeface="楷体_GB2312" pitchFamily="49" charset="-122"/>
              </a:rPr>
              <a:t>例</a:t>
            </a:r>
            <a:r>
              <a:rPr lang="en-US" altLang="zh-CN" dirty="0">
                <a:solidFill>
                  <a:srgbClr val="3333FF"/>
                </a:solidFill>
                <a:latin typeface="Times New Roman" panose="02020603050405020304" pitchFamily="18" charset="0"/>
                <a:ea typeface="楷体_GB2312" pitchFamily="49" charset="-122"/>
              </a:rPr>
              <a:t>10</a:t>
            </a:r>
            <a:endParaRPr lang="en-US" altLang="zh-CN" dirty="0">
              <a:solidFill>
                <a:srgbClr val="3333FF"/>
              </a:solidFill>
              <a:latin typeface="Times New Roman" panose="02020603050405020304" pitchFamily="18" charset="0"/>
              <a:ea typeface="宋体" panose="02010600030101010101" pitchFamily="2" charset="-122"/>
            </a:endParaRPr>
          </a:p>
        </p:txBody>
      </p:sp>
      <p:sp>
        <p:nvSpPr>
          <p:cNvPr id="32779" name="Text Box 9"/>
          <p:cNvSpPr txBox="1"/>
          <p:nvPr/>
        </p:nvSpPr>
        <p:spPr>
          <a:xfrm>
            <a:off x="717550" y="2711450"/>
            <a:ext cx="541338" cy="519113"/>
          </a:xfrm>
          <a:prstGeom prst="rect">
            <a:avLst/>
          </a:prstGeom>
          <a:noFill/>
          <a:ln w="9525">
            <a:noFill/>
          </a:ln>
        </p:spPr>
        <p:txBody>
          <a:bodyPr wrap="none">
            <a:spAutoFit/>
          </a:bodyPr>
          <a:lstStyle/>
          <a:p>
            <a:r>
              <a:rPr lang="zh-CN" altLang="en-US" dirty="0">
                <a:latin typeface="Times New Roman" panose="02020603050405020304" pitchFamily="18" charset="0"/>
                <a:ea typeface="楷体_GB2312" pitchFamily="49" charset="-122"/>
              </a:rPr>
              <a:t>求</a:t>
            </a:r>
          </a:p>
        </p:txBody>
      </p:sp>
      <p:graphicFrame>
        <p:nvGraphicFramePr>
          <p:cNvPr id="354314" name="Object 47"/>
          <p:cNvGraphicFramePr>
            <a:graphicFrameLocks noChangeAspect="1"/>
          </p:cNvGraphicFramePr>
          <p:nvPr/>
        </p:nvGraphicFramePr>
        <p:xfrm>
          <a:off x="1285875" y="3582988"/>
          <a:ext cx="1274763" cy="508000"/>
        </p:xfrm>
        <a:graphic>
          <a:graphicData uri="http://schemas.openxmlformats.org/presentationml/2006/ole">
            <mc:AlternateContent xmlns:mc="http://schemas.openxmlformats.org/markup-compatibility/2006">
              <mc:Choice xmlns:v="urn:schemas-microsoft-com:vml" Requires="v">
                <p:oleObj r:id="rId8" imgW="850900" imgH="342900" progId="Equation.3">
                  <p:embed/>
                </p:oleObj>
              </mc:Choice>
              <mc:Fallback>
                <p:oleObj r:id="rId8" imgW="850900" imgH="342900" progId="Equation.3">
                  <p:embed/>
                  <p:pic>
                    <p:nvPicPr>
                      <p:cNvPr id="0" name="图片 3330"/>
                      <p:cNvPicPr/>
                      <p:nvPr/>
                    </p:nvPicPr>
                    <p:blipFill>
                      <a:blip r:embed="rId9"/>
                      <a:stretch>
                        <a:fillRect/>
                      </a:stretch>
                    </p:blipFill>
                    <p:spPr>
                      <a:xfrm>
                        <a:off x="1285875" y="3582988"/>
                        <a:ext cx="1274763" cy="508000"/>
                      </a:xfrm>
                      <a:prstGeom prst="rect">
                        <a:avLst/>
                      </a:prstGeom>
                      <a:noFill/>
                      <a:ln w="38100">
                        <a:noFill/>
                        <a:miter/>
                      </a:ln>
                    </p:spPr>
                  </p:pic>
                </p:oleObj>
              </mc:Fallback>
            </mc:AlternateContent>
          </a:graphicData>
        </a:graphic>
      </p:graphicFrame>
      <p:graphicFrame>
        <p:nvGraphicFramePr>
          <p:cNvPr id="354315" name="Object 48"/>
          <p:cNvGraphicFramePr>
            <a:graphicFrameLocks noChangeAspect="1"/>
          </p:cNvGraphicFramePr>
          <p:nvPr/>
        </p:nvGraphicFramePr>
        <p:xfrm>
          <a:off x="2400300" y="5401945"/>
          <a:ext cx="1529080" cy="907415"/>
        </p:xfrm>
        <a:graphic>
          <a:graphicData uri="http://schemas.openxmlformats.org/presentationml/2006/ole">
            <mc:AlternateContent xmlns:mc="http://schemas.openxmlformats.org/markup-compatibility/2006">
              <mc:Choice xmlns:v="urn:schemas-microsoft-com:vml" Requires="v">
                <p:oleObj r:id="rId10" imgW="673100" imgH="393700" progId="Equation.3">
                  <p:embed/>
                </p:oleObj>
              </mc:Choice>
              <mc:Fallback>
                <p:oleObj r:id="rId10" imgW="673100" imgH="393700" progId="Equation.3">
                  <p:embed/>
                  <p:pic>
                    <p:nvPicPr>
                      <p:cNvPr id="0" name="图片 3319"/>
                      <p:cNvPicPr/>
                      <p:nvPr/>
                    </p:nvPicPr>
                    <p:blipFill>
                      <a:blip r:embed="rId11"/>
                      <a:stretch>
                        <a:fillRect/>
                      </a:stretch>
                    </p:blipFill>
                    <p:spPr>
                      <a:xfrm>
                        <a:off x="2400300" y="5401945"/>
                        <a:ext cx="1529080" cy="907415"/>
                      </a:xfrm>
                      <a:prstGeom prst="rect">
                        <a:avLst/>
                      </a:prstGeom>
                      <a:noFill/>
                      <a:ln w="38100">
                        <a:noFill/>
                        <a:miter/>
                      </a:ln>
                    </p:spPr>
                  </p:pic>
                </p:oleObj>
              </mc:Fallback>
            </mc:AlternateContent>
          </a:graphicData>
        </a:graphic>
      </p:graphicFrame>
      <p:graphicFrame>
        <p:nvGraphicFramePr>
          <p:cNvPr id="354317" name="Object 49"/>
          <p:cNvGraphicFramePr>
            <a:graphicFrameLocks noChangeAspect="1"/>
          </p:cNvGraphicFramePr>
          <p:nvPr/>
        </p:nvGraphicFramePr>
        <p:xfrm>
          <a:off x="2611438" y="3384550"/>
          <a:ext cx="3400425" cy="825500"/>
        </p:xfrm>
        <a:graphic>
          <a:graphicData uri="http://schemas.openxmlformats.org/presentationml/2006/ole">
            <mc:AlternateContent xmlns:mc="http://schemas.openxmlformats.org/markup-compatibility/2006">
              <mc:Choice xmlns:v="urn:schemas-microsoft-com:vml" Requires="v">
                <p:oleObj r:id="rId12" imgW="2260600" imgH="546100" progId="Equation.DSMT4">
                  <p:embed/>
                </p:oleObj>
              </mc:Choice>
              <mc:Fallback>
                <p:oleObj r:id="rId12" imgW="2260600" imgH="546100" progId="Equation.DSMT4">
                  <p:embed/>
                  <p:pic>
                    <p:nvPicPr>
                      <p:cNvPr id="0" name="图片 3328"/>
                      <p:cNvPicPr/>
                      <p:nvPr/>
                    </p:nvPicPr>
                    <p:blipFill>
                      <a:blip r:embed="rId13"/>
                      <a:stretch>
                        <a:fillRect/>
                      </a:stretch>
                    </p:blipFill>
                    <p:spPr>
                      <a:xfrm>
                        <a:off x="2611438" y="3384550"/>
                        <a:ext cx="3400425" cy="825500"/>
                      </a:xfrm>
                      <a:prstGeom prst="rect">
                        <a:avLst/>
                      </a:prstGeom>
                      <a:noFill/>
                      <a:ln w="38100">
                        <a:noFill/>
                        <a:miter/>
                      </a:ln>
                    </p:spPr>
                  </p:pic>
                </p:oleObj>
              </mc:Fallback>
            </mc:AlternateContent>
          </a:graphicData>
        </a:graphic>
      </p:graphicFrame>
      <p:graphicFrame>
        <p:nvGraphicFramePr>
          <p:cNvPr id="354318" name="Object 50"/>
          <p:cNvGraphicFramePr>
            <a:graphicFrameLocks noChangeAspect="1"/>
          </p:cNvGraphicFramePr>
          <p:nvPr/>
        </p:nvGraphicFramePr>
        <p:xfrm>
          <a:off x="2211705" y="4210050"/>
          <a:ext cx="3839210" cy="1022985"/>
        </p:xfrm>
        <a:graphic>
          <a:graphicData uri="http://schemas.openxmlformats.org/presentationml/2006/ole">
            <mc:AlternateContent xmlns:mc="http://schemas.openxmlformats.org/markup-compatibility/2006">
              <mc:Choice xmlns:v="urn:schemas-microsoft-com:vml" Requires="v">
                <p:oleObj name="Equation" r:id="rId14" imgW="1498600" imgH="393700" progId="Equation.DSMT4">
                  <p:embed/>
                </p:oleObj>
              </mc:Choice>
              <mc:Fallback>
                <p:oleObj name="Equation" r:id="rId14" imgW="1498600" imgH="393700" progId="Equation.DSMT4">
                  <p:embed/>
                  <p:pic>
                    <p:nvPicPr>
                      <p:cNvPr id="0" name="图片 3323"/>
                      <p:cNvPicPr/>
                      <p:nvPr/>
                    </p:nvPicPr>
                    <p:blipFill>
                      <a:blip r:embed="rId15"/>
                      <a:stretch>
                        <a:fillRect/>
                      </a:stretch>
                    </p:blipFill>
                    <p:spPr>
                      <a:xfrm>
                        <a:off x="2211705" y="4210050"/>
                        <a:ext cx="3839210" cy="1022985"/>
                      </a:xfrm>
                      <a:prstGeom prst="rect">
                        <a:avLst/>
                      </a:prstGeom>
                      <a:noFill/>
                      <a:ln w="38100">
                        <a:noFill/>
                        <a:miter/>
                      </a:ln>
                    </p:spPr>
                  </p:pic>
                </p:oleObj>
              </mc:Fallback>
            </mc:AlternateContent>
          </a:graphicData>
        </a:graphic>
      </p:graphicFrame>
      <p:sp>
        <p:nvSpPr>
          <p:cNvPr id="354319" name="Rectangle 15"/>
          <p:cNvSpPr/>
          <p:nvPr/>
        </p:nvSpPr>
        <p:spPr>
          <a:xfrm>
            <a:off x="522288" y="3516313"/>
            <a:ext cx="541337" cy="519112"/>
          </a:xfrm>
          <a:prstGeom prst="rect">
            <a:avLst/>
          </a:prstGeom>
          <a:noFill/>
          <a:ln w="9525">
            <a:noFill/>
          </a:ln>
        </p:spPr>
        <p:txBody>
          <a:bodyPr wrap="none">
            <a:spAutoFit/>
          </a:bodyPr>
          <a:lstStyle/>
          <a:p>
            <a:r>
              <a:rPr lang="zh-CN" altLang="en-US" dirty="0">
                <a:solidFill>
                  <a:srgbClr val="3333FF"/>
                </a:solidFill>
                <a:latin typeface="Times New Roman" panose="02020603050405020304" pitchFamily="18" charset="0"/>
                <a:ea typeface="楷体_GB2312" pitchFamily="49" charset="-122"/>
              </a:rPr>
              <a:t>解</a:t>
            </a:r>
            <a:endParaRPr lang="zh-CN" altLang="en-US" sz="3200" dirty="0">
              <a:solidFill>
                <a:srgbClr val="3333FF"/>
              </a:solidFill>
              <a:latin typeface="Times New Roman" panose="02020603050405020304" pitchFamily="18" charset="0"/>
              <a:ea typeface="楷体_GB2312" pitchFamily="49" charset="-122"/>
            </a:endParaRPr>
          </a:p>
        </p:txBody>
      </p:sp>
      <p:sp>
        <p:nvSpPr>
          <p:cNvPr id="354324" name="Text Box 20"/>
          <p:cNvSpPr txBox="1"/>
          <p:nvPr/>
        </p:nvSpPr>
        <p:spPr>
          <a:xfrm>
            <a:off x="1504950" y="5595938"/>
            <a:ext cx="895350" cy="519112"/>
          </a:xfrm>
          <a:prstGeom prst="rect">
            <a:avLst/>
          </a:prstGeom>
          <a:noFill/>
          <a:ln w="9525">
            <a:noFill/>
          </a:ln>
        </p:spPr>
        <p:txBody>
          <a:bodyPr wrap="none">
            <a:spAutoFit/>
          </a:bodyPr>
          <a:lstStyle/>
          <a:p>
            <a:pPr eaLnBrk="0" hangingPunct="0"/>
            <a:r>
              <a:rPr lang="zh-CN" altLang="en-US" dirty="0">
                <a:latin typeface="Times New Roman" panose="02020603050405020304" pitchFamily="18" charset="0"/>
                <a:ea typeface="楷体_GB2312" pitchFamily="49" charset="-122"/>
              </a:rPr>
              <a:t>同理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4319">
                                            <p:txEl>
                                              <p:pRg st="0" end="0"/>
                                            </p:txEl>
                                          </p:spTgt>
                                        </p:tgtEl>
                                        <p:attrNameLst>
                                          <p:attrName>style.visibility</p:attrName>
                                        </p:attrNameLst>
                                      </p:cBhvr>
                                      <p:to>
                                        <p:strVal val="visible"/>
                                      </p:to>
                                    </p:set>
                                    <p:animEffect transition="in" filter="wipe(left)">
                                      <p:cBhvr>
                                        <p:cTn id="7" dur="500"/>
                                        <p:tgtEl>
                                          <p:spTgt spid="3543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54314"/>
                                        </p:tgtEl>
                                        <p:attrNameLst>
                                          <p:attrName>style.visibility</p:attrName>
                                        </p:attrNameLst>
                                      </p:cBhvr>
                                      <p:to>
                                        <p:strVal val="visible"/>
                                      </p:to>
                                    </p:set>
                                    <p:animEffect transition="in" filter="wipe(left)">
                                      <p:cBhvr>
                                        <p:cTn id="12" dur="500"/>
                                        <p:tgtEl>
                                          <p:spTgt spid="3543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54317"/>
                                        </p:tgtEl>
                                        <p:attrNameLst>
                                          <p:attrName>style.visibility</p:attrName>
                                        </p:attrNameLst>
                                      </p:cBhvr>
                                      <p:to>
                                        <p:strVal val="visible"/>
                                      </p:to>
                                    </p:set>
                                    <p:animEffect transition="in" filter="wipe(left)">
                                      <p:cBhvr>
                                        <p:cTn id="17" dur="500"/>
                                        <p:tgtEl>
                                          <p:spTgt spid="3543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54318"/>
                                        </p:tgtEl>
                                        <p:attrNameLst>
                                          <p:attrName>style.visibility</p:attrName>
                                        </p:attrNameLst>
                                      </p:cBhvr>
                                      <p:to>
                                        <p:strVal val="visible"/>
                                      </p:to>
                                    </p:set>
                                    <p:animEffect transition="in" filter="wipe(left)">
                                      <p:cBhvr>
                                        <p:cTn id="22" dur="500"/>
                                        <p:tgtEl>
                                          <p:spTgt spid="3543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54324">
                                            <p:txEl>
                                              <p:pRg st="0" end="0"/>
                                            </p:txEl>
                                          </p:spTgt>
                                        </p:tgtEl>
                                        <p:attrNameLst>
                                          <p:attrName>style.visibility</p:attrName>
                                        </p:attrNameLst>
                                      </p:cBhvr>
                                      <p:to>
                                        <p:strVal val="visible"/>
                                      </p:to>
                                    </p:set>
                                    <p:animEffect transition="in" filter="wipe(left)">
                                      <p:cBhvr>
                                        <p:cTn id="27" dur="500"/>
                                        <p:tgtEl>
                                          <p:spTgt spid="35432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54315"/>
                                        </p:tgtEl>
                                        <p:attrNameLst>
                                          <p:attrName>style.visibility</p:attrName>
                                        </p:attrNameLst>
                                      </p:cBhvr>
                                      <p:to>
                                        <p:strVal val="visible"/>
                                      </p:to>
                                    </p:set>
                                    <p:animEffect transition="in" filter="wipe(left)">
                                      <p:cBhvr>
                                        <p:cTn id="32" dur="500"/>
                                        <p:tgtEl>
                                          <p:spTgt spid="354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19" grpId="0" build="p"/>
      <p:bldP spid="35432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56"/>
          <p:cNvSpPr txBox="1"/>
          <p:nvPr/>
        </p:nvSpPr>
        <p:spPr>
          <a:xfrm>
            <a:off x="2124075" y="2420938"/>
            <a:ext cx="5905500" cy="3324225"/>
          </a:xfrm>
          <a:prstGeom prst="rect">
            <a:avLst/>
          </a:prstGeom>
          <a:noFill/>
          <a:ln w="9525">
            <a:noFill/>
          </a:ln>
        </p:spPr>
        <p:txBody>
          <a:bodyPr>
            <a:spAutoFit/>
          </a:bodyPr>
          <a:lstStyle/>
          <a:p>
            <a:pPr>
              <a:lnSpc>
                <a:spcPct val="150000"/>
              </a:lnSpc>
              <a:spcBef>
                <a:spcPct val="50000"/>
              </a:spcBef>
            </a:pPr>
            <a:r>
              <a:rPr lang="zh-CN" altLang="en-US" b="1" dirty="0">
                <a:solidFill>
                  <a:srgbClr val="000000"/>
                </a:solidFill>
                <a:latin typeface="楷体_GB2312" pitchFamily="49" charset="-122"/>
                <a:ea typeface="楷体_GB2312" pitchFamily="49" charset="-122"/>
              </a:rPr>
              <a:t>一、数学期望的概念</a:t>
            </a:r>
          </a:p>
          <a:p>
            <a:pPr>
              <a:lnSpc>
                <a:spcPct val="150000"/>
              </a:lnSpc>
              <a:spcBef>
                <a:spcPct val="50000"/>
              </a:spcBef>
            </a:pPr>
            <a:r>
              <a:rPr lang="zh-CN" altLang="en-US" b="1" dirty="0">
                <a:solidFill>
                  <a:srgbClr val="000000"/>
                </a:solidFill>
                <a:latin typeface="楷体_GB2312" pitchFamily="49" charset="-122"/>
                <a:ea typeface="楷体_GB2312" pitchFamily="49" charset="-122"/>
              </a:rPr>
              <a:t>二、随机变量函数的数学期望</a:t>
            </a:r>
          </a:p>
          <a:p>
            <a:pPr>
              <a:lnSpc>
                <a:spcPct val="150000"/>
              </a:lnSpc>
              <a:spcBef>
                <a:spcPct val="50000"/>
              </a:spcBef>
            </a:pPr>
            <a:r>
              <a:rPr lang="zh-CN" altLang="en-US" b="1" dirty="0">
                <a:solidFill>
                  <a:srgbClr val="000000"/>
                </a:solidFill>
                <a:latin typeface="楷体_GB2312" pitchFamily="49" charset="-122"/>
                <a:ea typeface="楷体_GB2312" pitchFamily="49" charset="-122"/>
              </a:rPr>
              <a:t>三、数学期望的性质</a:t>
            </a:r>
            <a:endParaRPr lang="en-US" altLang="zh-CN" b="1" dirty="0">
              <a:solidFill>
                <a:srgbClr val="000000"/>
              </a:solidFill>
              <a:latin typeface="楷体_GB2312" pitchFamily="49" charset="-122"/>
              <a:ea typeface="楷体_GB2312" pitchFamily="49" charset="-122"/>
            </a:endParaRPr>
          </a:p>
          <a:p>
            <a:pPr>
              <a:lnSpc>
                <a:spcPct val="150000"/>
              </a:lnSpc>
              <a:spcBef>
                <a:spcPct val="50000"/>
              </a:spcBef>
            </a:pPr>
            <a:r>
              <a:rPr lang="zh-CN" altLang="en-US" b="1" dirty="0">
                <a:solidFill>
                  <a:srgbClr val="000000"/>
                </a:solidFill>
                <a:latin typeface="楷体_GB2312" pitchFamily="49" charset="-122"/>
                <a:ea typeface="楷体_GB2312" pitchFamily="49" charset="-122"/>
              </a:rPr>
              <a:t>四、几种重要分布的数学期望</a:t>
            </a:r>
          </a:p>
        </p:txBody>
      </p:sp>
      <p:grpSp>
        <p:nvGrpSpPr>
          <p:cNvPr id="116739" name="Group 8"/>
          <p:cNvGrpSpPr/>
          <p:nvPr/>
        </p:nvGrpSpPr>
        <p:grpSpPr>
          <a:xfrm>
            <a:off x="1403350" y="654050"/>
            <a:ext cx="5976938" cy="1747838"/>
            <a:chOff x="1066" y="913"/>
            <a:chExt cx="4281" cy="1101"/>
          </a:xfrm>
        </p:grpSpPr>
        <p:pic>
          <p:nvPicPr>
            <p:cNvPr id="116741" name="Picture 8" descr="卷轴2"/>
            <p:cNvPicPr>
              <a:picLocks noChangeAspect="1"/>
            </p:cNvPicPr>
            <p:nvPr/>
          </p:nvPicPr>
          <p:blipFill>
            <a:blip r:embed="rId2"/>
            <a:stretch>
              <a:fillRect/>
            </a:stretch>
          </p:blipFill>
          <p:spPr>
            <a:xfrm>
              <a:off x="1066" y="913"/>
              <a:ext cx="4281" cy="1101"/>
            </a:xfrm>
            <a:prstGeom prst="rect">
              <a:avLst/>
            </a:prstGeom>
            <a:noFill/>
            <a:ln w="9525">
              <a:noFill/>
            </a:ln>
          </p:spPr>
        </p:pic>
        <p:sp>
          <p:nvSpPr>
            <p:cNvPr id="116742" name="Rectangle 6" descr="信纸"/>
            <p:cNvSpPr/>
            <p:nvPr/>
          </p:nvSpPr>
          <p:spPr>
            <a:xfrm>
              <a:off x="1463" y="1168"/>
              <a:ext cx="3430" cy="592"/>
            </a:xfrm>
            <a:prstGeom prst="rect">
              <a:avLst/>
            </a:prstGeom>
            <a:blipFill rotWithShape="0">
              <a:blip r:embed="rId3"/>
            </a:blipFill>
            <a:ln w="9525" cap="flat" cmpd="sng">
              <a:solidFill>
                <a:schemeClr val="tx1"/>
              </a:solidFill>
              <a:prstDash val="solid"/>
              <a:miter/>
              <a:headEnd type="none" w="med" len="med"/>
              <a:tailEnd type="none" w="med" len="med"/>
            </a:ln>
          </p:spPr>
          <p:txBody>
            <a:bodyPr wrap="none" anchor="ctr"/>
            <a:lstStyle/>
            <a:p>
              <a:pPr>
                <a:spcBef>
                  <a:spcPct val="50000"/>
                </a:spcBef>
              </a:pPr>
              <a:endParaRPr lang="zh-CN" altLang="en-US" sz="3600" dirty="0">
                <a:solidFill>
                  <a:srgbClr val="999933"/>
                </a:solidFill>
                <a:latin typeface="Times New Roman" panose="02020603050405020304" pitchFamily="18" charset="0"/>
                <a:ea typeface="黑体" panose="02010609060101010101" pitchFamily="49" charset="-122"/>
              </a:endParaRPr>
            </a:p>
          </p:txBody>
        </p:sp>
      </p:grpSp>
      <p:sp>
        <p:nvSpPr>
          <p:cNvPr id="116740" name="Rectangle 2"/>
          <p:cNvSpPr/>
          <p:nvPr/>
        </p:nvSpPr>
        <p:spPr>
          <a:xfrm>
            <a:off x="971550" y="1077913"/>
            <a:ext cx="6610350" cy="838200"/>
          </a:xfrm>
          <a:prstGeom prst="rect">
            <a:avLst/>
          </a:prstGeom>
          <a:noFill/>
          <a:ln w="9525">
            <a:noFill/>
          </a:ln>
        </p:spPr>
        <p:txBody>
          <a:bodyPr lIns="92075" tIns="46038" rIns="92075" bIns="46038" anchor="ctr"/>
          <a:lstStyle/>
          <a:p>
            <a:pPr algn="ctr"/>
            <a:r>
              <a:rPr lang="en-US" altLang="zh-CN" sz="3600" b="1" dirty="0">
                <a:solidFill>
                  <a:srgbClr val="000000"/>
                </a:solidFill>
                <a:latin typeface="黑体" panose="02010609060101010101" pitchFamily="49" charset="-122"/>
                <a:ea typeface="黑体" panose="02010609060101010101" pitchFamily="49" charset="-122"/>
              </a:rPr>
              <a:t>§4.1   </a:t>
            </a:r>
            <a:r>
              <a:rPr lang="zh-CN" altLang="en-US" sz="3600" b="1" dirty="0">
                <a:solidFill>
                  <a:srgbClr val="000000"/>
                </a:solidFill>
                <a:latin typeface="黑体" panose="02010609060101010101" pitchFamily="49" charset="-122"/>
                <a:ea typeface="黑体" panose="02010609060101010101" pitchFamily="49" charset="-122"/>
              </a:rPr>
              <a:t>数学期望</a:t>
            </a:r>
          </a:p>
        </p:txBody>
      </p:sp>
    </p:spTree>
  </p:cSld>
  <p:clrMapOvr>
    <a:masterClrMapping/>
  </p:clrMapOvr>
  <p:transition>
    <p:split orient="vert" dir="in"/>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803" name="Group 3"/>
          <p:cNvGrpSpPr/>
          <p:nvPr/>
        </p:nvGrpSpPr>
        <p:grpSpPr>
          <a:xfrm>
            <a:off x="1401763" y="819150"/>
            <a:ext cx="4114800" cy="555625"/>
            <a:chOff x="738" y="2137"/>
            <a:chExt cx="2592" cy="350"/>
          </a:xfrm>
        </p:grpSpPr>
        <p:sp>
          <p:nvSpPr>
            <p:cNvPr id="33809" name="Rectangle 4"/>
            <p:cNvSpPr/>
            <p:nvPr/>
          </p:nvSpPr>
          <p:spPr>
            <a:xfrm>
              <a:off x="738" y="2137"/>
              <a:ext cx="2592" cy="327"/>
            </a:xfrm>
            <a:prstGeom prst="rect">
              <a:avLst/>
            </a:prstGeom>
            <a:noFill/>
            <a:ln w="9525">
              <a:noFill/>
            </a:ln>
          </p:spPr>
          <p:txBody>
            <a:bodyPr>
              <a:spAutoFit/>
            </a:bodyPr>
            <a:lstStyle/>
            <a:p>
              <a:pPr algn="just" eaLnBrk="0" hangingPunct="0"/>
              <a:r>
                <a:rPr lang="zh-CN" altLang="en-US" dirty="0">
                  <a:latin typeface="Times New Roman" panose="02020603050405020304" pitchFamily="18" charset="0"/>
                  <a:ea typeface="楷体_GB2312" pitchFamily="49" charset="-122"/>
                </a:rPr>
                <a:t>已知            的概率密度 </a:t>
              </a:r>
            </a:p>
          </p:txBody>
        </p:sp>
        <p:graphicFrame>
          <p:nvGraphicFramePr>
            <p:cNvPr id="33794" name="Object 56"/>
            <p:cNvGraphicFramePr>
              <a:graphicFrameLocks noChangeAspect="1"/>
            </p:cNvGraphicFramePr>
            <p:nvPr/>
          </p:nvGraphicFramePr>
          <p:xfrm>
            <a:off x="1248" y="2167"/>
            <a:ext cx="680" cy="320"/>
          </p:xfrm>
          <a:graphic>
            <a:graphicData uri="http://schemas.openxmlformats.org/presentationml/2006/ole">
              <mc:AlternateContent xmlns:mc="http://schemas.openxmlformats.org/markup-compatibility/2006">
                <mc:Choice xmlns:v="urn:schemas-microsoft-com:vml" Requires="v">
                  <p:oleObj r:id="rId2" imgW="723900" imgH="342900" progId="Equation.3">
                    <p:embed/>
                  </p:oleObj>
                </mc:Choice>
                <mc:Fallback>
                  <p:oleObj r:id="rId2" imgW="723900" imgH="342900" progId="Equation.3">
                    <p:embed/>
                    <p:pic>
                      <p:nvPicPr>
                        <p:cNvPr id="0" name="图片 3326"/>
                        <p:cNvPicPr/>
                        <p:nvPr/>
                      </p:nvPicPr>
                      <p:blipFill>
                        <a:blip r:embed="rId3"/>
                        <a:stretch>
                          <a:fillRect/>
                        </a:stretch>
                      </p:blipFill>
                      <p:spPr>
                        <a:xfrm>
                          <a:off x="1248" y="2167"/>
                          <a:ext cx="680" cy="320"/>
                        </a:xfrm>
                        <a:prstGeom prst="rect">
                          <a:avLst/>
                        </a:prstGeom>
                        <a:noFill/>
                        <a:ln w="38100">
                          <a:noFill/>
                          <a:miter/>
                        </a:ln>
                      </p:spPr>
                    </p:pic>
                  </p:oleObj>
                </mc:Fallback>
              </mc:AlternateContent>
            </a:graphicData>
          </a:graphic>
        </p:graphicFrame>
      </p:grpSp>
      <p:graphicFrame>
        <p:nvGraphicFramePr>
          <p:cNvPr id="33795" name="Object 57"/>
          <p:cNvGraphicFramePr>
            <a:graphicFrameLocks noChangeAspect="1"/>
          </p:cNvGraphicFramePr>
          <p:nvPr/>
        </p:nvGraphicFramePr>
        <p:xfrm>
          <a:off x="1206500" y="2798763"/>
          <a:ext cx="3365500" cy="506412"/>
        </p:xfrm>
        <a:graphic>
          <a:graphicData uri="http://schemas.openxmlformats.org/presentationml/2006/ole">
            <mc:AlternateContent xmlns:mc="http://schemas.openxmlformats.org/markup-compatibility/2006">
              <mc:Choice xmlns:v="urn:schemas-microsoft-com:vml" Requires="v">
                <p:oleObj r:id="rId4" imgW="2247900" imgH="342900" progId="Equation.DSMT4">
                  <p:embed/>
                </p:oleObj>
              </mc:Choice>
              <mc:Fallback>
                <p:oleObj r:id="rId4" imgW="2247900" imgH="342900" progId="Equation.DSMT4">
                  <p:embed/>
                  <p:pic>
                    <p:nvPicPr>
                      <p:cNvPr id="0" name="图片 3320"/>
                      <p:cNvPicPr/>
                      <p:nvPr/>
                    </p:nvPicPr>
                    <p:blipFill>
                      <a:blip r:embed="rId5"/>
                      <a:stretch>
                        <a:fillRect/>
                      </a:stretch>
                    </p:blipFill>
                    <p:spPr>
                      <a:xfrm>
                        <a:off x="1206500" y="2798763"/>
                        <a:ext cx="3365500" cy="506412"/>
                      </a:xfrm>
                      <a:prstGeom prst="rect">
                        <a:avLst/>
                      </a:prstGeom>
                      <a:noFill/>
                      <a:ln w="38100">
                        <a:noFill/>
                        <a:miter/>
                      </a:ln>
                    </p:spPr>
                  </p:pic>
                </p:oleObj>
              </mc:Fallback>
            </mc:AlternateContent>
          </a:graphicData>
        </a:graphic>
      </p:graphicFrame>
      <p:graphicFrame>
        <p:nvGraphicFramePr>
          <p:cNvPr id="33796" name="Object 58"/>
          <p:cNvGraphicFramePr>
            <a:graphicFrameLocks noChangeAspect="1"/>
          </p:cNvGraphicFramePr>
          <p:nvPr/>
        </p:nvGraphicFramePr>
        <p:xfrm>
          <a:off x="1468438" y="1476375"/>
          <a:ext cx="5938837" cy="1143000"/>
        </p:xfrm>
        <a:graphic>
          <a:graphicData uri="http://schemas.openxmlformats.org/presentationml/2006/ole">
            <mc:AlternateContent xmlns:mc="http://schemas.openxmlformats.org/markup-compatibility/2006">
              <mc:Choice xmlns:v="urn:schemas-microsoft-com:vml" Requires="v">
                <p:oleObj r:id="rId6" imgW="3962400" imgH="762000" progId="Equation.DSMT4">
                  <p:embed/>
                </p:oleObj>
              </mc:Choice>
              <mc:Fallback>
                <p:oleObj r:id="rId6" imgW="3962400" imgH="762000" progId="Equation.DSMT4">
                  <p:embed/>
                  <p:pic>
                    <p:nvPicPr>
                      <p:cNvPr id="0" name="图片 3327"/>
                      <p:cNvPicPr/>
                      <p:nvPr/>
                    </p:nvPicPr>
                    <p:blipFill>
                      <a:blip r:embed="rId7"/>
                      <a:stretch>
                        <a:fillRect/>
                      </a:stretch>
                    </p:blipFill>
                    <p:spPr>
                      <a:xfrm>
                        <a:off x="1468438" y="1476375"/>
                        <a:ext cx="5938837" cy="1143000"/>
                      </a:xfrm>
                      <a:prstGeom prst="rect">
                        <a:avLst/>
                      </a:prstGeom>
                      <a:noFill/>
                      <a:ln w="38100">
                        <a:noFill/>
                        <a:miter/>
                      </a:ln>
                    </p:spPr>
                  </p:pic>
                </p:oleObj>
              </mc:Fallback>
            </mc:AlternateContent>
          </a:graphicData>
        </a:graphic>
      </p:graphicFrame>
      <p:sp>
        <p:nvSpPr>
          <p:cNvPr id="33804" name="Rectangle 8"/>
          <p:cNvSpPr/>
          <p:nvPr/>
        </p:nvSpPr>
        <p:spPr>
          <a:xfrm>
            <a:off x="522288" y="825500"/>
            <a:ext cx="1066800" cy="533400"/>
          </a:xfrm>
          <a:prstGeom prst="rect">
            <a:avLst/>
          </a:prstGeom>
          <a:noFill/>
          <a:ln w="9525">
            <a:noFill/>
          </a:ln>
        </p:spPr>
        <p:txBody>
          <a:bodyPr/>
          <a:lstStyle/>
          <a:p>
            <a:r>
              <a:rPr lang="zh-CN" altLang="en-US" dirty="0">
                <a:solidFill>
                  <a:srgbClr val="3333FF"/>
                </a:solidFill>
                <a:latin typeface="Times New Roman" panose="02020603050405020304" pitchFamily="18" charset="0"/>
                <a:ea typeface="楷体_GB2312" pitchFamily="49" charset="-122"/>
              </a:rPr>
              <a:t>例</a:t>
            </a:r>
            <a:r>
              <a:rPr lang="en-US" altLang="zh-CN" dirty="0">
                <a:solidFill>
                  <a:srgbClr val="3333FF"/>
                </a:solidFill>
                <a:latin typeface="Times New Roman" panose="02020603050405020304" pitchFamily="18" charset="0"/>
                <a:ea typeface="楷体_GB2312" pitchFamily="49" charset="-122"/>
              </a:rPr>
              <a:t>10</a:t>
            </a:r>
            <a:endParaRPr lang="en-US" altLang="zh-CN" dirty="0">
              <a:solidFill>
                <a:srgbClr val="3333FF"/>
              </a:solidFill>
              <a:latin typeface="Times New Roman" panose="02020603050405020304" pitchFamily="18" charset="0"/>
              <a:ea typeface="宋体" panose="02010600030101010101" pitchFamily="2" charset="-122"/>
            </a:endParaRPr>
          </a:p>
        </p:txBody>
      </p:sp>
      <p:sp>
        <p:nvSpPr>
          <p:cNvPr id="33805" name="Text Box 9"/>
          <p:cNvSpPr txBox="1"/>
          <p:nvPr/>
        </p:nvSpPr>
        <p:spPr>
          <a:xfrm>
            <a:off x="717550" y="2711450"/>
            <a:ext cx="541338" cy="519113"/>
          </a:xfrm>
          <a:prstGeom prst="rect">
            <a:avLst/>
          </a:prstGeom>
          <a:noFill/>
          <a:ln w="9525">
            <a:noFill/>
          </a:ln>
        </p:spPr>
        <p:txBody>
          <a:bodyPr wrap="none">
            <a:spAutoFit/>
          </a:bodyPr>
          <a:lstStyle/>
          <a:p>
            <a:r>
              <a:rPr lang="zh-CN" altLang="en-US" dirty="0">
                <a:latin typeface="Times New Roman" panose="02020603050405020304" pitchFamily="18" charset="0"/>
                <a:ea typeface="楷体_GB2312" pitchFamily="49" charset="-122"/>
              </a:rPr>
              <a:t>求</a:t>
            </a:r>
          </a:p>
        </p:txBody>
      </p:sp>
      <p:sp>
        <p:nvSpPr>
          <p:cNvPr id="354319" name="Rectangle 15"/>
          <p:cNvSpPr/>
          <p:nvPr/>
        </p:nvSpPr>
        <p:spPr>
          <a:xfrm>
            <a:off x="522288" y="3516313"/>
            <a:ext cx="541337" cy="519112"/>
          </a:xfrm>
          <a:prstGeom prst="rect">
            <a:avLst/>
          </a:prstGeom>
          <a:noFill/>
          <a:ln w="9525">
            <a:noFill/>
          </a:ln>
        </p:spPr>
        <p:txBody>
          <a:bodyPr wrap="none">
            <a:spAutoFit/>
          </a:bodyPr>
          <a:lstStyle/>
          <a:p>
            <a:r>
              <a:rPr lang="zh-CN" altLang="en-US" dirty="0">
                <a:solidFill>
                  <a:srgbClr val="3333FF"/>
                </a:solidFill>
                <a:latin typeface="Times New Roman" panose="02020603050405020304" pitchFamily="18" charset="0"/>
                <a:ea typeface="楷体_GB2312" pitchFamily="49" charset="-122"/>
              </a:rPr>
              <a:t>解</a:t>
            </a:r>
            <a:endParaRPr lang="zh-CN" altLang="en-US" sz="3200" dirty="0">
              <a:solidFill>
                <a:srgbClr val="3333FF"/>
              </a:solidFill>
              <a:latin typeface="Times New Roman" panose="02020603050405020304" pitchFamily="18" charset="0"/>
              <a:ea typeface="楷体_GB2312" pitchFamily="49" charset="-122"/>
            </a:endParaRPr>
          </a:p>
        </p:txBody>
      </p:sp>
      <p:graphicFrame>
        <p:nvGraphicFramePr>
          <p:cNvPr id="354316" name="Object 59"/>
          <p:cNvGraphicFramePr>
            <a:graphicFrameLocks noChangeAspect="1"/>
          </p:cNvGraphicFramePr>
          <p:nvPr/>
        </p:nvGraphicFramePr>
        <p:xfrm>
          <a:off x="1100138" y="3598863"/>
          <a:ext cx="1460500" cy="506412"/>
        </p:xfrm>
        <a:graphic>
          <a:graphicData uri="http://schemas.openxmlformats.org/presentationml/2006/ole">
            <mc:AlternateContent xmlns:mc="http://schemas.openxmlformats.org/markup-compatibility/2006">
              <mc:Choice xmlns:v="urn:schemas-microsoft-com:vml" Requires="v">
                <p:oleObj r:id="rId8" imgW="977900" imgH="342900" progId="Equation.3">
                  <p:embed/>
                </p:oleObj>
              </mc:Choice>
              <mc:Fallback>
                <p:oleObj r:id="rId8" imgW="977900" imgH="342900" progId="Equation.3">
                  <p:embed/>
                  <p:pic>
                    <p:nvPicPr>
                      <p:cNvPr id="0" name="图片 3322"/>
                      <p:cNvPicPr/>
                      <p:nvPr/>
                    </p:nvPicPr>
                    <p:blipFill>
                      <a:blip r:embed="rId9"/>
                      <a:stretch>
                        <a:fillRect/>
                      </a:stretch>
                    </p:blipFill>
                    <p:spPr>
                      <a:xfrm>
                        <a:off x="1100138" y="3598863"/>
                        <a:ext cx="1460500" cy="506412"/>
                      </a:xfrm>
                      <a:prstGeom prst="rect">
                        <a:avLst/>
                      </a:prstGeom>
                      <a:noFill/>
                      <a:ln w="38100">
                        <a:noFill/>
                        <a:miter/>
                      </a:ln>
                    </p:spPr>
                  </p:pic>
                </p:oleObj>
              </mc:Fallback>
            </mc:AlternateContent>
          </a:graphicData>
        </a:graphic>
      </p:graphicFrame>
      <p:graphicFrame>
        <p:nvGraphicFramePr>
          <p:cNvPr id="354320" name="Object 60"/>
          <p:cNvGraphicFramePr>
            <a:graphicFrameLocks noChangeAspect="1"/>
          </p:cNvGraphicFramePr>
          <p:nvPr/>
        </p:nvGraphicFramePr>
        <p:xfrm>
          <a:off x="5741988" y="3384550"/>
          <a:ext cx="3144837" cy="825500"/>
        </p:xfrm>
        <a:graphic>
          <a:graphicData uri="http://schemas.openxmlformats.org/presentationml/2006/ole">
            <mc:AlternateContent xmlns:mc="http://schemas.openxmlformats.org/markup-compatibility/2006">
              <mc:Choice xmlns:v="urn:schemas-microsoft-com:vml" Requires="v">
                <p:oleObj r:id="rId10" imgW="2095500" imgH="546100" progId="Equation.3">
                  <p:embed/>
                </p:oleObj>
              </mc:Choice>
              <mc:Fallback>
                <p:oleObj r:id="rId10" imgW="2095500" imgH="546100" progId="Equation.3">
                  <p:embed/>
                  <p:pic>
                    <p:nvPicPr>
                      <p:cNvPr id="0" name="图片 3321"/>
                      <p:cNvPicPr/>
                      <p:nvPr/>
                    </p:nvPicPr>
                    <p:blipFill>
                      <a:blip r:embed="rId11"/>
                      <a:stretch>
                        <a:fillRect/>
                      </a:stretch>
                    </p:blipFill>
                    <p:spPr>
                      <a:xfrm>
                        <a:off x="5741988" y="3384550"/>
                        <a:ext cx="3144837" cy="825500"/>
                      </a:xfrm>
                      <a:prstGeom prst="rect">
                        <a:avLst/>
                      </a:prstGeom>
                      <a:noFill/>
                      <a:ln w="38100">
                        <a:noFill/>
                        <a:miter/>
                      </a:ln>
                    </p:spPr>
                  </p:pic>
                </p:oleObj>
              </mc:Fallback>
            </mc:AlternateContent>
          </a:graphicData>
        </a:graphic>
      </p:graphicFrame>
      <p:graphicFrame>
        <p:nvGraphicFramePr>
          <p:cNvPr id="354321" name="Object 61"/>
          <p:cNvGraphicFramePr>
            <a:graphicFrameLocks noChangeAspect="1"/>
          </p:cNvGraphicFramePr>
          <p:nvPr/>
        </p:nvGraphicFramePr>
        <p:xfrm>
          <a:off x="2219325" y="4265613"/>
          <a:ext cx="633413" cy="979487"/>
        </p:xfrm>
        <a:graphic>
          <a:graphicData uri="http://schemas.openxmlformats.org/presentationml/2006/ole">
            <mc:AlternateContent xmlns:mc="http://schemas.openxmlformats.org/markup-compatibility/2006">
              <mc:Choice xmlns:v="urn:schemas-microsoft-com:vml" Requires="v">
                <p:oleObj r:id="rId12" imgW="419100" imgH="660400" progId="Equation.3">
                  <p:embed/>
                </p:oleObj>
              </mc:Choice>
              <mc:Fallback>
                <p:oleObj r:id="rId12" imgW="419100" imgH="660400" progId="Equation.3">
                  <p:embed/>
                  <p:pic>
                    <p:nvPicPr>
                      <p:cNvPr id="0" name="图片 3325"/>
                      <p:cNvPicPr/>
                      <p:nvPr/>
                    </p:nvPicPr>
                    <p:blipFill>
                      <a:blip r:embed="rId13"/>
                      <a:stretch>
                        <a:fillRect/>
                      </a:stretch>
                    </p:blipFill>
                    <p:spPr>
                      <a:xfrm>
                        <a:off x="2219325" y="4265613"/>
                        <a:ext cx="633413" cy="979487"/>
                      </a:xfrm>
                      <a:prstGeom prst="rect">
                        <a:avLst/>
                      </a:prstGeom>
                      <a:noFill/>
                      <a:ln w="38100">
                        <a:noFill/>
                        <a:miter/>
                      </a:ln>
                    </p:spPr>
                  </p:pic>
                </p:oleObj>
              </mc:Fallback>
            </mc:AlternateContent>
          </a:graphicData>
        </a:graphic>
      </p:graphicFrame>
      <p:graphicFrame>
        <p:nvGraphicFramePr>
          <p:cNvPr id="354322" name="Object 62"/>
          <p:cNvGraphicFramePr>
            <a:graphicFrameLocks noChangeAspect="1"/>
          </p:cNvGraphicFramePr>
          <p:nvPr/>
        </p:nvGraphicFramePr>
        <p:xfrm>
          <a:off x="2592388" y="3384550"/>
          <a:ext cx="3173412" cy="825500"/>
        </p:xfrm>
        <a:graphic>
          <a:graphicData uri="http://schemas.openxmlformats.org/presentationml/2006/ole">
            <mc:AlternateContent xmlns:mc="http://schemas.openxmlformats.org/markup-compatibility/2006">
              <mc:Choice xmlns:v="urn:schemas-microsoft-com:vml" Requires="v">
                <p:oleObj r:id="rId14" imgW="2120900" imgH="546100" progId="Equation.3">
                  <p:embed/>
                </p:oleObj>
              </mc:Choice>
              <mc:Fallback>
                <p:oleObj r:id="rId14" imgW="2120900" imgH="546100" progId="Equation.3">
                  <p:embed/>
                  <p:pic>
                    <p:nvPicPr>
                      <p:cNvPr id="0" name="图片 3317"/>
                      <p:cNvPicPr/>
                      <p:nvPr/>
                    </p:nvPicPr>
                    <p:blipFill>
                      <a:blip r:embed="rId15"/>
                      <a:stretch>
                        <a:fillRect/>
                      </a:stretch>
                    </p:blipFill>
                    <p:spPr>
                      <a:xfrm>
                        <a:off x="2592388" y="3384550"/>
                        <a:ext cx="3173412" cy="825500"/>
                      </a:xfrm>
                      <a:prstGeom prst="rect">
                        <a:avLst/>
                      </a:prstGeom>
                      <a:noFill/>
                      <a:ln w="38100">
                        <a:noFill/>
                        <a:miter/>
                      </a:ln>
                    </p:spPr>
                  </p:pic>
                </p:oleObj>
              </mc:Fallback>
            </mc:AlternateContent>
          </a:graphicData>
        </a:graphic>
      </p:graphicFrame>
      <p:graphicFrame>
        <p:nvGraphicFramePr>
          <p:cNvPr id="354323" name="Object 63"/>
          <p:cNvGraphicFramePr>
            <a:graphicFrameLocks noChangeAspect="1"/>
          </p:cNvGraphicFramePr>
          <p:nvPr/>
        </p:nvGraphicFramePr>
        <p:xfrm>
          <a:off x="2951163" y="4508500"/>
          <a:ext cx="2065337" cy="509588"/>
        </p:xfrm>
        <a:graphic>
          <a:graphicData uri="http://schemas.openxmlformats.org/presentationml/2006/ole">
            <mc:AlternateContent xmlns:mc="http://schemas.openxmlformats.org/markup-compatibility/2006">
              <mc:Choice xmlns:v="urn:schemas-microsoft-com:vml" Requires="v">
                <p:oleObj r:id="rId16" imgW="1371600" imgH="342900" progId="Equation.3">
                  <p:embed/>
                </p:oleObj>
              </mc:Choice>
              <mc:Fallback>
                <p:oleObj r:id="rId16" imgW="1371600" imgH="342900" progId="Equation.3">
                  <p:embed/>
                  <p:pic>
                    <p:nvPicPr>
                      <p:cNvPr id="0" name="图片 3324"/>
                      <p:cNvPicPr/>
                      <p:nvPr/>
                    </p:nvPicPr>
                    <p:blipFill>
                      <a:blip r:embed="rId17"/>
                      <a:stretch>
                        <a:fillRect/>
                      </a:stretch>
                    </p:blipFill>
                    <p:spPr>
                      <a:xfrm>
                        <a:off x="2951163" y="4508500"/>
                        <a:ext cx="2065337" cy="509588"/>
                      </a:xfrm>
                      <a:prstGeom prst="rect">
                        <a:avLst/>
                      </a:prstGeom>
                      <a:noFill/>
                      <a:ln w="38100">
                        <a:noFill/>
                        <a:miter/>
                      </a:ln>
                    </p:spPr>
                  </p:pic>
                </p:oleObj>
              </mc:Fallback>
            </mc:AlternateContent>
          </a:graphicData>
        </a:graphic>
      </p:graphicFrame>
      <p:grpSp>
        <p:nvGrpSpPr>
          <p:cNvPr id="10" name="Group 2"/>
          <p:cNvGrpSpPr/>
          <p:nvPr/>
        </p:nvGrpSpPr>
        <p:grpSpPr>
          <a:xfrm>
            <a:off x="755650" y="5273674"/>
            <a:ext cx="8723313" cy="1168400"/>
            <a:chOff x="353" y="1525"/>
            <a:chExt cx="5495" cy="736"/>
          </a:xfrm>
        </p:grpSpPr>
        <p:sp>
          <p:nvSpPr>
            <p:cNvPr id="33808" name="Rectangle 3"/>
            <p:cNvSpPr/>
            <p:nvPr/>
          </p:nvSpPr>
          <p:spPr>
            <a:xfrm>
              <a:off x="353" y="1525"/>
              <a:ext cx="5495" cy="736"/>
            </a:xfrm>
            <a:prstGeom prst="rect">
              <a:avLst/>
            </a:prstGeom>
            <a:noFill/>
            <a:ln w="9525">
              <a:noFill/>
            </a:ln>
          </p:spPr>
          <p:txBody>
            <a:bodyPr wrap="square">
              <a:spAutoFit/>
            </a:bodyPr>
            <a:lstStyle/>
            <a:p>
              <a:pPr eaLnBrk="0" hangingPunct="0">
                <a:spcBef>
                  <a:spcPct val="50000"/>
                </a:spcBef>
              </a:pPr>
              <a:r>
                <a:rPr lang="zh-CN" altLang="en-US" dirty="0">
                  <a:latin typeface="楷体_GB2312" pitchFamily="49" charset="-122"/>
                  <a:ea typeface="楷体_GB2312" pitchFamily="49" charset="-122"/>
                </a:rPr>
                <a:t>一般来说 ，                               </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那么何时相等？</a:t>
              </a:r>
            </a:p>
            <a:p>
              <a:pPr eaLnBrk="0" hangingPunct="0">
                <a:spcBef>
                  <a:spcPct val="50000"/>
                </a:spcBef>
              </a:pPr>
              <a:r>
                <a:rPr lang="zh-CN" altLang="en-US" dirty="0">
                  <a:latin typeface="楷体_GB2312" pitchFamily="49" charset="-122"/>
                  <a:ea typeface="楷体_GB2312" pitchFamily="49" charset="-122"/>
                </a:rPr>
                <a:t>        下一讲我们来学习</a:t>
              </a:r>
              <a:r>
                <a:rPr lang="zh-CN" altLang="en-US" dirty="0">
                  <a:solidFill>
                    <a:srgbClr val="0000FF"/>
                  </a:solidFill>
                  <a:latin typeface="楷体_GB2312" pitchFamily="49" charset="-122"/>
                  <a:ea typeface="楷体_GB2312" pitchFamily="49" charset="-122"/>
                </a:rPr>
                <a:t>数学期望性质</a:t>
              </a:r>
            </a:p>
          </p:txBody>
        </p:sp>
        <p:graphicFrame>
          <p:nvGraphicFramePr>
            <p:cNvPr id="33802" name="Object 64"/>
            <p:cNvGraphicFramePr>
              <a:graphicFrameLocks noChangeAspect="1"/>
            </p:cNvGraphicFramePr>
            <p:nvPr/>
          </p:nvGraphicFramePr>
          <p:xfrm>
            <a:off x="1514" y="1552"/>
            <a:ext cx="2043" cy="321"/>
          </p:xfrm>
          <a:graphic>
            <a:graphicData uri="http://schemas.openxmlformats.org/presentationml/2006/ole">
              <mc:AlternateContent xmlns:mc="http://schemas.openxmlformats.org/markup-compatibility/2006">
                <mc:Choice xmlns:v="urn:schemas-microsoft-com:vml" Requires="v">
                  <p:oleObj r:id="rId18" imgW="2159000" imgH="342900" progId="Equation.3">
                    <p:embed/>
                  </p:oleObj>
                </mc:Choice>
                <mc:Fallback>
                  <p:oleObj r:id="rId18" imgW="2159000" imgH="342900" progId="Equation.3">
                    <p:embed/>
                    <p:pic>
                      <p:nvPicPr>
                        <p:cNvPr id="0" name="图片 3329"/>
                        <p:cNvPicPr/>
                        <p:nvPr/>
                      </p:nvPicPr>
                      <p:blipFill>
                        <a:blip r:embed="rId19"/>
                        <a:stretch>
                          <a:fillRect/>
                        </a:stretch>
                      </p:blipFill>
                      <p:spPr>
                        <a:xfrm>
                          <a:off x="1514" y="1552"/>
                          <a:ext cx="2043" cy="321"/>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4319">
                                            <p:txEl>
                                              <p:pRg st="0" end="0"/>
                                            </p:txEl>
                                          </p:spTgt>
                                        </p:tgtEl>
                                        <p:attrNameLst>
                                          <p:attrName>style.visibility</p:attrName>
                                        </p:attrNameLst>
                                      </p:cBhvr>
                                      <p:to>
                                        <p:strVal val="visible"/>
                                      </p:to>
                                    </p:set>
                                    <p:animEffect transition="in" filter="wipe(left)">
                                      <p:cBhvr>
                                        <p:cTn id="7" dur="500"/>
                                        <p:tgtEl>
                                          <p:spTgt spid="3543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54316"/>
                                        </p:tgtEl>
                                        <p:attrNameLst>
                                          <p:attrName>style.visibility</p:attrName>
                                        </p:attrNameLst>
                                      </p:cBhvr>
                                      <p:to>
                                        <p:strVal val="visible"/>
                                      </p:to>
                                    </p:set>
                                    <p:animEffect transition="in" filter="wipe(left)">
                                      <p:cBhvr>
                                        <p:cTn id="12" dur="500"/>
                                        <p:tgtEl>
                                          <p:spTgt spid="3543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54322"/>
                                        </p:tgtEl>
                                        <p:attrNameLst>
                                          <p:attrName>style.visibility</p:attrName>
                                        </p:attrNameLst>
                                      </p:cBhvr>
                                      <p:to>
                                        <p:strVal val="visible"/>
                                      </p:to>
                                    </p:set>
                                    <p:animEffect transition="in" filter="wipe(left)">
                                      <p:cBhvr>
                                        <p:cTn id="17" dur="500"/>
                                        <p:tgtEl>
                                          <p:spTgt spid="3543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54320"/>
                                        </p:tgtEl>
                                        <p:attrNameLst>
                                          <p:attrName>style.visibility</p:attrName>
                                        </p:attrNameLst>
                                      </p:cBhvr>
                                      <p:to>
                                        <p:strVal val="visible"/>
                                      </p:to>
                                    </p:set>
                                    <p:animEffect transition="in" filter="wipe(left)">
                                      <p:cBhvr>
                                        <p:cTn id="22" dur="500"/>
                                        <p:tgtEl>
                                          <p:spTgt spid="3543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54321"/>
                                        </p:tgtEl>
                                        <p:attrNameLst>
                                          <p:attrName>style.visibility</p:attrName>
                                        </p:attrNameLst>
                                      </p:cBhvr>
                                      <p:to>
                                        <p:strVal val="visible"/>
                                      </p:to>
                                    </p:set>
                                    <p:animEffect transition="in" filter="wipe(left)">
                                      <p:cBhvr>
                                        <p:cTn id="27" dur="500"/>
                                        <p:tgtEl>
                                          <p:spTgt spid="3543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54323"/>
                                        </p:tgtEl>
                                        <p:attrNameLst>
                                          <p:attrName>style.visibility</p:attrName>
                                        </p:attrNameLst>
                                      </p:cBhvr>
                                      <p:to>
                                        <p:strVal val="visible"/>
                                      </p:to>
                                    </p:set>
                                    <p:animEffect transition="in" filter="wipe(left)">
                                      <p:cBhvr>
                                        <p:cTn id="32" dur="500"/>
                                        <p:tgtEl>
                                          <p:spTgt spid="354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1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p:nvPr/>
        </p:nvSpPr>
        <p:spPr>
          <a:xfrm>
            <a:off x="881063" y="1301750"/>
            <a:ext cx="5410200" cy="519113"/>
          </a:xfrm>
          <a:prstGeom prst="rect">
            <a:avLst/>
          </a:prstGeom>
          <a:noFill/>
          <a:ln w="9525">
            <a:noFill/>
          </a:ln>
        </p:spPr>
        <p:txBody>
          <a:bodyPr anchor="ctr">
            <a:spAutoFit/>
          </a:bodyPr>
          <a:lstStyle/>
          <a:p>
            <a:r>
              <a:rPr lang="en-US" altLang="zh-CN" dirty="0">
                <a:solidFill>
                  <a:srgbClr val="3333FF"/>
                </a:solidFill>
                <a:latin typeface="Times New Roman" panose="02020603050405020304" pitchFamily="18" charset="0"/>
                <a:ea typeface="楷体_GB2312" pitchFamily="49" charset="-122"/>
              </a:rPr>
              <a:t>1.</a:t>
            </a:r>
            <a:r>
              <a:rPr lang="en-US" altLang="zh-CN" dirty="0">
                <a:latin typeface="楷体_GB2312" pitchFamily="49" charset="-122"/>
                <a:ea typeface="楷体_GB2312" pitchFamily="49" charset="-122"/>
              </a:rPr>
              <a:t> </a:t>
            </a:r>
            <a:r>
              <a:rPr lang="zh-CN" altLang="en-US" dirty="0">
                <a:latin typeface="楷体_GB2312" pitchFamily="49" charset="-122"/>
                <a:ea typeface="楷体_GB2312" pitchFamily="49" charset="-122"/>
              </a:rPr>
              <a:t>设</a:t>
            </a:r>
            <a:r>
              <a:rPr lang="en-US" altLang="zh-CN" i="1" dirty="0">
                <a:latin typeface="Times New Roman" panose="02020603050405020304" pitchFamily="18" charset="0"/>
                <a:ea typeface="楷体_GB2312" pitchFamily="49" charset="-122"/>
              </a:rPr>
              <a:t>C </a:t>
            </a:r>
            <a:r>
              <a:rPr lang="zh-CN" altLang="en-US" dirty="0">
                <a:latin typeface="楷体_GB2312" pitchFamily="49" charset="-122"/>
                <a:ea typeface="楷体_GB2312" pitchFamily="49" charset="-122"/>
              </a:rPr>
              <a:t>是常数，则</a:t>
            </a:r>
            <a:r>
              <a:rPr lang="en-US" altLang="zh-CN" i="1" dirty="0">
                <a:latin typeface="Times New Roman" panose="02020603050405020304" pitchFamily="18" charset="0"/>
                <a:ea typeface="楷体_GB2312" pitchFamily="49" charset="-122"/>
              </a:rPr>
              <a:t>E</a:t>
            </a:r>
            <a:r>
              <a:rPr lang="en-US" altLang="zh-CN"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C </a:t>
            </a:r>
            <a:r>
              <a:rPr lang="en-US" altLang="zh-CN"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C</a:t>
            </a:r>
            <a:r>
              <a:rPr lang="en-US" altLang="zh-CN" i="1" dirty="0">
                <a:latin typeface="楷体_GB2312" pitchFamily="49" charset="-122"/>
                <a:ea typeface="楷体_GB2312" pitchFamily="49" charset="-122"/>
              </a:rPr>
              <a:t> </a:t>
            </a:r>
            <a:r>
              <a:rPr lang="en-US" altLang="zh-CN" dirty="0">
                <a:latin typeface="楷体_GB2312" pitchFamily="49" charset="-122"/>
                <a:ea typeface="楷体_GB2312" pitchFamily="49" charset="-122"/>
              </a:rPr>
              <a:t>;</a:t>
            </a:r>
          </a:p>
        </p:txBody>
      </p:sp>
      <p:sp>
        <p:nvSpPr>
          <p:cNvPr id="356355" name="Rectangle 3"/>
          <p:cNvSpPr/>
          <p:nvPr/>
        </p:nvSpPr>
        <p:spPr>
          <a:xfrm>
            <a:off x="890588" y="1871663"/>
            <a:ext cx="6477000" cy="519112"/>
          </a:xfrm>
          <a:prstGeom prst="rect">
            <a:avLst/>
          </a:prstGeom>
          <a:noFill/>
          <a:ln w="9525">
            <a:noFill/>
          </a:ln>
        </p:spPr>
        <p:txBody>
          <a:bodyPr anchor="ctr">
            <a:spAutoFit/>
          </a:bodyPr>
          <a:lstStyle/>
          <a:p>
            <a:r>
              <a:rPr lang="en-US" altLang="zh-CN" dirty="0">
                <a:solidFill>
                  <a:srgbClr val="3333FF"/>
                </a:solidFill>
                <a:latin typeface="Times New Roman" panose="02020603050405020304" pitchFamily="18" charset="0"/>
                <a:ea typeface="楷体_GB2312" pitchFamily="49" charset="-122"/>
              </a:rPr>
              <a:t>2.</a:t>
            </a:r>
            <a:r>
              <a:rPr lang="en-US" altLang="zh-CN" dirty="0">
                <a:latin typeface="楷体_GB2312" pitchFamily="49" charset="-122"/>
                <a:ea typeface="楷体_GB2312" pitchFamily="49" charset="-122"/>
              </a:rPr>
              <a:t> </a:t>
            </a:r>
            <a:r>
              <a:rPr lang="zh-CN" altLang="en-US" dirty="0">
                <a:latin typeface="楷体_GB2312" pitchFamily="49" charset="-122"/>
                <a:ea typeface="楷体_GB2312" pitchFamily="49" charset="-122"/>
              </a:rPr>
              <a:t>若</a:t>
            </a:r>
            <a:r>
              <a:rPr lang="en-US" altLang="zh-CN" i="1" dirty="0">
                <a:latin typeface="Times New Roman" panose="02020603050405020304" pitchFamily="18" charset="0"/>
                <a:ea typeface="楷体_GB2312" pitchFamily="49" charset="-122"/>
              </a:rPr>
              <a:t>C</a:t>
            </a:r>
            <a:r>
              <a:rPr lang="en-US" altLang="zh-CN" i="1" dirty="0">
                <a:latin typeface="楷体_GB2312" pitchFamily="49" charset="-122"/>
                <a:ea typeface="楷体_GB2312" pitchFamily="49" charset="-122"/>
              </a:rPr>
              <a:t> </a:t>
            </a:r>
            <a:r>
              <a:rPr lang="zh-CN" altLang="en-US" dirty="0">
                <a:latin typeface="楷体_GB2312" pitchFamily="49" charset="-122"/>
                <a:ea typeface="楷体_GB2312" pitchFamily="49" charset="-122"/>
              </a:rPr>
              <a:t>是常数，则</a:t>
            </a:r>
            <a:r>
              <a:rPr lang="en-US" altLang="zh-CN" i="1" dirty="0">
                <a:latin typeface="Times New Roman" panose="02020603050405020304" pitchFamily="18" charset="0"/>
                <a:ea typeface="楷体_GB2312" pitchFamily="49" charset="-122"/>
              </a:rPr>
              <a:t>E</a:t>
            </a:r>
            <a:r>
              <a:rPr lang="en-US" altLang="zh-CN"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CX </a:t>
            </a:r>
            <a:r>
              <a:rPr lang="en-US" altLang="zh-CN"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CE</a:t>
            </a:r>
            <a:r>
              <a:rPr lang="en-US" altLang="zh-CN"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X </a:t>
            </a:r>
            <a:r>
              <a:rPr lang="en-US" altLang="zh-CN" dirty="0">
                <a:latin typeface="Times New Roman" panose="02020603050405020304" pitchFamily="18" charset="0"/>
                <a:ea typeface="楷体_GB2312" pitchFamily="49" charset="-122"/>
              </a:rPr>
              <a:t>);</a:t>
            </a:r>
          </a:p>
        </p:txBody>
      </p:sp>
      <p:sp>
        <p:nvSpPr>
          <p:cNvPr id="356356" name="Rectangle 4"/>
          <p:cNvSpPr/>
          <p:nvPr/>
        </p:nvSpPr>
        <p:spPr>
          <a:xfrm>
            <a:off x="881063" y="2414588"/>
            <a:ext cx="504825" cy="519112"/>
          </a:xfrm>
          <a:prstGeom prst="rect">
            <a:avLst/>
          </a:prstGeom>
          <a:noFill/>
          <a:ln w="9525">
            <a:noFill/>
          </a:ln>
        </p:spPr>
        <p:txBody>
          <a:bodyPr anchor="ctr">
            <a:spAutoFit/>
          </a:bodyPr>
          <a:lstStyle/>
          <a:p>
            <a:r>
              <a:rPr lang="en-US" altLang="zh-CN" dirty="0">
                <a:solidFill>
                  <a:srgbClr val="3333FF"/>
                </a:solidFill>
                <a:latin typeface="Times New Roman" panose="02020603050405020304" pitchFamily="18" charset="0"/>
                <a:ea typeface="楷体_GB2312" pitchFamily="49" charset="-122"/>
              </a:rPr>
              <a:t>3.</a:t>
            </a:r>
          </a:p>
        </p:txBody>
      </p:sp>
      <p:sp>
        <p:nvSpPr>
          <p:cNvPr id="34827" name="Rectangle 5"/>
          <p:cNvSpPr/>
          <p:nvPr/>
        </p:nvSpPr>
        <p:spPr>
          <a:xfrm>
            <a:off x="657225" y="679450"/>
            <a:ext cx="4038600" cy="609600"/>
          </a:xfrm>
          <a:prstGeom prst="rect">
            <a:avLst/>
          </a:prstGeom>
          <a:noFill/>
          <a:ln w="9525">
            <a:noFill/>
          </a:ln>
        </p:spPr>
        <p:txBody>
          <a:bodyPr/>
          <a:lstStyle/>
          <a:p>
            <a:r>
              <a:rPr lang="zh-CN" altLang="en-US" dirty="0">
                <a:solidFill>
                  <a:srgbClr val="3333FF"/>
                </a:solidFill>
                <a:latin typeface="楷体_GB2312" pitchFamily="49" charset="-122"/>
                <a:ea typeface="黑体" panose="02010609060101010101" pitchFamily="49" charset="-122"/>
              </a:rPr>
              <a:t>三、数学期望的性质</a:t>
            </a:r>
            <a:endParaRPr lang="zh-CN" altLang="en-US" sz="4400" dirty="0">
              <a:solidFill>
                <a:srgbClr val="3333FF"/>
              </a:solidFill>
              <a:latin typeface="Times New Roman" panose="02020603050405020304" pitchFamily="18" charset="0"/>
              <a:ea typeface="黑体" panose="02010609060101010101" pitchFamily="49" charset="-122"/>
            </a:endParaRPr>
          </a:p>
        </p:txBody>
      </p:sp>
      <p:sp>
        <p:nvSpPr>
          <p:cNvPr id="356358" name="Text Box 6"/>
          <p:cNvSpPr txBox="1"/>
          <p:nvPr/>
        </p:nvSpPr>
        <p:spPr>
          <a:xfrm>
            <a:off x="485775" y="3035300"/>
            <a:ext cx="1857375" cy="519113"/>
          </a:xfrm>
          <a:prstGeom prst="rect">
            <a:avLst/>
          </a:prstGeom>
          <a:noFill/>
          <a:ln w="9525">
            <a:noFill/>
          </a:ln>
        </p:spPr>
        <p:txBody>
          <a:bodyPr>
            <a:spAutoFit/>
          </a:bodyPr>
          <a:lstStyle/>
          <a:p>
            <a:pPr>
              <a:spcBef>
                <a:spcPct val="50000"/>
              </a:spcBef>
            </a:pPr>
            <a:r>
              <a:rPr lang="zh-CN" altLang="en-US" dirty="0">
                <a:solidFill>
                  <a:srgbClr val="3333FF"/>
                </a:solidFill>
                <a:latin typeface="楷体_GB2312" pitchFamily="49" charset="-122"/>
                <a:ea typeface="楷体_GB2312" pitchFamily="49" charset="-122"/>
              </a:rPr>
              <a:t>证明</a:t>
            </a:r>
            <a:r>
              <a:rPr lang="en-US" altLang="zh-CN" dirty="0">
                <a:solidFill>
                  <a:srgbClr val="3333FF"/>
                </a:solidFill>
                <a:latin typeface="楷体_GB2312" pitchFamily="49" charset="-122"/>
                <a:ea typeface="楷体_GB2312" pitchFamily="49" charset="-122"/>
              </a:rPr>
              <a:t>  </a:t>
            </a:r>
            <a:r>
              <a:rPr lang="en-US" altLang="zh-CN" dirty="0">
                <a:latin typeface="楷体_GB2312" pitchFamily="49" charset="-122"/>
                <a:ea typeface="楷体_GB2312" pitchFamily="49" charset="-122"/>
              </a:rPr>
              <a:t> </a:t>
            </a:r>
            <a:r>
              <a:rPr lang="zh-CN" altLang="en-US" dirty="0">
                <a:latin typeface="楷体_GB2312" pitchFamily="49" charset="-122"/>
                <a:ea typeface="楷体_GB2312" pitchFamily="49" charset="-122"/>
              </a:rPr>
              <a:t>设</a:t>
            </a:r>
          </a:p>
        </p:txBody>
      </p:sp>
      <p:graphicFrame>
        <p:nvGraphicFramePr>
          <p:cNvPr id="356359" name="Object 32"/>
          <p:cNvGraphicFramePr>
            <a:graphicFrameLocks noChangeAspect="1"/>
          </p:cNvGraphicFramePr>
          <p:nvPr/>
        </p:nvGraphicFramePr>
        <p:xfrm>
          <a:off x="2051720" y="3429000"/>
          <a:ext cx="4481115" cy="982235"/>
        </p:xfrm>
        <a:graphic>
          <a:graphicData uri="http://schemas.openxmlformats.org/presentationml/2006/ole">
            <mc:AlternateContent xmlns:mc="http://schemas.openxmlformats.org/markup-compatibility/2006">
              <mc:Choice xmlns:v="urn:schemas-microsoft-com:vml" Requires="v">
                <p:oleObj r:id="rId2" imgW="3556000" imgH="762000" progId="Equation.3">
                  <p:embed/>
                </p:oleObj>
              </mc:Choice>
              <mc:Fallback>
                <p:oleObj r:id="rId2" imgW="3556000" imgH="762000" progId="Equation.3">
                  <p:embed/>
                  <p:pic>
                    <p:nvPicPr>
                      <p:cNvPr id="0" name="图片 3318"/>
                      <p:cNvPicPr/>
                      <p:nvPr/>
                    </p:nvPicPr>
                    <p:blipFill>
                      <a:blip r:embed="rId3"/>
                      <a:stretch>
                        <a:fillRect/>
                      </a:stretch>
                    </p:blipFill>
                    <p:spPr>
                      <a:xfrm>
                        <a:off x="2051720" y="3429000"/>
                        <a:ext cx="4481115" cy="982235"/>
                      </a:xfrm>
                      <a:prstGeom prst="rect">
                        <a:avLst/>
                      </a:prstGeom>
                      <a:noFill/>
                      <a:ln w="38100">
                        <a:noFill/>
                        <a:miter/>
                      </a:ln>
                    </p:spPr>
                  </p:pic>
                </p:oleObj>
              </mc:Fallback>
            </mc:AlternateContent>
          </a:graphicData>
        </a:graphic>
      </p:graphicFrame>
      <p:graphicFrame>
        <p:nvGraphicFramePr>
          <p:cNvPr id="356360" name="Object 33"/>
          <p:cNvGraphicFramePr>
            <a:graphicFrameLocks noChangeAspect="1"/>
          </p:cNvGraphicFramePr>
          <p:nvPr/>
        </p:nvGraphicFramePr>
        <p:xfrm>
          <a:off x="3275856" y="4365104"/>
          <a:ext cx="2592288" cy="1043410"/>
        </p:xfrm>
        <a:graphic>
          <a:graphicData uri="http://schemas.openxmlformats.org/presentationml/2006/ole">
            <mc:AlternateContent xmlns:mc="http://schemas.openxmlformats.org/markup-compatibility/2006">
              <mc:Choice xmlns:v="urn:schemas-microsoft-com:vml" Requires="v">
                <p:oleObj r:id="rId4" imgW="1930400" imgH="762000" progId="Equation.3">
                  <p:embed/>
                </p:oleObj>
              </mc:Choice>
              <mc:Fallback>
                <p:oleObj r:id="rId4" imgW="1930400" imgH="762000" progId="Equation.3">
                  <p:embed/>
                  <p:pic>
                    <p:nvPicPr>
                      <p:cNvPr id="0" name="图片 3346"/>
                      <p:cNvPicPr/>
                      <p:nvPr/>
                    </p:nvPicPr>
                    <p:blipFill>
                      <a:blip r:embed="rId5"/>
                      <a:stretch>
                        <a:fillRect/>
                      </a:stretch>
                    </p:blipFill>
                    <p:spPr>
                      <a:xfrm>
                        <a:off x="3275856" y="4365104"/>
                        <a:ext cx="2592288" cy="1043410"/>
                      </a:xfrm>
                      <a:prstGeom prst="rect">
                        <a:avLst/>
                      </a:prstGeom>
                      <a:noFill/>
                      <a:ln w="38100">
                        <a:noFill/>
                        <a:miter/>
                      </a:ln>
                    </p:spPr>
                  </p:pic>
                </p:oleObj>
              </mc:Fallback>
            </mc:AlternateContent>
          </a:graphicData>
        </a:graphic>
      </p:graphicFrame>
      <p:graphicFrame>
        <p:nvGraphicFramePr>
          <p:cNvPr id="356361" name="Object 34"/>
          <p:cNvGraphicFramePr>
            <a:graphicFrameLocks noChangeAspect="1"/>
          </p:cNvGraphicFramePr>
          <p:nvPr/>
        </p:nvGraphicFramePr>
        <p:xfrm>
          <a:off x="5868144" y="4343847"/>
          <a:ext cx="2736304" cy="1101377"/>
        </p:xfrm>
        <a:graphic>
          <a:graphicData uri="http://schemas.openxmlformats.org/presentationml/2006/ole">
            <mc:AlternateContent xmlns:mc="http://schemas.openxmlformats.org/markup-compatibility/2006">
              <mc:Choice xmlns:v="urn:schemas-microsoft-com:vml" Requires="v">
                <p:oleObj r:id="rId6" imgW="1930400" imgH="762000" progId="Equation.3">
                  <p:embed/>
                </p:oleObj>
              </mc:Choice>
              <mc:Fallback>
                <p:oleObj r:id="rId6" imgW="1930400" imgH="762000" progId="Equation.3">
                  <p:embed/>
                  <p:pic>
                    <p:nvPicPr>
                      <p:cNvPr id="0" name="图片 3333"/>
                      <p:cNvPicPr/>
                      <p:nvPr/>
                    </p:nvPicPr>
                    <p:blipFill>
                      <a:blip r:embed="rId7"/>
                      <a:stretch>
                        <a:fillRect/>
                      </a:stretch>
                    </p:blipFill>
                    <p:spPr>
                      <a:xfrm>
                        <a:off x="5868144" y="4343847"/>
                        <a:ext cx="2736304" cy="1101377"/>
                      </a:xfrm>
                      <a:prstGeom prst="rect">
                        <a:avLst/>
                      </a:prstGeom>
                      <a:noFill/>
                      <a:ln w="38100">
                        <a:noFill/>
                        <a:miter/>
                      </a:ln>
                    </p:spPr>
                  </p:pic>
                </p:oleObj>
              </mc:Fallback>
            </mc:AlternateContent>
          </a:graphicData>
        </a:graphic>
      </p:graphicFrame>
      <p:graphicFrame>
        <p:nvGraphicFramePr>
          <p:cNvPr id="356362" name="Object 35"/>
          <p:cNvGraphicFramePr>
            <a:graphicFrameLocks noChangeAspect="1"/>
          </p:cNvGraphicFramePr>
          <p:nvPr/>
        </p:nvGraphicFramePr>
        <p:xfrm>
          <a:off x="2195736" y="3035300"/>
          <a:ext cx="2373312" cy="566020"/>
        </p:xfrm>
        <a:graphic>
          <a:graphicData uri="http://schemas.openxmlformats.org/presentationml/2006/ole">
            <mc:AlternateContent xmlns:mc="http://schemas.openxmlformats.org/markup-compatibility/2006">
              <mc:Choice xmlns:v="urn:schemas-microsoft-com:vml" Requires="v">
                <p:oleObj r:id="rId8" imgW="1765300" imgH="419100" progId="Equation.DSMT4">
                  <p:embed/>
                </p:oleObj>
              </mc:Choice>
              <mc:Fallback>
                <p:oleObj r:id="rId8" imgW="1765300" imgH="419100" progId="Equation.DSMT4">
                  <p:embed/>
                  <p:pic>
                    <p:nvPicPr>
                      <p:cNvPr id="0" name="图片 3335"/>
                      <p:cNvPicPr/>
                      <p:nvPr/>
                    </p:nvPicPr>
                    <p:blipFill>
                      <a:blip r:embed="rId9"/>
                      <a:stretch>
                        <a:fillRect/>
                      </a:stretch>
                    </p:blipFill>
                    <p:spPr>
                      <a:xfrm>
                        <a:off x="2195736" y="3035300"/>
                        <a:ext cx="2373312" cy="566020"/>
                      </a:xfrm>
                      <a:prstGeom prst="rect">
                        <a:avLst/>
                      </a:prstGeom>
                      <a:noFill/>
                      <a:ln w="38100">
                        <a:noFill/>
                        <a:miter/>
                      </a:ln>
                    </p:spPr>
                  </p:pic>
                </p:oleObj>
              </mc:Fallback>
            </mc:AlternateContent>
          </a:graphicData>
        </a:graphic>
      </p:graphicFrame>
      <p:graphicFrame>
        <p:nvGraphicFramePr>
          <p:cNvPr id="356363" name="Object 36"/>
          <p:cNvGraphicFramePr>
            <a:graphicFrameLocks noChangeAspect="1"/>
          </p:cNvGraphicFramePr>
          <p:nvPr/>
        </p:nvGraphicFramePr>
        <p:xfrm>
          <a:off x="1511300" y="2509838"/>
          <a:ext cx="3584575" cy="390525"/>
        </p:xfrm>
        <a:graphic>
          <a:graphicData uri="http://schemas.openxmlformats.org/presentationml/2006/ole">
            <mc:AlternateContent xmlns:mc="http://schemas.openxmlformats.org/markup-compatibility/2006">
              <mc:Choice xmlns:v="urn:schemas-microsoft-com:vml" Requires="v">
                <p:oleObj r:id="rId10" imgW="5969000" imgH="635000" progId="Equation.DSMT4">
                  <p:embed/>
                </p:oleObj>
              </mc:Choice>
              <mc:Fallback>
                <p:oleObj r:id="rId10" imgW="5969000" imgH="635000" progId="Equation.DSMT4">
                  <p:embed/>
                  <p:pic>
                    <p:nvPicPr>
                      <p:cNvPr id="0" name="图片 3340"/>
                      <p:cNvPicPr/>
                      <p:nvPr/>
                    </p:nvPicPr>
                    <p:blipFill>
                      <a:blip r:embed="rId11"/>
                      <a:stretch>
                        <a:fillRect/>
                      </a:stretch>
                    </p:blipFill>
                    <p:spPr>
                      <a:xfrm>
                        <a:off x="1511300" y="2509838"/>
                        <a:ext cx="3584575" cy="390525"/>
                      </a:xfrm>
                      <a:prstGeom prst="rect">
                        <a:avLst/>
                      </a:prstGeom>
                      <a:noFill/>
                      <a:ln w="38100">
                        <a:noFill/>
                        <a:miter/>
                      </a:ln>
                    </p:spPr>
                  </p:pic>
                </p:oleObj>
              </mc:Fallback>
            </mc:AlternateContent>
          </a:graphicData>
        </a:graphic>
      </p:graphicFrame>
      <p:graphicFrame>
        <p:nvGraphicFramePr>
          <p:cNvPr id="356364" name="Object 37"/>
          <p:cNvGraphicFramePr>
            <a:graphicFrameLocks noChangeAspect="1"/>
          </p:cNvGraphicFramePr>
          <p:nvPr/>
        </p:nvGraphicFramePr>
        <p:xfrm>
          <a:off x="3347864" y="5445224"/>
          <a:ext cx="2016224" cy="364021"/>
        </p:xfrm>
        <a:graphic>
          <a:graphicData uri="http://schemas.openxmlformats.org/presentationml/2006/ole">
            <mc:AlternateContent xmlns:mc="http://schemas.openxmlformats.org/markup-compatibility/2006">
              <mc:Choice xmlns:v="urn:schemas-microsoft-com:vml" Requires="v">
                <p:oleObj r:id="rId12" imgW="3606800" imgH="635000" progId="Equation.DSMT4">
                  <p:embed/>
                </p:oleObj>
              </mc:Choice>
              <mc:Fallback>
                <p:oleObj r:id="rId12" imgW="3606800" imgH="635000" progId="Equation.DSMT4">
                  <p:embed/>
                  <p:pic>
                    <p:nvPicPr>
                      <p:cNvPr id="0" name="图片 3331"/>
                      <p:cNvPicPr/>
                      <p:nvPr/>
                    </p:nvPicPr>
                    <p:blipFill>
                      <a:blip r:embed="rId13"/>
                      <a:stretch>
                        <a:fillRect/>
                      </a:stretch>
                    </p:blipFill>
                    <p:spPr>
                      <a:xfrm>
                        <a:off x="3347864" y="5445224"/>
                        <a:ext cx="2016224" cy="364021"/>
                      </a:xfrm>
                      <a:prstGeom prst="rect">
                        <a:avLst/>
                      </a:prstGeom>
                      <a:noFill/>
                      <a:ln w="38100">
                        <a:noFill/>
                        <a:miter/>
                      </a:ln>
                    </p:spPr>
                  </p:pic>
                </p:oleObj>
              </mc:Fallback>
            </mc:AlternateContent>
          </a:graphicData>
        </a:graphic>
      </p:graphicFrame>
      <p:graphicFrame>
        <p:nvGraphicFramePr>
          <p:cNvPr id="8" name="对象 7"/>
          <p:cNvGraphicFramePr>
            <a:graphicFrameLocks noChangeAspect="1"/>
          </p:cNvGraphicFramePr>
          <p:nvPr/>
        </p:nvGraphicFramePr>
        <p:xfrm>
          <a:off x="1385888" y="5733256"/>
          <a:ext cx="3816424" cy="941938"/>
        </p:xfrm>
        <a:graphic>
          <a:graphicData uri="http://schemas.openxmlformats.org/presentationml/2006/ole">
            <mc:AlternateContent xmlns:mc="http://schemas.openxmlformats.org/markup-compatibility/2006">
              <mc:Choice xmlns:v="urn:schemas-microsoft-com:vml" Requires="v">
                <p:oleObj r:id="rId14" imgW="3048000" imgH="749300" progId="Equation.DSMT4">
                  <p:embed/>
                </p:oleObj>
              </mc:Choice>
              <mc:Fallback>
                <p:oleObj r:id="rId14" imgW="3048000" imgH="749300" progId="Equation.DSMT4">
                  <p:embed/>
                  <p:pic>
                    <p:nvPicPr>
                      <p:cNvPr id="0" name="Object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85888" y="5733256"/>
                        <a:ext cx="3816424" cy="941938"/>
                      </a:xfrm>
                      <a:prstGeom prst="rect">
                        <a:avLst/>
                      </a:prstGeom>
                      <a:noFill/>
                      <a:ln>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6354"/>
                                        </p:tgtEl>
                                        <p:attrNameLst>
                                          <p:attrName>style.visibility</p:attrName>
                                        </p:attrNameLst>
                                      </p:cBhvr>
                                      <p:to>
                                        <p:strVal val="visible"/>
                                      </p:to>
                                    </p:set>
                                    <p:animEffect transition="in" filter="wipe(left)">
                                      <p:cBhvr>
                                        <p:cTn id="7" dur="500"/>
                                        <p:tgtEl>
                                          <p:spTgt spid="3563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6355"/>
                                        </p:tgtEl>
                                        <p:attrNameLst>
                                          <p:attrName>style.visibility</p:attrName>
                                        </p:attrNameLst>
                                      </p:cBhvr>
                                      <p:to>
                                        <p:strVal val="visible"/>
                                      </p:to>
                                    </p:set>
                                    <p:animEffect transition="in" filter="wipe(left)">
                                      <p:cBhvr>
                                        <p:cTn id="12" dur="500"/>
                                        <p:tgtEl>
                                          <p:spTgt spid="35635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6356"/>
                                        </p:tgtEl>
                                        <p:attrNameLst>
                                          <p:attrName>style.visibility</p:attrName>
                                        </p:attrNameLst>
                                      </p:cBhvr>
                                      <p:to>
                                        <p:strVal val="visible"/>
                                      </p:to>
                                    </p:set>
                                    <p:animEffect transition="in" filter="wipe(left)">
                                      <p:cBhvr>
                                        <p:cTn id="17" dur="500"/>
                                        <p:tgtEl>
                                          <p:spTgt spid="35635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56363"/>
                                        </p:tgtEl>
                                        <p:attrNameLst>
                                          <p:attrName>style.visibility</p:attrName>
                                        </p:attrNameLst>
                                      </p:cBhvr>
                                      <p:to>
                                        <p:strVal val="visible"/>
                                      </p:to>
                                    </p:set>
                                    <p:animEffect transition="in" filter="wipe(left)">
                                      <p:cBhvr>
                                        <p:cTn id="22" dur="500"/>
                                        <p:tgtEl>
                                          <p:spTgt spid="35636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56358">
                                            <p:txEl>
                                              <p:pRg st="0" end="0"/>
                                            </p:txEl>
                                          </p:spTgt>
                                        </p:tgtEl>
                                        <p:attrNameLst>
                                          <p:attrName>style.visibility</p:attrName>
                                        </p:attrNameLst>
                                      </p:cBhvr>
                                      <p:to>
                                        <p:strVal val="visible"/>
                                      </p:to>
                                    </p:set>
                                    <p:animEffect transition="in" filter="wipe(left)">
                                      <p:cBhvr>
                                        <p:cTn id="27" dur="500"/>
                                        <p:tgtEl>
                                          <p:spTgt spid="35635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56362"/>
                                        </p:tgtEl>
                                        <p:attrNameLst>
                                          <p:attrName>style.visibility</p:attrName>
                                        </p:attrNameLst>
                                      </p:cBhvr>
                                      <p:to>
                                        <p:strVal val="visible"/>
                                      </p:to>
                                    </p:set>
                                    <p:animEffect transition="in" filter="wipe(left)">
                                      <p:cBhvr>
                                        <p:cTn id="32" dur="500"/>
                                        <p:tgtEl>
                                          <p:spTgt spid="35636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56359"/>
                                        </p:tgtEl>
                                        <p:attrNameLst>
                                          <p:attrName>style.visibility</p:attrName>
                                        </p:attrNameLst>
                                      </p:cBhvr>
                                      <p:to>
                                        <p:strVal val="visible"/>
                                      </p:to>
                                    </p:set>
                                    <p:animEffect transition="in" filter="wipe(left)">
                                      <p:cBhvr>
                                        <p:cTn id="37" dur="500"/>
                                        <p:tgtEl>
                                          <p:spTgt spid="35635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56360"/>
                                        </p:tgtEl>
                                        <p:attrNameLst>
                                          <p:attrName>style.visibility</p:attrName>
                                        </p:attrNameLst>
                                      </p:cBhvr>
                                      <p:to>
                                        <p:strVal val="visible"/>
                                      </p:to>
                                    </p:set>
                                    <p:animEffect transition="in" filter="wipe(left)">
                                      <p:cBhvr>
                                        <p:cTn id="42" dur="500"/>
                                        <p:tgtEl>
                                          <p:spTgt spid="35636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56361"/>
                                        </p:tgtEl>
                                        <p:attrNameLst>
                                          <p:attrName>style.visibility</p:attrName>
                                        </p:attrNameLst>
                                      </p:cBhvr>
                                      <p:to>
                                        <p:strVal val="visible"/>
                                      </p:to>
                                    </p:set>
                                    <p:animEffect transition="in" filter="wipe(left)">
                                      <p:cBhvr>
                                        <p:cTn id="47" dur="500"/>
                                        <p:tgtEl>
                                          <p:spTgt spid="35636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56364"/>
                                        </p:tgtEl>
                                        <p:attrNameLst>
                                          <p:attrName>style.visibility</p:attrName>
                                        </p:attrNameLst>
                                      </p:cBhvr>
                                      <p:to>
                                        <p:strVal val="visible"/>
                                      </p:to>
                                    </p:set>
                                    <p:animEffect transition="in" filter="wipe(left)">
                                      <p:cBhvr>
                                        <p:cTn id="52" dur="500"/>
                                        <p:tgtEl>
                                          <p:spTgt spid="356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4" grpId="0"/>
      <p:bldP spid="356355" grpId="0"/>
      <p:bldP spid="356356" grpId="0"/>
      <p:bldP spid="356358"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p:nvPr/>
        </p:nvSpPr>
        <p:spPr>
          <a:xfrm>
            <a:off x="649288" y="620688"/>
            <a:ext cx="8153400" cy="519112"/>
          </a:xfrm>
          <a:prstGeom prst="rect">
            <a:avLst/>
          </a:prstGeom>
          <a:noFill/>
          <a:ln w="9525">
            <a:noFill/>
          </a:ln>
        </p:spPr>
        <p:txBody>
          <a:bodyPr anchor="ctr">
            <a:spAutoFit/>
          </a:bodyPr>
          <a:lstStyle/>
          <a:p>
            <a:r>
              <a:rPr lang="en-US" altLang="zh-CN" dirty="0">
                <a:solidFill>
                  <a:srgbClr val="3333FF"/>
                </a:solidFill>
                <a:latin typeface="微软雅黑" panose="020B0503020204020204" charset="-122"/>
                <a:ea typeface="微软雅黑" panose="020B0503020204020204" charset="-122"/>
              </a:rPr>
              <a:t>4.</a:t>
            </a:r>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设</a:t>
            </a:r>
            <a:r>
              <a:rPr lang="en-US" altLang="zh-CN" i="1" dirty="0">
                <a:latin typeface="+mj-lt"/>
                <a:ea typeface="微软雅黑" panose="020B0503020204020204" charset="-122"/>
              </a:rPr>
              <a:t>X</a:t>
            </a:r>
            <a:r>
              <a:rPr lang="zh-CN" altLang="en-US" dirty="0">
                <a:latin typeface="+mj-lt"/>
                <a:ea typeface="微软雅黑" panose="020B0503020204020204" charset="-122"/>
              </a:rPr>
              <a:t>、</a:t>
            </a:r>
            <a:r>
              <a:rPr lang="en-US" altLang="zh-CN" i="1" dirty="0">
                <a:latin typeface="+mj-lt"/>
                <a:ea typeface="微软雅黑" panose="020B0503020204020204" charset="-122"/>
              </a:rPr>
              <a:t>Y </a:t>
            </a:r>
            <a:r>
              <a:rPr lang="zh-CN" altLang="en-US" dirty="0">
                <a:latin typeface="微软雅黑" panose="020B0503020204020204" charset="-122"/>
                <a:ea typeface="微软雅黑" panose="020B0503020204020204" charset="-122"/>
              </a:rPr>
              <a:t>独立，则 </a:t>
            </a:r>
            <a:r>
              <a:rPr lang="en-US" altLang="zh-CN" i="1" dirty="0">
                <a:latin typeface="+mn-lt"/>
                <a:ea typeface="微软雅黑" panose="020B0503020204020204" charset="-122"/>
              </a:rPr>
              <a:t>E</a:t>
            </a:r>
            <a:r>
              <a:rPr lang="en-US" altLang="zh-CN" dirty="0">
                <a:latin typeface="+mn-lt"/>
                <a:ea typeface="微软雅黑" panose="020B0503020204020204" charset="-122"/>
              </a:rPr>
              <a:t>(</a:t>
            </a:r>
            <a:r>
              <a:rPr lang="en-US" altLang="zh-CN" i="1" dirty="0">
                <a:latin typeface="+mn-lt"/>
                <a:ea typeface="微软雅黑" panose="020B0503020204020204" charset="-122"/>
              </a:rPr>
              <a:t>XY </a:t>
            </a:r>
            <a:r>
              <a:rPr lang="en-US" altLang="zh-CN" dirty="0">
                <a:latin typeface="+mn-lt"/>
                <a:ea typeface="微软雅黑" panose="020B0503020204020204" charset="-122"/>
              </a:rPr>
              <a:t>)=</a:t>
            </a:r>
            <a:r>
              <a:rPr lang="en-US" altLang="zh-CN" i="1" dirty="0">
                <a:latin typeface="+mn-lt"/>
                <a:ea typeface="微软雅黑" panose="020B0503020204020204" charset="-122"/>
              </a:rPr>
              <a:t>E</a:t>
            </a:r>
            <a:r>
              <a:rPr lang="en-US" altLang="zh-CN" dirty="0">
                <a:latin typeface="+mn-lt"/>
                <a:ea typeface="微软雅黑" panose="020B0503020204020204" charset="-122"/>
              </a:rPr>
              <a:t>(</a:t>
            </a:r>
            <a:r>
              <a:rPr lang="en-US" altLang="zh-CN" i="1" dirty="0">
                <a:latin typeface="+mn-lt"/>
                <a:ea typeface="微软雅黑" panose="020B0503020204020204" charset="-122"/>
              </a:rPr>
              <a:t>X </a:t>
            </a:r>
            <a:r>
              <a:rPr lang="en-US" altLang="zh-CN" dirty="0">
                <a:latin typeface="+mn-lt"/>
                <a:ea typeface="微软雅黑" panose="020B0503020204020204" charset="-122"/>
              </a:rPr>
              <a:t>)</a:t>
            </a:r>
            <a:r>
              <a:rPr lang="en-US" altLang="zh-CN" i="1" dirty="0">
                <a:latin typeface="+mn-lt"/>
                <a:ea typeface="微软雅黑" panose="020B0503020204020204" charset="-122"/>
              </a:rPr>
              <a:t>E</a:t>
            </a:r>
            <a:r>
              <a:rPr lang="en-US" altLang="zh-CN" dirty="0">
                <a:latin typeface="+mn-lt"/>
                <a:ea typeface="微软雅黑" panose="020B0503020204020204" charset="-122"/>
              </a:rPr>
              <a:t>(</a:t>
            </a:r>
            <a:r>
              <a:rPr lang="en-US" altLang="zh-CN" i="1" dirty="0">
                <a:latin typeface="+mn-lt"/>
                <a:ea typeface="微软雅黑" panose="020B0503020204020204" charset="-122"/>
              </a:rPr>
              <a:t>Y </a:t>
            </a:r>
            <a:r>
              <a:rPr lang="en-US" altLang="zh-CN" dirty="0">
                <a:latin typeface="+mn-lt"/>
                <a:ea typeface="微软雅黑" panose="020B0503020204020204" charset="-122"/>
              </a:rPr>
              <a:t>);</a:t>
            </a:r>
          </a:p>
        </p:txBody>
      </p:sp>
      <p:sp>
        <p:nvSpPr>
          <p:cNvPr id="357380" name="Text Box 4"/>
          <p:cNvSpPr txBox="1"/>
          <p:nvPr/>
        </p:nvSpPr>
        <p:spPr>
          <a:xfrm>
            <a:off x="767705" y="1246792"/>
            <a:ext cx="2209800" cy="519113"/>
          </a:xfrm>
          <a:prstGeom prst="rect">
            <a:avLst/>
          </a:prstGeom>
          <a:noFill/>
          <a:ln w="9525">
            <a:noFill/>
          </a:ln>
        </p:spPr>
        <p:txBody>
          <a:bodyPr>
            <a:spAutoFit/>
          </a:bodyPr>
          <a:lstStyle/>
          <a:p>
            <a:pPr>
              <a:spcBef>
                <a:spcPct val="50000"/>
              </a:spcBef>
            </a:pPr>
            <a:r>
              <a:rPr lang="zh-CN" altLang="en-US" dirty="0">
                <a:latin typeface="微软雅黑" panose="020B0503020204020204" charset="-122"/>
                <a:ea typeface="微软雅黑" panose="020B0503020204020204" charset="-122"/>
              </a:rPr>
              <a:t>证明</a:t>
            </a:r>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设</a:t>
            </a:r>
          </a:p>
        </p:txBody>
      </p:sp>
      <p:graphicFrame>
        <p:nvGraphicFramePr>
          <p:cNvPr id="357381" name="Object 23"/>
          <p:cNvGraphicFramePr>
            <a:graphicFrameLocks noChangeAspect="1"/>
          </p:cNvGraphicFramePr>
          <p:nvPr/>
        </p:nvGraphicFramePr>
        <p:xfrm>
          <a:off x="1547812" y="1628800"/>
          <a:ext cx="4041576" cy="1007721"/>
        </p:xfrm>
        <a:graphic>
          <a:graphicData uri="http://schemas.openxmlformats.org/presentationml/2006/ole">
            <mc:AlternateContent xmlns:mc="http://schemas.openxmlformats.org/markup-compatibility/2006">
              <mc:Choice xmlns:v="urn:schemas-microsoft-com:vml" Requires="v">
                <p:oleObj r:id="rId2" imgW="2832100" imgH="762000" progId="Equation.3">
                  <p:embed/>
                </p:oleObj>
              </mc:Choice>
              <mc:Fallback>
                <p:oleObj r:id="rId2" imgW="2832100" imgH="762000" progId="Equation.3">
                  <p:embed/>
                  <p:pic>
                    <p:nvPicPr>
                      <p:cNvPr id="0" name="图片 3336"/>
                      <p:cNvPicPr/>
                      <p:nvPr/>
                    </p:nvPicPr>
                    <p:blipFill>
                      <a:blip r:embed="rId3"/>
                      <a:stretch>
                        <a:fillRect/>
                      </a:stretch>
                    </p:blipFill>
                    <p:spPr>
                      <a:xfrm>
                        <a:off x="1547812" y="1628800"/>
                        <a:ext cx="4041576" cy="1007721"/>
                      </a:xfrm>
                      <a:prstGeom prst="rect">
                        <a:avLst/>
                      </a:prstGeom>
                      <a:noFill/>
                      <a:ln w="38100">
                        <a:noFill/>
                        <a:miter/>
                      </a:ln>
                    </p:spPr>
                  </p:pic>
                </p:oleObj>
              </mc:Fallback>
            </mc:AlternateContent>
          </a:graphicData>
        </a:graphic>
      </p:graphicFrame>
      <p:graphicFrame>
        <p:nvGraphicFramePr>
          <p:cNvPr id="357382" name="Object 24"/>
          <p:cNvGraphicFramePr>
            <a:graphicFrameLocks noChangeAspect="1"/>
          </p:cNvGraphicFramePr>
          <p:nvPr/>
        </p:nvGraphicFramePr>
        <p:xfrm>
          <a:off x="2633774" y="2567718"/>
          <a:ext cx="3954450" cy="1076527"/>
        </p:xfrm>
        <a:graphic>
          <a:graphicData uri="http://schemas.openxmlformats.org/presentationml/2006/ole">
            <mc:AlternateContent xmlns:mc="http://schemas.openxmlformats.org/markup-compatibility/2006">
              <mc:Choice xmlns:v="urn:schemas-microsoft-com:vml" Requires="v">
                <p:oleObj r:id="rId4" imgW="2501900" imgH="762000" progId="Equation.3">
                  <p:embed/>
                </p:oleObj>
              </mc:Choice>
              <mc:Fallback>
                <p:oleObj r:id="rId4" imgW="2501900" imgH="762000" progId="Equation.3">
                  <p:embed/>
                  <p:pic>
                    <p:nvPicPr>
                      <p:cNvPr id="0" name="图片 3332"/>
                      <p:cNvPicPr/>
                      <p:nvPr/>
                    </p:nvPicPr>
                    <p:blipFill>
                      <a:blip r:embed="rId5"/>
                      <a:stretch>
                        <a:fillRect/>
                      </a:stretch>
                    </p:blipFill>
                    <p:spPr>
                      <a:xfrm>
                        <a:off x="2633774" y="2567718"/>
                        <a:ext cx="3954450" cy="1076527"/>
                      </a:xfrm>
                      <a:prstGeom prst="rect">
                        <a:avLst/>
                      </a:prstGeom>
                      <a:noFill/>
                      <a:ln w="38100">
                        <a:noFill/>
                        <a:miter/>
                      </a:ln>
                    </p:spPr>
                  </p:pic>
                </p:oleObj>
              </mc:Fallback>
            </mc:AlternateContent>
          </a:graphicData>
        </a:graphic>
      </p:graphicFrame>
      <p:graphicFrame>
        <p:nvGraphicFramePr>
          <p:cNvPr id="357383" name="Object 25"/>
          <p:cNvGraphicFramePr>
            <a:graphicFrameLocks noChangeAspect="1"/>
          </p:cNvGraphicFramePr>
          <p:nvPr/>
        </p:nvGraphicFramePr>
        <p:xfrm>
          <a:off x="2339752" y="1270930"/>
          <a:ext cx="2386236" cy="471921"/>
        </p:xfrm>
        <a:graphic>
          <a:graphicData uri="http://schemas.openxmlformats.org/presentationml/2006/ole">
            <mc:AlternateContent xmlns:mc="http://schemas.openxmlformats.org/markup-compatibility/2006">
              <mc:Choice xmlns:v="urn:schemas-microsoft-com:vml" Requires="v">
                <p:oleObj r:id="rId6" imgW="1701800" imgH="317500" progId="Equation.DSMT4">
                  <p:embed/>
                </p:oleObj>
              </mc:Choice>
              <mc:Fallback>
                <p:oleObj r:id="rId6" imgW="1701800" imgH="317500" progId="Equation.DSMT4">
                  <p:embed/>
                  <p:pic>
                    <p:nvPicPr>
                      <p:cNvPr id="0" name="图片 3347"/>
                      <p:cNvPicPr/>
                      <p:nvPr/>
                    </p:nvPicPr>
                    <p:blipFill>
                      <a:blip r:embed="rId7"/>
                      <a:stretch>
                        <a:fillRect/>
                      </a:stretch>
                    </p:blipFill>
                    <p:spPr>
                      <a:xfrm>
                        <a:off x="2339752" y="1270930"/>
                        <a:ext cx="2386236" cy="471921"/>
                      </a:xfrm>
                      <a:prstGeom prst="rect">
                        <a:avLst/>
                      </a:prstGeom>
                      <a:noFill/>
                      <a:ln w="38100">
                        <a:noFill/>
                        <a:miter/>
                      </a:ln>
                    </p:spPr>
                  </p:pic>
                </p:oleObj>
              </mc:Fallback>
            </mc:AlternateContent>
          </a:graphicData>
        </a:graphic>
      </p:graphicFrame>
      <p:sp>
        <p:nvSpPr>
          <p:cNvPr id="357384" name="Text Box 8"/>
          <p:cNvSpPr txBox="1"/>
          <p:nvPr/>
        </p:nvSpPr>
        <p:spPr>
          <a:xfrm>
            <a:off x="1872605" y="2701144"/>
            <a:ext cx="1008111" cy="338554"/>
          </a:xfrm>
          <a:prstGeom prst="rect">
            <a:avLst/>
          </a:prstGeom>
          <a:noFill/>
          <a:ln w="9525" cap="flat" cmpd="sng">
            <a:solidFill>
              <a:srgbClr val="000099"/>
            </a:solidFill>
            <a:prstDash val="solid"/>
            <a:miter/>
            <a:headEnd type="none" w="med" len="med"/>
            <a:tailEnd type="none" w="med" len="med"/>
          </a:ln>
        </p:spPr>
        <p:txBody>
          <a:bodyPr wrap="square">
            <a:spAutoFit/>
          </a:bodyPr>
          <a:lstStyle/>
          <a:p>
            <a:pPr eaLnBrk="0" hangingPunct="0"/>
            <a:r>
              <a:rPr lang="zh-CN" altLang="en-US" sz="1600" b="1" dirty="0">
                <a:solidFill>
                  <a:srgbClr val="FF0000"/>
                </a:solidFill>
                <a:latin typeface="Times New Roman" panose="02020603050405020304" pitchFamily="18" charset="0"/>
                <a:ea typeface="楷体_GB2312" pitchFamily="49" charset="-122"/>
              </a:rPr>
              <a:t>由独立性</a:t>
            </a:r>
          </a:p>
        </p:txBody>
      </p:sp>
      <p:graphicFrame>
        <p:nvGraphicFramePr>
          <p:cNvPr id="9" name="Object 32"/>
          <p:cNvGraphicFramePr>
            <a:graphicFrameLocks noChangeAspect="1"/>
          </p:cNvGraphicFramePr>
          <p:nvPr/>
        </p:nvGraphicFramePr>
        <p:xfrm>
          <a:off x="843211" y="5706318"/>
          <a:ext cx="4160837" cy="1035050"/>
        </p:xfrm>
        <a:graphic>
          <a:graphicData uri="http://schemas.openxmlformats.org/presentationml/2006/ole">
            <mc:AlternateContent xmlns:mc="http://schemas.openxmlformats.org/markup-compatibility/2006">
              <mc:Choice xmlns:v="urn:schemas-microsoft-com:vml" Requires="v">
                <p:oleObj r:id="rId8" imgW="3035300" imgH="749300" progId="Equation.DSMT4">
                  <p:embed/>
                </p:oleObj>
              </mc:Choice>
              <mc:Fallback>
                <p:oleObj r:id="rId8" imgW="3035300" imgH="749300" progId="Equation.DSMT4">
                  <p:embed/>
                  <p:pic>
                    <p:nvPicPr>
                      <p:cNvPr id="0" name="图片 43038"/>
                      <p:cNvPicPr/>
                      <p:nvPr/>
                    </p:nvPicPr>
                    <p:blipFill>
                      <a:blip r:embed="rId9"/>
                      <a:stretch>
                        <a:fillRect/>
                      </a:stretch>
                    </p:blipFill>
                    <p:spPr>
                      <a:xfrm>
                        <a:off x="843211" y="5706318"/>
                        <a:ext cx="4160837" cy="1035050"/>
                      </a:xfrm>
                      <a:prstGeom prst="rect">
                        <a:avLst/>
                      </a:prstGeom>
                      <a:noFill/>
                      <a:ln w="38100">
                        <a:noFill/>
                        <a:miter/>
                      </a:ln>
                    </p:spPr>
                  </p:pic>
                </p:oleObj>
              </mc:Fallback>
            </mc:AlternateContent>
          </a:graphicData>
        </a:graphic>
      </p:graphicFrame>
      <p:sp>
        <p:nvSpPr>
          <p:cNvPr id="10" name="Rectangle 3"/>
          <p:cNvSpPr/>
          <p:nvPr/>
        </p:nvSpPr>
        <p:spPr>
          <a:xfrm>
            <a:off x="4860032" y="5949280"/>
            <a:ext cx="2722562" cy="519112"/>
          </a:xfrm>
          <a:prstGeom prst="rect">
            <a:avLst/>
          </a:prstGeom>
          <a:noFill/>
          <a:ln w="9525">
            <a:noFill/>
          </a:ln>
        </p:spPr>
        <p:txBody>
          <a:bodyPr wrap="none" anchor="ctr">
            <a:spAutoFit/>
          </a:bodyPr>
          <a:lstStyle/>
          <a:p>
            <a:pPr algn="ctr"/>
            <a:r>
              <a:rPr lang="zh-CN" altLang="en-US" dirty="0">
                <a:solidFill>
                  <a:srgbClr val="0000FF"/>
                </a:solidFill>
                <a:latin typeface="楷体_GB2312" pitchFamily="49" charset="-122"/>
                <a:ea typeface="楷体_GB2312" pitchFamily="49" charset="-122"/>
              </a:rPr>
              <a:t>（当</a:t>
            </a:r>
            <a:r>
              <a:rPr lang="en-US" altLang="zh-CN" i="1" dirty="0">
                <a:solidFill>
                  <a:srgbClr val="0000FF"/>
                </a:solidFill>
                <a:latin typeface="Times New Roman" panose="02020603050405020304" pitchFamily="18" charset="0"/>
                <a:ea typeface="楷体_GB2312" pitchFamily="49" charset="-122"/>
              </a:rPr>
              <a:t>X</a:t>
            </a:r>
            <a:r>
              <a:rPr lang="en-US" altLang="zh-CN" i="1" baseline="-25000" dirty="0">
                <a:solidFill>
                  <a:srgbClr val="0000FF"/>
                </a:solidFill>
                <a:latin typeface="Times New Roman" panose="02020603050405020304" pitchFamily="18" charset="0"/>
                <a:ea typeface="楷体_GB2312" pitchFamily="49" charset="-122"/>
              </a:rPr>
              <a:t>i</a:t>
            </a:r>
            <a:r>
              <a:rPr lang="en-US" altLang="zh-CN" i="1" baseline="-25000" dirty="0">
                <a:solidFill>
                  <a:srgbClr val="0000FF"/>
                </a:solidFill>
                <a:latin typeface="楷体_GB2312" pitchFamily="49" charset="-122"/>
                <a:ea typeface="楷体_GB2312" pitchFamily="49" charset="-122"/>
              </a:rPr>
              <a:t> </a:t>
            </a:r>
            <a:r>
              <a:rPr lang="zh-CN" altLang="en-US" dirty="0">
                <a:solidFill>
                  <a:srgbClr val="0000FF"/>
                </a:solidFill>
                <a:latin typeface="楷体_GB2312" pitchFamily="49" charset="-122"/>
                <a:ea typeface="楷体_GB2312" pitchFamily="49" charset="-122"/>
              </a:rPr>
              <a:t>独立时）</a:t>
            </a:r>
            <a:endParaRPr lang="zh-CN" altLang="en-US" baseline="-25000" dirty="0">
              <a:solidFill>
                <a:srgbClr val="0000FF"/>
              </a:solidFill>
              <a:latin typeface="楷体_GB2312" pitchFamily="49" charset="-122"/>
              <a:ea typeface="楷体_GB2312" pitchFamily="49" charset="-122"/>
            </a:endParaRPr>
          </a:p>
        </p:txBody>
      </p:sp>
      <p:sp>
        <p:nvSpPr>
          <p:cNvPr id="11" name="Text Box 4"/>
          <p:cNvSpPr txBox="1"/>
          <p:nvPr/>
        </p:nvSpPr>
        <p:spPr>
          <a:xfrm>
            <a:off x="658688" y="5085184"/>
            <a:ext cx="7801744" cy="544765"/>
          </a:xfrm>
          <a:prstGeom prst="rect">
            <a:avLst/>
          </a:prstGeom>
          <a:noFill/>
          <a:ln w="25400">
            <a:solidFill>
              <a:srgbClr val="002060"/>
            </a:solidFill>
          </a:ln>
        </p:spPr>
        <p:txBody>
          <a:bodyPr wrap="square">
            <a:spAutoFit/>
          </a:bodyPr>
          <a:lstStyle/>
          <a:p>
            <a:pPr>
              <a:lnSpc>
                <a:spcPct val="115000"/>
              </a:lnSpc>
            </a:pPr>
            <a:r>
              <a:rPr lang="zh-CN" altLang="en-US" dirty="0">
                <a:solidFill>
                  <a:srgbClr val="FF0000"/>
                </a:solidFill>
                <a:latin typeface="黑体" panose="02010609060101010101" pitchFamily="49" charset="-122"/>
                <a:ea typeface="黑体" panose="02010609060101010101" pitchFamily="49" charset="-122"/>
              </a:rPr>
              <a:t>注意</a:t>
            </a:r>
            <a:r>
              <a:rPr lang="en-US" altLang="zh-CN" dirty="0">
                <a:solidFill>
                  <a:srgbClr val="FF0000"/>
                </a:solidFill>
                <a:latin typeface="黑体" panose="02010609060101010101" pitchFamily="49" charset="-122"/>
                <a:ea typeface="楷体_GB2312" pitchFamily="49" charset="-122"/>
              </a:rPr>
              <a:t> </a:t>
            </a:r>
            <a:r>
              <a:rPr lang="zh-CN" altLang="en-US" dirty="0">
                <a:latin typeface="楷体_GB2312" pitchFamily="49" charset="-122"/>
                <a:ea typeface="楷体_GB2312" pitchFamily="49" charset="-122"/>
              </a:rPr>
              <a:t>由</a:t>
            </a:r>
            <a:r>
              <a:rPr lang="en-US" altLang="zh-CN" i="1" dirty="0">
                <a:latin typeface="Times New Roman" panose="02020603050405020304" pitchFamily="18" charset="0"/>
                <a:ea typeface="楷体_GB2312" pitchFamily="49" charset="-122"/>
              </a:rPr>
              <a:t>E</a:t>
            </a:r>
            <a:r>
              <a:rPr lang="en-US" altLang="zh-CN"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XY </a:t>
            </a:r>
            <a:r>
              <a:rPr lang="en-US" altLang="zh-CN"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E</a:t>
            </a:r>
            <a:r>
              <a:rPr lang="en-US" altLang="zh-CN"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X </a:t>
            </a:r>
            <a:r>
              <a:rPr lang="en-US" altLang="zh-CN"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E</a:t>
            </a:r>
            <a:r>
              <a:rPr lang="en-US" altLang="zh-CN"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Y </a:t>
            </a:r>
            <a:r>
              <a:rPr lang="en-US" altLang="zh-CN" dirty="0">
                <a:latin typeface="Times New Roman" panose="02020603050405020304" pitchFamily="18" charset="0"/>
                <a:ea typeface="楷体_GB2312" pitchFamily="49" charset="-122"/>
              </a:rPr>
              <a:t>)</a:t>
            </a:r>
            <a:r>
              <a:rPr lang="zh-CN" altLang="en-US" dirty="0">
                <a:latin typeface="楷体_GB2312" pitchFamily="49" charset="-122"/>
                <a:ea typeface="楷体_GB2312" pitchFamily="49" charset="-122"/>
              </a:rPr>
              <a:t>不一定能推出</a:t>
            </a:r>
            <a:r>
              <a:rPr lang="en-US" altLang="zh-CN" i="1" dirty="0">
                <a:latin typeface="Times New Roman" panose="02020603050405020304" pitchFamily="18" charset="0"/>
                <a:ea typeface="楷体_GB2312" pitchFamily="49" charset="-122"/>
              </a:rPr>
              <a:t>X</a:t>
            </a:r>
            <a:r>
              <a:rPr lang="en-US" altLang="zh-CN" dirty="0">
                <a:latin typeface="Times New Roman" panose="02020603050405020304" pitchFamily="18" charset="0"/>
                <a:ea typeface="楷体_GB2312" pitchFamily="49" charset="-122"/>
              </a:rPr>
              <a:t>,</a:t>
            </a:r>
            <a:r>
              <a:rPr lang="en-US" altLang="zh-CN" i="1" dirty="0">
                <a:latin typeface="Times New Roman" panose="02020603050405020304" pitchFamily="18" charset="0"/>
                <a:ea typeface="楷体_GB2312" pitchFamily="49" charset="-122"/>
              </a:rPr>
              <a:t>Y </a:t>
            </a:r>
            <a:r>
              <a:rPr lang="zh-CN" altLang="en-US" dirty="0">
                <a:latin typeface="楷体_GB2312" pitchFamily="49" charset="-122"/>
                <a:ea typeface="楷体_GB2312" pitchFamily="49" charset="-122"/>
              </a:rPr>
              <a:t>独立</a:t>
            </a:r>
          </a:p>
        </p:txBody>
      </p:sp>
      <p:graphicFrame>
        <p:nvGraphicFramePr>
          <p:cNvPr id="12" name="Object 33"/>
          <p:cNvGraphicFramePr>
            <a:graphicFrameLocks noChangeAspect="1"/>
          </p:cNvGraphicFramePr>
          <p:nvPr/>
        </p:nvGraphicFramePr>
        <p:xfrm>
          <a:off x="2663190" y="3526011"/>
          <a:ext cx="3815715" cy="1127125"/>
        </p:xfrm>
        <a:graphic>
          <a:graphicData uri="http://schemas.openxmlformats.org/presentationml/2006/ole">
            <mc:AlternateContent xmlns:mc="http://schemas.openxmlformats.org/markup-compatibility/2006">
              <mc:Choice xmlns:v="urn:schemas-microsoft-com:vml" Requires="v">
                <p:oleObj r:id="rId10" imgW="1663700" imgH="469900" progId="Equation.3">
                  <p:embed/>
                </p:oleObj>
              </mc:Choice>
              <mc:Fallback>
                <p:oleObj r:id="rId10" imgW="1663700" imgH="469900" progId="Equation.3">
                  <p:embed/>
                  <p:pic>
                    <p:nvPicPr>
                      <p:cNvPr id="0" name="图片 43039"/>
                      <p:cNvPicPr/>
                      <p:nvPr/>
                    </p:nvPicPr>
                    <p:blipFill>
                      <a:blip r:embed="rId11"/>
                      <a:stretch>
                        <a:fillRect/>
                      </a:stretch>
                    </p:blipFill>
                    <p:spPr>
                      <a:xfrm>
                        <a:off x="2663190" y="3526011"/>
                        <a:ext cx="3815715" cy="1127125"/>
                      </a:xfrm>
                      <a:prstGeom prst="rect">
                        <a:avLst/>
                      </a:prstGeom>
                      <a:noFill/>
                      <a:ln w="38100">
                        <a:noFill/>
                        <a:miter/>
                      </a:ln>
                    </p:spPr>
                  </p:pic>
                </p:oleObj>
              </mc:Fallback>
            </mc:AlternateContent>
          </a:graphicData>
        </a:graphic>
      </p:graphicFrame>
      <p:graphicFrame>
        <p:nvGraphicFramePr>
          <p:cNvPr id="13" name="Object 34"/>
          <p:cNvGraphicFramePr>
            <a:graphicFrameLocks noChangeAspect="1"/>
          </p:cNvGraphicFramePr>
          <p:nvPr/>
        </p:nvGraphicFramePr>
        <p:xfrm>
          <a:off x="2631123" y="4581128"/>
          <a:ext cx="1940877" cy="477998"/>
        </p:xfrm>
        <a:graphic>
          <a:graphicData uri="http://schemas.openxmlformats.org/presentationml/2006/ole">
            <mc:AlternateContent xmlns:mc="http://schemas.openxmlformats.org/markup-compatibility/2006">
              <mc:Choice xmlns:v="urn:schemas-microsoft-com:vml" Requires="v">
                <p:oleObj r:id="rId12" imgW="1358900" imgH="317500" progId="Equation.3">
                  <p:embed/>
                </p:oleObj>
              </mc:Choice>
              <mc:Fallback>
                <p:oleObj r:id="rId12" imgW="1358900" imgH="317500" progId="Equation.3">
                  <p:embed/>
                  <p:pic>
                    <p:nvPicPr>
                      <p:cNvPr id="0" name="图片 43040"/>
                      <p:cNvPicPr/>
                      <p:nvPr/>
                    </p:nvPicPr>
                    <p:blipFill>
                      <a:blip r:embed="rId13"/>
                      <a:stretch>
                        <a:fillRect/>
                      </a:stretch>
                    </p:blipFill>
                    <p:spPr>
                      <a:xfrm>
                        <a:off x="2631123" y="4581128"/>
                        <a:ext cx="1940877" cy="477998"/>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7378"/>
                                        </p:tgtEl>
                                        <p:attrNameLst>
                                          <p:attrName>style.visibility</p:attrName>
                                        </p:attrNameLst>
                                      </p:cBhvr>
                                      <p:to>
                                        <p:strVal val="visible"/>
                                      </p:to>
                                    </p:set>
                                    <p:animEffect transition="in" filter="wipe(left)">
                                      <p:cBhvr>
                                        <p:cTn id="7" dur="500"/>
                                        <p:tgtEl>
                                          <p:spTgt spid="3573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7380">
                                            <p:txEl>
                                              <p:pRg st="0" end="0"/>
                                            </p:txEl>
                                          </p:spTgt>
                                        </p:tgtEl>
                                        <p:attrNameLst>
                                          <p:attrName>style.visibility</p:attrName>
                                        </p:attrNameLst>
                                      </p:cBhvr>
                                      <p:to>
                                        <p:strVal val="visible"/>
                                      </p:to>
                                    </p:set>
                                    <p:animEffect transition="in" filter="wipe(left)">
                                      <p:cBhvr>
                                        <p:cTn id="12" dur="500"/>
                                        <p:tgtEl>
                                          <p:spTgt spid="35738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57383"/>
                                        </p:tgtEl>
                                        <p:attrNameLst>
                                          <p:attrName>style.visibility</p:attrName>
                                        </p:attrNameLst>
                                      </p:cBhvr>
                                      <p:to>
                                        <p:strVal val="visible"/>
                                      </p:to>
                                    </p:set>
                                    <p:animEffect transition="in" filter="wipe(left)">
                                      <p:cBhvr>
                                        <p:cTn id="17" dur="500"/>
                                        <p:tgtEl>
                                          <p:spTgt spid="35738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57381"/>
                                        </p:tgtEl>
                                        <p:attrNameLst>
                                          <p:attrName>style.visibility</p:attrName>
                                        </p:attrNameLst>
                                      </p:cBhvr>
                                      <p:to>
                                        <p:strVal val="visible"/>
                                      </p:to>
                                    </p:set>
                                    <p:animEffect transition="in" filter="wipe(left)">
                                      <p:cBhvr>
                                        <p:cTn id="22" dur="500"/>
                                        <p:tgtEl>
                                          <p:spTgt spid="35738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57384"/>
                                        </p:tgtEl>
                                        <p:attrNameLst>
                                          <p:attrName>style.visibility</p:attrName>
                                        </p:attrNameLst>
                                      </p:cBhvr>
                                      <p:to>
                                        <p:strVal val="visible"/>
                                      </p:to>
                                    </p:set>
                                    <p:animEffect transition="in" filter="wipe(left)">
                                      <p:cBhvr>
                                        <p:cTn id="27" dur="500"/>
                                        <p:tgtEl>
                                          <p:spTgt spid="35738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57382"/>
                                        </p:tgtEl>
                                        <p:attrNameLst>
                                          <p:attrName>style.visibility</p:attrName>
                                        </p:attrNameLst>
                                      </p:cBhvr>
                                      <p:to>
                                        <p:strVal val="visible"/>
                                      </p:to>
                                    </p:set>
                                    <p:animEffect transition="in" filter="wipe(left)">
                                      <p:cBhvr>
                                        <p:cTn id="32" dur="500"/>
                                        <p:tgtEl>
                                          <p:spTgt spid="35738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left)">
                                      <p:cBhvr>
                                        <p:cTn id="51" dur="500"/>
                                        <p:tgtEl>
                                          <p:spTgt spid="9"/>
                                        </p:tgtEl>
                                      </p:cBhvr>
                                    </p:animEffect>
                                  </p:childTnLst>
                                </p:cTn>
                              </p:par>
                            </p:childTnLst>
                          </p:cTn>
                        </p:par>
                        <p:par>
                          <p:cTn id="52" fill="hold">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left)">
                                      <p:cBhvr>
                                        <p:cTn id="5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78" grpId="0"/>
      <p:bldP spid="357380" grpId="0" build="p"/>
      <p:bldP spid="357384" grpId="0" animBg="1"/>
      <p:bldP spid="10" grpId="0"/>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8" name="Line 2"/>
          <p:cNvSpPr>
            <a:spLocks noChangeShapeType="1"/>
          </p:cNvSpPr>
          <p:nvPr/>
        </p:nvSpPr>
        <p:spPr bwMode="auto">
          <a:xfrm>
            <a:off x="2667000" y="2197496"/>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14:hiddenLine>
            </a:ext>
          </a:extLst>
        </p:spPr>
        <p:txBody>
          <a:bodyPr wrap="none" anchor="ctr"/>
          <a:lstStyle/>
          <a:p>
            <a:endParaRPr lang="zh-CN" altLang="en-US"/>
          </a:p>
        </p:txBody>
      </p:sp>
      <p:sp>
        <p:nvSpPr>
          <p:cNvPr id="32779" name="Line 3"/>
          <p:cNvSpPr>
            <a:spLocks noChangeShapeType="1"/>
          </p:cNvSpPr>
          <p:nvPr/>
        </p:nvSpPr>
        <p:spPr bwMode="auto">
          <a:xfrm>
            <a:off x="2667000" y="2197496"/>
            <a:ext cx="609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14:hiddenLine>
            </a:ext>
          </a:extLst>
        </p:spPr>
        <p:txBody>
          <a:bodyPr wrap="none" anchor="ctr"/>
          <a:lstStyle/>
          <a:p>
            <a:endParaRPr lang="zh-CN" altLang="en-US"/>
          </a:p>
        </p:txBody>
      </p:sp>
      <p:sp>
        <p:nvSpPr>
          <p:cNvPr id="32780" name="Line 4"/>
          <p:cNvSpPr>
            <a:spLocks noChangeShapeType="1"/>
          </p:cNvSpPr>
          <p:nvPr/>
        </p:nvSpPr>
        <p:spPr bwMode="auto">
          <a:xfrm>
            <a:off x="3276600" y="2197496"/>
            <a:ext cx="2971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14:hiddenLine>
            </a:ext>
          </a:extLst>
        </p:spPr>
        <p:txBody>
          <a:bodyPr wrap="none" anchor="ctr"/>
          <a:lstStyle/>
          <a:p>
            <a:endParaRPr lang="zh-CN" altLang="en-US"/>
          </a:p>
        </p:txBody>
      </p:sp>
      <p:sp>
        <p:nvSpPr>
          <p:cNvPr id="32781" name="Line 5"/>
          <p:cNvSpPr>
            <a:spLocks noChangeShapeType="1"/>
          </p:cNvSpPr>
          <p:nvPr/>
        </p:nvSpPr>
        <p:spPr bwMode="auto">
          <a:xfrm>
            <a:off x="2667000" y="2730896"/>
            <a:ext cx="0" cy="1574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14:hiddenLine>
            </a:ext>
          </a:extLst>
        </p:spPr>
        <p:txBody>
          <a:bodyPr wrap="none" anchor="ctr"/>
          <a:lstStyle/>
          <a:p>
            <a:endParaRPr lang="zh-CN" altLang="en-US"/>
          </a:p>
        </p:txBody>
      </p:sp>
      <p:grpSp>
        <p:nvGrpSpPr>
          <p:cNvPr id="32782" name="Group 6"/>
          <p:cNvGrpSpPr/>
          <p:nvPr/>
        </p:nvGrpSpPr>
        <p:grpSpPr bwMode="auto">
          <a:xfrm>
            <a:off x="395288" y="539056"/>
            <a:ext cx="6216650" cy="2328863"/>
            <a:chOff x="336" y="224"/>
            <a:chExt cx="3916" cy="1467"/>
          </a:xfrm>
        </p:grpSpPr>
        <p:sp>
          <p:nvSpPr>
            <p:cNvPr id="32790" name="Rectangle 7"/>
            <p:cNvSpPr>
              <a:spLocks noChangeArrowheads="1"/>
            </p:cNvSpPr>
            <p:nvPr/>
          </p:nvSpPr>
          <p:spPr bwMode="auto">
            <a:xfrm>
              <a:off x="336" y="252"/>
              <a:ext cx="72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dirty="0">
                  <a:solidFill>
                    <a:srgbClr val="0000FF"/>
                  </a:solidFill>
                  <a:latin typeface="楷体_GB2312" pitchFamily="49" charset="-122"/>
                  <a:ea typeface="楷体_GB2312" pitchFamily="49" charset="-122"/>
                </a:rPr>
                <a:t>例</a:t>
              </a:r>
              <a:r>
                <a:rPr kumimoji="1" lang="en-US" altLang="zh-CN" sz="2800" dirty="0">
                  <a:solidFill>
                    <a:srgbClr val="0000FF"/>
                  </a:solidFill>
                  <a:latin typeface="楷体_GB2312" pitchFamily="49" charset="-122"/>
                  <a:ea typeface="楷体_GB2312" pitchFamily="49" charset="-122"/>
                </a:rPr>
                <a:t>11</a:t>
              </a:r>
              <a:endParaRPr kumimoji="1" lang="en-US" altLang="zh-CN" sz="4400" dirty="0">
                <a:solidFill>
                  <a:srgbClr val="0000FF"/>
                </a:solidFill>
                <a:latin typeface="Times New Roman" panose="02020603050405020304" pitchFamily="18" charset="0"/>
              </a:endParaRPr>
            </a:p>
          </p:txBody>
        </p:sp>
        <p:sp>
          <p:nvSpPr>
            <p:cNvPr id="32791" name="Text Box 8"/>
            <p:cNvSpPr txBox="1">
              <a:spLocks noChangeArrowheads="1"/>
            </p:cNvSpPr>
            <p:nvPr/>
          </p:nvSpPr>
          <p:spPr bwMode="auto">
            <a:xfrm>
              <a:off x="909" y="226"/>
              <a:ext cx="1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dirty="0">
                  <a:latin typeface="Times New Roman" panose="02020603050405020304" pitchFamily="18" charset="0"/>
                  <a:ea typeface="楷体_GB2312" pitchFamily="49" charset="-122"/>
                </a:rPr>
                <a:t>设随机变量</a:t>
              </a:r>
            </a:p>
          </p:txBody>
        </p:sp>
        <p:graphicFrame>
          <p:nvGraphicFramePr>
            <p:cNvPr id="32776" name="Object 9"/>
            <p:cNvGraphicFramePr>
              <a:graphicFrameLocks noChangeAspect="1"/>
            </p:cNvGraphicFramePr>
            <p:nvPr/>
          </p:nvGraphicFramePr>
          <p:xfrm>
            <a:off x="2150" y="302"/>
            <a:ext cx="584" cy="248"/>
          </p:xfrm>
          <a:graphic>
            <a:graphicData uri="http://schemas.openxmlformats.org/presentationml/2006/ole">
              <mc:AlternateContent xmlns:mc="http://schemas.openxmlformats.org/markup-compatibility/2006">
                <mc:Choice xmlns:v="urn:schemas-microsoft-com:vml" Requires="v">
                  <p:oleObj name="Equation" r:id="rId2" imgW="1511300" imgH="622300" progId="Equation.DSMT4">
                    <p:embed/>
                  </p:oleObj>
                </mc:Choice>
                <mc:Fallback>
                  <p:oleObj name="Equation" r:id="rId2" imgW="1511300" imgH="622300" progId="Equation.DSMT4">
                    <p:embed/>
                    <p:pic>
                      <p:nvPicPr>
                        <p:cNvPr id="0" name="图片 553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0" y="302"/>
                          <a:ext cx="584" cy="248"/>
                        </a:xfrm>
                        <a:prstGeom prst="rect">
                          <a:avLst/>
                        </a:prstGeom>
                        <a:noFill/>
                        <a:ln>
                          <a:noFill/>
                        </a:ln>
                      </p:spPr>
                    </p:pic>
                  </p:oleObj>
                </mc:Fallback>
              </mc:AlternateContent>
            </a:graphicData>
          </a:graphic>
        </p:graphicFrame>
        <p:sp>
          <p:nvSpPr>
            <p:cNvPr id="32792" name="Text Box 10"/>
            <p:cNvSpPr txBox="1">
              <a:spLocks noChangeArrowheads="1"/>
            </p:cNvSpPr>
            <p:nvPr/>
          </p:nvSpPr>
          <p:spPr bwMode="auto">
            <a:xfrm>
              <a:off x="2786" y="224"/>
              <a:ext cx="14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800" dirty="0">
                  <a:latin typeface="Times New Roman" panose="02020603050405020304" pitchFamily="18" charset="0"/>
                  <a:ea typeface="楷体_GB2312" pitchFamily="49" charset="-122"/>
                </a:rPr>
                <a:t>的概率密度为</a:t>
              </a:r>
            </a:p>
          </p:txBody>
        </p:sp>
        <p:graphicFrame>
          <p:nvGraphicFramePr>
            <p:cNvPr id="32777" name="Object 11"/>
            <p:cNvGraphicFramePr>
              <a:graphicFrameLocks noChangeAspect="1"/>
            </p:cNvGraphicFramePr>
            <p:nvPr/>
          </p:nvGraphicFramePr>
          <p:xfrm>
            <a:off x="960" y="638"/>
            <a:ext cx="2831" cy="718"/>
          </p:xfrm>
          <a:graphic>
            <a:graphicData uri="http://schemas.openxmlformats.org/presentationml/2006/ole">
              <mc:AlternateContent xmlns:mc="http://schemas.openxmlformats.org/markup-compatibility/2006">
                <mc:Choice xmlns:v="urn:schemas-microsoft-com:vml" Requires="v">
                  <p:oleObj name="Equation" r:id="rId4" imgW="6781800" imgH="1701800" progId="Equation.DSMT4">
                    <p:embed/>
                  </p:oleObj>
                </mc:Choice>
                <mc:Fallback>
                  <p:oleObj name="Equation" r:id="rId4" imgW="6781800" imgH="1701800" progId="Equation.DSMT4">
                    <p:embed/>
                    <p:pic>
                      <p:nvPicPr>
                        <p:cNvPr id="0" name="图片 553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 y="638"/>
                          <a:ext cx="2831" cy="718"/>
                        </a:xfrm>
                        <a:prstGeom prst="rect">
                          <a:avLst/>
                        </a:prstGeom>
                        <a:noFill/>
                        <a:ln>
                          <a:noFill/>
                        </a:ln>
                      </p:spPr>
                    </p:pic>
                  </p:oleObj>
                </mc:Fallback>
              </mc:AlternateContent>
            </a:graphicData>
          </a:graphic>
        </p:graphicFrame>
        <p:sp>
          <p:nvSpPr>
            <p:cNvPr id="32793" name="Text Box 12"/>
            <p:cNvSpPr txBox="1">
              <a:spLocks noChangeArrowheads="1"/>
            </p:cNvSpPr>
            <p:nvPr/>
          </p:nvSpPr>
          <p:spPr bwMode="auto">
            <a:xfrm>
              <a:off x="361" y="1364"/>
              <a:ext cx="26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800" dirty="0">
                  <a:latin typeface="Times New Roman" panose="02020603050405020304" pitchFamily="18" charset="0"/>
                  <a:ea typeface="楷体_GB2312" pitchFamily="49" charset="-122"/>
                </a:rPr>
                <a:t>问 </a:t>
              </a:r>
              <a:r>
                <a:rPr kumimoji="1" lang="en-US" altLang="zh-CN" sz="2800" i="1" dirty="0">
                  <a:latin typeface="Times New Roman" panose="02020603050405020304" pitchFamily="18" charset="0"/>
                  <a:ea typeface="楷体_GB2312" pitchFamily="49" charset="-122"/>
                </a:rPr>
                <a:t>X </a:t>
              </a:r>
              <a:r>
                <a:rPr kumimoji="1" lang="zh-CN" altLang="en-US" sz="2800" dirty="0">
                  <a:latin typeface="Times New Roman" panose="02020603050405020304" pitchFamily="18" charset="0"/>
                  <a:ea typeface="楷体_GB2312" pitchFamily="49" charset="-122"/>
                </a:rPr>
                <a:t>和</a:t>
              </a:r>
              <a:r>
                <a:rPr kumimoji="1" lang="zh-CN" altLang="en-US" sz="2800" i="1" dirty="0">
                  <a:latin typeface="Times New Roman" panose="02020603050405020304" pitchFamily="18" charset="0"/>
                  <a:ea typeface="楷体_GB2312" pitchFamily="49" charset="-122"/>
                </a:rPr>
                <a:t> </a:t>
              </a:r>
              <a:r>
                <a:rPr kumimoji="1" lang="en-US" altLang="zh-CN" sz="2800" i="1" dirty="0">
                  <a:latin typeface="Times New Roman" panose="02020603050405020304" pitchFamily="18" charset="0"/>
                  <a:ea typeface="楷体_GB2312" pitchFamily="49" charset="-122"/>
                </a:rPr>
                <a:t>Y </a:t>
              </a:r>
              <a:r>
                <a:rPr kumimoji="1" lang="zh-CN" altLang="en-US" sz="2800" dirty="0">
                  <a:latin typeface="Times New Roman" panose="02020603050405020304" pitchFamily="18" charset="0"/>
                  <a:ea typeface="楷体_GB2312" pitchFamily="49" charset="-122"/>
                </a:rPr>
                <a:t>是否相互独立？</a:t>
              </a:r>
            </a:p>
          </p:txBody>
        </p:sp>
      </p:grpSp>
      <p:sp>
        <p:nvSpPr>
          <p:cNvPr id="349197" name="Text Box 13"/>
          <p:cNvSpPr txBox="1">
            <a:spLocks noChangeArrowheads="1"/>
          </p:cNvSpPr>
          <p:nvPr/>
        </p:nvSpPr>
        <p:spPr bwMode="auto">
          <a:xfrm>
            <a:off x="107504" y="3006923"/>
            <a:ext cx="541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800" b="1">
                <a:solidFill>
                  <a:srgbClr val="FF3399"/>
                </a:solidFill>
                <a:latin typeface="Times New Roman" panose="02020603050405020304" pitchFamily="18" charset="0"/>
                <a:ea typeface="楷体_GB2312" pitchFamily="49" charset="-122"/>
              </a:rPr>
              <a:t>解</a:t>
            </a:r>
          </a:p>
        </p:txBody>
      </p:sp>
      <p:graphicFrame>
        <p:nvGraphicFramePr>
          <p:cNvPr id="349198" name="Object 14"/>
          <p:cNvGraphicFramePr>
            <a:graphicFrameLocks noChangeAspect="1"/>
          </p:cNvGraphicFramePr>
          <p:nvPr/>
        </p:nvGraphicFramePr>
        <p:xfrm>
          <a:off x="612329" y="2878336"/>
          <a:ext cx="3600450" cy="815975"/>
        </p:xfrm>
        <a:graphic>
          <a:graphicData uri="http://schemas.openxmlformats.org/presentationml/2006/ole">
            <mc:AlternateContent xmlns:mc="http://schemas.openxmlformats.org/markup-compatibility/2006">
              <mc:Choice xmlns:v="urn:schemas-microsoft-com:vml" Requires="v">
                <p:oleObj name="Equation" r:id="rId6" imgW="2654300" imgH="596900" progId="Equation.DSMT4">
                  <p:embed/>
                </p:oleObj>
              </mc:Choice>
              <mc:Fallback>
                <p:oleObj name="Equation" r:id="rId6" imgW="2654300" imgH="596900" progId="Equation.DSMT4">
                  <p:embed/>
                  <p:pic>
                    <p:nvPicPr>
                      <p:cNvPr id="0" name="图片 553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2329" y="2878336"/>
                        <a:ext cx="3600450"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9199" name="Object 15"/>
          <p:cNvGraphicFramePr>
            <a:graphicFrameLocks noChangeAspect="1"/>
          </p:cNvGraphicFramePr>
          <p:nvPr/>
        </p:nvGraphicFramePr>
        <p:xfrm>
          <a:off x="4212779" y="2852936"/>
          <a:ext cx="3311525" cy="962025"/>
        </p:xfrm>
        <a:graphic>
          <a:graphicData uri="http://schemas.openxmlformats.org/presentationml/2006/ole">
            <mc:AlternateContent xmlns:mc="http://schemas.openxmlformats.org/markup-compatibility/2006">
              <mc:Choice xmlns:v="urn:schemas-microsoft-com:vml" Requires="v">
                <p:oleObj name="Equation" r:id="rId8" imgW="2578100" imgH="736600" progId="Equation.DSMT4">
                  <p:embed/>
                </p:oleObj>
              </mc:Choice>
              <mc:Fallback>
                <p:oleObj name="Equation" r:id="rId8" imgW="2578100" imgH="736600" progId="Equation.DSMT4">
                  <p:embed/>
                  <p:pic>
                    <p:nvPicPr>
                      <p:cNvPr id="0" name="图片 553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12779" y="2852936"/>
                        <a:ext cx="331152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84" name="Line 16"/>
          <p:cNvSpPr>
            <a:spLocks noChangeShapeType="1"/>
          </p:cNvSpPr>
          <p:nvPr/>
        </p:nvSpPr>
        <p:spPr bwMode="auto">
          <a:xfrm>
            <a:off x="2371279" y="5510411"/>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14:hiddenLine>
            </a:ext>
          </a:extLst>
        </p:spPr>
        <p:txBody>
          <a:bodyPr wrap="none" anchor="ctr"/>
          <a:lstStyle/>
          <a:p>
            <a:endParaRPr lang="zh-CN" altLang="en-US"/>
          </a:p>
        </p:txBody>
      </p:sp>
      <p:sp>
        <p:nvSpPr>
          <p:cNvPr id="32785" name="Line 17"/>
          <p:cNvSpPr>
            <a:spLocks noChangeShapeType="1"/>
          </p:cNvSpPr>
          <p:nvPr/>
        </p:nvSpPr>
        <p:spPr bwMode="auto">
          <a:xfrm>
            <a:off x="2371279" y="5510411"/>
            <a:ext cx="609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14:hiddenLine>
            </a:ext>
          </a:extLst>
        </p:spPr>
        <p:txBody>
          <a:bodyPr wrap="none" anchor="ctr"/>
          <a:lstStyle/>
          <a:p>
            <a:endParaRPr lang="zh-CN" altLang="en-US"/>
          </a:p>
        </p:txBody>
      </p:sp>
      <p:sp>
        <p:nvSpPr>
          <p:cNvPr id="32786" name="Line 18"/>
          <p:cNvSpPr>
            <a:spLocks noChangeShapeType="1"/>
          </p:cNvSpPr>
          <p:nvPr/>
        </p:nvSpPr>
        <p:spPr bwMode="auto">
          <a:xfrm>
            <a:off x="2980879" y="5510411"/>
            <a:ext cx="2971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14:hiddenLine>
            </a:ext>
          </a:extLst>
        </p:spPr>
        <p:txBody>
          <a:bodyPr wrap="none" anchor="ctr"/>
          <a:lstStyle/>
          <a:p>
            <a:endParaRPr lang="zh-CN" altLang="en-US"/>
          </a:p>
        </p:txBody>
      </p:sp>
      <p:graphicFrame>
        <p:nvGraphicFramePr>
          <p:cNvPr id="349203" name="Object 19"/>
          <p:cNvGraphicFramePr>
            <a:graphicFrameLocks noChangeAspect="1"/>
          </p:cNvGraphicFramePr>
          <p:nvPr/>
        </p:nvGraphicFramePr>
        <p:xfrm>
          <a:off x="510729" y="3814961"/>
          <a:ext cx="3630613" cy="842962"/>
        </p:xfrm>
        <a:graphic>
          <a:graphicData uri="http://schemas.openxmlformats.org/presentationml/2006/ole">
            <mc:AlternateContent xmlns:mc="http://schemas.openxmlformats.org/markup-compatibility/2006">
              <mc:Choice xmlns:v="urn:schemas-microsoft-com:vml" Requires="v">
                <p:oleObj name="Equation" r:id="rId10" imgW="2590800" imgH="596900" progId="Equation.DSMT4">
                  <p:embed/>
                </p:oleObj>
              </mc:Choice>
              <mc:Fallback>
                <p:oleObj name="Equation" r:id="rId10" imgW="2590800" imgH="596900" progId="Equation.DSMT4">
                  <p:embed/>
                  <p:pic>
                    <p:nvPicPr>
                      <p:cNvPr id="0" name="图片 553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0729" y="3814961"/>
                        <a:ext cx="3630613" cy="842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9204" name="Object 20"/>
          <p:cNvGraphicFramePr>
            <a:graphicFrameLocks noChangeAspect="1"/>
          </p:cNvGraphicFramePr>
          <p:nvPr/>
        </p:nvGraphicFramePr>
        <p:xfrm>
          <a:off x="4141342" y="3741936"/>
          <a:ext cx="3479800" cy="995362"/>
        </p:xfrm>
        <a:graphic>
          <a:graphicData uri="http://schemas.openxmlformats.org/presentationml/2006/ole">
            <mc:AlternateContent xmlns:mc="http://schemas.openxmlformats.org/markup-compatibility/2006">
              <mc:Choice xmlns:v="urn:schemas-microsoft-com:vml" Requires="v">
                <p:oleObj name="Equation" r:id="rId12" imgW="2616200" imgH="736600" progId="Equation.DSMT4">
                  <p:embed/>
                </p:oleObj>
              </mc:Choice>
              <mc:Fallback>
                <p:oleObj name="Equation" r:id="rId12" imgW="2616200" imgH="736600" progId="Equation.DSMT4">
                  <p:embed/>
                  <p:pic>
                    <p:nvPicPr>
                      <p:cNvPr id="0" name="图片 553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41342" y="3741936"/>
                        <a:ext cx="3479800" cy="99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9205" name="Object 21"/>
          <p:cNvGraphicFramePr>
            <a:graphicFrameLocks noChangeAspect="1"/>
          </p:cNvGraphicFramePr>
          <p:nvPr/>
        </p:nvGraphicFramePr>
        <p:xfrm>
          <a:off x="540892" y="4749998"/>
          <a:ext cx="5175250" cy="822325"/>
        </p:xfrm>
        <a:graphic>
          <a:graphicData uri="http://schemas.openxmlformats.org/presentationml/2006/ole">
            <mc:AlternateContent xmlns:mc="http://schemas.openxmlformats.org/markup-compatibility/2006">
              <mc:Choice xmlns:v="urn:schemas-microsoft-com:vml" Requires="v">
                <p:oleObj name="Equation" r:id="rId14" imgW="3797300" imgH="596900" progId="Equation.DSMT4">
                  <p:embed/>
                </p:oleObj>
              </mc:Choice>
              <mc:Fallback>
                <p:oleObj name="Equation" r:id="rId14" imgW="3797300" imgH="596900" progId="Equation.DSMT4">
                  <p:embed/>
                  <p:pic>
                    <p:nvPicPr>
                      <p:cNvPr id="0" name="图片 5532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0892" y="4749998"/>
                        <a:ext cx="51752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9206" name="Object 22"/>
          <p:cNvGraphicFramePr>
            <a:graphicFrameLocks noChangeAspect="1"/>
          </p:cNvGraphicFramePr>
          <p:nvPr/>
        </p:nvGraphicFramePr>
        <p:xfrm>
          <a:off x="1733104" y="5615186"/>
          <a:ext cx="4487863" cy="990600"/>
        </p:xfrm>
        <a:graphic>
          <a:graphicData uri="http://schemas.openxmlformats.org/presentationml/2006/ole">
            <mc:AlternateContent xmlns:mc="http://schemas.openxmlformats.org/markup-compatibility/2006">
              <mc:Choice xmlns:v="urn:schemas-microsoft-com:vml" Requires="v">
                <p:oleObj name="Equation" r:id="rId16" imgW="3213100" imgH="685800" progId="Equation.DSMT4">
                  <p:embed/>
                </p:oleObj>
              </mc:Choice>
              <mc:Fallback>
                <p:oleObj name="Equation" r:id="rId16" imgW="3213100" imgH="685800" progId="Equation.DSMT4">
                  <p:embed/>
                  <p:pic>
                    <p:nvPicPr>
                      <p:cNvPr id="0" name="图片 5532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33104" y="5615186"/>
                        <a:ext cx="4487863"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9209" name="Rectangle 25"/>
          <p:cNvSpPr>
            <a:spLocks noChangeArrowheads="1"/>
          </p:cNvSpPr>
          <p:nvPr/>
        </p:nvSpPr>
        <p:spPr bwMode="auto">
          <a:xfrm>
            <a:off x="6039992" y="4924623"/>
            <a:ext cx="29860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i="1">
                <a:solidFill>
                  <a:srgbClr val="3333FF"/>
                </a:solidFill>
                <a:latin typeface="Times New Roman" panose="02020603050405020304" pitchFamily="18" charset="0"/>
              </a:rPr>
              <a:t>E</a:t>
            </a:r>
            <a:r>
              <a:rPr kumimoji="1" lang="en-US" altLang="zh-CN" sz="2800" b="1">
                <a:solidFill>
                  <a:srgbClr val="3333FF"/>
                </a:solidFill>
                <a:latin typeface="Times New Roman" panose="02020603050405020304" pitchFamily="18" charset="0"/>
              </a:rPr>
              <a:t>(</a:t>
            </a:r>
            <a:r>
              <a:rPr kumimoji="1" lang="en-US" altLang="zh-CN" sz="2800" b="1" i="1">
                <a:solidFill>
                  <a:srgbClr val="3333FF"/>
                </a:solidFill>
                <a:latin typeface="Times New Roman" panose="02020603050405020304" pitchFamily="18" charset="0"/>
              </a:rPr>
              <a:t>XY </a:t>
            </a:r>
            <a:r>
              <a:rPr kumimoji="1" lang="en-US" altLang="zh-CN" sz="2800" b="1">
                <a:solidFill>
                  <a:srgbClr val="3333FF"/>
                </a:solidFill>
                <a:latin typeface="Times New Roman" panose="02020603050405020304" pitchFamily="18" charset="0"/>
              </a:rPr>
              <a:t>)=</a:t>
            </a:r>
            <a:r>
              <a:rPr kumimoji="1" lang="en-US" altLang="zh-CN" sz="2800" b="1" i="1">
                <a:solidFill>
                  <a:srgbClr val="3333FF"/>
                </a:solidFill>
                <a:latin typeface="Times New Roman" panose="02020603050405020304" pitchFamily="18" charset="0"/>
              </a:rPr>
              <a:t>E</a:t>
            </a:r>
            <a:r>
              <a:rPr kumimoji="1" lang="en-US" altLang="zh-CN" sz="2800" b="1">
                <a:solidFill>
                  <a:srgbClr val="3333FF"/>
                </a:solidFill>
                <a:latin typeface="Times New Roman" panose="02020603050405020304" pitchFamily="18" charset="0"/>
              </a:rPr>
              <a:t>(</a:t>
            </a:r>
            <a:r>
              <a:rPr kumimoji="1" lang="en-US" altLang="zh-CN" sz="2800" b="1" i="1">
                <a:solidFill>
                  <a:srgbClr val="3333FF"/>
                </a:solidFill>
                <a:latin typeface="Times New Roman" panose="02020603050405020304" pitchFamily="18" charset="0"/>
              </a:rPr>
              <a:t>X </a:t>
            </a:r>
            <a:r>
              <a:rPr kumimoji="1" lang="en-US" altLang="zh-CN" sz="2800" b="1">
                <a:solidFill>
                  <a:srgbClr val="3333FF"/>
                </a:solidFill>
                <a:latin typeface="Times New Roman" panose="02020603050405020304" pitchFamily="18" charset="0"/>
              </a:rPr>
              <a:t>)</a:t>
            </a:r>
            <a:r>
              <a:rPr kumimoji="1" lang="en-US" altLang="zh-CN" sz="2800" b="1" i="1">
                <a:solidFill>
                  <a:srgbClr val="3333FF"/>
                </a:solidFill>
                <a:latin typeface="Times New Roman" panose="02020603050405020304" pitchFamily="18" charset="0"/>
              </a:rPr>
              <a:t>E</a:t>
            </a:r>
            <a:r>
              <a:rPr kumimoji="1" lang="en-US" altLang="zh-CN" sz="2800" b="1">
                <a:solidFill>
                  <a:srgbClr val="3333FF"/>
                </a:solidFill>
                <a:latin typeface="Times New Roman" panose="02020603050405020304" pitchFamily="18" charset="0"/>
              </a:rPr>
              <a:t>(</a:t>
            </a:r>
            <a:r>
              <a:rPr kumimoji="1" lang="en-US" altLang="zh-CN" sz="2800" b="1" i="1">
                <a:solidFill>
                  <a:srgbClr val="3333FF"/>
                </a:solidFill>
                <a:latin typeface="Times New Roman" panose="02020603050405020304" pitchFamily="18" charset="0"/>
              </a:rPr>
              <a:t>Y </a:t>
            </a:r>
            <a:r>
              <a:rPr kumimoji="1" lang="en-US" altLang="zh-CN" sz="2800" b="1">
                <a:solidFill>
                  <a:srgbClr val="3333FF"/>
                </a:solidFill>
                <a:latin typeface="Times New Roman" panose="02020603050405020304"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9197">
                                            <p:txEl>
                                              <p:pRg st="0" end="0"/>
                                            </p:txEl>
                                          </p:spTgt>
                                        </p:tgtEl>
                                        <p:attrNameLst>
                                          <p:attrName>style.visibility</p:attrName>
                                        </p:attrNameLst>
                                      </p:cBhvr>
                                      <p:to>
                                        <p:strVal val="visible"/>
                                      </p:to>
                                    </p:set>
                                    <p:animEffect transition="in" filter="wipe(left)">
                                      <p:cBhvr>
                                        <p:cTn id="7" dur="500"/>
                                        <p:tgtEl>
                                          <p:spTgt spid="3491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49198"/>
                                        </p:tgtEl>
                                        <p:attrNameLst>
                                          <p:attrName>style.visibility</p:attrName>
                                        </p:attrNameLst>
                                      </p:cBhvr>
                                      <p:to>
                                        <p:strVal val="visible"/>
                                      </p:to>
                                    </p:set>
                                    <p:animEffect transition="in" filter="wipe(left)">
                                      <p:cBhvr>
                                        <p:cTn id="12" dur="500"/>
                                        <p:tgtEl>
                                          <p:spTgt spid="3491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49199"/>
                                        </p:tgtEl>
                                        <p:attrNameLst>
                                          <p:attrName>style.visibility</p:attrName>
                                        </p:attrNameLst>
                                      </p:cBhvr>
                                      <p:to>
                                        <p:strVal val="visible"/>
                                      </p:to>
                                    </p:set>
                                    <p:animEffect transition="in" filter="wipe(left)">
                                      <p:cBhvr>
                                        <p:cTn id="17" dur="500"/>
                                        <p:tgtEl>
                                          <p:spTgt spid="34919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49203"/>
                                        </p:tgtEl>
                                        <p:attrNameLst>
                                          <p:attrName>style.visibility</p:attrName>
                                        </p:attrNameLst>
                                      </p:cBhvr>
                                      <p:to>
                                        <p:strVal val="visible"/>
                                      </p:to>
                                    </p:set>
                                    <p:animEffect transition="in" filter="wipe(left)">
                                      <p:cBhvr>
                                        <p:cTn id="22" dur="500"/>
                                        <p:tgtEl>
                                          <p:spTgt spid="34920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49204"/>
                                        </p:tgtEl>
                                        <p:attrNameLst>
                                          <p:attrName>style.visibility</p:attrName>
                                        </p:attrNameLst>
                                      </p:cBhvr>
                                      <p:to>
                                        <p:strVal val="visible"/>
                                      </p:to>
                                    </p:set>
                                    <p:animEffect transition="in" filter="wipe(left)">
                                      <p:cBhvr>
                                        <p:cTn id="27" dur="500"/>
                                        <p:tgtEl>
                                          <p:spTgt spid="34920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49205"/>
                                        </p:tgtEl>
                                        <p:attrNameLst>
                                          <p:attrName>style.visibility</p:attrName>
                                        </p:attrNameLst>
                                      </p:cBhvr>
                                      <p:to>
                                        <p:strVal val="visible"/>
                                      </p:to>
                                    </p:set>
                                    <p:animEffect transition="in" filter="wipe(left)">
                                      <p:cBhvr>
                                        <p:cTn id="32" dur="500"/>
                                        <p:tgtEl>
                                          <p:spTgt spid="34920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49206"/>
                                        </p:tgtEl>
                                        <p:attrNameLst>
                                          <p:attrName>style.visibility</p:attrName>
                                        </p:attrNameLst>
                                      </p:cBhvr>
                                      <p:to>
                                        <p:strVal val="visible"/>
                                      </p:to>
                                    </p:set>
                                    <p:animEffect transition="in" filter="wipe(left)">
                                      <p:cBhvr>
                                        <p:cTn id="37" dur="500"/>
                                        <p:tgtEl>
                                          <p:spTgt spid="34920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49209"/>
                                        </p:tgtEl>
                                        <p:attrNameLst>
                                          <p:attrName>style.visibility</p:attrName>
                                        </p:attrNameLst>
                                      </p:cBhvr>
                                      <p:to>
                                        <p:strVal val="visible"/>
                                      </p:to>
                                    </p:set>
                                    <p:animEffect transition="in" filter="wipe(left)">
                                      <p:cBhvr>
                                        <p:cTn id="42" dur="500"/>
                                        <p:tgtEl>
                                          <p:spTgt spid="349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97" grpId="0" build="p" autoUpdateAnimBg="0"/>
      <p:bldP spid="34920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Line 2"/>
          <p:cNvSpPr>
            <a:spLocks noChangeShapeType="1"/>
          </p:cNvSpPr>
          <p:nvPr/>
        </p:nvSpPr>
        <p:spPr bwMode="auto">
          <a:xfrm>
            <a:off x="2667000" y="4640659"/>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14:hiddenLine>
            </a:ext>
          </a:extLst>
        </p:spPr>
        <p:txBody>
          <a:bodyPr wrap="none" anchor="ctr"/>
          <a:lstStyle/>
          <a:p>
            <a:endParaRPr lang="zh-CN" altLang="en-US"/>
          </a:p>
        </p:txBody>
      </p:sp>
      <p:sp>
        <p:nvSpPr>
          <p:cNvPr id="33798" name="Line 3"/>
          <p:cNvSpPr>
            <a:spLocks noChangeShapeType="1"/>
          </p:cNvSpPr>
          <p:nvPr/>
        </p:nvSpPr>
        <p:spPr bwMode="auto">
          <a:xfrm>
            <a:off x="2667000" y="4640659"/>
            <a:ext cx="609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14:hiddenLine>
            </a:ext>
          </a:extLst>
        </p:spPr>
        <p:txBody>
          <a:bodyPr wrap="none" anchor="ctr"/>
          <a:lstStyle/>
          <a:p>
            <a:endParaRPr lang="zh-CN" altLang="en-US"/>
          </a:p>
        </p:txBody>
      </p:sp>
      <p:sp>
        <p:nvSpPr>
          <p:cNvPr id="33799" name="Line 4"/>
          <p:cNvSpPr>
            <a:spLocks noChangeShapeType="1"/>
          </p:cNvSpPr>
          <p:nvPr/>
        </p:nvSpPr>
        <p:spPr bwMode="auto">
          <a:xfrm>
            <a:off x="3276600" y="4640659"/>
            <a:ext cx="2971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14:hiddenLine>
            </a:ext>
          </a:extLst>
        </p:spPr>
        <p:txBody>
          <a:bodyPr wrap="none" anchor="ctr"/>
          <a:lstStyle/>
          <a:p>
            <a:endParaRPr lang="zh-CN" altLang="en-US"/>
          </a:p>
        </p:txBody>
      </p:sp>
      <p:sp>
        <p:nvSpPr>
          <p:cNvPr id="33800" name="Line 5"/>
          <p:cNvSpPr>
            <a:spLocks noChangeShapeType="1"/>
          </p:cNvSpPr>
          <p:nvPr/>
        </p:nvSpPr>
        <p:spPr bwMode="auto">
          <a:xfrm>
            <a:off x="2667000" y="5310584"/>
            <a:ext cx="0" cy="1574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14:hiddenLine>
            </a:ext>
          </a:extLst>
        </p:spPr>
        <p:txBody>
          <a:bodyPr wrap="none" anchor="ctr"/>
          <a:lstStyle/>
          <a:p>
            <a:endParaRPr lang="zh-CN" altLang="en-US"/>
          </a:p>
        </p:txBody>
      </p:sp>
      <p:graphicFrame>
        <p:nvGraphicFramePr>
          <p:cNvPr id="350214" name="Object 6"/>
          <p:cNvGraphicFramePr>
            <a:graphicFrameLocks noChangeAspect="1"/>
          </p:cNvGraphicFramePr>
          <p:nvPr/>
        </p:nvGraphicFramePr>
        <p:xfrm>
          <a:off x="1371600" y="3251597"/>
          <a:ext cx="4876800" cy="1677987"/>
        </p:xfrm>
        <a:graphic>
          <a:graphicData uri="http://schemas.openxmlformats.org/presentationml/2006/ole">
            <mc:AlternateContent xmlns:mc="http://schemas.openxmlformats.org/markup-compatibility/2006">
              <mc:Choice xmlns:v="urn:schemas-microsoft-com:vml" Requires="v">
                <p:oleObj name="Equation" r:id="rId2" imgW="7569200" imgH="2590800" progId="Equation.DSMT4">
                  <p:embed/>
                </p:oleObj>
              </mc:Choice>
              <mc:Fallback>
                <p:oleObj name="Equation" r:id="rId2" imgW="7569200" imgH="2590800" progId="Equation.DSMT4">
                  <p:embed/>
                  <p:pic>
                    <p:nvPicPr>
                      <p:cNvPr id="0" name="图片 563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251597"/>
                        <a:ext cx="4876800"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0215" name="Text Box 7"/>
          <p:cNvSpPr txBox="1">
            <a:spLocks noChangeArrowheads="1"/>
          </p:cNvSpPr>
          <p:nvPr/>
        </p:nvSpPr>
        <p:spPr bwMode="auto">
          <a:xfrm>
            <a:off x="433388" y="5066109"/>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800" dirty="0">
                <a:latin typeface="Times New Roman" panose="02020603050405020304" pitchFamily="18" charset="0"/>
                <a:ea typeface="楷体_GB2312" pitchFamily="49" charset="-122"/>
              </a:rPr>
              <a:t>因为</a:t>
            </a:r>
          </a:p>
        </p:txBody>
      </p:sp>
      <p:graphicFrame>
        <p:nvGraphicFramePr>
          <p:cNvPr id="350216" name="Object 8"/>
          <p:cNvGraphicFramePr>
            <a:graphicFrameLocks noChangeAspect="1"/>
          </p:cNvGraphicFramePr>
          <p:nvPr/>
        </p:nvGraphicFramePr>
        <p:xfrm>
          <a:off x="1338263" y="5120084"/>
          <a:ext cx="3671887" cy="492125"/>
        </p:xfrm>
        <a:graphic>
          <a:graphicData uri="http://schemas.openxmlformats.org/presentationml/2006/ole">
            <mc:AlternateContent xmlns:mc="http://schemas.openxmlformats.org/markup-compatibility/2006">
              <mc:Choice xmlns:v="urn:schemas-microsoft-com:vml" Requires="v">
                <p:oleObj name="Equation" r:id="rId4" imgW="5321300" imgH="685800" progId="Equation.DSMT4">
                  <p:embed/>
                </p:oleObj>
              </mc:Choice>
              <mc:Fallback>
                <p:oleObj name="Equation" r:id="rId4" imgW="5321300" imgH="685800" progId="Equation.DSMT4">
                  <p:embed/>
                  <p:pic>
                    <p:nvPicPr>
                      <p:cNvPr id="0" name="图片 563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8263" y="5120084"/>
                        <a:ext cx="36718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0217" name="Text Box 9"/>
          <p:cNvSpPr txBox="1">
            <a:spLocks noChangeArrowheads="1"/>
          </p:cNvSpPr>
          <p:nvPr/>
        </p:nvSpPr>
        <p:spPr bwMode="auto">
          <a:xfrm>
            <a:off x="376238" y="5850334"/>
            <a:ext cx="41195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800" dirty="0">
                <a:latin typeface="Times New Roman" panose="02020603050405020304" pitchFamily="18" charset="0"/>
                <a:ea typeface="楷体_GB2312" pitchFamily="49" charset="-122"/>
              </a:rPr>
              <a:t>所以</a:t>
            </a:r>
            <a:r>
              <a:rPr kumimoji="1" lang="en-US" altLang="zh-CN" sz="2800" i="1" dirty="0">
                <a:latin typeface="Times New Roman" panose="02020603050405020304" pitchFamily="18" charset="0"/>
                <a:ea typeface="楷体_GB2312" pitchFamily="49" charset="-122"/>
              </a:rPr>
              <a:t>X </a:t>
            </a:r>
            <a:r>
              <a:rPr kumimoji="1" lang="zh-CN" altLang="en-US" sz="2800" dirty="0">
                <a:latin typeface="Times New Roman" panose="02020603050405020304" pitchFamily="18" charset="0"/>
                <a:ea typeface="楷体_GB2312" pitchFamily="49" charset="-122"/>
              </a:rPr>
              <a:t>和</a:t>
            </a:r>
            <a:r>
              <a:rPr kumimoji="1" lang="zh-CN" altLang="en-US" sz="2800" i="1" dirty="0">
                <a:latin typeface="Times New Roman" panose="02020603050405020304" pitchFamily="18" charset="0"/>
                <a:ea typeface="楷体_GB2312" pitchFamily="49" charset="-122"/>
              </a:rPr>
              <a:t> </a:t>
            </a:r>
            <a:r>
              <a:rPr kumimoji="1" lang="en-US" altLang="zh-CN" sz="2800" i="1" dirty="0">
                <a:latin typeface="Times New Roman" panose="02020603050405020304" pitchFamily="18" charset="0"/>
                <a:ea typeface="楷体_GB2312" pitchFamily="49" charset="-122"/>
              </a:rPr>
              <a:t>Y </a:t>
            </a:r>
            <a:r>
              <a:rPr kumimoji="1" lang="zh-CN" altLang="en-US" sz="2800" dirty="0">
                <a:latin typeface="Times New Roman" panose="02020603050405020304" pitchFamily="18" charset="0"/>
                <a:ea typeface="楷体_GB2312" pitchFamily="49" charset="-122"/>
              </a:rPr>
              <a:t>不相互独立。</a:t>
            </a:r>
          </a:p>
        </p:txBody>
      </p:sp>
      <p:sp>
        <p:nvSpPr>
          <p:cNvPr id="350218" name="Text Box 10"/>
          <p:cNvSpPr txBox="1">
            <a:spLocks noChangeArrowheads="1"/>
          </p:cNvSpPr>
          <p:nvPr/>
        </p:nvSpPr>
        <p:spPr bwMode="auto">
          <a:xfrm>
            <a:off x="250825" y="749697"/>
            <a:ext cx="48339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800" dirty="0">
                <a:latin typeface="Times New Roman" panose="02020603050405020304" pitchFamily="18" charset="0"/>
                <a:ea typeface="楷体_GB2312" pitchFamily="49" charset="-122"/>
              </a:rPr>
              <a:t>求关于</a:t>
            </a:r>
            <a:r>
              <a:rPr kumimoji="1" lang="en-US" altLang="zh-CN" sz="2800" i="1" dirty="0">
                <a:latin typeface="Times New Roman" panose="02020603050405020304" pitchFamily="18" charset="0"/>
                <a:ea typeface="楷体_GB2312" pitchFamily="49" charset="-122"/>
              </a:rPr>
              <a:t>X </a:t>
            </a:r>
            <a:r>
              <a:rPr kumimoji="1" lang="zh-CN" altLang="en-US" sz="2800" dirty="0">
                <a:latin typeface="Times New Roman" panose="02020603050405020304" pitchFamily="18" charset="0"/>
                <a:ea typeface="楷体_GB2312" pitchFamily="49" charset="-122"/>
              </a:rPr>
              <a:t>和</a:t>
            </a:r>
            <a:r>
              <a:rPr kumimoji="1" lang="en-US" altLang="zh-CN" sz="2800" i="1" dirty="0">
                <a:latin typeface="Times New Roman" panose="02020603050405020304" pitchFamily="18" charset="0"/>
                <a:ea typeface="楷体_GB2312" pitchFamily="49" charset="-122"/>
              </a:rPr>
              <a:t>Y </a:t>
            </a:r>
            <a:r>
              <a:rPr kumimoji="1" lang="zh-CN" altLang="en-US" sz="2800" dirty="0">
                <a:latin typeface="Times New Roman" panose="02020603050405020304" pitchFamily="18" charset="0"/>
                <a:ea typeface="楷体_GB2312" pitchFamily="49" charset="-122"/>
              </a:rPr>
              <a:t>的边缘概率密度</a:t>
            </a:r>
            <a:r>
              <a:rPr kumimoji="1" lang="zh-CN" altLang="en-US" sz="2800" i="1" dirty="0">
                <a:latin typeface="Times New Roman" panose="02020603050405020304" pitchFamily="18" charset="0"/>
                <a:ea typeface="楷体_GB2312" pitchFamily="49" charset="-122"/>
              </a:rPr>
              <a:t> </a:t>
            </a:r>
            <a:endParaRPr kumimoji="1" lang="zh-CN" altLang="en-US" sz="2800" dirty="0">
              <a:latin typeface="Times New Roman" panose="02020603050405020304" pitchFamily="18" charset="0"/>
              <a:ea typeface="楷体_GB2312" pitchFamily="49" charset="-122"/>
            </a:endParaRPr>
          </a:p>
        </p:txBody>
      </p:sp>
      <p:graphicFrame>
        <p:nvGraphicFramePr>
          <p:cNvPr id="350219" name="Object 11"/>
          <p:cNvGraphicFramePr>
            <a:graphicFrameLocks noChangeAspect="1"/>
          </p:cNvGraphicFramePr>
          <p:nvPr/>
        </p:nvGraphicFramePr>
        <p:xfrm>
          <a:off x="1290638" y="1587672"/>
          <a:ext cx="4361482" cy="1481362"/>
        </p:xfrm>
        <a:graphic>
          <a:graphicData uri="http://schemas.openxmlformats.org/presentationml/2006/ole">
            <mc:AlternateContent xmlns:mc="http://schemas.openxmlformats.org/markup-compatibility/2006">
              <mc:Choice xmlns:v="urn:schemas-microsoft-com:vml" Requires="v">
                <p:oleObj name="Equation" r:id="rId6" imgW="7543800" imgH="2565400" progId="Equation.DSMT4">
                  <p:embed/>
                </p:oleObj>
              </mc:Choice>
              <mc:Fallback>
                <p:oleObj name="Equation" r:id="rId6" imgW="7543800" imgH="2565400" progId="Equation.DSMT4">
                  <p:embed/>
                  <p:pic>
                    <p:nvPicPr>
                      <p:cNvPr id="0" name="图片 563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0638" y="1587672"/>
                        <a:ext cx="4361482" cy="1481362"/>
                      </a:xfrm>
                      <a:prstGeom prst="rect">
                        <a:avLst/>
                      </a:prstGeom>
                      <a:noFill/>
                      <a:ln>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0218">
                                            <p:txEl>
                                              <p:pRg st="0" end="0"/>
                                            </p:txEl>
                                          </p:spTgt>
                                        </p:tgtEl>
                                        <p:attrNameLst>
                                          <p:attrName>style.visibility</p:attrName>
                                        </p:attrNameLst>
                                      </p:cBhvr>
                                      <p:to>
                                        <p:strVal val="visible"/>
                                      </p:to>
                                    </p:set>
                                    <p:animEffect transition="in" filter="wipe(left)">
                                      <p:cBhvr>
                                        <p:cTn id="7" dur="500"/>
                                        <p:tgtEl>
                                          <p:spTgt spid="3502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50219"/>
                                        </p:tgtEl>
                                        <p:attrNameLst>
                                          <p:attrName>style.visibility</p:attrName>
                                        </p:attrNameLst>
                                      </p:cBhvr>
                                      <p:to>
                                        <p:strVal val="visible"/>
                                      </p:to>
                                    </p:set>
                                    <p:animEffect transition="in" filter="wipe(left)">
                                      <p:cBhvr>
                                        <p:cTn id="12" dur="500"/>
                                        <p:tgtEl>
                                          <p:spTgt spid="3502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50214"/>
                                        </p:tgtEl>
                                        <p:attrNameLst>
                                          <p:attrName>style.visibility</p:attrName>
                                        </p:attrNameLst>
                                      </p:cBhvr>
                                      <p:to>
                                        <p:strVal val="visible"/>
                                      </p:to>
                                    </p:set>
                                    <p:animEffect transition="in" filter="wipe(left)">
                                      <p:cBhvr>
                                        <p:cTn id="17" dur="500"/>
                                        <p:tgtEl>
                                          <p:spTgt spid="3502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0215">
                                            <p:txEl>
                                              <p:pRg st="0" end="0"/>
                                            </p:txEl>
                                          </p:spTgt>
                                        </p:tgtEl>
                                        <p:attrNameLst>
                                          <p:attrName>style.visibility</p:attrName>
                                        </p:attrNameLst>
                                      </p:cBhvr>
                                      <p:to>
                                        <p:strVal val="visible"/>
                                      </p:to>
                                    </p:set>
                                    <p:animEffect transition="in" filter="wipe(left)">
                                      <p:cBhvr>
                                        <p:cTn id="22" dur="500"/>
                                        <p:tgtEl>
                                          <p:spTgt spid="35021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50216"/>
                                        </p:tgtEl>
                                        <p:attrNameLst>
                                          <p:attrName>style.visibility</p:attrName>
                                        </p:attrNameLst>
                                      </p:cBhvr>
                                      <p:to>
                                        <p:strVal val="visible"/>
                                      </p:to>
                                    </p:set>
                                    <p:animEffect transition="in" filter="wipe(left)">
                                      <p:cBhvr>
                                        <p:cTn id="27" dur="500"/>
                                        <p:tgtEl>
                                          <p:spTgt spid="3502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50217">
                                            <p:txEl>
                                              <p:pRg st="0" end="0"/>
                                            </p:txEl>
                                          </p:spTgt>
                                        </p:tgtEl>
                                        <p:attrNameLst>
                                          <p:attrName>style.visibility</p:attrName>
                                        </p:attrNameLst>
                                      </p:cBhvr>
                                      <p:to>
                                        <p:strVal val="visible"/>
                                      </p:to>
                                    </p:set>
                                    <p:animEffect transition="in" filter="wipe(left)">
                                      <p:cBhvr>
                                        <p:cTn id="32" dur="500"/>
                                        <p:tgtEl>
                                          <p:spTgt spid="3502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5" grpId="0" build="p" autoUpdateAnimBg="0"/>
      <p:bldP spid="350217" grpId="0" build="p" autoUpdateAnimBg="0"/>
      <p:bldP spid="350218"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 name="Text Box 2"/>
          <p:cNvSpPr txBox="1"/>
          <p:nvPr/>
        </p:nvSpPr>
        <p:spPr>
          <a:xfrm>
            <a:off x="476250" y="690563"/>
            <a:ext cx="8186857" cy="584775"/>
          </a:xfrm>
          <a:prstGeom prst="rect">
            <a:avLst/>
          </a:prstGeom>
          <a:noFill/>
          <a:ln w="9525">
            <a:noFill/>
          </a:ln>
        </p:spPr>
        <p:txBody>
          <a:bodyPr wrap="none">
            <a:spAutoFit/>
          </a:bodyPr>
          <a:lstStyle/>
          <a:p>
            <a:r>
              <a:rPr lang="zh-CN" altLang="en-US" sz="3200" dirty="0">
                <a:solidFill>
                  <a:srgbClr val="3333FF"/>
                </a:solidFill>
                <a:latin typeface="黑体" panose="02010609060101010101" pitchFamily="49" charset="-122"/>
                <a:ea typeface="黑体" panose="02010609060101010101" pitchFamily="49" charset="-122"/>
              </a:rPr>
              <a:t>四、几种重要分布的数学期望（自主学习） </a:t>
            </a:r>
          </a:p>
        </p:txBody>
      </p:sp>
      <p:sp>
        <p:nvSpPr>
          <p:cNvPr id="360451" name="Text Box 3"/>
          <p:cNvSpPr txBox="1"/>
          <p:nvPr/>
        </p:nvSpPr>
        <p:spPr>
          <a:xfrm>
            <a:off x="655638" y="1465263"/>
            <a:ext cx="3779837" cy="519112"/>
          </a:xfrm>
          <a:prstGeom prst="rect">
            <a:avLst/>
          </a:prstGeom>
          <a:noFill/>
          <a:ln w="9525">
            <a:noFill/>
          </a:ln>
        </p:spPr>
        <p:txBody>
          <a:bodyPr wrap="none">
            <a:spAutoFit/>
          </a:bodyPr>
          <a:lstStyle/>
          <a:p>
            <a:pPr eaLnBrk="0" hangingPunct="0"/>
            <a:r>
              <a:rPr lang="en-US" altLang="zh-CN" dirty="0">
                <a:solidFill>
                  <a:srgbClr val="3333FF"/>
                </a:solidFill>
                <a:latin typeface="Times New Roman" panose="02020603050405020304" pitchFamily="18" charset="0"/>
                <a:ea typeface="黑体" panose="02010609060101010101" pitchFamily="49" charset="-122"/>
              </a:rPr>
              <a:t>1.  </a:t>
            </a:r>
            <a:r>
              <a:rPr lang="en-US" altLang="zh-CN" i="1" dirty="0">
                <a:solidFill>
                  <a:srgbClr val="3333FF"/>
                </a:solidFill>
                <a:latin typeface="Times New Roman" panose="02020603050405020304" pitchFamily="18" charset="0"/>
                <a:ea typeface="黑体" panose="02010609060101010101" pitchFamily="49" charset="-122"/>
              </a:rPr>
              <a:t>X </a:t>
            </a:r>
            <a:r>
              <a:rPr lang="zh-CN" altLang="en-US" dirty="0">
                <a:solidFill>
                  <a:srgbClr val="3333FF"/>
                </a:solidFill>
                <a:latin typeface="Times New Roman" panose="02020603050405020304" pitchFamily="18" charset="0"/>
                <a:ea typeface="黑体" panose="02010609060101010101" pitchFamily="49" charset="-122"/>
              </a:rPr>
              <a:t>为离散型随机变量</a:t>
            </a:r>
          </a:p>
        </p:txBody>
      </p:sp>
      <p:sp>
        <p:nvSpPr>
          <p:cNvPr id="360452" name="Text Box 4"/>
          <p:cNvSpPr txBox="1"/>
          <p:nvPr/>
        </p:nvSpPr>
        <p:spPr>
          <a:xfrm>
            <a:off x="781050" y="2201863"/>
            <a:ext cx="2673350" cy="519112"/>
          </a:xfrm>
          <a:prstGeom prst="rect">
            <a:avLst/>
          </a:prstGeom>
          <a:noFill/>
          <a:ln w="9525">
            <a:noFill/>
          </a:ln>
        </p:spPr>
        <p:txBody>
          <a:bodyPr wrap="none">
            <a:spAutoFit/>
          </a:bodyPr>
          <a:lstStyle/>
          <a:p>
            <a:pPr eaLnBrk="0" hangingPunct="0"/>
            <a:r>
              <a:rPr lang="en-US" altLang="zh-CN" dirty="0">
                <a:solidFill>
                  <a:srgbClr val="0000FF"/>
                </a:solidFill>
                <a:latin typeface="Times New Roman" panose="02020603050405020304" pitchFamily="18" charset="0"/>
                <a:ea typeface="楷体_GB2312" pitchFamily="49" charset="-122"/>
              </a:rPr>
              <a:t>⑴</a:t>
            </a:r>
            <a:r>
              <a:rPr lang="zh-CN" altLang="en-US" dirty="0">
                <a:solidFill>
                  <a:srgbClr val="0000FF"/>
                </a:solidFill>
                <a:latin typeface="Times New Roman" panose="02020603050405020304" pitchFamily="18" charset="0"/>
                <a:ea typeface="楷体_GB2312" pitchFamily="49" charset="-122"/>
              </a:rPr>
              <a:t>（</a:t>
            </a:r>
            <a:r>
              <a:rPr lang="en-US" altLang="zh-CN" dirty="0">
                <a:solidFill>
                  <a:srgbClr val="0000FF"/>
                </a:solidFill>
                <a:latin typeface="Times New Roman" panose="02020603050405020304" pitchFamily="18" charset="0"/>
                <a:ea typeface="楷体_GB2312" pitchFamily="49" charset="-122"/>
              </a:rPr>
              <a:t>0—1</a:t>
            </a:r>
            <a:r>
              <a:rPr lang="zh-CN" altLang="en-US" dirty="0">
                <a:solidFill>
                  <a:srgbClr val="0000FF"/>
                </a:solidFill>
                <a:latin typeface="Times New Roman" panose="02020603050405020304" pitchFamily="18" charset="0"/>
                <a:ea typeface="楷体_GB2312" pitchFamily="49" charset="-122"/>
              </a:rPr>
              <a:t>）分布</a:t>
            </a:r>
          </a:p>
        </p:txBody>
      </p:sp>
      <p:graphicFrame>
        <p:nvGraphicFramePr>
          <p:cNvPr id="360453" name="Object 22"/>
          <p:cNvGraphicFramePr>
            <a:graphicFrameLocks noChangeAspect="1"/>
          </p:cNvGraphicFramePr>
          <p:nvPr/>
        </p:nvGraphicFramePr>
        <p:xfrm>
          <a:off x="1543050" y="2951163"/>
          <a:ext cx="4667250" cy="473075"/>
        </p:xfrm>
        <a:graphic>
          <a:graphicData uri="http://schemas.openxmlformats.org/presentationml/2006/ole">
            <mc:AlternateContent xmlns:mc="http://schemas.openxmlformats.org/markup-compatibility/2006">
              <mc:Choice xmlns:v="urn:schemas-microsoft-com:vml" Requires="v">
                <p:oleObj r:id="rId2" imgW="6464300" imgH="635000" progId="Equation.DSMT4">
                  <p:embed/>
                </p:oleObj>
              </mc:Choice>
              <mc:Fallback>
                <p:oleObj r:id="rId2" imgW="6464300" imgH="635000" progId="Equation.DSMT4">
                  <p:embed/>
                  <p:pic>
                    <p:nvPicPr>
                      <p:cNvPr id="0" name="图片 3363"/>
                      <p:cNvPicPr/>
                      <p:nvPr/>
                    </p:nvPicPr>
                    <p:blipFill>
                      <a:blip r:embed="rId3"/>
                      <a:stretch>
                        <a:fillRect/>
                      </a:stretch>
                    </p:blipFill>
                    <p:spPr>
                      <a:xfrm>
                        <a:off x="1543050" y="2951163"/>
                        <a:ext cx="4667250" cy="473075"/>
                      </a:xfrm>
                      <a:prstGeom prst="rect">
                        <a:avLst/>
                      </a:prstGeom>
                      <a:noFill/>
                      <a:ln w="38100">
                        <a:noFill/>
                        <a:miter/>
                      </a:ln>
                    </p:spPr>
                  </p:pic>
                </p:oleObj>
              </mc:Fallback>
            </mc:AlternateContent>
          </a:graphicData>
        </a:graphic>
      </p:graphicFrame>
      <p:sp>
        <p:nvSpPr>
          <p:cNvPr id="360454" name="Text Box 6"/>
          <p:cNvSpPr txBox="1"/>
          <p:nvPr/>
        </p:nvSpPr>
        <p:spPr>
          <a:xfrm>
            <a:off x="788988" y="3551238"/>
            <a:ext cx="2139950" cy="519112"/>
          </a:xfrm>
          <a:prstGeom prst="rect">
            <a:avLst/>
          </a:prstGeom>
          <a:noFill/>
          <a:ln w="9525">
            <a:noFill/>
          </a:ln>
        </p:spPr>
        <p:txBody>
          <a:bodyPr wrap="none">
            <a:spAutoFit/>
          </a:bodyPr>
          <a:lstStyle/>
          <a:p>
            <a:pPr eaLnBrk="0" hangingPunct="0"/>
            <a:r>
              <a:rPr lang="en-US" altLang="zh-CN" dirty="0">
                <a:solidFill>
                  <a:srgbClr val="0000FF"/>
                </a:solidFill>
                <a:latin typeface="Times New Roman" panose="02020603050405020304" pitchFamily="18" charset="0"/>
                <a:ea typeface="楷体_GB2312" pitchFamily="49" charset="-122"/>
              </a:rPr>
              <a:t>⑵  </a:t>
            </a:r>
            <a:r>
              <a:rPr lang="zh-CN" altLang="en-US" dirty="0">
                <a:solidFill>
                  <a:srgbClr val="0000FF"/>
                </a:solidFill>
                <a:latin typeface="Times New Roman" panose="02020603050405020304" pitchFamily="18" charset="0"/>
                <a:ea typeface="楷体_GB2312" pitchFamily="49" charset="-122"/>
              </a:rPr>
              <a:t>泊松分布</a:t>
            </a:r>
          </a:p>
        </p:txBody>
      </p:sp>
      <p:graphicFrame>
        <p:nvGraphicFramePr>
          <p:cNvPr id="360455" name="Object 23"/>
          <p:cNvGraphicFramePr>
            <a:graphicFrameLocks noChangeAspect="1"/>
          </p:cNvGraphicFramePr>
          <p:nvPr/>
        </p:nvGraphicFramePr>
        <p:xfrm>
          <a:off x="1169988" y="4159250"/>
          <a:ext cx="3814762" cy="977900"/>
        </p:xfrm>
        <a:graphic>
          <a:graphicData uri="http://schemas.openxmlformats.org/presentationml/2006/ole">
            <mc:AlternateContent xmlns:mc="http://schemas.openxmlformats.org/markup-compatibility/2006">
              <mc:Choice xmlns:v="urn:schemas-microsoft-com:vml" Requires="v">
                <p:oleObj r:id="rId4" imgW="5765800" imgH="1460500" progId="Equation.DSMT4">
                  <p:embed/>
                </p:oleObj>
              </mc:Choice>
              <mc:Fallback>
                <p:oleObj r:id="rId4" imgW="5765800" imgH="1460500" progId="Equation.DSMT4">
                  <p:embed/>
                  <p:pic>
                    <p:nvPicPr>
                      <p:cNvPr id="0" name="图片 3355"/>
                      <p:cNvPicPr/>
                      <p:nvPr/>
                    </p:nvPicPr>
                    <p:blipFill>
                      <a:blip r:embed="rId5"/>
                      <a:stretch>
                        <a:fillRect/>
                      </a:stretch>
                    </p:blipFill>
                    <p:spPr>
                      <a:xfrm>
                        <a:off x="1169988" y="4159250"/>
                        <a:ext cx="3814762" cy="977900"/>
                      </a:xfrm>
                      <a:prstGeom prst="rect">
                        <a:avLst/>
                      </a:prstGeom>
                      <a:noFill/>
                      <a:ln w="38100">
                        <a:noFill/>
                        <a:miter/>
                      </a:ln>
                    </p:spPr>
                  </p:pic>
                </p:oleObj>
              </mc:Fallback>
            </mc:AlternateContent>
          </a:graphicData>
        </a:graphic>
      </p:graphicFrame>
      <p:graphicFrame>
        <p:nvGraphicFramePr>
          <p:cNvPr id="360456" name="Object 24"/>
          <p:cNvGraphicFramePr>
            <a:graphicFrameLocks noChangeAspect="1"/>
          </p:cNvGraphicFramePr>
          <p:nvPr/>
        </p:nvGraphicFramePr>
        <p:xfrm>
          <a:off x="1087438" y="5219700"/>
          <a:ext cx="3416300" cy="1128713"/>
        </p:xfrm>
        <a:graphic>
          <a:graphicData uri="http://schemas.openxmlformats.org/presentationml/2006/ole">
            <mc:AlternateContent xmlns:mc="http://schemas.openxmlformats.org/markup-compatibility/2006">
              <mc:Choice xmlns:v="urn:schemas-microsoft-com:vml" Requires="v">
                <p:oleObj r:id="rId6" imgW="4724400" imgH="1562100" progId="Equation.DSMT4">
                  <p:embed/>
                </p:oleObj>
              </mc:Choice>
              <mc:Fallback>
                <p:oleObj r:id="rId6" imgW="4724400" imgH="1562100" progId="Equation.DSMT4">
                  <p:embed/>
                  <p:pic>
                    <p:nvPicPr>
                      <p:cNvPr id="0" name="图片 3359"/>
                      <p:cNvPicPr/>
                      <p:nvPr/>
                    </p:nvPicPr>
                    <p:blipFill>
                      <a:blip r:embed="rId7"/>
                      <a:stretch>
                        <a:fillRect/>
                      </a:stretch>
                    </p:blipFill>
                    <p:spPr>
                      <a:xfrm>
                        <a:off x="1087438" y="5219700"/>
                        <a:ext cx="3416300" cy="1128713"/>
                      </a:xfrm>
                      <a:prstGeom prst="rect">
                        <a:avLst/>
                      </a:prstGeom>
                      <a:noFill/>
                      <a:ln w="38100">
                        <a:noFill/>
                        <a:miter/>
                      </a:ln>
                    </p:spPr>
                  </p:pic>
                </p:oleObj>
              </mc:Fallback>
            </mc:AlternateContent>
          </a:graphicData>
        </a:graphic>
      </p:graphicFrame>
      <p:pic>
        <p:nvPicPr>
          <p:cNvPr id="38922" name="Picture 9" descr="J0076238"/>
          <p:cNvPicPr>
            <a:picLocks noChangeAspect="1"/>
          </p:cNvPicPr>
          <p:nvPr/>
        </p:nvPicPr>
        <p:blipFill>
          <a:blip r:embed="rId8"/>
          <a:stretch>
            <a:fillRect/>
          </a:stretch>
        </p:blipFill>
        <p:spPr>
          <a:xfrm>
            <a:off x="6588224" y="1274763"/>
            <a:ext cx="2411412" cy="2114550"/>
          </a:xfrm>
          <a:prstGeom prst="rect">
            <a:avLst/>
          </a:prstGeom>
          <a:noFill/>
          <a:ln w="9525">
            <a:noFill/>
          </a:ln>
        </p:spPr>
      </p:pic>
      <p:graphicFrame>
        <p:nvGraphicFramePr>
          <p:cNvPr id="360458" name="Object 25"/>
          <p:cNvGraphicFramePr>
            <a:graphicFrameLocks noChangeAspect="1"/>
          </p:cNvGraphicFramePr>
          <p:nvPr/>
        </p:nvGraphicFramePr>
        <p:xfrm>
          <a:off x="4646613" y="5210175"/>
          <a:ext cx="3570287" cy="1144588"/>
        </p:xfrm>
        <a:graphic>
          <a:graphicData uri="http://schemas.openxmlformats.org/presentationml/2006/ole">
            <mc:AlternateContent xmlns:mc="http://schemas.openxmlformats.org/markup-compatibility/2006">
              <mc:Choice xmlns:v="urn:schemas-microsoft-com:vml" Requires="v">
                <p:oleObj r:id="rId9" imgW="4940300" imgH="1574800" progId="Equation.DSMT4">
                  <p:embed/>
                </p:oleObj>
              </mc:Choice>
              <mc:Fallback>
                <p:oleObj r:id="rId9" imgW="4940300" imgH="1574800" progId="Equation.DSMT4">
                  <p:embed/>
                  <p:pic>
                    <p:nvPicPr>
                      <p:cNvPr id="0" name="图片 3351"/>
                      <p:cNvPicPr/>
                      <p:nvPr/>
                    </p:nvPicPr>
                    <p:blipFill>
                      <a:blip r:embed="rId10"/>
                      <a:stretch>
                        <a:fillRect/>
                      </a:stretch>
                    </p:blipFill>
                    <p:spPr>
                      <a:xfrm>
                        <a:off x="4646613" y="5210175"/>
                        <a:ext cx="3570287" cy="1144588"/>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0451">
                                            <p:txEl>
                                              <p:pRg st="0" end="0"/>
                                            </p:txEl>
                                          </p:spTgt>
                                        </p:tgtEl>
                                        <p:attrNameLst>
                                          <p:attrName>style.visibility</p:attrName>
                                        </p:attrNameLst>
                                      </p:cBhvr>
                                      <p:to>
                                        <p:strVal val="visible"/>
                                      </p:to>
                                    </p:set>
                                    <p:animEffect transition="in" filter="wipe(left)">
                                      <p:cBhvr>
                                        <p:cTn id="7" dur="500"/>
                                        <p:tgtEl>
                                          <p:spTgt spid="3604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0452">
                                            <p:txEl>
                                              <p:pRg st="0" end="0"/>
                                            </p:txEl>
                                          </p:spTgt>
                                        </p:tgtEl>
                                        <p:attrNameLst>
                                          <p:attrName>style.visibility</p:attrName>
                                        </p:attrNameLst>
                                      </p:cBhvr>
                                      <p:to>
                                        <p:strVal val="visible"/>
                                      </p:to>
                                    </p:set>
                                    <p:animEffect transition="in" filter="wipe(left)">
                                      <p:cBhvr>
                                        <p:cTn id="12" dur="500"/>
                                        <p:tgtEl>
                                          <p:spTgt spid="36045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60453"/>
                                        </p:tgtEl>
                                        <p:attrNameLst>
                                          <p:attrName>style.visibility</p:attrName>
                                        </p:attrNameLst>
                                      </p:cBhvr>
                                      <p:to>
                                        <p:strVal val="visible"/>
                                      </p:to>
                                    </p:set>
                                    <p:animEffect transition="in" filter="wipe(left)">
                                      <p:cBhvr>
                                        <p:cTn id="17" dur="500"/>
                                        <p:tgtEl>
                                          <p:spTgt spid="36045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0454">
                                            <p:txEl>
                                              <p:pRg st="0" end="0"/>
                                            </p:txEl>
                                          </p:spTgt>
                                        </p:tgtEl>
                                        <p:attrNameLst>
                                          <p:attrName>style.visibility</p:attrName>
                                        </p:attrNameLst>
                                      </p:cBhvr>
                                      <p:to>
                                        <p:strVal val="visible"/>
                                      </p:to>
                                    </p:set>
                                    <p:animEffect transition="in" filter="wipe(left)">
                                      <p:cBhvr>
                                        <p:cTn id="22" dur="500"/>
                                        <p:tgtEl>
                                          <p:spTgt spid="36045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60455"/>
                                        </p:tgtEl>
                                        <p:attrNameLst>
                                          <p:attrName>style.visibility</p:attrName>
                                        </p:attrNameLst>
                                      </p:cBhvr>
                                      <p:to>
                                        <p:strVal val="visible"/>
                                      </p:to>
                                    </p:set>
                                    <p:animEffect transition="in" filter="wipe(left)">
                                      <p:cBhvr>
                                        <p:cTn id="27" dur="500"/>
                                        <p:tgtEl>
                                          <p:spTgt spid="36045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60456"/>
                                        </p:tgtEl>
                                        <p:attrNameLst>
                                          <p:attrName>style.visibility</p:attrName>
                                        </p:attrNameLst>
                                      </p:cBhvr>
                                      <p:to>
                                        <p:strVal val="visible"/>
                                      </p:to>
                                    </p:set>
                                    <p:animEffect transition="in" filter="wipe(left)">
                                      <p:cBhvr>
                                        <p:cTn id="32" dur="500"/>
                                        <p:tgtEl>
                                          <p:spTgt spid="36045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60458"/>
                                        </p:tgtEl>
                                        <p:attrNameLst>
                                          <p:attrName>style.visibility</p:attrName>
                                        </p:attrNameLst>
                                      </p:cBhvr>
                                      <p:to>
                                        <p:strVal val="visible"/>
                                      </p:to>
                                    </p:set>
                                    <p:animEffect transition="in" filter="wipe(left)">
                                      <p:cBhvr>
                                        <p:cTn id="37" dur="500"/>
                                        <p:tgtEl>
                                          <p:spTgt spid="360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build="p"/>
      <p:bldP spid="360452" grpId="0" build="p"/>
      <p:bldP spid="360454"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47" name="Text Box 2"/>
          <p:cNvSpPr txBox="1"/>
          <p:nvPr/>
        </p:nvSpPr>
        <p:spPr>
          <a:xfrm>
            <a:off x="611188" y="698500"/>
            <a:ext cx="2139950" cy="519113"/>
          </a:xfrm>
          <a:prstGeom prst="rect">
            <a:avLst/>
          </a:prstGeom>
          <a:noFill/>
          <a:ln w="9525">
            <a:noFill/>
          </a:ln>
        </p:spPr>
        <p:txBody>
          <a:bodyPr wrap="none">
            <a:spAutoFit/>
          </a:bodyPr>
          <a:lstStyle/>
          <a:p>
            <a:pPr eaLnBrk="0" hangingPunct="0"/>
            <a:r>
              <a:rPr lang="en-US" altLang="zh-CN" dirty="0">
                <a:solidFill>
                  <a:srgbClr val="0000FF"/>
                </a:solidFill>
                <a:latin typeface="Times New Roman" panose="02020603050405020304" pitchFamily="18" charset="0"/>
                <a:ea typeface="楷体_GB2312" pitchFamily="49" charset="-122"/>
              </a:rPr>
              <a:t>⑶  </a:t>
            </a:r>
            <a:r>
              <a:rPr lang="zh-CN" altLang="en-US" dirty="0">
                <a:solidFill>
                  <a:srgbClr val="0000FF"/>
                </a:solidFill>
                <a:latin typeface="Times New Roman" panose="02020603050405020304" pitchFamily="18" charset="0"/>
                <a:ea typeface="楷体_GB2312" pitchFamily="49" charset="-122"/>
              </a:rPr>
              <a:t>二项分布</a:t>
            </a:r>
          </a:p>
        </p:txBody>
      </p:sp>
      <p:graphicFrame>
        <p:nvGraphicFramePr>
          <p:cNvPr id="39938" name="Object 47"/>
          <p:cNvGraphicFramePr>
            <a:graphicFrameLocks noChangeAspect="1"/>
          </p:cNvGraphicFramePr>
          <p:nvPr/>
        </p:nvGraphicFramePr>
        <p:xfrm>
          <a:off x="2725738" y="687388"/>
          <a:ext cx="1903412" cy="539750"/>
        </p:xfrm>
        <a:graphic>
          <a:graphicData uri="http://schemas.openxmlformats.org/presentationml/2006/ole">
            <mc:AlternateContent xmlns:mc="http://schemas.openxmlformats.org/markup-compatibility/2006">
              <mc:Choice xmlns:v="urn:schemas-microsoft-com:vml" Requires="v">
                <p:oleObj r:id="rId2" imgW="1257300" imgH="355600" progId="Equation.DSMT4">
                  <p:embed/>
                </p:oleObj>
              </mc:Choice>
              <mc:Fallback>
                <p:oleObj r:id="rId2" imgW="1257300" imgH="355600" progId="Equation.DSMT4">
                  <p:embed/>
                  <p:pic>
                    <p:nvPicPr>
                      <p:cNvPr id="0" name="图片 3349"/>
                      <p:cNvPicPr/>
                      <p:nvPr/>
                    </p:nvPicPr>
                    <p:blipFill>
                      <a:blip r:embed="rId3"/>
                      <a:stretch>
                        <a:fillRect/>
                      </a:stretch>
                    </p:blipFill>
                    <p:spPr>
                      <a:xfrm>
                        <a:off x="2725738" y="687388"/>
                        <a:ext cx="1903412" cy="539750"/>
                      </a:xfrm>
                      <a:prstGeom prst="rect">
                        <a:avLst/>
                      </a:prstGeom>
                      <a:noFill/>
                      <a:ln w="38100">
                        <a:noFill/>
                        <a:miter/>
                      </a:ln>
                    </p:spPr>
                  </p:pic>
                </p:oleObj>
              </mc:Fallback>
            </mc:AlternateContent>
          </a:graphicData>
        </a:graphic>
      </p:graphicFrame>
      <p:sp>
        <p:nvSpPr>
          <p:cNvPr id="361476" name="Rectangle 4"/>
          <p:cNvSpPr/>
          <p:nvPr/>
        </p:nvSpPr>
        <p:spPr>
          <a:xfrm>
            <a:off x="1158875" y="1301750"/>
            <a:ext cx="6348413" cy="519113"/>
          </a:xfrm>
          <a:prstGeom prst="rect">
            <a:avLst/>
          </a:prstGeom>
          <a:noFill/>
          <a:ln w="9525">
            <a:noFill/>
          </a:ln>
        </p:spPr>
        <p:txBody>
          <a:bodyPr wrap="none" anchor="ctr">
            <a:spAutoFit/>
          </a:bodyPr>
          <a:lstStyle/>
          <a:p>
            <a:r>
              <a:rPr lang="en-US" altLang="zh-CN" i="1" dirty="0">
                <a:latin typeface="Times New Roman" panose="02020603050405020304" pitchFamily="18" charset="0"/>
                <a:ea typeface="楷体_GB2312" pitchFamily="49" charset="-122"/>
              </a:rPr>
              <a:t>X</a:t>
            </a:r>
            <a:r>
              <a:rPr lang="en-US" altLang="zh-CN" i="1" dirty="0">
                <a:latin typeface="楷体_GB2312" pitchFamily="49" charset="-122"/>
                <a:ea typeface="楷体_GB2312" pitchFamily="49" charset="-122"/>
              </a:rPr>
              <a:t> </a:t>
            </a:r>
            <a:r>
              <a:rPr lang="zh-CN" altLang="en-US" dirty="0">
                <a:latin typeface="楷体_GB2312" pitchFamily="49" charset="-122"/>
                <a:ea typeface="楷体_GB2312" pitchFamily="49" charset="-122"/>
              </a:rPr>
              <a:t>表示</a:t>
            </a:r>
            <a:r>
              <a:rPr lang="en-US" altLang="zh-CN" i="1" dirty="0">
                <a:latin typeface="Times New Roman" panose="02020603050405020304" pitchFamily="18" charset="0"/>
                <a:ea typeface="楷体_GB2312" pitchFamily="49" charset="-122"/>
              </a:rPr>
              <a:t>n</a:t>
            </a:r>
            <a:r>
              <a:rPr lang="en-US" altLang="zh-CN" i="1" dirty="0">
                <a:latin typeface="楷体_GB2312" pitchFamily="49" charset="-122"/>
                <a:ea typeface="楷体_GB2312" pitchFamily="49" charset="-122"/>
              </a:rPr>
              <a:t> </a:t>
            </a:r>
            <a:r>
              <a:rPr lang="zh-CN" altLang="en-US" dirty="0">
                <a:latin typeface="楷体_GB2312" pitchFamily="49" charset="-122"/>
                <a:ea typeface="楷体_GB2312" pitchFamily="49" charset="-122"/>
              </a:rPr>
              <a:t>重伯努利试验中</a:t>
            </a:r>
            <a:r>
              <a:rPr lang="en-US" altLang="zh-CN" dirty="0">
                <a:latin typeface="Times New Roman" panose="02020603050405020304" pitchFamily="18" charset="0"/>
                <a:ea typeface="楷体_GB2312" pitchFamily="49" charset="-122"/>
              </a:rPr>
              <a:t>A</a:t>
            </a:r>
            <a:r>
              <a:rPr lang="zh-CN" altLang="en-US" dirty="0">
                <a:latin typeface="楷体_GB2312" pitchFamily="49" charset="-122"/>
                <a:ea typeface="楷体_GB2312" pitchFamily="49" charset="-122"/>
              </a:rPr>
              <a:t>发生的次数</a:t>
            </a:r>
            <a:r>
              <a:rPr lang="en-US" altLang="zh-CN" dirty="0">
                <a:latin typeface="楷体_GB2312" pitchFamily="49" charset="-122"/>
                <a:ea typeface="楷体_GB2312" pitchFamily="49" charset="-122"/>
              </a:rPr>
              <a:t>.</a:t>
            </a:r>
          </a:p>
        </p:txBody>
      </p:sp>
      <p:sp>
        <p:nvSpPr>
          <p:cNvPr id="361477" name="Rectangle 5"/>
          <p:cNvSpPr/>
          <p:nvPr/>
        </p:nvSpPr>
        <p:spPr>
          <a:xfrm>
            <a:off x="614363" y="1906588"/>
            <a:ext cx="2890837" cy="519112"/>
          </a:xfrm>
          <a:prstGeom prst="rect">
            <a:avLst/>
          </a:prstGeom>
          <a:noFill/>
          <a:ln w="9525">
            <a:noFill/>
          </a:ln>
        </p:spPr>
        <p:txBody>
          <a:bodyPr wrap="none" anchor="ctr">
            <a:spAutoFit/>
          </a:bodyPr>
          <a:lstStyle/>
          <a:p>
            <a:pPr algn="ctr"/>
            <a:r>
              <a:rPr lang="zh-CN" altLang="en-US" dirty="0">
                <a:latin typeface="楷体_GB2312" pitchFamily="49" charset="-122"/>
                <a:ea typeface="楷体_GB2312" pitchFamily="49" charset="-122"/>
              </a:rPr>
              <a:t>求</a:t>
            </a:r>
            <a:r>
              <a:rPr lang="en-US" altLang="zh-CN" i="1" dirty="0">
                <a:latin typeface="Times New Roman" panose="02020603050405020304" pitchFamily="18" charset="0"/>
                <a:ea typeface="楷体_GB2312" pitchFamily="49" charset="-122"/>
              </a:rPr>
              <a:t>X</a:t>
            </a:r>
            <a:r>
              <a:rPr lang="en-US" altLang="zh-CN" i="1" dirty="0">
                <a:latin typeface="楷体_GB2312" pitchFamily="49" charset="-122"/>
                <a:ea typeface="楷体_GB2312" pitchFamily="49" charset="-122"/>
              </a:rPr>
              <a:t> </a:t>
            </a:r>
            <a:r>
              <a:rPr lang="zh-CN" altLang="en-US" dirty="0">
                <a:latin typeface="楷体_GB2312" pitchFamily="49" charset="-122"/>
                <a:ea typeface="楷体_GB2312" pitchFamily="49" charset="-122"/>
              </a:rPr>
              <a:t>的数学期望 </a:t>
            </a:r>
          </a:p>
        </p:txBody>
      </p:sp>
      <p:sp>
        <p:nvSpPr>
          <p:cNvPr id="361478" name="Rectangle 6"/>
          <p:cNvSpPr/>
          <p:nvPr/>
        </p:nvSpPr>
        <p:spPr>
          <a:xfrm>
            <a:off x="1196975" y="2682875"/>
            <a:ext cx="539750" cy="519113"/>
          </a:xfrm>
          <a:prstGeom prst="rect">
            <a:avLst/>
          </a:prstGeom>
          <a:noFill/>
          <a:ln w="9525">
            <a:noFill/>
          </a:ln>
        </p:spPr>
        <p:txBody>
          <a:bodyPr wrap="none" anchor="ctr">
            <a:spAutoFit/>
          </a:bodyPr>
          <a:lstStyle/>
          <a:p>
            <a:pPr algn="ctr"/>
            <a:r>
              <a:rPr lang="zh-CN" altLang="en-US" dirty="0">
                <a:latin typeface="楷体_GB2312" pitchFamily="49" charset="-122"/>
                <a:ea typeface="楷体_GB2312" pitchFamily="49" charset="-122"/>
              </a:rPr>
              <a:t>设</a:t>
            </a:r>
          </a:p>
        </p:txBody>
      </p:sp>
      <p:sp>
        <p:nvSpPr>
          <p:cNvPr id="361479" name="Rectangle 7"/>
          <p:cNvSpPr/>
          <p:nvPr/>
        </p:nvSpPr>
        <p:spPr>
          <a:xfrm>
            <a:off x="611188" y="3521075"/>
            <a:ext cx="541337" cy="519113"/>
          </a:xfrm>
          <a:prstGeom prst="rect">
            <a:avLst/>
          </a:prstGeom>
          <a:noFill/>
          <a:ln w="9525">
            <a:noFill/>
          </a:ln>
        </p:spPr>
        <p:txBody>
          <a:bodyPr wrap="none" anchor="ctr">
            <a:spAutoFit/>
          </a:bodyPr>
          <a:lstStyle/>
          <a:p>
            <a:pPr algn="ctr"/>
            <a:r>
              <a:rPr lang="zh-CN" altLang="en-US" dirty="0">
                <a:latin typeface="楷体_GB2312" pitchFamily="49" charset="-122"/>
                <a:ea typeface="楷体_GB2312" pitchFamily="49" charset="-122"/>
              </a:rPr>
              <a:t>则</a:t>
            </a:r>
            <a:endParaRPr lang="zh-CN" altLang="en-US" baseline="-25000" dirty="0">
              <a:latin typeface="楷体_GB2312" pitchFamily="49" charset="-122"/>
              <a:ea typeface="楷体_GB2312" pitchFamily="49" charset="-122"/>
            </a:endParaRPr>
          </a:p>
        </p:txBody>
      </p:sp>
      <p:graphicFrame>
        <p:nvGraphicFramePr>
          <p:cNvPr id="361480" name="Object 48"/>
          <p:cNvGraphicFramePr>
            <a:graphicFrameLocks noChangeAspect="1"/>
          </p:cNvGraphicFramePr>
          <p:nvPr/>
        </p:nvGraphicFramePr>
        <p:xfrm>
          <a:off x="1709738" y="2425700"/>
          <a:ext cx="4356100" cy="1155700"/>
        </p:xfrm>
        <a:graphic>
          <a:graphicData uri="http://schemas.openxmlformats.org/presentationml/2006/ole">
            <mc:AlternateContent xmlns:mc="http://schemas.openxmlformats.org/markup-compatibility/2006">
              <mc:Choice xmlns:v="urn:schemas-microsoft-com:vml" Requires="v">
                <p:oleObj r:id="rId4" imgW="3009900" imgH="787400" progId="Equation.DSMT4">
                  <p:embed/>
                </p:oleObj>
              </mc:Choice>
              <mc:Fallback>
                <p:oleObj r:id="rId4" imgW="3009900" imgH="787400" progId="Equation.DSMT4">
                  <p:embed/>
                  <p:pic>
                    <p:nvPicPr>
                      <p:cNvPr id="0" name="图片 3350"/>
                      <p:cNvPicPr/>
                      <p:nvPr/>
                    </p:nvPicPr>
                    <p:blipFill>
                      <a:blip r:embed="rId5"/>
                      <a:stretch>
                        <a:fillRect/>
                      </a:stretch>
                    </p:blipFill>
                    <p:spPr>
                      <a:xfrm>
                        <a:off x="1709738" y="2425700"/>
                        <a:ext cx="4356100" cy="1155700"/>
                      </a:xfrm>
                      <a:prstGeom prst="rect">
                        <a:avLst/>
                      </a:prstGeom>
                      <a:noFill/>
                      <a:ln w="38100">
                        <a:noFill/>
                        <a:miter/>
                      </a:ln>
                    </p:spPr>
                  </p:pic>
                </p:oleObj>
              </mc:Fallback>
            </mc:AlternateContent>
          </a:graphicData>
        </a:graphic>
      </p:graphicFrame>
      <p:sp>
        <p:nvSpPr>
          <p:cNvPr id="361481" name="Rectangle 9"/>
          <p:cNvSpPr/>
          <p:nvPr/>
        </p:nvSpPr>
        <p:spPr>
          <a:xfrm>
            <a:off x="534988" y="4265613"/>
            <a:ext cx="898525" cy="519112"/>
          </a:xfrm>
          <a:prstGeom prst="rect">
            <a:avLst/>
          </a:prstGeom>
          <a:noFill/>
          <a:ln w="9525">
            <a:noFill/>
          </a:ln>
        </p:spPr>
        <p:txBody>
          <a:bodyPr wrap="none" anchor="ctr">
            <a:spAutoFit/>
          </a:bodyPr>
          <a:lstStyle/>
          <a:p>
            <a:pPr algn="ctr"/>
            <a:r>
              <a:rPr lang="zh-CN" altLang="en-US" dirty="0">
                <a:latin typeface="楷体_GB2312" pitchFamily="49" charset="-122"/>
                <a:ea typeface="楷体_GB2312" pitchFamily="49" charset="-122"/>
              </a:rPr>
              <a:t>其中</a:t>
            </a:r>
          </a:p>
        </p:txBody>
      </p:sp>
      <p:graphicFrame>
        <p:nvGraphicFramePr>
          <p:cNvPr id="361482" name="Object 49"/>
          <p:cNvGraphicFramePr>
            <a:graphicFrameLocks noChangeAspect="1"/>
          </p:cNvGraphicFramePr>
          <p:nvPr/>
        </p:nvGraphicFramePr>
        <p:xfrm>
          <a:off x="1511300" y="4303713"/>
          <a:ext cx="2474913" cy="557212"/>
        </p:xfrm>
        <a:graphic>
          <a:graphicData uri="http://schemas.openxmlformats.org/presentationml/2006/ole">
            <mc:AlternateContent xmlns:mc="http://schemas.openxmlformats.org/markup-compatibility/2006">
              <mc:Choice xmlns:v="urn:schemas-microsoft-com:vml" Requires="v">
                <p:oleObj r:id="rId6" imgW="1689100" imgH="368300" progId="Equation.3">
                  <p:embed/>
                </p:oleObj>
              </mc:Choice>
              <mc:Fallback>
                <p:oleObj r:id="rId6" imgW="1689100" imgH="368300" progId="Equation.3">
                  <p:embed/>
                  <p:pic>
                    <p:nvPicPr>
                      <p:cNvPr id="0" name="图片 3375"/>
                      <p:cNvPicPr/>
                      <p:nvPr/>
                    </p:nvPicPr>
                    <p:blipFill>
                      <a:blip r:embed="rId7"/>
                      <a:stretch>
                        <a:fillRect/>
                      </a:stretch>
                    </p:blipFill>
                    <p:spPr>
                      <a:xfrm>
                        <a:off x="1511300" y="4303713"/>
                        <a:ext cx="2474913" cy="557212"/>
                      </a:xfrm>
                      <a:prstGeom prst="rect">
                        <a:avLst/>
                      </a:prstGeom>
                      <a:noFill/>
                      <a:ln w="38100">
                        <a:noFill/>
                        <a:miter/>
                      </a:ln>
                    </p:spPr>
                  </p:pic>
                </p:oleObj>
              </mc:Fallback>
            </mc:AlternateContent>
          </a:graphicData>
        </a:graphic>
      </p:graphicFrame>
      <p:graphicFrame>
        <p:nvGraphicFramePr>
          <p:cNvPr id="361483" name="Object 50"/>
          <p:cNvGraphicFramePr>
            <a:graphicFrameLocks noChangeAspect="1"/>
          </p:cNvGraphicFramePr>
          <p:nvPr/>
        </p:nvGraphicFramePr>
        <p:xfrm>
          <a:off x="4032250" y="4303713"/>
          <a:ext cx="2970213" cy="557212"/>
        </p:xfrm>
        <a:graphic>
          <a:graphicData uri="http://schemas.openxmlformats.org/presentationml/2006/ole">
            <mc:AlternateContent xmlns:mc="http://schemas.openxmlformats.org/markup-compatibility/2006">
              <mc:Choice xmlns:v="urn:schemas-microsoft-com:vml" Requires="v">
                <p:oleObj r:id="rId8" imgW="2019300" imgH="368300" progId="Equation.3">
                  <p:embed/>
                </p:oleObj>
              </mc:Choice>
              <mc:Fallback>
                <p:oleObj r:id="rId8" imgW="2019300" imgH="368300" progId="Equation.3">
                  <p:embed/>
                  <p:pic>
                    <p:nvPicPr>
                      <p:cNvPr id="0" name="图片 3365"/>
                      <p:cNvPicPr/>
                      <p:nvPr/>
                    </p:nvPicPr>
                    <p:blipFill>
                      <a:blip r:embed="rId9"/>
                      <a:stretch>
                        <a:fillRect/>
                      </a:stretch>
                    </p:blipFill>
                    <p:spPr>
                      <a:xfrm>
                        <a:off x="4032250" y="4303713"/>
                        <a:ext cx="2970213" cy="557212"/>
                      </a:xfrm>
                      <a:prstGeom prst="rect">
                        <a:avLst/>
                      </a:prstGeom>
                      <a:noFill/>
                      <a:ln w="38100">
                        <a:noFill/>
                        <a:miter/>
                      </a:ln>
                    </p:spPr>
                  </p:pic>
                </p:oleObj>
              </mc:Fallback>
            </mc:AlternateContent>
          </a:graphicData>
        </a:graphic>
      </p:graphicFrame>
      <p:graphicFrame>
        <p:nvGraphicFramePr>
          <p:cNvPr id="361484" name="Object 51"/>
          <p:cNvGraphicFramePr>
            <a:graphicFrameLocks noChangeAspect="1"/>
          </p:cNvGraphicFramePr>
          <p:nvPr/>
        </p:nvGraphicFramePr>
        <p:xfrm>
          <a:off x="6281738" y="2686050"/>
          <a:ext cx="2133600" cy="498475"/>
        </p:xfrm>
        <a:graphic>
          <a:graphicData uri="http://schemas.openxmlformats.org/presentationml/2006/ole">
            <mc:AlternateContent xmlns:mc="http://schemas.openxmlformats.org/markup-compatibility/2006">
              <mc:Choice xmlns:v="urn:schemas-microsoft-com:vml" Requires="v">
                <p:oleObj r:id="rId10" imgW="1257300" imgH="317500" progId="Equation.3">
                  <p:embed/>
                </p:oleObj>
              </mc:Choice>
              <mc:Fallback>
                <p:oleObj r:id="rId10" imgW="1257300" imgH="317500" progId="Equation.3">
                  <p:embed/>
                  <p:pic>
                    <p:nvPicPr>
                      <p:cNvPr id="0" name="图片 3378"/>
                      <p:cNvPicPr/>
                      <p:nvPr/>
                    </p:nvPicPr>
                    <p:blipFill>
                      <a:blip r:embed="rId11"/>
                      <a:stretch>
                        <a:fillRect/>
                      </a:stretch>
                    </p:blipFill>
                    <p:spPr>
                      <a:xfrm>
                        <a:off x="6281738" y="2686050"/>
                        <a:ext cx="2133600" cy="498475"/>
                      </a:xfrm>
                      <a:prstGeom prst="rect">
                        <a:avLst/>
                      </a:prstGeom>
                      <a:noFill/>
                      <a:ln w="38100">
                        <a:noFill/>
                        <a:miter/>
                      </a:ln>
                    </p:spPr>
                  </p:pic>
                </p:oleObj>
              </mc:Fallback>
            </mc:AlternateContent>
          </a:graphicData>
        </a:graphic>
      </p:graphicFrame>
      <p:graphicFrame>
        <p:nvGraphicFramePr>
          <p:cNvPr id="361485" name="Object 52"/>
          <p:cNvGraphicFramePr>
            <a:graphicFrameLocks noChangeAspect="1"/>
          </p:cNvGraphicFramePr>
          <p:nvPr/>
        </p:nvGraphicFramePr>
        <p:xfrm>
          <a:off x="1163638" y="3606800"/>
          <a:ext cx="3462337" cy="519113"/>
        </p:xfrm>
        <a:graphic>
          <a:graphicData uri="http://schemas.openxmlformats.org/presentationml/2006/ole">
            <mc:AlternateContent xmlns:mc="http://schemas.openxmlformats.org/markup-compatibility/2006">
              <mc:Choice xmlns:v="urn:schemas-microsoft-com:vml" Requires="v">
                <p:oleObj r:id="rId12" imgW="4787900" imgH="698500" progId="Equation.DSMT4">
                  <p:embed/>
                </p:oleObj>
              </mc:Choice>
              <mc:Fallback>
                <p:oleObj r:id="rId12" imgW="4787900" imgH="698500" progId="Equation.DSMT4">
                  <p:embed/>
                  <p:pic>
                    <p:nvPicPr>
                      <p:cNvPr id="0" name="图片 3366"/>
                      <p:cNvPicPr/>
                      <p:nvPr/>
                    </p:nvPicPr>
                    <p:blipFill>
                      <a:blip r:embed="rId13"/>
                      <a:stretch>
                        <a:fillRect/>
                      </a:stretch>
                    </p:blipFill>
                    <p:spPr>
                      <a:xfrm>
                        <a:off x="1163638" y="3606800"/>
                        <a:ext cx="3462337" cy="519113"/>
                      </a:xfrm>
                      <a:prstGeom prst="rect">
                        <a:avLst/>
                      </a:prstGeom>
                      <a:noFill/>
                      <a:ln w="38100">
                        <a:noFill/>
                        <a:miter/>
                      </a:ln>
                    </p:spPr>
                  </p:pic>
                </p:oleObj>
              </mc:Fallback>
            </mc:AlternateContent>
          </a:graphicData>
        </a:graphic>
      </p:graphicFrame>
      <p:sp>
        <p:nvSpPr>
          <p:cNvPr id="361486" name="Text Box 14"/>
          <p:cNvSpPr txBox="1"/>
          <p:nvPr/>
        </p:nvSpPr>
        <p:spPr>
          <a:xfrm>
            <a:off x="1241425" y="5057775"/>
            <a:ext cx="541338" cy="519113"/>
          </a:xfrm>
          <a:prstGeom prst="rect">
            <a:avLst/>
          </a:prstGeom>
          <a:noFill/>
          <a:ln w="9525">
            <a:noFill/>
          </a:ln>
        </p:spPr>
        <p:txBody>
          <a:bodyPr wrap="none">
            <a:spAutoFit/>
          </a:bodyPr>
          <a:lstStyle/>
          <a:p>
            <a:pPr eaLnBrk="0" hangingPunct="0"/>
            <a:r>
              <a:rPr lang="zh-CN" altLang="en-US" dirty="0">
                <a:latin typeface="Times New Roman" panose="02020603050405020304" pitchFamily="18" charset="0"/>
                <a:ea typeface="楷体_GB2312" pitchFamily="49" charset="-122"/>
              </a:rPr>
              <a:t>即</a:t>
            </a:r>
          </a:p>
        </p:txBody>
      </p:sp>
      <p:graphicFrame>
        <p:nvGraphicFramePr>
          <p:cNvPr id="361487" name="Object 53"/>
          <p:cNvGraphicFramePr>
            <a:graphicFrameLocks noChangeAspect="1"/>
          </p:cNvGraphicFramePr>
          <p:nvPr/>
        </p:nvGraphicFramePr>
        <p:xfrm>
          <a:off x="1927225" y="5122863"/>
          <a:ext cx="2562225" cy="488950"/>
        </p:xfrm>
        <a:graphic>
          <a:graphicData uri="http://schemas.openxmlformats.org/presentationml/2006/ole">
            <mc:AlternateContent xmlns:mc="http://schemas.openxmlformats.org/markup-compatibility/2006">
              <mc:Choice xmlns:v="urn:schemas-microsoft-com:vml" Requires="v">
                <p:oleObj r:id="rId14" imgW="3860800" imgH="723900" progId="Equation.DSMT4">
                  <p:embed/>
                </p:oleObj>
              </mc:Choice>
              <mc:Fallback>
                <p:oleObj r:id="rId14" imgW="3860800" imgH="723900" progId="Equation.DSMT4">
                  <p:embed/>
                  <p:pic>
                    <p:nvPicPr>
                      <p:cNvPr id="0" name="图片 3381"/>
                      <p:cNvPicPr/>
                      <p:nvPr/>
                    </p:nvPicPr>
                    <p:blipFill>
                      <a:blip r:embed="rId15"/>
                      <a:stretch>
                        <a:fillRect/>
                      </a:stretch>
                    </p:blipFill>
                    <p:spPr>
                      <a:xfrm>
                        <a:off x="1927225" y="5122863"/>
                        <a:ext cx="2562225" cy="488950"/>
                      </a:xfrm>
                      <a:prstGeom prst="rect">
                        <a:avLst/>
                      </a:prstGeom>
                      <a:noFill/>
                      <a:ln w="38100">
                        <a:noFill/>
                        <a:miter/>
                      </a:ln>
                    </p:spPr>
                  </p:pic>
                </p:oleObj>
              </mc:Fallback>
            </mc:AlternateContent>
          </a:graphicData>
        </a:graphic>
      </p:graphicFrame>
      <p:sp>
        <p:nvSpPr>
          <p:cNvPr id="361488" name="Text Box 16"/>
          <p:cNvSpPr txBox="1"/>
          <p:nvPr/>
        </p:nvSpPr>
        <p:spPr>
          <a:xfrm>
            <a:off x="4441825" y="5046663"/>
            <a:ext cx="895350" cy="519112"/>
          </a:xfrm>
          <a:prstGeom prst="rect">
            <a:avLst/>
          </a:prstGeom>
          <a:noFill/>
          <a:ln w="9525">
            <a:noFill/>
          </a:ln>
        </p:spPr>
        <p:txBody>
          <a:bodyPr wrap="none">
            <a:spAutoFit/>
          </a:bodyPr>
          <a:lstStyle/>
          <a:p>
            <a:pPr eaLnBrk="0" hangingPunct="0"/>
            <a:r>
              <a:rPr lang="zh-CN" altLang="en-US" dirty="0">
                <a:latin typeface="Times New Roman" panose="02020603050405020304" pitchFamily="18" charset="0"/>
                <a:ea typeface="楷体_GB2312" pitchFamily="49" charset="-122"/>
              </a:rPr>
              <a:t>，则</a:t>
            </a:r>
          </a:p>
        </p:txBody>
      </p:sp>
      <p:graphicFrame>
        <p:nvGraphicFramePr>
          <p:cNvPr id="361489" name="Object 54"/>
          <p:cNvGraphicFramePr>
            <a:graphicFrameLocks noChangeAspect="1"/>
          </p:cNvGraphicFramePr>
          <p:nvPr/>
        </p:nvGraphicFramePr>
        <p:xfrm>
          <a:off x="5508625" y="5122863"/>
          <a:ext cx="1652588" cy="476250"/>
        </p:xfrm>
        <a:graphic>
          <a:graphicData uri="http://schemas.openxmlformats.org/presentationml/2006/ole">
            <mc:AlternateContent xmlns:mc="http://schemas.openxmlformats.org/markup-compatibility/2006">
              <mc:Choice xmlns:v="urn:schemas-microsoft-com:vml" Requires="v">
                <p:oleObj r:id="rId16" imgW="2476500" imgH="698500" progId="Equation.DSMT4">
                  <p:embed/>
                </p:oleObj>
              </mc:Choice>
              <mc:Fallback>
                <p:oleObj r:id="rId16" imgW="2476500" imgH="698500" progId="Equation.DSMT4">
                  <p:embed/>
                  <p:pic>
                    <p:nvPicPr>
                      <p:cNvPr id="0" name="图片 3379"/>
                      <p:cNvPicPr/>
                      <p:nvPr/>
                    </p:nvPicPr>
                    <p:blipFill>
                      <a:blip r:embed="rId17"/>
                      <a:stretch>
                        <a:fillRect/>
                      </a:stretch>
                    </p:blipFill>
                    <p:spPr>
                      <a:xfrm>
                        <a:off x="5508625" y="5122863"/>
                        <a:ext cx="1652588" cy="476250"/>
                      </a:xfrm>
                      <a:prstGeom prst="rect">
                        <a:avLst/>
                      </a:prstGeom>
                      <a:noFill/>
                      <a:ln w="38100">
                        <a:noFill/>
                        <a:miter/>
                      </a:ln>
                    </p:spPr>
                  </p:pic>
                </p:oleObj>
              </mc:Fallback>
            </mc:AlternateContent>
          </a:graphicData>
        </a:graphic>
      </p:graphicFrame>
      <p:sp>
        <p:nvSpPr>
          <p:cNvPr id="361490" name="Rectangle 18"/>
          <p:cNvSpPr/>
          <p:nvPr/>
        </p:nvSpPr>
        <p:spPr>
          <a:xfrm>
            <a:off x="585788" y="5773738"/>
            <a:ext cx="895350" cy="519112"/>
          </a:xfrm>
          <a:prstGeom prst="rect">
            <a:avLst/>
          </a:prstGeom>
          <a:noFill/>
          <a:ln w="9525">
            <a:noFill/>
          </a:ln>
        </p:spPr>
        <p:txBody>
          <a:bodyPr wrap="none" anchor="ctr">
            <a:spAutoFit/>
          </a:bodyPr>
          <a:lstStyle/>
          <a:p>
            <a:pPr algn="ctr"/>
            <a:r>
              <a:rPr lang="zh-CN" altLang="en-US" dirty="0">
                <a:latin typeface="楷体_GB2312" pitchFamily="49" charset="-122"/>
                <a:ea typeface="楷体_GB2312" pitchFamily="49" charset="-122"/>
              </a:rPr>
              <a:t>所以</a:t>
            </a:r>
          </a:p>
        </p:txBody>
      </p:sp>
      <p:graphicFrame>
        <p:nvGraphicFramePr>
          <p:cNvPr id="361491" name="Object 55"/>
          <p:cNvGraphicFramePr>
            <a:graphicFrameLocks noChangeAspect="1"/>
          </p:cNvGraphicFramePr>
          <p:nvPr/>
        </p:nvGraphicFramePr>
        <p:xfrm>
          <a:off x="1682750" y="5594350"/>
          <a:ext cx="3656013" cy="1004888"/>
        </p:xfrm>
        <a:graphic>
          <a:graphicData uri="http://schemas.openxmlformats.org/presentationml/2006/ole">
            <mc:AlternateContent xmlns:mc="http://schemas.openxmlformats.org/markup-compatibility/2006">
              <mc:Choice xmlns:v="urn:schemas-microsoft-com:vml" Requires="v">
                <p:oleObj r:id="rId18" imgW="5524500" imgH="1511300" progId="Equation.DSMT4">
                  <p:embed/>
                </p:oleObj>
              </mc:Choice>
              <mc:Fallback>
                <p:oleObj r:id="rId18" imgW="5524500" imgH="1511300" progId="Equation.DSMT4">
                  <p:embed/>
                  <p:pic>
                    <p:nvPicPr>
                      <p:cNvPr id="0" name="图片 3377"/>
                      <p:cNvPicPr/>
                      <p:nvPr/>
                    </p:nvPicPr>
                    <p:blipFill>
                      <a:blip r:embed="rId19"/>
                      <a:stretch>
                        <a:fillRect/>
                      </a:stretch>
                    </p:blipFill>
                    <p:spPr>
                      <a:xfrm>
                        <a:off x="1682750" y="5594350"/>
                        <a:ext cx="3656013" cy="1004888"/>
                      </a:xfrm>
                      <a:prstGeom prst="rect">
                        <a:avLst/>
                      </a:prstGeom>
                      <a:noFill/>
                      <a:ln w="38100">
                        <a:noFill/>
                        <a:miter/>
                      </a:ln>
                    </p:spPr>
                  </p:pic>
                </p:oleObj>
              </mc:Fallback>
            </mc:AlternateContent>
          </a:graphicData>
        </a:graphic>
      </p:graphicFrame>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1476"/>
                                        </p:tgtEl>
                                        <p:attrNameLst>
                                          <p:attrName>style.visibility</p:attrName>
                                        </p:attrNameLst>
                                      </p:cBhvr>
                                      <p:to>
                                        <p:strVal val="visible"/>
                                      </p:to>
                                    </p:set>
                                    <p:animEffect transition="in" filter="wipe(left)">
                                      <p:cBhvr>
                                        <p:cTn id="7" dur="500"/>
                                        <p:tgtEl>
                                          <p:spTgt spid="3614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1477">
                                            <p:txEl>
                                              <p:pRg st="0" end="0"/>
                                            </p:txEl>
                                          </p:spTgt>
                                        </p:tgtEl>
                                        <p:attrNameLst>
                                          <p:attrName>style.visibility</p:attrName>
                                        </p:attrNameLst>
                                      </p:cBhvr>
                                      <p:to>
                                        <p:strVal val="visible"/>
                                      </p:to>
                                    </p:set>
                                    <p:animEffect transition="in" filter="wipe(left)">
                                      <p:cBhvr>
                                        <p:cTn id="12" dur="500"/>
                                        <p:tgtEl>
                                          <p:spTgt spid="36147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1478">
                                            <p:txEl>
                                              <p:pRg st="0" end="0"/>
                                            </p:txEl>
                                          </p:spTgt>
                                        </p:tgtEl>
                                        <p:attrNameLst>
                                          <p:attrName>style.visibility</p:attrName>
                                        </p:attrNameLst>
                                      </p:cBhvr>
                                      <p:to>
                                        <p:strVal val="visible"/>
                                      </p:to>
                                    </p:set>
                                    <p:animEffect transition="in" filter="wipe(left)">
                                      <p:cBhvr>
                                        <p:cTn id="17" dur="500"/>
                                        <p:tgtEl>
                                          <p:spTgt spid="36147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61480"/>
                                        </p:tgtEl>
                                        <p:attrNameLst>
                                          <p:attrName>style.visibility</p:attrName>
                                        </p:attrNameLst>
                                      </p:cBhvr>
                                      <p:to>
                                        <p:strVal val="visible"/>
                                      </p:to>
                                    </p:set>
                                    <p:animEffect transition="in" filter="wipe(left)">
                                      <p:cBhvr>
                                        <p:cTn id="22" dur="500"/>
                                        <p:tgtEl>
                                          <p:spTgt spid="36148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61484"/>
                                        </p:tgtEl>
                                        <p:attrNameLst>
                                          <p:attrName>style.visibility</p:attrName>
                                        </p:attrNameLst>
                                      </p:cBhvr>
                                      <p:to>
                                        <p:strVal val="visible"/>
                                      </p:to>
                                    </p:set>
                                    <p:animEffect transition="in" filter="wipe(left)">
                                      <p:cBhvr>
                                        <p:cTn id="27" dur="500"/>
                                        <p:tgtEl>
                                          <p:spTgt spid="36148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61479">
                                            <p:txEl>
                                              <p:pRg st="0" end="0"/>
                                            </p:txEl>
                                          </p:spTgt>
                                        </p:tgtEl>
                                        <p:attrNameLst>
                                          <p:attrName>style.visibility</p:attrName>
                                        </p:attrNameLst>
                                      </p:cBhvr>
                                      <p:to>
                                        <p:strVal val="visible"/>
                                      </p:to>
                                    </p:set>
                                    <p:animEffect transition="in" filter="wipe(left)">
                                      <p:cBhvr>
                                        <p:cTn id="32" dur="500"/>
                                        <p:tgtEl>
                                          <p:spTgt spid="36147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61485"/>
                                        </p:tgtEl>
                                        <p:attrNameLst>
                                          <p:attrName>style.visibility</p:attrName>
                                        </p:attrNameLst>
                                      </p:cBhvr>
                                      <p:to>
                                        <p:strVal val="visible"/>
                                      </p:to>
                                    </p:set>
                                    <p:animEffect transition="in" filter="wipe(left)">
                                      <p:cBhvr>
                                        <p:cTn id="37" dur="500"/>
                                        <p:tgtEl>
                                          <p:spTgt spid="36148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61481"/>
                                        </p:tgtEl>
                                        <p:attrNameLst>
                                          <p:attrName>style.visibility</p:attrName>
                                        </p:attrNameLst>
                                      </p:cBhvr>
                                      <p:to>
                                        <p:strVal val="visible"/>
                                      </p:to>
                                    </p:set>
                                    <p:animEffect transition="in" filter="wipe(left)">
                                      <p:cBhvr>
                                        <p:cTn id="42" dur="500"/>
                                        <p:tgtEl>
                                          <p:spTgt spid="36148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61482"/>
                                        </p:tgtEl>
                                        <p:attrNameLst>
                                          <p:attrName>style.visibility</p:attrName>
                                        </p:attrNameLst>
                                      </p:cBhvr>
                                      <p:to>
                                        <p:strVal val="visible"/>
                                      </p:to>
                                    </p:set>
                                    <p:animEffect transition="in" filter="wipe(left)">
                                      <p:cBhvr>
                                        <p:cTn id="47" dur="500"/>
                                        <p:tgtEl>
                                          <p:spTgt spid="36148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61483"/>
                                        </p:tgtEl>
                                        <p:attrNameLst>
                                          <p:attrName>style.visibility</p:attrName>
                                        </p:attrNameLst>
                                      </p:cBhvr>
                                      <p:to>
                                        <p:strVal val="visible"/>
                                      </p:to>
                                    </p:set>
                                    <p:animEffect transition="in" filter="wipe(left)">
                                      <p:cBhvr>
                                        <p:cTn id="52" dur="500"/>
                                        <p:tgtEl>
                                          <p:spTgt spid="36148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61486">
                                            <p:txEl>
                                              <p:pRg st="0" end="0"/>
                                            </p:txEl>
                                          </p:spTgt>
                                        </p:tgtEl>
                                        <p:attrNameLst>
                                          <p:attrName>style.visibility</p:attrName>
                                        </p:attrNameLst>
                                      </p:cBhvr>
                                      <p:to>
                                        <p:strVal val="visible"/>
                                      </p:to>
                                    </p:set>
                                    <p:animEffect transition="in" filter="wipe(left)">
                                      <p:cBhvr>
                                        <p:cTn id="57" dur="500"/>
                                        <p:tgtEl>
                                          <p:spTgt spid="361486">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61487"/>
                                        </p:tgtEl>
                                        <p:attrNameLst>
                                          <p:attrName>style.visibility</p:attrName>
                                        </p:attrNameLst>
                                      </p:cBhvr>
                                      <p:to>
                                        <p:strVal val="visible"/>
                                      </p:to>
                                    </p:set>
                                    <p:animEffect transition="in" filter="wipe(left)">
                                      <p:cBhvr>
                                        <p:cTn id="62" dur="500"/>
                                        <p:tgtEl>
                                          <p:spTgt spid="36148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61488">
                                            <p:txEl>
                                              <p:pRg st="0" end="0"/>
                                            </p:txEl>
                                          </p:spTgt>
                                        </p:tgtEl>
                                        <p:attrNameLst>
                                          <p:attrName>style.visibility</p:attrName>
                                        </p:attrNameLst>
                                      </p:cBhvr>
                                      <p:to>
                                        <p:strVal val="visible"/>
                                      </p:to>
                                    </p:set>
                                    <p:animEffect transition="in" filter="wipe(left)">
                                      <p:cBhvr>
                                        <p:cTn id="67" dur="500"/>
                                        <p:tgtEl>
                                          <p:spTgt spid="361488">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361489"/>
                                        </p:tgtEl>
                                        <p:attrNameLst>
                                          <p:attrName>style.visibility</p:attrName>
                                        </p:attrNameLst>
                                      </p:cBhvr>
                                      <p:to>
                                        <p:strVal val="visible"/>
                                      </p:to>
                                    </p:set>
                                    <p:animEffect transition="in" filter="wipe(left)">
                                      <p:cBhvr>
                                        <p:cTn id="72" dur="500"/>
                                        <p:tgtEl>
                                          <p:spTgt spid="36148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61490">
                                            <p:txEl>
                                              <p:pRg st="0" end="0"/>
                                            </p:txEl>
                                          </p:spTgt>
                                        </p:tgtEl>
                                        <p:attrNameLst>
                                          <p:attrName>style.visibility</p:attrName>
                                        </p:attrNameLst>
                                      </p:cBhvr>
                                      <p:to>
                                        <p:strVal val="visible"/>
                                      </p:to>
                                    </p:set>
                                    <p:animEffect transition="in" filter="wipe(left)">
                                      <p:cBhvr>
                                        <p:cTn id="77" dur="500"/>
                                        <p:tgtEl>
                                          <p:spTgt spid="361490">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361491"/>
                                        </p:tgtEl>
                                        <p:attrNameLst>
                                          <p:attrName>style.visibility</p:attrName>
                                        </p:attrNameLst>
                                      </p:cBhvr>
                                      <p:to>
                                        <p:strVal val="visible"/>
                                      </p:to>
                                    </p:set>
                                    <p:animEffect transition="in" filter="wipe(left)">
                                      <p:cBhvr>
                                        <p:cTn id="82" dur="500"/>
                                        <p:tgtEl>
                                          <p:spTgt spid="361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6" grpId="0"/>
      <p:bldP spid="361477" grpId="0" build="p"/>
      <p:bldP spid="361478" grpId="0" build="p"/>
      <p:bldP spid="361479" grpId="0" build="p"/>
      <p:bldP spid="361481" grpId="0"/>
      <p:bldP spid="361486" grpId="0" build="p"/>
      <p:bldP spid="361488" grpId="0" build="p"/>
      <p:bldP spid="361490"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5" name="Text Box 7"/>
          <p:cNvSpPr txBox="1"/>
          <p:nvPr/>
        </p:nvSpPr>
        <p:spPr>
          <a:xfrm>
            <a:off x="473075" y="795338"/>
            <a:ext cx="3779838" cy="519112"/>
          </a:xfrm>
          <a:prstGeom prst="rect">
            <a:avLst/>
          </a:prstGeom>
          <a:noFill/>
          <a:ln w="9525">
            <a:noFill/>
          </a:ln>
        </p:spPr>
        <p:txBody>
          <a:bodyPr wrap="none">
            <a:spAutoFit/>
          </a:bodyPr>
          <a:lstStyle/>
          <a:p>
            <a:pPr eaLnBrk="0" hangingPunct="0"/>
            <a:r>
              <a:rPr lang="en-US" altLang="zh-CN" dirty="0">
                <a:solidFill>
                  <a:srgbClr val="3333FF"/>
                </a:solidFill>
                <a:latin typeface="Times New Roman" panose="02020603050405020304" pitchFamily="18" charset="0"/>
                <a:ea typeface="黑体" panose="02010609060101010101" pitchFamily="49" charset="-122"/>
              </a:rPr>
              <a:t>2.  </a:t>
            </a:r>
            <a:r>
              <a:rPr lang="en-US" altLang="zh-CN" i="1" dirty="0">
                <a:solidFill>
                  <a:srgbClr val="3333FF"/>
                </a:solidFill>
                <a:latin typeface="Times New Roman" panose="02020603050405020304" pitchFamily="18" charset="0"/>
                <a:ea typeface="黑体" panose="02010609060101010101" pitchFamily="49" charset="-122"/>
              </a:rPr>
              <a:t>X </a:t>
            </a:r>
            <a:r>
              <a:rPr lang="zh-CN" altLang="en-US" dirty="0">
                <a:solidFill>
                  <a:srgbClr val="3333FF"/>
                </a:solidFill>
                <a:latin typeface="Times New Roman" panose="02020603050405020304" pitchFamily="18" charset="0"/>
                <a:ea typeface="黑体" panose="02010609060101010101" pitchFamily="49" charset="-122"/>
              </a:rPr>
              <a:t>为连续型随机变量</a:t>
            </a:r>
          </a:p>
        </p:txBody>
      </p:sp>
      <p:sp>
        <p:nvSpPr>
          <p:cNvPr id="362504" name="Text Box 8"/>
          <p:cNvSpPr txBox="1"/>
          <p:nvPr/>
        </p:nvSpPr>
        <p:spPr>
          <a:xfrm>
            <a:off x="785813" y="1557338"/>
            <a:ext cx="2228850" cy="519112"/>
          </a:xfrm>
          <a:prstGeom prst="rect">
            <a:avLst/>
          </a:prstGeom>
          <a:noFill/>
          <a:ln w="9525">
            <a:noFill/>
          </a:ln>
        </p:spPr>
        <p:txBody>
          <a:bodyPr wrap="none">
            <a:spAutoFit/>
          </a:bodyPr>
          <a:lstStyle/>
          <a:p>
            <a:pPr eaLnBrk="0" hangingPunct="0"/>
            <a:r>
              <a:rPr lang="en-US" altLang="zh-CN" dirty="0">
                <a:solidFill>
                  <a:srgbClr val="3333FF"/>
                </a:solidFill>
                <a:latin typeface="Times New Roman" panose="02020603050405020304" pitchFamily="18" charset="0"/>
                <a:ea typeface="楷体_GB2312" pitchFamily="49" charset="-122"/>
              </a:rPr>
              <a:t>⑴   </a:t>
            </a:r>
            <a:r>
              <a:rPr lang="zh-CN" altLang="en-US" dirty="0">
                <a:solidFill>
                  <a:srgbClr val="3333FF"/>
                </a:solidFill>
                <a:latin typeface="Times New Roman" panose="02020603050405020304" pitchFamily="18" charset="0"/>
                <a:ea typeface="楷体_GB2312" pitchFamily="49" charset="-122"/>
              </a:rPr>
              <a:t>均匀分布</a:t>
            </a:r>
          </a:p>
        </p:txBody>
      </p:sp>
      <p:graphicFrame>
        <p:nvGraphicFramePr>
          <p:cNvPr id="362505" name="Object 17"/>
          <p:cNvGraphicFramePr>
            <a:graphicFrameLocks noChangeAspect="1"/>
          </p:cNvGraphicFramePr>
          <p:nvPr/>
        </p:nvGraphicFramePr>
        <p:xfrm>
          <a:off x="3035300" y="1555750"/>
          <a:ext cx="2025650" cy="590550"/>
        </p:xfrm>
        <a:graphic>
          <a:graphicData uri="http://schemas.openxmlformats.org/presentationml/2006/ole">
            <mc:AlternateContent xmlns:mc="http://schemas.openxmlformats.org/markup-compatibility/2006">
              <mc:Choice xmlns:v="urn:schemas-microsoft-com:vml" Requires="v">
                <p:oleObj r:id="rId2" imgW="1511300" imgH="431800" progId="Equation.DSMT4">
                  <p:embed/>
                </p:oleObj>
              </mc:Choice>
              <mc:Fallback>
                <p:oleObj r:id="rId2" imgW="1511300" imgH="431800" progId="Equation.DSMT4">
                  <p:embed/>
                  <p:pic>
                    <p:nvPicPr>
                      <p:cNvPr id="0" name="图片 3372"/>
                      <p:cNvPicPr/>
                      <p:nvPr/>
                    </p:nvPicPr>
                    <p:blipFill>
                      <a:blip r:embed="rId3"/>
                      <a:stretch>
                        <a:fillRect/>
                      </a:stretch>
                    </p:blipFill>
                    <p:spPr>
                      <a:xfrm>
                        <a:off x="3035300" y="1555750"/>
                        <a:ext cx="2025650" cy="590550"/>
                      </a:xfrm>
                      <a:prstGeom prst="rect">
                        <a:avLst/>
                      </a:prstGeom>
                      <a:noFill/>
                      <a:ln w="38100">
                        <a:noFill/>
                        <a:miter/>
                      </a:ln>
                    </p:spPr>
                  </p:pic>
                </p:oleObj>
              </mc:Fallback>
            </mc:AlternateContent>
          </a:graphicData>
        </a:graphic>
      </p:graphicFrame>
      <p:graphicFrame>
        <p:nvGraphicFramePr>
          <p:cNvPr id="362506" name="Object 18"/>
          <p:cNvGraphicFramePr>
            <a:graphicFrameLocks noChangeAspect="1"/>
          </p:cNvGraphicFramePr>
          <p:nvPr/>
        </p:nvGraphicFramePr>
        <p:xfrm>
          <a:off x="2400300" y="2238375"/>
          <a:ext cx="4241800" cy="1647825"/>
        </p:xfrm>
        <a:graphic>
          <a:graphicData uri="http://schemas.openxmlformats.org/presentationml/2006/ole">
            <mc:AlternateContent xmlns:mc="http://schemas.openxmlformats.org/markup-compatibility/2006">
              <mc:Choice xmlns:v="urn:schemas-microsoft-com:vml" Requires="v">
                <p:oleObj r:id="rId4" imgW="3213100" imgH="1231900" progId="Equation.DSMT4">
                  <p:embed/>
                </p:oleObj>
              </mc:Choice>
              <mc:Fallback>
                <p:oleObj r:id="rId4" imgW="3213100" imgH="1231900" progId="Equation.DSMT4">
                  <p:embed/>
                  <p:pic>
                    <p:nvPicPr>
                      <p:cNvPr id="0" name="图片 3380"/>
                      <p:cNvPicPr/>
                      <p:nvPr/>
                    </p:nvPicPr>
                    <p:blipFill>
                      <a:blip r:embed="rId5"/>
                      <a:stretch>
                        <a:fillRect/>
                      </a:stretch>
                    </p:blipFill>
                    <p:spPr>
                      <a:xfrm>
                        <a:off x="2400300" y="2238375"/>
                        <a:ext cx="4241800" cy="1647825"/>
                      </a:xfrm>
                      <a:prstGeom prst="rect">
                        <a:avLst/>
                      </a:prstGeom>
                      <a:noFill/>
                      <a:ln w="38100">
                        <a:noFill/>
                        <a:miter/>
                      </a:ln>
                    </p:spPr>
                  </p:pic>
                </p:oleObj>
              </mc:Fallback>
            </mc:AlternateContent>
          </a:graphicData>
        </a:graphic>
      </p:graphicFrame>
      <p:sp>
        <p:nvSpPr>
          <p:cNvPr id="39948" name="Text Box 2"/>
          <p:cNvSpPr txBox="1"/>
          <p:nvPr/>
        </p:nvSpPr>
        <p:spPr>
          <a:xfrm>
            <a:off x="947738" y="4318000"/>
            <a:ext cx="541337" cy="519113"/>
          </a:xfrm>
          <a:prstGeom prst="rect">
            <a:avLst/>
          </a:prstGeom>
          <a:noFill/>
          <a:ln w="9525">
            <a:noFill/>
          </a:ln>
        </p:spPr>
        <p:txBody>
          <a:bodyPr wrap="none">
            <a:spAutoFit/>
          </a:bodyPr>
          <a:lstStyle/>
          <a:p>
            <a:pPr eaLnBrk="0" hangingPunct="0"/>
            <a:r>
              <a:rPr lang="zh-CN" altLang="en-US" dirty="0">
                <a:latin typeface="Times New Roman" panose="02020603050405020304" pitchFamily="18" charset="0"/>
                <a:ea typeface="楷体_GB2312" pitchFamily="49" charset="-122"/>
              </a:rPr>
              <a:t>则</a:t>
            </a:r>
          </a:p>
        </p:txBody>
      </p:sp>
      <p:graphicFrame>
        <p:nvGraphicFramePr>
          <p:cNvPr id="39949" name="Object 19"/>
          <p:cNvGraphicFramePr>
            <a:graphicFrameLocks noChangeAspect="1"/>
          </p:cNvGraphicFramePr>
          <p:nvPr/>
        </p:nvGraphicFramePr>
        <p:xfrm>
          <a:off x="1847850" y="4125913"/>
          <a:ext cx="4641850" cy="1012825"/>
        </p:xfrm>
        <a:graphic>
          <a:graphicData uri="http://schemas.openxmlformats.org/presentationml/2006/ole">
            <mc:AlternateContent xmlns:mc="http://schemas.openxmlformats.org/markup-compatibility/2006">
              <mc:Choice xmlns:v="urn:schemas-microsoft-com:vml" Requires="v">
                <p:oleObj r:id="rId6" imgW="3479800" imgH="749300" progId="Equation.DSMT4">
                  <p:embed/>
                </p:oleObj>
              </mc:Choice>
              <mc:Fallback>
                <p:oleObj r:id="rId6" imgW="3479800" imgH="749300" progId="Equation.DSMT4">
                  <p:embed/>
                  <p:pic>
                    <p:nvPicPr>
                      <p:cNvPr id="0" name="图片 3364"/>
                      <p:cNvPicPr/>
                      <p:nvPr/>
                    </p:nvPicPr>
                    <p:blipFill>
                      <a:blip r:embed="rId7"/>
                      <a:stretch>
                        <a:fillRect/>
                      </a:stretch>
                    </p:blipFill>
                    <p:spPr>
                      <a:xfrm>
                        <a:off x="1847850" y="4125913"/>
                        <a:ext cx="4641850" cy="101282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2504">
                                            <p:txEl>
                                              <p:pRg st="0" end="0"/>
                                            </p:txEl>
                                          </p:spTgt>
                                        </p:tgtEl>
                                        <p:attrNameLst>
                                          <p:attrName>style.visibility</p:attrName>
                                        </p:attrNameLst>
                                      </p:cBhvr>
                                      <p:to>
                                        <p:strVal val="visible"/>
                                      </p:to>
                                    </p:set>
                                    <p:animEffect transition="in" filter="wipe(left)">
                                      <p:cBhvr>
                                        <p:cTn id="7" dur="500"/>
                                        <p:tgtEl>
                                          <p:spTgt spid="36250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62505"/>
                                        </p:tgtEl>
                                        <p:attrNameLst>
                                          <p:attrName>style.visibility</p:attrName>
                                        </p:attrNameLst>
                                      </p:cBhvr>
                                      <p:to>
                                        <p:strVal val="visible"/>
                                      </p:to>
                                    </p:set>
                                    <p:animEffect transition="in" filter="wipe(left)">
                                      <p:cBhvr>
                                        <p:cTn id="12" dur="500"/>
                                        <p:tgtEl>
                                          <p:spTgt spid="36250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62506"/>
                                        </p:tgtEl>
                                        <p:attrNameLst>
                                          <p:attrName>style.visibility</p:attrName>
                                        </p:attrNameLst>
                                      </p:cBhvr>
                                      <p:to>
                                        <p:strVal val="visible"/>
                                      </p:to>
                                    </p:set>
                                    <p:animEffect transition="in" filter="wipe(left)">
                                      <p:cBhvr>
                                        <p:cTn id="17" dur="500"/>
                                        <p:tgtEl>
                                          <p:spTgt spid="36250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948"/>
                                        </p:tgtEl>
                                        <p:attrNameLst>
                                          <p:attrName>style.visibility</p:attrName>
                                        </p:attrNameLst>
                                      </p:cBhvr>
                                      <p:to>
                                        <p:strVal val="visible"/>
                                      </p:to>
                                    </p:set>
                                    <p:animEffect transition="in" filter="wipe(left)">
                                      <p:cBhvr>
                                        <p:cTn id="22" dur="500"/>
                                        <p:tgtEl>
                                          <p:spTgt spid="3994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9949"/>
                                        </p:tgtEl>
                                        <p:attrNameLst>
                                          <p:attrName>style.visibility</p:attrName>
                                        </p:attrNameLst>
                                      </p:cBhvr>
                                      <p:to>
                                        <p:strVal val="visible"/>
                                      </p:to>
                                    </p:set>
                                    <p:animEffect transition="in" filter="wipe(left)">
                                      <p:cBhvr>
                                        <p:cTn id="27" dur="500"/>
                                        <p:tgtEl>
                                          <p:spTgt spid="39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04" grpId="0" build="p"/>
      <p:bldP spid="39948" grpId="0"/>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92" name="Text Box 4"/>
          <p:cNvSpPr txBox="1"/>
          <p:nvPr/>
        </p:nvSpPr>
        <p:spPr>
          <a:xfrm>
            <a:off x="646113" y="1150938"/>
            <a:ext cx="2228850" cy="519112"/>
          </a:xfrm>
          <a:prstGeom prst="rect">
            <a:avLst/>
          </a:prstGeom>
          <a:noFill/>
          <a:ln w="9525">
            <a:noFill/>
          </a:ln>
        </p:spPr>
        <p:txBody>
          <a:bodyPr wrap="none">
            <a:spAutoFit/>
          </a:bodyPr>
          <a:lstStyle/>
          <a:p>
            <a:pPr eaLnBrk="0" hangingPunct="0"/>
            <a:r>
              <a:rPr lang="en-US" altLang="zh-CN" dirty="0">
                <a:solidFill>
                  <a:srgbClr val="3333FF"/>
                </a:solidFill>
                <a:latin typeface="Times New Roman" panose="02020603050405020304" pitchFamily="18" charset="0"/>
                <a:ea typeface="楷体_GB2312" pitchFamily="49" charset="-122"/>
              </a:rPr>
              <a:t>⑵   </a:t>
            </a:r>
            <a:r>
              <a:rPr lang="zh-CN" altLang="en-US" dirty="0">
                <a:solidFill>
                  <a:srgbClr val="3333FF"/>
                </a:solidFill>
                <a:latin typeface="Times New Roman" panose="02020603050405020304" pitchFamily="18" charset="0"/>
                <a:ea typeface="楷体_GB2312" pitchFamily="49" charset="-122"/>
              </a:rPr>
              <a:t>指数分布</a:t>
            </a:r>
          </a:p>
        </p:txBody>
      </p:sp>
      <p:graphicFrame>
        <p:nvGraphicFramePr>
          <p:cNvPr id="363525" name="Object 32"/>
          <p:cNvGraphicFramePr>
            <a:graphicFrameLocks noChangeAspect="1"/>
          </p:cNvGraphicFramePr>
          <p:nvPr/>
        </p:nvGraphicFramePr>
        <p:xfrm>
          <a:off x="2954338" y="863600"/>
          <a:ext cx="3743325" cy="1098550"/>
        </p:xfrm>
        <a:graphic>
          <a:graphicData uri="http://schemas.openxmlformats.org/presentationml/2006/ole">
            <mc:AlternateContent xmlns:mc="http://schemas.openxmlformats.org/markup-compatibility/2006">
              <mc:Choice xmlns:v="urn:schemas-microsoft-com:vml" Requires="v">
                <p:oleObj r:id="rId2" imgW="2794000" imgH="812800" progId="Equation.DSMT4">
                  <p:embed/>
                </p:oleObj>
              </mc:Choice>
              <mc:Fallback>
                <p:oleObj r:id="rId2" imgW="2794000" imgH="812800" progId="Equation.DSMT4">
                  <p:embed/>
                  <p:pic>
                    <p:nvPicPr>
                      <p:cNvPr id="0" name="图片 3370"/>
                      <p:cNvPicPr/>
                      <p:nvPr/>
                    </p:nvPicPr>
                    <p:blipFill>
                      <a:blip r:embed="rId3"/>
                      <a:stretch>
                        <a:fillRect/>
                      </a:stretch>
                    </p:blipFill>
                    <p:spPr>
                      <a:xfrm>
                        <a:off x="2954338" y="863600"/>
                        <a:ext cx="3743325" cy="1098550"/>
                      </a:xfrm>
                      <a:prstGeom prst="rect">
                        <a:avLst/>
                      </a:prstGeom>
                      <a:noFill/>
                      <a:ln w="38100">
                        <a:noFill/>
                        <a:miter/>
                      </a:ln>
                    </p:spPr>
                  </p:pic>
                </p:oleObj>
              </mc:Fallback>
            </mc:AlternateContent>
          </a:graphicData>
        </a:graphic>
      </p:graphicFrame>
      <p:graphicFrame>
        <p:nvGraphicFramePr>
          <p:cNvPr id="363526" name="Object 33"/>
          <p:cNvGraphicFramePr>
            <a:graphicFrameLocks noChangeAspect="1"/>
          </p:cNvGraphicFramePr>
          <p:nvPr/>
        </p:nvGraphicFramePr>
        <p:xfrm>
          <a:off x="2414588" y="2025650"/>
          <a:ext cx="3630612" cy="1201738"/>
        </p:xfrm>
        <a:graphic>
          <a:graphicData uri="http://schemas.openxmlformats.org/presentationml/2006/ole">
            <mc:AlternateContent xmlns:mc="http://schemas.openxmlformats.org/markup-compatibility/2006">
              <mc:Choice xmlns:v="urn:schemas-microsoft-com:vml" Requires="v">
                <p:oleObj r:id="rId4" imgW="2730500" imgH="889000" progId="Equation.DSMT4">
                  <p:embed/>
                </p:oleObj>
              </mc:Choice>
              <mc:Fallback>
                <p:oleObj r:id="rId4" imgW="2730500" imgH="889000" progId="Equation.DSMT4">
                  <p:embed/>
                  <p:pic>
                    <p:nvPicPr>
                      <p:cNvPr id="0" name="图片 3369"/>
                      <p:cNvPicPr/>
                      <p:nvPr/>
                    </p:nvPicPr>
                    <p:blipFill>
                      <a:blip r:embed="rId5"/>
                      <a:stretch>
                        <a:fillRect/>
                      </a:stretch>
                    </p:blipFill>
                    <p:spPr>
                      <a:xfrm>
                        <a:off x="2414588" y="2025650"/>
                        <a:ext cx="3630612" cy="1201738"/>
                      </a:xfrm>
                      <a:prstGeom prst="rect">
                        <a:avLst/>
                      </a:prstGeom>
                      <a:noFill/>
                      <a:ln w="38100">
                        <a:noFill/>
                        <a:miter/>
                      </a:ln>
                    </p:spPr>
                  </p:pic>
                </p:oleObj>
              </mc:Fallback>
            </mc:AlternateContent>
          </a:graphicData>
        </a:graphic>
      </p:graphicFrame>
      <p:sp>
        <p:nvSpPr>
          <p:cNvPr id="363527" name="Text Box 7"/>
          <p:cNvSpPr txBox="1"/>
          <p:nvPr/>
        </p:nvSpPr>
        <p:spPr>
          <a:xfrm>
            <a:off x="881063" y="3592513"/>
            <a:ext cx="541337" cy="519112"/>
          </a:xfrm>
          <a:prstGeom prst="rect">
            <a:avLst/>
          </a:prstGeom>
          <a:noFill/>
          <a:ln w="9525">
            <a:noFill/>
          </a:ln>
        </p:spPr>
        <p:txBody>
          <a:bodyPr wrap="none">
            <a:spAutoFit/>
          </a:bodyPr>
          <a:lstStyle/>
          <a:p>
            <a:pPr eaLnBrk="0" hangingPunct="0"/>
            <a:r>
              <a:rPr lang="zh-CN" altLang="en-US" dirty="0">
                <a:latin typeface="Times New Roman" panose="02020603050405020304" pitchFamily="18" charset="0"/>
                <a:ea typeface="楷体_GB2312" pitchFamily="49" charset="-122"/>
              </a:rPr>
              <a:t>则</a:t>
            </a:r>
          </a:p>
        </p:txBody>
      </p:sp>
      <p:graphicFrame>
        <p:nvGraphicFramePr>
          <p:cNvPr id="363528" name="Object 34"/>
          <p:cNvGraphicFramePr>
            <a:graphicFrameLocks noChangeAspect="1"/>
          </p:cNvGraphicFramePr>
          <p:nvPr/>
        </p:nvGraphicFramePr>
        <p:xfrm>
          <a:off x="1450975" y="3468688"/>
          <a:ext cx="3573463" cy="815975"/>
        </p:xfrm>
        <a:graphic>
          <a:graphicData uri="http://schemas.openxmlformats.org/presentationml/2006/ole">
            <mc:AlternateContent xmlns:mc="http://schemas.openxmlformats.org/markup-compatibility/2006">
              <mc:Choice xmlns:v="urn:schemas-microsoft-com:vml" Requires="v">
                <p:oleObj r:id="rId6" imgW="2667000" imgH="596900" progId="Equation.DSMT4">
                  <p:embed/>
                </p:oleObj>
              </mc:Choice>
              <mc:Fallback>
                <p:oleObj r:id="rId6" imgW="2667000" imgH="596900" progId="Equation.DSMT4">
                  <p:embed/>
                  <p:pic>
                    <p:nvPicPr>
                      <p:cNvPr id="0" name="图片 3367"/>
                      <p:cNvPicPr/>
                      <p:nvPr/>
                    </p:nvPicPr>
                    <p:blipFill>
                      <a:blip r:embed="rId7"/>
                      <a:stretch>
                        <a:fillRect/>
                      </a:stretch>
                    </p:blipFill>
                    <p:spPr>
                      <a:xfrm>
                        <a:off x="1450975" y="3468688"/>
                        <a:ext cx="3573463" cy="815975"/>
                      </a:xfrm>
                      <a:prstGeom prst="rect">
                        <a:avLst/>
                      </a:prstGeom>
                      <a:noFill/>
                      <a:ln w="38100">
                        <a:noFill/>
                        <a:miter/>
                      </a:ln>
                    </p:spPr>
                  </p:pic>
                </p:oleObj>
              </mc:Fallback>
            </mc:AlternateContent>
          </a:graphicData>
        </a:graphic>
      </p:graphicFrame>
      <p:graphicFrame>
        <p:nvGraphicFramePr>
          <p:cNvPr id="363529" name="Object 35"/>
          <p:cNvGraphicFramePr>
            <a:graphicFrameLocks noChangeAspect="1"/>
          </p:cNvGraphicFramePr>
          <p:nvPr/>
        </p:nvGraphicFramePr>
        <p:xfrm>
          <a:off x="5087938" y="3446463"/>
          <a:ext cx="2222500" cy="815975"/>
        </p:xfrm>
        <a:graphic>
          <a:graphicData uri="http://schemas.openxmlformats.org/presentationml/2006/ole">
            <mc:AlternateContent xmlns:mc="http://schemas.openxmlformats.org/markup-compatibility/2006">
              <mc:Choice xmlns:v="urn:schemas-microsoft-com:vml" Requires="v">
                <p:oleObj r:id="rId8" imgW="1651000" imgH="596900" progId="Equation.DSMT4">
                  <p:embed/>
                </p:oleObj>
              </mc:Choice>
              <mc:Fallback>
                <p:oleObj r:id="rId8" imgW="1651000" imgH="596900" progId="Equation.DSMT4">
                  <p:embed/>
                  <p:pic>
                    <p:nvPicPr>
                      <p:cNvPr id="0" name="图片 3376"/>
                      <p:cNvPicPr/>
                      <p:nvPr/>
                    </p:nvPicPr>
                    <p:blipFill>
                      <a:blip r:embed="rId9"/>
                      <a:stretch>
                        <a:fillRect/>
                      </a:stretch>
                    </p:blipFill>
                    <p:spPr>
                      <a:xfrm>
                        <a:off x="5087938" y="3446463"/>
                        <a:ext cx="2222500" cy="815975"/>
                      </a:xfrm>
                      <a:prstGeom prst="rect">
                        <a:avLst/>
                      </a:prstGeom>
                      <a:noFill/>
                      <a:ln w="38100">
                        <a:noFill/>
                        <a:miter/>
                      </a:ln>
                    </p:spPr>
                  </p:pic>
                </p:oleObj>
              </mc:Fallback>
            </mc:AlternateContent>
          </a:graphicData>
        </a:graphic>
      </p:graphicFrame>
      <p:graphicFrame>
        <p:nvGraphicFramePr>
          <p:cNvPr id="363530" name="Object 36"/>
          <p:cNvGraphicFramePr>
            <a:graphicFrameLocks noChangeAspect="1"/>
          </p:cNvGraphicFramePr>
          <p:nvPr/>
        </p:nvGraphicFramePr>
        <p:xfrm>
          <a:off x="2413000" y="4649788"/>
          <a:ext cx="3798888" cy="815975"/>
        </p:xfrm>
        <a:graphic>
          <a:graphicData uri="http://schemas.openxmlformats.org/presentationml/2006/ole">
            <mc:AlternateContent xmlns:mc="http://schemas.openxmlformats.org/markup-compatibility/2006">
              <mc:Choice xmlns:v="urn:schemas-microsoft-com:vml" Requires="v">
                <p:oleObj r:id="rId10" imgW="2844800" imgH="596900" progId="Equation.DSMT4">
                  <p:embed/>
                </p:oleObj>
              </mc:Choice>
              <mc:Fallback>
                <p:oleObj r:id="rId10" imgW="2844800" imgH="596900" progId="Equation.DSMT4">
                  <p:embed/>
                  <p:pic>
                    <p:nvPicPr>
                      <p:cNvPr id="0" name="图片 3371"/>
                      <p:cNvPicPr/>
                      <p:nvPr/>
                    </p:nvPicPr>
                    <p:blipFill>
                      <a:blip r:embed="rId11"/>
                      <a:stretch>
                        <a:fillRect/>
                      </a:stretch>
                    </p:blipFill>
                    <p:spPr>
                      <a:xfrm>
                        <a:off x="2413000" y="4649788"/>
                        <a:ext cx="3798888" cy="815975"/>
                      </a:xfrm>
                      <a:prstGeom prst="rect">
                        <a:avLst/>
                      </a:prstGeom>
                      <a:noFill/>
                      <a:ln w="38100">
                        <a:noFill/>
                        <a:miter/>
                      </a:ln>
                    </p:spPr>
                  </p:pic>
                </p:oleObj>
              </mc:Fallback>
            </mc:AlternateContent>
          </a:graphicData>
        </a:graphic>
      </p:graphicFrame>
      <p:graphicFrame>
        <p:nvGraphicFramePr>
          <p:cNvPr id="363531" name="Object 37"/>
          <p:cNvGraphicFramePr>
            <a:graphicFrameLocks noChangeAspect="1"/>
          </p:cNvGraphicFramePr>
          <p:nvPr/>
        </p:nvGraphicFramePr>
        <p:xfrm>
          <a:off x="6372225" y="4557713"/>
          <a:ext cx="1800225" cy="985837"/>
        </p:xfrm>
        <a:graphic>
          <a:graphicData uri="http://schemas.openxmlformats.org/presentationml/2006/ole">
            <mc:AlternateContent xmlns:mc="http://schemas.openxmlformats.org/markup-compatibility/2006">
              <mc:Choice xmlns:v="urn:schemas-microsoft-com:vml" Requires="v">
                <p:oleObj r:id="rId12" imgW="1333500" imgH="723900" progId="Equation.DSMT4">
                  <p:embed/>
                </p:oleObj>
              </mc:Choice>
              <mc:Fallback>
                <p:oleObj r:id="rId12" imgW="1333500" imgH="723900" progId="Equation.DSMT4">
                  <p:embed/>
                  <p:pic>
                    <p:nvPicPr>
                      <p:cNvPr id="0" name="图片 3368"/>
                      <p:cNvPicPr/>
                      <p:nvPr/>
                    </p:nvPicPr>
                    <p:blipFill>
                      <a:blip r:embed="rId13"/>
                      <a:stretch>
                        <a:fillRect/>
                      </a:stretch>
                    </p:blipFill>
                    <p:spPr>
                      <a:xfrm>
                        <a:off x="6372225" y="4557713"/>
                        <a:ext cx="1800225" cy="985837"/>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3525"/>
                                        </p:tgtEl>
                                        <p:attrNameLst>
                                          <p:attrName>style.visibility</p:attrName>
                                        </p:attrNameLst>
                                      </p:cBhvr>
                                      <p:to>
                                        <p:strVal val="visible"/>
                                      </p:to>
                                    </p:set>
                                    <p:animEffect transition="in" filter="wipe(left)">
                                      <p:cBhvr>
                                        <p:cTn id="7" dur="500"/>
                                        <p:tgtEl>
                                          <p:spTgt spid="3635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63526"/>
                                        </p:tgtEl>
                                        <p:attrNameLst>
                                          <p:attrName>style.visibility</p:attrName>
                                        </p:attrNameLst>
                                      </p:cBhvr>
                                      <p:to>
                                        <p:strVal val="visible"/>
                                      </p:to>
                                    </p:set>
                                    <p:animEffect transition="in" filter="wipe(left)">
                                      <p:cBhvr>
                                        <p:cTn id="12" dur="500"/>
                                        <p:tgtEl>
                                          <p:spTgt spid="3635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3527">
                                            <p:txEl>
                                              <p:pRg st="0" end="0"/>
                                            </p:txEl>
                                          </p:spTgt>
                                        </p:tgtEl>
                                        <p:attrNameLst>
                                          <p:attrName>style.visibility</p:attrName>
                                        </p:attrNameLst>
                                      </p:cBhvr>
                                      <p:to>
                                        <p:strVal val="visible"/>
                                      </p:to>
                                    </p:set>
                                    <p:animEffect transition="in" filter="wipe(left)">
                                      <p:cBhvr>
                                        <p:cTn id="17" dur="500"/>
                                        <p:tgtEl>
                                          <p:spTgt spid="36352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63528"/>
                                        </p:tgtEl>
                                        <p:attrNameLst>
                                          <p:attrName>style.visibility</p:attrName>
                                        </p:attrNameLst>
                                      </p:cBhvr>
                                      <p:to>
                                        <p:strVal val="visible"/>
                                      </p:to>
                                    </p:set>
                                    <p:animEffect transition="in" filter="wipe(left)">
                                      <p:cBhvr>
                                        <p:cTn id="22" dur="500"/>
                                        <p:tgtEl>
                                          <p:spTgt spid="3635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63529"/>
                                        </p:tgtEl>
                                        <p:attrNameLst>
                                          <p:attrName>style.visibility</p:attrName>
                                        </p:attrNameLst>
                                      </p:cBhvr>
                                      <p:to>
                                        <p:strVal val="visible"/>
                                      </p:to>
                                    </p:set>
                                    <p:animEffect transition="in" filter="wipe(left)">
                                      <p:cBhvr>
                                        <p:cTn id="27" dur="500"/>
                                        <p:tgtEl>
                                          <p:spTgt spid="36352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63530"/>
                                        </p:tgtEl>
                                        <p:attrNameLst>
                                          <p:attrName>style.visibility</p:attrName>
                                        </p:attrNameLst>
                                      </p:cBhvr>
                                      <p:to>
                                        <p:strVal val="visible"/>
                                      </p:to>
                                    </p:set>
                                    <p:animEffect transition="in" filter="wipe(left)">
                                      <p:cBhvr>
                                        <p:cTn id="32" dur="500"/>
                                        <p:tgtEl>
                                          <p:spTgt spid="36353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63531"/>
                                        </p:tgtEl>
                                        <p:attrNameLst>
                                          <p:attrName>style.visibility</p:attrName>
                                        </p:attrNameLst>
                                      </p:cBhvr>
                                      <p:to>
                                        <p:strVal val="visible"/>
                                      </p:to>
                                    </p:set>
                                    <p:animEffect transition="in" filter="wipe(left)">
                                      <p:cBhvr>
                                        <p:cTn id="37" dur="500"/>
                                        <p:tgtEl>
                                          <p:spTgt spid="363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7" grpId="0" build="p"/>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431800" y="896938"/>
            <a:ext cx="2166938" cy="523875"/>
          </a:xfrm>
          <a:prstGeom prst="rect">
            <a:avLst/>
          </a:prstGeom>
          <a:noFill/>
          <a:ln>
            <a:noFill/>
          </a:ln>
        </p:spPr>
        <p:txBody>
          <a:bodyPr wrap="none">
            <a:spAutoFit/>
          </a:bodyPr>
          <a:lstStyle>
            <a:lvl1pPr algn="l" eaLnBrk="0" hangingPunct="0">
              <a:spcBef>
                <a:spcPct val="20000"/>
              </a:spcBef>
              <a:buClr>
                <a:srgbClr val="0000FF"/>
              </a:buClr>
              <a:buFont typeface="Symbol" panose="05050102010706020507" pitchFamily="18" charset="2"/>
              <a:buChar char="·"/>
              <a:defRPr sz="2400" b="1">
                <a:solidFill>
                  <a:srgbClr val="00003C"/>
                </a:solidFill>
                <a:latin typeface="Times New Roman" panose="02020603050405020304" pitchFamily="18" charset="0"/>
                <a:ea typeface="宋体" panose="02010600030101010101" pitchFamily="2" charset="-122"/>
              </a:defRPr>
            </a:lvl1pPr>
            <a:lvl2pPr marL="742950" indent="-285750" eaLnBrk="0" hangingPunct="0">
              <a:spcBef>
                <a:spcPct val="20000"/>
              </a:spcBef>
              <a:buClr>
                <a:srgbClr val="0000FF"/>
              </a:buClr>
              <a:buSzPct val="120000"/>
              <a:buChar char="-"/>
              <a:defRPr sz="2700" b="1">
                <a:solidFill>
                  <a:srgbClr val="00003C"/>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rgbClr val="0000FF"/>
              </a:buClr>
              <a:buSzPct val="100000"/>
              <a:buChar char="»"/>
              <a:defRPr sz="2400" b="1">
                <a:solidFill>
                  <a:srgbClr val="00003C"/>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rgbClr val="0000FF"/>
              </a:buClr>
              <a:buFont typeface="Symbol" panose="05050102010706020507" pitchFamily="18" charset="2"/>
              <a:buChar char="·"/>
              <a:defRPr sz="2000" b="1">
                <a:solidFill>
                  <a:srgbClr val="0000FF"/>
                </a:solidFill>
                <a:latin typeface="Arial" panose="020B0604020202020204" pitchFamily="34" charset="0"/>
                <a:ea typeface="宋体" panose="02010600030101010101" pitchFamily="2" charset="-122"/>
              </a:defRPr>
            </a:lvl4pPr>
            <a:lvl5pPr marL="2057400" indent="-228600" algn="l" eaLnBrk="0" hangingPunct="0">
              <a:spcBef>
                <a:spcPct val="20000"/>
              </a:spcBef>
              <a:buClr>
                <a:srgbClr val="0000FF"/>
              </a:buClr>
              <a:buSzPct val="100000"/>
              <a:buChar char="–"/>
              <a:defRPr sz="2000" b="1">
                <a:solidFill>
                  <a:srgbClr val="0000FF"/>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00FF"/>
              </a:buClr>
              <a:buSzPct val="100000"/>
              <a:buChar char="–"/>
              <a:defRPr sz="2000" b="1">
                <a:solidFill>
                  <a:srgbClr val="0000FF"/>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00FF"/>
              </a:buClr>
              <a:buSzPct val="100000"/>
              <a:buChar char="–"/>
              <a:defRPr sz="2000" b="1">
                <a:solidFill>
                  <a:srgbClr val="0000FF"/>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00FF"/>
              </a:buClr>
              <a:buSzPct val="100000"/>
              <a:buChar char="–"/>
              <a:defRPr sz="2000" b="1">
                <a:solidFill>
                  <a:srgbClr val="0000FF"/>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00FF"/>
              </a:buClr>
              <a:buSzPct val="100000"/>
              <a:buChar char="–"/>
              <a:defRPr sz="2000" b="1">
                <a:solidFill>
                  <a:srgbClr val="0000FF"/>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1200" cap="none" spc="0" normalizeH="0" baseline="0" noProof="0">
                <a:ln>
                  <a:noFill/>
                </a:ln>
                <a:solidFill>
                  <a:srgbClr val="3333FF"/>
                </a:solidFill>
                <a:effectLst/>
                <a:uLnTx/>
                <a:uFillTx/>
                <a:latin typeface="+mn-lt"/>
                <a:ea typeface="黑体" panose="02010609060101010101" pitchFamily="49" charset="-122"/>
                <a:cs typeface="+mn-cs"/>
              </a:rPr>
              <a:t>⑶  </a:t>
            </a:r>
            <a:r>
              <a:rPr kumimoji="0" lang="zh-CN" altLang="en-US" sz="2800" b="0" i="0" u="none" strike="noStrike" kern="1200" cap="none" spc="0" normalizeH="0" baseline="0" noProof="0">
                <a:ln>
                  <a:noFill/>
                </a:ln>
                <a:solidFill>
                  <a:srgbClr val="3333FF"/>
                </a:solidFill>
                <a:effectLst/>
                <a:uLnTx/>
                <a:uFillTx/>
                <a:latin typeface="+mn-lt"/>
                <a:ea typeface="黑体" panose="02010609060101010101" pitchFamily="49" charset="-122"/>
                <a:cs typeface="+mn-cs"/>
              </a:rPr>
              <a:t>正态分布</a:t>
            </a:r>
          </a:p>
        </p:txBody>
      </p:sp>
      <p:graphicFrame>
        <p:nvGraphicFramePr>
          <p:cNvPr id="43010" name="Object 42"/>
          <p:cNvGraphicFramePr>
            <a:graphicFrameLocks noChangeAspect="1"/>
          </p:cNvGraphicFramePr>
          <p:nvPr/>
        </p:nvGraphicFramePr>
        <p:xfrm>
          <a:off x="2501900" y="863600"/>
          <a:ext cx="2339975" cy="606425"/>
        </p:xfrm>
        <a:graphic>
          <a:graphicData uri="http://schemas.openxmlformats.org/presentationml/2006/ole">
            <mc:AlternateContent xmlns:mc="http://schemas.openxmlformats.org/markup-compatibility/2006">
              <mc:Choice xmlns:v="urn:schemas-microsoft-com:vml" Requires="v">
                <p:oleObj r:id="rId2" imgW="1701800" imgH="431800" progId="Equation.DSMT4">
                  <p:embed/>
                </p:oleObj>
              </mc:Choice>
              <mc:Fallback>
                <p:oleObj r:id="rId2" imgW="1701800" imgH="431800" progId="Equation.DSMT4">
                  <p:embed/>
                  <p:pic>
                    <p:nvPicPr>
                      <p:cNvPr id="0" name="图片 3374"/>
                      <p:cNvPicPr/>
                      <p:nvPr/>
                    </p:nvPicPr>
                    <p:blipFill>
                      <a:blip r:embed="rId3"/>
                      <a:stretch>
                        <a:fillRect/>
                      </a:stretch>
                    </p:blipFill>
                    <p:spPr>
                      <a:xfrm>
                        <a:off x="2501900" y="863600"/>
                        <a:ext cx="2339975" cy="606425"/>
                      </a:xfrm>
                      <a:prstGeom prst="rect">
                        <a:avLst/>
                      </a:prstGeom>
                      <a:noFill/>
                      <a:ln w="38100">
                        <a:noFill/>
                        <a:miter/>
                      </a:ln>
                    </p:spPr>
                  </p:pic>
                </p:oleObj>
              </mc:Fallback>
            </mc:AlternateContent>
          </a:graphicData>
        </a:graphic>
      </p:graphicFrame>
      <p:graphicFrame>
        <p:nvGraphicFramePr>
          <p:cNvPr id="364548" name="Object 43"/>
          <p:cNvGraphicFramePr>
            <a:graphicFrameLocks noChangeAspect="1"/>
          </p:cNvGraphicFramePr>
          <p:nvPr/>
        </p:nvGraphicFramePr>
        <p:xfrm>
          <a:off x="5111750" y="503238"/>
          <a:ext cx="3471863" cy="1223962"/>
        </p:xfrm>
        <a:graphic>
          <a:graphicData uri="http://schemas.openxmlformats.org/presentationml/2006/ole">
            <mc:AlternateContent xmlns:mc="http://schemas.openxmlformats.org/markup-compatibility/2006">
              <mc:Choice xmlns:v="urn:schemas-microsoft-com:vml" Requires="v">
                <p:oleObj r:id="rId4" imgW="2578100" imgH="889000" progId="Equation.DSMT4">
                  <p:embed/>
                </p:oleObj>
              </mc:Choice>
              <mc:Fallback>
                <p:oleObj r:id="rId4" imgW="2578100" imgH="889000" progId="Equation.DSMT4">
                  <p:embed/>
                  <p:pic>
                    <p:nvPicPr>
                      <p:cNvPr id="0" name="图片 3373"/>
                      <p:cNvPicPr/>
                      <p:nvPr/>
                    </p:nvPicPr>
                    <p:blipFill>
                      <a:blip r:embed="rId5"/>
                      <a:stretch>
                        <a:fillRect/>
                      </a:stretch>
                    </p:blipFill>
                    <p:spPr>
                      <a:xfrm>
                        <a:off x="5111750" y="503238"/>
                        <a:ext cx="3471863" cy="1223962"/>
                      </a:xfrm>
                      <a:prstGeom prst="rect">
                        <a:avLst/>
                      </a:prstGeom>
                      <a:noFill/>
                      <a:ln w="38100">
                        <a:noFill/>
                        <a:miter/>
                      </a:ln>
                    </p:spPr>
                  </p:pic>
                </p:oleObj>
              </mc:Fallback>
            </mc:AlternateContent>
          </a:graphicData>
        </a:graphic>
      </p:graphicFrame>
      <p:graphicFrame>
        <p:nvGraphicFramePr>
          <p:cNvPr id="364549" name="Object 44"/>
          <p:cNvGraphicFramePr>
            <a:graphicFrameLocks noChangeAspect="1"/>
          </p:cNvGraphicFramePr>
          <p:nvPr/>
        </p:nvGraphicFramePr>
        <p:xfrm>
          <a:off x="1106488" y="1628775"/>
          <a:ext cx="4545012" cy="1214438"/>
        </p:xfrm>
        <a:graphic>
          <a:graphicData uri="http://schemas.openxmlformats.org/presentationml/2006/ole">
            <mc:AlternateContent xmlns:mc="http://schemas.openxmlformats.org/markup-compatibility/2006">
              <mc:Choice xmlns:v="urn:schemas-microsoft-com:vml" Requires="v">
                <p:oleObj r:id="rId6" imgW="3403600" imgH="889000" progId="Equation.DSMT4">
                  <p:embed/>
                </p:oleObj>
              </mc:Choice>
              <mc:Fallback>
                <p:oleObj r:id="rId6" imgW="3403600" imgH="889000" progId="Equation.DSMT4">
                  <p:embed/>
                  <p:pic>
                    <p:nvPicPr>
                      <p:cNvPr id="0" name="图片 3393"/>
                      <p:cNvPicPr/>
                      <p:nvPr/>
                    </p:nvPicPr>
                    <p:blipFill>
                      <a:blip r:embed="rId7"/>
                      <a:stretch>
                        <a:fillRect/>
                      </a:stretch>
                    </p:blipFill>
                    <p:spPr>
                      <a:xfrm>
                        <a:off x="1106488" y="1628775"/>
                        <a:ext cx="4545012" cy="1214438"/>
                      </a:xfrm>
                      <a:prstGeom prst="rect">
                        <a:avLst/>
                      </a:prstGeom>
                      <a:noFill/>
                      <a:ln w="38100">
                        <a:noFill/>
                        <a:miter/>
                      </a:ln>
                    </p:spPr>
                  </p:pic>
                </p:oleObj>
              </mc:Fallback>
            </mc:AlternateContent>
          </a:graphicData>
        </a:graphic>
      </p:graphicFrame>
      <p:graphicFrame>
        <p:nvGraphicFramePr>
          <p:cNvPr id="364550" name="Object 45"/>
          <p:cNvGraphicFramePr>
            <a:graphicFrameLocks noChangeAspect="1"/>
          </p:cNvGraphicFramePr>
          <p:nvPr/>
        </p:nvGraphicFramePr>
        <p:xfrm>
          <a:off x="971550" y="2863850"/>
          <a:ext cx="4500563" cy="1203325"/>
        </p:xfrm>
        <a:graphic>
          <a:graphicData uri="http://schemas.openxmlformats.org/presentationml/2006/ole">
            <mc:AlternateContent xmlns:mc="http://schemas.openxmlformats.org/markup-compatibility/2006">
              <mc:Choice xmlns:v="urn:schemas-microsoft-com:vml" Requires="v">
                <p:oleObj r:id="rId8" imgW="3403600" imgH="889000" progId="Equation.DSMT4">
                  <p:embed/>
                </p:oleObj>
              </mc:Choice>
              <mc:Fallback>
                <p:oleObj r:id="rId8" imgW="3403600" imgH="889000" progId="Equation.DSMT4">
                  <p:embed/>
                  <p:pic>
                    <p:nvPicPr>
                      <p:cNvPr id="0" name="图片 3391"/>
                      <p:cNvPicPr/>
                      <p:nvPr/>
                    </p:nvPicPr>
                    <p:blipFill>
                      <a:blip r:embed="rId9"/>
                      <a:stretch>
                        <a:fillRect/>
                      </a:stretch>
                    </p:blipFill>
                    <p:spPr>
                      <a:xfrm>
                        <a:off x="971550" y="2863850"/>
                        <a:ext cx="4500563" cy="1203325"/>
                      </a:xfrm>
                      <a:prstGeom prst="rect">
                        <a:avLst/>
                      </a:prstGeom>
                      <a:noFill/>
                      <a:ln w="38100">
                        <a:noFill/>
                        <a:miter/>
                      </a:ln>
                    </p:spPr>
                  </p:pic>
                </p:oleObj>
              </mc:Fallback>
            </mc:AlternateContent>
          </a:graphicData>
        </a:graphic>
      </p:graphicFrame>
      <p:graphicFrame>
        <p:nvGraphicFramePr>
          <p:cNvPr id="364551" name="Object 46"/>
          <p:cNvGraphicFramePr>
            <a:graphicFrameLocks noChangeAspect="1"/>
          </p:cNvGraphicFramePr>
          <p:nvPr/>
        </p:nvGraphicFramePr>
        <p:xfrm>
          <a:off x="5441950" y="2857500"/>
          <a:ext cx="3600450" cy="1258888"/>
        </p:xfrm>
        <a:graphic>
          <a:graphicData uri="http://schemas.openxmlformats.org/presentationml/2006/ole">
            <mc:AlternateContent xmlns:mc="http://schemas.openxmlformats.org/markup-compatibility/2006">
              <mc:Choice xmlns:v="urn:schemas-microsoft-com:vml" Requires="v">
                <p:oleObj r:id="rId10" imgW="2590800" imgH="889000" progId="Equation.DSMT4">
                  <p:embed/>
                </p:oleObj>
              </mc:Choice>
              <mc:Fallback>
                <p:oleObj r:id="rId10" imgW="2590800" imgH="889000" progId="Equation.DSMT4">
                  <p:embed/>
                  <p:pic>
                    <p:nvPicPr>
                      <p:cNvPr id="0" name="图片 3389"/>
                      <p:cNvPicPr/>
                      <p:nvPr/>
                    </p:nvPicPr>
                    <p:blipFill>
                      <a:blip r:embed="rId11"/>
                      <a:stretch>
                        <a:fillRect/>
                      </a:stretch>
                    </p:blipFill>
                    <p:spPr>
                      <a:xfrm>
                        <a:off x="5441950" y="2857500"/>
                        <a:ext cx="3600450" cy="1258888"/>
                      </a:xfrm>
                      <a:prstGeom prst="rect">
                        <a:avLst/>
                      </a:prstGeom>
                      <a:noFill/>
                      <a:ln w="38100">
                        <a:noFill/>
                        <a:miter/>
                      </a:ln>
                    </p:spPr>
                  </p:pic>
                </p:oleObj>
              </mc:Fallback>
            </mc:AlternateContent>
          </a:graphicData>
        </a:graphic>
      </p:graphicFrame>
      <p:sp>
        <p:nvSpPr>
          <p:cNvPr id="43019" name="Text Box 8"/>
          <p:cNvSpPr txBox="1"/>
          <p:nvPr/>
        </p:nvSpPr>
        <p:spPr>
          <a:xfrm>
            <a:off x="431800" y="1962150"/>
            <a:ext cx="539750" cy="519113"/>
          </a:xfrm>
          <a:prstGeom prst="rect">
            <a:avLst/>
          </a:prstGeom>
          <a:noFill/>
          <a:ln w="9525">
            <a:noFill/>
          </a:ln>
        </p:spPr>
        <p:txBody>
          <a:bodyPr wrap="none">
            <a:spAutoFit/>
          </a:bodyPr>
          <a:lstStyle/>
          <a:p>
            <a:r>
              <a:rPr lang="zh-CN" altLang="en-US" dirty="0">
                <a:latin typeface="楷体_GB2312" pitchFamily="49" charset="-122"/>
                <a:ea typeface="楷体_GB2312" pitchFamily="49" charset="-122"/>
              </a:rPr>
              <a:t>则</a:t>
            </a:r>
          </a:p>
        </p:txBody>
      </p:sp>
      <p:graphicFrame>
        <p:nvGraphicFramePr>
          <p:cNvPr id="41993" name="Object 47"/>
          <p:cNvGraphicFramePr>
            <a:graphicFrameLocks noChangeAspect="1"/>
          </p:cNvGraphicFramePr>
          <p:nvPr/>
        </p:nvGraphicFramePr>
        <p:xfrm>
          <a:off x="1060450" y="4208463"/>
          <a:ext cx="3375025" cy="1265237"/>
        </p:xfrm>
        <a:graphic>
          <a:graphicData uri="http://schemas.openxmlformats.org/presentationml/2006/ole">
            <mc:AlternateContent xmlns:mc="http://schemas.openxmlformats.org/markup-compatibility/2006">
              <mc:Choice xmlns:v="urn:schemas-microsoft-com:vml" Requires="v">
                <p:oleObj r:id="rId12" imgW="2349500" imgH="863600" progId="Equation.DSMT4">
                  <p:embed/>
                </p:oleObj>
              </mc:Choice>
              <mc:Fallback>
                <p:oleObj r:id="rId12" imgW="2349500" imgH="863600" progId="Equation.DSMT4">
                  <p:embed/>
                  <p:pic>
                    <p:nvPicPr>
                      <p:cNvPr id="0" name="图片 3382"/>
                      <p:cNvPicPr/>
                      <p:nvPr/>
                    </p:nvPicPr>
                    <p:blipFill>
                      <a:blip r:embed="rId13"/>
                      <a:stretch>
                        <a:fillRect/>
                      </a:stretch>
                    </p:blipFill>
                    <p:spPr>
                      <a:xfrm>
                        <a:off x="1060450" y="4208463"/>
                        <a:ext cx="3375025" cy="1265237"/>
                      </a:xfrm>
                      <a:prstGeom prst="rect">
                        <a:avLst/>
                      </a:prstGeom>
                      <a:noFill/>
                      <a:ln w="38100">
                        <a:noFill/>
                        <a:miter/>
                      </a:ln>
                    </p:spPr>
                  </p:pic>
                </p:oleObj>
              </mc:Fallback>
            </mc:AlternateContent>
          </a:graphicData>
        </a:graphic>
      </p:graphicFrame>
      <p:graphicFrame>
        <p:nvGraphicFramePr>
          <p:cNvPr id="365571" name="Object 48"/>
          <p:cNvGraphicFramePr>
            <a:graphicFrameLocks noChangeAspect="1"/>
          </p:cNvGraphicFramePr>
          <p:nvPr/>
        </p:nvGraphicFramePr>
        <p:xfrm>
          <a:off x="4527550" y="4217988"/>
          <a:ext cx="3960813" cy="1281112"/>
        </p:xfrm>
        <a:graphic>
          <a:graphicData uri="http://schemas.openxmlformats.org/presentationml/2006/ole">
            <mc:AlternateContent xmlns:mc="http://schemas.openxmlformats.org/markup-compatibility/2006">
              <mc:Choice xmlns:v="urn:schemas-microsoft-com:vml" Requires="v">
                <p:oleObj r:id="rId14" imgW="2794000" imgH="889000" progId="Equation.DSMT4">
                  <p:embed/>
                </p:oleObj>
              </mc:Choice>
              <mc:Fallback>
                <p:oleObj r:id="rId14" imgW="2794000" imgH="889000" progId="Equation.DSMT4">
                  <p:embed/>
                  <p:pic>
                    <p:nvPicPr>
                      <p:cNvPr id="0" name="图片 3390"/>
                      <p:cNvPicPr/>
                      <p:nvPr/>
                    </p:nvPicPr>
                    <p:blipFill>
                      <a:blip r:embed="rId15"/>
                      <a:stretch>
                        <a:fillRect/>
                      </a:stretch>
                    </p:blipFill>
                    <p:spPr>
                      <a:xfrm>
                        <a:off x="4527550" y="4217988"/>
                        <a:ext cx="3960813" cy="1281112"/>
                      </a:xfrm>
                      <a:prstGeom prst="rect">
                        <a:avLst/>
                      </a:prstGeom>
                      <a:noFill/>
                      <a:ln w="38100">
                        <a:noFill/>
                        <a:miter/>
                      </a:ln>
                    </p:spPr>
                  </p:pic>
                </p:oleObj>
              </mc:Fallback>
            </mc:AlternateContent>
          </a:graphicData>
        </a:graphic>
      </p:graphicFrame>
      <p:graphicFrame>
        <p:nvGraphicFramePr>
          <p:cNvPr id="365572" name="Object 49"/>
          <p:cNvGraphicFramePr>
            <a:graphicFrameLocks noChangeAspect="1"/>
          </p:cNvGraphicFramePr>
          <p:nvPr/>
        </p:nvGraphicFramePr>
        <p:xfrm>
          <a:off x="1016000" y="5859463"/>
          <a:ext cx="731838" cy="457200"/>
        </p:xfrm>
        <a:graphic>
          <a:graphicData uri="http://schemas.openxmlformats.org/presentationml/2006/ole">
            <mc:AlternateContent xmlns:mc="http://schemas.openxmlformats.org/markup-compatibility/2006">
              <mc:Choice xmlns:v="urn:schemas-microsoft-com:vml" Requires="v">
                <p:oleObj r:id="rId16" imgW="495300" imgH="304800" progId="Equation.DSMT4">
                  <p:embed/>
                </p:oleObj>
              </mc:Choice>
              <mc:Fallback>
                <p:oleObj r:id="rId16" imgW="495300" imgH="304800" progId="Equation.DSMT4">
                  <p:embed/>
                  <p:pic>
                    <p:nvPicPr>
                      <p:cNvPr id="0" name="图片 3386"/>
                      <p:cNvPicPr/>
                      <p:nvPr/>
                    </p:nvPicPr>
                    <p:blipFill>
                      <a:blip r:embed="rId17"/>
                      <a:stretch>
                        <a:fillRect/>
                      </a:stretch>
                    </p:blipFill>
                    <p:spPr>
                      <a:xfrm>
                        <a:off x="1016000" y="5859463"/>
                        <a:ext cx="731838" cy="4572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4548"/>
                                        </p:tgtEl>
                                        <p:attrNameLst>
                                          <p:attrName>style.visibility</p:attrName>
                                        </p:attrNameLst>
                                      </p:cBhvr>
                                      <p:to>
                                        <p:strVal val="visible"/>
                                      </p:to>
                                    </p:set>
                                    <p:animEffect transition="in" filter="wipe(left)">
                                      <p:cBhvr>
                                        <p:cTn id="7" dur="500"/>
                                        <p:tgtEl>
                                          <p:spTgt spid="3645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64549"/>
                                        </p:tgtEl>
                                        <p:attrNameLst>
                                          <p:attrName>style.visibility</p:attrName>
                                        </p:attrNameLst>
                                      </p:cBhvr>
                                      <p:to>
                                        <p:strVal val="visible"/>
                                      </p:to>
                                    </p:set>
                                    <p:animEffect transition="in" filter="wipe(left)">
                                      <p:cBhvr>
                                        <p:cTn id="12" dur="500"/>
                                        <p:tgtEl>
                                          <p:spTgt spid="3645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64550"/>
                                        </p:tgtEl>
                                        <p:attrNameLst>
                                          <p:attrName>style.visibility</p:attrName>
                                        </p:attrNameLst>
                                      </p:cBhvr>
                                      <p:to>
                                        <p:strVal val="visible"/>
                                      </p:to>
                                    </p:set>
                                    <p:animEffect transition="in" filter="wipe(left)">
                                      <p:cBhvr>
                                        <p:cTn id="17" dur="500"/>
                                        <p:tgtEl>
                                          <p:spTgt spid="3645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64551"/>
                                        </p:tgtEl>
                                        <p:attrNameLst>
                                          <p:attrName>style.visibility</p:attrName>
                                        </p:attrNameLst>
                                      </p:cBhvr>
                                      <p:to>
                                        <p:strVal val="visible"/>
                                      </p:to>
                                    </p:set>
                                    <p:animEffect transition="in" filter="wipe(left)">
                                      <p:cBhvr>
                                        <p:cTn id="22" dur="500"/>
                                        <p:tgtEl>
                                          <p:spTgt spid="36455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1993"/>
                                        </p:tgtEl>
                                        <p:attrNameLst>
                                          <p:attrName>style.visibility</p:attrName>
                                        </p:attrNameLst>
                                      </p:cBhvr>
                                      <p:to>
                                        <p:strVal val="visible"/>
                                      </p:to>
                                    </p:set>
                                    <p:animEffect transition="in" filter="wipe(left)">
                                      <p:cBhvr>
                                        <p:cTn id="27" dur="500"/>
                                        <p:tgtEl>
                                          <p:spTgt spid="4199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65571"/>
                                        </p:tgtEl>
                                        <p:attrNameLst>
                                          <p:attrName>style.visibility</p:attrName>
                                        </p:attrNameLst>
                                      </p:cBhvr>
                                      <p:to>
                                        <p:strVal val="visible"/>
                                      </p:to>
                                    </p:set>
                                    <p:animEffect transition="in" filter="wipe(left)">
                                      <p:cBhvr>
                                        <p:cTn id="32" dur="500"/>
                                        <p:tgtEl>
                                          <p:spTgt spid="36557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65572"/>
                                        </p:tgtEl>
                                        <p:attrNameLst>
                                          <p:attrName>style.visibility</p:attrName>
                                        </p:attrNameLst>
                                      </p:cBhvr>
                                      <p:to>
                                        <p:strVal val="visible"/>
                                      </p:to>
                                    </p:set>
                                    <p:animEffect transition="in" filter="wipe(left)">
                                      <p:cBhvr>
                                        <p:cTn id="37" dur="500"/>
                                        <p:tgtEl>
                                          <p:spTgt spid="365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485775" y="1052513"/>
            <a:ext cx="8478838" cy="987425"/>
          </a:xfrm>
          <a:prstGeom prst="rect">
            <a:avLst/>
          </a:prstGeom>
        </p:spPr>
        <p:txBody>
          <a:bodyPr>
            <a:spAutoFit/>
          </a:bodyPr>
          <a:lstStyle/>
          <a:p>
            <a:pPr marL="0" marR="0" lvl="0" indent="0" algn="l" defTabSz="1069975" rtl="0" eaLnBrk="1" fontAlgn="base" latinLnBrk="0" hangingPunct="1">
              <a:lnSpc>
                <a:spcPct val="100000"/>
              </a:lnSpc>
              <a:spcBef>
                <a:spcPct val="50000"/>
              </a:spcBef>
              <a:spcAft>
                <a:spcPts val="600"/>
              </a:spcAft>
              <a:buClr>
                <a:srgbClr val="800000"/>
              </a:buClr>
              <a:buSzPct val="80000"/>
              <a:buFont typeface="Wingdings" panose="05000000000000000000" pitchFamily="2" charset="2"/>
              <a:buNone/>
              <a:defRPr/>
            </a:pPr>
            <a:r>
              <a:rPr kumimoji="1" lang="en-US" altLang="zh-CN" sz="24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Times New Roman" panose="02020603050405020304" pitchFamily="18" charset="0"/>
                <a:ea typeface="华文细黑" panose="02010600040101010101" pitchFamily="2" charset="-122"/>
                <a:cs typeface="+mn-cs"/>
              </a:rPr>
              <a:t>1. </a:t>
            </a:r>
            <a:r>
              <a:rPr kumimoji="1" lang="zh-CN" altLang="en-US" sz="24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Times New Roman" panose="02020603050405020304" pitchFamily="18" charset="0"/>
                <a:ea typeface="华文细黑" panose="02010600040101010101" pitchFamily="2" charset="-122"/>
                <a:cs typeface="+mn-cs"/>
              </a:rPr>
              <a:t>研究内容及背景</a:t>
            </a:r>
          </a:p>
          <a:p>
            <a:pPr marL="0" marR="0" lvl="0" indent="0" algn="l" defTabSz="914400" rtl="0" eaLnBrk="1" fontAlgn="base" latinLnBrk="0" hangingPunct="1">
              <a:lnSpc>
                <a:spcPts val="35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000000"/>
                </a:solidFill>
                <a:effectLst/>
                <a:uLnTx/>
                <a:uFillTx/>
                <a:latin typeface="Times New Roman" panose="02020603050405020304"/>
                <a:ea typeface="华文细黑" panose="02010600040101010101" pitchFamily="2" charset="-122"/>
                <a:cs typeface="+mn-cs"/>
              </a:rPr>
              <a:t>   1654</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a:ea typeface="华文细黑" panose="02010600040101010101" pitchFamily="2" charset="-122"/>
                <a:cs typeface="+mn-cs"/>
              </a:rPr>
              <a:t>年，赌徒</a:t>
            </a:r>
            <a:r>
              <a:rPr kumimoji="1" lang="zh-CN" altLang="en-US" sz="2400" b="1" i="0" u="none" strike="noStrike" kern="1200" cap="none" spc="0" normalizeH="0" baseline="0" noProof="0" dirty="0">
                <a:ln>
                  <a:noFill/>
                </a:ln>
                <a:solidFill>
                  <a:srgbClr val="0000FF"/>
                </a:solidFill>
                <a:effectLst/>
                <a:uLnTx/>
                <a:uFillTx/>
                <a:latin typeface="Times New Roman" panose="02020603050405020304"/>
                <a:ea typeface="华文细黑" panose="02010600040101010101" pitchFamily="2" charset="-122"/>
                <a:cs typeface="+mn-cs"/>
                <a:hlinkClick r:id="rId3" action="ppaction://hlinkpres?slideindex=1&amp;slidetitle="/>
              </a:rPr>
              <a:t>德梅勒</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a:ea typeface="华文细黑" panose="02010600040101010101" pitchFamily="2" charset="-122"/>
                <a:cs typeface="+mn-cs"/>
              </a:rPr>
              <a:t>向数学家</a:t>
            </a:r>
            <a:r>
              <a:rPr kumimoji="1" lang="en-US" altLang="zh-CN" sz="2400" b="1" i="0" u="none" strike="noStrike" kern="1200" cap="none" spc="0" normalizeH="0" baseline="0" noProof="0" dirty="0">
                <a:ln>
                  <a:noFill/>
                </a:ln>
                <a:solidFill>
                  <a:srgbClr val="0000FF"/>
                </a:solidFill>
                <a:effectLst/>
                <a:uLnTx/>
                <a:uFillTx/>
                <a:latin typeface="Times New Roman" panose="02020603050405020304"/>
                <a:ea typeface="华文细黑" panose="02010600040101010101" pitchFamily="2" charset="-122"/>
                <a:cs typeface="+mn-cs"/>
                <a:hlinkClick r:id="rId3" action="ppaction://hlinkpres?slideindex=1&amp;slidetitle="/>
              </a:rPr>
              <a:t>Pascal</a:t>
            </a:r>
            <a:r>
              <a:rPr kumimoji="1" lang="zh-CN" altLang="en-US" sz="2400" b="1" i="0" u="none" strike="noStrike" kern="1200" cap="none" spc="0" normalizeH="0" baseline="0" noProof="0" dirty="0">
                <a:ln>
                  <a:noFill/>
                </a:ln>
                <a:solidFill>
                  <a:srgbClr val="000000"/>
                </a:solidFill>
                <a:effectLst/>
                <a:uLnTx/>
                <a:uFillTx/>
                <a:latin typeface="Times New Roman" panose="02020603050405020304"/>
                <a:ea typeface="华文细黑" panose="02010600040101010101" pitchFamily="2" charset="-122"/>
                <a:cs typeface="+mn-cs"/>
              </a:rPr>
              <a:t>提出这样一个问题：</a:t>
            </a:r>
          </a:p>
        </p:txBody>
      </p:sp>
      <p:sp>
        <p:nvSpPr>
          <p:cNvPr id="10" name="矩形 9"/>
          <p:cNvSpPr>
            <a:spLocks noChangeArrowheads="1"/>
          </p:cNvSpPr>
          <p:nvPr/>
        </p:nvSpPr>
        <p:spPr bwMode="auto">
          <a:xfrm>
            <a:off x="755650" y="2132856"/>
            <a:ext cx="7561263" cy="1657350"/>
          </a:xfrm>
          <a:prstGeom prst="rect">
            <a:avLst/>
          </a:prstGeom>
        </p:spPr>
        <p:style>
          <a:lnRef idx="0">
            <a:schemeClr val="accent3"/>
          </a:lnRef>
          <a:fillRef idx="3">
            <a:schemeClr val="accent3"/>
          </a:fillRef>
          <a:effectRef idx="3">
            <a:schemeClr val="accent3"/>
          </a:effectRef>
          <a:fontRef idx="minor">
            <a:schemeClr val="lt1"/>
          </a:fontRef>
        </p:style>
        <p:txBody>
          <a:bodyPr/>
          <a:lstStyle/>
          <a:p>
            <a:pPr marL="0" marR="0" lvl="0" indent="0" algn="l" defTabSz="1069975" rtl="0" eaLnBrk="1" fontAlgn="base" latinLnBrk="0" hangingPunct="1">
              <a:lnSpc>
                <a:spcPct val="13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00"/>
                </a:solidFill>
                <a:effectLst/>
                <a:uLnTx/>
                <a:uFillTx/>
                <a:latin typeface="+mn-lt"/>
                <a:ea typeface="+mn-ea"/>
                <a:cs typeface="+mn-cs"/>
              </a:rPr>
              <a:t>甲、乙两人赌技相同，每局无平局，各出赌资</a:t>
            </a:r>
            <a:r>
              <a:rPr kumimoji="1" lang="en-US" altLang="zh-CN" sz="2400" b="1" i="0" u="none" strike="noStrike" kern="1200" cap="none" spc="0" normalizeH="0" baseline="0" noProof="0" dirty="0">
                <a:ln>
                  <a:noFill/>
                </a:ln>
                <a:solidFill>
                  <a:srgbClr val="000000"/>
                </a:solidFill>
                <a:effectLst/>
                <a:uLnTx/>
                <a:uFillTx/>
                <a:latin typeface="+mn-lt"/>
                <a:ea typeface="+mn-ea"/>
                <a:cs typeface="+mn-cs"/>
              </a:rPr>
              <a:t>50</a:t>
            </a:r>
            <a:r>
              <a:rPr kumimoji="1" lang="zh-CN" altLang="en-US" sz="2400" b="1" i="0" u="none" strike="noStrike" kern="1200" cap="none" spc="0" normalizeH="0" baseline="0" noProof="0" dirty="0">
                <a:ln>
                  <a:noFill/>
                </a:ln>
                <a:solidFill>
                  <a:srgbClr val="000000"/>
                </a:solidFill>
                <a:effectLst/>
                <a:uLnTx/>
                <a:uFillTx/>
                <a:latin typeface="+mn-lt"/>
                <a:ea typeface="+mn-ea"/>
                <a:cs typeface="+mn-cs"/>
              </a:rPr>
              <a:t>法郎。规定先赢</a:t>
            </a:r>
            <a:r>
              <a:rPr kumimoji="1" lang="en-US" altLang="zh-CN" sz="2400" b="1" i="0" u="none" strike="noStrike" kern="1200" cap="none" spc="0" normalizeH="0" baseline="0" noProof="0" dirty="0">
                <a:ln>
                  <a:noFill/>
                </a:ln>
                <a:solidFill>
                  <a:srgbClr val="000000"/>
                </a:solidFill>
                <a:effectLst/>
                <a:uLnTx/>
                <a:uFillTx/>
                <a:latin typeface="+mn-lt"/>
                <a:ea typeface="+mn-ea"/>
                <a:cs typeface="+mn-cs"/>
              </a:rPr>
              <a:t>3</a:t>
            </a:r>
            <a:r>
              <a:rPr kumimoji="1" lang="zh-CN" altLang="en-US" sz="2400" b="1" i="0" u="none" strike="noStrike" kern="1200" cap="none" spc="0" normalizeH="0" baseline="0" noProof="0" dirty="0">
                <a:ln>
                  <a:noFill/>
                </a:ln>
                <a:solidFill>
                  <a:srgbClr val="000000"/>
                </a:solidFill>
                <a:effectLst/>
                <a:uLnTx/>
                <a:uFillTx/>
                <a:latin typeface="+mn-lt"/>
                <a:ea typeface="+mn-ea"/>
                <a:cs typeface="+mn-cs"/>
              </a:rPr>
              <a:t>局者得全部赌金。当甲赢了</a:t>
            </a:r>
            <a:r>
              <a:rPr kumimoji="1" lang="en-US" altLang="zh-CN" sz="2400" b="1" i="0" u="none" strike="noStrike" kern="1200" cap="none" spc="0" normalizeH="0" baseline="0" noProof="0" dirty="0">
                <a:ln>
                  <a:noFill/>
                </a:ln>
                <a:solidFill>
                  <a:srgbClr val="000000"/>
                </a:solidFill>
                <a:effectLst/>
                <a:uLnTx/>
                <a:uFillTx/>
                <a:latin typeface="+mn-lt"/>
                <a:ea typeface="+mn-ea"/>
                <a:cs typeface="+mn-cs"/>
              </a:rPr>
              <a:t>2</a:t>
            </a:r>
            <a:r>
              <a:rPr kumimoji="1" lang="zh-CN" altLang="en-US" sz="2400" b="1" i="0" u="none" strike="noStrike" kern="1200" cap="none" spc="0" normalizeH="0" baseline="0" noProof="0" dirty="0">
                <a:ln>
                  <a:noFill/>
                </a:ln>
                <a:solidFill>
                  <a:srgbClr val="000000"/>
                </a:solidFill>
                <a:effectLst/>
                <a:uLnTx/>
                <a:uFillTx/>
                <a:latin typeface="+mn-lt"/>
                <a:ea typeface="+mn-ea"/>
                <a:cs typeface="+mn-cs"/>
              </a:rPr>
              <a:t>局，乙赢了</a:t>
            </a:r>
            <a:r>
              <a:rPr kumimoji="1" lang="en-US" altLang="zh-CN" sz="2400" b="1" i="0" u="none" strike="noStrike" kern="1200" cap="none" spc="0" normalizeH="0" baseline="0" noProof="0" dirty="0">
                <a:ln>
                  <a:noFill/>
                </a:ln>
                <a:solidFill>
                  <a:srgbClr val="000000"/>
                </a:solidFill>
                <a:effectLst/>
                <a:uLnTx/>
                <a:uFillTx/>
                <a:latin typeface="+mn-lt"/>
                <a:ea typeface="+mn-ea"/>
                <a:cs typeface="+mn-cs"/>
              </a:rPr>
              <a:t>1</a:t>
            </a:r>
            <a:r>
              <a:rPr kumimoji="1" lang="zh-CN" altLang="en-US" sz="2400" b="1" i="0" u="none" strike="noStrike" kern="1200" cap="none" spc="0" normalizeH="0" baseline="0" noProof="0" dirty="0">
                <a:ln>
                  <a:noFill/>
                </a:ln>
                <a:solidFill>
                  <a:srgbClr val="000000"/>
                </a:solidFill>
                <a:effectLst/>
                <a:uLnTx/>
                <a:uFillTx/>
                <a:latin typeface="+mn-lt"/>
                <a:ea typeface="+mn-ea"/>
                <a:cs typeface="+mn-cs"/>
              </a:rPr>
              <a:t>局时，赌博被迫终止。问如何分赌金？</a:t>
            </a:r>
          </a:p>
        </p:txBody>
      </p:sp>
      <p:pic>
        <p:nvPicPr>
          <p:cNvPr id="11" name="Picture 24"/>
          <p:cNvPicPr>
            <a:picLocks noChangeAspect="1"/>
          </p:cNvPicPr>
          <p:nvPr/>
        </p:nvPicPr>
        <p:blipFill>
          <a:blip r:embed="rId4"/>
          <a:srcRect l="41228" t="51796" r="42171" b="41313"/>
          <a:stretch>
            <a:fillRect/>
          </a:stretch>
        </p:blipFill>
        <p:spPr>
          <a:xfrm>
            <a:off x="3132138" y="4489450"/>
            <a:ext cx="2160587" cy="503238"/>
          </a:xfrm>
          <a:prstGeom prst="rect">
            <a:avLst/>
          </a:prstGeom>
          <a:noFill/>
          <a:ln w="9525">
            <a:noFill/>
          </a:ln>
        </p:spPr>
      </p:pic>
      <p:pic>
        <p:nvPicPr>
          <p:cNvPr id="12" name="Picture 25"/>
          <p:cNvPicPr>
            <a:picLocks noChangeAspect="1"/>
          </p:cNvPicPr>
          <p:nvPr/>
        </p:nvPicPr>
        <p:blipFill>
          <a:blip r:embed="rId4"/>
          <a:srcRect l="45573" t="64764" r="40591" b="28345"/>
          <a:stretch>
            <a:fillRect/>
          </a:stretch>
        </p:blipFill>
        <p:spPr>
          <a:xfrm>
            <a:off x="4284663" y="5424488"/>
            <a:ext cx="1800225" cy="504825"/>
          </a:xfrm>
          <a:prstGeom prst="rect">
            <a:avLst/>
          </a:prstGeom>
          <a:noFill/>
          <a:ln w="9525">
            <a:noFill/>
          </a:ln>
        </p:spPr>
      </p:pic>
      <p:grpSp>
        <p:nvGrpSpPr>
          <p:cNvPr id="2" name="组合 12"/>
          <p:cNvGrpSpPr/>
          <p:nvPr/>
        </p:nvGrpSpPr>
        <p:grpSpPr>
          <a:xfrm>
            <a:off x="1187450" y="3984625"/>
            <a:ext cx="1885950" cy="2757488"/>
            <a:chOff x="1187629" y="3264311"/>
            <a:chExt cx="1885088" cy="2756977"/>
          </a:xfrm>
        </p:grpSpPr>
        <p:pic>
          <p:nvPicPr>
            <p:cNvPr id="14" name="图片 13" descr="t013a363693d5220923.jpg"/>
            <p:cNvPicPr>
              <a:picLocks noChangeAspect="1"/>
            </p:cNvPicPr>
            <p:nvPr/>
          </p:nvPicPr>
          <p:blipFill>
            <a:blip r:embed="rId5" cstate="print"/>
            <a:stretch>
              <a:fillRect/>
            </a:stretch>
          </p:blipFill>
          <p:spPr>
            <a:xfrm>
              <a:off x="1187629" y="3264311"/>
              <a:ext cx="1885088" cy="2304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7775" name="TextBox 14"/>
            <p:cNvSpPr txBox="1"/>
            <p:nvPr/>
          </p:nvSpPr>
          <p:spPr>
            <a:xfrm>
              <a:off x="1606351" y="5559623"/>
              <a:ext cx="1021433" cy="461665"/>
            </a:xfrm>
            <a:prstGeom prst="rect">
              <a:avLst/>
            </a:prstGeom>
            <a:noFill/>
            <a:ln w="9525">
              <a:noFill/>
            </a:ln>
          </p:spPr>
          <p:txBody>
            <a:bodyPr wrap="none">
              <a:spAutoFit/>
            </a:bodyPr>
            <a:lstStyle/>
            <a:p>
              <a:r>
                <a:rPr lang="en-US" altLang="zh-CN" sz="2400" b="1" dirty="0">
                  <a:solidFill>
                    <a:srgbClr val="000000"/>
                  </a:solidFill>
                  <a:latin typeface="Times New Roman" panose="02020603050405020304" pitchFamily="18" charset="0"/>
                  <a:ea typeface="宋体" panose="02010600030101010101" pitchFamily="2" charset="-122"/>
                </a:rPr>
                <a:t>Pascal</a:t>
              </a:r>
              <a:endParaRPr lang="zh-CN" altLang="en-US" sz="2400" b="1" dirty="0">
                <a:solidFill>
                  <a:srgbClr val="000000"/>
                </a:solidFill>
                <a:latin typeface="Times New Roman" panose="02020603050405020304" pitchFamily="18" charset="0"/>
                <a:ea typeface="宋体" panose="02010600030101010101" pitchFamily="2" charset="-122"/>
              </a:endParaRPr>
            </a:p>
          </p:txBody>
        </p:sp>
      </p:grpSp>
      <p:grpSp>
        <p:nvGrpSpPr>
          <p:cNvPr id="3" name="组合 15"/>
          <p:cNvGrpSpPr/>
          <p:nvPr/>
        </p:nvGrpSpPr>
        <p:grpSpPr>
          <a:xfrm>
            <a:off x="6227763" y="3975100"/>
            <a:ext cx="1800225" cy="2767013"/>
            <a:chOff x="6228184" y="3255367"/>
            <a:chExt cx="1800200" cy="2765921"/>
          </a:xfrm>
        </p:grpSpPr>
        <p:pic>
          <p:nvPicPr>
            <p:cNvPr id="17" name="图片 16" descr="5ad2d3c5gw1e7pa7ohrq9j208b0b4gm9.jpg"/>
            <p:cNvPicPr>
              <a:picLocks noChangeAspect="1"/>
            </p:cNvPicPr>
            <p:nvPr/>
          </p:nvPicPr>
          <p:blipFill>
            <a:blip r:embed="rId6" cstate="print"/>
            <a:stretch>
              <a:fillRect/>
            </a:stretch>
          </p:blipFill>
          <p:spPr>
            <a:xfrm>
              <a:off x="6228184" y="3255367"/>
              <a:ext cx="1800200" cy="23042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17773" name="TextBox 17"/>
            <p:cNvSpPr txBox="1"/>
            <p:nvPr/>
          </p:nvSpPr>
          <p:spPr>
            <a:xfrm>
              <a:off x="6599613" y="5559623"/>
              <a:ext cx="1157689" cy="461665"/>
            </a:xfrm>
            <a:prstGeom prst="rect">
              <a:avLst/>
            </a:prstGeom>
            <a:noFill/>
            <a:ln w="9525">
              <a:noFill/>
            </a:ln>
          </p:spPr>
          <p:txBody>
            <a:bodyPr wrap="none">
              <a:spAutoFit/>
            </a:bodyPr>
            <a:lstStyle/>
            <a:p>
              <a:r>
                <a:rPr lang="en-US" altLang="zh-CN" sz="2400" b="1" dirty="0">
                  <a:solidFill>
                    <a:srgbClr val="000000"/>
                  </a:solidFill>
                  <a:latin typeface="Times New Roman" panose="02020603050405020304" pitchFamily="18" charset="0"/>
                  <a:ea typeface="宋体" panose="02010600030101010101" pitchFamily="2" charset="-122"/>
                </a:rPr>
                <a:t>Fermat</a:t>
              </a:r>
              <a:endParaRPr lang="zh-CN" altLang="en-US" sz="2400" b="1" dirty="0">
                <a:solidFill>
                  <a:srgbClr val="000000"/>
                </a:solidFill>
                <a:latin typeface="Times New Roman" panose="02020603050405020304" pitchFamily="18" charset="0"/>
                <a:ea typeface="宋体" panose="02010600030101010101" pitchFamily="2" charset="-122"/>
              </a:endParaRPr>
            </a:p>
          </p:txBody>
        </p:sp>
      </p:grpSp>
      <p:sp>
        <p:nvSpPr>
          <p:cNvPr id="117771" name="Text Box 9"/>
          <p:cNvSpPr txBox="1"/>
          <p:nvPr/>
        </p:nvSpPr>
        <p:spPr>
          <a:xfrm>
            <a:off x="539750" y="533400"/>
            <a:ext cx="4248150" cy="519113"/>
          </a:xfrm>
          <a:prstGeom prst="rect">
            <a:avLst/>
          </a:prstGeom>
          <a:noFill/>
          <a:ln w="9525">
            <a:noFill/>
          </a:ln>
        </p:spPr>
        <p:txBody>
          <a:bodyPr>
            <a:spAutoFit/>
          </a:bodyPr>
          <a:lstStyle/>
          <a:p>
            <a:pPr>
              <a:spcBef>
                <a:spcPct val="50000"/>
              </a:spcBef>
            </a:pPr>
            <a:r>
              <a:rPr lang="zh-CN" altLang="en-US" b="1" dirty="0">
                <a:solidFill>
                  <a:srgbClr val="3333FF"/>
                </a:solidFill>
                <a:latin typeface="华文细黑" panose="02010600040101010101" pitchFamily="2" charset="-122"/>
                <a:ea typeface="华文细黑" panose="02010600040101010101" pitchFamily="2" charset="-122"/>
              </a:rPr>
              <a:t>一、数学期望的概念</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ox(in)">
                                      <p:cBhvr>
                                        <p:cTn id="11" dur="500"/>
                                        <p:tgtEl>
                                          <p:spTgt spid="2"/>
                                        </p:tgtEl>
                                      </p:cBhvr>
                                    </p:animEffect>
                                  </p:childTnLst>
                                </p:cTn>
                              </p:par>
                            </p:childTnLst>
                          </p:cTn>
                        </p:par>
                        <p:par>
                          <p:cTn id="12" fill="hold">
                            <p:stCondLst>
                              <p:cond delay="500"/>
                            </p:stCondLst>
                            <p:childTnLst>
                              <p:par>
                                <p:cTn id="13" presetID="4" presetClass="entr" presetSubtype="16"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ox(in)">
                                      <p:cBhvr>
                                        <p:cTn id="15" dur="500"/>
                                        <p:tgtEl>
                                          <p:spTgt spid="3"/>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1500"/>
                            </p:stCondLst>
                            <p:childTnLst>
                              <p:par>
                                <p:cTn id="21" presetID="22" presetClass="entr" presetSubtype="2"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right)">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639EF4"/>
                </a:solidFill>
                <a:latin typeface="微软雅黑" panose="020B0503020204020204" charset="-122"/>
                <a:ea typeface="微软雅黑" panose="020B0503020204020204" charset="-122"/>
                <a:sym typeface="微软雅黑" panose="020B0503020204020204" charset="-122"/>
              </a:rPr>
              <a:t> </a:t>
            </a:r>
            <a:endParaRPr lang="en-US" altLang="zh-CN" sz="2600" dirty="0">
              <a:solidFill>
                <a:srgbClr val="639EF4"/>
              </a:solidFill>
              <a:latin typeface="微软雅黑" panose="020B0503020204020204" charset="-122"/>
              <a:ea typeface="微软雅黑" panose="020B0503020204020204" charset="-122"/>
              <a:sym typeface="微软雅黑" panose="020B0503020204020204" charset="-122"/>
            </a:endParaRPr>
          </a:p>
          <a:p>
            <a:endParaRPr lang="en-US" altLang="zh-CN" sz="2600" dirty="0">
              <a:solidFill>
                <a:srgbClr val="639EF4"/>
              </a:solidFill>
              <a:latin typeface="微软雅黑" panose="020B0503020204020204" charset="-122"/>
              <a:ea typeface="微软雅黑" panose="020B0503020204020204" charset="-122"/>
              <a:sym typeface="微软雅黑" panose="020B0503020204020204" charset="-122"/>
            </a:endParaRPr>
          </a:p>
          <a:p>
            <a:endParaRPr lang="en-US" altLang="zh-CN" sz="2600" dirty="0">
              <a:solidFill>
                <a:srgbClr val="639EF4"/>
              </a:solidFill>
              <a:latin typeface="微软雅黑" panose="020B0503020204020204" charset="-122"/>
              <a:ea typeface="微软雅黑" panose="020B0503020204020204" charset="-122"/>
              <a:sym typeface="微软雅黑" panose="020B0503020204020204" charset="-122"/>
            </a:endParaRPr>
          </a:p>
          <a:p>
            <a:endParaRPr lang="en-US" altLang="zh-CN" sz="2600" dirty="0">
              <a:solidFill>
                <a:srgbClr val="639EF4"/>
              </a:solidFill>
              <a:latin typeface="微软雅黑" panose="020B0503020204020204" charset="-122"/>
              <a:ea typeface="微软雅黑" panose="020B0503020204020204" charset="-122"/>
              <a:sym typeface="微软雅黑" panose="020B0503020204020204" charset="-122"/>
            </a:endParaRPr>
          </a:p>
          <a:p>
            <a:r>
              <a:rPr lang="en-US" altLang="zh-CN" sz="2600" dirty="0">
                <a:solidFill>
                  <a:srgbClr val="639EF4"/>
                </a:solidFill>
                <a:latin typeface="微软雅黑" panose="020B0503020204020204" charset="-122"/>
                <a:ea typeface="微软雅黑" panose="020B0503020204020204" charset="-122"/>
                <a:sym typeface="微软雅黑" panose="020B0503020204020204" charset="-122"/>
              </a:rPr>
              <a:t>               [</a:t>
            </a:r>
            <a:r>
              <a:rPr lang="zh-CN" altLang="en-US" sz="2600" dirty="0">
                <a:solidFill>
                  <a:srgbClr val="639EF4"/>
                </a:solidFill>
                <a:latin typeface="微软雅黑" panose="020B0503020204020204" charset="-122"/>
                <a:ea typeface="微软雅黑" panose="020B0503020204020204" charset="-122"/>
                <a:sym typeface="微软雅黑" panose="020B0503020204020204" charset="-122"/>
              </a:rPr>
              <a:t>填空</a:t>
            </a:r>
            <a:r>
              <a:rPr lang="en-US" altLang="zh-CN" sz="2600" dirty="0">
                <a:solidFill>
                  <a:srgbClr val="639EF4"/>
                </a:solidFill>
                <a:latin typeface="微软雅黑" panose="020B0503020204020204" charset="-122"/>
                <a:ea typeface="微软雅黑" panose="020B0503020204020204" charset="-122"/>
                <a:sym typeface="微软雅黑" panose="020B0503020204020204" charset="-122"/>
              </a:rPr>
              <a:t>1]     </a:t>
            </a:r>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           </a:t>
            </a:r>
            <a:r>
              <a:rPr lang="zh-CN" altLang="en-US" sz="2600" dirty="0">
                <a:solidFill>
                  <a:srgbClr val="639EF4"/>
                </a:solidFill>
                <a:latin typeface="微软雅黑" panose="020B0503020204020204" charset="-122"/>
                <a:ea typeface="微软雅黑" panose="020B0503020204020204" charset="-122"/>
                <a:sym typeface="微软雅黑" panose="020B0503020204020204" charset="-122"/>
              </a:rPr>
              <a:t> </a:t>
            </a:r>
            <a:r>
              <a:rPr lang="en-US" altLang="zh-CN" sz="2600" dirty="0">
                <a:solidFill>
                  <a:srgbClr val="639EF4"/>
                </a:solidFill>
                <a:latin typeface="微软雅黑" panose="020B0503020204020204" charset="-122"/>
                <a:ea typeface="微软雅黑" panose="020B0503020204020204" charset="-122"/>
                <a:sym typeface="微软雅黑" panose="020B0503020204020204" charset="-122"/>
              </a:rPr>
              <a:t>[</a:t>
            </a:r>
            <a:r>
              <a:rPr lang="zh-CN" altLang="en-US" sz="2600" dirty="0">
                <a:solidFill>
                  <a:srgbClr val="639EF4"/>
                </a:solidFill>
                <a:latin typeface="微软雅黑" panose="020B0503020204020204" charset="-122"/>
                <a:ea typeface="微软雅黑" panose="020B0503020204020204" charset="-122"/>
                <a:sym typeface="微软雅黑" panose="020B0503020204020204" charset="-122"/>
              </a:rPr>
              <a:t>填空</a:t>
            </a:r>
            <a:r>
              <a:rPr lang="en-US" altLang="zh-CN" sz="2600" dirty="0">
                <a:solidFill>
                  <a:srgbClr val="639EF4"/>
                </a:solidFill>
                <a:latin typeface="微软雅黑" panose="020B0503020204020204" charset="-122"/>
                <a:ea typeface="微软雅黑" panose="020B0503020204020204" charset="-122"/>
                <a:sym typeface="微软雅黑" panose="020B0503020204020204" charset="-122"/>
              </a:rPr>
              <a:t>2]</a:t>
            </a:r>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 </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矩形: 圆角 4"/>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p:spPr>
        <p:txBody>
          <a:bodyPr vert="horz" wrap="square" lIns="91440" tIns="45720" rIns="91440" bIns="45720" numCol="1" rtlCol="0" anchor="ctr" anchorCtr="1" compatLnSpc="1">
            <a:noAutofit/>
          </a:bodyPr>
          <a:lstStyle/>
          <a:p>
            <a:pPr marL="0" marR="0" indent="0" algn="l" defTabSz="1069975" rtl="0" eaLnBrk="1" fontAlgn="base" latinLnBrk="0" hangingPunct="1">
              <a:lnSpc>
                <a:spcPct val="135000"/>
              </a:lnSpc>
              <a:spcBef>
                <a:spcPct val="0"/>
              </a:spcBef>
              <a:spcAft>
                <a:spcPct val="0"/>
              </a:spcAft>
              <a:buClrTx/>
              <a:buSzTx/>
              <a:buFontTx/>
              <a:buNone/>
            </a:pPr>
            <a:r>
              <a:rPr kumimoji="1" lang="zh-CN" altLang="en-US" sz="1600" b="0" i="0" u="none" strike="noStrike" cap="none" normalizeH="0" baseline="0">
                <a:ln>
                  <a:noFill/>
                </a:ln>
                <a:solidFill>
                  <a:srgbClr val="FFFFFF"/>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微软雅黑" panose="020B0503020204020204" charset="-122"/>
              </a:rPr>
              <a:t>作答</a:t>
            </a:r>
          </a:p>
        </p:txBody>
      </p:sp>
      <p:sp>
        <p:nvSpPr>
          <p:cNvPr id="12" name="Rectangle 3"/>
          <p:cNvSpPr/>
          <p:nvPr/>
        </p:nvSpPr>
        <p:spPr>
          <a:xfrm>
            <a:off x="1287463" y="755650"/>
            <a:ext cx="914400" cy="519113"/>
          </a:xfrm>
          <a:prstGeom prst="rect">
            <a:avLst/>
          </a:prstGeom>
          <a:noFill/>
          <a:ln w="9525">
            <a:noFill/>
          </a:ln>
        </p:spPr>
        <p:txBody>
          <a:bodyPr>
            <a:spAutoFit/>
          </a:bodyPr>
          <a:lstStyle/>
          <a:p>
            <a:pPr algn="just" eaLnBrk="0" hangingPunct="0"/>
            <a:r>
              <a:rPr lang="zh-CN" altLang="en-US" dirty="0">
                <a:latin typeface="楷体_GB2312" pitchFamily="49" charset="-122"/>
                <a:ea typeface="楷体_GB2312" pitchFamily="49" charset="-122"/>
              </a:rPr>
              <a:t>已知</a:t>
            </a:r>
          </a:p>
        </p:txBody>
      </p:sp>
      <p:graphicFrame>
        <p:nvGraphicFramePr>
          <p:cNvPr id="13" name="Object 37"/>
          <p:cNvGraphicFramePr>
            <a:graphicFrameLocks noChangeAspect="1"/>
          </p:cNvGraphicFramePr>
          <p:nvPr/>
        </p:nvGraphicFramePr>
        <p:xfrm>
          <a:off x="2116138" y="874713"/>
          <a:ext cx="2386012" cy="433387"/>
        </p:xfrm>
        <a:graphic>
          <a:graphicData uri="http://schemas.openxmlformats.org/presentationml/2006/ole">
            <mc:AlternateContent xmlns:mc="http://schemas.openxmlformats.org/markup-compatibility/2006">
              <mc:Choice xmlns:v="urn:schemas-microsoft-com:vml" Requires="v">
                <p:oleObj r:id="rId11" imgW="3606800" imgH="635000" progId="Equation.DSMT4">
                  <p:embed/>
                </p:oleObj>
              </mc:Choice>
              <mc:Fallback>
                <p:oleObj r:id="rId11" imgW="3606800" imgH="635000" progId="Equation.DSMT4">
                  <p:embed/>
                  <p:pic>
                    <p:nvPicPr>
                      <p:cNvPr id="0" name="Object 37"/>
                      <p:cNvPicPr/>
                      <p:nvPr/>
                    </p:nvPicPr>
                    <p:blipFill>
                      <a:blip r:embed="rId12"/>
                      <a:stretch>
                        <a:fillRect/>
                      </a:stretch>
                    </p:blipFill>
                    <p:spPr>
                      <a:xfrm>
                        <a:off x="2116138" y="874713"/>
                        <a:ext cx="2386012" cy="433387"/>
                      </a:xfrm>
                      <a:prstGeom prst="rect">
                        <a:avLst/>
                      </a:prstGeom>
                      <a:noFill/>
                      <a:ln w="38100">
                        <a:noFill/>
                        <a:miter/>
                      </a:ln>
                    </p:spPr>
                  </p:pic>
                </p:oleObj>
              </mc:Fallback>
            </mc:AlternateContent>
          </a:graphicData>
        </a:graphic>
      </p:graphicFrame>
      <p:graphicFrame>
        <p:nvGraphicFramePr>
          <p:cNvPr id="14" name="Object 38"/>
          <p:cNvGraphicFramePr>
            <a:graphicFrameLocks noChangeAspect="1"/>
          </p:cNvGraphicFramePr>
          <p:nvPr/>
        </p:nvGraphicFramePr>
        <p:xfrm>
          <a:off x="2973388" y="1501775"/>
          <a:ext cx="5692775" cy="431800"/>
        </p:xfrm>
        <a:graphic>
          <a:graphicData uri="http://schemas.openxmlformats.org/presentationml/2006/ole">
            <mc:AlternateContent xmlns:mc="http://schemas.openxmlformats.org/markup-compatibility/2006">
              <mc:Choice xmlns:v="urn:schemas-microsoft-com:vml" Requires="v">
                <p:oleObj r:id="rId13" imgW="8623300" imgH="635000" progId="Equation.DSMT4">
                  <p:embed/>
                </p:oleObj>
              </mc:Choice>
              <mc:Fallback>
                <p:oleObj r:id="rId13" imgW="8623300" imgH="635000" progId="Equation.DSMT4">
                  <p:embed/>
                  <p:pic>
                    <p:nvPicPr>
                      <p:cNvPr id="0" name="Object 38"/>
                      <p:cNvPicPr/>
                      <p:nvPr/>
                    </p:nvPicPr>
                    <p:blipFill>
                      <a:blip r:embed="rId14"/>
                      <a:stretch>
                        <a:fillRect/>
                      </a:stretch>
                    </p:blipFill>
                    <p:spPr>
                      <a:xfrm>
                        <a:off x="2973388" y="1501775"/>
                        <a:ext cx="5692775" cy="431800"/>
                      </a:xfrm>
                      <a:prstGeom prst="rect">
                        <a:avLst/>
                      </a:prstGeom>
                      <a:noFill/>
                      <a:ln w="38100">
                        <a:noFill/>
                        <a:miter/>
                      </a:ln>
                    </p:spPr>
                  </p:pic>
                </p:oleObj>
              </mc:Fallback>
            </mc:AlternateContent>
          </a:graphicData>
        </a:graphic>
      </p:graphicFrame>
      <p:sp>
        <p:nvSpPr>
          <p:cNvPr id="15" name="Rectangle 6"/>
          <p:cNvSpPr/>
          <p:nvPr/>
        </p:nvSpPr>
        <p:spPr>
          <a:xfrm>
            <a:off x="525463" y="798513"/>
            <a:ext cx="1066800" cy="533400"/>
          </a:xfrm>
          <a:prstGeom prst="rect">
            <a:avLst/>
          </a:prstGeom>
          <a:noFill/>
          <a:ln w="9525">
            <a:noFill/>
          </a:ln>
        </p:spPr>
        <p:txBody>
          <a:bodyPr/>
          <a:lstStyle/>
          <a:p>
            <a:r>
              <a:rPr lang="zh-CN" altLang="en-US" dirty="0">
                <a:solidFill>
                  <a:srgbClr val="3333FF"/>
                </a:solidFill>
                <a:latin typeface="Times New Roman" panose="02020603050405020304" pitchFamily="18" charset="0"/>
                <a:ea typeface="楷体_GB2312" pitchFamily="49" charset="-122"/>
              </a:rPr>
              <a:t>练习</a:t>
            </a:r>
            <a:endParaRPr lang="en-US" altLang="zh-CN" dirty="0">
              <a:solidFill>
                <a:srgbClr val="3333FF"/>
              </a:solidFill>
              <a:latin typeface="Times New Roman" panose="02020603050405020304" pitchFamily="18" charset="0"/>
              <a:ea typeface="宋体" panose="02010600030101010101" pitchFamily="2" charset="-122"/>
            </a:endParaRPr>
          </a:p>
        </p:txBody>
      </p:sp>
      <p:sp>
        <p:nvSpPr>
          <p:cNvPr id="16" name="Text Box 7"/>
          <p:cNvSpPr txBox="1"/>
          <p:nvPr/>
        </p:nvSpPr>
        <p:spPr>
          <a:xfrm>
            <a:off x="533400" y="2175838"/>
            <a:ext cx="541337" cy="519113"/>
          </a:xfrm>
          <a:prstGeom prst="rect">
            <a:avLst/>
          </a:prstGeom>
          <a:noFill/>
          <a:ln w="9525">
            <a:noFill/>
          </a:ln>
        </p:spPr>
        <p:txBody>
          <a:bodyPr wrap="none">
            <a:spAutoFit/>
          </a:bodyPr>
          <a:lstStyle/>
          <a:p>
            <a:r>
              <a:rPr lang="zh-CN" altLang="en-US" dirty="0">
                <a:latin typeface="楷体_GB2312" pitchFamily="49" charset="-122"/>
                <a:ea typeface="楷体_GB2312" pitchFamily="49" charset="-122"/>
              </a:rPr>
              <a:t>求</a:t>
            </a:r>
          </a:p>
        </p:txBody>
      </p:sp>
      <p:sp>
        <p:nvSpPr>
          <p:cNvPr id="17" name="Text Box 8"/>
          <p:cNvSpPr txBox="1"/>
          <p:nvPr/>
        </p:nvSpPr>
        <p:spPr>
          <a:xfrm>
            <a:off x="4486275" y="788988"/>
            <a:ext cx="4451350" cy="519112"/>
          </a:xfrm>
          <a:prstGeom prst="rect">
            <a:avLst/>
          </a:prstGeom>
          <a:noFill/>
          <a:ln w="9525">
            <a:noFill/>
          </a:ln>
        </p:spPr>
        <p:txBody>
          <a:bodyPr wrap="none">
            <a:spAutoFit/>
          </a:bodyPr>
          <a:lstStyle/>
          <a:p>
            <a:pPr eaLnBrk="0" hangingPunct="0"/>
            <a:r>
              <a:rPr lang="zh-CN" altLang="en-US" dirty="0">
                <a:latin typeface="Times New Roman" panose="02020603050405020304" pitchFamily="18" charset="0"/>
                <a:ea typeface="楷体_GB2312" pitchFamily="49" charset="-122"/>
              </a:rPr>
              <a:t>服从参数为 </a:t>
            </a:r>
            <a:r>
              <a:rPr lang="en-US" altLang="zh-CN" dirty="0">
                <a:latin typeface="Times New Roman" panose="02020603050405020304" pitchFamily="18" charset="0"/>
                <a:ea typeface="楷体_GB2312" pitchFamily="49" charset="-122"/>
              </a:rPr>
              <a:t>3 </a:t>
            </a:r>
            <a:r>
              <a:rPr lang="zh-CN" altLang="en-US" dirty="0">
                <a:latin typeface="Times New Roman" panose="02020603050405020304" pitchFamily="18" charset="0"/>
                <a:ea typeface="楷体_GB2312" pitchFamily="49" charset="-122"/>
              </a:rPr>
              <a:t>的指数分布，</a:t>
            </a:r>
          </a:p>
        </p:txBody>
      </p:sp>
      <p:sp>
        <p:nvSpPr>
          <p:cNvPr id="18" name="Text Box 9"/>
          <p:cNvSpPr txBox="1"/>
          <p:nvPr/>
        </p:nvSpPr>
        <p:spPr>
          <a:xfrm>
            <a:off x="533400" y="1412875"/>
            <a:ext cx="2759089" cy="523220"/>
          </a:xfrm>
          <a:prstGeom prst="rect">
            <a:avLst/>
          </a:prstGeom>
          <a:noFill/>
          <a:ln w="9525">
            <a:noFill/>
          </a:ln>
        </p:spPr>
        <p:txBody>
          <a:bodyPr wrap="none">
            <a:spAutoFit/>
          </a:bodyPr>
          <a:lstStyle/>
          <a:p>
            <a:pPr eaLnBrk="0" hangingPunct="0"/>
            <a:r>
              <a:rPr lang="en-US" altLang="zh-CN" i="1" dirty="0">
                <a:latin typeface="Times New Roman" panose="02020603050405020304" pitchFamily="18" charset="0"/>
                <a:ea typeface="楷体_GB2312" pitchFamily="49" charset="-122"/>
              </a:rPr>
              <a:t>X</a:t>
            </a:r>
            <a:r>
              <a:rPr lang="en-US" altLang="zh-CN" dirty="0">
                <a:latin typeface="Times New Roman" panose="02020603050405020304" pitchFamily="18" charset="0"/>
                <a:ea typeface="楷体_GB2312" pitchFamily="49" charset="-122"/>
              </a:rPr>
              <a:t> , </a:t>
            </a:r>
            <a:r>
              <a:rPr lang="en-US" altLang="zh-CN" i="1" dirty="0">
                <a:latin typeface="Times New Roman" panose="02020603050405020304" pitchFamily="18" charset="0"/>
                <a:ea typeface="楷体_GB2312" pitchFamily="49" charset="-122"/>
              </a:rPr>
              <a:t>Y </a:t>
            </a:r>
            <a:r>
              <a:rPr lang="zh-CN" altLang="en-US" dirty="0">
                <a:latin typeface="Times New Roman" panose="02020603050405020304" pitchFamily="18" charset="0"/>
                <a:ea typeface="楷体_GB2312" pitchFamily="49" charset="-122"/>
              </a:rPr>
              <a:t>相互独立，</a:t>
            </a:r>
          </a:p>
        </p:txBody>
      </p:sp>
      <p:graphicFrame>
        <p:nvGraphicFramePr>
          <p:cNvPr id="19" name="Object 39"/>
          <p:cNvGraphicFramePr>
            <a:graphicFrameLocks noChangeAspect="1"/>
          </p:cNvGraphicFramePr>
          <p:nvPr/>
        </p:nvGraphicFramePr>
        <p:xfrm>
          <a:off x="1226581" y="2288859"/>
          <a:ext cx="5178425" cy="476250"/>
        </p:xfrm>
        <a:graphic>
          <a:graphicData uri="http://schemas.openxmlformats.org/presentationml/2006/ole">
            <mc:AlternateContent xmlns:mc="http://schemas.openxmlformats.org/markup-compatibility/2006">
              <mc:Choice xmlns:v="urn:schemas-microsoft-com:vml" Requires="v">
                <p:oleObj name="Equation" r:id="rId15" imgW="105765600" imgH="9448800" progId="Equation.DSMT4">
                  <p:embed/>
                </p:oleObj>
              </mc:Choice>
              <mc:Fallback>
                <p:oleObj name="Equation" r:id="rId15" imgW="105765600" imgH="9448800" progId="Equation.DSMT4">
                  <p:embed/>
                  <p:pic>
                    <p:nvPicPr>
                      <p:cNvPr id="0" name="Object 39"/>
                      <p:cNvPicPr/>
                      <p:nvPr/>
                    </p:nvPicPr>
                    <p:blipFill>
                      <a:blip r:embed="rId16"/>
                      <a:stretch>
                        <a:fillRect/>
                      </a:stretch>
                    </p:blipFill>
                    <p:spPr>
                      <a:xfrm>
                        <a:off x="1226581" y="2288859"/>
                        <a:ext cx="5178425" cy="476250"/>
                      </a:xfrm>
                      <a:prstGeom prst="rect">
                        <a:avLst/>
                      </a:prstGeom>
                      <a:noFill/>
                      <a:ln w="38100">
                        <a:noFill/>
                        <a:miter/>
                      </a:ln>
                    </p:spPr>
                  </p:pic>
                </p:oleObj>
              </mc:Fallback>
            </mc:AlternateContent>
          </a:graphicData>
        </a:graphic>
      </p:graphicFrame>
      <p:grpSp>
        <p:nvGrpSpPr>
          <p:cNvPr id="10" name="组合 9"/>
          <p:cNvGrpSpPr/>
          <p:nvPr>
            <p:custDataLst>
              <p:tags r:id="rId4"/>
            </p:custDataLst>
          </p:nvPr>
        </p:nvGrpSpPr>
        <p:grpSpPr>
          <a:xfrm>
            <a:off x="0" y="0"/>
            <a:ext cx="9144000" cy="635000"/>
            <a:chOff x="0" y="0"/>
            <a:chExt cx="9144000" cy="635000"/>
          </a:xfrm>
        </p:grpSpPr>
        <p:sp>
          <p:nvSpPr>
            <p:cNvPr id="7" name="TitleBackground"/>
            <p:cNvSpPr/>
            <p:nvPr>
              <p:custDataLst>
                <p:tags r:id="rId6"/>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xtLst>
              <a:ext uri="{91240B29-F687-4F45-9708-019B960494DF}">
                <a14:hiddenLine xmlns:a14="http://schemas.microsoft.com/office/drawing/2010/main" w="9525">
                  <a:solidFill>
                    <a:srgbClr val="00458A"/>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1069975" rtl="0" eaLnBrk="1" fontAlgn="base" latinLnBrk="0" hangingPunct="1">
                <a:lnSpc>
                  <a:spcPct val="135000"/>
                </a:lnSpc>
                <a:spcBef>
                  <a:spcPct val="0"/>
                </a:spcBef>
                <a:spcAft>
                  <a:spcPct val="0"/>
                </a:spcAft>
                <a:buClrTx/>
                <a:buSzTx/>
                <a:buFontTx/>
                <a:buNone/>
              </a:pPr>
              <a:endParaRPr kumimoji="1" lang="zh-CN" altLang="en-US" sz="2300" b="0" i="0" u="none" strike="noStrike" cap="none" normalizeH="0" baseline="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8" name="ColorBlock"/>
            <p:cNvSpPr/>
            <p:nvPr>
              <p:custDataLst>
                <p:tags r:id="rId7"/>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xtLst>
              <a:ext uri="{91240B29-F687-4F45-9708-019B960494DF}">
                <a14:hiddenLine xmlns:a14="http://schemas.microsoft.com/office/drawing/2010/main" w="9525">
                  <a:solidFill>
                    <a:srgbClr val="00458A"/>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1069975" rtl="0" eaLnBrk="1" fontAlgn="base" latinLnBrk="0" hangingPunct="1">
                <a:lnSpc>
                  <a:spcPct val="135000"/>
                </a:lnSpc>
                <a:spcBef>
                  <a:spcPct val="0"/>
                </a:spcBef>
                <a:spcAft>
                  <a:spcPct val="0"/>
                </a:spcAft>
                <a:buClrTx/>
                <a:buSzTx/>
                <a:buFontTx/>
                <a:buNone/>
              </a:pPr>
              <a:endParaRPr kumimoji="1" lang="zh-CN" altLang="en-US" sz="2300" b="0" i="0" u="none" strike="noStrike" cap="none" normalizeH="0" baseline="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9" name="TypeText"/>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填空题</a:t>
              </a:r>
            </a:p>
          </p:txBody>
        </p:sp>
        <p:sp>
          <p:nvSpPr>
            <p:cNvPr id="11" name="TipText"/>
            <p:cNvSpPr txBox="1"/>
            <p:nvPr>
              <p:custDataLst>
                <p:tags r:id="rId9"/>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0" name="图片 19"/>
          <p:cNvPicPr/>
          <p:nvPr>
            <p:custDataLst>
              <p:tags r:id="rId5"/>
            </p:custDataLst>
          </p:nvPr>
        </p:nvPicPr>
        <p:blipFill>
          <a:blip r:embed="rId17">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3" name="Text Box 2"/>
          <p:cNvSpPr txBox="1"/>
          <p:nvPr/>
        </p:nvSpPr>
        <p:spPr>
          <a:xfrm>
            <a:off x="533400" y="1520825"/>
            <a:ext cx="1676400" cy="519113"/>
          </a:xfrm>
          <a:prstGeom prst="rect">
            <a:avLst/>
          </a:prstGeom>
          <a:noFill/>
          <a:ln w="9525">
            <a:noFill/>
          </a:ln>
        </p:spPr>
        <p:txBody>
          <a:bodyPr>
            <a:spAutoFit/>
          </a:bodyPr>
          <a:lstStyle/>
          <a:p>
            <a:endParaRPr lang="zh-CN" altLang="zh-CN" dirty="0">
              <a:solidFill>
                <a:srgbClr val="FFFF66"/>
              </a:solidFill>
              <a:latin typeface="楷体_GB2312" pitchFamily="49" charset="-122"/>
              <a:ea typeface="楷体_GB2312" pitchFamily="49" charset="-122"/>
            </a:endParaRPr>
          </a:p>
        </p:txBody>
      </p:sp>
      <p:grpSp>
        <p:nvGrpSpPr>
          <p:cNvPr id="2" name="Group 3"/>
          <p:cNvGrpSpPr/>
          <p:nvPr/>
        </p:nvGrpSpPr>
        <p:grpSpPr>
          <a:xfrm>
            <a:off x="250825" y="685800"/>
            <a:ext cx="8523288" cy="2743200"/>
            <a:chOff x="158" y="1056"/>
            <a:chExt cx="5369" cy="1728"/>
          </a:xfrm>
        </p:grpSpPr>
        <p:sp>
          <p:nvSpPr>
            <p:cNvPr id="45070" name="Rectangle 4"/>
            <p:cNvSpPr/>
            <p:nvPr/>
          </p:nvSpPr>
          <p:spPr>
            <a:xfrm>
              <a:off x="158" y="1068"/>
              <a:ext cx="700" cy="336"/>
            </a:xfrm>
            <a:prstGeom prst="rect">
              <a:avLst/>
            </a:prstGeom>
            <a:noFill/>
            <a:ln w="9525">
              <a:noFill/>
            </a:ln>
          </p:spPr>
          <p:txBody>
            <a:bodyPr/>
            <a:lstStyle/>
            <a:p>
              <a:r>
                <a:rPr lang="zh-CN" altLang="en-US" dirty="0">
                  <a:solidFill>
                    <a:srgbClr val="3333FF"/>
                  </a:solidFill>
                  <a:latin typeface="Times New Roman" panose="02020603050405020304" pitchFamily="18" charset="0"/>
                  <a:ea typeface="楷体_GB2312" pitchFamily="49" charset="-122"/>
                </a:rPr>
                <a:t>  例</a:t>
              </a:r>
              <a:r>
                <a:rPr lang="en-US" altLang="zh-CN" dirty="0">
                  <a:solidFill>
                    <a:srgbClr val="3333FF"/>
                  </a:solidFill>
                  <a:latin typeface="Times New Roman" panose="02020603050405020304" pitchFamily="18" charset="0"/>
                  <a:ea typeface="楷体_GB2312" pitchFamily="49" charset="-122"/>
                </a:rPr>
                <a:t>12</a:t>
              </a:r>
              <a:endParaRPr lang="en-US" altLang="zh-CN" sz="4400" dirty="0">
                <a:solidFill>
                  <a:srgbClr val="3333FF"/>
                </a:solidFill>
                <a:latin typeface="Times New Roman" panose="02020603050405020304" pitchFamily="18" charset="0"/>
                <a:ea typeface="宋体" panose="02010600030101010101" pitchFamily="2" charset="-122"/>
              </a:endParaRPr>
            </a:p>
          </p:txBody>
        </p:sp>
        <p:sp>
          <p:nvSpPr>
            <p:cNvPr id="45071" name="Text Box 5"/>
            <p:cNvSpPr txBox="1"/>
            <p:nvPr/>
          </p:nvSpPr>
          <p:spPr>
            <a:xfrm>
              <a:off x="768" y="1056"/>
              <a:ext cx="4652" cy="327"/>
            </a:xfrm>
            <a:prstGeom prst="rect">
              <a:avLst/>
            </a:prstGeom>
            <a:noFill/>
            <a:ln w="9525">
              <a:noFill/>
            </a:ln>
          </p:spPr>
          <p:txBody>
            <a:bodyPr wrap="none">
              <a:spAutoFit/>
            </a:bodyPr>
            <a:lstStyle/>
            <a:p>
              <a:r>
                <a:rPr lang="zh-CN" altLang="en-US" dirty="0">
                  <a:latin typeface="Times New Roman" panose="02020603050405020304" pitchFamily="18" charset="0"/>
                  <a:ea typeface="楷体_GB2312" pitchFamily="49" charset="-122"/>
                </a:rPr>
                <a:t>一民航送客载有</a:t>
              </a:r>
              <a:r>
                <a:rPr lang="en-US" altLang="zh-CN" dirty="0">
                  <a:latin typeface="Times New Roman" panose="02020603050405020304" pitchFamily="18" charset="0"/>
                  <a:ea typeface="楷体_GB2312" pitchFamily="49" charset="-122"/>
                </a:rPr>
                <a:t>20 </a:t>
              </a:r>
              <a:r>
                <a:rPr lang="zh-CN" altLang="en-US" dirty="0">
                  <a:latin typeface="Times New Roman" panose="02020603050405020304" pitchFamily="18" charset="0"/>
                  <a:ea typeface="楷体_GB2312" pitchFamily="49" charset="-122"/>
                </a:rPr>
                <a:t>位旅客自机场开出，旅客有</a:t>
              </a:r>
            </a:p>
          </p:txBody>
        </p:sp>
        <p:sp>
          <p:nvSpPr>
            <p:cNvPr id="45072" name="Text Box 6"/>
            <p:cNvSpPr txBox="1"/>
            <p:nvPr/>
          </p:nvSpPr>
          <p:spPr>
            <a:xfrm>
              <a:off x="288" y="1440"/>
              <a:ext cx="2132" cy="327"/>
            </a:xfrm>
            <a:prstGeom prst="rect">
              <a:avLst/>
            </a:prstGeom>
            <a:noFill/>
            <a:ln w="9525">
              <a:noFill/>
            </a:ln>
          </p:spPr>
          <p:txBody>
            <a:bodyPr wrap="none">
              <a:spAutoFit/>
            </a:bodyPr>
            <a:lstStyle/>
            <a:p>
              <a:r>
                <a:rPr lang="en-US" altLang="zh-CN" dirty="0">
                  <a:latin typeface="Times New Roman" panose="02020603050405020304" pitchFamily="18" charset="0"/>
                  <a:ea typeface="楷体_GB2312" pitchFamily="49" charset="-122"/>
                </a:rPr>
                <a:t>10</a:t>
              </a:r>
              <a:r>
                <a:rPr lang="zh-CN" altLang="en-US" dirty="0">
                  <a:latin typeface="Times New Roman" panose="02020603050405020304" pitchFamily="18" charset="0"/>
                  <a:ea typeface="楷体_GB2312" pitchFamily="49" charset="-122"/>
                </a:rPr>
                <a:t>个车站可以下车，</a:t>
              </a:r>
            </a:p>
          </p:txBody>
        </p:sp>
        <p:sp>
          <p:nvSpPr>
            <p:cNvPr id="45073" name="Text Box 7"/>
            <p:cNvSpPr txBox="1"/>
            <p:nvPr/>
          </p:nvSpPr>
          <p:spPr>
            <a:xfrm>
              <a:off x="288" y="1776"/>
              <a:ext cx="1236" cy="327"/>
            </a:xfrm>
            <a:prstGeom prst="rect">
              <a:avLst/>
            </a:prstGeom>
            <a:noFill/>
            <a:ln w="9525">
              <a:noFill/>
            </a:ln>
          </p:spPr>
          <p:txBody>
            <a:bodyPr wrap="none">
              <a:spAutoFit/>
            </a:bodyPr>
            <a:lstStyle/>
            <a:p>
              <a:r>
                <a:rPr lang="zh-CN" altLang="en-US" dirty="0">
                  <a:latin typeface="Times New Roman" panose="02020603050405020304" pitchFamily="18" charset="0"/>
                  <a:ea typeface="楷体_GB2312" pitchFamily="49" charset="-122"/>
                </a:rPr>
                <a:t>就不停车。</a:t>
              </a:r>
            </a:p>
          </p:txBody>
        </p:sp>
        <p:sp>
          <p:nvSpPr>
            <p:cNvPr id="45074" name="Text Box 8"/>
            <p:cNvSpPr txBox="1"/>
            <p:nvPr/>
          </p:nvSpPr>
          <p:spPr>
            <a:xfrm>
              <a:off x="1392" y="1776"/>
              <a:ext cx="2437" cy="327"/>
            </a:xfrm>
            <a:prstGeom prst="rect">
              <a:avLst/>
            </a:prstGeom>
            <a:noFill/>
            <a:ln w="9525">
              <a:noFill/>
            </a:ln>
          </p:spPr>
          <p:txBody>
            <a:bodyPr wrap="none">
              <a:spAutoFit/>
            </a:bodyPr>
            <a:lstStyle/>
            <a:p>
              <a:r>
                <a:rPr lang="zh-CN" altLang="en-US" dirty="0">
                  <a:latin typeface="Times New Roman" panose="02020603050405020304" pitchFamily="18" charset="0"/>
                  <a:ea typeface="楷体_GB2312" pitchFamily="49" charset="-122"/>
                </a:rPr>
                <a:t>以 </a:t>
              </a:r>
              <a:r>
                <a:rPr lang="en-US" altLang="zh-CN" i="1" dirty="0">
                  <a:latin typeface="Times New Roman" panose="02020603050405020304" pitchFamily="18" charset="0"/>
                  <a:ea typeface="楷体_GB2312" pitchFamily="49" charset="-122"/>
                </a:rPr>
                <a:t>X</a:t>
              </a:r>
              <a:r>
                <a:rPr lang="en-US" altLang="zh-CN" dirty="0">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表示停车的次数。 </a:t>
              </a:r>
            </a:p>
          </p:txBody>
        </p:sp>
        <p:sp>
          <p:nvSpPr>
            <p:cNvPr id="45075" name="Text Box 9"/>
            <p:cNvSpPr txBox="1"/>
            <p:nvPr/>
          </p:nvSpPr>
          <p:spPr>
            <a:xfrm>
              <a:off x="3614" y="1770"/>
              <a:ext cx="1828" cy="327"/>
            </a:xfrm>
            <a:prstGeom prst="rect">
              <a:avLst/>
            </a:prstGeom>
            <a:noFill/>
            <a:ln w="9525">
              <a:noFill/>
            </a:ln>
          </p:spPr>
          <p:txBody>
            <a:bodyPr wrap="none">
              <a:spAutoFit/>
            </a:bodyPr>
            <a:lstStyle/>
            <a:p>
              <a:r>
                <a:rPr lang="zh-CN" altLang="en-US" dirty="0">
                  <a:latin typeface="Times New Roman" panose="02020603050405020304" pitchFamily="18" charset="0"/>
                  <a:ea typeface="楷体_GB2312" pitchFamily="49" charset="-122"/>
                </a:rPr>
                <a:t>求</a:t>
              </a:r>
              <a:r>
                <a:rPr lang="en-US" altLang="zh-CN" i="1" dirty="0">
                  <a:latin typeface="Times New Roman" panose="02020603050405020304" pitchFamily="18" charset="0"/>
                  <a:ea typeface="楷体_GB2312" pitchFamily="49" charset="-122"/>
                </a:rPr>
                <a:t>E</a:t>
              </a:r>
              <a:r>
                <a:rPr lang="en-US" altLang="zh-CN" dirty="0">
                  <a:latin typeface="Times New Roman" panose="02020603050405020304" pitchFamily="18" charset="0"/>
                  <a:ea typeface="楷体_GB2312" pitchFamily="49" charset="-122"/>
                </a:rPr>
                <a:t>( </a:t>
              </a:r>
              <a:r>
                <a:rPr lang="en-US" altLang="zh-CN" i="1" dirty="0">
                  <a:latin typeface="Times New Roman" panose="02020603050405020304" pitchFamily="18" charset="0"/>
                  <a:ea typeface="楷体_GB2312" pitchFamily="49" charset="-122"/>
                </a:rPr>
                <a:t>X </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（设每个</a:t>
              </a:r>
            </a:p>
          </p:txBody>
        </p:sp>
        <p:sp>
          <p:nvSpPr>
            <p:cNvPr id="45076" name="Text Box 10"/>
            <p:cNvSpPr txBox="1"/>
            <p:nvPr/>
          </p:nvSpPr>
          <p:spPr>
            <a:xfrm>
              <a:off x="288" y="2112"/>
              <a:ext cx="3532" cy="327"/>
            </a:xfrm>
            <a:prstGeom prst="rect">
              <a:avLst/>
            </a:prstGeom>
            <a:noFill/>
            <a:ln w="9525">
              <a:noFill/>
            </a:ln>
          </p:spPr>
          <p:txBody>
            <a:bodyPr wrap="none">
              <a:spAutoFit/>
            </a:bodyPr>
            <a:lstStyle/>
            <a:p>
              <a:r>
                <a:rPr lang="zh-CN" altLang="en-US" dirty="0">
                  <a:latin typeface="Times New Roman" panose="02020603050405020304" pitchFamily="18" charset="0"/>
                  <a:ea typeface="楷体_GB2312" pitchFamily="49" charset="-122"/>
                </a:rPr>
                <a:t>旅客在各个车站下车是等可能的， </a:t>
              </a:r>
            </a:p>
          </p:txBody>
        </p:sp>
        <p:sp>
          <p:nvSpPr>
            <p:cNvPr id="45077" name="Text Box 11"/>
            <p:cNvSpPr txBox="1"/>
            <p:nvPr/>
          </p:nvSpPr>
          <p:spPr>
            <a:xfrm>
              <a:off x="3619" y="2100"/>
              <a:ext cx="1908" cy="327"/>
            </a:xfrm>
            <a:prstGeom prst="rect">
              <a:avLst/>
            </a:prstGeom>
            <a:noFill/>
            <a:ln w="9525">
              <a:noFill/>
            </a:ln>
          </p:spPr>
          <p:txBody>
            <a:bodyPr wrap="none">
              <a:spAutoFit/>
            </a:bodyPr>
            <a:lstStyle/>
            <a:p>
              <a:r>
                <a:rPr lang="zh-CN" altLang="en-US" dirty="0">
                  <a:latin typeface="Times New Roman" panose="02020603050405020304" pitchFamily="18" charset="0"/>
                  <a:ea typeface="楷体_GB2312" pitchFamily="49" charset="-122"/>
                </a:rPr>
                <a:t>并设各旅客是否下</a:t>
              </a:r>
            </a:p>
          </p:txBody>
        </p:sp>
        <p:sp>
          <p:nvSpPr>
            <p:cNvPr id="45078" name="Text Box 12"/>
            <p:cNvSpPr txBox="1"/>
            <p:nvPr/>
          </p:nvSpPr>
          <p:spPr>
            <a:xfrm>
              <a:off x="288" y="2457"/>
              <a:ext cx="1516" cy="327"/>
            </a:xfrm>
            <a:prstGeom prst="rect">
              <a:avLst/>
            </a:prstGeom>
            <a:noFill/>
            <a:ln w="9525">
              <a:noFill/>
            </a:ln>
          </p:spPr>
          <p:txBody>
            <a:bodyPr wrap="none">
              <a:spAutoFit/>
            </a:bodyPr>
            <a:lstStyle/>
            <a:p>
              <a:r>
                <a:rPr lang="zh-CN" altLang="en-US" dirty="0">
                  <a:latin typeface="Times New Roman" panose="02020603050405020304" pitchFamily="18" charset="0"/>
                  <a:ea typeface="楷体_GB2312" pitchFamily="49" charset="-122"/>
                </a:rPr>
                <a:t>车相互独立）</a:t>
              </a:r>
              <a:r>
                <a:rPr lang="en-US" altLang="zh-CN" dirty="0">
                  <a:latin typeface="Times New Roman" panose="02020603050405020304" pitchFamily="18" charset="0"/>
                  <a:ea typeface="楷体_GB2312" pitchFamily="49" charset="-122"/>
                </a:rPr>
                <a:t>.</a:t>
              </a:r>
            </a:p>
          </p:txBody>
        </p:sp>
        <p:sp>
          <p:nvSpPr>
            <p:cNvPr id="45079" name="Text Box 13"/>
            <p:cNvSpPr txBox="1"/>
            <p:nvPr/>
          </p:nvSpPr>
          <p:spPr>
            <a:xfrm>
              <a:off x="2335" y="1416"/>
              <a:ext cx="3028" cy="327"/>
            </a:xfrm>
            <a:prstGeom prst="rect">
              <a:avLst/>
            </a:prstGeom>
            <a:noFill/>
            <a:ln w="9525">
              <a:noFill/>
            </a:ln>
          </p:spPr>
          <p:txBody>
            <a:bodyPr wrap="none">
              <a:spAutoFit/>
            </a:bodyPr>
            <a:lstStyle/>
            <a:p>
              <a:r>
                <a:rPr lang="zh-CN" altLang="en-US" dirty="0">
                  <a:latin typeface="Times New Roman" panose="02020603050405020304" pitchFamily="18" charset="0"/>
                  <a:ea typeface="楷体_GB2312" pitchFamily="49" charset="-122"/>
                </a:rPr>
                <a:t>如到达一个车站没有旅客下车</a:t>
              </a:r>
            </a:p>
          </p:txBody>
        </p:sp>
      </p:grpSp>
      <p:grpSp>
        <p:nvGrpSpPr>
          <p:cNvPr id="3" name="Group 14"/>
          <p:cNvGrpSpPr/>
          <p:nvPr/>
        </p:nvGrpSpPr>
        <p:grpSpPr>
          <a:xfrm>
            <a:off x="1812925" y="3435350"/>
            <a:ext cx="4041775" cy="1119188"/>
            <a:chOff x="2064" y="2637"/>
            <a:chExt cx="2546" cy="705"/>
          </a:xfrm>
        </p:grpSpPr>
        <p:graphicFrame>
          <p:nvGraphicFramePr>
            <p:cNvPr id="45058" name="Object 27"/>
            <p:cNvGraphicFramePr>
              <a:graphicFrameLocks noChangeAspect="1"/>
            </p:cNvGraphicFramePr>
            <p:nvPr/>
          </p:nvGraphicFramePr>
          <p:xfrm>
            <a:off x="2064" y="2640"/>
            <a:ext cx="1178" cy="702"/>
          </p:xfrm>
          <a:graphic>
            <a:graphicData uri="http://schemas.openxmlformats.org/presentationml/2006/ole">
              <mc:AlternateContent xmlns:mc="http://schemas.openxmlformats.org/markup-compatibility/2006">
                <mc:Choice xmlns:v="urn:schemas-microsoft-com:vml" Requires="v">
                  <p:oleObj r:id="rId2" imgW="2832100" imgH="1689100" progId="Equation.DSMT4">
                    <p:embed/>
                  </p:oleObj>
                </mc:Choice>
                <mc:Fallback>
                  <p:oleObj r:id="rId2" imgW="2832100" imgH="1689100" progId="Equation.DSMT4">
                    <p:embed/>
                    <p:pic>
                      <p:nvPicPr>
                        <p:cNvPr id="0" name="图片 3396"/>
                        <p:cNvPicPr/>
                        <p:nvPr/>
                      </p:nvPicPr>
                      <p:blipFill>
                        <a:blip r:embed="rId3"/>
                        <a:stretch>
                          <a:fillRect/>
                        </a:stretch>
                      </p:blipFill>
                      <p:spPr>
                        <a:xfrm>
                          <a:off x="2064" y="2640"/>
                          <a:ext cx="1178" cy="702"/>
                        </a:xfrm>
                        <a:prstGeom prst="rect">
                          <a:avLst/>
                        </a:prstGeom>
                        <a:noFill/>
                        <a:ln w="38100">
                          <a:noFill/>
                          <a:miter/>
                        </a:ln>
                      </p:spPr>
                    </p:pic>
                  </p:oleObj>
                </mc:Fallback>
              </mc:AlternateContent>
            </a:graphicData>
          </a:graphic>
        </p:graphicFrame>
        <p:sp>
          <p:nvSpPr>
            <p:cNvPr id="45068" name="Text Box 16"/>
            <p:cNvSpPr txBox="1"/>
            <p:nvPr/>
          </p:nvSpPr>
          <p:spPr>
            <a:xfrm>
              <a:off x="2952" y="2637"/>
              <a:ext cx="1634" cy="327"/>
            </a:xfrm>
            <a:prstGeom prst="rect">
              <a:avLst/>
            </a:prstGeom>
            <a:noFill/>
            <a:ln w="9525">
              <a:noFill/>
            </a:ln>
          </p:spPr>
          <p:txBody>
            <a:bodyPr wrap="none">
              <a:spAutoFit/>
            </a:bodyPr>
            <a:lstStyle/>
            <a:p>
              <a:pPr eaLnBrk="0" hangingPunct="0"/>
              <a:r>
                <a:rPr lang="zh-CN" altLang="en-US" dirty="0">
                  <a:latin typeface="Times New Roman" panose="02020603050405020304" pitchFamily="18" charset="0"/>
                  <a:ea typeface="楷体_GB2312" pitchFamily="49" charset="-122"/>
                </a:rPr>
                <a:t>第</a:t>
              </a:r>
              <a:r>
                <a:rPr lang="en-US" altLang="zh-CN" i="1" dirty="0">
                  <a:latin typeface="Times New Roman" panose="02020603050405020304" pitchFamily="18" charset="0"/>
                  <a:ea typeface="楷体_GB2312" pitchFamily="49" charset="-122"/>
                </a:rPr>
                <a:t>i </a:t>
              </a:r>
              <a:r>
                <a:rPr lang="zh-CN" altLang="en-US" dirty="0">
                  <a:latin typeface="Times New Roman" panose="02020603050405020304" pitchFamily="18" charset="0"/>
                  <a:ea typeface="楷体_GB2312" pitchFamily="49" charset="-122"/>
                </a:rPr>
                <a:t>站无人下车</a:t>
              </a:r>
              <a:r>
                <a:rPr lang="en-US" altLang="zh-CN" dirty="0">
                  <a:latin typeface="Times New Roman" panose="02020603050405020304" pitchFamily="18" charset="0"/>
                  <a:ea typeface="楷体_GB2312" pitchFamily="49" charset="-122"/>
                </a:rPr>
                <a:t>,</a:t>
              </a:r>
            </a:p>
          </p:txBody>
        </p:sp>
        <p:sp>
          <p:nvSpPr>
            <p:cNvPr id="45069" name="Text Box 17"/>
            <p:cNvSpPr txBox="1"/>
            <p:nvPr/>
          </p:nvSpPr>
          <p:spPr>
            <a:xfrm>
              <a:off x="2976" y="3009"/>
              <a:ext cx="1634" cy="327"/>
            </a:xfrm>
            <a:prstGeom prst="rect">
              <a:avLst/>
            </a:prstGeom>
            <a:noFill/>
            <a:ln w="9525">
              <a:noFill/>
            </a:ln>
          </p:spPr>
          <p:txBody>
            <a:bodyPr wrap="none">
              <a:spAutoFit/>
            </a:bodyPr>
            <a:lstStyle/>
            <a:p>
              <a:pPr eaLnBrk="0" hangingPunct="0"/>
              <a:r>
                <a:rPr lang="zh-CN" altLang="en-US" dirty="0">
                  <a:latin typeface="Times New Roman" panose="02020603050405020304" pitchFamily="18" charset="0"/>
                  <a:ea typeface="楷体_GB2312" pitchFamily="49" charset="-122"/>
                </a:rPr>
                <a:t>第</a:t>
              </a:r>
              <a:r>
                <a:rPr lang="en-US" altLang="zh-CN" i="1" dirty="0">
                  <a:latin typeface="Times New Roman" panose="02020603050405020304" pitchFamily="18" charset="0"/>
                  <a:ea typeface="楷体_GB2312" pitchFamily="49" charset="-122"/>
                </a:rPr>
                <a:t>i </a:t>
              </a:r>
              <a:r>
                <a:rPr lang="zh-CN" altLang="en-US" dirty="0">
                  <a:latin typeface="Times New Roman" panose="02020603050405020304" pitchFamily="18" charset="0"/>
                  <a:ea typeface="楷体_GB2312" pitchFamily="49" charset="-122"/>
                </a:rPr>
                <a:t>站有人下车</a:t>
              </a:r>
              <a:r>
                <a:rPr lang="en-US" altLang="zh-CN" dirty="0">
                  <a:latin typeface="Times New Roman" panose="02020603050405020304" pitchFamily="18" charset="0"/>
                  <a:ea typeface="楷体_GB2312" pitchFamily="49" charset="-122"/>
                </a:rPr>
                <a:t>.</a:t>
              </a:r>
            </a:p>
          </p:txBody>
        </p:sp>
      </p:grpSp>
      <p:sp>
        <p:nvSpPr>
          <p:cNvPr id="368658" name="Text Box 18"/>
          <p:cNvSpPr txBox="1"/>
          <p:nvPr/>
        </p:nvSpPr>
        <p:spPr>
          <a:xfrm>
            <a:off x="531813" y="3722688"/>
            <a:ext cx="1250950" cy="519112"/>
          </a:xfrm>
          <a:prstGeom prst="rect">
            <a:avLst/>
          </a:prstGeom>
          <a:noFill/>
          <a:ln w="9525">
            <a:noFill/>
          </a:ln>
        </p:spPr>
        <p:txBody>
          <a:bodyPr wrap="none">
            <a:spAutoFit/>
          </a:bodyPr>
          <a:lstStyle/>
          <a:p>
            <a:pPr eaLnBrk="0" hangingPunct="0"/>
            <a:r>
              <a:rPr lang="zh-CN" altLang="en-US" dirty="0">
                <a:solidFill>
                  <a:srgbClr val="3333FF"/>
                </a:solidFill>
                <a:latin typeface="Times New Roman" panose="02020603050405020304" pitchFamily="18" charset="0"/>
                <a:ea typeface="楷体_GB2312" pitchFamily="49" charset="-122"/>
              </a:rPr>
              <a:t>解</a:t>
            </a:r>
            <a:r>
              <a:rPr lang="zh-CN" altLang="en-US" dirty="0">
                <a:latin typeface="Times New Roman" panose="02020603050405020304" pitchFamily="18" charset="0"/>
                <a:ea typeface="楷体_GB2312" pitchFamily="49" charset="-122"/>
              </a:rPr>
              <a:t>    设</a:t>
            </a:r>
          </a:p>
        </p:txBody>
      </p:sp>
      <p:graphicFrame>
        <p:nvGraphicFramePr>
          <p:cNvPr id="368659" name="Object 28"/>
          <p:cNvGraphicFramePr>
            <a:graphicFrameLocks noChangeAspect="1"/>
          </p:cNvGraphicFramePr>
          <p:nvPr/>
        </p:nvGraphicFramePr>
        <p:xfrm>
          <a:off x="6294438" y="3730625"/>
          <a:ext cx="1968500" cy="390525"/>
        </p:xfrm>
        <a:graphic>
          <a:graphicData uri="http://schemas.openxmlformats.org/presentationml/2006/ole">
            <mc:AlternateContent xmlns:mc="http://schemas.openxmlformats.org/markup-compatibility/2006">
              <mc:Choice xmlns:v="urn:schemas-microsoft-com:vml" Requires="v">
                <p:oleObj r:id="rId4" imgW="2971800" imgH="571500" progId="Equation.DSMT4">
                  <p:embed/>
                </p:oleObj>
              </mc:Choice>
              <mc:Fallback>
                <p:oleObj r:id="rId4" imgW="2971800" imgH="571500" progId="Equation.DSMT4">
                  <p:embed/>
                  <p:pic>
                    <p:nvPicPr>
                      <p:cNvPr id="0" name="图片 3398"/>
                      <p:cNvPicPr/>
                      <p:nvPr/>
                    </p:nvPicPr>
                    <p:blipFill>
                      <a:blip r:embed="rId5"/>
                      <a:stretch>
                        <a:fillRect/>
                      </a:stretch>
                    </p:blipFill>
                    <p:spPr>
                      <a:xfrm>
                        <a:off x="6294438" y="3730625"/>
                        <a:ext cx="1968500" cy="390525"/>
                      </a:xfrm>
                      <a:prstGeom prst="rect">
                        <a:avLst/>
                      </a:prstGeom>
                      <a:noFill/>
                      <a:ln w="38100">
                        <a:noFill/>
                        <a:miter/>
                      </a:ln>
                    </p:spPr>
                  </p:pic>
                </p:oleObj>
              </mc:Fallback>
            </mc:AlternateContent>
          </a:graphicData>
        </a:graphic>
      </p:graphicFrame>
      <p:sp>
        <p:nvSpPr>
          <p:cNvPr id="368660" name="Text Box 20"/>
          <p:cNvSpPr txBox="1"/>
          <p:nvPr/>
        </p:nvSpPr>
        <p:spPr>
          <a:xfrm>
            <a:off x="893763" y="4795838"/>
            <a:ext cx="541337" cy="519112"/>
          </a:xfrm>
          <a:prstGeom prst="rect">
            <a:avLst/>
          </a:prstGeom>
          <a:noFill/>
          <a:ln w="9525">
            <a:noFill/>
          </a:ln>
        </p:spPr>
        <p:txBody>
          <a:bodyPr wrap="none">
            <a:spAutoFit/>
          </a:bodyPr>
          <a:lstStyle/>
          <a:p>
            <a:pPr eaLnBrk="0" hangingPunct="0"/>
            <a:r>
              <a:rPr lang="zh-CN" altLang="en-US" dirty="0">
                <a:latin typeface="Times New Roman" panose="02020603050405020304" pitchFamily="18" charset="0"/>
                <a:ea typeface="楷体_GB2312" pitchFamily="49" charset="-122"/>
              </a:rPr>
              <a:t>则</a:t>
            </a:r>
          </a:p>
        </p:txBody>
      </p:sp>
      <p:graphicFrame>
        <p:nvGraphicFramePr>
          <p:cNvPr id="368661" name="Object 29"/>
          <p:cNvGraphicFramePr>
            <a:graphicFrameLocks noChangeAspect="1"/>
          </p:cNvGraphicFramePr>
          <p:nvPr/>
        </p:nvGraphicFramePr>
        <p:xfrm>
          <a:off x="1492250" y="4868863"/>
          <a:ext cx="3889375" cy="519112"/>
        </p:xfrm>
        <a:graphic>
          <a:graphicData uri="http://schemas.openxmlformats.org/presentationml/2006/ole">
            <mc:AlternateContent xmlns:mc="http://schemas.openxmlformats.org/markup-compatibility/2006">
              <mc:Choice xmlns:v="urn:schemas-microsoft-com:vml" Requires="v">
                <p:oleObj r:id="rId6" imgW="5384800" imgH="698500" progId="Equation.DSMT4">
                  <p:embed/>
                </p:oleObj>
              </mc:Choice>
              <mc:Fallback>
                <p:oleObj r:id="rId6" imgW="5384800" imgH="698500" progId="Equation.DSMT4">
                  <p:embed/>
                  <p:pic>
                    <p:nvPicPr>
                      <p:cNvPr id="0" name="图片 3395"/>
                      <p:cNvPicPr/>
                      <p:nvPr/>
                    </p:nvPicPr>
                    <p:blipFill>
                      <a:blip r:embed="rId7"/>
                      <a:stretch>
                        <a:fillRect/>
                      </a:stretch>
                    </p:blipFill>
                    <p:spPr>
                      <a:xfrm>
                        <a:off x="1492250" y="4868863"/>
                        <a:ext cx="3889375" cy="519112"/>
                      </a:xfrm>
                      <a:prstGeom prst="rect">
                        <a:avLst/>
                      </a:prstGeom>
                      <a:noFill/>
                      <a:ln w="38100">
                        <a:noFill/>
                        <a:miter/>
                      </a:ln>
                    </p:spPr>
                  </p:pic>
                </p:oleObj>
              </mc:Fallback>
            </mc:AlternateContent>
          </a:graphicData>
        </a:graphic>
      </p:graphicFrame>
      <p:graphicFrame>
        <p:nvGraphicFramePr>
          <p:cNvPr id="368664" name="Object 30"/>
          <p:cNvGraphicFramePr>
            <a:graphicFrameLocks noChangeAspect="1"/>
          </p:cNvGraphicFramePr>
          <p:nvPr/>
        </p:nvGraphicFramePr>
        <p:xfrm>
          <a:off x="527050" y="5589588"/>
          <a:ext cx="3397250" cy="517525"/>
        </p:xfrm>
        <a:graphic>
          <a:graphicData uri="http://schemas.openxmlformats.org/presentationml/2006/ole">
            <mc:AlternateContent xmlns:mc="http://schemas.openxmlformats.org/markup-compatibility/2006">
              <mc:Choice xmlns:v="urn:schemas-microsoft-com:vml" Requires="v">
                <p:oleObj r:id="rId8" imgW="5130800" imgH="762000" progId="Equation.DSMT4">
                  <p:embed/>
                </p:oleObj>
              </mc:Choice>
              <mc:Fallback>
                <p:oleObj r:id="rId8" imgW="5130800" imgH="762000" progId="Equation.DSMT4">
                  <p:embed/>
                  <p:pic>
                    <p:nvPicPr>
                      <p:cNvPr id="0" name="图片 3397"/>
                      <p:cNvPicPr/>
                      <p:nvPr/>
                    </p:nvPicPr>
                    <p:blipFill>
                      <a:blip r:embed="rId9"/>
                      <a:stretch>
                        <a:fillRect/>
                      </a:stretch>
                    </p:blipFill>
                    <p:spPr>
                      <a:xfrm>
                        <a:off x="527050" y="5589588"/>
                        <a:ext cx="3397250" cy="517525"/>
                      </a:xfrm>
                      <a:prstGeom prst="rect">
                        <a:avLst/>
                      </a:prstGeom>
                      <a:noFill/>
                      <a:ln w="38100">
                        <a:noFill/>
                        <a:miter/>
                      </a:ln>
                    </p:spPr>
                  </p:pic>
                </p:oleObj>
              </mc:Fallback>
            </mc:AlternateContent>
          </a:graphicData>
        </a:graphic>
      </p:graphicFrame>
      <p:graphicFrame>
        <p:nvGraphicFramePr>
          <p:cNvPr id="368667" name="Object 31"/>
          <p:cNvGraphicFramePr>
            <a:graphicFrameLocks noChangeAspect="1"/>
          </p:cNvGraphicFramePr>
          <p:nvPr/>
        </p:nvGraphicFramePr>
        <p:xfrm>
          <a:off x="4284663" y="5589588"/>
          <a:ext cx="3816350" cy="519112"/>
        </p:xfrm>
        <a:graphic>
          <a:graphicData uri="http://schemas.openxmlformats.org/presentationml/2006/ole">
            <mc:AlternateContent xmlns:mc="http://schemas.openxmlformats.org/markup-compatibility/2006">
              <mc:Choice xmlns:v="urn:schemas-microsoft-com:vml" Requires="v">
                <p:oleObj r:id="rId10" imgW="5765800" imgH="762000" progId="Equation.DSMT4">
                  <p:embed/>
                </p:oleObj>
              </mc:Choice>
              <mc:Fallback>
                <p:oleObj r:id="rId10" imgW="5765800" imgH="762000" progId="Equation.DSMT4">
                  <p:embed/>
                  <p:pic>
                    <p:nvPicPr>
                      <p:cNvPr id="0" name="图片 3402"/>
                      <p:cNvPicPr/>
                      <p:nvPr/>
                    </p:nvPicPr>
                    <p:blipFill>
                      <a:blip r:embed="rId11"/>
                      <a:stretch>
                        <a:fillRect/>
                      </a:stretch>
                    </p:blipFill>
                    <p:spPr>
                      <a:xfrm>
                        <a:off x="4284663" y="5589588"/>
                        <a:ext cx="3816350" cy="519112"/>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58">
                                            <p:txEl>
                                              <p:pRg st="0" end="0"/>
                                            </p:txEl>
                                          </p:spTgt>
                                        </p:tgtEl>
                                        <p:attrNameLst>
                                          <p:attrName>style.visibility</p:attrName>
                                        </p:attrNameLst>
                                      </p:cBhvr>
                                      <p:to>
                                        <p:strVal val="visible"/>
                                      </p:to>
                                    </p:set>
                                    <p:animEffect transition="in" filter="wipe(left)">
                                      <p:cBhvr>
                                        <p:cTn id="12" dur="500"/>
                                        <p:tgtEl>
                                          <p:spTgt spid="3686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68659"/>
                                        </p:tgtEl>
                                        <p:attrNameLst>
                                          <p:attrName>style.visibility</p:attrName>
                                        </p:attrNameLst>
                                      </p:cBhvr>
                                      <p:to>
                                        <p:strVal val="visible"/>
                                      </p:to>
                                    </p:set>
                                    <p:animEffect transition="in" filter="wipe(left)">
                                      <p:cBhvr>
                                        <p:cTn id="22" dur="500"/>
                                        <p:tgtEl>
                                          <p:spTgt spid="36865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8660"/>
                                        </p:tgtEl>
                                        <p:attrNameLst>
                                          <p:attrName>style.visibility</p:attrName>
                                        </p:attrNameLst>
                                      </p:cBhvr>
                                      <p:to>
                                        <p:strVal val="visible"/>
                                      </p:to>
                                    </p:set>
                                    <p:animEffect transition="in" filter="wipe(left)">
                                      <p:cBhvr>
                                        <p:cTn id="27" dur="500"/>
                                        <p:tgtEl>
                                          <p:spTgt spid="368660"/>
                                        </p:tgtEl>
                                      </p:cBhvr>
                                    </p:animEffect>
                                  </p:childTnLst>
                                </p:cTn>
                              </p:par>
                              <p:par>
                                <p:cTn id="28" presetID="22" presetClass="entr" presetSubtype="8" fill="hold" nodeType="withEffect">
                                  <p:stCondLst>
                                    <p:cond delay="0"/>
                                  </p:stCondLst>
                                  <p:childTnLst>
                                    <p:set>
                                      <p:cBhvr>
                                        <p:cTn id="29" dur="1" fill="hold">
                                          <p:stCondLst>
                                            <p:cond delay="0"/>
                                          </p:stCondLst>
                                        </p:cTn>
                                        <p:tgtEl>
                                          <p:spTgt spid="368661"/>
                                        </p:tgtEl>
                                        <p:attrNameLst>
                                          <p:attrName>style.visibility</p:attrName>
                                        </p:attrNameLst>
                                      </p:cBhvr>
                                      <p:to>
                                        <p:strVal val="visible"/>
                                      </p:to>
                                    </p:set>
                                    <p:animEffect transition="in" filter="wipe(left)">
                                      <p:cBhvr>
                                        <p:cTn id="30" dur="500"/>
                                        <p:tgtEl>
                                          <p:spTgt spid="36866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68664"/>
                                        </p:tgtEl>
                                        <p:attrNameLst>
                                          <p:attrName>style.visibility</p:attrName>
                                        </p:attrNameLst>
                                      </p:cBhvr>
                                      <p:to>
                                        <p:strVal val="visible"/>
                                      </p:to>
                                    </p:set>
                                    <p:animEffect transition="in" filter="wipe(left)">
                                      <p:cBhvr>
                                        <p:cTn id="35" dur="500"/>
                                        <p:tgtEl>
                                          <p:spTgt spid="36866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68667"/>
                                        </p:tgtEl>
                                        <p:attrNameLst>
                                          <p:attrName>style.visibility</p:attrName>
                                        </p:attrNameLst>
                                      </p:cBhvr>
                                      <p:to>
                                        <p:strVal val="visible"/>
                                      </p:to>
                                    </p:set>
                                    <p:animEffect transition="in" filter="wipe(left)">
                                      <p:cBhvr>
                                        <p:cTn id="40" dur="500"/>
                                        <p:tgtEl>
                                          <p:spTgt spid="368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58" grpId="0" build="p"/>
      <p:bldP spid="36866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Text Box 2"/>
          <p:cNvSpPr txBox="1"/>
          <p:nvPr/>
        </p:nvSpPr>
        <p:spPr>
          <a:xfrm>
            <a:off x="533400" y="1520825"/>
            <a:ext cx="1676400" cy="519113"/>
          </a:xfrm>
          <a:prstGeom prst="rect">
            <a:avLst/>
          </a:prstGeom>
          <a:noFill/>
          <a:ln w="9525">
            <a:noFill/>
          </a:ln>
        </p:spPr>
        <p:txBody>
          <a:bodyPr>
            <a:spAutoFit/>
          </a:bodyPr>
          <a:lstStyle/>
          <a:p>
            <a:endParaRPr lang="zh-CN" altLang="zh-CN" dirty="0">
              <a:solidFill>
                <a:srgbClr val="FFFF66"/>
              </a:solidFill>
              <a:latin typeface="楷体_GB2312" pitchFamily="49" charset="-122"/>
              <a:ea typeface="楷体_GB2312" pitchFamily="49" charset="-122"/>
            </a:endParaRPr>
          </a:p>
        </p:txBody>
      </p:sp>
      <p:grpSp>
        <p:nvGrpSpPr>
          <p:cNvPr id="46086" name="Group 3"/>
          <p:cNvGrpSpPr/>
          <p:nvPr/>
        </p:nvGrpSpPr>
        <p:grpSpPr>
          <a:xfrm>
            <a:off x="250825" y="685800"/>
            <a:ext cx="8523288" cy="2743200"/>
            <a:chOff x="158" y="1056"/>
            <a:chExt cx="5369" cy="1728"/>
          </a:xfrm>
        </p:grpSpPr>
        <p:sp>
          <p:nvSpPr>
            <p:cNvPr id="46088" name="Rectangle 4"/>
            <p:cNvSpPr/>
            <p:nvPr/>
          </p:nvSpPr>
          <p:spPr>
            <a:xfrm>
              <a:off x="158" y="1068"/>
              <a:ext cx="690" cy="336"/>
            </a:xfrm>
            <a:prstGeom prst="rect">
              <a:avLst/>
            </a:prstGeom>
            <a:noFill/>
            <a:ln w="9525">
              <a:noFill/>
            </a:ln>
          </p:spPr>
          <p:txBody>
            <a:bodyPr/>
            <a:lstStyle/>
            <a:p>
              <a:r>
                <a:rPr lang="zh-CN" altLang="en-US" dirty="0">
                  <a:solidFill>
                    <a:srgbClr val="3333FF"/>
                  </a:solidFill>
                  <a:latin typeface="Times New Roman" panose="02020603050405020304" pitchFamily="18" charset="0"/>
                  <a:ea typeface="楷体_GB2312" pitchFamily="49" charset="-122"/>
                </a:rPr>
                <a:t>  例</a:t>
              </a:r>
              <a:r>
                <a:rPr lang="en-US" altLang="zh-CN" dirty="0">
                  <a:solidFill>
                    <a:srgbClr val="3333FF"/>
                  </a:solidFill>
                  <a:latin typeface="Times New Roman" panose="02020603050405020304" pitchFamily="18" charset="0"/>
                  <a:ea typeface="楷体_GB2312" pitchFamily="49" charset="-122"/>
                </a:rPr>
                <a:t>12</a:t>
              </a:r>
              <a:endParaRPr lang="en-US" altLang="zh-CN" sz="4400" dirty="0">
                <a:solidFill>
                  <a:srgbClr val="3333FF"/>
                </a:solidFill>
                <a:latin typeface="Times New Roman" panose="02020603050405020304" pitchFamily="18" charset="0"/>
                <a:ea typeface="宋体" panose="02010600030101010101" pitchFamily="2" charset="-122"/>
              </a:endParaRPr>
            </a:p>
          </p:txBody>
        </p:sp>
        <p:sp>
          <p:nvSpPr>
            <p:cNvPr id="46089" name="Text Box 5"/>
            <p:cNvSpPr txBox="1"/>
            <p:nvPr/>
          </p:nvSpPr>
          <p:spPr>
            <a:xfrm>
              <a:off x="768" y="1056"/>
              <a:ext cx="4652" cy="327"/>
            </a:xfrm>
            <a:prstGeom prst="rect">
              <a:avLst/>
            </a:prstGeom>
            <a:noFill/>
            <a:ln w="9525">
              <a:noFill/>
            </a:ln>
          </p:spPr>
          <p:txBody>
            <a:bodyPr wrap="none">
              <a:spAutoFit/>
            </a:bodyPr>
            <a:lstStyle/>
            <a:p>
              <a:r>
                <a:rPr lang="zh-CN" altLang="en-US" dirty="0">
                  <a:latin typeface="Times New Roman" panose="02020603050405020304" pitchFamily="18" charset="0"/>
                  <a:ea typeface="楷体_GB2312" pitchFamily="49" charset="-122"/>
                </a:rPr>
                <a:t>一民航送客载有</a:t>
              </a:r>
              <a:r>
                <a:rPr lang="en-US" altLang="zh-CN" dirty="0">
                  <a:latin typeface="Times New Roman" panose="02020603050405020304" pitchFamily="18" charset="0"/>
                  <a:ea typeface="楷体_GB2312" pitchFamily="49" charset="-122"/>
                </a:rPr>
                <a:t>20 </a:t>
              </a:r>
              <a:r>
                <a:rPr lang="zh-CN" altLang="en-US" dirty="0">
                  <a:latin typeface="Times New Roman" panose="02020603050405020304" pitchFamily="18" charset="0"/>
                  <a:ea typeface="楷体_GB2312" pitchFamily="49" charset="-122"/>
                </a:rPr>
                <a:t>位旅客自机场开出，旅客有</a:t>
              </a:r>
            </a:p>
          </p:txBody>
        </p:sp>
        <p:sp>
          <p:nvSpPr>
            <p:cNvPr id="46090" name="Text Box 6"/>
            <p:cNvSpPr txBox="1"/>
            <p:nvPr/>
          </p:nvSpPr>
          <p:spPr>
            <a:xfrm>
              <a:off x="288" y="1440"/>
              <a:ext cx="2132" cy="327"/>
            </a:xfrm>
            <a:prstGeom prst="rect">
              <a:avLst/>
            </a:prstGeom>
            <a:noFill/>
            <a:ln w="9525">
              <a:noFill/>
            </a:ln>
          </p:spPr>
          <p:txBody>
            <a:bodyPr wrap="none">
              <a:spAutoFit/>
            </a:bodyPr>
            <a:lstStyle/>
            <a:p>
              <a:r>
                <a:rPr lang="en-US" altLang="zh-CN" dirty="0">
                  <a:latin typeface="Times New Roman" panose="02020603050405020304" pitchFamily="18" charset="0"/>
                  <a:ea typeface="楷体_GB2312" pitchFamily="49" charset="-122"/>
                </a:rPr>
                <a:t>10</a:t>
              </a:r>
              <a:r>
                <a:rPr lang="zh-CN" altLang="en-US" dirty="0">
                  <a:latin typeface="Times New Roman" panose="02020603050405020304" pitchFamily="18" charset="0"/>
                  <a:ea typeface="楷体_GB2312" pitchFamily="49" charset="-122"/>
                </a:rPr>
                <a:t>个车站可以下车，</a:t>
              </a:r>
            </a:p>
          </p:txBody>
        </p:sp>
        <p:sp>
          <p:nvSpPr>
            <p:cNvPr id="46091" name="Text Box 7"/>
            <p:cNvSpPr txBox="1"/>
            <p:nvPr/>
          </p:nvSpPr>
          <p:spPr>
            <a:xfrm>
              <a:off x="288" y="1776"/>
              <a:ext cx="1236" cy="327"/>
            </a:xfrm>
            <a:prstGeom prst="rect">
              <a:avLst/>
            </a:prstGeom>
            <a:noFill/>
            <a:ln w="9525">
              <a:noFill/>
            </a:ln>
          </p:spPr>
          <p:txBody>
            <a:bodyPr wrap="none">
              <a:spAutoFit/>
            </a:bodyPr>
            <a:lstStyle/>
            <a:p>
              <a:r>
                <a:rPr lang="zh-CN" altLang="en-US" dirty="0">
                  <a:latin typeface="Times New Roman" panose="02020603050405020304" pitchFamily="18" charset="0"/>
                  <a:ea typeface="楷体_GB2312" pitchFamily="49" charset="-122"/>
                </a:rPr>
                <a:t>就不停车。</a:t>
              </a:r>
            </a:p>
          </p:txBody>
        </p:sp>
        <p:sp>
          <p:nvSpPr>
            <p:cNvPr id="46092" name="Text Box 8"/>
            <p:cNvSpPr txBox="1"/>
            <p:nvPr/>
          </p:nvSpPr>
          <p:spPr>
            <a:xfrm>
              <a:off x="1392" y="1776"/>
              <a:ext cx="2437" cy="327"/>
            </a:xfrm>
            <a:prstGeom prst="rect">
              <a:avLst/>
            </a:prstGeom>
            <a:noFill/>
            <a:ln w="9525">
              <a:noFill/>
            </a:ln>
          </p:spPr>
          <p:txBody>
            <a:bodyPr wrap="none">
              <a:spAutoFit/>
            </a:bodyPr>
            <a:lstStyle/>
            <a:p>
              <a:r>
                <a:rPr lang="zh-CN" altLang="en-US" dirty="0">
                  <a:latin typeface="Times New Roman" panose="02020603050405020304" pitchFamily="18" charset="0"/>
                  <a:ea typeface="楷体_GB2312" pitchFamily="49" charset="-122"/>
                </a:rPr>
                <a:t>以 </a:t>
              </a:r>
              <a:r>
                <a:rPr lang="en-US" altLang="zh-CN" i="1" dirty="0">
                  <a:latin typeface="Times New Roman" panose="02020603050405020304" pitchFamily="18" charset="0"/>
                  <a:ea typeface="楷体_GB2312" pitchFamily="49" charset="-122"/>
                </a:rPr>
                <a:t>X</a:t>
              </a:r>
              <a:r>
                <a:rPr lang="en-US" altLang="zh-CN" dirty="0">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表示停车的次数。 </a:t>
              </a:r>
            </a:p>
          </p:txBody>
        </p:sp>
        <p:sp>
          <p:nvSpPr>
            <p:cNvPr id="46093" name="Text Box 9"/>
            <p:cNvSpPr txBox="1"/>
            <p:nvPr/>
          </p:nvSpPr>
          <p:spPr>
            <a:xfrm>
              <a:off x="3614" y="1770"/>
              <a:ext cx="1828" cy="327"/>
            </a:xfrm>
            <a:prstGeom prst="rect">
              <a:avLst/>
            </a:prstGeom>
            <a:noFill/>
            <a:ln w="9525">
              <a:noFill/>
            </a:ln>
          </p:spPr>
          <p:txBody>
            <a:bodyPr wrap="none">
              <a:spAutoFit/>
            </a:bodyPr>
            <a:lstStyle/>
            <a:p>
              <a:r>
                <a:rPr lang="zh-CN" altLang="en-US" dirty="0">
                  <a:latin typeface="Times New Roman" panose="02020603050405020304" pitchFamily="18" charset="0"/>
                  <a:ea typeface="楷体_GB2312" pitchFamily="49" charset="-122"/>
                </a:rPr>
                <a:t>求</a:t>
              </a:r>
              <a:r>
                <a:rPr lang="en-US" altLang="zh-CN" i="1" dirty="0">
                  <a:latin typeface="Times New Roman" panose="02020603050405020304" pitchFamily="18" charset="0"/>
                  <a:ea typeface="楷体_GB2312" pitchFamily="49" charset="-122"/>
                </a:rPr>
                <a:t>E</a:t>
              </a:r>
              <a:r>
                <a:rPr lang="en-US" altLang="zh-CN" dirty="0">
                  <a:latin typeface="Times New Roman" panose="02020603050405020304" pitchFamily="18" charset="0"/>
                  <a:ea typeface="楷体_GB2312" pitchFamily="49" charset="-122"/>
                </a:rPr>
                <a:t>( </a:t>
              </a:r>
              <a:r>
                <a:rPr lang="en-US" altLang="zh-CN" i="1" dirty="0">
                  <a:latin typeface="Times New Roman" panose="02020603050405020304" pitchFamily="18" charset="0"/>
                  <a:ea typeface="楷体_GB2312" pitchFamily="49" charset="-122"/>
                </a:rPr>
                <a:t>X </a:t>
              </a:r>
              <a:r>
                <a:rPr lang="en-US" altLang="zh-CN" dirty="0">
                  <a:latin typeface="Times New Roman" panose="02020603050405020304" pitchFamily="18" charset="0"/>
                  <a:ea typeface="楷体_GB2312" pitchFamily="49" charset="-122"/>
                </a:rPr>
                <a:t>).</a:t>
              </a:r>
              <a:r>
                <a:rPr lang="zh-CN" altLang="en-US" dirty="0">
                  <a:latin typeface="Times New Roman" panose="02020603050405020304" pitchFamily="18" charset="0"/>
                  <a:ea typeface="楷体_GB2312" pitchFamily="49" charset="-122"/>
                </a:rPr>
                <a:t>（设每个</a:t>
              </a:r>
            </a:p>
          </p:txBody>
        </p:sp>
        <p:sp>
          <p:nvSpPr>
            <p:cNvPr id="46094" name="Text Box 10"/>
            <p:cNvSpPr txBox="1"/>
            <p:nvPr/>
          </p:nvSpPr>
          <p:spPr>
            <a:xfrm>
              <a:off x="288" y="2112"/>
              <a:ext cx="3532" cy="327"/>
            </a:xfrm>
            <a:prstGeom prst="rect">
              <a:avLst/>
            </a:prstGeom>
            <a:noFill/>
            <a:ln w="9525">
              <a:noFill/>
            </a:ln>
          </p:spPr>
          <p:txBody>
            <a:bodyPr wrap="none">
              <a:spAutoFit/>
            </a:bodyPr>
            <a:lstStyle/>
            <a:p>
              <a:r>
                <a:rPr lang="zh-CN" altLang="en-US" dirty="0">
                  <a:latin typeface="Times New Roman" panose="02020603050405020304" pitchFamily="18" charset="0"/>
                  <a:ea typeface="楷体_GB2312" pitchFamily="49" charset="-122"/>
                </a:rPr>
                <a:t>旅客在各个车站下车是等可能的， </a:t>
              </a:r>
            </a:p>
          </p:txBody>
        </p:sp>
        <p:sp>
          <p:nvSpPr>
            <p:cNvPr id="46095" name="Text Box 11"/>
            <p:cNvSpPr txBox="1"/>
            <p:nvPr/>
          </p:nvSpPr>
          <p:spPr>
            <a:xfrm>
              <a:off x="3619" y="2100"/>
              <a:ext cx="1908" cy="327"/>
            </a:xfrm>
            <a:prstGeom prst="rect">
              <a:avLst/>
            </a:prstGeom>
            <a:noFill/>
            <a:ln w="9525">
              <a:noFill/>
            </a:ln>
          </p:spPr>
          <p:txBody>
            <a:bodyPr wrap="none">
              <a:spAutoFit/>
            </a:bodyPr>
            <a:lstStyle/>
            <a:p>
              <a:r>
                <a:rPr lang="zh-CN" altLang="en-US" dirty="0">
                  <a:latin typeface="Times New Roman" panose="02020603050405020304" pitchFamily="18" charset="0"/>
                  <a:ea typeface="楷体_GB2312" pitchFamily="49" charset="-122"/>
                </a:rPr>
                <a:t>并设各旅客是否下</a:t>
              </a:r>
            </a:p>
          </p:txBody>
        </p:sp>
        <p:sp>
          <p:nvSpPr>
            <p:cNvPr id="46096" name="Text Box 12"/>
            <p:cNvSpPr txBox="1"/>
            <p:nvPr/>
          </p:nvSpPr>
          <p:spPr>
            <a:xfrm>
              <a:off x="288" y="2457"/>
              <a:ext cx="1516" cy="327"/>
            </a:xfrm>
            <a:prstGeom prst="rect">
              <a:avLst/>
            </a:prstGeom>
            <a:noFill/>
            <a:ln w="9525">
              <a:noFill/>
            </a:ln>
          </p:spPr>
          <p:txBody>
            <a:bodyPr wrap="none">
              <a:spAutoFit/>
            </a:bodyPr>
            <a:lstStyle/>
            <a:p>
              <a:r>
                <a:rPr lang="zh-CN" altLang="en-US" dirty="0">
                  <a:latin typeface="Times New Roman" panose="02020603050405020304" pitchFamily="18" charset="0"/>
                  <a:ea typeface="楷体_GB2312" pitchFamily="49" charset="-122"/>
                </a:rPr>
                <a:t>车相互独立）</a:t>
              </a:r>
              <a:r>
                <a:rPr lang="en-US" altLang="zh-CN" dirty="0">
                  <a:latin typeface="Times New Roman" panose="02020603050405020304" pitchFamily="18" charset="0"/>
                  <a:ea typeface="楷体_GB2312" pitchFamily="49" charset="-122"/>
                </a:rPr>
                <a:t>.</a:t>
              </a:r>
            </a:p>
          </p:txBody>
        </p:sp>
        <p:sp>
          <p:nvSpPr>
            <p:cNvPr id="46097" name="Text Box 13"/>
            <p:cNvSpPr txBox="1"/>
            <p:nvPr/>
          </p:nvSpPr>
          <p:spPr>
            <a:xfrm>
              <a:off x="2335" y="1416"/>
              <a:ext cx="3028" cy="327"/>
            </a:xfrm>
            <a:prstGeom prst="rect">
              <a:avLst/>
            </a:prstGeom>
            <a:noFill/>
            <a:ln w="9525">
              <a:noFill/>
            </a:ln>
          </p:spPr>
          <p:txBody>
            <a:bodyPr wrap="none">
              <a:spAutoFit/>
            </a:bodyPr>
            <a:lstStyle/>
            <a:p>
              <a:r>
                <a:rPr lang="zh-CN" altLang="en-US" dirty="0">
                  <a:latin typeface="Times New Roman" panose="02020603050405020304" pitchFamily="18" charset="0"/>
                  <a:ea typeface="楷体_GB2312" pitchFamily="49" charset="-122"/>
                </a:rPr>
                <a:t>如到达一个车站没有旅客下车</a:t>
              </a:r>
            </a:p>
          </p:txBody>
        </p:sp>
      </p:grpSp>
      <p:sp>
        <p:nvSpPr>
          <p:cNvPr id="46087" name="Text Box 18"/>
          <p:cNvSpPr txBox="1"/>
          <p:nvPr/>
        </p:nvSpPr>
        <p:spPr>
          <a:xfrm>
            <a:off x="531813" y="3722688"/>
            <a:ext cx="539750" cy="519112"/>
          </a:xfrm>
          <a:prstGeom prst="rect">
            <a:avLst/>
          </a:prstGeom>
          <a:noFill/>
          <a:ln w="9525">
            <a:noFill/>
          </a:ln>
        </p:spPr>
        <p:txBody>
          <a:bodyPr wrap="none">
            <a:spAutoFit/>
          </a:bodyPr>
          <a:lstStyle/>
          <a:p>
            <a:pPr eaLnBrk="0" hangingPunct="0"/>
            <a:r>
              <a:rPr lang="zh-CN" altLang="en-US" dirty="0">
                <a:solidFill>
                  <a:srgbClr val="3333FF"/>
                </a:solidFill>
                <a:latin typeface="Times New Roman" panose="02020603050405020304" pitchFamily="18" charset="0"/>
                <a:ea typeface="楷体_GB2312" pitchFamily="49" charset="-122"/>
              </a:rPr>
              <a:t>解</a:t>
            </a:r>
            <a:endParaRPr lang="zh-CN" altLang="en-US" dirty="0">
              <a:latin typeface="Times New Roman" panose="02020603050405020304" pitchFamily="18" charset="0"/>
              <a:ea typeface="楷体_GB2312" pitchFamily="49" charset="-122"/>
            </a:endParaRPr>
          </a:p>
        </p:txBody>
      </p:sp>
      <p:graphicFrame>
        <p:nvGraphicFramePr>
          <p:cNvPr id="369670" name="Object 17"/>
          <p:cNvGraphicFramePr>
            <a:graphicFrameLocks noChangeAspect="1"/>
          </p:cNvGraphicFramePr>
          <p:nvPr/>
        </p:nvGraphicFramePr>
        <p:xfrm>
          <a:off x="1209675" y="4529138"/>
          <a:ext cx="4695825" cy="474662"/>
        </p:xfrm>
        <a:graphic>
          <a:graphicData uri="http://schemas.openxmlformats.org/presentationml/2006/ole">
            <mc:AlternateContent xmlns:mc="http://schemas.openxmlformats.org/markup-compatibility/2006">
              <mc:Choice xmlns:v="urn:schemas-microsoft-com:vml" Requires="v">
                <p:oleObj r:id="rId2" imgW="7112000" imgH="698500" progId="Equation.DSMT4">
                  <p:embed/>
                </p:oleObj>
              </mc:Choice>
              <mc:Fallback>
                <p:oleObj r:id="rId2" imgW="7112000" imgH="698500" progId="Equation.DSMT4">
                  <p:embed/>
                  <p:pic>
                    <p:nvPicPr>
                      <p:cNvPr id="0" name="图片 3399"/>
                      <p:cNvPicPr/>
                      <p:nvPr/>
                    </p:nvPicPr>
                    <p:blipFill>
                      <a:blip r:embed="rId3"/>
                      <a:stretch>
                        <a:fillRect/>
                      </a:stretch>
                    </p:blipFill>
                    <p:spPr>
                      <a:xfrm>
                        <a:off x="1209675" y="4529138"/>
                        <a:ext cx="4695825" cy="474662"/>
                      </a:xfrm>
                      <a:prstGeom prst="rect">
                        <a:avLst/>
                      </a:prstGeom>
                      <a:noFill/>
                      <a:ln w="38100">
                        <a:noFill/>
                        <a:miter/>
                      </a:ln>
                    </p:spPr>
                  </p:pic>
                </p:oleObj>
              </mc:Fallback>
            </mc:AlternateContent>
          </a:graphicData>
        </a:graphic>
      </p:graphicFrame>
      <p:graphicFrame>
        <p:nvGraphicFramePr>
          <p:cNvPr id="369671" name="Object 18"/>
          <p:cNvGraphicFramePr>
            <a:graphicFrameLocks noChangeAspect="1"/>
          </p:cNvGraphicFramePr>
          <p:nvPr/>
        </p:nvGraphicFramePr>
        <p:xfrm>
          <a:off x="1223963" y="3763963"/>
          <a:ext cx="5283200" cy="519112"/>
        </p:xfrm>
        <a:graphic>
          <a:graphicData uri="http://schemas.openxmlformats.org/presentationml/2006/ole">
            <mc:AlternateContent xmlns:mc="http://schemas.openxmlformats.org/markup-compatibility/2006">
              <mc:Choice xmlns:v="urn:schemas-microsoft-com:vml" Requires="v">
                <p:oleObj r:id="rId4" imgW="7988300" imgH="762000" progId="Equation.DSMT4">
                  <p:embed/>
                </p:oleObj>
              </mc:Choice>
              <mc:Fallback>
                <p:oleObj r:id="rId4" imgW="7988300" imgH="762000" progId="Equation.DSMT4">
                  <p:embed/>
                  <p:pic>
                    <p:nvPicPr>
                      <p:cNvPr id="0" name="图片 3400"/>
                      <p:cNvPicPr/>
                      <p:nvPr/>
                    </p:nvPicPr>
                    <p:blipFill>
                      <a:blip r:embed="rId5"/>
                      <a:stretch>
                        <a:fillRect/>
                      </a:stretch>
                    </p:blipFill>
                    <p:spPr>
                      <a:xfrm>
                        <a:off x="1223963" y="3763963"/>
                        <a:ext cx="5283200" cy="519112"/>
                      </a:xfrm>
                      <a:prstGeom prst="rect">
                        <a:avLst/>
                      </a:prstGeom>
                      <a:noFill/>
                      <a:ln w="38100">
                        <a:noFill/>
                        <a:miter/>
                      </a:ln>
                    </p:spPr>
                  </p:pic>
                </p:oleObj>
              </mc:Fallback>
            </mc:AlternateContent>
          </a:graphicData>
        </a:graphic>
      </p:graphicFrame>
      <p:graphicFrame>
        <p:nvGraphicFramePr>
          <p:cNvPr id="369672" name="Object 19"/>
          <p:cNvGraphicFramePr>
            <a:graphicFrameLocks noChangeAspect="1"/>
          </p:cNvGraphicFramePr>
          <p:nvPr/>
        </p:nvGraphicFramePr>
        <p:xfrm>
          <a:off x="2185988" y="5264150"/>
          <a:ext cx="3987800" cy="504825"/>
        </p:xfrm>
        <a:graphic>
          <a:graphicData uri="http://schemas.openxmlformats.org/presentationml/2006/ole">
            <mc:AlternateContent xmlns:mc="http://schemas.openxmlformats.org/markup-compatibility/2006">
              <mc:Choice xmlns:v="urn:schemas-microsoft-com:vml" Requires="v">
                <p:oleObj r:id="rId6" imgW="6019800" imgH="749300" progId="Equation.DSMT4">
                  <p:embed/>
                </p:oleObj>
              </mc:Choice>
              <mc:Fallback>
                <p:oleObj r:id="rId6" imgW="6019800" imgH="749300" progId="Equation.DSMT4">
                  <p:embed/>
                  <p:pic>
                    <p:nvPicPr>
                      <p:cNvPr id="0" name="图片 3401"/>
                      <p:cNvPicPr/>
                      <p:nvPr/>
                    </p:nvPicPr>
                    <p:blipFill>
                      <a:blip r:embed="rId7"/>
                      <a:stretch>
                        <a:fillRect/>
                      </a:stretch>
                    </p:blipFill>
                    <p:spPr>
                      <a:xfrm>
                        <a:off x="2185988" y="5264150"/>
                        <a:ext cx="3987800" cy="50482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9671"/>
                                        </p:tgtEl>
                                        <p:attrNameLst>
                                          <p:attrName>style.visibility</p:attrName>
                                        </p:attrNameLst>
                                      </p:cBhvr>
                                      <p:to>
                                        <p:strVal val="visible"/>
                                      </p:to>
                                    </p:set>
                                    <p:animEffect transition="in" filter="wipe(left)">
                                      <p:cBhvr>
                                        <p:cTn id="7" dur="500"/>
                                        <p:tgtEl>
                                          <p:spTgt spid="3696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69670"/>
                                        </p:tgtEl>
                                        <p:attrNameLst>
                                          <p:attrName>style.visibility</p:attrName>
                                        </p:attrNameLst>
                                      </p:cBhvr>
                                      <p:to>
                                        <p:strVal val="visible"/>
                                      </p:to>
                                    </p:set>
                                    <p:animEffect transition="in" filter="wipe(left)">
                                      <p:cBhvr>
                                        <p:cTn id="12" dur="500"/>
                                        <p:tgtEl>
                                          <p:spTgt spid="3696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69672"/>
                                        </p:tgtEl>
                                        <p:attrNameLst>
                                          <p:attrName>style.visibility</p:attrName>
                                        </p:attrNameLst>
                                      </p:cBhvr>
                                      <p:to>
                                        <p:strVal val="visible"/>
                                      </p:to>
                                    </p:set>
                                    <p:animEffect transition="in" filter="wipe(left)">
                                      <p:cBhvr>
                                        <p:cTn id="17" dur="500"/>
                                        <p:tgtEl>
                                          <p:spTgt spid="369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73" name="Text Box 9"/>
          <p:cNvSpPr txBox="1"/>
          <p:nvPr/>
        </p:nvSpPr>
        <p:spPr>
          <a:xfrm>
            <a:off x="620713" y="1236663"/>
            <a:ext cx="1073150" cy="519112"/>
          </a:xfrm>
          <a:prstGeom prst="rect">
            <a:avLst/>
          </a:prstGeom>
          <a:noFill/>
          <a:ln w="9525">
            <a:noFill/>
          </a:ln>
        </p:spPr>
        <p:txBody>
          <a:bodyPr wrap="none">
            <a:spAutoFit/>
          </a:bodyPr>
          <a:lstStyle/>
          <a:p>
            <a:pPr eaLnBrk="0" hangingPunct="0"/>
            <a:r>
              <a:rPr lang="zh-CN" altLang="en-US" dirty="0">
                <a:latin typeface="黑体" panose="02010609060101010101" pitchFamily="49" charset="-122"/>
                <a:ea typeface="黑体" panose="02010609060101010101" pitchFamily="49" charset="-122"/>
              </a:rPr>
              <a:t>注 </a:t>
            </a:r>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p:txBody>
      </p:sp>
      <p:graphicFrame>
        <p:nvGraphicFramePr>
          <p:cNvPr id="369674" name="Object 7"/>
          <p:cNvGraphicFramePr>
            <a:graphicFrameLocks noChangeAspect="1"/>
          </p:cNvGraphicFramePr>
          <p:nvPr/>
        </p:nvGraphicFramePr>
        <p:xfrm>
          <a:off x="1730375" y="1322388"/>
          <a:ext cx="419100" cy="474662"/>
        </p:xfrm>
        <a:graphic>
          <a:graphicData uri="http://schemas.openxmlformats.org/presentationml/2006/ole">
            <mc:AlternateContent xmlns:mc="http://schemas.openxmlformats.org/markup-compatibility/2006">
              <mc:Choice xmlns:v="urn:schemas-microsoft-com:vml" Requires="v">
                <p:oleObj r:id="rId2" imgW="622300" imgH="698500" progId="Equation.DSMT4">
                  <p:embed/>
                </p:oleObj>
              </mc:Choice>
              <mc:Fallback>
                <p:oleObj r:id="rId2" imgW="622300" imgH="698500" progId="Equation.DSMT4">
                  <p:embed/>
                  <p:pic>
                    <p:nvPicPr>
                      <p:cNvPr id="0" name="图片 3405"/>
                      <p:cNvPicPr/>
                      <p:nvPr/>
                    </p:nvPicPr>
                    <p:blipFill>
                      <a:blip r:embed="rId3"/>
                      <a:stretch>
                        <a:fillRect/>
                      </a:stretch>
                    </p:blipFill>
                    <p:spPr>
                      <a:xfrm>
                        <a:off x="1730375" y="1322388"/>
                        <a:ext cx="419100" cy="474662"/>
                      </a:xfrm>
                      <a:prstGeom prst="rect">
                        <a:avLst/>
                      </a:prstGeom>
                      <a:noFill/>
                      <a:ln w="38100">
                        <a:noFill/>
                        <a:miter/>
                      </a:ln>
                    </p:spPr>
                  </p:pic>
                </p:oleObj>
              </mc:Fallback>
            </mc:AlternateContent>
          </a:graphicData>
        </a:graphic>
      </p:graphicFrame>
      <p:sp>
        <p:nvSpPr>
          <p:cNvPr id="369675" name="Text Box 11"/>
          <p:cNvSpPr txBox="1"/>
          <p:nvPr/>
        </p:nvSpPr>
        <p:spPr>
          <a:xfrm>
            <a:off x="2125663" y="1265238"/>
            <a:ext cx="2762250" cy="519112"/>
          </a:xfrm>
          <a:prstGeom prst="rect">
            <a:avLst/>
          </a:prstGeom>
          <a:noFill/>
          <a:ln w="9525">
            <a:noFill/>
          </a:ln>
        </p:spPr>
        <p:txBody>
          <a:bodyPr wrap="none">
            <a:spAutoFit/>
          </a:bodyPr>
          <a:lstStyle/>
          <a:p>
            <a:pPr eaLnBrk="0" hangingPunct="0"/>
            <a:r>
              <a:rPr lang="zh-CN" altLang="en-US" dirty="0">
                <a:latin typeface="Times New Roman" panose="02020603050405020304" pitchFamily="18" charset="0"/>
                <a:ea typeface="楷体_GB2312" pitchFamily="49" charset="-122"/>
              </a:rPr>
              <a:t>不是相互独立的</a:t>
            </a:r>
            <a:r>
              <a:rPr lang="en-US" altLang="zh-CN" dirty="0">
                <a:latin typeface="Times New Roman" panose="02020603050405020304" pitchFamily="18" charset="0"/>
                <a:ea typeface="楷体_GB2312" pitchFamily="49" charset="-122"/>
              </a:rPr>
              <a:t>.</a:t>
            </a:r>
          </a:p>
        </p:txBody>
      </p:sp>
      <p:sp>
        <p:nvSpPr>
          <p:cNvPr id="369677" name="Text Box 13"/>
          <p:cNvSpPr txBox="1"/>
          <p:nvPr/>
        </p:nvSpPr>
        <p:spPr>
          <a:xfrm>
            <a:off x="566738" y="2074863"/>
            <a:ext cx="8101012" cy="1758950"/>
          </a:xfrm>
          <a:prstGeom prst="rect">
            <a:avLst/>
          </a:prstGeom>
          <a:noFill/>
          <a:ln w="9525">
            <a:noFill/>
          </a:ln>
        </p:spPr>
        <p:txBody>
          <a:bodyPr>
            <a:spAutoFit/>
          </a:bodyPr>
          <a:lstStyle/>
          <a:p>
            <a:pPr eaLnBrk="0" hangingPunct="0">
              <a:lnSpc>
                <a:spcPct val="130000"/>
              </a:lnSpc>
            </a:pPr>
            <a:r>
              <a:rPr lang="en-US" altLang="zh-CN" dirty="0">
                <a:latin typeface="Times New Roman" panose="02020603050405020304" pitchFamily="18" charset="0"/>
                <a:ea typeface="楷体_GB2312" pitchFamily="49" charset="-122"/>
              </a:rPr>
              <a:t>      2. </a:t>
            </a:r>
            <a:r>
              <a:rPr lang="zh-CN" altLang="en-US" dirty="0">
                <a:latin typeface="Times New Roman" panose="02020603050405020304" pitchFamily="18" charset="0"/>
                <a:ea typeface="楷体_GB2312" pitchFamily="49" charset="-122"/>
              </a:rPr>
              <a:t>本题是将</a:t>
            </a:r>
            <a:r>
              <a:rPr lang="en-US" altLang="zh-CN" i="1" dirty="0">
                <a:latin typeface="Times New Roman" panose="02020603050405020304" pitchFamily="18" charset="0"/>
                <a:ea typeface="楷体_GB2312" pitchFamily="49" charset="-122"/>
              </a:rPr>
              <a:t>X</a:t>
            </a:r>
            <a:r>
              <a:rPr lang="zh-CN" altLang="en-US" dirty="0">
                <a:latin typeface="Times New Roman" panose="02020603050405020304" pitchFamily="18" charset="0"/>
                <a:ea typeface="楷体_GB2312" pitchFamily="49" charset="-122"/>
              </a:rPr>
              <a:t>分解成数个随机变量之和</a:t>
            </a:r>
            <a:r>
              <a:rPr lang="en-US" altLang="zh-CN" dirty="0">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然后利</a:t>
            </a:r>
          </a:p>
          <a:p>
            <a:pPr eaLnBrk="0" hangingPunct="0">
              <a:lnSpc>
                <a:spcPct val="130000"/>
              </a:lnSpc>
            </a:pPr>
            <a:r>
              <a:rPr lang="zh-CN" altLang="en-US" dirty="0">
                <a:latin typeface="Times New Roman" panose="02020603050405020304" pitchFamily="18" charset="0"/>
                <a:ea typeface="楷体_GB2312" pitchFamily="49" charset="-122"/>
              </a:rPr>
              <a:t>用随机变量和的数学期望等于随机变量数学期望的</a:t>
            </a:r>
          </a:p>
          <a:p>
            <a:pPr eaLnBrk="0" hangingPunct="0">
              <a:lnSpc>
                <a:spcPct val="130000"/>
              </a:lnSpc>
            </a:pPr>
            <a:r>
              <a:rPr lang="zh-CN" altLang="en-US" dirty="0">
                <a:latin typeface="Times New Roman" panose="02020603050405020304" pitchFamily="18" charset="0"/>
                <a:ea typeface="楷体_GB2312" pitchFamily="49" charset="-122"/>
              </a:rPr>
              <a:t>和来求数学期望的</a:t>
            </a:r>
            <a:r>
              <a:rPr lang="en-US" altLang="zh-CN" dirty="0">
                <a:latin typeface="Times New Roman" panose="02020603050405020304" pitchFamily="18" charset="0"/>
                <a:ea typeface="楷体_GB2312" pitchFamily="49" charset="-122"/>
              </a:rPr>
              <a:t>,  </a:t>
            </a:r>
            <a:r>
              <a:rPr lang="zh-CN" altLang="en-US" dirty="0">
                <a:latin typeface="Times New Roman" panose="02020603050405020304" pitchFamily="18" charset="0"/>
                <a:ea typeface="楷体_GB2312" pitchFamily="49" charset="-122"/>
              </a:rPr>
              <a:t>此方法具有一定的意义</a:t>
            </a:r>
            <a:r>
              <a:rPr lang="en-US" altLang="zh-CN" dirty="0">
                <a:latin typeface="Times New Roman" panose="02020603050405020304" pitchFamily="18" charset="0"/>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9673">
                                            <p:txEl>
                                              <p:pRg st="0" end="0"/>
                                            </p:txEl>
                                          </p:spTgt>
                                        </p:tgtEl>
                                        <p:attrNameLst>
                                          <p:attrName>style.visibility</p:attrName>
                                        </p:attrNameLst>
                                      </p:cBhvr>
                                      <p:to>
                                        <p:strVal val="visible"/>
                                      </p:to>
                                    </p:set>
                                    <p:animEffect transition="in" filter="wipe(left)">
                                      <p:cBhvr>
                                        <p:cTn id="7" dur="500"/>
                                        <p:tgtEl>
                                          <p:spTgt spid="3696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69674"/>
                                        </p:tgtEl>
                                        <p:attrNameLst>
                                          <p:attrName>style.visibility</p:attrName>
                                        </p:attrNameLst>
                                      </p:cBhvr>
                                      <p:to>
                                        <p:strVal val="visible"/>
                                      </p:to>
                                    </p:set>
                                    <p:animEffect transition="in" filter="wipe(left)">
                                      <p:cBhvr>
                                        <p:cTn id="12" dur="500"/>
                                        <p:tgtEl>
                                          <p:spTgt spid="3696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9675">
                                            <p:txEl>
                                              <p:pRg st="0" end="0"/>
                                            </p:txEl>
                                          </p:spTgt>
                                        </p:tgtEl>
                                        <p:attrNameLst>
                                          <p:attrName>style.visibility</p:attrName>
                                        </p:attrNameLst>
                                      </p:cBhvr>
                                      <p:to>
                                        <p:strVal val="visible"/>
                                      </p:to>
                                    </p:set>
                                    <p:animEffect transition="in" filter="wipe(left)">
                                      <p:cBhvr>
                                        <p:cTn id="17" dur="500"/>
                                        <p:tgtEl>
                                          <p:spTgt spid="36967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369677"/>
                                        </p:tgtEl>
                                        <p:attrNameLst>
                                          <p:attrName>style.visibility</p:attrName>
                                        </p:attrNameLst>
                                      </p:cBhvr>
                                      <p:to>
                                        <p:strVal val="visible"/>
                                      </p:to>
                                    </p:set>
                                    <p:anim calcmode="lin" valueType="num">
                                      <p:cBhvr additive="base">
                                        <p:cTn id="22" dur="500" fill="hold"/>
                                        <p:tgtEl>
                                          <p:spTgt spid="369677"/>
                                        </p:tgtEl>
                                        <p:attrNameLst>
                                          <p:attrName>ppt_x</p:attrName>
                                        </p:attrNameLst>
                                      </p:cBhvr>
                                      <p:tavLst>
                                        <p:tav tm="0">
                                          <p:val>
                                            <p:strVal val="0-#ppt_w/2"/>
                                          </p:val>
                                        </p:tav>
                                        <p:tav tm="100000">
                                          <p:val>
                                            <p:strVal val="#ppt_x"/>
                                          </p:val>
                                        </p:tav>
                                      </p:tavLst>
                                    </p:anim>
                                    <p:anim calcmode="lin" valueType="num">
                                      <p:cBhvr additive="base">
                                        <p:cTn id="23" dur="500" fill="hold"/>
                                        <p:tgtEl>
                                          <p:spTgt spid="3696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73" grpId="0" build="p"/>
      <p:bldP spid="369675" grpId="0" build="p"/>
      <p:bldP spid="36967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bwMode="auto">
          <a:xfrm>
            <a:off x="5643176" y="1268760"/>
            <a:ext cx="720080" cy="720080"/>
          </a:xfrm>
          <a:prstGeom prst="ellipse">
            <a:avLst/>
          </a:prstGeom>
          <a:ln>
            <a:no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1069975" rtl="0" eaLnBrk="1" fontAlgn="base" latinLnBrk="0" hangingPunct="1">
              <a:lnSpc>
                <a:spcPct val="135000"/>
              </a:lnSpc>
              <a:spcBef>
                <a:spcPct val="0"/>
              </a:spcBef>
              <a:spcAft>
                <a:spcPct val="0"/>
              </a:spcAft>
              <a:buClrTx/>
              <a:buSzTx/>
              <a:buFontTx/>
              <a:buNone/>
              <a:defRPr/>
            </a:pPr>
            <a:r>
              <a:rPr kumimoji="1" lang="en-US" altLang="zh-CN" sz="2800" b="0" i="0" u="none" strike="noStrike" kern="1200" cap="none" spc="0" normalizeH="0" baseline="0" noProof="0" dirty="0">
                <a:ln>
                  <a:noFill/>
                </a:ln>
                <a:solidFill>
                  <a:srgbClr val="FFFFE2"/>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rPr>
              <a:t>4</a:t>
            </a:r>
            <a:endParaRPr kumimoji="1" lang="zh-CN" altLang="en-US" sz="2800" b="0" i="0" u="none" strike="noStrike" kern="1200" cap="none" spc="0" normalizeH="0" baseline="0" noProof="0" dirty="0">
              <a:ln>
                <a:noFill/>
              </a:ln>
              <a:solidFill>
                <a:srgbClr val="FFFFE2"/>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sp>
        <p:nvSpPr>
          <p:cNvPr id="26" name="椭圆 25"/>
          <p:cNvSpPr/>
          <p:nvPr/>
        </p:nvSpPr>
        <p:spPr bwMode="auto">
          <a:xfrm>
            <a:off x="4779080" y="2549138"/>
            <a:ext cx="1017056" cy="576064"/>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1069975" rtl="0" eaLnBrk="1" fontAlgn="base" latinLnBrk="0" hangingPunct="1">
              <a:lnSpc>
                <a:spcPct val="135000"/>
              </a:lnSpc>
              <a:spcBef>
                <a:spcPct val="0"/>
              </a:spcBef>
              <a:spcAft>
                <a:spcPct val="0"/>
              </a:spcAft>
              <a:buClrTx/>
              <a:buSzTx/>
              <a:buFontTx/>
              <a:buNone/>
              <a:defRPr/>
            </a:pPr>
            <a:r>
              <a:rPr kumimoji="1" lang="zh-CN" altLang="en-US" sz="2000" b="0" i="0" u="none" strike="noStrike" kern="1200" cap="none" spc="0" normalizeH="0" baseline="0" noProof="0" dirty="0">
                <a:ln>
                  <a:noFill/>
                </a:ln>
                <a:solidFill>
                  <a:srgbClr val="FFFFE2"/>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rPr>
              <a:t>甲赢</a:t>
            </a:r>
          </a:p>
        </p:txBody>
      </p:sp>
      <p:cxnSp>
        <p:nvCxnSpPr>
          <p:cNvPr id="32" name="直接连接符 31"/>
          <p:cNvCxnSpPr>
            <a:stCxn id="0" idx="3"/>
            <a:endCxn id="0" idx="0"/>
          </p:cNvCxnSpPr>
          <p:nvPr/>
        </p:nvCxnSpPr>
        <p:spPr bwMode="auto">
          <a:xfrm flipH="1">
            <a:off x="5287963" y="1882775"/>
            <a:ext cx="460375" cy="666750"/>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4" name="直接连接符 33"/>
          <p:cNvCxnSpPr>
            <a:stCxn id="0" idx="5"/>
          </p:cNvCxnSpPr>
          <p:nvPr/>
        </p:nvCxnSpPr>
        <p:spPr bwMode="auto">
          <a:xfrm>
            <a:off x="6257925" y="1882775"/>
            <a:ext cx="474663" cy="682625"/>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4" name="椭圆 43"/>
          <p:cNvSpPr/>
          <p:nvPr/>
        </p:nvSpPr>
        <p:spPr bwMode="auto">
          <a:xfrm>
            <a:off x="6363256" y="3660790"/>
            <a:ext cx="720080" cy="720080"/>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1069975" rtl="0" eaLnBrk="1" fontAlgn="base" latinLnBrk="0" hangingPunct="1">
              <a:lnSpc>
                <a:spcPct val="135000"/>
              </a:lnSpc>
              <a:spcBef>
                <a:spcPct val="0"/>
              </a:spcBef>
              <a:spcAft>
                <a:spcPct val="0"/>
              </a:spcAft>
              <a:buClrTx/>
              <a:buSzTx/>
              <a:buFontTx/>
              <a:buNone/>
              <a:defRPr/>
            </a:pPr>
            <a:r>
              <a:rPr kumimoji="1" lang="en-US" altLang="zh-CN" sz="2800" b="0" i="0" u="none" strike="noStrike" kern="1200" cap="none" spc="0" normalizeH="0" baseline="0" noProof="0" dirty="0">
                <a:ln>
                  <a:noFill/>
                </a:ln>
                <a:solidFill>
                  <a:srgbClr val="FFFFE2"/>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rPr>
              <a:t>5</a:t>
            </a:r>
            <a:endParaRPr kumimoji="1" lang="zh-CN" altLang="en-US" sz="2800" b="0" i="0" u="none" strike="noStrike" kern="1200" cap="none" spc="0" normalizeH="0" baseline="0" noProof="0" dirty="0">
              <a:ln>
                <a:noFill/>
              </a:ln>
              <a:solidFill>
                <a:srgbClr val="FFFFE2"/>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cxnSp>
        <p:nvCxnSpPr>
          <p:cNvPr id="47" name="直接连接符 46"/>
          <p:cNvCxnSpPr>
            <a:stCxn id="0" idx="3"/>
          </p:cNvCxnSpPr>
          <p:nvPr/>
        </p:nvCxnSpPr>
        <p:spPr bwMode="auto">
          <a:xfrm flipH="1">
            <a:off x="5940425" y="4275138"/>
            <a:ext cx="528638" cy="666750"/>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8" name="直接连接符 47"/>
          <p:cNvCxnSpPr>
            <a:stCxn id="0" idx="5"/>
            <a:endCxn id="0" idx="0"/>
          </p:cNvCxnSpPr>
          <p:nvPr/>
        </p:nvCxnSpPr>
        <p:spPr bwMode="auto">
          <a:xfrm>
            <a:off x="6978650" y="4275138"/>
            <a:ext cx="396875" cy="7064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50" name="直接连接符 49"/>
          <p:cNvCxnSpPr/>
          <p:nvPr/>
        </p:nvCxnSpPr>
        <p:spPr bwMode="auto">
          <a:xfrm flipH="1">
            <a:off x="6723063" y="3155950"/>
            <a:ext cx="9525" cy="504825"/>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graphicFrame>
        <p:nvGraphicFramePr>
          <p:cNvPr id="2" name="Object 67"/>
          <p:cNvGraphicFramePr>
            <a:graphicFrameLocks noChangeAspect="1"/>
          </p:cNvGraphicFramePr>
          <p:nvPr/>
        </p:nvGraphicFramePr>
        <p:xfrm>
          <a:off x="4783138" y="1958975"/>
          <a:ext cx="757237" cy="390525"/>
        </p:xfrm>
        <a:graphic>
          <a:graphicData uri="http://schemas.openxmlformats.org/presentationml/2006/ole">
            <mc:AlternateContent xmlns:mc="http://schemas.openxmlformats.org/markup-compatibility/2006">
              <mc:Choice xmlns:v="urn:schemas-microsoft-com:vml" Requires="v">
                <p:oleObj r:id="rId2" imgW="6930390" imgH="3593465" progId="Equation.DSMT4">
                  <p:embed/>
                </p:oleObj>
              </mc:Choice>
              <mc:Fallback>
                <p:oleObj r:id="rId2" imgW="6930390" imgH="3593465" progId="Equation.DSMT4">
                  <p:embed/>
                  <p:pic>
                    <p:nvPicPr>
                      <p:cNvPr id="0" name="图片 3078"/>
                      <p:cNvPicPr/>
                      <p:nvPr/>
                    </p:nvPicPr>
                    <p:blipFill>
                      <a:blip r:embed="rId3"/>
                      <a:stretch>
                        <a:fillRect/>
                      </a:stretch>
                    </p:blipFill>
                    <p:spPr>
                      <a:xfrm>
                        <a:off x="4783138" y="1958975"/>
                        <a:ext cx="757237" cy="390525"/>
                      </a:xfrm>
                      <a:prstGeom prst="rect">
                        <a:avLst/>
                      </a:prstGeom>
                      <a:noFill/>
                      <a:ln w="38100">
                        <a:noFill/>
                        <a:miter/>
                      </a:ln>
                    </p:spPr>
                  </p:pic>
                </p:oleObj>
              </mc:Fallback>
            </mc:AlternateContent>
          </a:graphicData>
        </a:graphic>
      </p:graphicFrame>
      <p:graphicFrame>
        <p:nvGraphicFramePr>
          <p:cNvPr id="4" name="Object 68"/>
          <p:cNvGraphicFramePr>
            <a:graphicFrameLocks noChangeAspect="1"/>
          </p:cNvGraphicFramePr>
          <p:nvPr/>
        </p:nvGraphicFramePr>
        <p:xfrm>
          <a:off x="6467475" y="1947863"/>
          <a:ext cx="757238" cy="390525"/>
        </p:xfrm>
        <a:graphic>
          <a:graphicData uri="http://schemas.openxmlformats.org/presentationml/2006/ole">
            <mc:AlternateContent xmlns:mc="http://schemas.openxmlformats.org/markup-compatibility/2006">
              <mc:Choice xmlns:v="urn:schemas-microsoft-com:vml" Requires="v">
                <p:oleObj r:id="rId4" imgW="288925" imgH="152400" progId="Equation.DSMT4">
                  <p:embed/>
                </p:oleObj>
              </mc:Choice>
              <mc:Fallback>
                <p:oleObj r:id="rId4" imgW="288925" imgH="152400" progId="Equation.DSMT4">
                  <p:embed/>
                  <p:pic>
                    <p:nvPicPr>
                      <p:cNvPr id="0" name="图片 3077"/>
                      <p:cNvPicPr/>
                      <p:nvPr/>
                    </p:nvPicPr>
                    <p:blipFill>
                      <a:blip r:embed="rId5"/>
                      <a:stretch>
                        <a:fillRect/>
                      </a:stretch>
                    </p:blipFill>
                    <p:spPr>
                      <a:xfrm>
                        <a:off x="6467475" y="1947863"/>
                        <a:ext cx="757238" cy="390525"/>
                      </a:xfrm>
                      <a:prstGeom prst="rect">
                        <a:avLst/>
                      </a:prstGeom>
                      <a:noFill/>
                      <a:ln w="38100">
                        <a:noFill/>
                        <a:miter/>
                      </a:ln>
                    </p:spPr>
                  </p:pic>
                </p:oleObj>
              </mc:Fallback>
            </mc:AlternateContent>
          </a:graphicData>
        </a:graphic>
      </p:graphicFrame>
      <p:sp>
        <p:nvSpPr>
          <p:cNvPr id="53" name="Text Box 11"/>
          <p:cNvSpPr txBox="1"/>
          <p:nvPr/>
        </p:nvSpPr>
        <p:spPr>
          <a:xfrm>
            <a:off x="971550" y="1700213"/>
            <a:ext cx="4537075" cy="461962"/>
          </a:xfrm>
          <a:prstGeom prst="rect">
            <a:avLst/>
          </a:prstGeom>
          <a:noFill/>
          <a:ln w="9525">
            <a:noFill/>
          </a:ln>
        </p:spPr>
        <p:txBody>
          <a:bodyPr>
            <a:spAutoFit/>
          </a:bodyPr>
          <a:lstStyle/>
          <a:p>
            <a:pPr marL="514350" indent="-514350"/>
            <a:r>
              <a:rPr lang="en-US" altLang="zh-CN" sz="2400" b="1" dirty="0">
                <a:solidFill>
                  <a:srgbClr val="000000"/>
                </a:solidFill>
                <a:latin typeface="Times New Roman" panose="02020603050405020304" pitchFamily="18" charset="0"/>
                <a:ea typeface="华文细黑" panose="02010600040101010101" pitchFamily="2" charset="-122"/>
              </a:rPr>
              <a:t>Fermat</a:t>
            </a:r>
            <a:r>
              <a:rPr lang="zh-CN" altLang="en-US" sz="2400" b="1" dirty="0">
                <a:solidFill>
                  <a:srgbClr val="000000"/>
                </a:solidFill>
                <a:latin typeface="Times New Roman" panose="02020603050405020304" pitchFamily="18" charset="0"/>
                <a:ea typeface="华文细黑" panose="02010600040101010101" pitchFamily="2" charset="-122"/>
              </a:rPr>
              <a:t>的想法：</a:t>
            </a:r>
          </a:p>
        </p:txBody>
      </p:sp>
      <p:sp>
        <p:nvSpPr>
          <p:cNvPr id="54" name="Oval 35"/>
          <p:cNvSpPr>
            <a:spLocks noChangeArrowheads="1"/>
          </p:cNvSpPr>
          <p:nvPr/>
        </p:nvSpPr>
        <p:spPr bwMode="auto">
          <a:xfrm>
            <a:off x="611560" y="1859882"/>
            <a:ext cx="241220" cy="182893"/>
          </a:xfrm>
          <a:prstGeom prst="ellipse">
            <a:avLst/>
          </a:prstGeom>
          <a:solidFill>
            <a:srgbClr val="003399"/>
          </a:solidFill>
          <a:ln w="9525">
            <a:solidFill>
              <a:srgbClr val="D7D9E9"/>
            </a:solidFill>
            <a:round/>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w="114300" prst="artDeco"/>
          </a:sp3d>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3" name="圆角矩形 32"/>
          <p:cNvSpPr/>
          <p:nvPr/>
        </p:nvSpPr>
        <p:spPr bwMode="auto">
          <a:xfrm>
            <a:off x="1763713" y="2924175"/>
            <a:ext cx="2087563" cy="151288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nchor="ctr"/>
          <a:lstStyle/>
          <a:p>
            <a:pPr marL="0" marR="0" lvl="0" indent="0" algn="l" defTabSz="1069975" rtl="0" eaLnBrk="1" fontAlgn="base" latinLnBrk="0" hangingPunct="1">
              <a:lnSpc>
                <a:spcPct val="135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华文细黑" panose="02010600040101010101" pitchFamily="2" charset="-122"/>
                <a:ea typeface="华文细黑" panose="02010600040101010101" pitchFamily="2" charset="-122"/>
                <a:cs typeface="+mn-cs"/>
              </a:rPr>
              <a:t>假设继续赌下去</a:t>
            </a:r>
            <a:r>
              <a:rPr kumimoji="1" lang="en-US" altLang="zh-CN" sz="24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华文细黑" panose="02010600040101010101" pitchFamily="2" charset="-122"/>
                <a:ea typeface="华文细黑" panose="02010600040101010101" pitchFamily="2" charset="-122"/>
                <a:cs typeface="+mn-cs"/>
              </a:rPr>
              <a:t>……</a:t>
            </a:r>
            <a:endParaRPr kumimoji="1" lang="zh-CN" altLang="en-US" sz="24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华文细黑" panose="02010600040101010101" pitchFamily="2" charset="-122"/>
              <a:ea typeface="华文细黑" panose="02010600040101010101" pitchFamily="2" charset="-122"/>
              <a:cs typeface="+mn-cs"/>
            </a:endParaRPr>
          </a:p>
        </p:txBody>
      </p:sp>
      <p:graphicFrame>
        <p:nvGraphicFramePr>
          <p:cNvPr id="120858" name="Object 69"/>
          <p:cNvGraphicFramePr>
            <a:graphicFrameLocks noChangeAspect="1"/>
          </p:cNvGraphicFramePr>
          <p:nvPr/>
        </p:nvGraphicFramePr>
        <p:xfrm>
          <a:off x="7212013" y="4365625"/>
          <a:ext cx="749300" cy="381000"/>
        </p:xfrm>
        <a:graphic>
          <a:graphicData uri="http://schemas.openxmlformats.org/presentationml/2006/ole">
            <mc:AlternateContent xmlns:mc="http://schemas.openxmlformats.org/markup-compatibility/2006">
              <mc:Choice xmlns:v="urn:schemas-microsoft-com:vml" Requires="v">
                <p:oleObj r:id="rId6" imgW="288925" imgH="152400" progId="Equation.DSMT4">
                  <p:embed/>
                </p:oleObj>
              </mc:Choice>
              <mc:Fallback>
                <p:oleObj r:id="rId6" imgW="288925" imgH="152400" progId="Equation.DSMT4">
                  <p:embed/>
                  <p:pic>
                    <p:nvPicPr>
                      <p:cNvPr id="0" name="图片 3075"/>
                      <p:cNvPicPr/>
                      <p:nvPr/>
                    </p:nvPicPr>
                    <p:blipFill>
                      <a:blip r:embed="rId7"/>
                      <a:stretch>
                        <a:fillRect/>
                      </a:stretch>
                    </p:blipFill>
                    <p:spPr>
                      <a:xfrm>
                        <a:off x="7212013" y="4365625"/>
                        <a:ext cx="749300" cy="381000"/>
                      </a:xfrm>
                      <a:prstGeom prst="rect">
                        <a:avLst/>
                      </a:prstGeom>
                      <a:noFill/>
                      <a:ln w="38100">
                        <a:noFill/>
                        <a:miter/>
                      </a:ln>
                    </p:spPr>
                  </p:pic>
                </p:oleObj>
              </mc:Fallback>
            </mc:AlternateContent>
          </a:graphicData>
        </a:graphic>
      </p:graphicFrame>
      <p:sp>
        <p:nvSpPr>
          <p:cNvPr id="39" name="椭圆 38"/>
          <p:cNvSpPr/>
          <p:nvPr/>
        </p:nvSpPr>
        <p:spPr bwMode="auto">
          <a:xfrm>
            <a:off x="6219240" y="2564904"/>
            <a:ext cx="1017056" cy="576064"/>
          </a:xfrm>
          <a:prstGeom prst="ellipse">
            <a:avLst/>
          </a:prstGeom>
          <a:solidFill>
            <a:srgbClr val="003399"/>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1069975" rtl="0" eaLnBrk="1" fontAlgn="base" latinLnBrk="0" hangingPunct="1">
              <a:lnSpc>
                <a:spcPct val="135000"/>
              </a:lnSpc>
              <a:spcBef>
                <a:spcPct val="0"/>
              </a:spcBef>
              <a:spcAft>
                <a:spcPct val="0"/>
              </a:spcAft>
              <a:buClrTx/>
              <a:buSzTx/>
              <a:buFontTx/>
              <a:buNone/>
              <a:defRPr/>
            </a:pPr>
            <a:r>
              <a:rPr kumimoji="1" lang="zh-CN" altLang="en-US" sz="2000" b="0" i="0" u="none" strike="noStrike" kern="1200" cap="none" spc="0" normalizeH="0" baseline="0" noProof="0" dirty="0">
                <a:ln>
                  <a:noFill/>
                </a:ln>
                <a:solidFill>
                  <a:srgbClr val="FFFFE2"/>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rPr>
              <a:t>乙赢</a:t>
            </a:r>
          </a:p>
        </p:txBody>
      </p:sp>
      <p:sp>
        <p:nvSpPr>
          <p:cNvPr id="40" name="椭圆 39"/>
          <p:cNvSpPr/>
          <p:nvPr/>
        </p:nvSpPr>
        <p:spPr bwMode="auto">
          <a:xfrm>
            <a:off x="5427152" y="4965878"/>
            <a:ext cx="1017056" cy="576064"/>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1069975" rtl="0" eaLnBrk="1" fontAlgn="base" latinLnBrk="0" hangingPunct="1">
              <a:lnSpc>
                <a:spcPct val="135000"/>
              </a:lnSpc>
              <a:spcBef>
                <a:spcPct val="0"/>
              </a:spcBef>
              <a:spcAft>
                <a:spcPct val="0"/>
              </a:spcAft>
              <a:buClrTx/>
              <a:buSzTx/>
              <a:buFontTx/>
              <a:buNone/>
              <a:defRPr/>
            </a:pPr>
            <a:r>
              <a:rPr kumimoji="1" lang="zh-CN" altLang="en-US" sz="2000" b="0" i="0" u="none" strike="noStrike" kern="1200" cap="none" spc="0" normalizeH="0" baseline="0" noProof="0" dirty="0">
                <a:ln>
                  <a:noFill/>
                </a:ln>
                <a:solidFill>
                  <a:srgbClr val="FFFFE2"/>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rPr>
              <a:t>甲赢</a:t>
            </a:r>
          </a:p>
        </p:txBody>
      </p:sp>
      <p:sp>
        <p:nvSpPr>
          <p:cNvPr id="41" name="椭圆 40"/>
          <p:cNvSpPr/>
          <p:nvPr/>
        </p:nvSpPr>
        <p:spPr bwMode="auto">
          <a:xfrm>
            <a:off x="6867312" y="4981644"/>
            <a:ext cx="1017056" cy="576064"/>
          </a:xfrm>
          <a:prstGeom prst="ellipse">
            <a:avLst/>
          </a:prstGeom>
          <a:solidFill>
            <a:srgbClr val="003399"/>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1069975" rtl="0" eaLnBrk="1" fontAlgn="base" latinLnBrk="0" hangingPunct="1">
              <a:lnSpc>
                <a:spcPct val="135000"/>
              </a:lnSpc>
              <a:spcBef>
                <a:spcPct val="0"/>
              </a:spcBef>
              <a:spcAft>
                <a:spcPct val="0"/>
              </a:spcAft>
              <a:buClrTx/>
              <a:buSzTx/>
              <a:buFontTx/>
              <a:buNone/>
              <a:defRPr/>
            </a:pPr>
            <a:r>
              <a:rPr kumimoji="1" lang="zh-CN" altLang="en-US" sz="2000" b="0" i="0" u="none" strike="noStrike" kern="1200" cap="none" spc="0" normalizeH="0" baseline="0" noProof="0" dirty="0">
                <a:ln>
                  <a:noFill/>
                </a:ln>
                <a:solidFill>
                  <a:srgbClr val="FFFFE2"/>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rPr>
              <a:t>乙赢</a:t>
            </a:r>
          </a:p>
        </p:txBody>
      </p:sp>
      <p:graphicFrame>
        <p:nvGraphicFramePr>
          <p:cNvPr id="120887" name="Object 70"/>
          <p:cNvGraphicFramePr>
            <a:graphicFrameLocks noChangeAspect="1"/>
          </p:cNvGraphicFramePr>
          <p:nvPr/>
        </p:nvGraphicFramePr>
        <p:xfrm>
          <a:off x="5399088" y="4349750"/>
          <a:ext cx="757237" cy="390525"/>
        </p:xfrm>
        <a:graphic>
          <a:graphicData uri="http://schemas.openxmlformats.org/presentationml/2006/ole">
            <mc:AlternateContent xmlns:mc="http://schemas.openxmlformats.org/markup-compatibility/2006">
              <mc:Choice xmlns:v="urn:schemas-microsoft-com:vml" Requires="v">
                <p:oleObj r:id="rId8" imgW="6930390" imgH="3593465" progId="Equation.DSMT4">
                  <p:embed/>
                </p:oleObj>
              </mc:Choice>
              <mc:Fallback>
                <p:oleObj r:id="rId8" imgW="6930390" imgH="3593465" progId="Equation.DSMT4">
                  <p:embed/>
                  <p:pic>
                    <p:nvPicPr>
                      <p:cNvPr id="0" name="图片 3076"/>
                      <p:cNvPicPr/>
                      <p:nvPr/>
                    </p:nvPicPr>
                    <p:blipFill>
                      <a:blip r:embed="rId3"/>
                      <a:stretch>
                        <a:fillRect/>
                      </a:stretch>
                    </p:blipFill>
                    <p:spPr>
                      <a:xfrm>
                        <a:off x="5399088" y="4349750"/>
                        <a:ext cx="757237" cy="39052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ox(in)">
                                      <p:cBhvr>
                                        <p:cTn id="7" dur="500"/>
                                        <p:tgtEl>
                                          <p:spTgt spid="5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wipe(left)">
                                      <p:cBhvr>
                                        <p:cTn id="11" dur="500"/>
                                        <p:tgtEl>
                                          <p:spTgt spid="53"/>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box(in)">
                                      <p:cBhvr>
                                        <p:cTn id="16" dur="500"/>
                                        <p:tgtEl>
                                          <p:spTgt spid="3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up)">
                                      <p:cBhvr>
                                        <p:cTn id="25" dur="500"/>
                                        <p:tgtEl>
                                          <p:spTgt spid="26"/>
                                        </p:tgtEl>
                                      </p:cBhvr>
                                    </p:animEffect>
                                  </p:childTnLst>
                                </p:cTn>
                              </p:par>
                              <p:par>
                                <p:cTn id="26" presetID="22" presetClass="entr" presetSubtype="1" fill="hold" nodeType="with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wipe(up)">
                                      <p:cBhvr>
                                        <p:cTn id="28" dur="500"/>
                                        <p:tgtEl>
                                          <p:spTgt spid="39"/>
                                        </p:tgtEl>
                                      </p:cBhvr>
                                    </p:animEffect>
                                  </p:childTnLst>
                                </p:cTn>
                              </p:par>
                              <p:par>
                                <p:cTn id="29" presetID="22" presetClass="entr" presetSubtype="1"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up)">
                                      <p:cBhvr>
                                        <p:cTn id="31" dur="500"/>
                                        <p:tgtEl>
                                          <p:spTgt spid="32"/>
                                        </p:tgtEl>
                                      </p:cBhvr>
                                    </p:animEffect>
                                  </p:childTnLst>
                                </p:cTn>
                              </p:par>
                              <p:par>
                                <p:cTn id="32" presetID="22" presetClass="entr" presetSubtype="1"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up)">
                                      <p:cBhvr>
                                        <p:cTn id="34" dur="500"/>
                                        <p:tgtEl>
                                          <p:spTgt spid="34"/>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wipe(up)">
                                      <p:cBhvr>
                                        <p:cTn id="43" dur="500"/>
                                        <p:tgtEl>
                                          <p:spTgt spid="44"/>
                                        </p:tgtEl>
                                      </p:cBhvr>
                                    </p:animEffect>
                                  </p:childTnLst>
                                </p:cTn>
                              </p:par>
                              <p:par>
                                <p:cTn id="44" presetID="22" presetClass="entr" presetSubtype="1" fill="hold"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wipe(up)">
                                      <p:cBhvr>
                                        <p:cTn id="46" dur="500"/>
                                        <p:tgtEl>
                                          <p:spTgt spid="50"/>
                                        </p:tgtEl>
                                      </p:cBhvr>
                                    </p:animEffect>
                                  </p:childTnLst>
                                </p:cTn>
                              </p:par>
                              <p:par>
                                <p:cTn id="47" presetID="22" presetClass="entr" presetSubtype="1"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wipe(up)">
                                      <p:cBhvr>
                                        <p:cTn id="49" dur="500"/>
                                        <p:tgtEl>
                                          <p:spTgt spid="47"/>
                                        </p:tgtEl>
                                      </p:cBhvr>
                                    </p:animEffect>
                                  </p:childTnLst>
                                </p:cTn>
                              </p:par>
                              <p:par>
                                <p:cTn id="50" presetID="22" presetClass="entr" presetSubtype="1" fill="hold" nodeType="with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wipe(up)">
                                      <p:cBhvr>
                                        <p:cTn id="52" dur="500"/>
                                        <p:tgtEl>
                                          <p:spTgt spid="4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wipe(up)">
                                      <p:cBhvr>
                                        <p:cTn id="57" dur="500"/>
                                        <p:tgtEl>
                                          <p:spTgt spid="40"/>
                                        </p:tgtEl>
                                      </p:cBhvr>
                                    </p:animEffect>
                                  </p:childTnLst>
                                </p:cTn>
                              </p:par>
                              <p:par>
                                <p:cTn id="58" presetID="22" presetClass="entr" presetSubtype="1" fill="hold"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wipe(up)">
                                      <p:cBhvr>
                                        <p:cTn id="60" dur="500"/>
                                        <p:tgtEl>
                                          <p:spTgt spid="41"/>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2088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08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1" name="Text Box 11"/>
          <p:cNvSpPr txBox="1"/>
          <p:nvPr/>
        </p:nvSpPr>
        <p:spPr>
          <a:xfrm>
            <a:off x="4500563" y="749300"/>
            <a:ext cx="4535487" cy="461963"/>
          </a:xfrm>
          <a:prstGeom prst="rect">
            <a:avLst/>
          </a:prstGeom>
          <a:noFill/>
          <a:ln w="9525">
            <a:noFill/>
          </a:ln>
        </p:spPr>
        <p:txBody>
          <a:bodyPr>
            <a:spAutoFit/>
          </a:bodyPr>
          <a:lstStyle/>
          <a:p>
            <a:pPr marL="514350" indent="-514350"/>
            <a:r>
              <a:rPr lang="zh-CN" altLang="en-US" sz="2400" b="1" dirty="0">
                <a:solidFill>
                  <a:srgbClr val="000000"/>
                </a:solidFill>
                <a:latin typeface="Times New Roman" panose="02020603050405020304" pitchFamily="18" charset="0"/>
                <a:ea typeface="华文细黑" panose="02010600040101010101" pitchFamily="2" charset="-122"/>
              </a:rPr>
              <a:t>两人最终获胜的概率为</a:t>
            </a:r>
          </a:p>
        </p:txBody>
      </p:sp>
      <p:sp>
        <p:nvSpPr>
          <p:cNvPr id="54" name="Oval 35"/>
          <p:cNvSpPr>
            <a:spLocks noChangeArrowheads="1"/>
          </p:cNvSpPr>
          <p:nvPr/>
        </p:nvSpPr>
        <p:spPr bwMode="auto">
          <a:xfrm>
            <a:off x="4186764" y="908720"/>
            <a:ext cx="241220" cy="228616"/>
          </a:xfrm>
          <a:prstGeom prst="ellipse">
            <a:avLst/>
          </a:prstGeom>
          <a:solidFill>
            <a:srgbClr val="003399"/>
          </a:solidFill>
          <a:ln w="9525">
            <a:solidFill>
              <a:srgbClr val="D7D9E9"/>
            </a:solidFill>
            <a:round/>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w="114300" prst="artDeco"/>
          </a:sp3d>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65" name="Text Box 11"/>
          <p:cNvSpPr txBox="1"/>
          <p:nvPr/>
        </p:nvSpPr>
        <p:spPr>
          <a:xfrm>
            <a:off x="4095750" y="1541463"/>
            <a:ext cx="792163" cy="461962"/>
          </a:xfrm>
          <a:prstGeom prst="rect">
            <a:avLst/>
          </a:prstGeom>
          <a:noFill/>
          <a:ln w="9525">
            <a:noFill/>
          </a:ln>
        </p:spPr>
        <p:txBody>
          <a:bodyPr>
            <a:spAutoFit/>
          </a:bodyPr>
          <a:lstStyle/>
          <a:p>
            <a:pPr marL="514350" indent="-514350"/>
            <a:r>
              <a:rPr lang="zh-CN" altLang="en-US" sz="2400" b="1" dirty="0">
                <a:solidFill>
                  <a:srgbClr val="000000"/>
                </a:solidFill>
                <a:latin typeface="Times New Roman" panose="02020603050405020304" pitchFamily="18" charset="0"/>
                <a:ea typeface="华文细黑" panose="02010600040101010101" pitchFamily="2" charset="-122"/>
              </a:rPr>
              <a:t>甲：</a:t>
            </a:r>
          </a:p>
        </p:txBody>
      </p:sp>
      <p:sp>
        <p:nvSpPr>
          <p:cNvPr id="2066" name="Text Box 11"/>
          <p:cNvSpPr txBox="1"/>
          <p:nvPr/>
        </p:nvSpPr>
        <p:spPr>
          <a:xfrm>
            <a:off x="4095750" y="2405063"/>
            <a:ext cx="792163" cy="461962"/>
          </a:xfrm>
          <a:prstGeom prst="rect">
            <a:avLst/>
          </a:prstGeom>
          <a:noFill/>
          <a:ln w="9525">
            <a:noFill/>
          </a:ln>
        </p:spPr>
        <p:txBody>
          <a:bodyPr>
            <a:spAutoFit/>
          </a:bodyPr>
          <a:lstStyle/>
          <a:p>
            <a:pPr marL="514350" indent="-514350"/>
            <a:r>
              <a:rPr lang="zh-CN" altLang="en-US" sz="2400" b="1" dirty="0">
                <a:solidFill>
                  <a:srgbClr val="000000"/>
                </a:solidFill>
                <a:latin typeface="Times New Roman" panose="02020603050405020304" pitchFamily="18" charset="0"/>
                <a:ea typeface="华文细黑" panose="02010600040101010101" pitchFamily="2" charset="-122"/>
              </a:rPr>
              <a:t>乙：</a:t>
            </a:r>
          </a:p>
        </p:txBody>
      </p:sp>
      <p:sp>
        <p:nvSpPr>
          <p:cNvPr id="59" name="Text Box 11"/>
          <p:cNvSpPr txBox="1"/>
          <p:nvPr/>
        </p:nvSpPr>
        <p:spPr>
          <a:xfrm>
            <a:off x="4452938" y="3125788"/>
            <a:ext cx="4537075" cy="461962"/>
          </a:xfrm>
          <a:prstGeom prst="rect">
            <a:avLst/>
          </a:prstGeom>
          <a:noFill/>
          <a:ln w="9525">
            <a:noFill/>
          </a:ln>
        </p:spPr>
        <p:txBody>
          <a:bodyPr>
            <a:spAutoFit/>
          </a:bodyPr>
          <a:lstStyle/>
          <a:p>
            <a:pPr marL="514350" indent="-514350"/>
            <a:r>
              <a:rPr lang="zh-CN" altLang="en-US" sz="2400" b="1" dirty="0">
                <a:solidFill>
                  <a:srgbClr val="000000"/>
                </a:solidFill>
                <a:latin typeface="Times New Roman" panose="02020603050405020304" pitchFamily="18" charset="0"/>
                <a:ea typeface="华文细黑" panose="02010600040101010101" pitchFamily="2" charset="-122"/>
              </a:rPr>
              <a:t>两人拿到赌金的分布律为</a:t>
            </a:r>
          </a:p>
        </p:txBody>
      </p:sp>
      <p:sp>
        <p:nvSpPr>
          <p:cNvPr id="60" name="Oval 35"/>
          <p:cNvSpPr>
            <a:spLocks noChangeArrowheads="1"/>
          </p:cNvSpPr>
          <p:nvPr/>
        </p:nvSpPr>
        <p:spPr bwMode="auto">
          <a:xfrm>
            <a:off x="4139952" y="3284984"/>
            <a:ext cx="241220" cy="228616"/>
          </a:xfrm>
          <a:prstGeom prst="ellipse">
            <a:avLst/>
          </a:prstGeom>
          <a:solidFill>
            <a:srgbClr val="003399"/>
          </a:solidFill>
          <a:ln w="9525">
            <a:solidFill>
              <a:srgbClr val="D7D9E9"/>
            </a:solidFill>
            <a:round/>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w="114300" prst="artDeco"/>
          </a:sp3d>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79" name="表格 78"/>
          <p:cNvGraphicFramePr>
            <a:graphicFrameLocks noGrp="1"/>
          </p:cNvGraphicFramePr>
          <p:nvPr/>
        </p:nvGraphicFramePr>
        <p:xfrm>
          <a:off x="4572000" y="3844925"/>
          <a:ext cx="3384549" cy="952500"/>
        </p:xfrm>
        <a:graphic>
          <a:graphicData uri="http://schemas.openxmlformats.org/drawingml/2006/table">
            <a:tbl>
              <a:tblPr firstRow="1" bandRow="1">
                <a:tableStyleId>{5C22544A-7EE6-4342-B048-85BDC9FD1C3A}</a:tableStyleId>
              </a:tblPr>
              <a:tblGrid>
                <a:gridCol w="1128183">
                  <a:extLst>
                    <a:ext uri="{9D8B030D-6E8A-4147-A177-3AD203B41FA5}">
                      <a16:colId xmlns:a16="http://schemas.microsoft.com/office/drawing/2014/main" val="20000"/>
                    </a:ext>
                  </a:extLst>
                </a:gridCol>
                <a:gridCol w="1128183">
                  <a:extLst>
                    <a:ext uri="{9D8B030D-6E8A-4147-A177-3AD203B41FA5}">
                      <a16:colId xmlns:a16="http://schemas.microsoft.com/office/drawing/2014/main" val="20001"/>
                    </a:ext>
                  </a:extLst>
                </a:gridCol>
                <a:gridCol w="1128183">
                  <a:extLst>
                    <a:ext uri="{9D8B030D-6E8A-4147-A177-3AD203B41FA5}">
                      <a16:colId xmlns:a16="http://schemas.microsoft.com/office/drawing/2014/main" val="20002"/>
                    </a:ext>
                  </a:extLst>
                </a:gridCol>
              </a:tblGrid>
              <a:tr h="476250">
                <a:tc>
                  <a:txBody>
                    <a:bodyPr/>
                    <a:lstStyle/>
                    <a:p>
                      <a:pPr algn="ctr"/>
                      <a:r>
                        <a:rPr lang="zh-CN" altLang="en-US" sz="2400" dirty="0">
                          <a:latin typeface="华文细黑" panose="02010600040101010101" pitchFamily="2" charset="-122"/>
                          <a:ea typeface="华文细黑" panose="02010600040101010101" pitchFamily="2" charset="-122"/>
                        </a:rPr>
                        <a:t>甲</a:t>
                      </a:r>
                    </a:p>
                  </a:txBody>
                  <a:tcPr marL="91445" marR="91445" marT="45750" marB="45750">
                    <a:solidFill>
                      <a:srgbClr val="3333FF"/>
                    </a:solidFill>
                  </a:tcPr>
                </a:tc>
                <a:tc>
                  <a:txBody>
                    <a:bodyPr/>
                    <a:lstStyle/>
                    <a:p>
                      <a:pPr algn="ctr"/>
                      <a:r>
                        <a:rPr lang="en-US" altLang="zh-CN" sz="2400" dirty="0"/>
                        <a:t>0</a:t>
                      </a:r>
                      <a:endParaRPr lang="zh-CN" altLang="en-US" sz="2400" dirty="0"/>
                    </a:p>
                  </a:txBody>
                  <a:tcPr marL="91445" marR="91445" marT="45750" marB="45750"/>
                </a:tc>
                <a:tc>
                  <a:txBody>
                    <a:bodyPr/>
                    <a:lstStyle/>
                    <a:p>
                      <a:pPr algn="ctr"/>
                      <a:r>
                        <a:rPr lang="en-US" altLang="zh-CN" sz="2400" dirty="0"/>
                        <a:t>100</a:t>
                      </a:r>
                      <a:endParaRPr lang="zh-CN" altLang="en-US" sz="2400" dirty="0"/>
                    </a:p>
                  </a:txBody>
                  <a:tcPr marL="91445" marR="91445" marT="45750" marB="45750"/>
                </a:tc>
                <a:extLst>
                  <a:ext uri="{0D108BD9-81ED-4DB2-BD59-A6C34878D82A}">
                    <a16:rowId xmlns:a16="http://schemas.microsoft.com/office/drawing/2014/main" val="10000"/>
                  </a:ext>
                </a:extLst>
              </a:tr>
              <a:tr h="476250">
                <a:tc>
                  <a:txBody>
                    <a:bodyPr/>
                    <a:lstStyle/>
                    <a:p>
                      <a:pPr algn="ctr"/>
                      <a:r>
                        <a:rPr lang="en-US" altLang="zh-CN" sz="2400" i="1" dirty="0">
                          <a:solidFill>
                            <a:schemeClr val="accent3"/>
                          </a:solidFill>
                        </a:rPr>
                        <a:t>p</a:t>
                      </a:r>
                      <a:endParaRPr lang="zh-CN" altLang="en-US" sz="2400" i="1" dirty="0">
                        <a:solidFill>
                          <a:schemeClr val="accent3"/>
                        </a:solidFill>
                      </a:endParaRPr>
                    </a:p>
                  </a:txBody>
                  <a:tcPr marL="91445" marR="91445" marT="45750" marB="45750">
                    <a:solidFill>
                      <a:srgbClr val="3333FF"/>
                    </a:solidFill>
                  </a:tcPr>
                </a:tc>
                <a:tc>
                  <a:txBody>
                    <a:bodyPr/>
                    <a:lstStyle/>
                    <a:p>
                      <a:pPr algn="ctr"/>
                      <a:r>
                        <a:rPr lang="en-US" altLang="zh-CN" sz="2400" dirty="0"/>
                        <a:t>25%</a:t>
                      </a:r>
                      <a:endParaRPr lang="zh-CN" altLang="en-US" sz="2400" dirty="0"/>
                    </a:p>
                  </a:txBody>
                  <a:tcPr marL="91445" marR="91445" marT="45750" marB="45750"/>
                </a:tc>
                <a:tc>
                  <a:txBody>
                    <a:bodyPr/>
                    <a:lstStyle/>
                    <a:p>
                      <a:pPr algn="ctr"/>
                      <a:r>
                        <a:rPr lang="en-US" altLang="zh-CN" sz="2400" dirty="0">
                          <a:solidFill>
                            <a:srgbClr val="FF0000"/>
                          </a:solidFill>
                        </a:rPr>
                        <a:t>75%</a:t>
                      </a:r>
                      <a:endParaRPr lang="zh-CN" altLang="en-US" sz="2400" dirty="0">
                        <a:solidFill>
                          <a:srgbClr val="FF0000"/>
                        </a:solidFill>
                      </a:endParaRPr>
                    </a:p>
                  </a:txBody>
                  <a:tcPr marL="91445" marR="91445" marT="45750" marB="45750"/>
                </a:tc>
                <a:extLst>
                  <a:ext uri="{0D108BD9-81ED-4DB2-BD59-A6C34878D82A}">
                    <a16:rowId xmlns:a16="http://schemas.microsoft.com/office/drawing/2014/main" val="10001"/>
                  </a:ext>
                </a:extLst>
              </a:tr>
            </a:tbl>
          </a:graphicData>
        </a:graphic>
      </p:graphicFrame>
      <p:graphicFrame>
        <p:nvGraphicFramePr>
          <p:cNvPr id="80" name="表格 79"/>
          <p:cNvGraphicFramePr>
            <a:graphicFrameLocks noGrp="1"/>
          </p:cNvGraphicFramePr>
          <p:nvPr/>
        </p:nvGraphicFramePr>
        <p:xfrm>
          <a:off x="4572000" y="5084763"/>
          <a:ext cx="3313113" cy="1008062"/>
        </p:xfrm>
        <a:graphic>
          <a:graphicData uri="http://schemas.openxmlformats.org/drawingml/2006/table">
            <a:tbl>
              <a:tblPr firstRow="1" bandRow="1">
                <a:tableStyleId>{5C22544A-7EE6-4342-B048-85BDC9FD1C3A}</a:tableStyleId>
              </a:tblPr>
              <a:tblGrid>
                <a:gridCol w="1104371">
                  <a:extLst>
                    <a:ext uri="{9D8B030D-6E8A-4147-A177-3AD203B41FA5}">
                      <a16:colId xmlns:a16="http://schemas.microsoft.com/office/drawing/2014/main" val="20000"/>
                    </a:ext>
                  </a:extLst>
                </a:gridCol>
                <a:gridCol w="1104371">
                  <a:extLst>
                    <a:ext uri="{9D8B030D-6E8A-4147-A177-3AD203B41FA5}">
                      <a16:colId xmlns:a16="http://schemas.microsoft.com/office/drawing/2014/main" val="20001"/>
                    </a:ext>
                  </a:extLst>
                </a:gridCol>
                <a:gridCol w="1104371">
                  <a:extLst>
                    <a:ext uri="{9D8B030D-6E8A-4147-A177-3AD203B41FA5}">
                      <a16:colId xmlns:a16="http://schemas.microsoft.com/office/drawing/2014/main" val="20002"/>
                    </a:ext>
                  </a:extLst>
                </a:gridCol>
              </a:tblGrid>
              <a:tr h="504031">
                <a:tc>
                  <a:txBody>
                    <a:bodyPr/>
                    <a:lstStyle/>
                    <a:p>
                      <a:pPr algn="ctr"/>
                      <a:r>
                        <a:rPr lang="zh-CN" altLang="en-US" sz="2400" dirty="0">
                          <a:latin typeface="华文细黑" panose="02010600040101010101" pitchFamily="2" charset="-122"/>
                          <a:ea typeface="华文细黑" panose="02010600040101010101" pitchFamily="2" charset="-122"/>
                        </a:rPr>
                        <a:t>乙</a:t>
                      </a:r>
                    </a:p>
                  </a:txBody>
                  <a:tcPr marL="91461" marR="91461" marT="45718" marB="45718">
                    <a:solidFill>
                      <a:srgbClr val="3333FF"/>
                    </a:solidFill>
                  </a:tcPr>
                </a:tc>
                <a:tc>
                  <a:txBody>
                    <a:bodyPr/>
                    <a:lstStyle/>
                    <a:p>
                      <a:pPr algn="ctr"/>
                      <a:r>
                        <a:rPr lang="en-US" altLang="zh-CN" sz="2400" dirty="0"/>
                        <a:t>0</a:t>
                      </a:r>
                      <a:endParaRPr lang="zh-CN" altLang="en-US" sz="2400" dirty="0"/>
                    </a:p>
                  </a:txBody>
                  <a:tcPr marL="91461" marR="91461" marT="45718" marB="45718"/>
                </a:tc>
                <a:tc>
                  <a:txBody>
                    <a:bodyPr/>
                    <a:lstStyle/>
                    <a:p>
                      <a:pPr algn="ctr"/>
                      <a:r>
                        <a:rPr lang="en-US" altLang="zh-CN" sz="2400" dirty="0"/>
                        <a:t>100</a:t>
                      </a:r>
                      <a:endParaRPr lang="zh-CN" altLang="en-US" sz="2400" dirty="0"/>
                    </a:p>
                  </a:txBody>
                  <a:tcPr marL="91461" marR="91461" marT="45718" marB="45718"/>
                </a:tc>
                <a:extLst>
                  <a:ext uri="{0D108BD9-81ED-4DB2-BD59-A6C34878D82A}">
                    <a16:rowId xmlns:a16="http://schemas.microsoft.com/office/drawing/2014/main" val="10000"/>
                  </a:ext>
                </a:extLst>
              </a:tr>
              <a:tr h="504031">
                <a:tc>
                  <a:txBody>
                    <a:bodyPr/>
                    <a:lstStyle/>
                    <a:p>
                      <a:pPr algn="ctr"/>
                      <a:r>
                        <a:rPr lang="en-US" altLang="zh-CN" sz="2400" i="1" dirty="0">
                          <a:solidFill>
                            <a:schemeClr val="accent3"/>
                          </a:solidFill>
                        </a:rPr>
                        <a:t>P</a:t>
                      </a:r>
                      <a:endParaRPr lang="zh-CN" altLang="en-US" sz="2400" i="1" dirty="0">
                        <a:solidFill>
                          <a:schemeClr val="accent3"/>
                        </a:solidFill>
                      </a:endParaRPr>
                    </a:p>
                  </a:txBody>
                  <a:tcPr marL="91461" marR="91461" marT="45718" marB="45718">
                    <a:solidFill>
                      <a:srgbClr val="3333FF"/>
                    </a:solidFill>
                  </a:tcPr>
                </a:tc>
                <a:tc>
                  <a:txBody>
                    <a:bodyPr/>
                    <a:lstStyle/>
                    <a:p>
                      <a:pPr algn="ctr"/>
                      <a:r>
                        <a:rPr lang="en-US" altLang="zh-CN" sz="2400" dirty="0"/>
                        <a:t>75%</a:t>
                      </a:r>
                      <a:endParaRPr lang="zh-CN" altLang="en-US" sz="2400" dirty="0"/>
                    </a:p>
                  </a:txBody>
                  <a:tcPr marL="91461" marR="91461" marT="45718" marB="45718"/>
                </a:tc>
                <a:tc>
                  <a:txBody>
                    <a:bodyPr/>
                    <a:lstStyle/>
                    <a:p>
                      <a:pPr algn="ctr"/>
                      <a:r>
                        <a:rPr lang="en-US" altLang="zh-CN" sz="2400" dirty="0">
                          <a:solidFill>
                            <a:srgbClr val="FF0000"/>
                          </a:solidFill>
                        </a:rPr>
                        <a:t>25%</a:t>
                      </a:r>
                      <a:endParaRPr lang="zh-CN" altLang="en-US" sz="2400" dirty="0">
                        <a:solidFill>
                          <a:srgbClr val="FF0000"/>
                        </a:solidFill>
                      </a:endParaRPr>
                    </a:p>
                  </a:txBody>
                  <a:tcPr marL="91461" marR="91461" marT="45718" marB="45718"/>
                </a:tc>
                <a:extLst>
                  <a:ext uri="{0D108BD9-81ED-4DB2-BD59-A6C34878D82A}">
                    <a16:rowId xmlns:a16="http://schemas.microsoft.com/office/drawing/2014/main" val="10001"/>
                  </a:ext>
                </a:extLst>
              </a:tr>
            </a:tbl>
          </a:graphicData>
        </a:graphic>
      </p:graphicFrame>
      <p:graphicFrame>
        <p:nvGraphicFramePr>
          <p:cNvPr id="168968" name="Object 116"/>
          <p:cNvGraphicFramePr>
            <a:graphicFrameLocks noChangeAspect="1"/>
          </p:cNvGraphicFramePr>
          <p:nvPr/>
        </p:nvGraphicFramePr>
        <p:xfrm>
          <a:off x="4786313" y="1595438"/>
          <a:ext cx="3408362" cy="390525"/>
        </p:xfrm>
        <a:graphic>
          <a:graphicData uri="http://schemas.openxmlformats.org/presentationml/2006/ole">
            <mc:AlternateContent xmlns:mc="http://schemas.openxmlformats.org/markup-compatibility/2006">
              <mc:Choice xmlns:v="urn:schemas-microsoft-com:vml" Requires="v">
                <p:oleObj r:id="rId2" imgW="1561465" imgH="177800" progId="Equation.DSMT4">
                  <p:embed/>
                </p:oleObj>
              </mc:Choice>
              <mc:Fallback>
                <p:oleObj r:id="rId2" imgW="1561465" imgH="177800" progId="Equation.DSMT4">
                  <p:embed/>
                  <p:pic>
                    <p:nvPicPr>
                      <p:cNvPr id="0" name="图片 3081"/>
                      <p:cNvPicPr/>
                      <p:nvPr/>
                    </p:nvPicPr>
                    <p:blipFill>
                      <a:blip r:embed="rId3"/>
                      <a:stretch>
                        <a:fillRect/>
                      </a:stretch>
                    </p:blipFill>
                    <p:spPr>
                      <a:xfrm>
                        <a:off x="4786313" y="1595438"/>
                        <a:ext cx="3408362" cy="390525"/>
                      </a:xfrm>
                      <a:prstGeom prst="rect">
                        <a:avLst/>
                      </a:prstGeom>
                      <a:noFill/>
                      <a:ln w="38100">
                        <a:noFill/>
                        <a:miter/>
                      </a:ln>
                    </p:spPr>
                  </p:pic>
                </p:oleObj>
              </mc:Fallback>
            </mc:AlternateContent>
          </a:graphicData>
        </a:graphic>
      </p:graphicFrame>
      <p:graphicFrame>
        <p:nvGraphicFramePr>
          <p:cNvPr id="168969" name="Object 117"/>
          <p:cNvGraphicFramePr>
            <a:graphicFrameLocks noChangeAspect="1"/>
          </p:cNvGraphicFramePr>
          <p:nvPr/>
        </p:nvGraphicFramePr>
        <p:xfrm>
          <a:off x="4787900" y="2460625"/>
          <a:ext cx="2520950" cy="390525"/>
        </p:xfrm>
        <a:graphic>
          <a:graphicData uri="http://schemas.openxmlformats.org/presentationml/2006/ole">
            <mc:AlternateContent xmlns:mc="http://schemas.openxmlformats.org/markup-compatibility/2006">
              <mc:Choice xmlns:v="urn:schemas-microsoft-com:vml" Requires="v">
                <p:oleObj r:id="rId4" imgW="1155065" imgH="177800" progId="Equation.DSMT4">
                  <p:embed/>
                </p:oleObj>
              </mc:Choice>
              <mc:Fallback>
                <p:oleObj r:id="rId4" imgW="1155065" imgH="177800" progId="Equation.DSMT4">
                  <p:embed/>
                  <p:pic>
                    <p:nvPicPr>
                      <p:cNvPr id="0" name="图片 3082"/>
                      <p:cNvPicPr/>
                      <p:nvPr/>
                    </p:nvPicPr>
                    <p:blipFill>
                      <a:blip r:embed="rId5"/>
                      <a:stretch>
                        <a:fillRect/>
                      </a:stretch>
                    </p:blipFill>
                    <p:spPr>
                      <a:xfrm>
                        <a:off x="4787900" y="2460625"/>
                        <a:ext cx="2520950" cy="390525"/>
                      </a:xfrm>
                      <a:prstGeom prst="rect">
                        <a:avLst/>
                      </a:prstGeom>
                      <a:noFill/>
                      <a:ln w="38100">
                        <a:noFill/>
                        <a:miter/>
                      </a:ln>
                    </p:spPr>
                  </p:pic>
                </p:oleObj>
              </mc:Fallback>
            </mc:AlternateContent>
          </a:graphicData>
        </a:graphic>
      </p:graphicFrame>
      <p:sp>
        <p:nvSpPr>
          <p:cNvPr id="33" name="椭圆 32"/>
          <p:cNvSpPr/>
          <p:nvPr/>
        </p:nvSpPr>
        <p:spPr bwMode="auto">
          <a:xfrm>
            <a:off x="1534210" y="1268760"/>
            <a:ext cx="720080" cy="720080"/>
          </a:xfrm>
          <a:prstGeom prst="ellipse">
            <a:avLst/>
          </a:prstGeom>
          <a:ln>
            <a:no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1069975" rtl="0" eaLnBrk="1" fontAlgn="base" latinLnBrk="0" hangingPunct="1">
              <a:lnSpc>
                <a:spcPct val="135000"/>
              </a:lnSpc>
              <a:spcBef>
                <a:spcPct val="0"/>
              </a:spcBef>
              <a:spcAft>
                <a:spcPct val="0"/>
              </a:spcAft>
              <a:buClrTx/>
              <a:buSzTx/>
              <a:buFontTx/>
              <a:buNone/>
              <a:defRPr/>
            </a:pPr>
            <a:r>
              <a:rPr kumimoji="1" lang="en-US" altLang="zh-CN" sz="2800" b="0" i="0" u="none" strike="noStrike" kern="1200" cap="none" spc="0" normalizeH="0" baseline="0" noProof="0" dirty="0">
                <a:ln>
                  <a:noFill/>
                </a:ln>
                <a:solidFill>
                  <a:srgbClr val="FFFFE2"/>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rPr>
              <a:t>4</a:t>
            </a:r>
            <a:endParaRPr kumimoji="1" lang="zh-CN" altLang="en-US" sz="2800" b="0" i="0" u="none" strike="noStrike" kern="1200" cap="none" spc="0" normalizeH="0" baseline="0" noProof="0" dirty="0">
              <a:ln>
                <a:noFill/>
              </a:ln>
              <a:solidFill>
                <a:srgbClr val="FFFFE2"/>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sp>
        <p:nvSpPr>
          <p:cNvPr id="35" name="椭圆 34"/>
          <p:cNvSpPr/>
          <p:nvPr/>
        </p:nvSpPr>
        <p:spPr bwMode="auto">
          <a:xfrm>
            <a:off x="670114" y="2549138"/>
            <a:ext cx="1017056" cy="576064"/>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1069975" rtl="0" eaLnBrk="1" fontAlgn="base" latinLnBrk="0" hangingPunct="1">
              <a:lnSpc>
                <a:spcPct val="135000"/>
              </a:lnSpc>
              <a:spcBef>
                <a:spcPct val="0"/>
              </a:spcBef>
              <a:spcAft>
                <a:spcPct val="0"/>
              </a:spcAft>
              <a:buClrTx/>
              <a:buSzTx/>
              <a:buFontTx/>
              <a:buNone/>
              <a:defRPr/>
            </a:pPr>
            <a:r>
              <a:rPr kumimoji="1" lang="zh-CN" altLang="en-US" sz="2000" b="0" i="0" u="none" strike="noStrike" kern="1200" cap="none" spc="0" normalizeH="0" baseline="0" noProof="0" dirty="0">
                <a:ln>
                  <a:noFill/>
                </a:ln>
                <a:solidFill>
                  <a:srgbClr val="FFFFE2"/>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rPr>
              <a:t>甲赢</a:t>
            </a:r>
          </a:p>
        </p:txBody>
      </p:sp>
      <p:cxnSp>
        <p:nvCxnSpPr>
          <p:cNvPr id="36" name="直接连接符 35"/>
          <p:cNvCxnSpPr>
            <a:stCxn id="0" idx="3"/>
            <a:endCxn id="0" idx="0"/>
          </p:cNvCxnSpPr>
          <p:nvPr/>
        </p:nvCxnSpPr>
        <p:spPr bwMode="auto">
          <a:xfrm flipH="1">
            <a:off x="1177925" y="1882775"/>
            <a:ext cx="461963" cy="666750"/>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7" name="直接连接符 36"/>
          <p:cNvCxnSpPr>
            <a:stCxn id="0" idx="5"/>
          </p:cNvCxnSpPr>
          <p:nvPr/>
        </p:nvCxnSpPr>
        <p:spPr bwMode="auto">
          <a:xfrm>
            <a:off x="2149475" y="1882775"/>
            <a:ext cx="473075" cy="682625"/>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8" name="椭圆 37"/>
          <p:cNvSpPr/>
          <p:nvPr/>
        </p:nvSpPr>
        <p:spPr bwMode="auto">
          <a:xfrm>
            <a:off x="2254290" y="3660790"/>
            <a:ext cx="720080" cy="720080"/>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1069975" rtl="0" eaLnBrk="1" fontAlgn="base" latinLnBrk="0" hangingPunct="1">
              <a:lnSpc>
                <a:spcPct val="135000"/>
              </a:lnSpc>
              <a:spcBef>
                <a:spcPct val="0"/>
              </a:spcBef>
              <a:spcAft>
                <a:spcPct val="0"/>
              </a:spcAft>
              <a:buClrTx/>
              <a:buSzTx/>
              <a:buFontTx/>
              <a:buNone/>
              <a:defRPr/>
            </a:pPr>
            <a:r>
              <a:rPr kumimoji="1" lang="en-US" altLang="zh-CN" sz="2800" b="0" i="0" u="none" strike="noStrike" kern="1200" cap="none" spc="0" normalizeH="0" baseline="0" noProof="0" dirty="0">
                <a:ln>
                  <a:noFill/>
                </a:ln>
                <a:solidFill>
                  <a:srgbClr val="FFFFE2"/>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rPr>
              <a:t>5</a:t>
            </a:r>
            <a:endParaRPr kumimoji="1" lang="zh-CN" altLang="en-US" sz="2800" b="0" i="0" u="none" strike="noStrike" kern="1200" cap="none" spc="0" normalizeH="0" baseline="0" noProof="0" dirty="0">
              <a:ln>
                <a:noFill/>
              </a:ln>
              <a:solidFill>
                <a:srgbClr val="FFFFE2"/>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cxnSp>
        <p:nvCxnSpPr>
          <p:cNvPr id="39" name="直接连接符 38"/>
          <p:cNvCxnSpPr>
            <a:stCxn id="0" idx="3"/>
          </p:cNvCxnSpPr>
          <p:nvPr/>
        </p:nvCxnSpPr>
        <p:spPr bwMode="auto">
          <a:xfrm flipH="1">
            <a:off x="1831975" y="4275138"/>
            <a:ext cx="527050" cy="666750"/>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0" name="直接连接符 39"/>
          <p:cNvCxnSpPr>
            <a:stCxn id="0" idx="5"/>
            <a:endCxn id="0" idx="0"/>
          </p:cNvCxnSpPr>
          <p:nvPr/>
        </p:nvCxnSpPr>
        <p:spPr bwMode="auto">
          <a:xfrm>
            <a:off x="2868613" y="4275138"/>
            <a:ext cx="398463" cy="7064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1" name="直接连接符 40"/>
          <p:cNvCxnSpPr/>
          <p:nvPr/>
        </p:nvCxnSpPr>
        <p:spPr bwMode="auto">
          <a:xfrm flipH="1">
            <a:off x="2614613" y="3155950"/>
            <a:ext cx="7938" cy="504825"/>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graphicFrame>
        <p:nvGraphicFramePr>
          <p:cNvPr id="42" name="Object 118"/>
          <p:cNvGraphicFramePr>
            <a:graphicFrameLocks noChangeAspect="1"/>
          </p:cNvGraphicFramePr>
          <p:nvPr/>
        </p:nvGraphicFramePr>
        <p:xfrm>
          <a:off x="673100" y="1958975"/>
          <a:ext cx="757238" cy="390525"/>
        </p:xfrm>
        <a:graphic>
          <a:graphicData uri="http://schemas.openxmlformats.org/presentationml/2006/ole">
            <mc:AlternateContent xmlns:mc="http://schemas.openxmlformats.org/markup-compatibility/2006">
              <mc:Choice xmlns:v="urn:schemas-microsoft-com:vml" Requires="v">
                <p:oleObj r:id="rId6" imgW="6930390" imgH="3593465" progId="Equation.DSMT4">
                  <p:embed/>
                </p:oleObj>
              </mc:Choice>
              <mc:Fallback>
                <p:oleObj r:id="rId6" imgW="6930390" imgH="3593465" progId="Equation.DSMT4">
                  <p:embed/>
                  <p:pic>
                    <p:nvPicPr>
                      <p:cNvPr id="0" name="图片 3084"/>
                      <p:cNvPicPr/>
                      <p:nvPr/>
                    </p:nvPicPr>
                    <p:blipFill>
                      <a:blip r:embed="rId7"/>
                      <a:stretch>
                        <a:fillRect/>
                      </a:stretch>
                    </p:blipFill>
                    <p:spPr>
                      <a:xfrm>
                        <a:off x="673100" y="1958975"/>
                        <a:ext cx="757238" cy="390525"/>
                      </a:xfrm>
                      <a:prstGeom prst="rect">
                        <a:avLst/>
                      </a:prstGeom>
                      <a:noFill/>
                      <a:ln w="38100">
                        <a:noFill/>
                        <a:miter/>
                      </a:ln>
                    </p:spPr>
                  </p:pic>
                </p:oleObj>
              </mc:Fallback>
            </mc:AlternateContent>
          </a:graphicData>
        </a:graphic>
      </p:graphicFrame>
      <p:graphicFrame>
        <p:nvGraphicFramePr>
          <p:cNvPr id="43" name="Object 119"/>
          <p:cNvGraphicFramePr>
            <a:graphicFrameLocks noChangeAspect="1"/>
          </p:cNvGraphicFramePr>
          <p:nvPr/>
        </p:nvGraphicFramePr>
        <p:xfrm>
          <a:off x="2357438" y="1947863"/>
          <a:ext cx="757237" cy="390525"/>
        </p:xfrm>
        <a:graphic>
          <a:graphicData uri="http://schemas.openxmlformats.org/presentationml/2006/ole">
            <mc:AlternateContent xmlns:mc="http://schemas.openxmlformats.org/markup-compatibility/2006">
              <mc:Choice xmlns:v="urn:schemas-microsoft-com:vml" Requires="v">
                <p:oleObj r:id="rId8" imgW="288925" imgH="152400" progId="Equation.DSMT4">
                  <p:embed/>
                </p:oleObj>
              </mc:Choice>
              <mc:Fallback>
                <p:oleObj r:id="rId8" imgW="288925" imgH="152400" progId="Equation.DSMT4">
                  <p:embed/>
                  <p:pic>
                    <p:nvPicPr>
                      <p:cNvPr id="0" name="图片 3079"/>
                      <p:cNvPicPr/>
                      <p:nvPr/>
                    </p:nvPicPr>
                    <p:blipFill>
                      <a:blip r:embed="rId9"/>
                      <a:stretch>
                        <a:fillRect/>
                      </a:stretch>
                    </p:blipFill>
                    <p:spPr>
                      <a:xfrm>
                        <a:off x="2357438" y="1947863"/>
                        <a:ext cx="757237" cy="390525"/>
                      </a:xfrm>
                      <a:prstGeom prst="rect">
                        <a:avLst/>
                      </a:prstGeom>
                      <a:noFill/>
                      <a:ln w="38100">
                        <a:noFill/>
                        <a:miter/>
                      </a:ln>
                    </p:spPr>
                  </p:pic>
                </p:oleObj>
              </mc:Fallback>
            </mc:AlternateContent>
          </a:graphicData>
        </a:graphic>
      </p:graphicFrame>
      <p:graphicFrame>
        <p:nvGraphicFramePr>
          <p:cNvPr id="49" name="Object 120"/>
          <p:cNvGraphicFramePr>
            <a:graphicFrameLocks noChangeAspect="1"/>
          </p:cNvGraphicFramePr>
          <p:nvPr/>
        </p:nvGraphicFramePr>
        <p:xfrm>
          <a:off x="3101975" y="4365625"/>
          <a:ext cx="749300" cy="381000"/>
        </p:xfrm>
        <a:graphic>
          <a:graphicData uri="http://schemas.openxmlformats.org/presentationml/2006/ole">
            <mc:AlternateContent xmlns:mc="http://schemas.openxmlformats.org/markup-compatibility/2006">
              <mc:Choice xmlns:v="urn:schemas-microsoft-com:vml" Requires="v">
                <p:oleObj r:id="rId10" imgW="288925" imgH="152400" progId="Equation.DSMT4">
                  <p:embed/>
                </p:oleObj>
              </mc:Choice>
              <mc:Fallback>
                <p:oleObj r:id="rId10" imgW="288925" imgH="152400" progId="Equation.DSMT4">
                  <p:embed/>
                  <p:pic>
                    <p:nvPicPr>
                      <p:cNvPr id="0" name="图片 3080"/>
                      <p:cNvPicPr/>
                      <p:nvPr/>
                    </p:nvPicPr>
                    <p:blipFill>
                      <a:blip r:embed="rId11"/>
                      <a:stretch>
                        <a:fillRect/>
                      </a:stretch>
                    </p:blipFill>
                    <p:spPr>
                      <a:xfrm>
                        <a:off x="3101975" y="4365625"/>
                        <a:ext cx="749300" cy="381000"/>
                      </a:xfrm>
                      <a:prstGeom prst="rect">
                        <a:avLst/>
                      </a:prstGeom>
                      <a:noFill/>
                      <a:ln w="38100">
                        <a:noFill/>
                        <a:miter/>
                      </a:ln>
                    </p:spPr>
                  </p:pic>
                </p:oleObj>
              </mc:Fallback>
            </mc:AlternateContent>
          </a:graphicData>
        </a:graphic>
      </p:graphicFrame>
      <p:sp>
        <p:nvSpPr>
          <p:cNvPr id="51" name="椭圆 50"/>
          <p:cNvSpPr/>
          <p:nvPr/>
        </p:nvSpPr>
        <p:spPr bwMode="auto">
          <a:xfrm>
            <a:off x="2110274" y="2564904"/>
            <a:ext cx="1017056" cy="576064"/>
          </a:xfrm>
          <a:prstGeom prst="ellipse">
            <a:avLst/>
          </a:prstGeom>
          <a:solidFill>
            <a:srgbClr val="003399"/>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1069975" rtl="0" eaLnBrk="1" fontAlgn="base" latinLnBrk="0" hangingPunct="1">
              <a:lnSpc>
                <a:spcPct val="135000"/>
              </a:lnSpc>
              <a:spcBef>
                <a:spcPct val="0"/>
              </a:spcBef>
              <a:spcAft>
                <a:spcPct val="0"/>
              </a:spcAft>
              <a:buClrTx/>
              <a:buSzTx/>
              <a:buFontTx/>
              <a:buNone/>
              <a:defRPr/>
            </a:pPr>
            <a:r>
              <a:rPr kumimoji="1" lang="zh-CN" altLang="en-US" sz="2000" b="0" i="0" u="none" strike="noStrike" kern="1200" cap="none" spc="0" normalizeH="0" baseline="0" noProof="0" dirty="0">
                <a:ln>
                  <a:noFill/>
                </a:ln>
                <a:solidFill>
                  <a:srgbClr val="FFFFE2"/>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rPr>
              <a:t>乙赢</a:t>
            </a:r>
          </a:p>
        </p:txBody>
      </p:sp>
      <p:sp>
        <p:nvSpPr>
          <p:cNvPr id="52" name="椭圆 51"/>
          <p:cNvSpPr/>
          <p:nvPr/>
        </p:nvSpPr>
        <p:spPr bwMode="auto">
          <a:xfrm>
            <a:off x="1318186" y="4965878"/>
            <a:ext cx="1017056" cy="576064"/>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1069975" rtl="0" eaLnBrk="1" fontAlgn="base" latinLnBrk="0" hangingPunct="1">
              <a:lnSpc>
                <a:spcPct val="135000"/>
              </a:lnSpc>
              <a:spcBef>
                <a:spcPct val="0"/>
              </a:spcBef>
              <a:spcAft>
                <a:spcPct val="0"/>
              </a:spcAft>
              <a:buClrTx/>
              <a:buSzTx/>
              <a:buFontTx/>
              <a:buNone/>
              <a:defRPr/>
            </a:pPr>
            <a:r>
              <a:rPr kumimoji="1" lang="zh-CN" altLang="en-US" sz="2000" b="0" i="0" u="none" strike="noStrike" kern="1200" cap="none" spc="0" normalizeH="0" baseline="0" noProof="0" dirty="0">
                <a:ln>
                  <a:noFill/>
                </a:ln>
                <a:solidFill>
                  <a:srgbClr val="FFFFE2"/>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rPr>
              <a:t>甲赢</a:t>
            </a:r>
          </a:p>
        </p:txBody>
      </p:sp>
      <p:sp>
        <p:nvSpPr>
          <p:cNvPr id="57" name="椭圆 56"/>
          <p:cNvSpPr/>
          <p:nvPr/>
        </p:nvSpPr>
        <p:spPr bwMode="auto">
          <a:xfrm>
            <a:off x="2758346" y="4981644"/>
            <a:ext cx="1017056" cy="576064"/>
          </a:xfrm>
          <a:prstGeom prst="ellipse">
            <a:avLst/>
          </a:prstGeom>
          <a:solidFill>
            <a:srgbClr val="003399"/>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1069975" rtl="0" eaLnBrk="1" fontAlgn="base" latinLnBrk="0" hangingPunct="1">
              <a:lnSpc>
                <a:spcPct val="135000"/>
              </a:lnSpc>
              <a:spcBef>
                <a:spcPct val="0"/>
              </a:spcBef>
              <a:spcAft>
                <a:spcPct val="0"/>
              </a:spcAft>
              <a:buClrTx/>
              <a:buSzTx/>
              <a:buFontTx/>
              <a:buNone/>
              <a:defRPr/>
            </a:pPr>
            <a:r>
              <a:rPr kumimoji="1" lang="zh-CN" altLang="en-US" sz="2000" b="0" i="0" u="none" strike="noStrike" kern="1200" cap="none" spc="0" normalizeH="0" baseline="0" noProof="0" dirty="0">
                <a:ln>
                  <a:noFill/>
                </a:ln>
                <a:solidFill>
                  <a:srgbClr val="FFFFE2"/>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rPr>
              <a:t>乙赢</a:t>
            </a:r>
          </a:p>
        </p:txBody>
      </p:sp>
      <p:graphicFrame>
        <p:nvGraphicFramePr>
          <p:cNvPr id="58" name="Object 121"/>
          <p:cNvGraphicFramePr>
            <a:graphicFrameLocks noChangeAspect="1"/>
          </p:cNvGraphicFramePr>
          <p:nvPr/>
        </p:nvGraphicFramePr>
        <p:xfrm>
          <a:off x="1290638" y="4349750"/>
          <a:ext cx="757237" cy="390525"/>
        </p:xfrm>
        <a:graphic>
          <a:graphicData uri="http://schemas.openxmlformats.org/presentationml/2006/ole">
            <mc:AlternateContent xmlns:mc="http://schemas.openxmlformats.org/markup-compatibility/2006">
              <mc:Choice xmlns:v="urn:schemas-microsoft-com:vml" Requires="v">
                <p:oleObj r:id="rId12" imgW="6930390" imgH="3593465" progId="Equation.DSMT4">
                  <p:embed/>
                </p:oleObj>
              </mc:Choice>
              <mc:Fallback>
                <p:oleObj r:id="rId12" imgW="6930390" imgH="3593465" progId="Equation.DSMT4">
                  <p:embed/>
                  <p:pic>
                    <p:nvPicPr>
                      <p:cNvPr id="0" name="图片 3083"/>
                      <p:cNvPicPr/>
                      <p:nvPr/>
                    </p:nvPicPr>
                    <p:blipFill>
                      <a:blip r:embed="rId7"/>
                      <a:stretch>
                        <a:fillRect/>
                      </a:stretch>
                    </p:blipFill>
                    <p:spPr>
                      <a:xfrm>
                        <a:off x="1290638" y="4349750"/>
                        <a:ext cx="757237" cy="39052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2000" tmFilter="0, 0; .2, .5; .8, .5; 1, 0"/>
                                        <p:tgtEl>
                                          <p:spTgt spid="42"/>
                                        </p:tgtEl>
                                      </p:cBhvr>
                                    </p:animEffect>
                                    <p:animScale>
                                      <p:cBhvr>
                                        <p:cTn id="7" dur="1000" autoRev="1" fill="hold"/>
                                        <p:tgtEl>
                                          <p:spTgt spid="42"/>
                                        </p:tgtEl>
                                      </p:cBhvr>
                                      <p:by x="105000" y="105000"/>
                                    </p:animScale>
                                  </p:childTnLst>
                                </p:cTn>
                              </p:par>
                              <p:par>
                                <p:cTn id="8" presetID="26" presetClass="emph" presetSubtype="0" fill="hold" nodeType="withEffect">
                                  <p:stCondLst>
                                    <p:cond delay="0"/>
                                  </p:stCondLst>
                                  <p:childTnLst>
                                    <p:animEffect transition="out" filter="fade">
                                      <p:cBhvr>
                                        <p:cTn id="9" dur="2000" tmFilter="0, 0; .2, .5; .8, .5; 1, 0"/>
                                        <p:tgtEl>
                                          <p:spTgt spid="36"/>
                                        </p:tgtEl>
                                      </p:cBhvr>
                                    </p:animEffect>
                                    <p:animScale>
                                      <p:cBhvr>
                                        <p:cTn id="10" dur="1000" autoRev="1" fill="hold"/>
                                        <p:tgtEl>
                                          <p:spTgt spid="36"/>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37"/>
                                        </p:tgtEl>
                                      </p:cBhvr>
                                    </p:animEffect>
                                    <p:animScale>
                                      <p:cBhvr>
                                        <p:cTn id="15" dur="250" autoRev="1" fill="hold"/>
                                        <p:tgtEl>
                                          <p:spTgt spid="37"/>
                                        </p:tgtEl>
                                      </p:cBhvr>
                                      <p:by x="105000" y="105000"/>
                                    </p:animScale>
                                  </p:childTnLst>
                                </p:cTn>
                              </p:par>
                              <p:par>
                                <p:cTn id="16" presetID="26" presetClass="emph" presetSubtype="0" fill="hold" nodeType="withEffect">
                                  <p:stCondLst>
                                    <p:cond delay="0"/>
                                  </p:stCondLst>
                                  <p:childTnLst>
                                    <p:animEffect transition="out" filter="fade">
                                      <p:cBhvr>
                                        <p:cTn id="17" dur="500" tmFilter="0, 0; .2, .5; .8, .5; 1, 0"/>
                                        <p:tgtEl>
                                          <p:spTgt spid="43"/>
                                        </p:tgtEl>
                                      </p:cBhvr>
                                    </p:animEffect>
                                    <p:animScale>
                                      <p:cBhvr>
                                        <p:cTn id="18" dur="250" autoRev="1" fill="hold"/>
                                        <p:tgtEl>
                                          <p:spTgt spid="43"/>
                                        </p:tgtEl>
                                      </p:cBhvr>
                                      <p:by x="105000" y="105000"/>
                                    </p:animScale>
                                  </p:childTnLst>
                                </p:cTn>
                              </p:par>
                              <p:par>
                                <p:cTn id="19" presetID="26" presetClass="emph" presetSubtype="0" fill="hold" nodeType="withEffect">
                                  <p:stCondLst>
                                    <p:cond delay="0"/>
                                  </p:stCondLst>
                                  <p:childTnLst>
                                    <p:animEffect transition="out" filter="fade">
                                      <p:cBhvr>
                                        <p:cTn id="20" dur="500" tmFilter="0, 0; .2, .5; .8, .5; 1, 0"/>
                                        <p:tgtEl>
                                          <p:spTgt spid="41"/>
                                        </p:tgtEl>
                                      </p:cBhvr>
                                    </p:animEffect>
                                    <p:animScale>
                                      <p:cBhvr>
                                        <p:cTn id="21" dur="250" autoRev="1" fill="hold"/>
                                        <p:tgtEl>
                                          <p:spTgt spid="41"/>
                                        </p:tgtEl>
                                      </p:cBhvr>
                                      <p:by x="105000" y="105000"/>
                                    </p:animScale>
                                  </p:childTnLst>
                                </p:cTn>
                              </p:par>
                              <p:par>
                                <p:cTn id="22" presetID="26" presetClass="emph" presetSubtype="0" fill="hold" nodeType="withEffect">
                                  <p:stCondLst>
                                    <p:cond delay="0"/>
                                  </p:stCondLst>
                                  <p:childTnLst>
                                    <p:animEffect transition="out" filter="fade">
                                      <p:cBhvr>
                                        <p:cTn id="23" dur="500" tmFilter="0, 0; .2, .5; .8, .5; 1, 0"/>
                                        <p:tgtEl>
                                          <p:spTgt spid="58"/>
                                        </p:tgtEl>
                                      </p:cBhvr>
                                    </p:animEffect>
                                    <p:animScale>
                                      <p:cBhvr>
                                        <p:cTn id="24" dur="250" autoRev="1" fill="hold"/>
                                        <p:tgtEl>
                                          <p:spTgt spid="58"/>
                                        </p:tgtEl>
                                      </p:cBhvr>
                                      <p:by x="105000" y="105000"/>
                                    </p:animScale>
                                  </p:childTnLst>
                                </p:cTn>
                              </p:par>
                              <p:par>
                                <p:cTn id="25" presetID="26" presetClass="emph" presetSubtype="0" fill="hold" nodeType="withEffect">
                                  <p:stCondLst>
                                    <p:cond delay="0"/>
                                  </p:stCondLst>
                                  <p:childTnLst>
                                    <p:animEffect transition="out" filter="fade">
                                      <p:cBhvr>
                                        <p:cTn id="26" dur="500" tmFilter="0, 0; .2, .5; .8, .5; 1, 0"/>
                                        <p:tgtEl>
                                          <p:spTgt spid="39"/>
                                        </p:tgtEl>
                                      </p:cBhvr>
                                    </p:animEffect>
                                    <p:animScale>
                                      <p:cBhvr>
                                        <p:cTn id="27" dur="250" autoRev="1" fill="hold"/>
                                        <p:tgtEl>
                                          <p:spTgt spid="39"/>
                                        </p:tgtEl>
                                      </p:cBhvr>
                                      <p:by x="105000" y="105000"/>
                                    </p:animScale>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8968"/>
                                        </p:tgtEl>
                                        <p:attrNameLst>
                                          <p:attrName>style.visibility</p:attrName>
                                        </p:attrNameLst>
                                      </p:cBhvr>
                                      <p:to>
                                        <p:strVal val="visible"/>
                                      </p:to>
                                    </p:set>
                                    <p:animEffect transition="in" filter="wipe(left)">
                                      <p:cBhvr>
                                        <p:cTn id="32" dur="500"/>
                                        <p:tgtEl>
                                          <p:spTgt spid="168968"/>
                                        </p:tgtEl>
                                      </p:cBhvr>
                                    </p:animEffect>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nodeType="clickEffect">
                                  <p:stCondLst>
                                    <p:cond delay="0"/>
                                  </p:stCondLst>
                                  <p:childTnLst>
                                    <p:animEffect transition="out" filter="fade">
                                      <p:cBhvr>
                                        <p:cTn id="36" dur="2000" tmFilter="0, 0; .2, .5; .8, .5; 1, 0"/>
                                        <p:tgtEl>
                                          <p:spTgt spid="37"/>
                                        </p:tgtEl>
                                      </p:cBhvr>
                                    </p:animEffect>
                                    <p:animScale>
                                      <p:cBhvr>
                                        <p:cTn id="37" dur="1000" autoRev="1" fill="hold"/>
                                        <p:tgtEl>
                                          <p:spTgt spid="37"/>
                                        </p:tgtEl>
                                      </p:cBhvr>
                                      <p:by x="105000" y="105000"/>
                                    </p:animScale>
                                  </p:childTnLst>
                                </p:cTn>
                              </p:par>
                              <p:par>
                                <p:cTn id="38" presetID="26" presetClass="emph" presetSubtype="0" fill="hold" nodeType="withEffect">
                                  <p:stCondLst>
                                    <p:cond delay="0"/>
                                  </p:stCondLst>
                                  <p:childTnLst>
                                    <p:animEffect transition="out" filter="fade">
                                      <p:cBhvr>
                                        <p:cTn id="39" dur="2000" tmFilter="0, 0; .2, .5; .8, .5; 1, 0"/>
                                        <p:tgtEl>
                                          <p:spTgt spid="43"/>
                                        </p:tgtEl>
                                      </p:cBhvr>
                                    </p:animEffect>
                                    <p:animScale>
                                      <p:cBhvr>
                                        <p:cTn id="40" dur="1000" autoRev="1" fill="hold"/>
                                        <p:tgtEl>
                                          <p:spTgt spid="43"/>
                                        </p:tgtEl>
                                      </p:cBhvr>
                                      <p:by x="105000" y="105000"/>
                                    </p:animScale>
                                  </p:childTnLst>
                                </p:cTn>
                              </p:par>
                              <p:par>
                                <p:cTn id="41" presetID="26" presetClass="emph" presetSubtype="0" fill="hold" nodeType="withEffect">
                                  <p:stCondLst>
                                    <p:cond delay="0"/>
                                  </p:stCondLst>
                                  <p:childTnLst>
                                    <p:animEffect transition="out" filter="fade">
                                      <p:cBhvr>
                                        <p:cTn id="42" dur="2000" tmFilter="0, 0; .2, .5; .8, .5; 1, 0"/>
                                        <p:tgtEl>
                                          <p:spTgt spid="41"/>
                                        </p:tgtEl>
                                      </p:cBhvr>
                                    </p:animEffect>
                                    <p:animScale>
                                      <p:cBhvr>
                                        <p:cTn id="43" dur="1000" autoRev="1" fill="hold"/>
                                        <p:tgtEl>
                                          <p:spTgt spid="41"/>
                                        </p:tgtEl>
                                      </p:cBhvr>
                                      <p:by x="105000" y="105000"/>
                                    </p:animScale>
                                  </p:childTnLst>
                                </p:cTn>
                              </p:par>
                              <p:par>
                                <p:cTn id="44" presetID="26" presetClass="emph" presetSubtype="0" fill="hold" nodeType="withEffect">
                                  <p:stCondLst>
                                    <p:cond delay="0"/>
                                  </p:stCondLst>
                                  <p:childTnLst>
                                    <p:animEffect transition="out" filter="fade">
                                      <p:cBhvr>
                                        <p:cTn id="45" dur="2000" tmFilter="0, 0; .2, .5; .8, .5; 1, 0"/>
                                        <p:tgtEl>
                                          <p:spTgt spid="40"/>
                                        </p:tgtEl>
                                      </p:cBhvr>
                                    </p:animEffect>
                                    <p:animScale>
                                      <p:cBhvr>
                                        <p:cTn id="46" dur="1000" autoRev="1" fill="hold"/>
                                        <p:tgtEl>
                                          <p:spTgt spid="40"/>
                                        </p:tgtEl>
                                      </p:cBhvr>
                                      <p:by x="105000" y="105000"/>
                                    </p:animScale>
                                  </p:childTnLst>
                                </p:cTn>
                              </p:par>
                              <p:par>
                                <p:cTn id="47" presetID="26" presetClass="emph" presetSubtype="0" fill="hold" nodeType="withEffect">
                                  <p:stCondLst>
                                    <p:cond delay="0"/>
                                  </p:stCondLst>
                                  <p:childTnLst>
                                    <p:animEffect transition="out" filter="fade">
                                      <p:cBhvr>
                                        <p:cTn id="48" dur="2000" tmFilter="0, 0; .2, .5; .8, .5; 1, 0"/>
                                        <p:tgtEl>
                                          <p:spTgt spid="49"/>
                                        </p:tgtEl>
                                      </p:cBhvr>
                                    </p:animEffect>
                                    <p:animScale>
                                      <p:cBhvr>
                                        <p:cTn id="49" dur="1000" autoRev="1" fill="hold"/>
                                        <p:tgtEl>
                                          <p:spTgt spid="49"/>
                                        </p:tgtEl>
                                      </p:cBhvr>
                                      <p:by x="105000" y="105000"/>
                                    </p:animScale>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68969"/>
                                        </p:tgtEl>
                                        <p:attrNameLst>
                                          <p:attrName>style.visibility</p:attrName>
                                        </p:attrNameLst>
                                      </p:cBhvr>
                                      <p:to>
                                        <p:strVal val="visible"/>
                                      </p:to>
                                    </p:set>
                                    <p:animEffect transition="in" filter="wipe(left)">
                                      <p:cBhvr>
                                        <p:cTn id="54" dur="500"/>
                                        <p:tgtEl>
                                          <p:spTgt spid="168969"/>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nodeType="click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box(in)">
                                      <p:cBhvr>
                                        <p:cTn id="59" dur="500"/>
                                        <p:tgtEl>
                                          <p:spTgt spid="60"/>
                                        </p:tgtEl>
                                      </p:cBhvr>
                                    </p:animEffect>
                                  </p:childTnLst>
                                </p:cTn>
                              </p:par>
                            </p:childTnLst>
                          </p:cTn>
                        </p:par>
                        <p:par>
                          <p:cTn id="60" fill="hold">
                            <p:stCondLst>
                              <p:cond delay="500"/>
                            </p:stCondLst>
                            <p:childTnLst>
                              <p:par>
                                <p:cTn id="61" presetID="22" presetClass="entr" presetSubtype="8" fill="hold" nodeType="afterEffect">
                                  <p:stCondLst>
                                    <p:cond delay="0"/>
                                  </p:stCondLst>
                                  <p:childTnLst>
                                    <p:set>
                                      <p:cBhvr>
                                        <p:cTn id="62" dur="1" fill="hold">
                                          <p:stCondLst>
                                            <p:cond delay="0"/>
                                          </p:stCondLst>
                                        </p:cTn>
                                        <p:tgtEl>
                                          <p:spTgt spid="59"/>
                                        </p:tgtEl>
                                        <p:attrNameLst>
                                          <p:attrName>style.visibility</p:attrName>
                                        </p:attrNameLst>
                                      </p:cBhvr>
                                      <p:to>
                                        <p:strVal val="visible"/>
                                      </p:to>
                                    </p:set>
                                    <p:animEffect transition="in" filter="wipe(left)">
                                      <p:cBhvr>
                                        <p:cTn id="63" dur="500"/>
                                        <p:tgtEl>
                                          <p:spTgt spid="59"/>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79"/>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bwMode="auto">
          <a:xfrm>
            <a:off x="4243492" y="1466850"/>
            <a:ext cx="4394993" cy="1241425"/>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marL="0" marR="0" lvl="0" indent="0" algn="l" defTabSz="1069975" rtl="0" eaLnBrk="1" fontAlgn="base" latinLnBrk="0" hangingPunct="1">
              <a:lnSpc>
                <a:spcPct val="135000"/>
              </a:lnSpc>
              <a:spcBef>
                <a:spcPct val="0"/>
              </a:spcBef>
              <a:spcAft>
                <a:spcPct val="0"/>
              </a:spcAft>
              <a:buClrTx/>
              <a:buSzTx/>
              <a:buFontTx/>
              <a:buNone/>
              <a:defRPr/>
            </a:pPr>
            <a:endParaRPr kumimoji="1" lang="zh-CN" altLang="en-US" sz="23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mn-lt"/>
              <a:ea typeface="+mn-ea"/>
              <a:cs typeface="+mn-cs"/>
            </a:endParaRPr>
          </a:p>
        </p:txBody>
      </p:sp>
      <p:sp>
        <p:nvSpPr>
          <p:cNvPr id="58" name="Text Box 11"/>
          <p:cNvSpPr txBox="1"/>
          <p:nvPr/>
        </p:nvSpPr>
        <p:spPr>
          <a:xfrm>
            <a:off x="4356100" y="688975"/>
            <a:ext cx="4679950" cy="527050"/>
          </a:xfrm>
          <a:prstGeom prst="rect">
            <a:avLst/>
          </a:prstGeom>
          <a:noFill/>
          <a:ln w="9525">
            <a:noFill/>
          </a:ln>
        </p:spPr>
        <p:txBody>
          <a:bodyPr>
            <a:spAutoFit/>
          </a:bodyPr>
          <a:lstStyle/>
          <a:p>
            <a:pPr>
              <a:lnSpc>
                <a:spcPts val="3800"/>
              </a:lnSpc>
            </a:pPr>
            <a:r>
              <a:rPr lang="zh-CN" altLang="en-US" sz="2400" b="1" dirty="0">
                <a:solidFill>
                  <a:srgbClr val="000000"/>
                </a:solidFill>
                <a:latin typeface="Times New Roman" panose="02020603050405020304" pitchFamily="18" charset="0"/>
                <a:ea typeface="宋体" panose="02010600030101010101" pitchFamily="2" charset="-122"/>
              </a:rPr>
              <a:t>最终两人“</a:t>
            </a:r>
            <a:r>
              <a:rPr lang="zh-CN" altLang="en-US" sz="2400" b="1" dirty="0">
                <a:solidFill>
                  <a:srgbClr val="FF0000"/>
                </a:solidFill>
                <a:latin typeface="Times New Roman" panose="02020603050405020304" pitchFamily="18" charset="0"/>
                <a:ea typeface="宋体" panose="02010600030101010101" pitchFamily="2" charset="-122"/>
              </a:rPr>
              <a:t>期望</a:t>
            </a:r>
            <a:r>
              <a:rPr lang="zh-CN" altLang="en-US" sz="2400" b="1" dirty="0">
                <a:solidFill>
                  <a:srgbClr val="000000"/>
                </a:solidFill>
                <a:latin typeface="Times New Roman" panose="02020603050405020304" pitchFamily="18" charset="0"/>
                <a:ea typeface="宋体" panose="02010600030101010101" pitchFamily="2" charset="-122"/>
              </a:rPr>
              <a:t>”所得应为</a:t>
            </a:r>
          </a:p>
        </p:txBody>
      </p:sp>
      <p:sp>
        <p:nvSpPr>
          <p:cNvPr id="60" name="Oval 35"/>
          <p:cNvSpPr>
            <a:spLocks noChangeArrowheads="1"/>
          </p:cNvSpPr>
          <p:nvPr/>
        </p:nvSpPr>
        <p:spPr bwMode="auto">
          <a:xfrm>
            <a:off x="4067944" y="833130"/>
            <a:ext cx="241220" cy="228616"/>
          </a:xfrm>
          <a:prstGeom prst="ellipse">
            <a:avLst/>
          </a:prstGeom>
          <a:solidFill>
            <a:srgbClr val="003399"/>
          </a:solidFill>
          <a:ln w="9525">
            <a:solidFill>
              <a:srgbClr val="D7D9E9"/>
            </a:solidFill>
            <a:round/>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w="114300" prst="artDeco"/>
          </a:sp3d>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62" name="Text Box 11"/>
          <p:cNvSpPr txBox="1"/>
          <p:nvPr/>
        </p:nvSpPr>
        <p:spPr>
          <a:xfrm>
            <a:off x="4284663" y="1466850"/>
            <a:ext cx="5040312" cy="600075"/>
          </a:xfrm>
          <a:prstGeom prst="rect">
            <a:avLst/>
          </a:prstGeom>
          <a:noFill/>
          <a:ln w="9525">
            <a:noFill/>
          </a:ln>
        </p:spPr>
        <p:txBody>
          <a:bodyPr>
            <a:spAutoFit/>
          </a:bodyPr>
          <a:lstStyle/>
          <a:p>
            <a:pPr>
              <a:lnSpc>
                <a:spcPts val="4000"/>
              </a:lnSpc>
            </a:pPr>
            <a:r>
              <a:rPr lang="zh-CN" altLang="en-US" sz="2400" b="1" dirty="0">
                <a:solidFill>
                  <a:srgbClr val="000000"/>
                </a:solidFill>
                <a:latin typeface="华文细黑" panose="02010600040101010101" pitchFamily="2" charset="-122"/>
                <a:ea typeface="华文细黑" panose="02010600040101010101" pitchFamily="2" charset="-122"/>
              </a:rPr>
              <a:t>甲</a:t>
            </a:r>
            <a:r>
              <a:rPr lang="zh-CN" altLang="en-US" sz="2400" b="1" dirty="0">
                <a:solidFill>
                  <a:srgbClr val="000000"/>
                </a:solidFill>
                <a:latin typeface="Times New Roman" panose="02020603050405020304" pitchFamily="18" charset="0"/>
                <a:ea typeface="宋体" panose="02010600030101010101" pitchFamily="2" charset="-122"/>
              </a:rPr>
              <a:t>： </a:t>
            </a:r>
            <a:r>
              <a:rPr lang="en-US" altLang="zh-CN" sz="2400" b="1" dirty="0">
                <a:solidFill>
                  <a:srgbClr val="000000"/>
                </a:solidFill>
                <a:latin typeface="Times New Roman" panose="02020603050405020304" pitchFamily="18" charset="0"/>
                <a:ea typeface="宋体" panose="02010600030101010101" pitchFamily="2" charset="-122"/>
              </a:rPr>
              <a:t>0×25% + 100×75% = 75</a:t>
            </a:r>
            <a:endParaRPr lang="zh-CN" altLang="en-US" sz="2400" b="1" dirty="0">
              <a:solidFill>
                <a:srgbClr val="000000"/>
              </a:solidFill>
              <a:latin typeface="Times New Roman" panose="02020603050405020304" pitchFamily="18" charset="0"/>
              <a:ea typeface="宋体" panose="02010600030101010101" pitchFamily="2" charset="-122"/>
            </a:endParaRPr>
          </a:p>
        </p:txBody>
      </p:sp>
      <p:sp>
        <p:nvSpPr>
          <p:cNvPr id="3091" name="Text Box 11"/>
          <p:cNvSpPr txBox="1"/>
          <p:nvPr/>
        </p:nvSpPr>
        <p:spPr>
          <a:xfrm>
            <a:off x="4452938" y="3125788"/>
            <a:ext cx="4537075" cy="461962"/>
          </a:xfrm>
          <a:prstGeom prst="rect">
            <a:avLst/>
          </a:prstGeom>
          <a:noFill/>
          <a:ln w="9525">
            <a:noFill/>
          </a:ln>
        </p:spPr>
        <p:txBody>
          <a:bodyPr>
            <a:spAutoFit/>
          </a:bodyPr>
          <a:lstStyle/>
          <a:p>
            <a:pPr marL="514350" indent="-514350"/>
            <a:r>
              <a:rPr lang="zh-CN" altLang="en-US" sz="2400" b="1" dirty="0">
                <a:solidFill>
                  <a:srgbClr val="000000"/>
                </a:solidFill>
                <a:latin typeface="Times New Roman" panose="02020603050405020304" pitchFamily="18" charset="0"/>
                <a:ea typeface="华文细黑" panose="02010600040101010101" pitchFamily="2" charset="-122"/>
              </a:rPr>
              <a:t>两人拿到赌金的分布律为</a:t>
            </a:r>
          </a:p>
        </p:txBody>
      </p:sp>
      <p:sp>
        <p:nvSpPr>
          <p:cNvPr id="31" name="Oval 35"/>
          <p:cNvSpPr>
            <a:spLocks noChangeArrowheads="1"/>
          </p:cNvSpPr>
          <p:nvPr/>
        </p:nvSpPr>
        <p:spPr bwMode="auto">
          <a:xfrm>
            <a:off x="4139952" y="3284984"/>
            <a:ext cx="241220" cy="228616"/>
          </a:xfrm>
          <a:prstGeom prst="ellipse">
            <a:avLst/>
          </a:prstGeom>
          <a:solidFill>
            <a:srgbClr val="003399"/>
          </a:solidFill>
          <a:ln w="9525">
            <a:solidFill>
              <a:srgbClr val="D7D9E9"/>
            </a:solidFill>
            <a:round/>
          </a:ln>
          <a:effectLst>
            <a:glow rad="63500">
              <a:schemeClr val="accent3">
                <a:satMod val="175000"/>
                <a:alpha val="40000"/>
              </a:schemeClr>
            </a:glow>
            <a:outerShdw blurRad="50800" dist="38100" dir="2700000" algn="tl" rotWithShape="0">
              <a:prstClr val="black">
                <a:alpha val="40000"/>
              </a:prstClr>
            </a:outerShdw>
          </a:effectLst>
          <a:scene3d>
            <a:camera prst="orthographicFront"/>
            <a:lightRig rig="threePt" dir="t"/>
          </a:scene3d>
          <a:sp3d>
            <a:bevelT w="114300" prst="artDeco"/>
          </a:sp3d>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33" name="表格 32"/>
          <p:cNvGraphicFramePr>
            <a:graphicFrameLocks noGrp="1"/>
          </p:cNvGraphicFramePr>
          <p:nvPr/>
        </p:nvGraphicFramePr>
        <p:xfrm>
          <a:off x="4572000" y="3844925"/>
          <a:ext cx="3384549" cy="952500"/>
        </p:xfrm>
        <a:graphic>
          <a:graphicData uri="http://schemas.openxmlformats.org/drawingml/2006/table">
            <a:tbl>
              <a:tblPr firstRow="1" bandRow="1">
                <a:tableStyleId>{5C22544A-7EE6-4342-B048-85BDC9FD1C3A}</a:tableStyleId>
              </a:tblPr>
              <a:tblGrid>
                <a:gridCol w="1128183">
                  <a:extLst>
                    <a:ext uri="{9D8B030D-6E8A-4147-A177-3AD203B41FA5}">
                      <a16:colId xmlns:a16="http://schemas.microsoft.com/office/drawing/2014/main" val="20000"/>
                    </a:ext>
                  </a:extLst>
                </a:gridCol>
                <a:gridCol w="1128183">
                  <a:extLst>
                    <a:ext uri="{9D8B030D-6E8A-4147-A177-3AD203B41FA5}">
                      <a16:colId xmlns:a16="http://schemas.microsoft.com/office/drawing/2014/main" val="20001"/>
                    </a:ext>
                  </a:extLst>
                </a:gridCol>
                <a:gridCol w="1128183">
                  <a:extLst>
                    <a:ext uri="{9D8B030D-6E8A-4147-A177-3AD203B41FA5}">
                      <a16:colId xmlns:a16="http://schemas.microsoft.com/office/drawing/2014/main" val="20002"/>
                    </a:ext>
                  </a:extLst>
                </a:gridCol>
              </a:tblGrid>
              <a:tr h="476250">
                <a:tc>
                  <a:txBody>
                    <a:bodyPr/>
                    <a:lstStyle/>
                    <a:p>
                      <a:pPr algn="ctr"/>
                      <a:r>
                        <a:rPr lang="zh-CN" altLang="en-US" sz="2400" dirty="0">
                          <a:latin typeface="华文细黑" panose="02010600040101010101" pitchFamily="2" charset="-122"/>
                          <a:ea typeface="华文细黑" panose="02010600040101010101" pitchFamily="2" charset="-122"/>
                        </a:rPr>
                        <a:t>甲</a:t>
                      </a:r>
                    </a:p>
                  </a:txBody>
                  <a:tcPr marL="91445" marR="91445" marT="45750" marB="45750">
                    <a:solidFill>
                      <a:srgbClr val="3333FF"/>
                    </a:solidFill>
                  </a:tcPr>
                </a:tc>
                <a:tc>
                  <a:txBody>
                    <a:bodyPr/>
                    <a:lstStyle/>
                    <a:p>
                      <a:pPr algn="ctr"/>
                      <a:r>
                        <a:rPr lang="en-US" altLang="zh-CN" sz="2400" dirty="0"/>
                        <a:t>0</a:t>
                      </a:r>
                      <a:endParaRPr lang="zh-CN" altLang="en-US" sz="2400" dirty="0"/>
                    </a:p>
                  </a:txBody>
                  <a:tcPr marL="91445" marR="91445" marT="45750" marB="45750"/>
                </a:tc>
                <a:tc>
                  <a:txBody>
                    <a:bodyPr/>
                    <a:lstStyle/>
                    <a:p>
                      <a:pPr algn="ctr"/>
                      <a:r>
                        <a:rPr lang="en-US" altLang="zh-CN" sz="2400" dirty="0"/>
                        <a:t>100</a:t>
                      </a:r>
                      <a:endParaRPr lang="zh-CN" altLang="en-US" sz="2400" dirty="0"/>
                    </a:p>
                  </a:txBody>
                  <a:tcPr marL="91445" marR="91445" marT="45750" marB="45750"/>
                </a:tc>
                <a:extLst>
                  <a:ext uri="{0D108BD9-81ED-4DB2-BD59-A6C34878D82A}">
                    <a16:rowId xmlns:a16="http://schemas.microsoft.com/office/drawing/2014/main" val="10000"/>
                  </a:ext>
                </a:extLst>
              </a:tr>
              <a:tr h="476250">
                <a:tc>
                  <a:txBody>
                    <a:bodyPr/>
                    <a:lstStyle/>
                    <a:p>
                      <a:pPr algn="ctr"/>
                      <a:r>
                        <a:rPr lang="en-US" altLang="zh-CN" sz="2400" i="1" dirty="0">
                          <a:solidFill>
                            <a:schemeClr val="accent3"/>
                          </a:solidFill>
                        </a:rPr>
                        <a:t>p</a:t>
                      </a:r>
                      <a:endParaRPr lang="zh-CN" altLang="en-US" sz="2400" i="1" dirty="0">
                        <a:solidFill>
                          <a:schemeClr val="accent3"/>
                        </a:solidFill>
                      </a:endParaRPr>
                    </a:p>
                  </a:txBody>
                  <a:tcPr marL="91445" marR="91445" marT="45750" marB="45750">
                    <a:solidFill>
                      <a:srgbClr val="3333FF"/>
                    </a:solidFill>
                  </a:tcPr>
                </a:tc>
                <a:tc>
                  <a:txBody>
                    <a:bodyPr/>
                    <a:lstStyle/>
                    <a:p>
                      <a:pPr algn="ctr"/>
                      <a:r>
                        <a:rPr lang="en-US" altLang="zh-CN" sz="2400" dirty="0"/>
                        <a:t>25%</a:t>
                      </a:r>
                      <a:endParaRPr lang="zh-CN" altLang="en-US" sz="2400" dirty="0"/>
                    </a:p>
                  </a:txBody>
                  <a:tcPr marL="91445" marR="91445" marT="45750" marB="45750"/>
                </a:tc>
                <a:tc>
                  <a:txBody>
                    <a:bodyPr/>
                    <a:lstStyle/>
                    <a:p>
                      <a:pPr algn="ctr"/>
                      <a:r>
                        <a:rPr lang="en-US" altLang="zh-CN" sz="2400" dirty="0">
                          <a:solidFill>
                            <a:srgbClr val="FF0000"/>
                          </a:solidFill>
                        </a:rPr>
                        <a:t>75%</a:t>
                      </a:r>
                      <a:endParaRPr lang="zh-CN" altLang="en-US" sz="2400" dirty="0">
                        <a:solidFill>
                          <a:srgbClr val="FF0000"/>
                        </a:solidFill>
                      </a:endParaRPr>
                    </a:p>
                  </a:txBody>
                  <a:tcPr marL="91445" marR="91445" marT="45750" marB="45750"/>
                </a:tc>
                <a:extLst>
                  <a:ext uri="{0D108BD9-81ED-4DB2-BD59-A6C34878D82A}">
                    <a16:rowId xmlns:a16="http://schemas.microsoft.com/office/drawing/2014/main" val="10001"/>
                  </a:ext>
                </a:extLst>
              </a:tr>
            </a:tbl>
          </a:graphicData>
        </a:graphic>
      </p:graphicFrame>
      <p:graphicFrame>
        <p:nvGraphicFramePr>
          <p:cNvPr id="35" name="表格 34"/>
          <p:cNvGraphicFramePr>
            <a:graphicFrameLocks noGrp="1"/>
          </p:cNvGraphicFramePr>
          <p:nvPr/>
        </p:nvGraphicFramePr>
        <p:xfrm>
          <a:off x="4572000" y="5084763"/>
          <a:ext cx="3313113" cy="1008062"/>
        </p:xfrm>
        <a:graphic>
          <a:graphicData uri="http://schemas.openxmlformats.org/drawingml/2006/table">
            <a:tbl>
              <a:tblPr firstRow="1" bandRow="1">
                <a:tableStyleId>{5C22544A-7EE6-4342-B048-85BDC9FD1C3A}</a:tableStyleId>
              </a:tblPr>
              <a:tblGrid>
                <a:gridCol w="1104371">
                  <a:extLst>
                    <a:ext uri="{9D8B030D-6E8A-4147-A177-3AD203B41FA5}">
                      <a16:colId xmlns:a16="http://schemas.microsoft.com/office/drawing/2014/main" val="20000"/>
                    </a:ext>
                  </a:extLst>
                </a:gridCol>
                <a:gridCol w="1104371">
                  <a:extLst>
                    <a:ext uri="{9D8B030D-6E8A-4147-A177-3AD203B41FA5}">
                      <a16:colId xmlns:a16="http://schemas.microsoft.com/office/drawing/2014/main" val="20001"/>
                    </a:ext>
                  </a:extLst>
                </a:gridCol>
                <a:gridCol w="1104371">
                  <a:extLst>
                    <a:ext uri="{9D8B030D-6E8A-4147-A177-3AD203B41FA5}">
                      <a16:colId xmlns:a16="http://schemas.microsoft.com/office/drawing/2014/main" val="20002"/>
                    </a:ext>
                  </a:extLst>
                </a:gridCol>
              </a:tblGrid>
              <a:tr h="504031">
                <a:tc>
                  <a:txBody>
                    <a:bodyPr/>
                    <a:lstStyle/>
                    <a:p>
                      <a:pPr algn="ctr"/>
                      <a:r>
                        <a:rPr lang="zh-CN" altLang="en-US" sz="2400" dirty="0">
                          <a:latin typeface="华文细黑" panose="02010600040101010101" pitchFamily="2" charset="-122"/>
                          <a:ea typeface="华文细黑" panose="02010600040101010101" pitchFamily="2" charset="-122"/>
                        </a:rPr>
                        <a:t>乙</a:t>
                      </a:r>
                    </a:p>
                  </a:txBody>
                  <a:tcPr marL="91461" marR="91461" marT="45718" marB="45718">
                    <a:solidFill>
                      <a:srgbClr val="3333FF"/>
                    </a:solidFill>
                  </a:tcPr>
                </a:tc>
                <a:tc>
                  <a:txBody>
                    <a:bodyPr/>
                    <a:lstStyle/>
                    <a:p>
                      <a:pPr algn="ctr"/>
                      <a:r>
                        <a:rPr lang="en-US" altLang="zh-CN" sz="2400" dirty="0"/>
                        <a:t>0</a:t>
                      </a:r>
                      <a:endParaRPr lang="zh-CN" altLang="en-US" sz="2400" dirty="0"/>
                    </a:p>
                  </a:txBody>
                  <a:tcPr marL="91461" marR="91461" marT="45718" marB="45718"/>
                </a:tc>
                <a:tc>
                  <a:txBody>
                    <a:bodyPr/>
                    <a:lstStyle/>
                    <a:p>
                      <a:pPr algn="ctr"/>
                      <a:r>
                        <a:rPr lang="en-US" altLang="zh-CN" sz="2400" dirty="0"/>
                        <a:t>100</a:t>
                      </a:r>
                      <a:endParaRPr lang="zh-CN" altLang="en-US" sz="2400" dirty="0"/>
                    </a:p>
                  </a:txBody>
                  <a:tcPr marL="91461" marR="91461" marT="45718" marB="45718"/>
                </a:tc>
                <a:extLst>
                  <a:ext uri="{0D108BD9-81ED-4DB2-BD59-A6C34878D82A}">
                    <a16:rowId xmlns:a16="http://schemas.microsoft.com/office/drawing/2014/main" val="10000"/>
                  </a:ext>
                </a:extLst>
              </a:tr>
              <a:tr h="504031">
                <a:tc>
                  <a:txBody>
                    <a:bodyPr/>
                    <a:lstStyle/>
                    <a:p>
                      <a:pPr algn="ctr"/>
                      <a:r>
                        <a:rPr lang="en-US" altLang="zh-CN" sz="2400" i="1" dirty="0">
                          <a:solidFill>
                            <a:schemeClr val="accent3"/>
                          </a:solidFill>
                        </a:rPr>
                        <a:t>P</a:t>
                      </a:r>
                      <a:endParaRPr lang="zh-CN" altLang="en-US" sz="2400" i="1" dirty="0">
                        <a:solidFill>
                          <a:schemeClr val="accent3"/>
                        </a:solidFill>
                      </a:endParaRPr>
                    </a:p>
                  </a:txBody>
                  <a:tcPr marL="91461" marR="91461" marT="45718" marB="45718">
                    <a:solidFill>
                      <a:srgbClr val="3333FF"/>
                    </a:solidFill>
                  </a:tcPr>
                </a:tc>
                <a:tc>
                  <a:txBody>
                    <a:bodyPr/>
                    <a:lstStyle/>
                    <a:p>
                      <a:pPr algn="ctr"/>
                      <a:r>
                        <a:rPr lang="en-US" altLang="zh-CN" sz="2400" dirty="0"/>
                        <a:t>75%</a:t>
                      </a:r>
                      <a:endParaRPr lang="zh-CN" altLang="en-US" sz="2400" dirty="0"/>
                    </a:p>
                  </a:txBody>
                  <a:tcPr marL="91461" marR="91461" marT="45718" marB="45718"/>
                </a:tc>
                <a:tc>
                  <a:txBody>
                    <a:bodyPr/>
                    <a:lstStyle/>
                    <a:p>
                      <a:pPr algn="ctr"/>
                      <a:r>
                        <a:rPr lang="en-US" altLang="zh-CN" sz="2400" dirty="0">
                          <a:solidFill>
                            <a:srgbClr val="FF0000"/>
                          </a:solidFill>
                        </a:rPr>
                        <a:t>25%</a:t>
                      </a:r>
                      <a:endParaRPr lang="zh-CN" altLang="en-US" sz="2400" dirty="0">
                        <a:solidFill>
                          <a:srgbClr val="FF0000"/>
                        </a:solidFill>
                      </a:endParaRPr>
                    </a:p>
                  </a:txBody>
                  <a:tcPr marL="91461" marR="91461" marT="45718" marB="45718"/>
                </a:tc>
                <a:extLst>
                  <a:ext uri="{0D108BD9-81ED-4DB2-BD59-A6C34878D82A}">
                    <a16:rowId xmlns:a16="http://schemas.microsoft.com/office/drawing/2014/main" val="10001"/>
                  </a:ext>
                </a:extLst>
              </a:tr>
            </a:tbl>
          </a:graphicData>
        </a:graphic>
      </p:graphicFrame>
      <p:sp>
        <p:nvSpPr>
          <p:cNvPr id="32" name="椭圆 31"/>
          <p:cNvSpPr/>
          <p:nvPr/>
        </p:nvSpPr>
        <p:spPr bwMode="auto">
          <a:xfrm>
            <a:off x="1534210" y="1268760"/>
            <a:ext cx="720080" cy="720080"/>
          </a:xfrm>
          <a:prstGeom prst="ellipse">
            <a:avLst/>
          </a:prstGeom>
          <a:ln>
            <a:noFill/>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1069975" rtl="0" eaLnBrk="1" fontAlgn="base" latinLnBrk="0" hangingPunct="1">
              <a:lnSpc>
                <a:spcPct val="135000"/>
              </a:lnSpc>
              <a:spcBef>
                <a:spcPct val="0"/>
              </a:spcBef>
              <a:spcAft>
                <a:spcPct val="0"/>
              </a:spcAft>
              <a:buClrTx/>
              <a:buSzTx/>
              <a:buFontTx/>
              <a:buNone/>
              <a:defRPr/>
            </a:pPr>
            <a:r>
              <a:rPr kumimoji="1" lang="en-US" altLang="zh-CN" sz="2800" b="0" i="0" u="none" strike="noStrike" kern="1200" cap="none" spc="0" normalizeH="0" baseline="0" noProof="0" dirty="0">
                <a:ln>
                  <a:noFill/>
                </a:ln>
                <a:solidFill>
                  <a:srgbClr val="FFFFE2"/>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rPr>
              <a:t>4</a:t>
            </a:r>
            <a:endParaRPr kumimoji="1" lang="zh-CN" altLang="en-US" sz="2800" b="0" i="0" u="none" strike="noStrike" kern="1200" cap="none" spc="0" normalizeH="0" baseline="0" noProof="0" dirty="0">
              <a:ln>
                <a:noFill/>
              </a:ln>
              <a:solidFill>
                <a:srgbClr val="FFFFE2"/>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sp>
        <p:nvSpPr>
          <p:cNvPr id="34" name="椭圆 33"/>
          <p:cNvSpPr/>
          <p:nvPr/>
        </p:nvSpPr>
        <p:spPr bwMode="auto">
          <a:xfrm>
            <a:off x="670114" y="2549138"/>
            <a:ext cx="1017056" cy="576064"/>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1069975" rtl="0" eaLnBrk="1" fontAlgn="base" latinLnBrk="0" hangingPunct="1">
              <a:lnSpc>
                <a:spcPct val="135000"/>
              </a:lnSpc>
              <a:spcBef>
                <a:spcPct val="0"/>
              </a:spcBef>
              <a:spcAft>
                <a:spcPct val="0"/>
              </a:spcAft>
              <a:buClrTx/>
              <a:buSzTx/>
              <a:buFontTx/>
              <a:buNone/>
              <a:defRPr/>
            </a:pPr>
            <a:r>
              <a:rPr kumimoji="1" lang="zh-CN" altLang="en-US" sz="2000" b="0" i="0" u="none" strike="noStrike" kern="1200" cap="none" spc="0" normalizeH="0" baseline="0" noProof="0" dirty="0">
                <a:ln>
                  <a:noFill/>
                </a:ln>
                <a:solidFill>
                  <a:srgbClr val="FFFFE2"/>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rPr>
              <a:t>甲赢</a:t>
            </a:r>
          </a:p>
        </p:txBody>
      </p:sp>
      <p:cxnSp>
        <p:nvCxnSpPr>
          <p:cNvPr id="44" name="直接连接符 43"/>
          <p:cNvCxnSpPr>
            <a:stCxn id="0" idx="3"/>
            <a:endCxn id="0" idx="0"/>
          </p:cNvCxnSpPr>
          <p:nvPr/>
        </p:nvCxnSpPr>
        <p:spPr bwMode="auto">
          <a:xfrm flipH="1">
            <a:off x="1177925" y="1882775"/>
            <a:ext cx="461963" cy="666750"/>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5" name="直接连接符 44"/>
          <p:cNvCxnSpPr>
            <a:stCxn id="0" idx="5"/>
          </p:cNvCxnSpPr>
          <p:nvPr/>
        </p:nvCxnSpPr>
        <p:spPr bwMode="auto">
          <a:xfrm>
            <a:off x="2149475" y="1882775"/>
            <a:ext cx="473075" cy="682625"/>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6" name="椭圆 45"/>
          <p:cNvSpPr/>
          <p:nvPr/>
        </p:nvSpPr>
        <p:spPr bwMode="auto">
          <a:xfrm>
            <a:off x="2254290" y="3660790"/>
            <a:ext cx="720080" cy="720080"/>
          </a:xfrm>
          <a:prstGeom prst="ellips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1069975" rtl="0" eaLnBrk="1" fontAlgn="base" latinLnBrk="0" hangingPunct="1">
              <a:lnSpc>
                <a:spcPct val="135000"/>
              </a:lnSpc>
              <a:spcBef>
                <a:spcPct val="0"/>
              </a:spcBef>
              <a:spcAft>
                <a:spcPct val="0"/>
              </a:spcAft>
              <a:buClrTx/>
              <a:buSzTx/>
              <a:buFontTx/>
              <a:buNone/>
              <a:defRPr/>
            </a:pPr>
            <a:r>
              <a:rPr kumimoji="1" lang="en-US" altLang="zh-CN" sz="2800" b="0" i="0" u="none" strike="noStrike" kern="1200" cap="none" spc="0" normalizeH="0" baseline="0" noProof="0" dirty="0">
                <a:ln>
                  <a:noFill/>
                </a:ln>
                <a:solidFill>
                  <a:srgbClr val="FFFFE2"/>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rPr>
              <a:t>5</a:t>
            </a:r>
            <a:endParaRPr kumimoji="1" lang="zh-CN" altLang="en-US" sz="2800" b="0" i="0" u="none" strike="noStrike" kern="1200" cap="none" spc="0" normalizeH="0" baseline="0" noProof="0" dirty="0">
              <a:ln>
                <a:noFill/>
              </a:ln>
              <a:solidFill>
                <a:srgbClr val="FFFFE2"/>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cxnSp>
        <p:nvCxnSpPr>
          <p:cNvPr id="47" name="直接连接符 46"/>
          <p:cNvCxnSpPr>
            <a:stCxn id="0" idx="3"/>
          </p:cNvCxnSpPr>
          <p:nvPr/>
        </p:nvCxnSpPr>
        <p:spPr bwMode="auto">
          <a:xfrm flipH="1">
            <a:off x="1831975" y="4275138"/>
            <a:ext cx="527050" cy="666750"/>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8" name="直接连接符 47"/>
          <p:cNvCxnSpPr>
            <a:stCxn id="0" idx="5"/>
            <a:endCxn id="0" idx="0"/>
          </p:cNvCxnSpPr>
          <p:nvPr/>
        </p:nvCxnSpPr>
        <p:spPr bwMode="auto">
          <a:xfrm>
            <a:off x="2868613" y="4275138"/>
            <a:ext cx="398463" cy="706438"/>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50" name="直接连接符 49"/>
          <p:cNvCxnSpPr/>
          <p:nvPr/>
        </p:nvCxnSpPr>
        <p:spPr bwMode="auto">
          <a:xfrm flipH="1">
            <a:off x="2614613" y="3155950"/>
            <a:ext cx="7938" cy="504825"/>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graphicFrame>
        <p:nvGraphicFramePr>
          <p:cNvPr id="3074" name="Object 103"/>
          <p:cNvGraphicFramePr>
            <a:graphicFrameLocks noChangeAspect="1"/>
          </p:cNvGraphicFramePr>
          <p:nvPr/>
        </p:nvGraphicFramePr>
        <p:xfrm>
          <a:off x="673100" y="1958975"/>
          <a:ext cx="757238" cy="390525"/>
        </p:xfrm>
        <a:graphic>
          <a:graphicData uri="http://schemas.openxmlformats.org/presentationml/2006/ole">
            <mc:AlternateContent xmlns:mc="http://schemas.openxmlformats.org/markup-compatibility/2006">
              <mc:Choice xmlns:v="urn:schemas-microsoft-com:vml" Requires="v">
                <p:oleObj r:id="rId3" imgW="6930390" imgH="3593465" progId="Equation.DSMT4">
                  <p:embed/>
                </p:oleObj>
              </mc:Choice>
              <mc:Fallback>
                <p:oleObj r:id="rId3" imgW="6930390" imgH="3593465" progId="Equation.DSMT4">
                  <p:embed/>
                  <p:pic>
                    <p:nvPicPr>
                      <p:cNvPr id="0" name="图片 3085"/>
                      <p:cNvPicPr/>
                      <p:nvPr/>
                    </p:nvPicPr>
                    <p:blipFill>
                      <a:blip r:embed="rId4"/>
                      <a:stretch>
                        <a:fillRect/>
                      </a:stretch>
                    </p:blipFill>
                    <p:spPr>
                      <a:xfrm>
                        <a:off x="673100" y="1958975"/>
                        <a:ext cx="757238" cy="390525"/>
                      </a:xfrm>
                      <a:prstGeom prst="rect">
                        <a:avLst/>
                      </a:prstGeom>
                      <a:noFill/>
                      <a:ln w="38100">
                        <a:noFill/>
                        <a:miter/>
                      </a:ln>
                    </p:spPr>
                  </p:pic>
                </p:oleObj>
              </mc:Fallback>
            </mc:AlternateContent>
          </a:graphicData>
        </a:graphic>
      </p:graphicFrame>
      <p:graphicFrame>
        <p:nvGraphicFramePr>
          <p:cNvPr id="3075" name="Object 104"/>
          <p:cNvGraphicFramePr>
            <a:graphicFrameLocks noChangeAspect="1"/>
          </p:cNvGraphicFramePr>
          <p:nvPr/>
        </p:nvGraphicFramePr>
        <p:xfrm>
          <a:off x="2357438" y="1947863"/>
          <a:ext cx="757237" cy="390525"/>
        </p:xfrm>
        <a:graphic>
          <a:graphicData uri="http://schemas.openxmlformats.org/presentationml/2006/ole">
            <mc:AlternateContent xmlns:mc="http://schemas.openxmlformats.org/markup-compatibility/2006">
              <mc:Choice xmlns:v="urn:schemas-microsoft-com:vml" Requires="v">
                <p:oleObj r:id="rId5" imgW="288925" imgH="152400" progId="Equation.DSMT4">
                  <p:embed/>
                </p:oleObj>
              </mc:Choice>
              <mc:Fallback>
                <p:oleObj r:id="rId5" imgW="288925" imgH="152400" progId="Equation.DSMT4">
                  <p:embed/>
                  <p:pic>
                    <p:nvPicPr>
                      <p:cNvPr id="0" name="图片 3086"/>
                      <p:cNvPicPr/>
                      <p:nvPr/>
                    </p:nvPicPr>
                    <p:blipFill>
                      <a:blip r:embed="rId6"/>
                      <a:stretch>
                        <a:fillRect/>
                      </a:stretch>
                    </p:blipFill>
                    <p:spPr>
                      <a:xfrm>
                        <a:off x="2357438" y="1947863"/>
                        <a:ext cx="757237" cy="390525"/>
                      </a:xfrm>
                      <a:prstGeom prst="rect">
                        <a:avLst/>
                      </a:prstGeom>
                      <a:noFill/>
                      <a:ln w="38100">
                        <a:noFill/>
                        <a:miter/>
                      </a:ln>
                    </p:spPr>
                  </p:pic>
                </p:oleObj>
              </mc:Fallback>
            </mc:AlternateContent>
          </a:graphicData>
        </a:graphic>
      </p:graphicFrame>
      <p:graphicFrame>
        <p:nvGraphicFramePr>
          <p:cNvPr id="3076" name="Object 105"/>
          <p:cNvGraphicFramePr>
            <a:graphicFrameLocks noChangeAspect="1"/>
          </p:cNvGraphicFramePr>
          <p:nvPr/>
        </p:nvGraphicFramePr>
        <p:xfrm>
          <a:off x="3101975" y="4365625"/>
          <a:ext cx="749300" cy="381000"/>
        </p:xfrm>
        <a:graphic>
          <a:graphicData uri="http://schemas.openxmlformats.org/presentationml/2006/ole">
            <mc:AlternateContent xmlns:mc="http://schemas.openxmlformats.org/markup-compatibility/2006">
              <mc:Choice xmlns:v="urn:schemas-microsoft-com:vml" Requires="v">
                <p:oleObj r:id="rId7" imgW="288925" imgH="152400" progId="Equation.DSMT4">
                  <p:embed/>
                </p:oleObj>
              </mc:Choice>
              <mc:Fallback>
                <p:oleObj r:id="rId7" imgW="288925" imgH="152400" progId="Equation.DSMT4">
                  <p:embed/>
                  <p:pic>
                    <p:nvPicPr>
                      <p:cNvPr id="0" name="图片 3087"/>
                      <p:cNvPicPr/>
                      <p:nvPr/>
                    </p:nvPicPr>
                    <p:blipFill>
                      <a:blip r:embed="rId8"/>
                      <a:stretch>
                        <a:fillRect/>
                      </a:stretch>
                    </p:blipFill>
                    <p:spPr>
                      <a:xfrm>
                        <a:off x="3101975" y="4365625"/>
                        <a:ext cx="749300" cy="381000"/>
                      </a:xfrm>
                      <a:prstGeom prst="rect">
                        <a:avLst/>
                      </a:prstGeom>
                      <a:noFill/>
                      <a:ln w="38100">
                        <a:noFill/>
                        <a:miter/>
                      </a:ln>
                    </p:spPr>
                  </p:pic>
                </p:oleObj>
              </mc:Fallback>
            </mc:AlternateContent>
          </a:graphicData>
        </a:graphic>
      </p:graphicFrame>
      <p:sp>
        <p:nvSpPr>
          <p:cNvPr id="64" name="椭圆 63"/>
          <p:cNvSpPr/>
          <p:nvPr/>
        </p:nvSpPr>
        <p:spPr bwMode="auto">
          <a:xfrm>
            <a:off x="2110274" y="2564904"/>
            <a:ext cx="1017056" cy="576064"/>
          </a:xfrm>
          <a:prstGeom prst="ellipse">
            <a:avLst/>
          </a:prstGeom>
          <a:solidFill>
            <a:srgbClr val="003399"/>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1069975" rtl="0" eaLnBrk="1" fontAlgn="base" latinLnBrk="0" hangingPunct="1">
              <a:lnSpc>
                <a:spcPct val="135000"/>
              </a:lnSpc>
              <a:spcBef>
                <a:spcPct val="0"/>
              </a:spcBef>
              <a:spcAft>
                <a:spcPct val="0"/>
              </a:spcAft>
              <a:buClrTx/>
              <a:buSzTx/>
              <a:buFontTx/>
              <a:buNone/>
              <a:defRPr/>
            </a:pPr>
            <a:r>
              <a:rPr kumimoji="1" lang="zh-CN" altLang="en-US" sz="2000" b="0" i="0" u="none" strike="noStrike" kern="1200" cap="none" spc="0" normalizeH="0" baseline="0" noProof="0" dirty="0">
                <a:ln>
                  <a:noFill/>
                </a:ln>
                <a:solidFill>
                  <a:srgbClr val="FFFFE2"/>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rPr>
              <a:t>乙赢</a:t>
            </a:r>
          </a:p>
        </p:txBody>
      </p:sp>
      <p:sp>
        <p:nvSpPr>
          <p:cNvPr id="65" name="椭圆 64"/>
          <p:cNvSpPr/>
          <p:nvPr/>
        </p:nvSpPr>
        <p:spPr bwMode="auto">
          <a:xfrm>
            <a:off x="1318186" y="4965878"/>
            <a:ext cx="1017056" cy="576064"/>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nchor="ctr"/>
          <a:lstStyle/>
          <a:p>
            <a:pPr marL="0" marR="0" lvl="0" indent="0" algn="ctr" defTabSz="1069975" rtl="0" eaLnBrk="1" fontAlgn="base" latinLnBrk="0" hangingPunct="1">
              <a:lnSpc>
                <a:spcPct val="135000"/>
              </a:lnSpc>
              <a:spcBef>
                <a:spcPct val="0"/>
              </a:spcBef>
              <a:spcAft>
                <a:spcPct val="0"/>
              </a:spcAft>
              <a:buClrTx/>
              <a:buSzTx/>
              <a:buFontTx/>
              <a:buNone/>
              <a:defRPr/>
            </a:pPr>
            <a:r>
              <a:rPr kumimoji="1" lang="zh-CN" altLang="en-US" sz="2000" b="0" i="0" u="none" strike="noStrike" kern="1200" cap="none" spc="0" normalizeH="0" baseline="0" noProof="0" dirty="0">
                <a:ln>
                  <a:noFill/>
                </a:ln>
                <a:solidFill>
                  <a:srgbClr val="FFFFE2"/>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rPr>
              <a:t>甲赢</a:t>
            </a:r>
          </a:p>
        </p:txBody>
      </p:sp>
      <p:sp>
        <p:nvSpPr>
          <p:cNvPr id="66" name="椭圆 65"/>
          <p:cNvSpPr/>
          <p:nvPr/>
        </p:nvSpPr>
        <p:spPr bwMode="auto">
          <a:xfrm>
            <a:off x="2758346" y="4981644"/>
            <a:ext cx="1017056" cy="576064"/>
          </a:xfrm>
          <a:prstGeom prst="ellipse">
            <a:avLst/>
          </a:prstGeom>
          <a:solidFill>
            <a:srgbClr val="003399"/>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1069975" rtl="0" eaLnBrk="1" fontAlgn="base" latinLnBrk="0" hangingPunct="1">
              <a:lnSpc>
                <a:spcPct val="135000"/>
              </a:lnSpc>
              <a:spcBef>
                <a:spcPct val="0"/>
              </a:spcBef>
              <a:spcAft>
                <a:spcPct val="0"/>
              </a:spcAft>
              <a:buClrTx/>
              <a:buSzTx/>
              <a:buFontTx/>
              <a:buNone/>
              <a:defRPr/>
            </a:pPr>
            <a:r>
              <a:rPr kumimoji="1" lang="zh-CN" altLang="en-US" sz="2000" b="0" i="0" u="none" strike="noStrike" kern="1200" cap="none" spc="0" normalizeH="0" baseline="0" noProof="0" dirty="0">
                <a:ln>
                  <a:noFill/>
                </a:ln>
                <a:solidFill>
                  <a:srgbClr val="FFFFE2"/>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rPr>
              <a:t>乙赢</a:t>
            </a:r>
          </a:p>
        </p:txBody>
      </p:sp>
      <p:graphicFrame>
        <p:nvGraphicFramePr>
          <p:cNvPr id="3077" name="Object 106"/>
          <p:cNvGraphicFramePr>
            <a:graphicFrameLocks noChangeAspect="1"/>
          </p:cNvGraphicFramePr>
          <p:nvPr/>
        </p:nvGraphicFramePr>
        <p:xfrm>
          <a:off x="1290638" y="4349750"/>
          <a:ext cx="757237" cy="390525"/>
        </p:xfrm>
        <a:graphic>
          <a:graphicData uri="http://schemas.openxmlformats.org/presentationml/2006/ole">
            <mc:AlternateContent xmlns:mc="http://schemas.openxmlformats.org/markup-compatibility/2006">
              <mc:Choice xmlns:v="urn:schemas-microsoft-com:vml" Requires="v">
                <p:oleObj r:id="rId9" imgW="6930390" imgH="3593465" progId="Equation.DSMT4">
                  <p:embed/>
                </p:oleObj>
              </mc:Choice>
              <mc:Fallback>
                <p:oleObj r:id="rId9" imgW="6930390" imgH="3593465" progId="Equation.DSMT4">
                  <p:embed/>
                  <p:pic>
                    <p:nvPicPr>
                      <p:cNvPr id="0" name="图片 3095"/>
                      <p:cNvPicPr/>
                      <p:nvPr/>
                    </p:nvPicPr>
                    <p:blipFill>
                      <a:blip r:embed="rId4"/>
                      <a:stretch>
                        <a:fillRect/>
                      </a:stretch>
                    </p:blipFill>
                    <p:spPr>
                      <a:xfrm>
                        <a:off x="1290638" y="4349750"/>
                        <a:ext cx="757237" cy="390525"/>
                      </a:xfrm>
                      <a:prstGeom prst="rect">
                        <a:avLst/>
                      </a:prstGeom>
                      <a:noFill/>
                      <a:ln w="38100">
                        <a:noFill/>
                        <a:miter/>
                      </a:ln>
                    </p:spPr>
                  </p:pic>
                </p:oleObj>
              </mc:Fallback>
            </mc:AlternateContent>
          </a:graphicData>
        </a:graphic>
      </p:graphicFrame>
      <p:sp>
        <p:nvSpPr>
          <p:cNvPr id="7" name="Text Box 11"/>
          <p:cNvSpPr txBox="1"/>
          <p:nvPr/>
        </p:nvSpPr>
        <p:spPr>
          <a:xfrm>
            <a:off x="4284663" y="2060575"/>
            <a:ext cx="5040312" cy="600075"/>
          </a:xfrm>
          <a:prstGeom prst="rect">
            <a:avLst/>
          </a:prstGeom>
          <a:noFill/>
          <a:ln w="9525">
            <a:noFill/>
          </a:ln>
        </p:spPr>
        <p:txBody>
          <a:bodyPr>
            <a:spAutoFit/>
          </a:bodyPr>
          <a:lstStyle/>
          <a:p>
            <a:pPr>
              <a:lnSpc>
                <a:spcPts val="4000"/>
              </a:lnSpc>
            </a:pPr>
            <a:r>
              <a:rPr lang="zh-CN" altLang="en-US" sz="2400" b="1" dirty="0">
                <a:solidFill>
                  <a:srgbClr val="000000"/>
                </a:solidFill>
                <a:latin typeface="华文细黑" panose="02010600040101010101" pitchFamily="2" charset="-122"/>
                <a:ea typeface="华文细黑" panose="02010600040101010101" pitchFamily="2" charset="-122"/>
              </a:rPr>
              <a:t>乙</a:t>
            </a:r>
            <a:r>
              <a:rPr lang="zh-CN" altLang="en-US" sz="2400" b="1" dirty="0">
                <a:solidFill>
                  <a:srgbClr val="000000"/>
                </a:solidFill>
                <a:latin typeface="Times New Roman" panose="02020603050405020304" pitchFamily="18" charset="0"/>
                <a:ea typeface="宋体" panose="02010600030101010101" pitchFamily="2" charset="-122"/>
              </a:rPr>
              <a:t>： </a:t>
            </a:r>
            <a:r>
              <a:rPr lang="en-US" altLang="zh-CN" sz="2400" b="1" dirty="0">
                <a:solidFill>
                  <a:srgbClr val="000000"/>
                </a:solidFill>
                <a:latin typeface="Times New Roman" panose="02020603050405020304" pitchFamily="18" charset="0"/>
                <a:ea typeface="宋体" panose="02010600030101010101" pitchFamily="2" charset="-122"/>
              </a:rPr>
              <a:t>0×75% + 100×25% = 25</a:t>
            </a:r>
            <a:endParaRPr lang="zh-CN" altLang="en-US" sz="2400" b="1"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box(in)">
                                      <p:cBhvr>
                                        <p:cTn id="7" dur="500"/>
                                        <p:tgtEl>
                                          <p:spTgt spid="6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wipe(left)">
                                      <p:cBhvr>
                                        <p:cTn id="11" dur="500"/>
                                        <p:tgtEl>
                                          <p:spTgt spid="58"/>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6"/>
          <p:cNvSpPr>
            <a:spLocks noChangeArrowheads="1"/>
          </p:cNvSpPr>
          <p:nvPr/>
        </p:nvSpPr>
        <p:spPr bwMode="auto">
          <a:xfrm>
            <a:off x="323850" y="620713"/>
            <a:ext cx="6429375" cy="477838"/>
          </a:xfrm>
          <a:prstGeom prst="rect">
            <a:avLst/>
          </a:prstGeom>
          <a:noFill/>
          <a:ln w="9525" algn="ctr">
            <a:noFill/>
            <a:miter lim="800000"/>
          </a:ln>
          <a:effectLst/>
        </p:spPr>
        <p:txBody>
          <a:bodyPr lIns="106985" tIns="53492" rIns="106985" bIns="53492">
            <a:spAutoFit/>
          </a:bodyPr>
          <a:lstStyle/>
          <a:p>
            <a:pPr marL="0" marR="0" lvl="0" indent="0" algn="l" defTabSz="1069975" rtl="0" eaLnBrk="1" fontAlgn="base" latinLnBrk="0" hangingPunct="1">
              <a:lnSpc>
                <a:spcPct val="100000"/>
              </a:lnSpc>
              <a:spcBef>
                <a:spcPct val="50000"/>
              </a:spcBef>
              <a:spcAft>
                <a:spcPct val="0"/>
              </a:spcAft>
              <a:buClr>
                <a:srgbClr val="800000"/>
              </a:buClr>
              <a:buSzPct val="80000"/>
              <a:buFontTx/>
              <a:buNone/>
              <a:defRPr/>
            </a:pPr>
            <a:r>
              <a:rPr kumimoji="1" lang="en-US" altLang="zh-CN" sz="24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Times New Roman" panose="02020603050405020304"/>
                <a:ea typeface="华文细黑" panose="02010600040101010101" pitchFamily="2" charset="-122"/>
                <a:cs typeface="+mn-cs"/>
              </a:rPr>
              <a:t>2. </a:t>
            </a:r>
            <a:r>
              <a:rPr kumimoji="1" lang="zh-CN" altLang="en-US" sz="24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Times New Roman" panose="02020603050405020304"/>
                <a:ea typeface="华文细黑" panose="02010600040101010101" pitchFamily="2" charset="-122"/>
                <a:cs typeface="+mn-cs"/>
              </a:rPr>
              <a:t>离散型随机变量的数学期望</a:t>
            </a:r>
          </a:p>
        </p:txBody>
      </p:sp>
      <p:sp>
        <p:nvSpPr>
          <p:cNvPr id="10" name="圆角矩形 9"/>
          <p:cNvSpPr/>
          <p:nvPr/>
        </p:nvSpPr>
        <p:spPr bwMode="auto">
          <a:xfrm>
            <a:off x="467171" y="1257334"/>
            <a:ext cx="1224136" cy="576064"/>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marL="0" marR="0" lvl="0" indent="0" algn="l" defTabSz="1069975" rtl="0" eaLnBrk="1" fontAlgn="base" latinLnBrk="0" hangingPunct="1">
              <a:lnSpc>
                <a:spcPct val="135000"/>
              </a:lnSpc>
              <a:spcBef>
                <a:spcPct val="0"/>
              </a:spcBef>
              <a:spcAft>
                <a:spcPct val="0"/>
              </a:spcAft>
              <a:buClrTx/>
              <a:buSzTx/>
              <a:buFontTx/>
              <a:buNone/>
              <a:defRPr/>
            </a:pPr>
            <a:endParaRPr kumimoji="1" lang="zh-CN" altLang="en-US" sz="24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mn-lt"/>
              <a:ea typeface="华文细黑" panose="02010600040101010101" pitchFamily="2" charset="-122"/>
              <a:cs typeface="+mn-cs"/>
            </a:endParaRPr>
          </a:p>
        </p:txBody>
      </p:sp>
      <p:sp>
        <p:nvSpPr>
          <p:cNvPr id="4103" name="Rectangle 4"/>
          <p:cNvSpPr/>
          <p:nvPr/>
        </p:nvSpPr>
        <p:spPr>
          <a:xfrm>
            <a:off x="477838" y="1319213"/>
            <a:ext cx="3733800" cy="433387"/>
          </a:xfrm>
          <a:prstGeom prst="rect">
            <a:avLst/>
          </a:prstGeom>
          <a:noFill/>
          <a:ln w="9525">
            <a:noFill/>
          </a:ln>
        </p:spPr>
        <p:txBody>
          <a:bodyPr anchor="ctr"/>
          <a:lstStyle/>
          <a:p>
            <a:r>
              <a:rPr lang="zh-CN" altLang="en-US" sz="2400" b="1" dirty="0">
                <a:solidFill>
                  <a:srgbClr val="0000FF"/>
                </a:solidFill>
                <a:latin typeface="Times New Roman" panose="02020603050405020304" pitchFamily="18" charset="0"/>
                <a:ea typeface="华文细黑" panose="02010600040101010101" pitchFamily="2" charset="-122"/>
              </a:rPr>
              <a:t>  引例     （射击问题）</a:t>
            </a:r>
          </a:p>
        </p:txBody>
      </p:sp>
      <p:sp>
        <p:nvSpPr>
          <p:cNvPr id="12" name="Text Box 11"/>
          <p:cNvSpPr txBox="1"/>
          <p:nvPr/>
        </p:nvSpPr>
        <p:spPr>
          <a:xfrm>
            <a:off x="468313" y="1916113"/>
            <a:ext cx="8424862" cy="1119187"/>
          </a:xfrm>
          <a:prstGeom prst="rect">
            <a:avLst/>
          </a:prstGeom>
          <a:noFill/>
          <a:ln w="9525">
            <a:noFill/>
          </a:ln>
        </p:spPr>
        <p:txBody>
          <a:bodyPr>
            <a:spAutoFit/>
          </a:bodyPr>
          <a:lstStyle/>
          <a:p>
            <a:pPr indent="-514350">
              <a:lnSpc>
                <a:spcPts val="4000"/>
              </a:lnSpc>
            </a:pPr>
            <a:r>
              <a:rPr lang="zh-CN" altLang="en-US" sz="2400" b="1" dirty="0">
                <a:solidFill>
                  <a:srgbClr val="000000"/>
                </a:solidFill>
                <a:latin typeface="Times New Roman" panose="02020603050405020304" pitchFamily="18" charset="0"/>
                <a:ea typeface="华文细黑" panose="02010600040101010101" pitchFamily="2" charset="-122"/>
              </a:rPr>
              <a:t>     设某射击运动员在同样的条件下射击</a:t>
            </a:r>
            <a:r>
              <a:rPr lang="en-US" altLang="zh-CN" sz="2400" b="1" dirty="0">
                <a:solidFill>
                  <a:srgbClr val="000000"/>
                </a:solidFill>
                <a:latin typeface="Times New Roman" panose="02020603050405020304" pitchFamily="18" charset="0"/>
                <a:ea typeface="华文细黑" panose="02010600040101010101" pitchFamily="2" charset="-122"/>
              </a:rPr>
              <a:t>100</a:t>
            </a:r>
            <a:r>
              <a:rPr lang="zh-CN" altLang="en-US" sz="2400" b="1" dirty="0">
                <a:solidFill>
                  <a:srgbClr val="000000"/>
                </a:solidFill>
                <a:latin typeface="Times New Roman" panose="02020603050405020304" pitchFamily="18" charset="0"/>
                <a:ea typeface="华文细黑" panose="02010600040101010101" pitchFamily="2" charset="-122"/>
              </a:rPr>
              <a:t>次，命中环数与次数如下：</a:t>
            </a:r>
            <a:endParaRPr lang="en-US" altLang="zh-CN" sz="2400" b="1" dirty="0">
              <a:solidFill>
                <a:srgbClr val="000000"/>
              </a:solidFill>
              <a:latin typeface="Times New Roman" panose="02020603050405020304" pitchFamily="18" charset="0"/>
              <a:ea typeface="华文细黑" panose="02010600040101010101" pitchFamily="2" charset="-122"/>
            </a:endParaRPr>
          </a:p>
        </p:txBody>
      </p:sp>
      <p:graphicFrame>
        <p:nvGraphicFramePr>
          <p:cNvPr id="13" name="表格 12"/>
          <p:cNvGraphicFramePr>
            <a:graphicFrameLocks noGrp="1"/>
          </p:cNvGraphicFramePr>
          <p:nvPr/>
        </p:nvGraphicFramePr>
        <p:xfrm>
          <a:off x="1619250" y="3284538"/>
          <a:ext cx="4932363" cy="1317626"/>
        </p:xfrm>
        <a:graphic>
          <a:graphicData uri="http://schemas.openxmlformats.org/drawingml/2006/table">
            <a:tbl>
              <a:tblPr firstRow="1" bandRow="1">
                <a:tableStyleId>{5C22544A-7EE6-4342-B048-85BDC9FD1C3A}</a:tableStyleId>
              </a:tblPr>
              <a:tblGrid>
                <a:gridCol w="2073377">
                  <a:extLst>
                    <a:ext uri="{9D8B030D-6E8A-4147-A177-3AD203B41FA5}">
                      <a16:colId xmlns:a16="http://schemas.microsoft.com/office/drawing/2014/main" val="20000"/>
                    </a:ext>
                  </a:extLst>
                </a:gridCol>
                <a:gridCol w="952996">
                  <a:extLst>
                    <a:ext uri="{9D8B030D-6E8A-4147-A177-3AD203B41FA5}">
                      <a16:colId xmlns:a16="http://schemas.microsoft.com/office/drawing/2014/main" val="20001"/>
                    </a:ext>
                  </a:extLst>
                </a:gridCol>
                <a:gridCol w="1026303">
                  <a:extLst>
                    <a:ext uri="{9D8B030D-6E8A-4147-A177-3AD203B41FA5}">
                      <a16:colId xmlns:a16="http://schemas.microsoft.com/office/drawing/2014/main" val="20002"/>
                    </a:ext>
                  </a:extLst>
                </a:gridCol>
                <a:gridCol w="879687">
                  <a:extLst>
                    <a:ext uri="{9D8B030D-6E8A-4147-A177-3AD203B41FA5}">
                      <a16:colId xmlns:a16="http://schemas.microsoft.com/office/drawing/2014/main" val="20003"/>
                    </a:ext>
                  </a:extLst>
                </a:gridCol>
              </a:tblGrid>
              <a:tr h="658813">
                <a:tc>
                  <a:txBody>
                    <a:bodyPr/>
                    <a:lstStyle/>
                    <a:p>
                      <a:pPr algn="ctr"/>
                      <a:r>
                        <a:rPr lang="zh-CN" altLang="en-US" sz="2400" b="1" dirty="0">
                          <a:solidFill>
                            <a:schemeClr val="tx1"/>
                          </a:solidFill>
                          <a:latin typeface="华文细黑" panose="02010600040101010101" pitchFamily="2" charset="-122"/>
                          <a:ea typeface="华文细黑" panose="02010600040101010101" pitchFamily="2" charset="-122"/>
                        </a:rPr>
                        <a:t>命中环数 </a:t>
                      </a:r>
                      <a:r>
                        <a:rPr lang="en-US" altLang="zh-CN" sz="2400" b="0" i="1" dirty="0">
                          <a:solidFill>
                            <a:schemeClr val="tx1"/>
                          </a:solidFill>
                          <a:latin typeface="+mn-lt"/>
                          <a:ea typeface="楷体_GB2312" pitchFamily="49" charset="-122"/>
                        </a:rPr>
                        <a:t>k</a:t>
                      </a:r>
                      <a:endParaRPr lang="zh-CN" altLang="en-US" sz="2400" b="0" i="1" dirty="0">
                        <a:solidFill>
                          <a:schemeClr val="tx1"/>
                        </a:solidFill>
                        <a:latin typeface="+mn-lt"/>
                        <a:ea typeface="楷体_GB2312" pitchFamily="49" charset="-122"/>
                      </a:endParaRPr>
                    </a:p>
                  </a:txBody>
                  <a:tcPr marL="91450" marR="91450" marT="45702" marB="45702" anchor="ctr">
                    <a:solidFill>
                      <a:srgbClr val="00B0F0"/>
                    </a:solidFill>
                  </a:tcPr>
                </a:tc>
                <a:tc>
                  <a:txBody>
                    <a:bodyPr/>
                    <a:lstStyle/>
                    <a:p>
                      <a:pPr algn="ctr"/>
                      <a:r>
                        <a:rPr lang="en-US" altLang="zh-CN" sz="2400" b="0" dirty="0">
                          <a:solidFill>
                            <a:schemeClr val="accent3"/>
                          </a:solidFill>
                        </a:rPr>
                        <a:t>8</a:t>
                      </a:r>
                      <a:endParaRPr lang="zh-CN" altLang="en-US" sz="2400" b="0" dirty="0">
                        <a:solidFill>
                          <a:schemeClr val="accent3"/>
                        </a:solidFill>
                      </a:endParaRPr>
                    </a:p>
                  </a:txBody>
                  <a:tcPr marL="91450" marR="91450" marT="45702" marB="45702" anchor="ctr"/>
                </a:tc>
                <a:tc>
                  <a:txBody>
                    <a:bodyPr/>
                    <a:lstStyle/>
                    <a:p>
                      <a:pPr algn="ctr"/>
                      <a:r>
                        <a:rPr lang="en-US" altLang="zh-CN" sz="2400" b="0" dirty="0">
                          <a:solidFill>
                            <a:schemeClr val="accent3"/>
                          </a:solidFill>
                        </a:rPr>
                        <a:t>9</a:t>
                      </a:r>
                      <a:endParaRPr lang="zh-CN" altLang="en-US" sz="2400" b="0" dirty="0">
                        <a:solidFill>
                          <a:schemeClr val="accent3"/>
                        </a:solidFill>
                      </a:endParaRPr>
                    </a:p>
                  </a:txBody>
                  <a:tcPr marL="91450" marR="91450" marT="45702" marB="45702" anchor="ctr"/>
                </a:tc>
                <a:tc>
                  <a:txBody>
                    <a:bodyPr/>
                    <a:lstStyle/>
                    <a:p>
                      <a:pPr algn="ctr"/>
                      <a:r>
                        <a:rPr lang="en-US" altLang="zh-CN" sz="2400" b="0" dirty="0">
                          <a:solidFill>
                            <a:schemeClr val="accent3"/>
                          </a:solidFill>
                        </a:rPr>
                        <a:t>10</a:t>
                      </a:r>
                      <a:endParaRPr lang="zh-CN" altLang="en-US" sz="2400" b="0" dirty="0">
                        <a:solidFill>
                          <a:schemeClr val="accent3"/>
                        </a:solidFill>
                      </a:endParaRPr>
                    </a:p>
                  </a:txBody>
                  <a:tcPr marL="91450" marR="91450" marT="45702" marB="45702" anchor="ctr"/>
                </a:tc>
                <a:extLst>
                  <a:ext uri="{0D108BD9-81ED-4DB2-BD59-A6C34878D82A}">
                    <a16:rowId xmlns:a16="http://schemas.microsoft.com/office/drawing/2014/main" val="10000"/>
                  </a:ext>
                </a:extLst>
              </a:tr>
              <a:tr h="658813">
                <a:tc>
                  <a:txBody>
                    <a:bodyPr/>
                    <a:lstStyle/>
                    <a:p>
                      <a:pPr marL="0" algn="l" defTabSz="781685" rtl="0" eaLnBrk="1" latinLnBrk="0" hangingPunct="1"/>
                      <a:r>
                        <a:rPr lang="zh-CN" altLang="en-US" sz="2400" b="0" kern="1200" dirty="0">
                          <a:solidFill>
                            <a:schemeClr val="tx1"/>
                          </a:solidFill>
                          <a:latin typeface="楷体_GB2312" pitchFamily="49" charset="-122"/>
                          <a:ea typeface="楷体_GB2312" pitchFamily="49" charset="-122"/>
                          <a:cs typeface="+mn-cs"/>
                        </a:rPr>
                        <a:t> </a:t>
                      </a:r>
                      <a:r>
                        <a:rPr lang="zh-CN" altLang="en-US" sz="2400" b="1" kern="1200" dirty="0">
                          <a:solidFill>
                            <a:schemeClr val="tx1"/>
                          </a:solidFill>
                          <a:latin typeface="华文细黑" panose="02010600040101010101" pitchFamily="2" charset="-122"/>
                          <a:ea typeface="华文细黑" panose="02010600040101010101" pitchFamily="2" charset="-122"/>
                          <a:cs typeface="+mn-cs"/>
                        </a:rPr>
                        <a:t>命中次数</a:t>
                      </a:r>
                    </a:p>
                  </a:txBody>
                  <a:tcPr marL="91450" marR="91450" marT="45702" marB="45702" anchor="ctr">
                    <a:solidFill>
                      <a:srgbClr val="00B0F0"/>
                    </a:solidFill>
                  </a:tcPr>
                </a:tc>
                <a:tc>
                  <a:txBody>
                    <a:bodyPr/>
                    <a:lstStyle/>
                    <a:p>
                      <a:pPr algn="ctr"/>
                      <a:r>
                        <a:rPr lang="en-US" altLang="zh-CN" sz="2400" b="0" dirty="0">
                          <a:solidFill>
                            <a:schemeClr val="tx1"/>
                          </a:solidFill>
                        </a:rPr>
                        <a:t>15</a:t>
                      </a:r>
                      <a:endParaRPr lang="zh-CN" altLang="en-US" sz="2400" b="0" dirty="0">
                        <a:solidFill>
                          <a:schemeClr val="tx1"/>
                        </a:solidFill>
                      </a:endParaRPr>
                    </a:p>
                  </a:txBody>
                  <a:tcPr marL="91450" marR="91450" marT="45702" marB="45702" anchor="ctr"/>
                </a:tc>
                <a:tc>
                  <a:txBody>
                    <a:bodyPr/>
                    <a:lstStyle/>
                    <a:p>
                      <a:pPr algn="ctr"/>
                      <a:r>
                        <a:rPr lang="en-US" altLang="zh-CN" sz="2400" b="0" dirty="0">
                          <a:solidFill>
                            <a:schemeClr val="tx1"/>
                          </a:solidFill>
                        </a:rPr>
                        <a:t>40</a:t>
                      </a:r>
                      <a:endParaRPr lang="zh-CN" altLang="en-US" sz="2400" b="0" dirty="0">
                        <a:solidFill>
                          <a:schemeClr val="tx1"/>
                        </a:solidFill>
                      </a:endParaRPr>
                    </a:p>
                  </a:txBody>
                  <a:tcPr marL="91450" marR="91450" marT="45702" marB="45702" anchor="ctr"/>
                </a:tc>
                <a:tc>
                  <a:txBody>
                    <a:bodyPr/>
                    <a:lstStyle/>
                    <a:p>
                      <a:pPr algn="ctr"/>
                      <a:r>
                        <a:rPr lang="en-US" altLang="zh-CN" sz="2400" b="0" dirty="0">
                          <a:solidFill>
                            <a:schemeClr val="tx1"/>
                          </a:solidFill>
                        </a:rPr>
                        <a:t>45</a:t>
                      </a:r>
                      <a:endParaRPr lang="zh-CN" altLang="en-US" sz="2400" b="0" dirty="0">
                        <a:solidFill>
                          <a:schemeClr val="tx1"/>
                        </a:solidFill>
                      </a:endParaRPr>
                    </a:p>
                  </a:txBody>
                  <a:tcPr marL="91450" marR="91450" marT="45702" marB="45702" anchor="ctr"/>
                </a:tc>
                <a:extLst>
                  <a:ext uri="{0D108BD9-81ED-4DB2-BD59-A6C34878D82A}">
                    <a16:rowId xmlns:a16="http://schemas.microsoft.com/office/drawing/2014/main" val="10001"/>
                  </a:ext>
                </a:extLst>
              </a:tr>
            </a:tbl>
          </a:graphicData>
        </a:graphic>
      </p:graphicFrame>
      <p:graphicFrame>
        <p:nvGraphicFramePr>
          <p:cNvPr id="75778" name="Object 35"/>
          <p:cNvGraphicFramePr>
            <a:graphicFrameLocks noChangeAspect="1"/>
          </p:cNvGraphicFramePr>
          <p:nvPr/>
        </p:nvGraphicFramePr>
        <p:xfrm>
          <a:off x="3132138" y="4037013"/>
          <a:ext cx="366712" cy="504825"/>
        </p:xfrm>
        <a:graphic>
          <a:graphicData uri="http://schemas.openxmlformats.org/presentationml/2006/ole">
            <mc:AlternateContent xmlns:mc="http://schemas.openxmlformats.org/markup-compatibility/2006">
              <mc:Choice xmlns:v="urn:schemas-microsoft-com:vml" Requires="v">
                <p:oleObj r:id="rId2" imgW="165100" imgH="228600" progId="Equation.DSMT4">
                  <p:embed/>
                </p:oleObj>
              </mc:Choice>
              <mc:Fallback>
                <p:oleObj r:id="rId2" imgW="165100" imgH="228600" progId="Equation.DSMT4">
                  <p:embed/>
                  <p:pic>
                    <p:nvPicPr>
                      <p:cNvPr id="0" name="图片 3088"/>
                      <p:cNvPicPr/>
                      <p:nvPr/>
                    </p:nvPicPr>
                    <p:blipFill>
                      <a:blip r:embed="rId3"/>
                      <a:stretch>
                        <a:fillRect/>
                      </a:stretch>
                    </p:blipFill>
                    <p:spPr>
                      <a:xfrm>
                        <a:off x="3132138" y="4037013"/>
                        <a:ext cx="366712" cy="504825"/>
                      </a:xfrm>
                      <a:prstGeom prst="rect">
                        <a:avLst/>
                      </a:prstGeom>
                      <a:noFill/>
                      <a:ln w="38100">
                        <a:noFill/>
                        <a:miter/>
                      </a:ln>
                    </p:spPr>
                  </p:pic>
                </p:oleObj>
              </mc:Fallback>
            </mc:AlternateContent>
          </a:graphicData>
        </a:graphic>
      </p:graphicFrame>
      <p:sp>
        <p:nvSpPr>
          <p:cNvPr id="17" name="Text Box 11"/>
          <p:cNvSpPr txBox="1"/>
          <p:nvPr/>
        </p:nvSpPr>
        <p:spPr>
          <a:xfrm>
            <a:off x="508000" y="4868863"/>
            <a:ext cx="8424863" cy="549275"/>
          </a:xfrm>
          <a:prstGeom prst="rect">
            <a:avLst/>
          </a:prstGeom>
          <a:noFill/>
          <a:ln w="9525">
            <a:noFill/>
          </a:ln>
        </p:spPr>
        <p:txBody>
          <a:bodyPr>
            <a:spAutoFit/>
          </a:bodyPr>
          <a:lstStyle/>
          <a:p>
            <a:pPr marL="514350" indent="-514350">
              <a:lnSpc>
                <a:spcPts val="4000"/>
              </a:lnSpc>
            </a:pPr>
            <a:r>
              <a:rPr lang="zh-CN" altLang="en-US" sz="2400" b="1" dirty="0">
                <a:solidFill>
                  <a:srgbClr val="000000"/>
                </a:solidFill>
                <a:latin typeface="Times New Roman" panose="02020603050405020304" pitchFamily="18" charset="0"/>
                <a:ea typeface="华文细黑" panose="02010600040101010101" pitchFamily="2" charset="-122"/>
              </a:rPr>
              <a:t>试求该运动员命中环数的平均值？</a:t>
            </a:r>
          </a:p>
        </p:txBody>
      </p:sp>
      <p:pic>
        <p:nvPicPr>
          <p:cNvPr id="14" name="Picture 61" descr="00188b8c41df0a0b06c704"/>
          <p:cNvPicPr>
            <a:picLocks noChangeAspect="1" noChangeArrowheads="1"/>
          </p:cNvPicPr>
          <p:nvPr/>
        </p:nvPicPr>
        <p:blipFill>
          <a:blip r:embed="rId4" cstate="print"/>
          <a:srcRect/>
          <a:stretch>
            <a:fillRect/>
          </a:stretch>
        </p:blipFill>
        <p:spPr bwMode="auto">
          <a:xfrm>
            <a:off x="7092280" y="3933056"/>
            <a:ext cx="2063750" cy="2781300"/>
          </a:xfrm>
          <a:prstGeom prst="rect">
            <a:avLst/>
          </a:prstGeom>
          <a:ln>
            <a:noFill/>
          </a:ln>
          <a:effectLst>
            <a:softEdge rad="112500"/>
          </a:effec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75778"/>
                                        </p:tgtEl>
                                        <p:attrNameLst>
                                          <p:attrName>style.visibility</p:attrName>
                                        </p:attrNameLst>
                                      </p:cBhvr>
                                      <p:to>
                                        <p:strVal val="visible"/>
                                      </p:to>
                                    </p:se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jA4YzkwOWE3M2FjOTM0ODMzZGIxYjE3NTc3N2VkNjYifQ=="/>
</p:tagLst>
</file>

<file path=ppt/tags/tag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KSO_WM_UNIT_TABLE_BEAUTIFY" val="smartTable{81af3c87-5376-45df-8240-e8b3e94e9840}"/>
</p:tagLst>
</file>

<file path=ppt/tags/tag17.xml><?xml version="1.0" encoding="utf-8"?>
<p:tagLst xmlns:a="http://schemas.openxmlformats.org/drawingml/2006/main" xmlns:r="http://schemas.openxmlformats.org/officeDocument/2006/relationships" xmlns:p="http://schemas.openxmlformats.org/presentationml/2006/main">
  <p:tag name="KSO_WM_UNIT_TABLE_BEAUTIFY" val="smartTable{81af3c87-5376-45df-8240-e8b3e94e9840}"/>
</p:tagLst>
</file>

<file path=ppt/tags/tag1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491,&quot;width&quot;:13575}"/>
</p:tagLst>
</file>

<file path=ppt/tags/tag19.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BLANK" val="[{&quot;num&quot;:1,&quot;caseSensitive&quot;:false,&quot;fuzzyMatch&quot;:false,&quot;Score&quot;:1.0,&quot;answers&quot;:[&quot;1/4&quot;,&quot;0.25&quot;]}]"/>
  <p:tag name="PROBLEMSCORE" val="1.0"/>
</p:tagLst>
</file>

<file path=ppt/tags/tag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BLANK" val="[{&quot;num&quot;:1,&quot;caseSensitive&quot;:false,&quot;fuzzyMatch&quot;:false,&quot;Score&quot;:0.5,&quot;answers&quot;:[&quot;13&quot;]},{&quot;num&quot;:2,&quot;caseSensitive&quot;:false,&quot;fuzzyMatch&quot;:false,&quot;Score&quot;:0.5,&quot;answers&quot;:[&quot;11/3&quot;]}]"/>
  <p:tag name="PROBLEMSCORE" val="1.0"/>
</p:tagLst>
</file>

<file path=ppt/tags/tag2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heme/theme1.xml><?xml version="1.0" encoding="utf-8"?>
<a:theme xmlns:a="http://schemas.openxmlformats.org/drawingml/2006/main" name="1_课件">
  <a:themeElements>
    <a:clrScheme name="模板-黄01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模板-黄01">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458A"/>
          </a:solidFill>
          <a:prstDash val="solid"/>
          <a:round/>
          <a:headEnd type="none" w="med" len="med"/>
          <a:tailEnd type="none" w="med" len="med"/>
        </a:ln>
      </a:spPr>
      <a:bodyPr vert="horz" wrap="square" lIns="91440" tIns="45720" rIns="91440" bIns="45720" numCol="1" anchor="t" anchorCtr="0" compatLnSpc="1"/>
      <a:lstStyle>
        <a:defPPr marL="0" marR="0" indent="0" algn="l" defTabSz="1069975" rtl="0" eaLnBrk="1" fontAlgn="base" latinLnBrk="0" hangingPunct="1">
          <a:lnSpc>
            <a:spcPct val="135000"/>
          </a:lnSpc>
          <a:spcBef>
            <a:spcPct val="0"/>
          </a:spcBef>
          <a:spcAft>
            <a:spcPct val="0"/>
          </a:spcAft>
          <a:buClrTx/>
          <a:buSzTx/>
          <a:buFontTx/>
          <a:buNone/>
          <a:defRPr kumimoji="1" lang="zh-CN" altLang="en-US" sz="23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defRPr>
        </a:defPPr>
      </a:lstStyle>
    </a:spDef>
    <a:lnDef>
      <a:spPr bwMode="auto">
        <a:noFill/>
        <a:ln w="31750" cap="rnd" cmpd="sng" algn="ctr">
          <a:solidFill>
            <a:srgbClr val="00458A"/>
          </a:solidFill>
          <a:prstDash val="solid"/>
          <a:round/>
          <a:headEnd type="none" w="med" len="med"/>
          <a:tailEnd type="none" w="med" len="med"/>
        </a:ln>
      </a:spPr>
      <a:bodyPr/>
      <a:lstStyle/>
    </a:lnDef>
  </a:objectDefaults>
  <a:extraClrSchemeLst>
    <a:extraClrScheme>
      <a:clrScheme name="模板-黄01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模板-黄0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模板-黄01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模板-黄01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模板-黄01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模板-黄01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模板-黄01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2425</Words>
  <Application>Microsoft Office PowerPoint</Application>
  <PresentationFormat>全屏显示(4:3)</PresentationFormat>
  <Paragraphs>409</Paragraphs>
  <Slides>53</Slides>
  <Notes>5</Notes>
  <HiddenSlides>6</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53</vt:i4>
      </vt:variant>
    </vt:vector>
  </HeadingPairs>
  <TitlesOfParts>
    <vt:vector size="70" baseType="lpstr">
      <vt:lpstr>黑体</vt:lpstr>
      <vt:lpstr>华文细黑</vt:lpstr>
      <vt:lpstr>楷体_GB2312</vt:lpstr>
      <vt:lpstr>微软雅黑</vt:lpstr>
      <vt:lpstr>微软雅黑</vt:lpstr>
      <vt:lpstr>Arial</vt:lpstr>
      <vt:lpstr>Calibri</vt:lpstr>
      <vt:lpstr>Cambria Math</vt:lpstr>
      <vt:lpstr>Symbol</vt:lpstr>
      <vt:lpstr>Tahoma</vt:lpstr>
      <vt:lpstr>Times New Roman</vt:lpstr>
      <vt:lpstr>Verdana</vt:lpstr>
      <vt:lpstr>Wingdings</vt:lpstr>
      <vt:lpstr>1_课件</vt:lpstr>
      <vt:lpstr>MathType 7.0 Equation</vt:lpstr>
      <vt:lpstr>Equation.3</vt:lpstr>
      <vt:lpstr>Equation</vt:lpstr>
      <vt:lpstr>PowerPoint 演示文稿</vt:lpstr>
      <vt:lpstr>PowerPoint 演示文稿</vt:lpstr>
      <vt:lpstr>第四章  随机变量的数字特征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cumt-abc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dc:title>
  <dc:creator>cmr-zl</dc:creator>
  <cp:lastModifiedBy>新安 任</cp:lastModifiedBy>
  <cp:revision>80</cp:revision>
  <dcterms:created xsi:type="dcterms:W3CDTF">2005-11-14T03:25:00Z</dcterms:created>
  <dcterms:modified xsi:type="dcterms:W3CDTF">2024-04-08T02:32:48Z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8E037760A4E248519239D499ED6F1854</vt:lpwstr>
  </property>
</Properties>
</file>