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545" r:id="rId2"/>
    <p:sldId id="354" r:id="rId3"/>
    <p:sldId id="384" r:id="rId4"/>
    <p:sldId id="386" r:id="rId5"/>
    <p:sldId id="358" r:id="rId6"/>
    <p:sldId id="359" r:id="rId7"/>
    <p:sldId id="360" r:id="rId8"/>
    <p:sldId id="387" r:id="rId9"/>
    <p:sldId id="388" r:id="rId10"/>
    <p:sldId id="363" r:id="rId11"/>
    <p:sldId id="547" r:id="rId12"/>
    <p:sldId id="364" r:id="rId13"/>
    <p:sldId id="365" r:id="rId14"/>
    <p:sldId id="366" r:id="rId15"/>
    <p:sldId id="546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7" r:id="rId24"/>
    <p:sldId id="390" r:id="rId25"/>
    <p:sldId id="379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0F5C0"/>
    <a:srgbClr val="D0F7DC"/>
    <a:srgbClr val="FF33CC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44"/>
      </p:cViewPr>
      <p:guideLst>
        <p:guide orient="horz" pos="2129"/>
        <p:guide pos="288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7A15D-B99D-489E-819C-EFF185DA37E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E97F8-F2FC-4067-A678-3116083982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E97F8-F2FC-4067-A678-31160839823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E97F8-F2FC-4067-A678-31160839823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B3286A1-5205-46B7-ABD9-E01DE4B9B705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7D51FE-F921-4EC9-B2AF-69681B2D0037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482035-FA5B-4E47-A988-247829BAEDA2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A4EE63-45A3-4E1A-BD12-FFCCFAE33698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AA861FA-E714-481B-B2B8-0A92F58BB9FD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7A607F-15B2-464E-B467-1073D692A488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15CA0D7-6AF0-4A39-B935-9CDB9A1CDED2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093F7E-995A-42C6-B376-1AE876ED37C0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EB7D40-8EF8-449C-BE5F-E8661D9E6A87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1C1522-0CE3-4707-9625-14021C695BE3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A535811-7654-4C28-998D-F03E4B1A4EBA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52B06D-6BC3-4B19-AC0A-146481BDBAB5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5458C4-E3B9-4D0E-81CF-CA6C6479800B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FE91F0-F939-4C33-9BC7-58065627CACA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843C2E-164B-4E19-9096-AFB251426FE8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5D108-BD0F-48DB-8616-43ADCFEABB17}" type="datetimeFigureOut"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2024/4/8</a:t>
            </a:fld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Tx/>
              <a:buFont typeface="Symbol" panose="05050102010706020507" pitchFamily="18" charset="2"/>
              <a:buNone/>
              <a:defRPr/>
            </a:pPr>
            <a:r>
              <a:rPr kumimoji="0" lang="zh-CN" altLang="en-US" sz="2700" b="1" i="0" u="none" strike="noStrike" kern="0" cap="none" spc="0" normalizeH="0" baseline="0" noProof="0">
                <a:ln>
                  <a:noFill/>
                </a:ln>
                <a:solidFill>
                  <a:srgbClr val="00003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NUL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9" r:link="rId30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600" y="481013"/>
            <a:ext cx="4679950" cy="14288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1" cstate="print"/>
          <a:srcRect l="19112" r="3088"/>
          <a:stretch>
            <a:fillRect/>
          </a:stretch>
        </p:blipFill>
        <p:spPr bwMode="auto">
          <a:xfrm>
            <a:off x="5580512" y="-21052"/>
            <a:ext cx="3600000" cy="503999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8538" y="244475"/>
            <a:ext cx="3330575" cy="231775"/>
          </a:xfrm>
          <a:prstGeom prst="rect">
            <a:avLst/>
          </a:prstGeom>
          <a:noFill/>
          <a:ln>
            <a:noFill/>
          </a:ln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60C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97286" name="Picture 16"/>
          <p:cNvPicPr/>
          <p:nvPr userDrawn="1"/>
        </p:nvPicPr>
        <p:blipFill>
          <a:blip r:embed="rId32"/>
          <a:stretch>
            <a:fillRect/>
          </a:stretch>
        </p:blipFill>
        <p:spPr>
          <a:xfrm>
            <a:off x="360363" y="61913"/>
            <a:ext cx="612775" cy="6111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9.wmf"/><Relationship Id="rId7" Type="http://schemas.openxmlformats.org/officeDocument/2006/relationships/image" Target="../media/image61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3.e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7.emf"/><Relationship Id="rId3" Type="http://schemas.openxmlformats.org/officeDocument/2006/relationships/tags" Target="../tags/tag3.xml"/><Relationship Id="rId21" Type="http://schemas.openxmlformats.org/officeDocument/2006/relationships/oleObject" Target="../embeddings/oleObject66.bin"/><Relationship Id="rId7" Type="http://schemas.openxmlformats.org/officeDocument/2006/relationships/tags" Target="../tags/tag7.xml"/><Relationship Id="rId12" Type="http://schemas.openxmlformats.org/officeDocument/2006/relationships/image" Target="../media/image64.emf"/><Relationship Id="rId17" Type="http://schemas.openxmlformats.org/officeDocument/2006/relationships/oleObject" Target="../embeddings/oleObject64.bin"/><Relationship Id="rId25" Type="http://schemas.openxmlformats.org/officeDocument/2006/relationships/image" Target="../media/image71.tmp"/><Relationship Id="rId2" Type="http://schemas.openxmlformats.org/officeDocument/2006/relationships/tags" Target="../tags/tag2.xml"/><Relationship Id="rId16" Type="http://schemas.openxmlformats.org/officeDocument/2006/relationships/image" Target="../media/image66.emf"/><Relationship Id="rId20" Type="http://schemas.openxmlformats.org/officeDocument/2006/relationships/image" Target="../media/image68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70.emf"/><Relationship Id="rId5" Type="http://schemas.openxmlformats.org/officeDocument/2006/relationships/tags" Target="../tags/tag5.xml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slideLayout" Target="../slideLayouts/slideLayout7.xml"/><Relationship Id="rId19" Type="http://schemas.openxmlformats.org/officeDocument/2006/relationships/oleObject" Target="../embeddings/oleObject65.bin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5.emf"/><Relationship Id="rId22" Type="http://schemas.openxmlformats.org/officeDocument/2006/relationships/image" Target="../media/image6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3.emf"/><Relationship Id="rId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82.e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5" Type="http://schemas.openxmlformats.org/officeDocument/2006/relationships/image" Target="../media/image81.e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89.emf"/><Relationship Id="rId3" Type="http://schemas.openxmlformats.org/officeDocument/2006/relationships/image" Target="../media/image84.emf"/><Relationship Id="rId7" Type="http://schemas.openxmlformats.org/officeDocument/2006/relationships/image" Target="../media/image86.e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8.wmf"/><Relationship Id="rId5" Type="http://schemas.openxmlformats.org/officeDocument/2006/relationships/image" Target="../media/image85.e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7.e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wmf"/><Relationship Id="rId18" Type="http://schemas.openxmlformats.org/officeDocument/2006/relationships/oleObject" Target="../embeddings/oleObject94.bin"/><Relationship Id="rId26" Type="http://schemas.openxmlformats.org/officeDocument/2006/relationships/oleObject" Target="../embeddings/oleObject98.bin"/><Relationship Id="rId3" Type="http://schemas.openxmlformats.org/officeDocument/2006/relationships/image" Target="../media/image90.wmf"/><Relationship Id="rId21" Type="http://schemas.openxmlformats.org/officeDocument/2006/relationships/image" Target="../media/image99.wmf"/><Relationship Id="rId34" Type="http://schemas.openxmlformats.org/officeDocument/2006/relationships/oleObject" Target="../embeddings/oleObject102.bin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7.wmf"/><Relationship Id="rId25" Type="http://schemas.openxmlformats.org/officeDocument/2006/relationships/image" Target="../media/image101.wmf"/><Relationship Id="rId33" Type="http://schemas.openxmlformats.org/officeDocument/2006/relationships/image" Target="../media/image105.wmf"/><Relationship Id="rId2" Type="http://schemas.openxmlformats.org/officeDocument/2006/relationships/oleObject" Target="../embeddings/oleObject86.bin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5.bin"/><Relationship Id="rId29" Type="http://schemas.openxmlformats.org/officeDocument/2006/relationships/image" Target="../media/image103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97.bin"/><Relationship Id="rId32" Type="http://schemas.openxmlformats.org/officeDocument/2006/relationships/oleObject" Target="../embeddings/oleObject101.bin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99.bin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8.wmf"/><Relationship Id="rId31" Type="http://schemas.openxmlformats.org/officeDocument/2006/relationships/image" Target="../media/image104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2.bin"/><Relationship Id="rId22" Type="http://schemas.openxmlformats.org/officeDocument/2006/relationships/oleObject" Target="../embeddings/oleObject96.bin"/><Relationship Id="rId27" Type="http://schemas.openxmlformats.org/officeDocument/2006/relationships/image" Target="../media/image102.wmf"/><Relationship Id="rId30" Type="http://schemas.openxmlformats.org/officeDocument/2006/relationships/oleObject" Target="../embeddings/oleObject100.bin"/><Relationship Id="rId35" Type="http://schemas.openxmlformats.org/officeDocument/2006/relationships/image" Target="../media/image106.wmf"/><Relationship Id="rId8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112.emf"/><Relationship Id="rId18" Type="http://schemas.openxmlformats.org/officeDocument/2006/relationships/oleObject" Target="../embeddings/oleObject111.bin"/><Relationship Id="rId3" Type="http://schemas.openxmlformats.org/officeDocument/2006/relationships/image" Target="../media/image107.emf"/><Relationship Id="rId21" Type="http://schemas.openxmlformats.org/officeDocument/2006/relationships/image" Target="../media/image116.emf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08.bin"/><Relationship Id="rId17" Type="http://schemas.openxmlformats.org/officeDocument/2006/relationships/image" Target="../media/image114.e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10.bin"/><Relationship Id="rId20" Type="http://schemas.openxmlformats.org/officeDocument/2006/relationships/oleObject" Target="../embeddings/oleObject1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5" Type="http://schemas.openxmlformats.org/officeDocument/2006/relationships/image" Target="../media/image113.emf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15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0.emf"/><Relationship Id="rId14" Type="http://schemas.openxmlformats.org/officeDocument/2006/relationships/oleObject" Target="../embeddings/oleObject10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22.emf"/><Relationship Id="rId18" Type="http://schemas.openxmlformats.org/officeDocument/2006/relationships/oleObject" Target="../embeddings/oleObject121.bin"/><Relationship Id="rId3" Type="http://schemas.openxmlformats.org/officeDocument/2006/relationships/image" Target="../media/image117.emf"/><Relationship Id="rId7" Type="http://schemas.openxmlformats.org/officeDocument/2006/relationships/image" Target="../media/image119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24.emf"/><Relationship Id="rId2" Type="http://schemas.openxmlformats.org/officeDocument/2006/relationships/oleObject" Target="../embeddings/oleObject113.bin"/><Relationship Id="rId16" Type="http://schemas.openxmlformats.org/officeDocument/2006/relationships/oleObject" Target="../embeddings/oleObject1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25.e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20.emf"/><Relationship Id="rId14" Type="http://schemas.openxmlformats.org/officeDocument/2006/relationships/oleObject" Target="../embeddings/oleObject11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31.emf"/><Relationship Id="rId18" Type="http://schemas.openxmlformats.org/officeDocument/2006/relationships/oleObject" Target="../embeddings/oleObject130.bin"/><Relationship Id="rId3" Type="http://schemas.openxmlformats.org/officeDocument/2006/relationships/image" Target="../media/image126.emf"/><Relationship Id="rId21" Type="http://schemas.openxmlformats.org/officeDocument/2006/relationships/image" Target="../media/image135.emf"/><Relationship Id="rId7" Type="http://schemas.openxmlformats.org/officeDocument/2006/relationships/image" Target="../media/image128.emf"/><Relationship Id="rId12" Type="http://schemas.openxmlformats.org/officeDocument/2006/relationships/oleObject" Target="../embeddings/oleObject127.bin"/><Relationship Id="rId17" Type="http://schemas.openxmlformats.org/officeDocument/2006/relationships/image" Target="../media/image133.emf"/><Relationship Id="rId2" Type="http://schemas.openxmlformats.org/officeDocument/2006/relationships/oleObject" Target="../embeddings/oleObject122.bin"/><Relationship Id="rId16" Type="http://schemas.openxmlformats.org/officeDocument/2006/relationships/oleObject" Target="../embeddings/oleObject129.bin"/><Relationship Id="rId20" Type="http://schemas.openxmlformats.org/officeDocument/2006/relationships/oleObject" Target="../embeddings/oleObject1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30.emf"/><Relationship Id="rId5" Type="http://schemas.openxmlformats.org/officeDocument/2006/relationships/image" Target="../media/image127.emf"/><Relationship Id="rId15" Type="http://schemas.openxmlformats.org/officeDocument/2006/relationships/image" Target="../media/image132.emf"/><Relationship Id="rId23" Type="http://schemas.openxmlformats.org/officeDocument/2006/relationships/image" Target="../media/image136.emf"/><Relationship Id="rId10" Type="http://schemas.openxmlformats.org/officeDocument/2006/relationships/oleObject" Target="../embeddings/oleObject126.bin"/><Relationship Id="rId19" Type="http://schemas.openxmlformats.org/officeDocument/2006/relationships/image" Target="../media/image134.e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28.bin"/><Relationship Id="rId22" Type="http://schemas.openxmlformats.org/officeDocument/2006/relationships/oleObject" Target="../embeddings/oleObject13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2.emf"/><Relationship Id="rId18" Type="http://schemas.openxmlformats.org/officeDocument/2006/relationships/oleObject" Target="../embeddings/oleObject141.bin"/><Relationship Id="rId3" Type="http://schemas.openxmlformats.org/officeDocument/2006/relationships/image" Target="../media/image137.emf"/><Relationship Id="rId21" Type="http://schemas.openxmlformats.org/officeDocument/2006/relationships/image" Target="../media/image146.emf"/><Relationship Id="rId7" Type="http://schemas.openxmlformats.org/officeDocument/2006/relationships/image" Target="../media/image139.e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4.e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1.emf"/><Relationship Id="rId5" Type="http://schemas.openxmlformats.org/officeDocument/2006/relationships/image" Target="../media/image138.emf"/><Relationship Id="rId15" Type="http://schemas.openxmlformats.org/officeDocument/2006/relationships/image" Target="../media/image143.emf"/><Relationship Id="rId23" Type="http://schemas.openxmlformats.org/officeDocument/2006/relationships/image" Target="../media/image147.e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45.e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40.e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3.emf"/><Relationship Id="rId3" Type="http://schemas.openxmlformats.org/officeDocument/2006/relationships/image" Target="../media/image148.wmf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49.bin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2.wmf"/><Relationship Id="rId5" Type="http://schemas.openxmlformats.org/officeDocument/2006/relationships/image" Target="../media/image149.wmf"/><Relationship Id="rId15" Type="http://schemas.openxmlformats.org/officeDocument/2006/relationships/image" Target="../media/image154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51.wmf"/><Relationship Id="rId14" Type="http://schemas.openxmlformats.org/officeDocument/2006/relationships/oleObject" Target="../embeddings/oleObject15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60.wmf"/><Relationship Id="rId18" Type="http://schemas.openxmlformats.org/officeDocument/2006/relationships/image" Target="../media/image162.wmf"/><Relationship Id="rId3" Type="http://schemas.openxmlformats.org/officeDocument/2006/relationships/image" Target="../media/image155.emf"/><Relationship Id="rId21" Type="http://schemas.openxmlformats.org/officeDocument/2006/relationships/oleObject" Target="../embeddings/oleObject161.bin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56.bin"/><Relationship Id="rId17" Type="http://schemas.openxmlformats.org/officeDocument/2006/relationships/oleObject" Target="../embeddings/oleObject159.bin"/><Relationship Id="rId2" Type="http://schemas.openxmlformats.org/officeDocument/2006/relationships/oleObject" Target="../embeddings/oleObject151.bin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9.wmf"/><Relationship Id="rId5" Type="http://schemas.openxmlformats.org/officeDocument/2006/relationships/image" Target="../media/image156.emf"/><Relationship Id="rId15" Type="http://schemas.openxmlformats.org/officeDocument/2006/relationships/oleObject" Target="../embeddings/oleObject158.bin"/><Relationship Id="rId10" Type="http://schemas.openxmlformats.org/officeDocument/2006/relationships/oleObject" Target="../embeddings/oleObject155.bin"/><Relationship Id="rId19" Type="http://schemas.openxmlformats.org/officeDocument/2006/relationships/oleObject" Target="../embeddings/oleObject160.bin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58.wmf"/><Relationship Id="rId14" Type="http://schemas.openxmlformats.org/officeDocument/2006/relationships/oleObject" Target="../embeddings/oleObject157.bin"/><Relationship Id="rId22" Type="http://schemas.openxmlformats.org/officeDocument/2006/relationships/image" Target="../media/image16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65.emf"/><Relationship Id="rId7" Type="http://schemas.openxmlformats.org/officeDocument/2006/relationships/image" Target="../media/image167.emf"/><Relationship Id="rId2" Type="http://schemas.openxmlformats.org/officeDocument/2006/relationships/oleObject" Target="../embeddings/oleObject16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69.emf"/><Relationship Id="rId5" Type="http://schemas.openxmlformats.org/officeDocument/2006/relationships/image" Target="../media/image166.e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8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5.emf"/><Relationship Id="rId18" Type="http://schemas.openxmlformats.org/officeDocument/2006/relationships/oleObject" Target="../embeddings/oleObject175.bin"/><Relationship Id="rId3" Type="http://schemas.openxmlformats.org/officeDocument/2006/relationships/image" Target="../media/image170.emf"/><Relationship Id="rId21" Type="http://schemas.openxmlformats.org/officeDocument/2006/relationships/image" Target="../media/image179.emf"/><Relationship Id="rId7" Type="http://schemas.openxmlformats.org/officeDocument/2006/relationships/image" Target="../media/image172.emf"/><Relationship Id="rId12" Type="http://schemas.openxmlformats.org/officeDocument/2006/relationships/oleObject" Target="../embeddings/oleObject172.bin"/><Relationship Id="rId17" Type="http://schemas.openxmlformats.org/officeDocument/2006/relationships/image" Target="../media/image177.emf"/><Relationship Id="rId2" Type="http://schemas.openxmlformats.org/officeDocument/2006/relationships/oleObject" Target="../embeddings/oleObject167.bin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4.emf"/><Relationship Id="rId5" Type="http://schemas.openxmlformats.org/officeDocument/2006/relationships/image" Target="../media/image171.emf"/><Relationship Id="rId15" Type="http://schemas.openxmlformats.org/officeDocument/2006/relationships/image" Target="../media/image176.emf"/><Relationship Id="rId23" Type="http://schemas.openxmlformats.org/officeDocument/2006/relationships/image" Target="../media/image180.emf"/><Relationship Id="rId10" Type="http://schemas.openxmlformats.org/officeDocument/2006/relationships/oleObject" Target="../embeddings/oleObject171.bin"/><Relationship Id="rId19" Type="http://schemas.openxmlformats.org/officeDocument/2006/relationships/image" Target="../media/image178.emf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3.emf"/><Relationship Id="rId14" Type="http://schemas.openxmlformats.org/officeDocument/2006/relationships/oleObject" Target="../embeddings/oleObject173.bin"/><Relationship Id="rId22" Type="http://schemas.openxmlformats.org/officeDocument/2006/relationships/oleObject" Target="../embeddings/oleObject17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image" Target="../media/image181.emf"/><Relationship Id="rId7" Type="http://schemas.openxmlformats.org/officeDocument/2006/relationships/image" Target="../media/image183.e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82.e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84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90.emf"/><Relationship Id="rId3" Type="http://schemas.openxmlformats.org/officeDocument/2006/relationships/image" Target="../media/image185.emf"/><Relationship Id="rId7" Type="http://schemas.openxmlformats.org/officeDocument/2006/relationships/image" Target="../media/image187.emf"/><Relationship Id="rId12" Type="http://schemas.openxmlformats.org/officeDocument/2006/relationships/oleObject" Target="../embeddings/oleObject187.bin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89.emf"/><Relationship Id="rId5" Type="http://schemas.openxmlformats.org/officeDocument/2006/relationships/image" Target="../media/image186.emf"/><Relationship Id="rId15" Type="http://schemas.openxmlformats.org/officeDocument/2006/relationships/image" Target="../media/image191.e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88.emf"/><Relationship Id="rId14" Type="http://schemas.openxmlformats.org/officeDocument/2006/relationships/oleObject" Target="../embeddings/oleObject188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9" Type="http://schemas.openxmlformats.org/officeDocument/2006/relationships/oleObject" Target="../embeddings/oleObject23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5.emf"/><Relationship Id="rId42" Type="http://schemas.openxmlformats.org/officeDocument/2006/relationships/image" Target="../media/image29.emf"/><Relationship Id="rId7" Type="http://schemas.openxmlformats.org/officeDocument/2006/relationships/oleObject" Target="../embeddings/oleObject7.bin"/><Relationship Id="rId2" Type="http://schemas.openxmlformats.org/officeDocument/2006/relationships/audio" Target="../media/audio1.wav"/><Relationship Id="rId16" Type="http://schemas.openxmlformats.org/officeDocument/2006/relationships/image" Target="../media/image16.emf"/><Relationship Id="rId29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20.emf"/><Relationship Id="rId32" Type="http://schemas.openxmlformats.org/officeDocument/2006/relationships/image" Target="../media/image24.e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8.emf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22.emf"/><Relationship Id="rId36" Type="http://schemas.openxmlformats.org/officeDocument/2006/relationships/image" Target="../media/image26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30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3.e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Relationship Id="rId8" Type="http://schemas.openxmlformats.org/officeDocument/2006/relationships/image" Target="../media/image12.emf"/><Relationship Id="rId3" Type="http://schemas.openxmlformats.org/officeDocument/2006/relationships/oleObject" Target="../embeddings/oleObject5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7.emf"/><Relationship Id="rId46" Type="http://schemas.openxmlformats.org/officeDocument/2006/relationships/image" Target="../media/image31.emf"/><Relationship Id="rId20" Type="http://schemas.openxmlformats.org/officeDocument/2006/relationships/image" Target="../media/image18.emf"/><Relationship Id="rId41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35.w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1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5.emf"/><Relationship Id="rId7" Type="http://schemas.openxmlformats.org/officeDocument/2006/relationships/image" Target="../media/image47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9.e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1780" y="620688"/>
            <a:ext cx="3960440" cy="989012"/>
          </a:xfrm>
        </p:spPr>
        <p:txBody>
          <a:bodyPr/>
          <a:lstStyle/>
          <a:p>
            <a:pPr algn="l"/>
            <a:r>
              <a:rPr lang="zh-CN" altLang="en-US" b="0" dirty="0">
                <a:ea typeface="楷体_GB2312" panose="02010609030101010101" charset="-122"/>
              </a:rPr>
              <a:t>数学期望性质</a:t>
            </a:r>
          </a:p>
        </p:txBody>
      </p:sp>
      <p:sp>
        <p:nvSpPr>
          <p:cNvPr id="3" name="Rectangle 2"/>
          <p:cNvSpPr/>
          <p:nvPr/>
        </p:nvSpPr>
        <p:spPr>
          <a:xfrm>
            <a:off x="881063" y="1301750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1.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 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是常数，则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</a:t>
            </a:r>
            <a:r>
              <a:rPr lang="en-US" altLang="zh-CN" i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;</a:t>
            </a:r>
          </a:p>
        </p:txBody>
      </p:sp>
      <p:sp>
        <p:nvSpPr>
          <p:cNvPr id="4" name="Rectangle 4"/>
          <p:cNvSpPr/>
          <p:nvPr/>
        </p:nvSpPr>
        <p:spPr>
          <a:xfrm>
            <a:off x="881063" y="2742784"/>
            <a:ext cx="50482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3.</a:t>
            </a:r>
          </a:p>
        </p:txBody>
      </p:sp>
      <p:graphicFrame>
        <p:nvGraphicFramePr>
          <p:cNvPr id="5" name="Object 36"/>
          <p:cNvGraphicFramePr>
            <a:graphicFrameLocks noChangeAspect="1"/>
          </p:cNvGraphicFramePr>
          <p:nvPr/>
        </p:nvGraphicFramePr>
        <p:xfrm>
          <a:off x="1385888" y="2828869"/>
          <a:ext cx="3890571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69000" imgH="635000" progId="Equation.DSMT4">
                  <p:embed/>
                </p:oleObj>
              </mc:Choice>
              <mc:Fallback>
                <p:oleObj r:id="rId3" imgW="5969000" imgH="635000" progId="Equation.DSMT4">
                  <p:embed/>
                  <p:pic>
                    <p:nvPicPr>
                      <p:cNvPr id="0" name="Object 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85888" y="2828869"/>
                        <a:ext cx="3890571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/>
          <p:nvPr/>
        </p:nvSpPr>
        <p:spPr>
          <a:xfrm>
            <a:off x="890588" y="2015679"/>
            <a:ext cx="64770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2.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</a:t>
            </a:r>
            <a:r>
              <a:rPr lang="en-US" altLang="zh-CN" i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是常数，则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CX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CE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);</a:t>
            </a:r>
          </a:p>
        </p:txBody>
      </p:sp>
      <p:sp>
        <p:nvSpPr>
          <p:cNvPr id="7" name="Rectangle 2"/>
          <p:cNvSpPr/>
          <p:nvPr/>
        </p:nvSpPr>
        <p:spPr>
          <a:xfrm>
            <a:off x="852437" y="3427540"/>
            <a:ext cx="6731024" cy="519112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4.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、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Y</a:t>
            </a:r>
            <a:r>
              <a:rPr lang="en-US" altLang="zh-CN" i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独立，则 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charset="-122"/>
              </a:rPr>
              <a:t>XY 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charset="-122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charset="-122"/>
              </a:rPr>
              <a:t>)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charset="-122"/>
              </a:rPr>
              <a:t>E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楷体_GB2312" panose="02010609030101010101" charset="-122"/>
              </a:rPr>
              <a:t>Y </a:t>
            </a:r>
            <a:r>
              <a:rPr lang="en-US" altLang="zh-CN" b="1" dirty="0">
                <a:latin typeface="Times New Roman" panose="02020603050405020304" pitchFamily="18" charset="0"/>
                <a:ea typeface="楷体_GB2312" panose="02010609030101010101" charset="-122"/>
              </a:rPr>
              <a:t>);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52437" y="4246196"/>
            <a:ext cx="513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solidFill>
                  <a:srgbClr val="3333FF"/>
                </a:solidFill>
                <a:latin typeface="+mj-lt"/>
                <a:ea typeface="楷体_GB2312" panose="02010609030101010101" charset="-122"/>
              </a:rPr>
              <a:t>5.</a:t>
            </a:r>
            <a:r>
              <a:rPr kumimoji="1" lang="zh-CN" altLang="en-US" sz="2800" dirty="0">
                <a:solidFill>
                  <a:srgbClr val="3333FF"/>
                </a:solidFill>
                <a:latin typeface="+mj-lt"/>
                <a:ea typeface="楷体_GB2312" panose="02010609030101010101" charset="-122"/>
              </a:rPr>
              <a:t> </a:t>
            </a:r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charset="-122"/>
                <a:ea typeface="楷体_GB2312" panose="02010609030101010101" charset="-122"/>
              </a:rPr>
              <a:t>柯西</a:t>
            </a:r>
            <a:r>
              <a:rPr kumimoji="1" lang="en-US" altLang="zh-CN" sz="2800" dirty="0">
                <a:solidFill>
                  <a:srgbClr val="3333FF"/>
                </a:solidFill>
                <a:latin typeface="楷体_GB2312" panose="02010609030101010101" charset="-122"/>
                <a:ea typeface="楷体_GB2312" panose="02010609030101010101" charset="-122"/>
              </a:rPr>
              <a:t>-</a:t>
            </a:r>
            <a:r>
              <a:rPr kumimoji="1" lang="zh-CN" altLang="en-US" sz="2800" dirty="0">
                <a:solidFill>
                  <a:srgbClr val="3333FF"/>
                </a:solidFill>
                <a:latin typeface="楷体_GB2312" panose="02010609030101010101" charset="-122"/>
                <a:ea typeface="楷体_GB2312" panose="02010609030101010101" charset="-122"/>
              </a:rPr>
              <a:t>施瓦尔兹不等式</a:t>
            </a:r>
            <a:r>
              <a:rPr kumimoji="1" lang="en-US" altLang="zh-CN" sz="2800" dirty="0">
                <a:solidFill>
                  <a:srgbClr val="3333FF"/>
                </a:solidFill>
                <a:latin typeface="楷体_GB2312" panose="02010609030101010101" charset="-122"/>
                <a:ea typeface="楷体_GB2312" panose="02010609030101010101" charset="-122"/>
              </a:rPr>
              <a:t>:</a:t>
            </a:r>
            <a:endParaRPr kumimoji="1" lang="zh-CN" altLang="en-US" sz="2800" dirty="0">
              <a:solidFill>
                <a:srgbClr val="3333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5004048" y="4282807"/>
          <a:ext cx="3700090" cy="47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92800" imgH="736600" progId="Equation.DSMT4">
                  <p:embed/>
                </p:oleObj>
              </mc:Choice>
              <mc:Fallback>
                <p:oleObj name="Equation" r:id="rId5" imgW="5892800" imgH="736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282807"/>
                        <a:ext cx="3700090" cy="476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8"/>
          <p:cNvGrpSpPr/>
          <p:nvPr/>
        </p:nvGrpSpPr>
        <p:grpSpPr bwMode="auto">
          <a:xfrm>
            <a:off x="874662" y="5027715"/>
            <a:ext cx="2400642" cy="542471"/>
            <a:chOff x="371" y="3685"/>
            <a:chExt cx="1499" cy="364"/>
          </a:xfrm>
        </p:grpSpPr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371" y="3693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6</a:t>
              </a:r>
              <a:r>
                <a:rPr lang="en-US" altLang="zh-CN" sz="2800" b="1" dirty="0">
                  <a:solidFill>
                    <a:srgbClr val="3333FF"/>
                  </a:solidFill>
                  <a:ea typeface="楷体_GB2312" panose="02010609030101010101" charset="-122"/>
                </a:rPr>
                <a:t>.</a:t>
              </a:r>
            </a:p>
          </p:txBody>
        </p:sp>
        <p:graphicFrame>
          <p:nvGraphicFramePr>
            <p:cNvPr id="12" name="Object 18"/>
            <p:cNvGraphicFramePr>
              <a:graphicFrameLocks noChangeAspect="1"/>
            </p:cNvGraphicFramePr>
            <p:nvPr/>
          </p:nvGraphicFramePr>
          <p:xfrm>
            <a:off x="703" y="3685"/>
            <a:ext cx="116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35100" imgH="355600" progId="Equation.DSMT4">
                    <p:embed/>
                  </p:oleObj>
                </mc:Choice>
                <mc:Fallback>
                  <p:oleObj name="Equation" r:id="rId7" imgW="1435100" imgH="355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3685"/>
                          <a:ext cx="116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21"/>
          <p:cNvGraphicFramePr>
            <a:graphicFrameLocks noChangeAspect="1"/>
          </p:cNvGraphicFramePr>
          <p:nvPr/>
        </p:nvGraphicFramePr>
        <p:xfrm>
          <a:off x="3417838" y="5064797"/>
          <a:ext cx="2162274" cy="524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38835" imgH="203200" progId="Equation.DSMT4">
                  <p:embed/>
                </p:oleObj>
              </mc:Choice>
              <mc:Fallback>
                <p:oleObj name="Equation" r:id="rId9" imgW="838835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38" y="5064797"/>
                        <a:ext cx="2162274" cy="5244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0624"/>
              </p:ext>
            </p:extLst>
          </p:nvPr>
        </p:nvGraphicFramePr>
        <p:xfrm>
          <a:off x="746899" y="3649821"/>
          <a:ext cx="6256356" cy="799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330120" progId="Equation.DSMT4">
                  <p:embed/>
                </p:oleObj>
              </mc:Choice>
              <mc:Fallback>
                <p:oleObj name="Equation" r:id="rId2" imgW="2654280" imgH="330120" progId="Equation.DSMT4">
                  <p:embed/>
                  <p:pic>
                    <p:nvPicPr>
                      <p:cNvPr id="0" name="图片 344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899" y="3649821"/>
                        <a:ext cx="6256356" cy="799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885954"/>
              </p:ext>
            </p:extLst>
          </p:nvPr>
        </p:nvGraphicFramePr>
        <p:xfrm>
          <a:off x="1057872" y="4503518"/>
          <a:ext cx="6466456" cy="987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406080" progId="Equation.DSMT4">
                  <p:embed/>
                </p:oleObj>
              </mc:Choice>
              <mc:Fallback>
                <p:oleObj name="Equation" r:id="rId4" imgW="2743200" imgH="406080" progId="Equation.DSMT4">
                  <p:embed/>
                  <p:pic>
                    <p:nvPicPr>
                      <p:cNvPr id="0" name="图片 34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57872" y="4503518"/>
                        <a:ext cx="6466456" cy="98771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758955"/>
              </p:ext>
            </p:extLst>
          </p:nvPr>
        </p:nvGraphicFramePr>
        <p:xfrm>
          <a:off x="1148555" y="5515629"/>
          <a:ext cx="195421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47800" imgH="622300" progId="Equation.3">
                  <p:embed/>
                </p:oleObj>
              </mc:Choice>
              <mc:Fallback>
                <p:oleObj r:id="rId6" imgW="1447800" imgH="622300" progId="Equation.3">
                  <p:embed/>
                  <p:pic>
                    <p:nvPicPr>
                      <p:cNvPr id="0" name="图片 34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8555" y="5515629"/>
                        <a:ext cx="1954213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9" name="Group 5"/>
          <p:cNvGrpSpPr/>
          <p:nvPr/>
        </p:nvGrpSpPr>
        <p:grpSpPr>
          <a:xfrm>
            <a:off x="450055" y="594518"/>
            <a:ext cx="6583363" cy="2236788"/>
            <a:chOff x="288" y="223"/>
            <a:chExt cx="4147" cy="1409"/>
          </a:xfrm>
        </p:grpSpPr>
        <p:sp>
          <p:nvSpPr>
            <p:cNvPr id="54281" name="Text Box 6"/>
            <p:cNvSpPr txBox="1"/>
            <p:nvPr/>
          </p:nvSpPr>
          <p:spPr>
            <a:xfrm>
              <a:off x="720" y="237"/>
              <a:ext cx="29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latin typeface="楷体_GB2312" panose="02010609030101010101" charset="-122"/>
                  <a:ea typeface="楷体_GB2312" panose="02010609030101010101" charset="-122"/>
                </a:rPr>
                <a:t>设随机变量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lang="zh-CN" altLang="en-US" dirty="0">
                  <a:latin typeface="楷体_GB2312" panose="02010609030101010101" charset="-122"/>
                  <a:ea typeface="楷体_GB2312" panose="02010609030101010101" charset="-122"/>
                </a:rPr>
                <a:t>的概率密度为</a:t>
              </a:r>
            </a:p>
          </p:txBody>
        </p:sp>
        <p:graphicFrame>
          <p:nvGraphicFramePr>
            <p:cNvPr id="54277" name="Object 25"/>
            <p:cNvGraphicFramePr>
              <a:graphicFrameLocks noChangeAspect="1"/>
            </p:cNvGraphicFramePr>
            <p:nvPr/>
          </p:nvGraphicFramePr>
          <p:xfrm>
            <a:off x="728" y="654"/>
            <a:ext cx="2383" cy="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273800" imgH="2552700" progId="Equation.DSMT4">
                    <p:embed/>
                  </p:oleObj>
                </mc:Choice>
                <mc:Fallback>
                  <p:oleObj r:id="rId8" imgW="6273800" imgH="2552700" progId="Equation.DSMT4">
                    <p:embed/>
                    <p:pic>
                      <p:nvPicPr>
                        <p:cNvPr id="0" name="图片 343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28" y="654"/>
                          <a:ext cx="2383" cy="9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2" name="Text Box 8"/>
            <p:cNvSpPr txBox="1"/>
            <p:nvPr/>
          </p:nvSpPr>
          <p:spPr>
            <a:xfrm>
              <a:off x="3516" y="968"/>
              <a:ext cx="919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dirty="0">
                  <a:latin typeface="楷体_GB2312" panose="02010609030101010101" charset="-122"/>
                  <a:ea typeface="楷体_GB2312" panose="02010609030101010101" charset="-122"/>
                </a:rPr>
                <a:t>求</a:t>
              </a:r>
              <a:r>
                <a:rPr lang="en-US" altLang="zh-CN" i="1" dirty="0">
                  <a:latin typeface="+mj-lt"/>
                  <a:ea typeface="楷体_GB2312" panose="02010609030101010101" charset="-122"/>
                </a:rPr>
                <a:t>D(X</a:t>
              </a:r>
              <a:r>
                <a:rPr lang="en-US" altLang="zh-CN" dirty="0">
                  <a:latin typeface="+mj-lt"/>
                  <a:ea typeface="楷体_GB2312" panose="02010609030101010101" charset="-122"/>
                </a:rPr>
                <a:t>)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.</a:t>
              </a:r>
              <a:r>
                <a:rPr lang="zh-CN" altLang="en-US" dirty="0">
                  <a:latin typeface="楷体_GB2312" panose="02010609030101010101" charset="-122"/>
                  <a:ea typeface="楷体_GB2312" panose="02010609030101010101" charset="-122"/>
                </a:rPr>
                <a:t> </a:t>
              </a:r>
              <a:endParaRPr lang="zh-CN" altLang="en-US" baseline="30000" dirty="0">
                <a:latin typeface="楷体_GB2312" panose="02010609030101010101" charset="-122"/>
                <a:ea typeface="楷体_GB2312" panose="02010609030101010101" charset="-122"/>
              </a:endParaRPr>
            </a:p>
          </p:txBody>
        </p:sp>
        <p:sp>
          <p:nvSpPr>
            <p:cNvPr id="54283" name="Rectangle 9"/>
            <p:cNvSpPr/>
            <p:nvPr/>
          </p:nvSpPr>
          <p:spPr>
            <a:xfrm>
              <a:off x="288" y="223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84010" name="Text Box 10"/>
          <p:cNvSpPr txBox="1"/>
          <p:nvPr/>
        </p:nvSpPr>
        <p:spPr>
          <a:xfrm>
            <a:off x="546100" y="3008313"/>
            <a:ext cx="539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解</a:t>
            </a:r>
          </a:p>
        </p:txBody>
      </p:sp>
      <p:graphicFrame>
        <p:nvGraphicFramePr>
          <p:cNvPr id="384011" name="Object 26"/>
          <p:cNvGraphicFramePr>
            <a:graphicFrameLocks noChangeAspect="1"/>
          </p:cNvGraphicFramePr>
          <p:nvPr/>
        </p:nvGraphicFramePr>
        <p:xfrm>
          <a:off x="1100138" y="2965450"/>
          <a:ext cx="35464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489200" imgH="431800" progId="Equation.DSMT4">
                  <p:embed/>
                </p:oleObj>
              </mc:Choice>
              <mc:Fallback>
                <p:oleObj r:id="rId10" imgW="2489200" imgH="431800" progId="Equation.DSMT4">
                  <p:embed/>
                  <p:pic>
                    <p:nvPicPr>
                      <p:cNvPr id="0" name="图片 34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0138" y="2965450"/>
                        <a:ext cx="3546475" cy="655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D2F65-A519-C62E-3A42-C98305C25B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4E1D069-555A-26B0-9FD3-322F8A0C1897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8596BF00-C613-59BF-825B-679B3F3546CC}"/>
              </a:ext>
            </a:extLst>
          </p:cNvPr>
          <p:cNvGrpSpPr/>
          <p:nvPr/>
        </p:nvGrpSpPr>
        <p:grpSpPr>
          <a:xfrm>
            <a:off x="549275" y="695325"/>
            <a:ext cx="8072438" cy="1203325"/>
            <a:chOff x="284" y="245"/>
            <a:chExt cx="5085" cy="758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0E8AF86C-B0FD-6256-FB88-826CB0B4148F}"/>
                </a:ext>
              </a:extLst>
            </p:cNvPr>
            <p:cNvSpPr/>
            <p:nvPr/>
          </p:nvSpPr>
          <p:spPr>
            <a:xfrm>
              <a:off x="336" y="252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练习</a:t>
              </a:r>
              <a:endPara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sp>
          <p:nvSpPr>
            <p:cNvPr id="15" name="Text Box 4">
              <a:extLst>
                <a:ext uri="{FF2B5EF4-FFF2-40B4-BE49-F238E27FC236}">
                  <a16:creationId xmlns:a16="http://schemas.microsoft.com/office/drawing/2014/main" id="{3883B199-C366-C110-A89D-373B6CF576AF}"/>
                </a:ext>
              </a:extLst>
            </p:cNvPr>
            <p:cNvSpPr txBox="1"/>
            <p:nvPr/>
          </p:nvSpPr>
          <p:spPr>
            <a:xfrm>
              <a:off x="857" y="261"/>
              <a:ext cx="19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设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的可能取值为</a:t>
              </a:r>
            </a:p>
          </p:txBody>
        </p:sp>
        <p:graphicFrame>
          <p:nvGraphicFramePr>
            <p:cNvPr id="16" name="Object 58">
              <a:extLst>
                <a:ext uri="{FF2B5EF4-FFF2-40B4-BE49-F238E27FC236}">
                  <a16:creationId xmlns:a16="http://schemas.microsoft.com/office/drawing/2014/main" id="{572F2DAC-1AE2-C513-541E-30D49A8B0E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9" y="288"/>
            <a:ext cx="2279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5194300" imgH="647700" progId="Equation.DSMT4">
                    <p:embed/>
                  </p:oleObj>
                </mc:Choice>
                <mc:Fallback>
                  <p:oleObj r:id="rId11" imgW="5194300" imgH="647700" progId="Equation.DSMT4">
                    <p:embed/>
                    <p:pic>
                      <p:nvPicPr>
                        <p:cNvPr id="67586" name="Object 5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09" y="288"/>
                          <a:ext cx="2279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6">
              <a:extLst>
                <a:ext uri="{FF2B5EF4-FFF2-40B4-BE49-F238E27FC236}">
                  <a16:creationId xmlns:a16="http://schemas.microsoft.com/office/drawing/2014/main" id="{0ED4F5D8-739C-98D0-EE35-F7EBF420A866}"/>
                </a:ext>
              </a:extLst>
            </p:cNvPr>
            <p:cNvSpPr txBox="1"/>
            <p:nvPr/>
          </p:nvSpPr>
          <p:spPr>
            <a:xfrm>
              <a:off x="5028" y="245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且</a:t>
              </a:r>
            </a:p>
          </p:txBody>
        </p:sp>
        <p:graphicFrame>
          <p:nvGraphicFramePr>
            <p:cNvPr id="18" name="Object 59">
              <a:extLst>
                <a:ext uri="{FF2B5EF4-FFF2-40B4-BE49-F238E27FC236}">
                  <a16:creationId xmlns:a16="http://schemas.microsoft.com/office/drawing/2014/main" id="{EB475C41-E82D-E985-7146-D79C5704EB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" y="729"/>
            <a:ext cx="25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6019800" imgH="584200" progId="Equation.DSMT4">
                    <p:embed/>
                  </p:oleObj>
                </mc:Choice>
                <mc:Fallback>
                  <p:oleObj r:id="rId13" imgW="6019800" imgH="584200" progId="Equation.DSMT4">
                    <p:embed/>
                    <p:pic>
                      <p:nvPicPr>
                        <p:cNvPr id="67587" name="Object 5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84" y="729"/>
                          <a:ext cx="2524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5FA8488F-B47F-B74A-865D-0CE908BA1E9B}"/>
                </a:ext>
              </a:extLst>
            </p:cNvPr>
            <p:cNvSpPr txBox="1"/>
            <p:nvPr/>
          </p:nvSpPr>
          <p:spPr>
            <a:xfrm>
              <a:off x="2784" y="676"/>
              <a:ext cx="178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，求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的分布律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.</a:t>
              </a:r>
            </a:p>
          </p:txBody>
        </p: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7A81FAA4-6D91-5321-70B5-748E827B6231}"/>
              </a:ext>
            </a:extLst>
          </p:cNvPr>
          <p:cNvGrpSpPr/>
          <p:nvPr/>
        </p:nvGrpSpPr>
        <p:grpSpPr>
          <a:xfrm>
            <a:off x="1933575" y="2660650"/>
            <a:ext cx="4343400" cy="1050925"/>
            <a:chOff x="1156" y="1661"/>
            <a:chExt cx="2736" cy="662"/>
          </a:xfrm>
        </p:grpSpPr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01C1F9CB-0056-36ED-0A34-4DAEED493014}"/>
                </a:ext>
              </a:extLst>
            </p:cNvPr>
            <p:cNvSpPr/>
            <p:nvPr/>
          </p:nvSpPr>
          <p:spPr>
            <a:xfrm>
              <a:off x="1636" y="1661"/>
              <a:ext cx="0" cy="66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3259B0F6-E814-B25E-A197-03F0BCA48D19}"/>
                </a:ext>
              </a:extLst>
            </p:cNvPr>
            <p:cNvSpPr/>
            <p:nvPr/>
          </p:nvSpPr>
          <p:spPr>
            <a:xfrm>
              <a:off x="1156" y="1997"/>
              <a:ext cx="27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4" name="Object 61">
              <a:extLst>
                <a:ext uri="{FF2B5EF4-FFF2-40B4-BE49-F238E27FC236}">
                  <a16:creationId xmlns:a16="http://schemas.microsoft.com/office/drawing/2014/main" id="{9E99BD8A-48D6-CC48-C8B2-993865F574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706"/>
            <a:ext cx="23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508000" imgH="431800" progId="Equation.DSMT4">
                    <p:embed/>
                  </p:oleObj>
                </mc:Choice>
                <mc:Fallback>
                  <p:oleObj r:id="rId15" imgW="508000" imgH="431800" progId="Equation.DSMT4">
                    <p:embed/>
                    <p:pic>
                      <p:nvPicPr>
                        <p:cNvPr id="67589" name="Object 61"/>
                        <p:cNvPicPr/>
                        <p:nvPr/>
                      </p:nvPicPr>
                      <p:blipFill>
                        <a:blip r:embed="rId16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38" y="1706"/>
                          <a:ext cx="236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3">
              <a:extLst>
                <a:ext uri="{FF2B5EF4-FFF2-40B4-BE49-F238E27FC236}">
                  <a16:creationId xmlns:a16="http://schemas.microsoft.com/office/drawing/2014/main" id="{AC59596F-A50F-F1E2-C30C-75065FEEB4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2" y="1695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66700" imgH="457200" progId="Equation.DSMT4">
                    <p:embed/>
                  </p:oleObj>
                </mc:Choice>
                <mc:Fallback>
                  <p:oleObj r:id="rId17" imgW="266700" imgH="457200" progId="Equation.DSMT4">
                    <p:embed/>
                    <p:pic>
                      <p:nvPicPr>
                        <p:cNvPr id="67591" name="Object 63"/>
                        <p:cNvPicPr/>
                        <p:nvPr/>
                      </p:nvPicPr>
                      <p:blipFill>
                        <a:blip r:embed="rId18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32" y="1695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64">
              <a:extLst>
                <a:ext uri="{FF2B5EF4-FFF2-40B4-BE49-F238E27FC236}">
                  <a16:creationId xmlns:a16="http://schemas.microsoft.com/office/drawing/2014/main" id="{2AABE91A-49F5-CE31-3946-41EC45E64D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4" y="1701"/>
            <a:ext cx="24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571500" imgH="444500" progId="Equation.DSMT4">
                    <p:embed/>
                  </p:oleObj>
                </mc:Choice>
                <mc:Fallback>
                  <p:oleObj r:id="rId19" imgW="571500" imgH="444500" progId="Equation.DSMT4">
                    <p:embed/>
                    <p:pic>
                      <p:nvPicPr>
                        <p:cNvPr id="67592" name="Object 64"/>
                        <p:cNvPicPr/>
                        <p:nvPr/>
                      </p:nvPicPr>
                      <p:blipFill>
                        <a:blip r:embed="rId20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44" y="1701"/>
                          <a:ext cx="240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5">
              <a:extLst>
                <a:ext uri="{FF2B5EF4-FFF2-40B4-BE49-F238E27FC236}">
                  <a16:creationId xmlns:a16="http://schemas.microsoft.com/office/drawing/2014/main" id="{83374359-3F4E-319F-5C9A-67E6F023CB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2" y="1701"/>
            <a:ext cx="8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177800" imgH="444500" progId="Equation.DSMT4">
                    <p:embed/>
                  </p:oleObj>
                </mc:Choice>
                <mc:Fallback>
                  <p:oleObj r:id="rId21" imgW="177800" imgH="444500" progId="Equation.DSMT4">
                    <p:embed/>
                    <p:pic>
                      <p:nvPicPr>
                        <p:cNvPr id="67593" name="Object 65"/>
                        <p:cNvPicPr/>
                        <p:nvPr/>
                      </p:nvPicPr>
                      <p:blipFill>
                        <a:blip r:embed="rId22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2" y="1701"/>
                          <a:ext cx="88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68">
              <a:extLst>
                <a:ext uri="{FF2B5EF4-FFF2-40B4-BE49-F238E27FC236}">
                  <a16:creationId xmlns:a16="http://schemas.microsoft.com/office/drawing/2014/main" id="{7023FE75-1DF9-48C3-B813-713D5F65F8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2" y="1979"/>
            <a:ext cx="255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558800" imgH="647700" progId="Equation.DSMT4">
                    <p:embed/>
                  </p:oleObj>
                </mc:Choice>
                <mc:Fallback>
                  <p:oleObj r:id="rId23" imgW="558800" imgH="647700" progId="Equation.DSMT4">
                    <p:embed/>
                    <p:pic>
                      <p:nvPicPr>
                        <p:cNvPr id="67596" name="Object 68"/>
                        <p:cNvPicPr/>
                        <p:nvPr/>
                      </p:nvPicPr>
                      <p:blipFill>
                        <a:blip r:embed="rId24"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2" y="1979"/>
                          <a:ext cx="255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 Box 8">
            <a:extLst>
              <a:ext uri="{FF2B5EF4-FFF2-40B4-BE49-F238E27FC236}">
                <a16:creationId xmlns:a16="http://schemas.microsoft.com/office/drawing/2014/main" id="{7855B2B1-1ABE-5D5A-0839-7B3A43E762A0}"/>
              </a:ext>
            </a:extLst>
          </p:cNvPr>
          <p:cNvSpPr txBox="1"/>
          <p:nvPr/>
        </p:nvSpPr>
        <p:spPr>
          <a:xfrm>
            <a:off x="3194140" y="3841998"/>
            <a:ext cx="1261884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填小数</a:t>
            </a:r>
            <a:endParaRPr lang="en-US" altLang="zh-CN" dirty="0"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FEECDD-A94A-83A5-1463-5D244FEFF55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>
              <a:extLst>
                <a:ext uri="{FF2B5EF4-FFF2-40B4-BE49-F238E27FC236}">
                  <a16:creationId xmlns:a16="http://schemas.microsoft.com/office/drawing/2014/main" id="{F22D58A4-E846-41CF-6BD6-EA8480513C1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ColorBlock">
              <a:extLst>
                <a:ext uri="{FF2B5EF4-FFF2-40B4-BE49-F238E27FC236}">
                  <a16:creationId xmlns:a16="http://schemas.microsoft.com/office/drawing/2014/main" id="{00E502C3-471A-804A-E820-593138C9706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ypeText">
              <a:extLst>
                <a:ext uri="{FF2B5EF4-FFF2-40B4-BE49-F238E27FC236}">
                  <a16:creationId xmlns:a16="http://schemas.microsoft.com/office/drawing/2014/main" id="{06DD8B0A-7FCE-4D25-8ECF-D88005332A39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0" name="TipText">
              <a:extLst>
                <a:ext uri="{FF2B5EF4-FFF2-40B4-BE49-F238E27FC236}">
                  <a16:creationId xmlns:a16="http://schemas.microsoft.com/office/drawing/2014/main" id="{20596522-B5A0-63E2-7FB8-2754953E4CF6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1EE0CAD-13F9-AD30-7774-9357453D2AD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1713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/>
          <p:nvPr/>
        </p:nvSpPr>
        <p:spPr>
          <a:xfrm>
            <a:off x="896938" y="1590675"/>
            <a:ext cx="5181600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是常数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,  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则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=0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 ;</a:t>
            </a:r>
          </a:p>
        </p:txBody>
      </p:sp>
      <p:sp>
        <p:nvSpPr>
          <p:cNvPr id="385027" name="Rectangle 3"/>
          <p:cNvSpPr/>
          <p:nvPr/>
        </p:nvSpPr>
        <p:spPr>
          <a:xfrm>
            <a:off x="792163" y="2355850"/>
            <a:ext cx="5870575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 2.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是常数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, 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则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CX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C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)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;</a:t>
            </a:r>
          </a:p>
        </p:txBody>
      </p:sp>
      <p:sp>
        <p:nvSpPr>
          <p:cNvPr id="55303" name="Rectangle 5"/>
          <p:cNvSpPr/>
          <p:nvPr/>
        </p:nvSpPr>
        <p:spPr>
          <a:xfrm>
            <a:off x="431800" y="863600"/>
            <a:ext cx="29718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楷体_GB2312" panose="02010609030101010101" charset="-122"/>
                <a:ea typeface="黑体" panose="02010609060101010101" pitchFamily="49" charset="-122"/>
              </a:rPr>
              <a:t>二、方差的性质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5032" name="Text Box 8"/>
          <p:cNvSpPr txBox="1"/>
          <p:nvPr/>
        </p:nvSpPr>
        <p:spPr>
          <a:xfrm>
            <a:off x="901700" y="3182938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证</a:t>
            </a:r>
          </a:p>
        </p:txBody>
      </p:sp>
      <p:graphicFrame>
        <p:nvGraphicFramePr>
          <p:cNvPr id="385033" name="Object 14"/>
          <p:cNvGraphicFramePr>
            <a:graphicFrameLocks noChangeAspect="1"/>
          </p:cNvGraphicFramePr>
          <p:nvPr/>
        </p:nvGraphicFramePr>
        <p:xfrm>
          <a:off x="1751013" y="3243263"/>
          <a:ext cx="415131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83400" imgH="723900" progId="Equation.DSMT4">
                  <p:embed/>
                </p:oleObj>
              </mc:Choice>
              <mc:Fallback>
                <p:oleObj r:id="rId2" imgW="6883400" imgH="723900" progId="Equation.DSMT4">
                  <p:embed/>
                  <p:pic>
                    <p:nvPicPr>
                      <p:cNvPr id="0" name="图片 34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51013" y="3243263"/>
                        <a:ext cx="4151312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4" name="Object 15"/>
          <p:cNvGraphicFramePr>
            <a:graphicFrameLocks noChangeAspect="1"/>
          </p:cNvGraphicFramePr>
          <p:nvPr/>
        </p:nvGraphicFramePr>
        <p:xfrm>
          <a:off x="2838450" y="4005263"/>
          <a:ext cx="300831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03800" imgH="749300" progId="Equation.DSMT4">
                  <p:embed/>
                </p:oleObj>
              </mc:Choice>
              <mc:Fallback>
                <p:oleObj r:id="rId4" imgW="5003800" imgH="749300" progId="Equation.DSMT4">
                  <p:embed/>
                  <p:pic>
                    <p:nvPicPr>
                      <p:cNvPr id="0" name="图片 34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38450" y="4005263"/>
                        <a:ext cx="3008313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2832100" y="4803775"/>
          <a:ext cx="1528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27300" imgH="749300" progId="Equation.DSMT4">
                  <p:embed/>
                </p:oleObj>
              </mc:Choice>
              <mc:Fallback>
                <p:oleObj r:id="rId6" imgW="2527300" imgH="749300" progId="Equation.DSMT4">
                  <p:embed/>
                  <p:pic>
                    <p:nvPicPr>
                      <p:cNvPr id="0" name="图片 34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32100" y="4803775"/>
                        <a:ext cx="15287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27" grpId="0"/>
      <p:bldP spid="3850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34"/>
          <p:cNvGraphicFramePr>
            <a:graphicFrameLocks noChangeAspect="1"/>
          </p:cNvGraphicFramePr>
          <p:nvPr/>
        </p:nvGraphicFramePr>
        <p:xfrm>
          <a:off x="1403648" y="4649737"/>
          <a:ext cx="228346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0" imgH="635000" progId="Equation.DSMT4">
                  <p:embed/>
                </p:oleObj>
              </mc:Choice>
              <mc:Fallback>
                <p:oleObj r:id="rId2" imgW="3683000" imgH="635000" progId="Equation.DSMT4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648" y="4649737"/>
                        <a:ext cx="228346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1" name="Object 35"/>
          <p:cNvGraphicFramePr>
            <a:graphicFrameLocks noChangeAspect="1"/>
          </p:cNvGraphicFramePr>
          <p:nvPr/>
        </p:nvGraphicFramePr>
        <p:xfrm>
          <a:off x="1414091" y="5265960"/>
          <a:ext cx="22320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70300" imgH="622300" progId="Equation.DSMT4">
                  <p:embed/>
                </p:oleObj>
              </mc:Choice>
              <mc:Fallback>
                <p:oleObj r:id="rId4" imgW="3670300" imgH="622300" progId="Equation.DSMT4">
                  <p:embed/>
                  <p:pic>
                    <p:nvPicPr>
                      <p:cNvPr id="0" name="图片 34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14091" y="5265960"/>
                        <a:ext cx="2232025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/>
          <p:nvPr/>
        </p:nvSpPr>
        <p:spPr>
          <a:xfrm>
            <a:off x="638175" y="908050"/>
            <a:ext cx="40147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 3.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与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独立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，则</a:t>
            </a:r>
          </a:p>
        </p:txBody>
      </p:sp>
      <p:graphicFrame>
        <p:nvGraphicFramePr>
          <p:cNvPr id="16" name="Object 36"/>
          <p:cNvGraphicFramePr>
            <a:graphicFrameLocks noChangeAspect="1"/>
          </p:cNvGraphicFramePr>
          <p:nvPr/>
        </p:nvGraphicFramePr>
        <p:xfrm>
          <a:off x="3941763" y="976312"/>
          <a:ext cx="4028440" cy="50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197600" imgH="774700" progId="Equation.DSMT4">
                  <p:embed/>
                </p:oleObj>
              </mc:Choice>
              <mc:Fallback>
                <p:oleObj r:id="rId6" imgW="6197600" imgH="774700" progId="Equation.DSMT4">
                  <p:embed/>
                  <p:pic>
                    <p:nvPicPr>
                      <p:cNvPr id="0" name="图片 34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1763" y="976312"/>
                        <a:ext cx="4028440" cy="503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/>
          <p:nvPr/>
        </p:nvSpPr>
        <p:spPr>
          <a:xfrm>
            <a:off x="685800" y="1566863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证</a:t>
            </a:r>
          </a:p>
        </p:txBody>
      </p:sp>
      <p:graphicFrame>
        <p:nvGraphicFramePr>
          <p:cNvPr id="18" name="Object 37"/>
          <p:cNvGraphicFramePr>
            <a:graphicFrameLocks noChangeAspect="1"/>
          </p:cNvGraphicFramePr>
          <p:nvPr/>
        </p:nvGraphicFramePr>
        <p:xfrm>
          <a:off x="1403643" y="1666875"/>
          <a:ext cx="147312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356800" imgH="11582400" progId="Equation.DSMT4">
                  <p:embed/>
                </p:oleObj>
              </mc:Choice>
              <mc:Fallback>
                <p:oleObj name="Equation" r:id="rId8" imgW="35356800" imgH="11582400" progId="Equation.DSMT4">
                  <p:embed/>
                  <p:pic>
                    <p:nvPicPr>
                      <p:cNvPr id="0" name="图片 34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03643" y="1666875"/>
                        <a:ext cx="1473120" cy="48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8"/>
          <p:cNvGraphicFramePr>
            <a:graphicFrameLocks noChangeAspect="1"/>
          </p:cNvGraphicFramePr>
          <p:nvPr/>
        </p:nvGraphicFramePr>
        <p:xfrm>
          <a:off x="1403648" y="2839332"/>
          <a:ext cx="4657344" cy="46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277100" imgH="723900" progId="Equation.DSMT4">
                  <p:embed/>
                </p:oleObj>
              </mc:Choice>
              <mc:Fallback>
                <p:oleObj r:id="rId10" imgW="7277100" imgH="723900" progId="Equation.DSMT4">
                  <p:embed/>
                  <p:pic>
                    <p:nvPicPr>
                      <p:cNvPr id="0" name="图片 345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03648" y="2839332"/>
                        <a:ext cx="4657344" cy="4632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9"/>
          <p:cNvGraphicFramePr>
            <a:graphicFrameLocks noChangeAspect="1"/>
          </p:cNvGraphicFramePr>
          <p:nvPr/>
        </p:nvGraphicFramePr>
        <p:xfrm>
          <a:off x="1403350" y="3425825"/>
          <a:ext cx="429895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254500" imgH="457200" progId="Equation.DSMT4">
                  <p:embed/>
                </p:oleObj>
              </mc:Choice>
              <mc:Fallback>
                <p:oleObj r:id="rId12" imgW="4254500" imgH="457200" progId="Equation.DSMT4">
                  <p:embed/>
                  <p:pic>
                    <p:nvPicPr>
                      <p:cNvPr id="0" name="图片 34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350" y="3425825"/>
                        <a:ext cx="4298950" cy="480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0"/>
          <p:cNvGraphicFramePr>
            <a:graphicFrameLocks noChangeAspect="1"/>
          </p:cNvGraphicFramePr>
          <p:nvPr/>
        </p:nvGraphicFramePr>
        <p:xfrm>
          <a:off x="2358578" y="4043313"/>
          <a:ext cx="4457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0" imgH="635000" progId="Equation.DSMT4">
                  <p:embed/>
                </p:oleObj>
              </mc:Choice>
              <mc:Fallback>
                <p:oleObj r:id="rId14" imgW="6858000" imgH="635000" progId="Equation.DSMT4">
                  <p:embed/>
                  <p:pic>
                    <p:nvPicPr>
                      <p:cNvPr id="0" name="图片 34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58578" y="4043313"/>
                        <a:ext cx="44577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1"/>
          <p:cNvGraphicFramePr>
            <a:graphicFrameLocks noChangeAspect="1"/>
          </p:cNvGraphicFramePr>
          <p:nvPr/>
        </p:nvGraphicFramePr>
        <p:xfrm>
          <a:off x="3745062" y="4662397"/>
          <a:ext cx="404971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705600" imgH="635000" progId="Equation.DSMT4">
                  <p:embed/>
                </p:oleObj>
              </mc:Choice>
              <mc:Fallback>
                <p:oleObj r:id="rId16" imgW="6705600" imgH="635000" progId="Equation.DSMT4">
                  <p:embed/>
                  <p:pic>
                    <p:nvPicPr>
                      <p:cNvPr id="0" name="图片 34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45062" y="4662397"/>
                        <a:ext cx="4049712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7"/>
          <p:cNvGraphicFramePr>
            <a:graphicFrameLocks noChangeAspect="1"/>
          </p:cNvGraphicFramePr>
          <p:nvPr/>
        </p:nvGraphicFramePr>
        <p:xfrm>
          <a:off x="1403644" y="2232166"/>
          <a:ext cx="340344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1686400" imgH="10972800" progId="Equation.DSMT4">
                  <p:embed/>
                </p:oleObj>
              </mc:Choice>
              <mc:Fallback>
                <p:oleObj name="Equation" r:id="rId18" imgW="81686400" imgH="10972800" progId="Equation.DSMT4">
                  <p:embed/>
                  <p:pic>
                    <p:nvPicPr>
                      <p:cNvPr id="0" name="Object 3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403644" y="2232166"/>
                        <a:ext cx="340344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878311" y="5589240"/>
            <a:ext cx="1893489" cy="748612"/>
            <a:chOff x="983274" y="5656296"/>
            <a:chExt cx="1893489" cy="748612"/>
          </a:xfrm>
        </p:grpSpPr>
        <p:sp>
          <p:nvSpPr>
            <p:cNvPr id="3" name="箭头: 下 2"/>
            <p:cNvSpPr/>
            <p:nvPr/>
          </p:nvSpPr>
          <p:spPr bwMode="auto">
            <a:xfrm rot="10800000">
              <a:off x="1552960" y="5656296"/>
              <a:ext cx="205432" cy="230343"/>
            </a:xfrm>
            <a:prstGeom prst="downArrow">
              <a:avLst/>
            </a:prstGeom>
            <a:solidFill>
              <a:srgbClr val="002060"/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83274" y="5881688"/>
              <a:ext cx="189348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X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与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Y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独立</a:t>
              </a:r>
              <a:endParaRPr lang="zh-CN" altLang="en-US" dirty="0"/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4224788" y="5140647"/>
            <a:ext cx="3672408" cy="26948"/>
          </a:xfrm>
          <a:prstGeom prst="line">
            <a:avLst/>
          </a:prstGeom>
          <a:noFill/>
          <a:ln w="31750" cap="rnd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2" name="Object 26"/>
          <p:cNvGraphicFramePr>
            <a:graphicFrameLocks noChangeAspect="1"/>
          </p:cNvGraphicFramePr>
          <p:nvPr/>
        </p:nvGraphicFramePr>
        <p:xfrm>
          <a:off x="1462072" y="2121509"/>
          <a:ext cx="34988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82900" imgH="457200" progId="Equation.DSMT4">
                  <p:embed/>
                </p:oleObj>
              </mc:Choice>
              <mc:Fallback>
                <p:oleObj r:id="rId2" imgW="2882900" imgH="457200" progId="Equation.DSMT4">
                  <p:embed/>
                  <p:pic>
                    <p:nvPicPr>
                      <p:cNvPr id="0" name="图片 34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62072" y="2121509"/>
                        <a:ext cx="349885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Object 27"/>
          <p:cNvGraphicFramePr>
            <a:graphicFrameLocks noChangeAspect="1"/>
          </p:cNvGraphicFramePr>
          <p:nvPr/>
        </p:nvGraphicFramePr>
        <p:xfrm>
          <a:off x="1482996" y="1480187"/>
          <a:ext cx="536098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432300" imgH="457200" progId="Equation.DSMT4">
                  <p:embed/>
                </p:oleObj>
              </mc:Choice>
              <mc:Fallback>
                <p:oleObj r:id="rId4" imgW="4432300" imgH="457200" progId="Equation.DSMT4">
                  <p:embed/>
                  <p:pic>
                    <p:nvPicPr>
                      <p:cNvPr id="0" name="图片 345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2996" y="1480187"/>
                        <a:ext cx="5360988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5" name="Rectangle 7"/>
          <p:cNvSpPr/>
          <p:nvPr/>
        </p:nvSpPr>
        <p:spPr>
          <a:xfrm>
            <a:off x="739775" y="845770"/>
            <a:ext cx="6376988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若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与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Y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独立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，且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是常数，则</a:t>
            </a:r>
          </a:p>
        </p:txBody>
      </p:sp>
      <p:graphicFrame>
        <p:nvGraphicFramePr>
          <p:cNvPr id="386056" name="Object 28"/>
          <p:cNvGraphicFramePr>
            <a:graphicFrameLocks noChangeAspect="1"/>
          </p:cNvGraphicFramePr>
          <p:nvPr/>
        </p:nvGraphicFramePr>
        <p:xfrm>
          <a:off x="1125886" y="3529166"/>
          <a:ext cx="34480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702300" imgH="1498600" progId="Equation.DSMT4">
                  <p:embed/>
                </p:oleObj>
              </mc:Choice>
              <mc:Fallback>
                <p:oleObj r:id="rId6" imgW="5702300" imgH="1498600" progId="Equation.DSMT4">
                  <p:embed/>
                  <p:pic>
                    <p:nvPicPr>
                      <p:cNvPr id="0" name="图片 34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25886" y="3529166"/>
                        <a:ext cx="344805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7" name="Rectangle 9"/>
          <p:cNvSpPr/>
          <p:nvPr/>
        </p:nvSpPr>
        <p:spPr>
          <a:xfrm>
            <a:off x="1043608" y="2914803"/>
            <a:ext cx="5726112" cy="523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推广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  若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en-US" altLang="zh-CN" baseline="-25000" dirty="0">
                <a:latin typeface="楷体_GB2312" panose="02010609030101010101" charset="-122"/>
                <a:ea typeface="楷体_GB2312" panose="02010609030101010101" charset="-122"/>
              </a:rPr>
              <a:t>1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楷体_GB2312" panose="02010609030101010101" charset="-122"/>
              </a:rPr>
              <a:t>2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…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ea typeface="楷体_GB2312" panose="02010609030101010101" charset="-122"/>
              </a:rPr>
              <a:t>n</a:t>
            </a:r>
            <a:r>
              <a:rPr lang="en-US" altLang="zh-CN" i="1" baseline="-25000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zh-CN" dirty="0">
                <a:latin typeface="楷体_GB2312" panose="02010609030101010101" charset="-122"/>
                <a:ea typeface="楷体_GB2312" panose="02010609030101010101" charset="-122"/>
              </a:rPr>
              <a:t>相互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独立</a:t>
            </a:r>
            <a:r>
              <a:rPr lang="en-US" altLang="zh-CN" dirty="0">
                <a:latin typeface="楷体_GB2312" panose="02010609030101010101" charset="-122"/>
                <a:ea typeface="楷体_GB2312" panose="02010609030101010101" charset="-122"/>
              </a:rPr>
              <a:t>,</a:t>
            </a:r>
            <a:r>
              <a:rPr lang="zh-CN" altLang="en-US" dirty="0">
                <a:latin typeface="楷体_GB2312" panose="02010609030101010101" charset="-122"/>
                <a:ea typeface="楷体_GB2312" panose="02010609030101010101" charset="-122"/>
              </a:rPr>
              <a:t>则</a:t>
            </a:r>
            <a:endParaRPr lang="zh-CN" altLang="en-US" baseline="-25000" dirty="0">
              <a:solidFill>
                <a:schemeClr val="tx2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386058" name="Object 29"/>
          <p:cNvGraphicFramePr>
            <a:graphicFrameLocks noChangeAspect="1"/>
          </p:cNvGraphicFramePr>
          <p:nvPr/>
        </p:nvGraphicFramePr>
        <p:xfrm>
          <a:off x="4798294" y="3510116"/>
          <a:ext cx="38179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79700" imgH="685800" progId="Equation.3">
                  <p:embed/>
                </p:oleObj>
              </mc:Choice>
              <mc:Fallback>
                <p:oleObj r:id="rId8" imgW="2679700" imgH="685800" progId="Equation.3">
                  <p:embed/>
                  <p:pic>
                    <p:nvPicPr>
                      <p:cNvPr id="0" name="图片 34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98294" y="3510116"/>
                        <a:ext cx="3817938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11560" y="5085184"/>
            <a:ext cx="7763680" cy="576218"/>
            <a:chOff x="592409" y="4787940"/>
            <a:chExt cx="7763680" cy="576218"/>
          </a:xfrm>
        </p:grpSpPr>
        <p:sp>
          <p:nvSpPr>
            <p:cNvPr id="386059" name="Rectangle 11"/>
            <p:cNvSpPr/>
            <p:nvPr/>
          </p:nvSpPr>
          <p:spPr>
            <a:xfrm>
              <a:off x="592409" y="4787940"/>
              <a:ext cx="890587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 5. </a:t>
              </a:r>
            </a:p>
          </p:txBody>
        </p:sp>
        <p:graphicFrame>
          <p:nvGraphicFramePr>
            <p:cNvPr id="386060" name="Object 30"/>
            <p:cNvGraphicFramePr>
              <a:graphicFrameLocks noChangeAspect="1"/>
            </p:cNvGraphicFramePr>
            <p:nvPr/>
          </p:nvGraphicFramePr>
          <p:xfrm>
            <a:off x="1105346" y="4821097"/>
            <a:ext cx="4392488" cy="543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2730400" imgH="6096000" progId="Equation.DSMT4">
                    <p:embed/>
                  </p:oleObj>
                </mc:Choice>
                <mc:Fallback>
                  <p:oleObj name="Equation" r:id="rId10" imgW="52730400" imgH="6096000" progId="Equation.DSMT4">
                    <p:embed/>
                    <p:pic>
                      <p:nvPicPr>
                        <p:cNvPr id="0" name="图片 344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05346" y="4821097"/>
                          <a:ext cx="4392488" cy="5430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6061" name="Text Box 13"/>
            <p:cNvSpPr txBox="1"/>
            <p:nvPr/>
          </p:nvSpPr>
          <p:spPr>
            <a:xfrm>
              <a:off x="5425825" y="4794290"/>
              <a:ext cx="108234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其中</a:t>
              </a:r>
            </a:p>
          </p:txBody>
        </p:sp>
        <p:graphicFrame>
          <p:nvGraphicFramePr>
            <p:cNvPr id="386062" name="Object 31"/>
            <p:cNvGraphicFramePr>
              <a:graphicFrameLocks noChangeAspect="1"/>
            </p:cNvGraphicFramePr>
            <p:nvPr/>
          </p:nvGraphicFramePr>
          <p:xfrm>
            <a:off x="6499607" y="4837139"/>
            <a:ext cx="1856482" cy="51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511300" imgH="393700" progId="Equation.DSMT4">
                    <p:embed/>
                  </p:oleObj>
                </mc:Choice>
                <mc:Fallback>
                  <p:oleObj r:id="rId12" imgW="1511300" imgH="393700" progId="Equation.DSMT4">
                    <p:embed/>
                    <p:pic>
                      <p:nvPicPr>
                        <p:cNvPr id="0" name="图片 344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499607" y="4837139"/>
                          <a:ext cx="1856482" cy="5109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C515CB9-BFC2-BE33-A6E0-5BB5D1A1D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9208"/>
              </p:ext>
            </p:extLst>
          </p:nvPr>
        </p:nvGraphicFramePr>
        <p:xfrm>
          <a:off x="899593" y="1757041"/>
          <a:ext cx="7453726" cy="203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3">
                  <a:extLst>
                    <a:ext uri="{9D8B030D-6E8A-4147-A177-3AD203B41FA5}">
                      <a16:colId xmlns:a16="http://schemas.microsoft.com/office/drawing/2014/main" val="1002040383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13942677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400825228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457032055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472023559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411025195"/>
                    </a:ext>
                  </a:extLst>
                </a:gridCol>
                <a:gridCol w="1261039">
                  <a:extLst>
                    <a:ext uri="{9D8B030D-6E8A-4147-A177-3AD203B41FA5}">
                      <a16:colId xmlns:a16="http://schemas.microsoft.com/office/drawing/2014/main" val="4162093859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8938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期望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842255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方差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298"/>
                  </a:ext>
                </a:extLst>
              </a:tr>
            </a:tbl>
          </a:graphicData>
        </a:graphic>
      </p:graphicFrame>
      <p:graphicFrame>
        <p:nvGraphicFramePr>
          <p:cNvPr id="4" name="Object 48">
            <a:extLst>
              <a:ext uri="{FF2B5EF4-FFF2-40B4-BE49-F238E27FC236}">
                <a16:creationId xmlns:a16="http://schemas.microsoft.com/office/drawing/2014/main" id="{38874D1E-0CBC-F4B5-EBAC-6EA721E9B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262197"/>
              </p:ext>
            </p:extLst>
          </p:nvPr>
        </p:nvGraphicFramePr>
        <p:xfrm>
          <a:off x="2973743" y="1890569"/>
          <a:ext cx="905407" cy="43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53800" progId="Equation.DSMT4">
                  <p:embed/>
                </p:oleObj>
              </mc:Choice>
              <mc:Fallback>
                <p:oleObj name="Equation" r:id="rId2" imgW="596880" imgH="253800" progId="Equation.DSMT4">
                  <p:embed/>
                  <p:pic>
                    <p:nvPicPr>
                      <p:cNvPr id="59396" name="Object 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3743" y="1890569"/>
                        <a:ext cx="905407" cy="43078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8">
            <a:extLst>
              <a:ext uri="{FF2B5EF4-FFF2-40B4-BE49-F238E27FC236}">
                <a16:creationId xmlns:a16="http://schemas.microsoft.com/office/drawing/2014/main" id="{F54AF31E-739B-9199-19AE-95F4CE2229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635868"/>
              </p:ext>
            </p:extLst>
          </p:nvPr>
        </p:nvGraphicFramePr>
        <p:xfrm>
          <a:off x="4183063" y="1906043"/>
          <a:ext cx="674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253800" progId="Equation.DSMT4">
                  <p:embed/>
                </p:oleObj>
              </mc:Choice>
              <mc:Fallback>
                <p:oleObj name="Equation" r:id="rId4" imgW="444240" imgH="253800" progId="Equation.DSMT4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38874D1E-0CBC-F4B5-EBAC-6EA721E9B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3063" y="1906043"/>
                        <a:ext cx="6746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8">
            <a:extLst>
              <a:ext uri="{FF2B5EF4-FFF2-40B4-BE49-F238E27FC236}">
                <a16:creationId xmlns:a16="http://schemas.microsoft.com/office/drawing/2014/main" id="{C0644B1F-ACC0-C5B2-0623-F28E6C6042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704936"/>
              </p:ext>
            </p:extLst>
          </p:nvPr>
        </p:nvGraphicFramePr>
        <p:xfrm>
          <a:off x="5004048" y="1906043"/>
          <a:ext cx="944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253800" progId="Equation.DSMT4">
                  <p:embed/>
                </p:oleObj>
              </mc:Choice>
              <mc:Fallback>
                <p:oleObj name="Equation" r:id="rId6" imgW="622080" imgH="253800" progId="Equation.DSMT4">
                  <p:embed/>
                  <p:pic>
                    <p:nvPicPr>
                      <p:cNvPr id="5" name="Object 48">
                        <a:extLst>
                          <a:ext uri="{FF2B5EF4-FFF2-40B4-BE49-F238E27FC236}">
                            <a16:creationId xmlns:a16="http://schemas.microsoft.com/office/drawing/2014/main" id="{F54AF31E-739B-9199-19AE-95F4CE222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04048" y="1906043"/>
                        <a:ext cx="9445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8">
            <a:extLst>
              <a:ext uri="{FF2B5EF4-FFF2-40B4-BE49-F238E27FC236}">
                <a16:creationId xmlns:a16="http://schemas.microsoft.com/office/drawing/2014/main" id="{E5A0A98D-34C5-8694-D1DD-65E629D57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90853"/>
              </p:ext>
            </p:extLst>
          </p:nvPr>
        </p:nvGraphicFramePr>
        <p:xfrm>
          <a:off x="7157931" y="1895716"/>
          <a:ext cx="1195387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91960" progId="Equation.DSMT4">
                  <p:embed/>
                </p:oleObj>
              </mc:Choice>
              <mc:Fallback>
                <p:oleObj name="Equation" r:id="rId8" imgW="787320" imgH="291960" progId="Equation.DSMT4">
                  <p:embed/>
                  <p:pic>
                    <p:nvPicPr>
                      <p:cNvPr id="6" name="Object 48">
                        <a:extLst>
                          <a:ext uri="{FF2B5EF4-FFF2-40B4-BE49-F238E27FC236}">
                            <a16:creationId xmlns:a16="http://schemas.microsoft.com/office/drawing/2014/main" id="{C0644B1F-ACC0-C5B2-0623-F28E6C604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7931" y="1895716"/>
                        <a:ext cx="1195387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8">
            <a:extLst>
              <a:ext uri="{FF2B5EF4-FFF2-40B4-BE49-F238E27FC236}">
                <a16:creationId xmlns:a16="http://schemas.microsoft.com/office/drawing/2014/main" id="{314899ED-34D0-2414-8DBD-79DA9DED8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47960"/>
              </p:ext>
            </p:extLst>
          </p:nvPr>
        </p:nvGraphicFramePr>
        <p:xfrm>
          <a:off x="6300192" y="1906043"/>
          <a:ext cx="693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53800" progId="Equation.DSMT4">
                  <p:embed/>
                </p:oleObj>
              </mc:Choice>
              <mc:Fallback>
                <p:oleObj name="Equation" r:id="rId10" imgW="457200" imgH="253800" progId="Equation.DSMT4">
                  <p:embed/>
                  <p:pic>
                    <p:nvPicPr>
                      <p:cNvPr id="5" name="Object 48">
                        <a:extLst>
                          <a:ext uri="{FF2B5EF4-FFF2-40B4-BE49-F238E27FC236}">
                            <a16:creationId xmlns:a16="http://schemas.microsoft.com/office/drawing/2014/main" id="{F54AF31E-739B-9199-19AE-95F4CE222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00192" y="1906043"/>
                        <a:ext cx="6937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8">
            <a:extLst>
              <a:ext uri="{FF2B5EF4-FFF2-40B4-BE49-F238E27FC236}">
                <a16:creationId xmlns:a16="http://schemas.microsoft.com/office/drawing/2014/main" id="{85D9E8D4-AEC5-9E72-DA76-BB8D03CF0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416739"/>
              </p:ext>
            </p:extLst>
          </p:nvPr>
        </p:nvGraphicFramePr>
        <p:xfrm>
          <a:off x="1984375" y="1890168"/>
          <a:ext cx="636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253800" progId="Equation.DSMT4">
                  <p:embed/>
                </p:oleObj>
              </mc:Choice>
              <mc:Fallback>
                <p:oleObj name="Equation" r:id="rId12" imgW="419040" imgH="253800" progId="Equation.DSMT4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38874D1E-0CBC-F4B5-EBAC-6EA721E9B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4375" y="1890168"/>
                        <a:ext cx="6365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8">
            <a:extLst>
              <a:ext uri="{FF2B5EF4-FFF2-40B4-BE49-F238E27FC236}">
                <a16:creationId xmlns:a16="http://schemas.microsoft.com/office/drawing/2014/main" id="{6593ED1D-7240-F426-49F2-21D399DD8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673084"/>
              </p:ext>
            </p:extLst>
          </p:nvPr>
        </p:nvGraphicFramePr>
        <p:xfrm>
          <a:off x="2195736" y="2549129"/>
          <a:ext cx="2714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480" imgH="203040" progId="Equation.DSMT4">
                  <p:embed/>
                </p:oleObj>
              </mc:Choice>
              <mc:Fallback>
                <p:oleObj name="Equation" r:id="rId14" imgW="177480" imgH="203040" progId="Equation.DSMT4">
                  <p:embed/>
                  <p:pic>
                    <p:nvPicPr>
                      <p:cNvPr id="4" name="Object 48">
                        <a:extLst>
                          <a:ext uri="{FF2B5EF4-FFF2-40B4-BE49-F238E27FC236}">
                            <a16:creationId xmlns:a16="http://schemas.microsoft.com/office/drawing/2014/main" id="{38874D1E-0CBC-F4B5-EBAC-6EA721E9B1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95736" y="2549129"/>
                        <a:ext cx="271462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8">
            <a:extLst>
              <a:ext uri="{FF2B5EF4-FFF2-40B4-BE49-F238E27FC236}">
                <a16:creationId xmlns:a16="http://schemas.microsoft.com/office/drawing/2014/main" id="{020E21E7-6FD6-5124-E95B-091F36113A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459077"/>
              </p:ext>
            </p:extLst>
          </p:nvPr>
        </p:nvGraphicFramePr>
        <p:xfrm>
          <a:off x="2117725" y="3301455"/>
          <a:ext cx="42703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79360" imgH="203040" progId="Equation.DSMT4">
                  <p:embed/>
                </p:oleObj>
              </mc:Choice>
              <mc:Fallback>
                <p:oleObj name="Equation" r:id="rId16" imgW="279360" imgH="203040" progId="Equation.DSMT4">
                  <p:embed/>
                  <p:pic>
                    <p:nvPicPr>
                      <p:cNvPr id="10" name="Object 48">
                        <a:extLst>
                          <a:ext uri="{FF2B5EF4-FFF2-40B4-BE49-F238E27FC236}">
                            <a16:creationId xmlns:a16="http://schemas.microsoft.com/office/drawing/2014/main" id="{6593ED1D-7240-F426-49F2-21D399DD8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7725" y="3301455"/>
                        <a:ext cx="427038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8">
            <a:extLst>
              <a:ext uri="{FF2B5EF4-FFF2-40B4-BE49-F238E27FC236}">
                <a16:creationId xmlns:a16="http://schemas.microsoft.com/office/drawing/2014/main" id="{1030F4FB-359F-BE0A-1AFC-18E9661FC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65143"/>
              </p:ext>
            </p:extLst>
          </p:nvPr>
        </p:nvGraphicFramePr>
        <p:xfrm>
          <a:off x="3248546" y="2601368"/>
          <a:ext cx="3873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203040" progId="Equation.DSMT4">
                  <p:embed/>
                </p:oleObj>
              </mc:Choice>
              <mc:Fallback>
                <p:oleObj name="Equation" r:id="rId18" imgW="253800" imgH="203040" progId="Equation.DSMT4">
                  <p:embed/>
                  <p:pic>
                    <p:nvPicPr>
                      <p:cNvPr id="10" name="Object 48">
                        <a:extLst>
                          <a:ext uri="{FF2B5EF4-FFF2-40B4-BE49-F238E27FC236}">
                            <a16:creationId xmlns:a16="http://schemas.microsoft.com/office/drawing/2014/main" id="{6593ED1D-7240-F426-49F2-21D399DD8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48546" y="2601368"/>
                        <a:ext cx="38735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8">
            <a:extLst>
              <a:ext uri="{FF2B5EF4-FFF2-40B4-BE49-F238E27FC236}">
                <a16:creationId xmlns:a16="http://schemas.microsoft.com/office/drawing/2014/main" id="{579498DE-2714-0382-4150-B2554F4C2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408794"/>
              </p:ext>
            </p:extLst>
          </p:nvPr>
        </p:nvGraphicFramePr>
        <p:xfrm>
          <a:off x="3154363" y="3268118"/>
          <a:ext cx="5429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55320" imgH="203040" progId="Equation.DSMT4">
                  <p:embed/>
                </p:oleObj>
              </mc:Choice>
              <mc:Fallback>
                <p:oleObj name="Equation" r:id="rId20" imgW="355320" imgH="203040" progId="Equation.DSMT4">
                  <p:embed/>
                  <p:pic>
                    <p:nvPicPr>
                      <p:cNvPr id="11" name="Object 48">
                        <a:extLst>
                          <a:ext uri="{FF2B5EF4-FFF2-40B4-BE49-F238E27FC236}">
                            <a16:creationId xmlns:a16="http://schemas.microsoft.com/office/drawing/2014/main" id="{020E21E7-6FD6-5124-E95B-091F36113A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54363" y="3268118"/>
                        <a:ext cx="542925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8">
            <a:extLst>
              <a:ext uri="{FF2B5EF4-FFF2-40B4-BE49-F238E27FC236}">
                <a16:creationId xmlns:a16="http://schemas.microsoft.com/office/drawing/2014/main" id="{1621DB86-C30D-49D0-CA11-65251B1713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25821"/>
              </p:ext>
            </p:extLst>
          </p:nvPr>
        </p:nvGraphicFramePr>
        <p:xfrm>
          <a:off x="4375150" y="2644230"/>
          <a:ext cx="250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5" name="Object 48">
                        <a:extLst>
                          <a:ext uri="{FF2B5EF4-FFF2-40B4-BE49-F238E27FC236}">
                            <a16:creationId xmlns:a16="http://schemas.microsoft.com/office/drawing/2014/main" id="{F54AF31E-739B-9199-19AE-95F4CE2229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75150" y="2644230"/>
                        <a:ext cx="2508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8">
            <a:extLst>
              <a:ext uri="{FF2B5EF4-FFF2-40B4-BE49-F238E27FC236}">
                <a16:creationId xmlns:a16="http://schemas.microsoft.com/office/drawing/2014/main" id="{83A8F9E1-9C83-DF21-D426-64BE42AFC3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606785"/>
              </p:ext>
            </p:extLst>
          </p:nvPr>
        </p:nvGraphicFramePr>
        <p:xfrm>
          <a:off x="5210694" y="2467362"/>
          <a:ext cx="586304" cy="6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69800" imgH="507960" progId="Equation.DSMT4">
                  <p:embed/>
                </p:oleObj>
              </mc:Choice>
              <mc:Fallback>
                <p:oleObj name="Equation" r:id="rId24" imgW="469800" imgH="507960" progId="Equation.DSMT4">
                  <p:embed/>
                  <p:pic>
                    <p:nvPicPr>
                      <p:cNvPr id="6" name="Object 48">
                        <a:extLst>
                          <a:ext uri="{FF2B5EF4-FFF2-40B4-BE49-F238E27FC236}">
                            <a16:creationId xmlns:a16="http://schemas.microsoft.com/office/drawing/2014/main" id="{C0644B1F-ACC0-C5B2-0623-F28E6C604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10694" y="2467362"/>
                        <a:ext cx="586304" cy="6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8">
            <a:extLst>
              <a:ext uri="{FF2B5EF4-FFF2-40B4-BE49-F238E27FC236}">
                <a16:creationId xmlns:a16="http://schemas.microsoft.com/office/drawing/2014/main" id="{0C31E5F0-0649-F16F-54C6-ACB6E781F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549957"/>
              </p:ext>
            </p:extLst>
          </p:nvPr>
        </p:nvGraphicFramePr>
        <p:xfrm>
          <a:off x="5059259" y="3068572"/>
          <a:ext cx="932436" cy="720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698400" imgH="533160" progId="Equation.DSMT4">
                  <p:embed/>
                </p:oleObj>
              </mc:Choice>
              <mc:Fallback>
                <p:oleObj name="Equation" r:id="rId26" imgW="698400" imgH="533160" progId="Equation.DSMT4">
                  <p:embed/>
                  <p:pic>
                    <p:nvPicPr>
                      <p:cNvPr id="16" name="Object 48">
                        <a:extLst>
                          <a:ext uri="{FF2B5EF4-FFF2-40B4-BE49-F238E27FC236}">
                            <a16:creationId xmlns:a16="http://schemas.microsoft.com/office/drawing/2014/main" id="{83A8F9E1-9C83-DF21-D426-64BE42AFC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059259" y="3068572"/>
                        <a:ext cx="932436" cy="7204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8">
            <a:extLst>
              <a:ext uri="{FF2B5EF4-FFF2-40B4-BE49-F238E27FC236}">
                <a16:creationId xmlns:a16="http://schemas.microsoft.com/office/drawing/2014/main" id="{6268F130-2073-288B-0BE0-2B938D6FC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5495"/>
              </p:ext>
            </p:extLst>
          </p:nvPr>
        </p:nvGraphicFramePr>
        <p:xfrm>
          <a:off x="6366866" y="2577555"/>
          <a:ext cx="5603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8280" imgH="215640" progId="Equation.DSMT4">
                  <p:embed/>
                </p:oleObj>
              </mc:Choice>
              <mc:Fallback>
                <p:oleObj name="Equation" r:id="rId28" imgW="368280" imgH="215640" progId="Equation.DSMT4">
                  <p:embed/>
                  <p:pic>
                    <p:nvPicPr>
                      <p:cNvPr id="14" name="Object 48">
                        <a:extLst>
                          <a:ext uri="{FF2B5EF4-FFF2-40B4-BE49-F238E27FC236}">
                            <a16:creationId xmlns:a16="http://schemas.microsoft.com/office/drawing/2014/main" id="{1621DB86-C30D-49D0-CA11-65251B171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366866" y="2577555"/>
                        <a:ext cx="56038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8">
            <a:extLst>
              <a:ext uri="{FF2B5EF4-FFF2-40B4-BE49-F238E27FC236}">
                <a16:creationId xmlns:a16="http://schemas.microsoft.com/office/drawing/2014/main" id="{E978C827-0B89-DAB6-4F9E-37BD5F1E7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500657"/>
              </p:ext>
            </p:extLst>
          </p:nvPr>
        </p:nvGraphicFramePr>
        <p:xfrm>
          <a:off x="6343997" y="3239542"/>
          <a:ext cx="676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44240" imgH="253800" progId="Equation.DSMT4">
                  <p:embed/>
                </p:oleObj>
              </mc:Choice>
              <mc:Fallback>
                <p:oleObj name="Equation" r:id="rId30" imgW="444240" imgH="253800" progId="Equation.DSMT4">
                  <p:embed/>
                  <p:pic>
                    <p:nvPicPr>
                      <p:cNvPr id="15" name="Object 48">
                        <a:extLst>
                          <a:ext uri="{FF2B5EF4-FFF2-40B4-BE49-F238E27FC236}">
                            <a16:creationId xmlns:a16="http://schemas.microsoft.com/office/drawing/2014/main" id="{CA5BFC0F-88AF-2DD9-636F-E8913FA53F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343997" y="3239542"/>
                        <a:ext cx="6762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8">
            <a:extLst>
              <a:ext uri="{FF2B5EF4-FFF2-40B4-BE49-F238E27FC236}">
                <a16:creationId xmlns:a16="http://schemas.microsoft.com/office/drawing/2014/main" id="{6EEB71E9-66AD-427A-A75B-04FDBA363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246"/>
              </p:ext>
            </p:extLst>
          </p:nvPr>
        </p:nvGraphicFramePr>
        <p:xfrm>
          <a:off x="7510421" y="2645818"/>
          <a:ext cx="26987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77480" imgH="203040" progId="Equation.DSMT4">
                  <p:embed/>
                </p:oleObj>
              </mc:Choice>
              <mc:Fallback>
                <p:oleObj name="Equation" r:id="rId32" imgW="177480" imgH="203040" progId="Equation.DSMT4">
                  <p:embed/>
                  <p:pic>
                    <p:nvPicPr>
                      <p:cNvPr id="7" name="Object 48">
                        <a:extLst>
                          <a:ext uri="{FF2B5EF4-FFF2-40B4-BE49-F238E27FC236}">
                            <a16:creationId xmlns:a16="http://schemas.microsoft.com/office/drawing/2014/main" id="{E5A0A98D-34C5-8694-D1DD-65E629D57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510421" y="2645818"/>
                        <a:ext cx="269875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8">
            <a:extLst>
              <a:ext uri="{FF2B5EF4-FFF2-40B4-BE49-F238E27FC236}">
                <a16:creationId xmlns:a16="http://schemas.microsoft.com/office/drawing/2014/main" id="{D32FE835-825B-8664-FF8A-17CE1287D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68150"/>
              </p:ext>
            </p:extLst>
          </p:nvPr>
        </p:nvGraphicFramePr>
        <p:xfrm>
          <a:off x="7586663" y="3201443"/>
          <a:ext cx="3857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53800" imgH="253800" progId="Equation.DSMT4">
                  <p:embed/>
                </p:oleObj>
              </mc:Choice>
              <mc:Fallback>
                <p:oleObj name="Equation" r:id="rId34" imgW="253800" imgH="253800" progId="Equation.DSMT4">
                  <p:embed/>
                  <p:pic>
                    <p:nvPicPr>
                      <p:cNvPr id="7" name="Object 48">
                        <a:extLst>
                          <a:ext uri="{FF2B5EF4-FFF2-40B4-BE49-F238E27FC236}">
                            <a16:creationId xmlns:a16="http://schemas.microsoft.com/office/drawing/2014/main" id="{E5A0A98D-34C5-8694-D1DD-65E629D57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586663" y="3201443"/>
                        <a:ext cx="385762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8">
            <a:extLst>
              <a:ext uri="{FF2B5EF4-FFF2-40B4-BE49-F238E27FC236}">
                <a16:creationId xmlns:a16="http://schemas.microsoft.com/office/drawing/2014/main" id="{0D7C588C-3BF4-3124-86FF-E49492F3E2FA}"/>
              </a:ext>
            </a:extLst>
          </p:cNvPr>
          <p:cNvSpPr/>
          <p:nvPr/>
        </p:nvSpPr>
        <p:spPr>
          <a:xfrm>
            <a:off x="566738" y="906463"/>
            <a:ext cx="7749678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黑体" panose="02010609060101010101" pitchFamily="49" charset="-122"/>
              </a:rPr>
              <a:t>三、几种常见分布的期望和方差（</a:t>
            </a:r>
            <a:r>
              <a:rPr lang="zh-CN" altLang="en-US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自主学习内容</a:t>
            </a:r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黑体" panose="02010609060101010101" pitchFamily="49" charset="-122"/>
              </a:rPr>
              <a:t>）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48">
            <a:extLst>
              <a:ext uri="{FF2B5EF4-FFF2-40B4-BE49-F238E27FC236}">
                <a16:creationId xmlns:a16="http://schemas.microsoft.com/office/drawing/2014/main" id="{7FCFD1B2-21E5-F3E9-D4F7-492163DE1F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8814"/>
              </p:ext>
            </p:extLst>
          </p:nvPr>
        </p:nvGraphicFramePr>
        <p:xfrm>
          <a:off x="4355976" y="3226941"/>
          <a:ext cx="2508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203040" progId="Equation.DSMT4">
                  <p:embed/>
                </p:oleObj>
              </mc:Choice>
              <mc:Fallback>
                <p:oleObj name="Equation" r:id="rId22" imgW="164880" imgH="203040" progId="Equation.DSMT4">
                  <p:embed/>
                  <p:pic>
                    <p:nvPicPr>
                      <p:cNvPr id="14" name="Object 48">
                        <a:extLst>
                          <a:ext uri="{FF2B5EF4-FFF2-40B4-BE49-F238E27FC236}">
                            <a16:creationId xmlns:a16="http://schemas.microsoft.com/office/drawing/2014/main" id="{1621DB86-C30D-49D0-CA11-65251B171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55976" y="3226941"/>
                        <a:ext cx="250825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60723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836613" y="1627188"/>
            <a:ext cx="5181600" cy="519113"/>
          </a:xfrm>
          <a:prstGeom prst="rect">
            <a:avLst/>
          </a:prstGeom>
          <a:noFill/>
          <a:ln>
            <a:noFill/>
          </a:ln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-"/>
              <a:defRPr sz="27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00FF"/>
              </a:buClr>
              <a:buSzPct val="100000"/>
              <a:buChar char="»"/>
              <a:defRPr sz="2400" b="1">
                <a:solidFill>
                  <a:srgbClr val="00003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00FF"/>
              </a:buClr>
              <a:buFont typeface="Symbol" panose="05050102010706020507" pitchFamily="18" charset="2"/>
              <a:buChar char="·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100000"/>
              <a:buChar char="–"/>
              <a:defRPr sz="2000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anose="02010609030101010101" charset="-122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anose="02010609030101010101" charset="-122"/>
                <a:cs typeface="+mn-cs"/>
              </a:rPr>
              <a:t>．（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anose="02010609030101010101" charset="-122"/>
                <a:cs typeface="+mn-cs"/>
              </a:rPr>
              <a:t>0-1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anose="02010609030101010101" charset="-122"/>
                <a:cs typeface="+mn-cs"/>
              </a:rPr>
              <a:t>）分布    参数为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anose="02010609030101010101" charset="-122"/>
                <a:cs typeface="+mn-cs"/>
              </a:rPr>
              <a:t>p</a:t>
            </a:r>
          </a:p>
        </p:txBody>
      </p:sp>
      <p:grpSp>
        <p:nvGrpSpPr>
          <p:cNvPr id="2" name="Group 36"/>
          <p:cNvGrpSpPr/>
          <p:nvPr/>
        </p:nvGrpSpPr>
        <p:grpSpPr>
          <a:xfrm>
            <a:off x="1387475" y="2339975"/>
            <a:ext cx="2743200" cy="1184275"/>
            <a:chOff x="431" y="1253"/>
            <a:chExt cx="1728" cy="746"/>
          </a:xfrm>
        </p:grpSpPr>
        <p:graphicFrame>
          <p:nvGraphicFramePr>
            <p:cNvPr id="58370" name="Object 42"/>
            <p:cNvGraphicFramePr>
              <a:graphicFrameLocks noChangeAspect="1"/>
            </p:cNvGraphicFramePr>
            <p:nvPr/>
          </p:nvGraphicFramePr>
          <p:xfrm>
            <a:off x="521" y="1308"/>
            <a:ext cx="229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41300" imgH="203200" progId="Equation.3">
                    <p:embed/>
                  </p:oleObj>
                </mc:Choice>
                <mc:Fallback>
                  <p:oleObj r:id="rId2" imgW="241300" imgH="203200" progId="Equation.3">
                    <p:embed/>
                    <p:pic>
                      <p:nvPicPr>
                        <p:cNvPr id="0" name="图片 344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1" y="1308"/>
                          <a:ext cx="229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1" name="Object 43"/>
            <p:cNvGraphicFramePr>
              <a:graphicFrameLocks noChangeAspect="1"/>
            </p:cNvGraphicFramePr>
            <p:nvPr/>
          </p:nvGraphicFramePr>
          <p:xfrm>
            <a:off x="521" y="1728"/>
            <a:ext cx="19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0500" imgH="203200" progId="Equation.3">
                    <p:embed/>
                  </p:oleObj>
                </mc:Choice>
                <mc:Fallback>
                  <p:oleObj r:id="rId4" imgW="190500" imgH="203200" progId="Equation.3">
                    <p:embed/>
                    <p:pic>
                      <p:nvPicPr>
                        <p:cNvPr id="0" name="图片 344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21" y="1728"/>
                          <a:ext cx="193" cy="2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2" name="Object 44"/>
            <p:cNvGraphicFramePr>
              <a:graphicFrameLocks noChangeAspect="1"/>
            </p:cNvGraphicFramePr>
            <p:nvPr/>
          </p:nvGraphicFramePr>
          <p:xfrm>
            <a:off x="1176" y="1677"/>
            <a:ext cx="4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95300" imgH="266700" progId="Equation.3">
                    <p:embed/>
                  </p:oleObj>
                </mc:Choice>
                <mc:Fallback>
                  <p:oleObj r:id="rId6" imgW="495300" imgH="266700" progId="Equation.3">
                    <p:embed/>
                    <p:pic>
                      <p:nvPicPr>
                        <p:cNvPr id="0" name="图片 344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176" y="1677"/>
                          <a:ext cx="41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Object 45"/>
            <p:cNvGraphicFramePr>
              <a:graphicFrameLocks noChangeAspect="1"/>
            </p:cNvGraphicFramePr>
            <p:nvPr/>
          </p:nvGraphicFramePr>
          <p:xfrm>
            <a:off x="1797" y="1725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90500" imgH="203200" progId="Equation.3">
                    <p:embed/>
                  </p:oleObj>
                </mc:Choice>
                <mc:Fallback>
                  <p:oleObj r:id="rId8" imgW="190500" imgH="203200" progId="Equation.3">
                    <p:embed/>
                    <p:pic>
                      <p:nvPicPr>
                        <p:cNvPr id="0" name="图片 345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797" y="1725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4" name="Rectangle 16"/>
            <p:cNvSpPr/>
            <p:nvPr/>
          </p:nvSpPr>
          <p:spPr>
            <a:xfrm>
              <a:off x="918" y="1253"/>
              <a:ext cx="124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</a:pPr>
              <a:r>
                <a:rPr lang="en-US" altLang="zh-CN" dirty="0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0        1</a:t>
              </a:r>
            </a:p>
          </p:txBody>
        </p:sp>
        <p:sp>
          <p:nvSpPr>
            <p:cNvPr id="58385" name="Line 18"/>
            <p:cNvSpPr/>
            <p:nvPr/>
          </p:nvSpPr>
          <p:spPr>
            <a:xfrm>
              <a:off x="431" y="1253"/>
              <a:ext cx="487" cy="0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6" name="Line 19"/>
            <p:cNvSpPr/>
            <p:nvPr/>
          </p:nvSpPr>
          <p:spPr>
            <a:xfrm>
              <a:off x="431" y="1621"/>
              <a:ext cx="17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7" name="Line 20"/>
            <p:cNvSpPr/>
            <p:nvPr/>
          </p:nvSpPr>
          <p:spPr>
            <a:xfrm>
              <a:off x="431" y="1999"/>
              <a:ext cx="487" cy="0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8" name="Line 21"/>
            <p:cNvSpPr/>
            <p:nvPr/>
          </p:nvSpPr>
          <p:spPr>
            <a:xfrm>
              <a:off x="431" y="1253"/>
              <a:ext cx="0" cy="368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9" name="Line 22"/>
            <p:cNvSpPr/>
            <p:nvPr/>
          </p:nvSpPr>
          <p:spPr>
            <a:xfrm>
              <a:off x="918" y="1253"/>
              <a:ext cx="0" cy="74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0" name="Line 23"/>
            <p:cNvSpPr/>
            <p:nvPr/>
          </p:nvSpPr>
          <p:spPr>
            <a:xfrm>
              <a:off x="2159" y="1253"/>
              <a:ext cx="0" cy="368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1" name="Line 24"/>
            <p:cNvSpPr/>
            <p:nvPr/>
          </p:nvSpPr>
          <p:spPr>
            <a:xfrm>
              <a:off x="918" y="1253"/>
              <a:ext cx="1241" cy="0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2" name="Line 25"/>
            <p:cNvSpPr/>
            <p:nvPr/>
          </p:nvSpPr>
          <p:spPr>
            <a:xfrm>
              <a:off x="431" y="1621"/>
              <a:ext cx="0" cy="378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3" name="Line 26"/>
            <p:cNvSpPr/>
            <p:nvPr/>
          </p:nvSpPr>
          <p:spPr>
            <a:xfrm>
              <a:off x="2159" y="1621"/>
              <a:ext cx="0" cy="378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4" name="Line 27"/>
            <p:cNvSpPr/>
            <p:nvPr/>
          </p:nvSpPr>
          <p:spPr>
            <a:xfrm>
              <a:off x="918" y="1999"/>
              <a:ext cx="1241" cy="0"/>
            </a:xfrm>
            <a:prstGeom prst="line">
              <a:avLst/>
            </a:prstGeom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382" name="Rectangle 28"/>
          <p:cNvSpPr/>
          <p:nvPr/>
        </p:nvSpPr>
        <p:spPr>
          <a:xfrm>
            <a:off x="566738" y="906463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黑体" panose="02010609060101010101" pitchFamily="49" charset="-122"/>
              </a:rPr>
              <a:t>三、几种常见分布的方差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87101" name="Object 46"/>
          <p:cNvGraphicFramePr>
            <a:graphicFrameLocks noChangeAspect="1"/>
          </p:cNvGraphicFramePr>
          <p:nvPr/>
        </p:nvGraphicFramePr>
        <p:xfrm>
          <a:off x="777875" y="3808413"/>
          <a:ext cx="37671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67000" imgH="368300" progId="Equation.DSMT4">
                  <p:embed/>
                </p:oleObj>
              </mc:Choice>
              <mc:Fallback>
                <p:oleObj r:id="rId10" imgW="2667000" imgH="368300" progId="Equation.DSMT4">
                  <p:embed/>
                  <p:pic>
                    <p:nvPicPr>
                      <p:cNvPr id="0" name="图片 346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77875" y="3808413"/>
                        <a:ext cx="3767138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2" name="Object 47"/>
          <p:cNvGraphicFramePr>
            <a:graphicFrameLocks noChangeAspect="1"/>
          </p:cNvGraphicFramePr>
          <p:nvPr/>
        </p:nvGraphicFramePr>
        <p:xfrm>
          <a:off x="4619625" y="3795713"/>
          <a:ext cx="12858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76300" imgH="317500" progId="Equation.3">
                  <p:embed/>
                </p:oleObj>
              </mc:Choice>
              <mc:Fallback>
                <p:oleObj r:id="rId12" imgW="876300" imgH="317500" progId="Equation.3">
                  <p:embed/>
                  <p:pic>
                    <p:nvPicPr>
                      <p:cNvPr id="0" name="图片 34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19625" y="3795713"/>
                        <a:ext cx="1285875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3" name="Object 48"/>
          <p:cNvGraphicFramePr>
            <a:graphicFrameLocks noChangeAspect="1"/>
          </p:cNvGraphicFramePr>
          <p:nvPr/>
        </p:nvGraphicFramePr>
        <p:xfrm>
          <a:off x="5934075" y="3852863"/>
          <a:ext cx="15176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28700" imgH="266700" progId="Equation.3">
                  <p:embed/>
                </p:oleObj>
              </mc:Choice>
              <mc:Fallback>
                <p:oleObj r:id="rId14" imgW="1028700" imgH="266700" progId="Equation.3">
                  <p:embed/>
                  <p:pic>
                    <p:nvPicPr>
                      <p:cNvPr id="0" name="图片 346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34075" y="3852863"/>
                        <a:ext cx="1517650" cy="468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4" name="Object 49"/>
          <p:cNvGraphicFramePr>
            <a:graphicFrameLocks noChangeAspect="1"/>
          </p:cNvGraphicFramePr>
          <p:nvPr/>
        </p:nvGraphicFramePr>
        <p:xfrm>
          <a:off x="4821238" y="2647950"/>
          <a:ext cx="15065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33500" imgH="368300" progId="Equation.DSMT4">
                  <p:embed/>
                </p:oleObj>
              </mc:Choice>
              <mc:Fallback>
                <p:oleObj r:id="rId16" imgW="1333500" imgH="368300" progId="Equation.DSMT4">
                  <p:embed/>
                  <p:pic>
                    <p:nvPicPr>
                      <p:cNvPr id="0" name="图片 346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821238" y="2647950"/>
                        <a:ext cx="1506537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387475" y="4718050"/>
            <a:ext cx="3040509" cy="1174750"/>
            <a:chOff x="1387475" y="4718050"/>
            <a:chExt cx="3040509" cy="1174750"/>
          </a:xfrm>
        </p:grpSpPr>
        <p:sp>
          <p:nvSpPr>
            <p:cNvPr id="4" name="矩形: 圆角 3"/>
            <p:cNvSpPr/>
            <p:nvPr/>
          </p:nvSpPr>
          <p:spPr bwMode="auto">
            <a:xfrm>
              <a:off x="1387475" y="4718050"/>
              <a:ext cx="3040509" cy="1174750"/>
            </a:xfrm>
            <a:prstGeom prst="roundRect">
              <a:avLst/>
            </a:prstGeom>
            <a:solidFill>
              <a:srgbClr val="D0F5C0"/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" name="Group 33"/>
            <p:cNvGrpSpPr/>
            <p:nvPr/>
          </p:nvGrpSpPr>
          <p:grpSpPr>
            <a:xfrm>
              <a:off x="1573213" y="4718050"/>
              <a:ext cx="2549525" cy="1050925"/>
              <a:chOff x="653" y="3274"/>
              <a:chExt cx="1606" cy="662"/>
            </a:xfrm>
            <a:solidFill>
              <a:srgbClr val="0070C0"/>
            </a:solidFill>
          </p:grpSpPr>
          <p:graphicFrame>
            <p:nvGraphicFramePr>
              <p:cNvPr id="58378" name="Object 50"/>
              <p:cNvGraphicFramePr>
                <a:graphicFrameLocks noChangeAspect="1"/>
              </p:cNvGraphicFramePr>
              <p:nvPr/>
            </p:nvGraphicFramePr>
            <p:xfrm>
              <a:off x="653" y="3274"/>
              <a:ext cx="1018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1066800" imgH="368300" progId="Equation.DSMT4">
                      <p:embed/>
                    </p:oleObj>
                  </mc:Choice>
                  <mc:Fallback>
                    <p:oleObj r:id="rId18" imgW="1066800" imgH="368300" progId="Equation.DSMT4">
                      <p:embed/>
                      <p:pic>
                        <p:nvPicPr>
                          <p:cNvPr id="0" name="图片 3465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653" y="3274"/>
                            <a:ext cx="1018" cy="3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379" name="Object 51"/>
              <p:cNvGraphicFramePr>
                <a:graphicFrameLocks noChangeAspect="1"/>
              </p:cNvGraphicFramePr>
              <p:nvPr/>
            </p:nvGraphicFramePr>
            <p:xfrm>
              <a:off x="663" y="3589"/>
              <a:ext cx="1596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2286000" imgH="444500" progId="Equation.DSMT4">
                      <p:embed/>
                    </p:oleObj>
                  </mc:Choice>
                  <mc:Fallback>
                    <p:oleObj r:id="rId20" imgW="2286000" imgH="444500" progId="Equation.DSMT4">
                      <p:embed/>
                      <p:pic>
                        <p:nvPicPr>
                          <p:cNvPr id="0" name="图片 3474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663" y="3589"/>
                            <a:ext cx="1596" cy="3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8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5" name="Rectangle 2"/>
          <p:cNvSpPr/>
          <p:nvPr/>
        </p:nvSpPr>
        <p:spPr>
          <a:xfrm>
            <a:off x="539750" y="692696"/>
            <a:ext cx="2438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．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二项分布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60189" y="4784937"/>
            <a:ext cx="3024336" cy="1043458"/>
            <a:chOff x="5033888" y="4985309"/>
            <a:chExt cx="3024336" cy="1043458"/>
          </a:xfrm>
        </p:grpSpPr>
        <p:sp>
          <p:nvSpPr>
            <p:cNvPr id="5" name="矩形: 圆角 4"/>
            <p:cNvSpPr/>
            <p:nvPr/>
          </p:nvSpPr>
          <p:spPr bwMode="auto">
            <a:xfrm>
              <a:off x="5033888" y="4985309"/>
              <a:ext cx="3024336" cy="1043458"/>
            </a:xfrm>
            <a:prstGeom prst="roundRect">
              <a:avLst/>
            </a:prstGeom>
            <a:solidFill>
              <a:srgbClr val="D0F7DC"/>
            </a:solidFill>
            <a:ln w="9525" cap="flat" cmpd="sng" algn="ctr">
              <a:solidFill>
                <a:srgbClr val="00458A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" name="Group 3"/>
            <p:cNvGrpSpPr/>
            <p:nvPr/>
          </p:nvGrpSpPr>
          <p:grpSpPr>
            <a:xfrm>
              <a:off x="5233988" y="5049838"/>
              <a:ext cx="2624137" cy="915987"/>
              <a:chOff x="624" y="3360"/>
              <a:chExt cx="1653" cy="577"/>
            </a:xfrm>
          </p:grpSpPr>
          <p:graphicFrame>
            <p:nvGraphicFramePr>
              <p:cNvPr id="59394" name="Object 46"/>
              <p:cNvGraphicFramePr>
                <a:graphicFrameLocks noChangeAspect="1"/>
              </p:cNvGraphicFramePr>
              <p:nvPr/>
            </p:nvGraphicFramePr>
            <p:xfrm>
              <a:off x="624" y="3360"/>
              <a:ext cx="1035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460500" imgH="368300" progId="Equation.DSMT4">
                      <p:embed/>
                    </p:oleObj>
                  </mc:Choice>
                  <mc:Fallback>
                    <p:oleObj r:id="rId2" imgW="1460500" imgH="368300" progId="Equation.DSMT4">
                      <p:embed/>
                      <p:pic>
                        <p:nvPicPr>
                          <p:cNvPr id="0" name="图片 3460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624" y="3360"/>
                            <a:ext cx="1035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395" name="Object 47"/>
              <p:cNvGraphicFramePr>
                <a:graphicFrameLocks noChangeAspect="1"/>
              </p:cNvGraphicFramePr>
              <p:nvPr/>
            </p:nvGraphicFramePr>
            <p:xfrm>
              <a:off x="624" y="3648"/>
              <a:ext cx="1653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362200" imgH="368300" progId="Equation.DSMT4">
                      <p:embed/>
                    </p:oleObj>
                  </mc:Choice>
                  <mc:Fallback>
                    <p:oleObj r:id="rId4" imgW="2362200" imgH="368300" progId="Equation.DSMT4">
                      <p:embed/>
                      <p:pic>
                        <p:nvPicPr>
                          <p:cNvPr id="0" name="图片 347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624" y="3648"/>
                            <a:ext cx="1653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9396" name="Object 48"/>
          <p:cNvGraphicFramePr>
            <a:graphicFrameLocks noChangeAspect="1"/>
          </p:cNvGraphicFramePr>
          <p:nvPr/>
        </p:nvGraphicFramePr>
        <p:xfrm>
          <a:off x="2774062" y="755653"/>
          <a:ext cx="19884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74800" imgH="368300" progId="Equation.DSMT4">
                  <p:embed/>
                </p:oleObj>
              </mc:Choice>
              <mc:Fallback>
                <p:oleObj r:id="rId6" imgW="1574800" imgH="368300" progId="Equation.DSMT4">
                  <p:embed/>
                  <p:pic>
                    <p:nvPicPr>
                      <p:cNvPr id="0" name="图片 345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4062" y="755653"/>
                        <a:ext cx="1988438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069975" y="1443929"/>
            <a:ext cx="7156450" cy="560408"/>
            <a:chOff x="1069975" y="1443929"/>
            <a:chExt cx="7156450" cy="560408"/>
          </a:xfrm>
        </p:grpSpPr>
        <p:graphicFrame>
          <p:nvGraphicFramePr>
            <p:cNvPr id="388105" name="Object 51"/>
            <p:cNvGraphicFramePr>
              <a:graphicFrameLocks noChangeAspect="1"/>
            </p:cNvGraphicFramePr>
            <p:nvPr/>
          </p:nvGraphicFramePr>
          <p:xfrm>
            <a:off x="1069975" y="1474788"/>
            <a:ext cx="35099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257800" imgH="647700" progId="Equation.DSMT4">
                    <p:embed/>
                  </p:oleObj>
                </mc:Choice>
                <mc:Fallback>
                  <p:oleObj r:id="rId8" imgW="5257800" imgH="647700" progId="Equation.DSMT4">
                    <p:embed/>
                    <p:pic>
                      <p:nvPicPr>
                        <p:cNvPr id="0" name="图片 346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69975" y="1474788"/>
                          <a:ext cx="3509963" cy="476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8106" name="Object 52"/>
            <p:cNvGraphicFramePr>
              <a:graphicFrameLocks noChangeAspect="1"/>
            </p:cNvGraphicFramePr>
            <p:nvPr/>
          </p:nvGraphicFramePr>
          <p:xfrm>
            <a:off x="5664200" y="1515387"/>
            <a:ext cx="25622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810000" imgH="685800" progId="Equation.DSMT4">
                    <p:embed/>
                  </p:oleObj>
                </mc:Choice>
                <mc:Fallback>
                  <p:oleObj r:id="rId10" imgW="3810000" imgH="685800" progId="Equation.DSMT4">
                    <p:embed/>
                    <p:pic>
                      <p:nvPicPr>
                        <p:cNvPr id="0" name="图片 345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664200" y="1515387"/>
                          <a:ext cx="2562225" cy="488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07" name="Text Box 11"/>
            <p:cNvSpPr txBox="1"/>
            <p:nvPr/>
          </p:nvSpPr>
          <p:spPr>
            <a:xfrm>
              <a:off x="4630901" y="1443929"/>
              <a:ext cx="108234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其中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71600" y="2041525"/>
            <a:ext cx="4628104" cy="554627"/>
            <a:chOff x="971600" y="2041525"/>
            <a:chExt cx="4628104" cy="554627"/>
          </a:xfrm>
        </p:grpSpPr>
        <p:sp>
          <p:nvSpPr>
            <p:cNvPr id="388108" name="Text Box 12"/>
            <p:cNvSpPr txBox="1"/>
            <p:nvPr/>
          </p:nvSpPr>
          <p:spPr>
            <a:xfrm>
              <a:off x="971600" y="2041525"/>
              <a:ext cx="54373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且</a:t>
              </a:r>
            </a:p>
          </p:txBody>
        </p:sp>
        <p:graphicFrame>
          <p:nvGraphicFramePr>
            <p:cNvPr id="388109" name="Object 53"/>
            <p:cNvGraphicFramePr>
              <a:graphicFrameLocks noChangeAspect="1"/>
            </p:cNvGraphicFramePr>
            <p:nvPr/>
          </p:nvGraphicFramePr>
          <p:xfrm>
            <a:off x="1499191" y="2119902"/>
            <a:ext cx="2138363" cy="476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175000" imgH="647700" progId="Equation.DSMT4">
                    <p:embed/>
                  </p:oleObj>
                </mc:Choice>
                <mc:Fallback>
                  <p:oleObj r:id="rId12" imgW="3175000" imgH="647700" progId="Equation.DSMT4">
                    <p:embed/>
                    <p:pic>
                      <p:nvPicPr>
                        <p:cNvPr id="0" name="图片 347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99191" y="2119902"/>
                          <a:ext cx="2138363" cy="476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8110" name="Text Box 14"/>
            <p:cNvSpPr txBox="1"/>
            <p:nvPr/>
          </p:nvSpPr>
          <p:spPr>
            <a:xfrm>
              <a:off x="3637554" y="2077040"/>
              <a:ext cx="196215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相互独立。</a:t>
              </a:r>
            </a:p>
          </p:txBody>
        </p:sp>
      </p:grpSp>
      <p:sp>
        <p:nvSpPr>
          <p:cNvPr id="388111" name="Text Box 15"/>
          <p:cNvSpPr txBox="1"/>
          <p:nvPr/>
        </p:nvSpPr>
        <p:spPr>
          <a:xfrm>
            <a:off x="971600" y="2924944"/>
            <a:ext cx="3070225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由方差的性质可得</a:t>
            </a:r>
          </a:p>
        </p:txBody>
      </p:sp>
      <p:graphicFrame>
        <p:nvGraphicFramePr>
          <p:cNvPr id="388112" name="Object 54"/>
          <p:cNvGraphicFramePr>
            <a:graphicFrameLocks noChangeAspect="1"/>
          </p:cNvGraphicFramePr>
          <p:nvPr/>
        </p:nvGraphicFramePr>
        <p:xfrm>
          <a:off x="971600" y="3665997"/>
          <a:ext cx="57419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890000" imgH="647700" progId="Equation.DSMT4">
                  <p:embed/>
                </p:oleObj>
              </mc:Choice>
              <mc:Fallback>
                <p:oleObj r:id="rId14" imgW="8890000" imgH="647700" progId="Equation.DSMT4">
                  <p:embed/>
                  <p:pic>
                    <p:nvPicPr>
                      <p:cNvPr id="0" name="图片 346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71600" y="3665997"/>
                        <a:ext cx="574198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3" name="Object 55"/>
          <p:cNvGraphicFramePr>
            <a:graphicFrameLocks noChangeAspect="1"/>
          </p:cNvGraphicFramePr>
          <p:nvPr/>
        </p:nvGraphicFramePr>
        <p:xfrm>
          <a:off x="1904554" y="4380079"/>
          <a:ext cx="15954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362200" imgH="685800" progId="Equation.DSMT4">
                  <p:embed/>
                </p:oleObj>
              </mc:Choice>
              <mc:Fallback>
                <p:oleObj r:id="rId16" imgW="2362200" imgH="685800" progId="Equation.DSMT4">
                  <p:embed/>
                  <p:pic>
                    <p:nvPicPr>
                      <p:cNvPr id="0" name="图片 346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04554" y="4380079"/>
                        <a:ext cx="1595437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4" name="Object 56"/>
          <p:cNvGraphicFramePr>
            <a:graphicFrameLocks noChangeAspect="1"/>
          </p:cNvGraphicFramePr>
          <p:nvPr/>
        </p:nvGraphicFramePr>
        <p:xfrm>
          <a:off x="1907593" y="5093252"/>
          <a:ext cx="17478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590800" imgH="584200" progId="Equation.DSMT4">
                  <p:embed/>
                </p:oleObj>
              </mc:Choice>
              <mc:Fallback>
                <p:oleObj r:id="rId18" imgW="2590800" imgH="584200" progId="Equation.DSMT4">
                  <p:embed/>
                  <p:pic>
                    <p:nvPicPr>
                      <p:cNvPr id="0" name="图片 347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07593" y="5093252"/>
                        <a:ext cx="17478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 bwMode="auto">
          <a:xfrm>
            <a:off x="6737350" y="479772"/>
            <a:ext cx="1908189" cy="1035050"/>
          </a:xfrm>
          <a:prstGeom prst="roundRect">
            <a:avLst/>
          </a:prstGeom>
          <a:solidFill>
            <a:srgbClr val="D0F7DC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0418" name="Object 54"/>
          <p:cNvGraphicFramePr>
            <a:graphicFrameLocks noChangeAspect="1"/>
          </p:cNvGraphicFramePr>
          <p:nvPr/>
        </p:nvGraphicFramePr>
        <p:xfrm>
          <a:off x="2670175" y="790575"/>
          <a:ext cx="1631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3300" imgH="266700" progId="Equation.3">
                  <p:embed/>
                </p:oleObj>
              </mc:Choice>
              <mc:Fallback>
                <p:oleObj r:id="rId2" imgW="1003300" imgH="266700" progId="Equation.3">
                  <p:embed/>
                  <p:pic>
                    <p:nvPicPr>
                      <p:cNvPr id="0" name="图片 346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0175" y="790575"/>
                        <a:ext cx="16319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3" name="Object 55"/>
          <p:cNvGraphicFramePr>
            <a:graphicFrameLocks noChangeAspect="1"/>
          </p:cNvGraphicFramePr>
          <p:nvPr/>
        </p:nvGraphicFramePr>
        <p:xfrm>
          <a:off x="2879725" y="1466924"/>
          <a:ext cx="28860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05300" imgH="1409700" progId="Equation.DSMT4">
                  <p:embed/>
                </p:oleObj>
              </mc:Choice>
              <mc:Fallback>
                <p:oleObj r:id="rId4" imgW="4305300" imgH="1409700" progId="Equation.DSMT4">
                  <p:embed/>
                  <p:pic>
                    <p:nvPicPr>
                      <p:cNvPr id="0" name="图片 34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9725" y="1466924"/>
                        <a:ext cx="2886075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4" name="Object 56"/>
          <p:cNvGraphicFramePr>
            <a:graphicFrameLocks noChangeAspect="1"/>
          </p:cNvGraphicFramePr>
          <p:nvPr/>
        </p:nvGraphicFramePr>
        <p:xfrm>
          <a:off x="5934075" y="1763786"/>
          <a:ext cx="21939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97000" imgH="266700" progId="Equation.DSMT4">
                  <p:embed/>
                </p:oleObj>
              </mc:Choice>
              <mc:Fallback>
                <p:oleObj r:id="rId6" imgW="1397000" imgH="266700" progId="Equation.DSMT4">
                  <p:embed/>
                  <p:pic>
                    <p:nvPicPr>
                      <p:cNvPr id="0" name="图片 34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4075" y="1763786"/>
                        <a:ext cx="2193925" cy="509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Rectangle 5"/>
          <p:cNvSpPr/>
          <p:nvPr/>
        </p:nvSpPr>
        <p:spPr>
          <a:xfrm>
            <a:off x="444500" y="749300"/>
            <a:ext cx="25146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．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泊松分布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26" name="Text Box 6"/>
          <p:cNvSpPr txBox="1"/>
          <p:nvPr/>
        </p:nvSpPr>
        <p:spPr>
          <a:xfrm>
            <a:off x="1160463" y="1666949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分布律为</a:t>
            </a:r>
          </a:p>
        </p:txBody>
      </p:sp>
      <p:graphicFrame>
        <p:nvGraphicFramePr>
          <p:cNvPr id="16" name="Object 59"/>
          <p:cNvGraphicFramePr>
            <a:graphicFrameLocks noChangeAspect="1"/>
          </p:cNvGraphicFramePr>
          <p:nvPr/>
        </p:nvGraphicFramePr>
        <p:xfrm>
          <a:off x="746125" y="2619052"/>
          <a:ext cx="337661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35200" imgH="685800" progId="Equation.DSMT4">
                  <p:embed/>
                </p:oleObj>
              </mc:Choice>
              <mc:Fallback>
                <p:oleObj r:id="rId8" imgW="2235200" imgH="6858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125" y="2619052"/>
                        <a:ext cx="3376613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0"/>
          <p:cNvGraphicFramePr>
            <a:graphicFrameLocks noChangeAspect="1"/>
          </p:cNvGraphicFramePr>
          <p:nvPr/>
        </p:nvGraphicFramePr>
        <p:xfrm>
          <a:off x="4076700" y="2619052"/>
          <a:ext cx="32750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86000" imgH="685800" progId="Equation.DSMT4">
                  <p:embed/>
                </p:oleObj>
              </mc:Choice>
              <mc:Fallback>
                <p:oleObj r:id="rId10" imgW="2286000" imgH="6858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76700" y="2619052"/>
                        <a:ext cx="3275013" cy="1035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1"/>
          <p:cNvGraphicFramePr>
            <a:graphicFrameLocks noChangeAspect="1"/>
          </p:cNvGraphicFramePr>
          <p:nvPr/>
        </p:nvGraphicFramePr>
        <p:xfrm>
          <a:off x="1797050" y="3850060"/>
          <a:ext cx="36607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933700" imgH="368300" progId="Equation.DSMT4">
                  <p:embed/>
                </p:oleObj>
              </mc:Choice>
              <mc:Fallback>
                <p:oleObj r:id="rId12" imgW="2933700" imgH="3683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97050" y="3850060"/>
                        <a:ext cx="36607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2"/>
          <p:cNvGraphicFramePr>
            <a:graphicFrameLocks noChangeAspect="1"/>
          </p:cNvGraphicFramePr>
          <p:nvPr/>
        </p:nvGraphicFramePr>
        <p:xfrm>
          <a:off x="5480830" y="3850060"/>
          <a:ext cx="1477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76300" imgH="266700" progId="Equation.DSMT4">
                  <p:embed/>
                </p:oleObj>
              </mc:Choice>
              <mc:Fallback>
                <p:oleObj r:id="rId14" imgW="876300" imgH="2667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80830" y="3850060"/>
                        <a:ext cx="1477962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3"/>
          <p:cNvGraphicFramePr>
            <a:graphicFrameLocks noChangeAspect="1"/>
          </p:cNvGraphicFramePr>
          <p:nvPr/>
        </p:nvGraphicFramePr>
        <p:xfrm>
          <a:off x="830263" y="4851300"/>
          <a:ext cx="36972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276600" imgH="419100" progId="Equation.DSMT4">
                  <p:embed/>
                </p:oleObj>
              </mc:Choice>
              <mc:Fallback>
                <p:oleObj r:id="rId16" imgW="3276600" imgH="4191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30263" y="4851300"/>
                        <a:ext cx="3697287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4"/>
          <p:cNvGraphicFramePr>
            <a:graphicFrameLocks noChangeAspect="1"/>
          </p:cNvGraphicFramePr>
          <p:nvPr/>
        </p:nvGraphicFramePr>
        <p:xfrm>
          <a:off x="1749425" y="5522813"/>
          <a:ext cx="2822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336800" imgH="355600" progId="Equation.DSMT4">
                  <p:embed/>
                </p:oleObj>
              </mc:Choice>
              <mc:Fallback>
                <p:oleObj r:id="rId18" imgW="2336800" imgH="3556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49425" y="5522813"/>
                        <a:ext cx="28225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5"/>
          <p:cNvGraphicFramePr>
            <a:graphicFrameLocks noChangeAspect="1"/>
          </p:cNvGraphicFramePr>
          <p:nvPr/>
        </p:nvGraphicFramePr>
        <p:xfrm>
          <a:off x="6889739" y="560561"/>
          <a:ext cx="14843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295400" imgH="355600" progId="Equation.DSMT4">
                  <p:embed/>
                </p:oleObj>
              </mc:Choice>
              <mc:Fallback>
                <p:oleObj r:id="rId20" imgW="1295400" imgH="3556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89739" y="560561"/>
                        <a:ext cx="1484312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6"/>
          <p:cNvGraphicFramePr>
            <a:graphicFrameLocks noChangeAspect="1"/>
          </p:cNvGraphicFramePr>
          <p:nvPr/>
        </p:nvGraphicFramePr>
        <p:xfrm>
          <a:off x="6889739" y="1011411"/>
          <a:ext cx="15303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333500" imgH="355600" progId="Equation.DSMT4">
                  <p:embed/>
                </p:oleObj>
              </mc:Choice>
              <mc:Fallback>
                <p:oleObj r:id="rId22" imgW="1333500" imgH="3556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889739" y="1011411"/>
                        <a:ext cx="1530350" cy="458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 bwMode="auto">
          <a:xfrm>
            <a:off x="6363691" y="476672"/>
            <a:ext cx="2667000" cy="1924075"/>
          </a:xfrm>
          <a:prstGeom prst="roundRect">
            <a:avLst/>
          </a:prstGeom>
          <a:solidFill>
            <a:srgbClr val="D0F5C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51" name="Object 50"/>
          <p:cNvGraphicFramePr>
            <a:graphicFrameLocks noChangeAspect="1"/>
          </p:cNvGraphicFramePr>
          <p:nvPr/>
        </p:nvGraphicFramePr>
        <p:xfrm>
          <a:off x="2636044" y="662060"/>
          <a:ext cx="19986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9200" imgH="266700" progId="Equation.3">
                  <p:embed/>
                </p:oleObj>
              </mc:Choice>
              <mc:Fallback>
                <p:oleObj r:id="rId2" imgW="1219200" imgH="2667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6044" y="662060"/>
                        <a:ext cx="1998663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0152" name="Text Box 8"/>
          <p:cNvSpPr txBox="1"/>
          <p:nvPr/>
        </p:nvSpPr>
        <p:spPr>
          <a:xfrm>
            <a:off x="1023144" y="1796243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密度函数</a:t>
            </a:r>
          </a:p>
        </p:txBody>
      </p:sp>
      <p:sp>
        <p:nvSpPr>
          <p:cNvPr id="61455" name="Rectangle 9"/>
          <p:cNvSpPr/>
          <p:nvPr/>
        </p:nvSpPr>
        <p:spPr>
          <a:xfrm>
            <a:off x="323850" y="620688"/>
            <a:ext cx="2667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．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均匀分布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0157" name="Object 52"/>
          <p:cNvGraphicFramePr>
            <a:graphicFrameLocks noChangeAspect="1"/>
          </p:cNvGraphicFramePr>
          <p:nvPr/>
        </p:nvGraphicFramePr>
        <p:xfrm>
          <a:off x="2632738" y="1403842"/>
          <a:ext cx="3658394" cy="140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68700" imgH="1333500" progId="Equation.DSMT4">
                  <p:embed/>
                </p:oleObj>
              </mc:Choice>
              <mc:Fallback>
                <p:oleObj r:id="rId4" imgW="3568700" imgH="13335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32738" y="1403842"/>
                        <a:ext cx="3658394" cy="14086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0158" name="Object 53"/>
          <p:cNvGraphicFramePr>
            <a:graphicFrameLocks noChangeAspect="1"/>
          </p:cNvGraphicFramePr>
          <p:nvPr/>
        </p:nvGraphicFramePr>
        <p:xfrm>
          <a:off x="6543196" y="563191"/>
          <a:ext cx="1979613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28800" imgH="774700" progId="Equation.DSMT4">
                  <p:embed/>
                </p:oleObj>
              </mc:Choice>
              <mc:Fallback>
                <p:oleObj r:id="rId6" imgW="1828800" imgH="7747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3196" y="563191"/>
                        <a:ext cx="1979613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4"/>
          <p:cNvGraphicFramePr>
            <a:graphicFrameLocks noChangeAspect="1"/>
          </p:cNvGraphicFramePr>
          <p:nvPr/>
        </p:nvGraphicFramePr>
        <p:xfrm>
          <a:off x="611560" y="4519613"/>
          <a:ext cx="3786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76600" imgH="419100" progId="Equation.DSMT4">
                  <p:embed/>
                </p:oleObj>
              </mc:Choice>
              <mc:Fallback>
                <p:oleObj r:id="rId8" imgW="3276600" imgH="4191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560" y="4519613"/>
                        <a:ext cx="3786188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5"/>
          <p:cNvGraphicFramePr>
            <a:graphicFrameLocks noChangeAspect="1"/>
          </p:cNvGraphicFramePr>
          <p:nvPr/>
        </p:nvGraphicFramePr>
        <p:xfrm>
          <a:off x="611188" y="3476625"/>
          <a:ext cx="1460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89000" imgH="304800" progId="Equation.3">
                  <p:embed/>
                </p:oleObj>
              </mc:Choice>
              <mc:Fallback>
                <p:oleObj r:id="rId10" imgW="889000" imgH="304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188" y="3476625"/>
                        <a:ext cx="14605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6"/>
          <p:cNvGraphicFramePr>
            <a:graphicFrameLocks noChangeAspect="1"/>
          </p:cNvGraphicFramePr>
          <p:nvPr/>
        </p:nvGraphicFramePr>
        <p:xfrm>
          <a:off x="6160165" y="3249613"/>
          <a:ext cx="22526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435100" imgH="622300" progId="Equation.3">
                  <p:embed/>
                </p:oleObj>
              </mc:Choice>
              <mc:Fallback>
                <p:oleObj r:id="rId12" imgW="1435100" imgH="6223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60165" y="3249613"/>
                        <a:ext cx="2252663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7"/>
          <p:cNvGraphicFramePr>
            <a:graphicFrameLocks noChangeAspect="1"/>
          </p:cNvGraphicFramePr>
          <p:nvPr/>
        </p:nvGraphicFramePr>
        <p:xfrm>
          <a:off x="2135188" y="3324225"/>
          <a:ext cx="2032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270000" imgH="482600" progId="Equation.3">
                  <p:embed/>
                </p:oleObj>
              </mc:Choice>
              <mc:Fallback>
                <p:oleObj r:id="rId14" imgW="1270000" imgH="4826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35188" y="3324225"/>
                        <a:ext cx="2032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8"/>
          <p:cNvGraphicFramePr>
            <a:graphicFrameLocks noChangeAspect="1"/>
          </p:cNvGraphicFramePr>
          <p:nvPr/>
        </p:nvGraphicFramePr>
        <p:xfrm>
          <a:off x="1568823" y="5229225"/>
          <a:ext cx="38338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302000" imgH="812800" progId="Equation.DSMT4">
                  <p:embed/>
                </p:oleObj>
              </mc:Choice>
              <mc:Fallback>
                <p:oleObj r:id="rId16" imgW="3302000" imgH="8128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68823" y="5229225"/>
                        <a:ext cx="3833812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9"/>
          <p:cNvGraphicFramePr>
            <a:graphicFrameLocks noChangeAspect="1"/>
          </p:cNvGraphicFramePr>
          <p:nvPr/>
        </p:nvGraphicFramePr>
        <p:xfrm>
          <a:off x="5487857" y="5266589"/>
          <a:ext cx="1606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33500" imgH="812800" progId="Equation.DSMT4">
                  <p:embed/>
                </p:oleObj>
              </mc:Choice>
              <mc:Fallback>
                <p:oleObj r:id="rId18" imgW="1333500" imgH="812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87857" y="5266589"/>
                        <a:ext cx="1606550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0"/>
          <p:cNvGraphicFramePr>
            <a:graphicFrameLocks noChangeAspect="1"/>
          </p:cNvGraphicFramePr>
          <p:nvPr/>
        </p:nvGraphicFramePr>
        <p:xfrm>
          <a:off x="4151313" y="3249613"/>
          <a:ext cx="1893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587500" imgH="812800" progId="Equation.DSMT4">
                  <p:embed/>
                </p:oleObj>
              </mc:Choice>
              <mc:Fallback>
                <p:oleObj r:id="rId20" imgW="1587500" imgH="8128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151313" y="3249613"/>
                        <a:ext cx="1893887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1"/>
          <p:cNvGraphicFramePr>
            <a:graphicFrameLocks noChangeAspect="1"/>
          </p:cNvGraphicFramePr>
          <p:nvPr/>
        </p:nvGraphicFramePr>
        <p:xfrm>
          <a:off x="6542533" y="1400622"/>
          <a:ext cx="24939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260600" imgH="863600" progId="Equation.DSMT4">
                  <p:embed/>
                </p:oleObj>
              </mc:Choice>
              <mc:Fallback>
                <p:oleObj r:id="rId22" imgW="2260600" imgH="863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542533" y="1400622"/>
                        <a:ext cx="2493963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56"/>
          <p:cNvSpPr txBox="1"/>
          <p:nvPr/>
        </p:nvSpPr>
        <p:spPr>
          <a:xfrm>
            <a:off x="2570163" y="2708275"/>
            <a:ext cx="4738687" cy="3324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一、方差的定义</a:t>
            </a:r>
            <a:endParaRPr lang="en-US" altLang="zh-CN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二、方差的性质</a:t>
            </a:r>
            <a:endParaRPr lang="en-US" altLang="zh-CN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三、几种常见分布的方差</a:t>
            </a:r>
            <a:endParaRPr lang="en-US" altLang="zh-CN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楷体_GB2312" panose="02010609030101010101" charset="-122"/>
                <a:ea typeface="楷体_GB2312" panose="02010609030101010101" charset="-122"/>
              </a:rPr>
              <a:t>四、方差的计算</a:t>
            </a:r>
            <a:endParaRPr lang="en-US" altLang="zh-CN" b="1" dirty="0">
              <a:solidFill>
                <a:srgbClr val="00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pSp>
        <p:nvGrpSpPr>
          <p:cNvPr id="122883" name="Group 8"/>
          <p:cNvGrpSpPr/>
          <p:nvPr/>
        </p:nvGrpSpPr>
        <p:grpSpPr>
          <a:xfrm>
            <a:off x="1835150" y="889000"/>
            <a:ext cx="4897438" cy="1747838"/>
            <a:chOff x="1066" y="913"/>
            <a:chExt cx="4281" cy="1101"/>
          </a:xfrm>
        </p:grpSpPr>
        <p:pic>
          <p:nvPicPr>
            <p:cNvPr id="122885" name="Picture 8" descr="卷轴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" y="913"/>
              <a:ext cx="4281" cy="110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2886" name="Rectangle 6" descr="信纸"/>
            <p:cNvSpPr/>
            <p:nvPr/>
          </p:nvSpPr>
          <p:spPr>
            <a:xfrm>
              <a:off x="1463" y="1168"/>
              <a:ext cx="3430" cy="592"/>
            </a:xfrm>
            <a:prstGeom prst="rect">
              <a:avLst/>
            </a:prstGeom>
            <a:blipFill rotWithShape="0">
              <a:blip r:embed="rId4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endParaRPr lang="zh-CN" altLang="en-US" sz="3600" dirty="0">
                <a:solidFill>
                  <a:srgbClr val="999933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2884" name="Rectangle 2"/>
          <p:cNvSpPr/>
          <p:nvPr/>
        </p:nvSpPr>
        <p:spPr>
          <a:xfrm>
            <a:off x="971550" y="1346200"/>
            <a:ext cx="6610350" cy="83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/>
          <a:p>
            <a:pPr algn="ctr"/>
            <a:r>
              <a:rPr lang="en-US" altLang="zh-CN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§4.2  </a:t>
            </a:r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  差</a:t>
            </a:r>
          </a:p>
        </p:txBody>
      </p:sp>
    </p:spTree>
  </p:cSld>
  <p:clrMapOvr>
    <a:masterClrMapping/>
  </p:clrMapOvr>
  <p:transition>
    <p:split orient="vert"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 bwMode="auto">
          <a:xfrm>
            <a:off x="6804247" y="884963"/>
            <a:ext cx="1881913" cy="1792709"/>
          </a:xfrm>
          <a:prstGeom prst="roundRect">
            <a:avLst/>
          </a:prstGeom>
          <a:solidFill>
            <a:srgbClr val="D0F7DC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5" name="Rectangle 2"/>
          <p:cNvSpPr/>
          <p:nvPr/>
        </p:nvSpPr>
        <p:spPr>
          <a:xfrm>
            <a:off x="457200" y="728663"/>
            <a:ext cx="3124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endParaRPr lang="zh-CN" altLang="zh-CN" b="1" dirty="0">
              <a:solidFill>
                <a:srgbClr val="FFFF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92195" name="Text Box 3"/>
          <p:cNvSpPr txBox="1"/>
          <p:nvPr/>
        </p:nvSpPr>
        <p:spPr>
          <a:xfrm>
            <a:off x="923205" y="1745878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密度函数</a:t>
            </a:r>
          </a:p>
        </p:txBody>
      </p:sp>
      <p:sp>
        <p:nvSpPr>
          <p:cNvPr id="62477" name="Rectangle 4"/>
          <p:cNvSpPr/>
          <p:nvPr/>
        </p:nvSpPr>
        <p:spPr>
          <a:xfrm>
            <a:off x="609600" y="757238"/>
            <a:ext cx="2667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5.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指数分布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2466" name="Object 38"/>
          <p:cNvGraphicFramePr>
            <a:graphicFrameLocks noChangeAspect="1"/>
          </p:cNvGraphicFramePr>
          <p:nvPr/>
        </p:nvGraphicFramePr>
        <p:xfrm>
          <a:off x="2517775" y="831850"/>
          <a:ext cx="17827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442400" imgH="9448800" progId="Equation.DSMT4">
                  <p:embed/>
                </p:oleObj>
              </mc:Choice>
              <mc:Fallback>
                <p:oleObj name="Equation" r:id="rId2" imgW="34442400" imgH="9448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7775" y="831850"/>
                        <a:ext cx="1782763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0" name="Object 39"/>
          <p:cNvGraphicFramePr>
            <a:graphicFrameLocks noChangeAspect="1"/>
          </p:cNvGraphicFramePr>
          <p:nvPr/>
        </p:nvGraphicFramePr>
        <p:xfrm>
          <a:off x="2533036" y="1393825"/>
          <a:ext cx="3521356" cy="122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110400" imgH="15240000" progId="Equation.DSMT4">
                  <p:embed/>
                </p:oleObj>
              </mc:Choice>
              <mc:Fallback>
                <p:oleObj name="Equation" r:id="rId4" imgW="45110400" imgH="152400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3036" y="1393825"/>
                        <a:ext cx="3521356" cy="1226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1" name="Object 40"/>
          <p:cNvGraphicFramePr>
            <a:graphicFrameLocks noChangeAspect="1"/>
          </p:cNvGraphicFramePr>
          <p:nvPr/>
        </p:nvGraphicFramePr>
        <p:xfrm>
          <a:off x="6995718" y="839411"/>
          <a:ext cx="1337010" cy="871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26400" imgH="12192000" progId="Equation.DSMT4">
                  <p:embed/>
                </p:oleObj>
              </mc:Choice>
              <mc:Fallback>
                <p:oleObj name="Equation" r:id="rId6" imgW="20726400" imgH="121920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95718" y="839411"/>
                        <a:ext cx="1337010" cy="8717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2" name="Object 41"/>
          <p:cNvGraphicFramePr>
            <a:graphicFrameLocks noChangeAspect="1"/>
          </p:cNvGraphicFramePr>
          <p:nvPr/>
        </p:nvGraphicFramePr>
        <p:xfrm>
          <a:off x="923271" y="2968865"/>
          <a:ext cx="6169009" cy="94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172800" imgH="12192000" progId="Equation.DSMT4">
                  <p:embed/>
                </p:oleObj>
              </mc:Choice>
              <mc:Fallback>
                <p:oleObj name="Equation" r:id="rId8" imgW="87172800" imgH="121920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3271" y="2968865"/>
                        <a:ext cx="6169009" cy="9409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4" name="Object 43"/>
          <p:cNvGraphicFramePr>
            <a:graphicFrameLocks noChangeAspect="1"/>
          </p:cNvGraphicFramePr>
          <p:nvPr/>
        </p:nvGraphicFramePr>
        <p:xfrm>
          <a:off x="2738149" y="3909774"/>
          <a:ext cx="686303" cy="81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668000" imgH="12192000" progId="Equation.DSMT4">
                  <p:embed/>
                </p:oleObj>
              </mc:Choice>
              <mc:Fallback>
                <p:oleObj name="Equation" r:id="rId10" imgW="10668000" imgH="12192000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38149" y="3909774"/>
                        <a:ext cx="686303" cy="815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205" name="Object 44"/>
          <p:cNvGraphicFramePr>
            <a:graphicFrameLocks noChangeAspect="1"/>
          </p:cNvGraphicFramePr>
          <p:nvPr/>
        </p:nvGraphicFramePr>
        <p:xfrm>
          <a:off x="1847391" y="4228884"/>
          <a:ext cx="661988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58800" imgH="139700" progId="Equation.DSMT4">
                  <p:embed/>
                </p:oleObj>
              </mc:Choice>
              <mc:Fallback>
                <p:oleObj r:id="rId12" imgW="558800" imgH="1397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47391" y="4228884"/>
                        <a:ext cx="661988" cy="230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6"/>
          <p:cNvGraphicFramePr>
            <a:graphicFrameLocks noChangeAspect="1"/>
          </p:cNvGraphicFramePr>
          <p:nvPr/>
        </p:nvGraphicFramePr>
        <p:xfrm>
          <a:off x="6985001" y="1700884"/>
          <a:ext cx="1549400" cy="872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64800" imgH="12192000" progId="Equation.DSMT4">
                  <p:embed/>
                </p:oleObj>
              </mc:Choice>
              <mc:Fallback>
                <p:oleObj name="Equation" r:id="rId14" imgW="23164800" imgH="12192000" progId="Equation.DSMT4">
                  <p:embed/>
                  <p:pic>
                    <p:nvPicPr>
                      <p:cNvPr id="0" name="Object 4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85001" y="1700884"/>
                        <a:ext cx="1549400" cy="8725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 bwMode="auto">
          <a:xfrm>
            <a:off x="6071989" y="4298629"/>
            <a:ext cx="2388444" cy="1466974"/>
          </a:xfrm>
          <a:prstGeom prst="roundRect">
            <a:avLst/>
          </a:prstGeom>
          <a:solidFill>
            <a:srgbClr val="D0F5C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490" name="Object 42"/>
          <p:cNvGraphicFramePr>
            <a:graphicFrameLocks noChangeAspect="1"/>
          </p:cNvGraphicFramePr>
          <p:nvPr/>
        </p:nvGraphicFramePr>
        <p:xfrm>
          <a:off x="2467128" y="649114"/>
          <a:ext cx="2536920" cy="65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0" imgH="381000" progId="Equation.DSMT4">
                  <p:embed/>
                </p:oleObj>
              </mc:Choice>
              <mc:Fallback>
                <p:oleObj r:id="rId2" imgW="1651000" imgH="3810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7128" y="649114"/>
                        <a:ext cx="2536920" cy="6585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0" name="Rectangle 3"/>
          <p:cNvSpPr/>
          <p:nvPr/>
        </p:nvSpPr>
        <p:spPr>
          <a:xfrm>
            <a:off x="455613" y="666750"/>
            <a:ext cx="26670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6. </a:t>
            </a: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正态分布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Object 50"/>
          <p:cNvGraphicFramePr>
            <a:graphicFrameLocks noChangeAspect="1"/>
          </p:cNvGraphicFramePr>
          <p:nvPr/>
        </p:nvGraphicFramePr>
        <p:xfrm>
          <a:off x="6365230" y="4341038"/>
          <a:ext cx="16954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46200" imgH="381000" progId="Equation.DSMT4">
                  <p:embed/>
                </p:oleObj>
              </mc:Choice>
              <mc:Fallback>
                <p:oleObj r:id="rId4" imgW="1346200" imgH="3810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65230" y="4341038"/>
                        <a:ext cx="1695450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1"/>
          <p:cNvGraphicFramePr>
            <a:graphicFrameLocks noChangeAspect="1"/>
          </p:cNvGraphicFramePr>
          <p:nvPr/>
        </p:nvGraphicFramePr>
        <p:xfrm>
          <a:off x="6372200" y="5140127"/>
          <a:ext cx="18907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498600" imgH="444500" progId="Equation.DSMT4">
                  <p:embed/>
                </p:oleObj>
              </mc:Choice>
              <mc:Fallback>
                <p:oleObj r:id="rId6" imgW="1498600" imgH="4445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72200" y="5140127"/>
                        <a:ext cx="189071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0"/>
          <p:cNvGraphicFramePr>
            <a:graphicFrameLocks noChangeAspect="1"/>
          </p:cNvGraphicFramePr>
          <p:nvPr/>
        </p:nvGraphicFramePr>
        <p:xfrm>
          <a:off x="1202720" y="2259527"/>
          <a:ext cx="1637531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202400" imgH="6096000" progId="Equation.DSMT4">
                  <p:embed/>
                </p:oleObj>
              </mc:Choice>
              <mc:Fallback>
                <p:oleObj name="Equation" r:id="rId8" imgW="19202400" imgH="6096000" progId="Equation.DSMT4">
                  <p:embed/>
                  <p:pic>
                    <p:nvPicPr>
                      <p:cNvPr id="0" name="Object 5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2720" y="2259527"/>
                        <a:ext cx="1637531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1"/>
          <p:cNvGraphicFramePr>
            <a:graphicFrameLocks noChangeAspect="1"/>
          </p:cNvGraphicFramePr>
          <p:nvPr/>
        </p:nvGraphicFramePr>
        <p:xfrm>
          <a:off x="3248265" y="2204864"/>
          <a:ext cx="342314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672000" imgH="7010400" progId="Equation.DSMT4">
                  <p:embed/>
                </p:oleObj>
              </mc:Choice>
              <mc:Fallback>
                <p:oleObj name="Equation" r:id="rId10" imgW="42672000" imgH="7010400" progId="Equation.DSMT4">
                  <p:embed/>
                  <p:pic>
                    <p:nvPicPr>
                      <p:cNvPr id="0" name="Object 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48265" y="2204864"/>
                        <a:ext cx="342314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0"/>
          <p:cNvGraphicFramePr>
            <a:graphicFrameLocks noChangeAspect="1"/>
          </p:cNvGraphicFramePr>
          <p:nvPr/>
        </p:nvGraphicFramePr>
        <p:xfrm>
          <a:off x="6671407" y="2281515"/>
          <a:ext cx="5461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00800" imgH="4572000" progId="Equation.DSMT4">
                  <p:embed/>
                </p:oleObj>
              </mc:Choice>
              <mc:Fallback>
                <p:oleObj name="Equation" r:id="rId12" imgW="6400800" imgH="4572000" progId="Equation.DSMT4">
                  <p:embed/>
                  <p:pic>
                    <p:nvPicPr>
                      <p:cNvPr id="0" name="Object 5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71407" y="2281515"/>
                        <a:ext cx="5461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2"/>
          <p:cNvGraphicFramePr>
            <a:graphicFrameLocks noChangeAspect="1"/>
          </p:cNvGraphicFramePr>
          <p:nvPr/>
        </p:nvGraphicFramePr>
        <p:xfrm>
          <a:off x="2121045" y="3167997"/>
          <a:ext cx="2536920" cy="658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51000" imgH="381000" progId="Equation.DSMT4">
                  <p:embed/>
                </p:oleObj>
              </mc:Choice>
              <mc:Fallback>
                <p:oleObj r:id="rId14" imgW="1651000" imgH="381000" progId="Equation.DSMT4">
                  <p:embed/>
                  <p:pic>
                    <p:nvPicPr>
                      <p:cNvPr id="0" name="Object 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1045" y="3167997"/>
                        <a:ext cx="2536920" cy="6585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/>
          <p:cNvGraphicFramePr>
            <a:graphicFrameLocks noChangeAspect="1"/>
          </p:cNvGraphicFramePr>
          <p:nvPr/>
        </p:nvGraphicFramePr>
        <p:xfrm>
          <a:off x="4896635" y="2996952"/>
          <a:ext cx="3194050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4747200" imgH="10972800" progId="Equation.DSMT4">
                  <p:embed/>
                </p:oleObj>
              </mc:Choice>
              <mc:Fallback>
                <p:oleObj name="Equation" r:id="rId15" imgW="34747200" imgH="10972800" progId="Equation.DSMT4">
                  <p:embed/>
                  <p:pic>
                    <p:nvPicPr>
                      <p:cNvPr id="0" name="Object 4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96635" y="2996952"/>
                        <a:ext cx="3194050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55576" y="1556792"/>
            <a:ext cx="3255456" cy="637854"/>
            <a:chOff x="755576" y="1556792"/>
            <a:chExt cx="3255456" cy="637854"/>
          </a:xfrm>
        </p:grpSpPr>
        <p:graphicFrame>
          <p:nvGraphicFramePr>
            <p:cNvPr id="16" name="Object 42"/>
            <p:cNvGraphicFramePr>
              <a:graphicFrameLocks noChangeAspect="1"/>
            </p:cNvGraphicFramePr>
            <p:nvPr/>
          </p:nvGraphicFramePr>
          <p:xfrm>
            <a:off x="2121045" y="1624733"/>
            <a:ext cx="1889987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0421600" imgH="5486400" progId="Equation.DSMT4">
                    <p:embed/>
                  </p:oleObj>
                </mc:Choice>
                <mc:Fallback>
                  <p:oleObj name="Equation" r:id="rId17" imgW="20421600" imgH="5486400" progId="Equation.DSMT4">
                    <p:embed/>
                    <p:pic>
                      <p:nvPicPr>
                        <p:cNvPr id="0" name="Object 4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121045" y="1624733"/>
                          <a:ext cx="1889987" cy="5699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3"/>
            <p:cNvSpPr/>
            <p:nvPr/>
          </p:nvSpPr>
          <p:spPr>
            <a:xfrm>
              <a:off x="755576" y="1556792"/>
              <a:ext cx="1472337" cy="533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特殊的，</a:t>
              </a:r>
              <a:endPara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" name="Rectangle 3"/>
          <p:cNvSpPr/>
          <p:nvPr/>
        </p:nvSpPr>
        <p:spPr>
          <a:xfrm>
            <a:off x="804400" y="3210319"/>
            <a:ext cx="1472337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一般的，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" name="Object 42"/>
          <p:cNvGraphicFramePr>
            <a:graphicFrameLocks noChangeAspect="1"/>
          </p:cNvGraphicFramePr>
          <p:nvPr/>
        </p:nvGraphicFramePr>
        <p:xfrm>
          <a:off x="1012674" y="4005064"/>
          <a:ext cx="4146205" cy="982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52120800" imgH="10972800" progId="Equation.DSMT4">
                  <p:embed/>
                </p:oleObj>
              </mc:Choice>
              <mc:Fallback>
                <p:oleObj name="Equation" r:id="rId19" imgW="52120800" imgH="10972800" progId="Equation.DSMT4">
                  <p:embed/>
                  <p:pic>
                    <p:nvPicPr>
                      <p:cNvPr id="0" name="Object 4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2674" y="4005064"/>
                        <a:ext cx="4146205" cy="9822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2"/>
          <p:cNvGraphicFramePr>
            <a:graphicFrameLocks noChangeAspect="1"/>
          </p:cNvGraphicFramePr>
          <p:nvPr/>
        </p:nvGraphicFramePr>
        <p:xfrm>
          <a:off x="947242" y="4987137"/>
          <a:ext cx="42116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4254400" imgH="10972800" progId="Equation.DSMT4">
                  <p:embed/>
                </p:oleObj>
              </mc:Choice>
              <mc:Fallback>
                <p:oleObj name="Equation" r:id="rId21" imgW="54254400" imgH="10972800" progId="Equation.DSMT4">
                  <p:embed/>
                  <p:pic>
                    <p:nvPicPr>
                      <p:cNvPr id="0" name="Object 4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47242" y="4987137"/>
                        <a:ext cx="4211637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/>
          <p:cNvSpPr/>
          <p:nvPr/>
        </p:nvSpPr>
        <p:spPr bwMode="auto">
          <a:xfrm>
            <a:off x="5351909" y="4496207"/>
            <a:ext cx="720080" cy="215126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箭头: 右 27"/>
          <p:cNvSpPr/>
          <p:nvPr/>
        </p:nvSpPr>
        <p:spPr bwMode="auto">
          <a:xfrm>
            <a:off x="5351909" y="5358998"/>
            <a:ext cx="720080" cy="215126"/>
          </a:xfrm>
          <a:prstGeom prst="rightArrow">
            <a:avLst/>
          </a:prstGeom>
          <a:solidFill>
            <a:srgbClr val="002060"/>
          </a:solidFill>
          <a:ln w="9525" cap="flat" cmpd="sng" algn="ctr">
            <a:solidFill>
              <a:srgbClr val="00458A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3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/>
      <p:bldP spid="6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7" name="Text Box 7"/>
          <p:cNvSpPr txBox="1"/>
          <p:nvPr/>
        </p:nvSpPr>
        <p:spPr>
          <a:xfrm>
            <a:off x="395536" y="692696"/>
            <a:ext cx="7398179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注：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服从正态分布的随机变量完全由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它的数学</a:t>
            </a:r>
          </a:p>
        </p:txBody>
      </p:sp>
      <p:sp>
        <p:nvSpPr>
          <p:cNvPr id="394248" name="Text Box 8"/>
          <p:cNvSpPr txBox="1"/>
          <p:nvPr/>
        </p:nvSpPr>
        <p:spPr>
          <a:xfrm>
            <a:off x="1162512" y="1196752"/>
            <a:ext cx="3130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期望和方差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所决定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.</a:t>
            </a:r>
          </a:p>
        </p:txBody>
      </p:sp>
      <p:grpSp>
        <p:nvGrpSpPr>
          <p:cNvPr id="9" name="Group 19"/>
          <p:cNvGrpSpPr/>
          <p:nvPr/>
        </p:nvGrpSpPr>
        <p:grpSpPr bwMode="auto">
          <a:xfrm>
            <a:off x="320675" y="1701776"/>
            <a:ext cx="7497763" cy="1657349"/>
            <a:chOff x="202" y="451"/>
            <a:chExt cx="4723" cy="1044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36" y="463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solidFill>
                    <a:srgbClr val="0000FF"/>
                  </a:solidFill>
                  <a:latin typeface="楷体_GB2312" panose="02010609030101010101" charset="-122"/>
                  <a:ea typeface="楷体_GB2312" panose="02010609030101010101" charset="-122"/>
                </a:rPr>
                <a:t>例</a:t>
              </a:r>
              <a:r>
                <a:rPr kumimoji="1" lang="en-US" altLang="zh-CN" sz="2800" dirty="0">
                  <a:solidFill>
                    <a:srgbClr val="0000FF"/>
                  </a:solidFill>
                  <a:latin typeface="楷体_GB2312" panose="02010609030101010101" charset="-122"/>
                  <a:ea typeface="楷体_GB2312" panose="02010609030101010101" charset="-122"/>
                </a:rPr>
                <a:t>4</a:t>
              </a:r>
              <a:endParaRPr kumimoji="1"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869" y="451"/>
              <a:ext cx="383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设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, 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楷体_GB2312" panose="02010609030101010101" charset="-122"/>
                </a:rPr>
                <a:t>Y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是两个相互独立的随机变量，</a:t>
              </a:r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1580" y="862"/>
            <a:ext cx="250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981700" imgH="622300" progId="Equation.DSMT4">
                    <p:embed/>
                  </p:oleObj>
                </mc:Choice>
                <mc:Fallback>
                  <p:oleObj name="Equation" r:id="rId2" imgW="5981700" imgH="6223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862"/>
                          <a:ext cx="250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202" y="1165"/>
              <a:ext cx="147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则求随机变量</a:t>
              </a:r>
            </a:p>
          </p:txBody>
        </p:sp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1603" y="1212"/>
            <a:ext cx="164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81400" imgH="495300" progId="Equation.DSMT4">
                    <p:embed/>
                  </p:oleObj>
                </mc:Choice>
                <mc:Fallback>
                  <p:oleObj name="Equation" r:id="rId4" imgW="3581400" imgH="4953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3" y="1212"/>
                          <a:ext cx="164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3234" y="1155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dirty="0">
                  <a:latin typeface="Times New Roman" panose="02020603050405020304" pitchFamily="18" charset="0"/>
                  <a:ea typeface="楷体_GB2312" panose="02010609030101010101" charset="-122"/>
                </a:rPr>
                <a:t>服从什么分布？</a:t>
              </a:r>
            </a:p>
          </p:txBody>
        </p:sp>
      </p:grp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73063" y="3611656"/>
            <a:ext cx="825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解</a:t>
            </a:r>
            <a:r>
              <a:rPr kumimoji="1"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 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anose="02010609030101010101" charset="-122"/>
              </a:rPr>
              <a:t>Z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为相互独立的正态随机变量的线性组合，所以</a:t>
            </a:r>
            <a:endParaRPr kumimoji="1" lang="zh-CN" altLang="en-US" sz="2800" dirty="0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899592" y="4130769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仍然服从正态分布，且其参数为</a:t>
            </a:r>
          </a:p>
        </p:txBody>
      </p:sp>
      <p:graphicFrame>
        <p:nvGraphicFramePr>
          <p:cNvPr id="20" name="Object 13"/>
          <p:cNvGraphicFramePr>
            <a:graphicFrameLocks noChangeAspect="1"/>
          </p:cNvGraphicFramePr>
          <p:nvPr/>
        </p:nvGraphicFramePr>
        <p:xfrm>
          <a:off x="1475631" y="5913413"/>
          <a:ext cx="1800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100" imgH="622300" progId="Equation.DSMT4">
                  <p:embed/>
                </p:oleObj>
              </mc:Choice>
              <mc:Fallback>
                <p:oleObj name="Equation" r:id="rId6" imgW="2705100" imgH="622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31" y="5913413"/>
                        <a:ext cx="1800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4"/>
          <p:cNvGraphicFramePr>
            <a:graphicFrameLocks noChangeAspect="1"/>
          </p:cNvGraphicFramePr>
          <p:nvPr/>
        </p:nvGraphicFramePr>
        <p:xfrm>
          <a:off x="1123950" y="4775292"/>
          <a:ext cx="5276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75600" imgH="622300" progId="Equation.DSMT4">
                  <p:embed/>
                </p:oleObj>
              </mc:Choice>
              <mc:Fallback>
                <p:oleObj name="Equation" r:id="rId8" imgW="7975600" imgH="622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775292"/>
                        <a:ext cx="5276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1123950" y="5287739"/>
          <a:ext cx="5127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505700" imgH="736600" progId="Equation.DSMT4">
                  <p:embed/>
                </p:oleObj>
              </mc:Choice>
              <mc:Fallback>
                <p:oleObj name="Equation" r:id="rId10" imgW="7505700" imgH="736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7739"/>
                        <a:ext cx="51276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913656" y="5807051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故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9" grpId="0" build="p" autoUpdateAnimBg="0"/>
      <p:bldP spid="2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73" name="Group 2"/>
          <p:cNvGrpSpPr/>
          <p:nvPr/>
        </p:nvGrpSpPr>
        <p:grpSpPr>
          <a:xfrm>
            <a:off x="417513" y="684213"/>
            <a:ext cx="8385176" cy="1906587"/>
            <a:chOff x="165" y="278"/>
            <a:chExt cx="5282" cy="1201"/>
          </a:xfrm>
        </p:grpSpPr>
        <p:sp>
          <p:nvSpPr>
            <p:cNvPr id="66577" name="Rectangle 3"/>
            <p:cNvSpPr/>
            <p:nvPr/>
          </p:nvSpPr>
          <p:spPr>
            <a:xfrm>
              <a:off x="165" y="278"/>
              <a:ext cx="57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5</a:t>
              </a:r>
              <a:endPara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8" name="Text Box 4"/>
            <p:cNvSpPr txBox="1"/>
            <p:nvPr/>
          </p:nvSpPr>
          <p:spPr>
            <a:xfrm>
              <a:off x="741" y="291"/>
              <a:ext cx="45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设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Y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是两个相互独立的且均服从正态分布</a:t>
              </a:r>
            </a:p>
          </p:txBody>
        </p:sp>
        <p:graphicFrame>
          <p:nvGraphicFramePr>
            <p:cNvPr id="66562" name="Object 46"/>
            <p:cNvGraphicFramePr>
              <a:graphicFrameLocks noChangeAspect="1"/>
            </p:cNvGraphicFramePr>
            <p:nvPr/>
          </p:nvGraphicFramePr>
          <p:xfrm>
            <a:off x="267" y="768"/>
            <a:ext cx="933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171700" imgH="584200" progId="Equation.DSMT4">
                    <p:embed/>
                  </p:oleObj>
                </mc:Choice>
                <mc:Fallback>
                  <p:oleObj r:id="rId2" imgW="2171700" imgH="584200" progId="Equation.DSMT4">
                    <p:embed/>
                    <p:pic>
                      <p:nvPicPr>
                        <p:cNvPr id="0" name="Object 4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7" y="768"/>
                          <a:ext cx="933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9" name="Text Box 6"/>
            <p:cNvSpPr txBox="1"/>
            <p:nvPr/>
          </p:nvSpPr>
          <p:spPr>
            <a:xfrm>
              <a:off x="1177" y="714"/>
              <a:ext cx="275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的随机变量 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则求随机变量</a:t>
              </a:r>
            </a:p>
          </p:txBody>
        </p:sp>
        <p:graphicFrame>
          <p:nvGraphicFramePr>
            <p:cNvPr id="66563" name="Object 47"/>
            <p:cNvGraphicFramePr>
              <a:graphicFrameLocks noChangeAspect="1"/>
            </p:cNvGraphicFramePr>
            <p:nvPr/>
          </p:nvGraphicFramePr>
          <p:xfrm>
            <a:off x="3930" y="772"/>
            <a:ext cx="77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90700" imgH="571500" progId="Equation.DSMT4">
                    <p:embed/>
                  </p:oleObj>
                </mc:Choice>
                <mc:Fallback>
                  <p:oleObj r:id="rId4" imgW="1790700" imgH="571500" progId="Equation.DSMT4">
                    <p:embed/>
                    <p:pic>
                      <p:nvPicPr>
                        <p:cNvPr id="0" name="Object 4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30" y="772"/>
                          <a:ext cx="774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0" name="Text Box 8"/>
            <p:cNvSpPr txBox="1"/>
            <p:nvPr/>
          </p:nvSpPr>
          <p:spPr>
            <a:xfrm>
              <a:off x="4656" y="684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的数学</a:t>
              </a:r>
            </a:p>
          </p:txBody>
        </p:sp>
        <p:sp>
          <p:nvSpPr>
            <p:cNvPr id="66581" name="Text Box 9"/>
            <p:cNvSpPr txBox="1"/>
            <p:nvPr/>
          </p:nvSpPr>
          <p:spPr>
            <a:xfrm>
              <a:off x="266" y="1152"/>
              <a:ext cx="56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期望</a:t>
              </a:r>
            </a:p>
          </p:txBody>
        </p:sp>
        <p:graphicFrame>
          <p:nvGraphicFramePr>
            <p:cNvPr id="66564" name="Object 48"/>
            <p:cNvGraphicFramePr>
              <a:graphicFrameLocks noChangeAspect="1"/>
            </p:cNvGraphicFramePr>
            <p:nvPr/>
          </p:nvGraphicFramePr>
          <p:xfrm>
            <a:off x="832" y="1206"/>
            <a:ext cx="1224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870200" imgH="584200" progId="Equation.DSMT4">
                    <p:embed/>
                  </p:oleObj>
                </mc:Choice>
                <mc:Fallback>
                  <p:oleObj r:id="rId6" imgW="2870200" imgH="584200" progId="Equation.DSMT4">
                    <p:embed/>
                    <p:pic>
                      <p:nvPicPr>
                        <p:cNvPr id="0" name="Object 4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32" y="1206"/>
                          <a:ext cx="1224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373063" y="2747963"/>
            <a:ext cx="2817162" cy="519112"/>
            <a:chOff x="373063" y="2747963"/>
            <a:chExt cx="2817162" cy="519112"/>
          </a:xfrm>
        </p:grpSpPr>
        <p:sp>
          <p:nvSpPr>
            <p:cNvPr id="397323" name="Text Box 11"/>
            <p:cNvSpPr txBox="1"/>
            <p:nvPr/>
          </p:nvSpPr>
          <p:spPr>
            <a:xfrm>
              <a:off x="373063" y="2747963"/>
              <a:ext cx="1165225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解  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记</a:t>
              </a:r>
              <a:endPara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charset="-122"/>
              </a:endParaRPr>
            </a:p>
          </p:txBody>
        </p:sp>
        <p:graphicFrame>
          <p:nvGraphicFramePr>
            <p:cNvPr id="397324" name="Object 49"/>
            <p:cNvGraphicFramePr>
              <a:graphicFrameLocks noChangeAspect="1"/>
            </p:cNvGraphicFramePr>
            <p:nvPr/>
          </p:nvGraphicFramePr>
          <p:xfrm>
            <a:off x="1556687" y="2882397"/>
            <a:ext cx="163353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13000" imgH="431800" progId="Equation.DSMT4">
                    <p:embed/>
                  </p:oleObj>
                </mc:Choice>
                <mc:Fallback>
                  <p:oleObj r:id="rId8" imgW="2413000" imgH="431800" progId="Equation.DSMT4">
                    <p:embed/>
                    <p:pic>
                      <p:nvPicPr>
                        <p:cNvPr id="0" name="Object 4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56687" y="2882397"/>
                          <a:ext cx="1633538" cy="320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27" name="Object 51"/>
          <p:cNvGraphicFramePr>
            <a:graphicFrameLocks noChangeAspect="1"/>
          </p:cNvGraphicFramePr>
          <p:nvPr/>
        </p:nvGraphicFramePr>
        <p:xfrm>
          <a:off x="1066800" y="4362450"/>
          <a:ext cx="3295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940300" imgH="584200" progId="Equation.DSMT4">
                  <p:embed/>
                </p:oleObj>
              </mc:Choice>
              <mc:Fallback>
                <p:oleObj r:id="rId10" imgW="4940300" imgH="584200" progId="Equation.DSMT4">
                  <p:embed/>
                  <p:pic>
                    <p:nvPicPr>
                      <p:cNvPr id="0" name="Object 5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6800" y="4362450"/>
                        <a:ext cx="3295650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8" name="Object 52"/>
          <p:cNvGraphicFramePr>
            <a:graphicFrameLocks noChangeAspect="1"/>
          </p:cNvGraphicFramePr>
          <p:nvPr/>
        </p:nvGraphicFramePr>
        <p:xfrm>
          <a:off x="4419600" y="3938588"/>
          <a:ext cx="32115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813300" imgH="1600200" progId="Equation.DSMT4">
                  <p:embed/>
                </p:oleObj>
              </mc:Choice>
              <mc:Fallback>
                <p:oleObj r:id="rId12" imgW="4813300" imgH="1600200" progId="Equation.DSMT4">
                  <p:embed/>
                  <p:pic>
                    <p:nvPicPr>
                      <p:cNvPr id="0" name="Object 5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419600" y="3938588"/>
                        <a:ext cx="3211513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9" name="Object 53"/>
          <p:cNvGraphicFramePr>
            <a:graphicFrameLocks noChangeAspect="1"/>
          </p:cNvGraphicFramePr>
          <p:nvPr/>
        </p:nvGraphicFramePr>
        <p:xfrm>
          <a:off x="2928938" y="5151438"/>
          <a:ext cx="286226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267200" imgH="1600200" progId="Equation.DSMT4">
                  <p:embed/>
                </p:oleObj>
              </mc:Choice>
              <mc:Fallback>
                <p:oleObj r:id="rId14" imgW="4267200" imgH="1600200" progId="Equation.DSMT4">
                  <p:embed/>
                  <p:pic>
                    <p:nvPicPr>
                      <p:cNvPr id="0" name="Object 5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28938" y="5151438"/>
                        <a:ext cx="2862262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30" name="Object 54"/>
          <p:cNvGraphicFramePr>
            <a:graphicFrameLocks noChangeAspect="1"/>
          </p:cNvGraphicFramePr>
          <p:nvPr/>
        </p:nvGraphicFramePr>
        <p:xfrm>
          <a:off x="5867400" y="5265738"/>
          <a:ext cx="1158875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701800" imgH="1409700" progId="Equation.DSMT4">
                  <p:embed/>
                </p:oleObj>
              </mc:Choice>
              <mc:Fallback>
                <p:oleObj r:id="rId16" imgW="1701800" imgH="1409700" progId="Equation.DSMT4">
                  <p:embed/>
                  <p:pic>
                    <p:nvPicPr>
                      <p:cNvPr id="0" name="Object 5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67400" y="5265738"/>
                        <a:ext cx="1158875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3059832" y="2743646"/>
            <a:ext cx="5322168" cy="541338"/>
            <a:chOff x="3059832" y="2714625"/>
            <a:chExt cx="5322168" cy="541338"/>
          </a:xfrm>
        </p:grpSpPr>
        <p:sp>
          <p:nvSpPr>
            <p:cNvPr id="397325" name="Text Box 13"/>
            <p:cNvSpPr txBox="1"/>
            <p:nvPr/>
          </p:nvSpPr>
          <p:spPr>
            <a:xfrm>
              <a:off x="3059832" y="2714625"/>
              <a:ext cx="723275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则</a:t>
              </a:r>
            </a:p>
          </p:txBody>
        </p:sp>
        <p:graphicFrame>
          <p:nvGraphicFramePr>
            <p:cNvPr id="397331" name="Object 55"/>
            <p:cNvGraphicFramePr>
              <a:graphicFrameLocks noChangeAspect="1"/>
            </p:cNvGraphicFramePr>
            <p:nvPr/>
          </p:nvGraphicFramePr>
          <p:xfrm>
            <a:off x="3859213" y="2824163"/>
            <a:ext cx="4522787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6794500" imgH="584200" progId="Equation.DSMT4">
                    <p:embed/>
                  </p:oleObj>
                </mc:Choice>
                <mc:Fallback>
                  <p:oleObj r:id="rId18" imgW="6794500" imgH="584200" progId="Equation.DSMT4">
                    <p:embed/>
                    <p:pic>
                      <p:nvPicPr>
                        <p:cNvPr id="0" name="Object 5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859213" y="2824163"/>
                          <a:ext cx="4522787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7332" name="Object 56"/>
          <p:cNvGraphicFramePr>
            <a:graphicFrameLocks noChangeAspect="1"/>
          </p:cNvGraphicFramePr>
          <p:nvPr/>
        </p:nvGraphicFramePr>
        <p:xfrm>
          <a:off x="1025525" y="3544888"/>
          <a:ext cx="4551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845300" imgH="584200" progId="Equation.DSMT4">
                  <p:embed/>
                </p:oleObj>
              </mc:Choice>
              <mc:Fallback>
                <p:oleObj r:id="rId20" imgW="6845300" imgH="584200" progId="Equation.DSMT4">
                  <p:embed/>
                  <p:pic>
                    <p:nvPicPr>
                      <p:cNvPr id="0" name="Object 5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25525" y="3544888"/>
                        <a:ext cx="45513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15000" y="3419475"/>
            <a:ext cx="2286000" cy="557213"/>
            <a:chOff x="5715000" y="3419475"/>
            <a:chExt cx="2286000" cy="557213"/>
          </a:xfrm>
        </p:grpSpPr>
        <p:graphicFrame>
          <p:nvGraphicFramePr>
            <p:cNvPr id="397326" name="Object 50"/>
            <p:cNvGraphicFramePr>
              <a:graphicFrameLocks noChangeAspect="1"/>
            </p:cNvGraphicFramePr>
            <p:nvPr/>
          </p:nvGraphicFramePr>
          <p:xfrm>
            <a:off x="6256338" y="3544888"/>
            <a:ext cx="1744662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590800" imgH="584200" progId="Equation.DSMT4">
                    <p:embed/>
                  </p:oleObj>
                </mc:Choice>
                <mc:Fallback>
                  <p:oleObj r:id="rId22" imgW="2590800" imgH="584200" progId="Equation.DSMT4">
                    <p:embed/>
                    <p:pic>
                      <p:nvPicPr>
                        <p:cNvPr id="0" name="Object 50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256338" y="3544888"/>
                          <a:ext cx="1744662" cy="4318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7333" name="Text Box 21"/>
            <p:cNvSpPr txBox="1"/>
            <p:nvPr/>
          </p:nvSpPr>
          <p:spPr>
            <a:xfrm>
              <a:off x="5715000" y="3419475"/>
              <a:ext cx="541338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故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Text Box 2"/>
          <p:cNvSpPr txBox="1">
            <a:spLocks noChangeArrowheads="1"/>
          </p:cNvSpPr>
          <p:nvPr/>
        </p:nvSpPr>
        <p:spPr bwMode="auto">
          <a:xfrm>
            <a:off x="35495" y="601524"/>
            <a:ext cx="887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kumimoji="1" lang="zh-CN" altLang="en-US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一般，</a:t>
            </a:r>
            <a:r>
              <a:rPr kumimoji="1" lang="zh-CN" altLang="en-US" dirty="0">
                <a:latin typeface="楷体_GB2312" panose="02010609030101010101" charset="-122"/>
                <a:ea typeface="楷体_GB2312" panose="02010609030101010101" charset="-122"/>
              </a:rPr>
              <a:t>仅知随机变量的期望与方差并不能确定其分布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83546" y="3180378"/>
            <a:ext cx="8025171" cy="452774"/>
            <a:chOff x="883546" y="3180378"/>
            <a:chExt cx="8025171" cy="452774"/>
          </a:xfrm>
        </p:grpSpPr>
        <p:graphicFrame>
          <p:nvGraphicFramePr>
            <p:cNvPr id="551954" name="Object 18"/>
            <p:cNvGraphicFramePr>
              <a:graphicFrameLocks noChangeAspect="1"/>
            </p:cNvGraphicFramePr>
            <p:nvPr/>
          </p:nvGraphicFramePr>
          <p:xfrm>
            <a:off x="883546" y="3207202"/>
            <a:ext cx="3804840" cy="42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892800" imgH="685800" progId="Equation.3">
                    <p:embed/>
                  </p:oleObj>
                </mc:Choice>
                <mc:Fallback>
                  <p:oleObj name="Equation" r:id="rId2" imgW="5892800" imgH="685800" progId="Equation.3">
                    <p:embed/>
                    <p:pic>
                      <p:nvPicPr>
                        <p:cNvPr id="0" name="图片 348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546" y="3207202"/>
                          <a:ext cx="3804840" cy="42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1955" name="Object 19"/>
            <p:cNvGraphicFramePr>
              <a:graphicFrameLocks noChangeAspect="1"/>
            </p:cNvGraphicFramePr>
            <p:nvPr/>
          </p:nvGraphicFramePr>
          <p:xfrm>
            <a:off x="5050919" y="3180378"/>
            <a:ext cx="3857798" cy="437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75300" imgH="685800" progId="Equation.3">
                    <p:embed/>
                  </p:oleObj>
                </mc:Choice>
                <mc:Fallback>
                  <p:oleObj name="Equation" r:id="rId4" imgW="5575300" imgH="685800" progId="Equation.3">
                    <p:embed/>
                    <p:pic>
                      <p:nvPicPr>
                        <p:cNvPr id="0" name="图片 348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0919" y="3180378"/>
                          <a:ext cx="3857798" cy="4378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1956" name="Text Box 20"/>
          <p:cNvSpPr txBox="1">
            <a:spLocks noChangeArrowheads="1"/>
          </p:cNvSpPr>
          <p:nvPr/>
        </p:nvSpPr>
        <p:spPr bwMode="auto">
          <a:xfrm>
            <a:off x="539552" y="4071301"/>
            <a:ext cx="7488832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它们有相同的期望、方差，但是分布却不相同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25623" y="1364300"/>
            <a:ext cx="8309409" cy="1470876"/>
            <a:chOff x="425623" y="1364300"/>
            <a:chExt cx="8309409" cy="1470876"/>
          </a:xfrm>
        </p:grpSpPr>
        <p:grpSp>
          <p:nvGrpSpPr>
            <p:cNvPr id="2" name="Group 3"/>
            <p:cNvGrpSpPr/>
            <p:nvPr/>
          </p:nvGrpSpPr>
          <p:grpSpPr bwMode="auto">
            <a:xfrm>
              <a:off x="1331640" y="1412776"/>
              <a:ext cx="3033005" cy="1422400"/>
              <a:chOff x="1486" y="934"/>
              <a:chExt cx="1869" cy="896"/>
            </a:xfrm>
          </p:grpSpPr>
          <p:sp>
            <p:nvSpPr>
              <p:cNvPr id="81937" name="Line 4"/>
              <p:cNvSpPr>
                <a:spLocks noChangeShapeType="1"/>
              </p:cNvSpPr>
              <p:nvPr/>
            </p:nvSpPr>
            <p:spPr bwMode="auto">
              <a:xfrm>
                <a:off x="1486" y="1385"/>
                <a:ext cx="1869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38" name="Line 5"/>
              <p:cNvSpPr>
                <a:spLocks noChangeShapeType="1"/>
              </p:cNvSpPr>
              <p:nvPr/>
            </p:nvSpPr>
            <p:spPr bwMode="auto">
              <a:xfrm>
                <a:off x="1816" y="1024"/>
                <a:ext cx="0" cy="7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81925" name="Object 6"/>
              <p:cNvGraphicFramePr>
                <a:graphicFrameLocks noChangeAspect="1"/>
              </p:cNvGraphicFramePr>
              <p:nvPr/>
            </p:nvGraphicFramePr>
            <p:xfrm>
              <a:off x="1486" y="1024"/>
              <a:ext cx="24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609600" imgH="520700" progId="Equation.3">
                      <p:embed/>
                    </p:oleObj>
                  </mc:Choice>
                  <mc:Fallback>
                    <p:oleObj name="Equation" r:id="rId6" imgW="609600" imgH="520700" progId="Equation.3">
                      <p:embed/>
                      <p:pic>
                        <p:nvPicPr>
                          <p:cNvPr id="0" name="图片 348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6" y="1024"/>
                            <a:ext cx="24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9" name="Text Box 7"/>
              <p:cNvSpPr txBox="1">
                <a:spLocks noChangeArrowheads="1"/>
              </p:cNvSpPr>
              <p:nvPr/>
            </p:nvSpPr>
            <p:spPr bwMode="auto">
              <a:xfrm>
                <a:off x="1512" y="1342"/>
                <a:ext cx="304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 dirty="0">
                    <a:latin typeface="Times New Roman" panose="02020603050405020304" pitchFamily="18" charset="0"/>
                    <a:ea typeface="楷体_GB2312" panose="02010609030101010101" charset="-122"/>
                  </a:rPr>
                  <a:t>p</a:t>
                </a:r>
                <a:r>
                  <a:rPr kumimoji="1" lang="en-US" altLang="zh-CN" sz="4000" i="1" dirty="0">
                    <a:latin typeface="Times New Roman" panose="02020603050405020304" pitchFamily="18" charset="0"/>
                    <a:ea typeface="楷体_GB2312" panose="02010609030101010101" charset="-122"/>
                  </a:rPr>
                  <a:t> </a:t>
                </a:r>
              </a:p>
            </p:txBody>
          </p:sp>
          <p:sp>
            <p:nvSpPr>
              <p:cNvPr id="81940" name="Text Box 8"/>
              <p:cNvSpPr txBox="1">
                <a:spLocks noChangeArrowheads="1"/>
              </p:cNvSpPr>
              <p:nvPr/>
            </p:nvSpPr>
            <p:spPr bwMode="auto">
              <a:xfrm>
                <a:off x="1874" y="934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latin typeface="Times New Roman" panose="02020603050405020304" pitchFamily="18" charset="0"/>
                    <a:ea typeface="楷体_GB2312" panose="02010609030101010101" charset="-122"/>
                  </a:rPr>
                  <a:t>-1      0      1</a:t>
                </a:r>
              </a:p>
            </p:txBody>
          </p:sp>
          <p:sp>
            <p:nvSpPr>
              <p:cNvPr id="81941" name="Text Box 9"/>
              <p:cNvSpPr txBox="1">
                <a:spLocks noChangeArrowheads="1"/>
              </p:cNvSpPr>
              <p:nvPr/>
            </p:nvSpPr>
            <p:spPr bwMode="auto">
              <a:xfrm>
                <a:off x="1766" y="1462"/>
                <a:ext cx="1538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latin typeface="Times New Roman" panose="02020603050405020304" pitchFamily="18" charset="0"/>
                    <a:ea typeface="楷体_GB2312" panose="02010609030101010101" charset="-122"/>
                  </a:rPr>
                  <a:t> 0.1   0.8   0.1</a:t>
                </a:r>
              </a:p>
            </p:txBody>
          </p:sp>
        </p:grpSp>
        <p:grpSp>
          <p:nvGrpSpPr>
            <p:cNvPr id="3" name="Group 10"/>
            <p:cNvGrpSpPr/>
            <p:nvPr/>
          </p:nvGrpSpPr>
          <p:grpSpPr bwMode="auto">
            <a:xfrm>
              <a:off x="4877407" y="1364300"/>
              <a:ext cx="3857625" cy="1463675"/>
              <a:chOff x="1302" y="2570"/>
              <a:chExt cx="2430" cy="922"/>
            </a:xfrm>
          </p:grpSpPr>
          <p:sp>
            <p:nvSpPr>
              <p:cNvPr id="81932" name="Line 11"/>
              <p:cNvSpPr>
                <a:spLocks noChangeShapeType="1"/>
              </p:cNvSpPr>
              <p:nvPr/>
            </p:nvSpPr>
            <p:spPr bwMode="auto">
              <a:xfrm flipV="1">
                <a:off x="1302" y="3052"/>
                <a:ext cx="2372" cy="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1933" name="Line 12"/>
              <p:cNvSpPr>
                <a:spLocks noChangeShapeType="1"/>
              </p:cNvSpPr>
              <p:nvPr/>
            </p:nvSpPr>
            <p:spPr bwMode="auto">
              <a:xfrm flipH="1">
                <a:off x="1680" y="2635"/>
                <a:ext cx="9" cy="8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81924" name="Object 13"/>
              <p:cNvGraphicFramePr>
                <a:graphicFrameLocks noChangeAspect="1"/>
              </p:cNvGraphicFramePr>
              <p:nvPr/>
            </p:nvGraphicFramePr>
            <p:xfrm>
              <a:off x="1433" y="2706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31800" imgH="520700" progId="Equation.3">
                      <p:embed/>
                    </p:oleObj>
                  </mc:Choice>
                  <mc:Fallback>
                    <p:oleObj name="Equation" r:id="rId8" imgW="431800" imgH="520700" progId="Equation.3">
                      <p:embed/>
                      <p:pic>
                        <p:nvPicPr>
                          <p:cNvPr id="0" name="图片 348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3" y="2706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66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934" name="Text Box 14"/>
              <p:cNvSpPr txBox="1">
                <a:spLocks noChangeArrowheads="1"/>
              </p:cNvSpPr>
              <p:nvPr/>
            </p:nvSpPr>
            <p:spPr bwMode="auto">
              <a:xfrm>
                <a:off x="1389" y="3098"/>
                <a:ext cx="31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i="1" dirty="0">
                    <a:latin typeface="Times New Roman" panose="02020603050405020304" pitchFamily="18" charset="0"/>
                    <a:ea typeface="楷体_GB2312" panose="02010609030101010101" charset="-122"/>
                  </a:rPr>
                  <a:t>p </a:t>
                </a:r>
              </a:p>
            </p:txBody>
          </p:sp>
          <p:sp>
            <p:nvSpPr>
              <p:cNvPr id="81935" name="Text Box 15"/>
              <p:cNvSpPr txBox="1">
                <a:spLocks noChangeArrowheads="1"/>
              </p:cNvSpPr>
              <p:nvPr/>
            </p:nvSpPr>
            <p:spPr bwMode="auto">
              <a:xfrm>
                <a:off x="1876" y="2570"/>
                <a:ext cx="1624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 dirty="0">
                    <a:latin typeface="Times New Roman" panose="02020603050405020304" pitchFamily="18" charset="0"/>
                    <a:ea typeface="楷体_GB2312" panose="02010609030101010101" charset="-122"/>
                  </a:rPr>
                  <a:t>-2        0        2</a:t>
                </a:r>
              </a:p>
            </p:txBody>
          </p:sp>
          <p:sp>
            <p:nvSpPr>
              <p:cNvPr id="81936" name="Text Box 16"/>
              <p:cNvSpPr txBox="1">
                <a:spLocks noChangeArrowheads="1"/>
              </p:cNvSpPr>
              <p:nvPr/>
            </p:nvSpPr>
            <p:spPr bwMode="auto">
              <a:xfrm>
                <a:off x="1677" y="3098"/>
                <a:ext cx="205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3200">
                    <a:latin typeface="Times New Roman" panose="02020603050405020304" pitchFamily="18" charset="0"/>
                    <a:ea typeface="楷体_GB2312" panose="02010609030101010101" charset="-122"/>
                  </a:rPr>
                  <a:t>0.025   0.95  0.025</a:t>
                </a:r>
              </a:p>
            </p:txBody>
          </p:sp>
        </p:grpSp>
        <p:sp>
          <p:nvSpPr>
            <p:cNvPr id="551953" name="Text Box 17"/>
            <p:cNvSpPr txBox="1">
              <a:spLocks noChangeArrowheads="1"/>
            </p:cNvSpPr>
            <p:nvPr/>
          </p:nvSpPr>
          <p:spPr bwMode="auto">
            <a:xfrm>
              <a:off x="4283968" y="1841451"/>
              <a:ext cx="590550" cy="579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与</a:t>
              </a:r>
            </a:p>
          </p:txBody>
        </p:sp>
        <p:sp>
          <p:nvSpPr>
            <p:cNvPr id="551957" name="Text Box 21"/>
            <p:cNvSpPr txBox="1">
              <a:spLocks noChangeArrowheads="1"/>
            </p:cNvSpPr>
            <p:nvPr/>
          </p:nvSpPr>
          <p:spPr bwMode="auto">
            <a:xfrm>
              <a:off x="425623" y="1825660"/>
              <a:ext cx="90601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FF0000"/>
                  </a:solidFill>
                  <a:latin typeface="楷体_GB2312" panose="02010609030101010101" charset="-122"/>
                  <a:ea typeface="楷体_GB2312" panose="02010609030101010101" charset="-122"/>
                </a:rPr>
                <a:t>例如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51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7" name="Group 2"/>
          <p:cNvGrpSpPr/>
          <p:nvPr/>
        </p:nvGrpSpPr>
        <p:grpSpPr>
          <a:xfrm>
            <a:off x="250826" y="476672"/>
            <a:ext cx="9164638" cy="2740025"/>
            <a:chOff x="-13" y="214"/>
            <a:chExt cx="5773" cy="1726"/>
          </a:xfrm>
        </p:grpSpPr>
        <p:sp>
          <p:nvSpPr>
            <p:cNvPr id="68619" name="Rectangle 3"/>
            <p:cNvSpPr/>
            <p:nvPr/>
          </p:nvSpPr>
          <p:spPr>
            <a:xfrm>
              <a:off x="577" y="468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0" hangingPunct="0"/>
              <a:r>
                <a:rPr lang="zh-CN" altLang="en-US" dirty="0">
                  <a:latin typeface="楷体_GB2312" panose="02010609030101010101" charset="-122"/>
                  <a:ea typeface="楷体_GB2312" panose="02010609030101010101" charset="-122"/>
                </a:rPr>
                <a:t>已知</a:t>
              </a:r>
            </a:p>
          </p:txBody>
        </p:sp>
        <p:graphicFrame>
          <p:nvGraphicFramePr>
            <p:cNvPr id="68610" name="Object 30"/>
            <p:cNvGraphicFramePr>
              <a:graphicFrameLocks noChangeAspect="1"/>
            </p:cNvGraphicFramePr>
            <p:nvPr/>
          </p:nvGraphicFramePr>
          <p:xfrm>
            <a:off x="1182" y="214"/>
            <a:ext cx="3296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7874000" imgH="2298700" progId="Equation.DSMT4">
                    <p:embed/>
                  </p:oleObj>
                </mc:Choice>
                <mc:Fallback>
                  <p:oleObj r:id="rId2" imgW="7874000" imgH="2298700" progId="Equation.DSMT4">
                    <p:embed/>
                    <p:pic>
                      <p:nvPicPr>
                        <p:cNvPr id="68610" name="Object 3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82" y="214"/>
                          <a:ext cx="3296" cy="9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0" name="Rectangle 5"/>
            <p:cNvSpPr/>
            <p:nvPr/>
          </p:nvSpPr>
          <p:spPr>
            <a:xfrm>
              <a:off x="-13" y="472"/>
              <a:ext cx="67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ctr"/>
              <a:r>
                <a:rPr lang="zh-CN" altLang="en-US" dirty="0">
                  <a:solidFill>
                    <a:srgbClr val="0000FF"/>
                  </a:solidFill>
                  <a:latin typeface="楷体_GB2312" panose="02010609030101010101" charset="-122"/>
                  <a:ea typeface="楷体_GB2312" panose="02010609030101010101" charset="-122"/>
                </a:rPr>
                <a:t>例</a:t>
              </a:r>
              <a:r>
                <a:rPr lang="en-US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6</a:t>
              </a:r>
              <a:endPara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8621" name="Text Box 6"/>
            <p:cNvSpPr txBox="1"/>
            <p:nvPr/>
          </p:nvSpPr>
          <p:spPr>
            <a:xfrm>
              <a:off x="100" y="1608"/>
              <a:ext cx="3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dirty="0">
                  <a:latin typeface="楷体_GB2312" panose="02010609030101010101" charset="-122"/>
                  <a:ea typeface="楷体_GB2312" panose="02010609030101010101" charset="-122"/>
                </a:rPr>
                <a:t>求</a:t>
              </a:r>
            </a:p>
          </p:txBody>
        </p:sp>
        <p:sp>
          <p:nvSpPr>
            <p:cNvPr id="68622" name="Text Box 7"/>
            <p:cNvSpPr txBox="1"/>
            <p:nvPr/>
          </p:nvSpPr>
          <p:spPr>
            <a:xfrm>
              <a:off x="4744" y="1176"/>
              <a:ext cx="10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的次数，</a:t>
              </a:r>
            </a:p>
          </p:txBody>
        </p:sp>
        <p:sp>
          <p:nvSpPr>
            <p:cNvPr id="68623" name="Text Box 8"/>
            <p:cNvSpPr txBox="1"/>
            <p:nvPr/>
          </p:nvSpPr>
          <p:spPr>
            <a:xfrm>
              <a:off x="91" y="1200"/>
              <a:ext cx="43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对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独立观察 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4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次，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Y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表示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的观察值大于</a:t>
              </a:r>
            </a:p>
          </p:txBody>
        </p:sp>
        <p:graphicFrame>
          <p:nvGraphicFramePr>
            <p:cNvPr id="68611" name="Object 31"/>
            <p:cNvGraphicFramePr>
              <a:graphicFrameLocks noChangeAspect="1"/>
            </p:cNvGraphicFramePr>
            <p:nvPr/>
          </p:nvGraphicFramePr>
          <p:xfrm>
            <a:off x="441" y="1638"/>
            <a:ext cx="680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51000" imgH="698500" progId="Equation.DSMT4">
                    <p:embed/>
                  </p:oleObj>
                </mc:Choice>
                <mc:Fallback>
                  <p:oleObj r:id="rId4" imgW="1651000" imgH="698500" progId="Equation.DSMT4">
                    <p:embed/>
                    <p:pic>
                      <p:nvPicPr>
                        <p:cNvPr id="68611" name="Object 3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1" y="1638"/>
                          <a:ext cx="680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32"/>
            <p:cNvGraphicFramePr>
              <a:graphicFrameLocks noChangeAspect="1"/>
            </p:cNvGraphicFramePr>
            <p:nvPr/>
          </p:nvGraphicFramePr>
          <p:xfrm>
            <a:off x="4344" y="1236"/>
            <a:ext cx="44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03300" imgH="457200" progId="Equation.DSMT4">
                    <p:embed/>
                  </p:oleObj>
                </mc:Choice>
                <mc:Fallback>
                  <p:oleObj r:id="rId6" imgW="1003300" imgH="457200" progId="Equation.DSMT4">
                    <p:embed/>
                    <p:pic>
                      <p:nvPicPr>
                        <p:cNvPr id="68612" name="Object 3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44" y="1236"/>
                          <a:ext cx="440" cy="2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371" name="Text Box 11"/>
          <p:cNvSpPr txBox="1"/>
          <p:nvPr/>
        </p:nvSpPr>
        <p:spPr>
          <a:xfrm>
            <a:off x="447675" y="3514725"/>
            <a:ext cx="2593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解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由题意可知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</p:txBody>
      </p:sp>
      <p:graphicFrame>
        <p:nvGraphicFramePr>
          <p:cNvPr id="399372" name="Object 33"/>
          <p:cNvGraphicFramePr>
            <a:graphicFrameLocks noChangeAspect="1"/>
          </p:cNvGraphicFramePr>
          <p:nvPr/>
        </p:nvGraphicFramePr>
        <p:xfrm>
          <a:off x="3114675" y="3611563"/>
          <a:ext cx="1730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52700" imgH="584200" progId="Equation.DSMT4">
                  <p:embed/>
                </p:oleObj>
              </mc:Choice>
              <mc:Fallback>
                <p:oleObj r:id="rId8" imgW="2552700" imgH="584200" progId="Equation.DSMT4">
                  <p:embed/>
                  <p:pic>
                    <p:nvPicPr>
                      <p:cNvPr id="399372" name="Object 3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4675" y="3611563"/>
                        <a:ext cx="173037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3" name="Object 34"/>
          <p:cNvGraphicFramePr>
            <a:graphicFrameLocks noChangeAspect="1"/>
          </p:cNvGraphicFramePr>
          <p:nvPr/>
        </p:nvGraphicFramePr>
        <p:xfrm>
          <a:off x="1116013" y="4068763"/>
          <a:ext cx="63500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575800" imgH="1587500" progId="Equation.DSMT4">
                  <p:embed/>
                </p:oleObj>
              </mc:Choice>
              <mc:Fallback>
                <p:oleObj r:id="rId10" imgW="9575800" imgH="1587500" progId="Equation.DSMT4">
                  <p:embed/>
                  <p:pic>
                    <p:nvPicPr>
                      <p:cNvPr id="399373" name="Object 3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6013" y="4068763"/>
                        <a:ext cx="6350000" cy="1087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4" name="Object 35"/>
          <p:cNvGraphicFramePr>
            <a:graphicFrameLocks noChangeAspect="1"/>
          </p:cNvGraphicFramePr>
          <p:nvPr/>
        </p:nvGraphicFramePr>
        <p:xfrm>
          <a:off x="2284413" y="5980113"/>
          <a:ext cx="20113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857500" imgH="685800" progId="Equation.DSMT4">
                  <p:embed/>
                </p:oleObj>
              </mc:Choice>
              <mc:Fallback>
                <p:oleObj r:id="rId12" imgW="2857500" imgH="685800" progId="Equation.DSMT4">
                  <p:embed/>
                  <p:pic>
                    <p:nvPicPr>
                      <p:cNvPr id="399374" name="Object 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4413" y="5980113"/>
                        <a:ext cx="2011362" cy="509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5" name="Object 36"/>
          <p:cNvGraphicFramePr>
            <a:graphicFrameLocks noChangeAspect="1"/>
          </p:cNvGraphicFramePr>
          <p:nvPr/>
        </p:nvGraphicFramePr>
        <p:xfrm>
          <a:off x="1171575" y="5329238"/>
          <a:ext cx="66309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9766300" imgH="698500" progId="Equation.DSMT4">
                  <p:embed/>
                </p:oleObj>
              </mc:Choice>
              <mc:Fallback>
                <p:oleObj r:id="rId14" imgW="9766300" imgH="698500" progId="Equation.DSMT4">
                  <p:embed/>
                  <p:pic>
                    <p:nvPicPr>
                      <p:cNvPr id="399375" name="Object 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71575" y="5329238"/>
                        <a:ext cx="6630988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755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Text Box 2"/>
          <p:cNvSpPr txBox="1">
            <a:spLocks noChangeArrowheads="1"/>
          </p:cNvSpPr>
          <p:nvPr/>
        </p:nvSpPr>
        <p:spPr bwMode="auto">
          <a:xfrm>
            <a:off x="332105" y="642779"/>
            <a:ext cx="80772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例如，某零件的真实长度为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b="1" dirty="0">
                <a:latin typeface="Times New Roman" panose="02020603050405020304" pitchFamily="18" charset="0"/>
              </a:rPr>
              <a:t>，现用甲、乙两台仪器各测量</a:t>
            </a:r>
            <a:r>
              <a:rPr kumimoji="1" lang="en-US" altLang="zh-CN" b="1" dirty="0">
                <a:latin typeface="Times New Roman" panose="02020603050405020304" pitchFamily="18" charset="0"/>
              </a:rPr>
              <a:t>10</a:t>
            </a:r>
            <a:r>
              <a:rPr kumimoji="1" lang="zh-CN" altLang="en-US" b="1" dirty="0">
                <a:latin typeface="Times New Roman" panose="02020603050405020304" pitchFamily="18" charset="0"/>
              </a:rPr>
              <a:t>次，将测量结果</a:t>
            </a:r>
            <a:r>
              <a:rPr kumimoji="1" lang="en-US" altLang="zh-CN" b="1" i="1" dirty="0"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latin typeface="Times New Roman" panose="02020603050405020304" pitchFamily="18" charset="0"/>
              </a:rPr>
              <a:t>用坐标上的点表示如图：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73091" name="Rectangle 3"/>
          <p:cNvSpPr>
            <a:spLocks noChangeArrowheads="1"/>
          </p:cNvSpPr>
          <p:nvPr/>
        </p:nvSpPr>
        <p:spPr bwMode="auto">
          <a:xfrm>
            <a:off x="288115" y="4702177"/>
            <a:ext cx="850106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b="1" dirty="0">
                <a:latin typeface="Times New Roman" panose="02020603050405020304" pitchFamily="18" charset="0"/>
              </a:rPr>
              <a:t>若让你就上述结果评价一下两台仪器的优劣，你认为哪台仪器好一些呢？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59052" y="3359151"/>
            <a:ext cx="6172200" cy="1063625"/>
            <a:chOff x="960" y="1968"/>
            <a:chExt cx="3888" cy="670"/>
          </a:xfrm>
        </p:grpSpPr>
        <p:graphicFrame>
          <p:nvGraphicFramePr>
            <p:cNvPr id="60429" name="Object 5"/>
            <p:cNvGraphicFramePr>
              <a:graphicFrameLocks noChangeAspect="1"/>
            </p:cNvGraphicFramePr>
            <p:nvPr/>
          </p:nvGraphicFramePr>
          <p:xfrm>
            <a:off x="2638" y="2068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800" imgH="215900" progId="Equation.3">
                    <p:embed/>
                  </p:oleObj>
                </mc:Choice>
                <mc:Fallback>
                  <p:oleObj name="公式" r:id="rId3" imgW="177800" imgH="215900" progId="Equation.3">
                    <p:embed/>
                    <p:pic>
                      <p:nvPicPr>
                        <p:cNvPr id="0" name="图片 286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2068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0" name="Object 6"/>
            <p:cNvGraphicFramePr>
              <a:graphicFrameLocks noChangeAspect="1"/>
            </p:cNvGraphicFramePr>
            <p:nvPr/>
          </p:nvGraphicFramePr>
          <p:xfrm>
            <a:off x="2425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65100" imgH="165100" progId="Equation.3">
                    <p:embed/>
                  </p:oleObj>
                </mc:Choice>
                <mc:Fallback>
                  <p:oleObj name="公式" r:id="rId5" imgW="165100" imgH="165100" progId="Equation.3">
                    <p:embed/>
                    <p:pic>
                      <p:nvPicPr>
                        <p:cNvPr id="0" name="图片 286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7"/>
            <p:cNvGraphicFramePr>
              <a:graphicFrameLocks noChangeAspect="1"/>
            </p:cNvGraphicFramePr>
            <p:nvPr/>
          </p:nvGraphicFramePr>
          <p:xfrm>
            <a:off x="2233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5100" imgH="165100" progId="Equation.3">
                    <p:embed/>
                  </p:oleObj>
                </mc:Choice>
                <mc:Fallback>
                  <p:oleObj name="公式" r:id="rId7" imgW="165100" imgH="165100" progId="Equation.3">
                    <p:embed/>
                    <p:pic>
                      <p:nvPicPr>
                        <p:cNvPr id="0" name="图片 286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2" name="Object 8"/>
            <p:cNvGraphicFramePr>
              <a:graphicFrameLocks noChangeAspect="1"/>
            </p:cNvGraphicFramePr>
            <p:nvPr/>
          </p:nvGraphicFramePr>
          <p:xfrm>
            <a:off x="2832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5100" imgH="165100" progId="Equation.3">
                    <p:embed/>
                  </p:oleObj>
                </mc:Choice>
                <mc:Fallback>
                  <p:oleObj name="公式" r:id="rId9" imgW="165100" imgH="165100" progId="Equation.3">
                    <p:embed/>
                    <p:pic>
                      <p:nvPicPr>
                        <p:cNvPr id="0" name="图片 286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3" name="Object 9"/>
            <p:cNvGraphicFramePr>
              <a:graphicFrameLocks noChangeAspect="1"/>
            </p:cNvGraphicFramePr>
            <p:nvPr/>
          </p:nvGraphicFramePr>
          <p:xfrm>
            <a:off x="2928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65100" imgH="165100" progId="Equation.3">
                    <p:embed/>
                  </p:oleObj>
                </mc:Choice>
                <mc:Fallback>
                  <p:oleObj name="公式" r:id="rId11" imgW="165100" imgH="165100" progId="Equation.3">
                    <p:embed/>
                    <p:pic>
                      <p:nvPicPr>
                        <p:cNvPr id="0" name="图片 286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4" name="Object 10"/>
            <p:cNvGraphicFramePr>
              <a:graphicFrameLocks noChangeAspect="1"/>
            </p:cNvGraphicFramePr>
            <p:nvPr/>
          </p:nvGraphicFramePr>
          <p:xfrm>
            <a:off x="3337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65100" imgH="165100" progId="Equation.3">
                    <p:embed/>
                  </p:oleObj>
                </mc:Choice>
                <mc:Fallback>
                  <p:oleObj name="公式" r:id="rId13" imgW="165100" imgH="165100" progId="Equation.3">
                    <p:embed/>
                    <p:pic>
                      <p:nvPicPr>
                        <p:cNvPr id="0" name="图片 286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5" name="Object 11"/>
            <p:cNvGraphicFramePr>
              <a:graphicFrameLocks noChangeAspect="1"/>
            </p:cNvGraphicFramePr>
            <p:nvPr/>
          </p:nvGraphicFramePr>
          <p:xfrm>
            <a:off x="2617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65100" imgH="165100" progId="Equation.3">
                    <p:embed/>
                  </p:oleObj>
                </mc:Choice>
                <mc:Fallback>
                  <p:oleObj name="公式" r:id="rId15" imgW="165100" imgH="165100" progId="Equation.3">
                    <p:embed/>
                    <p:pic>
                      <p:nvPicPr>
                        <p:cNvPr id="0" name="图片 286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6" name="Object 12"/>
            <p:cNvGraphicFramePr>
              <a:graphicFrameLocks noChangeAspect="1"/>
            </p:cNvGraphicFramePr>
            <p:nvPr/>
          </p:nvGraphicFramePr>
          <p:xfrm>
            <a:off x="3264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65100" imgH="165100" progId="Equation.3">
                    <p:embed/>
                  </p:oleObj>
                </mc:Choice>
                <mc:Fallback>
                  <p:oleObj name="公式" r:id="rId17" imgW="165100" imgH="165100" progId="Equation.3">
                    <p:embed/>
                    <p:pic>
                      <p:nvPicPr>
                        <p:cNvPr id="0" name="图片 286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7" name="Object 13"/>
            <p:cNvGraphicFramePr>
              <a:graphicFrameLocks noChangeAspect="1"/>
            </p:cNvGraphicFramePr>
            <p:nvPr/>
          </p:nvGraphicFramePr>
          <p:xfrm>
            <a:off x="3145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65100" imgH="165100" progId="Equation.3">
                    <p:embed/>
                  </p:oleObj>
                </mc:Choice>
                <mc:Fallback>
                  <p:oleObj name="公式" r:id="rId19" imgW="165100" imgH="165100" progId="Equation.3">
                    <p:embed/>
                    <p:pic>
                      <p:nvPicPr>
                        <p:cNvPr id="0" name="图片 28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5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8" name="Object 14"/>
            <p:cNvGraphicFramePr>
              <a:graphicFrameLocks noChangeAspect="1"/>
            </p:cNvGraphicFramePr>
            <p:nvPr/>
          </p:nvGraphicFramePr>
          <p:xfrm>
            <a:off x="2112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5100" imgH="165100" progId="Equation.DSMT4">
                    <p:embed/>
                  </p:oleObj>
                </mc:Choice>
                <mc:Fallback>
                  <p:oleObj name="Equation" r:id="rId21" imgW="165100" imgH="165100" progId="Equation.DSMT4">
                    <p:embed/>
                    <p:pic>
                      <p:nvPicPr>
                        <p:cNvPr id="0" name="图片 28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9" name="Object 15"/>
            <p:cNvGraphicFramePr>
              <a:graphicFrameLocks noChangeAspect="1"/>
            </p:cNvGraphicFramePr>
            <p:nvPr/>
          </p:nvGraphicFramePr>
          <p:xfrm>
            <a:off x="2304" y="1968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65100" imgH="165100" progId="Equation.3">
                    <p:embed/>
                  </p:oleObj>
                </mc:Choice>
                <mc:Fallback>
                  <p:oleObj name="公式" r:id="rId23" imgW="165100" imgH="165100" progId="Equation.3">
                    <p:embed/>
                    <p:pic>
                      <p:nvPicPr>
                        <p:cNvPr id="0" name="图片 286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68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3" name="Rectangle 16"/>
            <p:cNvSpPr>
              <a:spLocks noChangeArrowheads="1"/>
            </p:cNvSpPr>
            <p:nvPr/>
          </p:nvSpPr>
          <p:spPr bwMode="auto">
            <a:xfrm>
              <a:off x="1996" y="2311"/>
              <a:ext cx="1691" cy="327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乙仪器测量结果</a:t>
              </a:r>
              <a:endParaRPr kumimoji="1" lang="zh-CN" altLang="en-US" sz="32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54" name="Line 17"/>
            <p:cNvSpPr>
              <a:spLocks noChangeShapeType="1"/>
            </p:cNvSpPr>
            <p:nvPr/>
          </p:nvSpPr>
          <p:spPr bwMode="auto">
            <a:xfrm>
              <a:off x="960" y="2064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5" name="Line 18"/>
            <p:cNvSpPr>
              <a:spLocks noChangeShapeType="1"/>
            </p:cNvSpPr>
            <p:nvPr/>
          </p:nvSpPr>
          <p:spPr bwMode="auto">
            <a:xfrm>
              <a:off x="2736" y="201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9"/>
          <p:cNvGrpSpPr/>
          <p:nvPr/>
        </p:nvGrpSpPr>
        <p:grpSpPr bwMode="auto">
          <a:xfrm>
            <a:off x="565150" y="1781175"/>
            <a:ext cx="7162800" cy="1295400"/>
            <a:chOff x="528" y="960"/>
            <a:chExt cx="4512" cy="816"/>
          </a:xfrm>
        </p:grpSpPr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528" y="960"/>
              <a:ext cx="451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3200" b="1" baseline="30000">
                  <a:latin typeface="Times New Roman" panose="02020603050405020304" pitchFamily="18" charset="0"/>
                </a:rPr>
                <a:t> </a:t>
              </a:r>
              <a:endParaRPr kumimoji="1" lang="en-US" altLang="zh-CN" sz="3200" b="1" baseline="300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0450" name="Line 21"/>
            <p:cNvSpPr>
              <a:spLocks noChangeShapeType="1"/>
            </p:cNvSpPr>
            <p:nvPr/>
          </p:nvSpPr>
          <p:spPr bwMode="auto">
            <a:xfrm>
              <a:off x="960" y="1200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51" name="Line 22"/>
            <p:cNvSpPr>
              <a:spLocks noChangeShapeType="1"/>
            </p:cNvSpPr>
            <p:nvPr/>
          </p:nvSpPr>
          <p:spPr bwMode="auto">
            <a:xfrm>
              <a:off x="2736" y="1152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418" name="Object 23"/>
            <p:cNvGraphicFramePr>
              <a:graphicFrameLocks noChangeAspect="1"/>
            </p:cNvGraphicFramePr>
            <p:nvPr/>
          </p:nvGraphicFramePr>
          <p:xfrm>
            <a:off x="2638" y="1204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77800" imgH="215900" progId="Equation.3">
                    <p:embed/>
                  </p:oleObj>
                </mc:Choice>
                <mc:Fallback>
                  <p:oleObj name="公式" r:id="rId25" imgW="177800" imgH="215900" progId="Equation.3">
                    <p:embed/>
                    <p:pic>
                      <p:nvPicPr>
                        <p:cNvPr id="0" name="图片 286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" y="1204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19" name="Object 24"/>
            <p:cNvGraphicFramePr>
              <a:graphicFrameLocks noChangeAspect="1"/>
            </p:cNvGraphicFramePr>
            <p:nvPr/>
          </p:nvGraphicFramePr>
          <p:xfrm>
            <a:off x="2425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65100" imgH="165100" progId="Equation.3">
                    <p:embed/>
                  </p:oleObj>
                </mc:Choice>
                <mc:Fallback>
                  <p:oleObj name="公式" r:id="rId27" imgW="165100" imgH="165100" progId="Equation.3">
                    <p:embed/>
                    <p:pic>
                      <p:nvPicPr>
                        <p:cNvPr id="0" name="图片 286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5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0" name="Object 25"/>
            <p:cNvGraphicFramePr>
              <a:graphicFrameLocks noChangeAspect="1"/>
            </p:cNvGraphicFramePr>
            <p:nvPr/>
          </p:nvGraphicFramePr>
          <p:xfrm>
            <a:off x="2832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65100" imgH="165100" progId="Equation.3">
                    <p:embed/>
                  </p:oleObj>
                </mc:Choice>
                <mc:Fallback>
                  <p:oleObj name="公式" r:id="rId29" imgW="165100" imgH="165100" progId="Equation.3">
                    <p:embed/>
                    <p:pic>
                      <p:nvPicPr>
                        <p:cNvPr id="0" name="图片 28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1" name="Object 26"/>
            <p:cNvGraphicFramePr>
              <a:graphicFrameLocks noChangeAspect="1"/>
            </p:cNvGraphicFramePr>
            <p:nvPr/>
          </p:nvGraphicFramePr>
          <p:xfrm>
            <a:off x="2928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65100" imgH="165100" progId="Equation.3">
                    <p:embed/>
                  </p:oleObj>
                </mc:Choice>
                <mc:Fallback>
                  <p:oleObj name="公式" r:id="rId31" imgW="165100" imgH="165100" progId="Equation.3">
                    <p:embed/>
                    <p:pic>
                      <p:nvPicPr>
                        <p:cNvPr id="0" name="图片 28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2" name="Object 27"/>
            <p:cNvGraphicFramePr>
              <a:graphicFrameLocks noChangeAspect="1"/>
            </p:cNvGraphicFramePr>
            <p:nvPr/>
          </p:nvGraphicFramePr>
          <p:xfrm>
            <a:off x="3337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165100" imgH="165100" progId="Equation.3">
                    <p:embed/>
                  </p:oleObj>
                </mc:Choice>
                <mc:Fallback>
                  <p:oleObj name="公式" r:id="rId33" imgW="165100" imgH="165100" progId="Equation.3">
                    <p:embed/>
                    <p:pic>
                      <p:nvPicPr>
                        <p:cNvPr id="0" name="图片 286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3" name="Object 28"/>
            <p:cNvGraphicFramePr>
              <a:graphicFrameLocks noChangeAspect="1"/>
            </p:cNvGraphicFramePr>
            <p:nvPr/>
          </p:nvGraphicFramePr>
          <p:xfrm>
            <a:off x="1632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5" imgW="165100" imgH="165100" progId="Equation.3">
                    <p:embed/>
                  </p:oleObj>
                </mc:Choice>
                <mc:Fallback>
                  <p:oleObj name="公式" r:id="rId35" imgW="165100" imgH="165100" progId="Equation.3">
                    <p:embed/>
                    <p:pic>
                      <p:nvPicPr>
                        <p:cNvPr id="0" name="图片 286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29"/>
            <p:cNvGraphicFramePr>
              <a:graphicFrameLocks noChangeAspect="1"/>
            </p:cNvGraphicFramePr>
            <p:nvPr/>
          </p:nvGraphicFramePr>
          <p:xfrm>
            <a:off x="1968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7" imgW="165100" imgH="165100" progId="Equation.3">
                    <p:embed/>
                  </p:oleObj>
                </mc:Choice>
                <mc:Fallback>
                  <p:oleObj name="公式" r:id="rId37" imgW="165100" imgH="165100" progId="Equation.3">
                    <p:embed/>
                    <p:pic>
                      <p:nvPicPr>
                        <p:cNvPr id="0" name="图片 286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30"/>
            <p:cNvGraphicFramePr>
              <a:graphicFrameLocks noChangeAspect="1"/>
            </p:cNvGraphicFramePr>
            <p:nvPr/>
          </p:nvGraphicFramePr>
          <p:xfrm>
            <a:off x="3769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9" imgW="165100" imgH="165100" progId="Equation.3">
                    <p:embed/>
                  </p:oleObj>
                </mc:Choice>
                <mc:Fallback>
                  <p:oleObj name="公式" r:id="rId39" imgW="165100" imgH="165100" progId="Equation.3">
                    <p:embed/>
                    <p:pic>
                      <p:nvPicPr>
                        <p:cNvPr id="0" name="图片 286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31"/>
            <p:cNvGraphicFramePr>
              <a:graphicFrameLocks noChangeAspect="1"/>
            </p:cNvGraphicFramePr>
            <p:nvPr/>
          </p:nvGraphicFramePr>
          <p:xfrm>
            <a:off x="1296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1" imgW="165100" imgH="165100" progId="Equation.3">
                    <p:embed/>
                  </p:oleObj>
                </mc:Choice>
                <mc:Fallback>
                  <p:oleObj name="公式" r:id="rId41" imgW="165100" imgH="165100" progId="Equation.3">
                    <p:embed/>
                    <p:pic>
                      <p:nvPicPr>
                        <p:cNvPr id="0" name="图片 286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7" name="Object 32"/>
            <p:cNvGraphicFramePr>
              <a:graphicFrameLocks noChangeAspect="1"/>
            </p:cNvGraphicFramePr>
            <p:nvPr/>
          </p:nvGraphicFramePr>
          <p:xfrm>
            <a:off x="4080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3" imgW="165100" imgH="165100" progId="Equation.3">
                    <p:embed/>
                  </p:oleObj>
                </mc:Choice>
                <mc:Fallback>
                  <p:oleObj name="公式" r:id="rId43" imgW="165100" imgH="165100" progId="Equation.3">
                    <p:embed/>
                    <p:pic>
                      <p:nvPicPr>
                        <p:cNvPr id="0" name="图片 286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33"/>
            <p:cNvGraphicFramePr>
              <a:graphicFrameLocks noChangeAspect="1"/>
            </p:cNvGraphicFramePr>
            <p:nvPr/>
          </p:nvGraphicFramePr>
          <p:xfrm>
            <a:off x="2617" y="1104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5" imgW="165100" imgH="165100" progId="Equation.3">
                    <p:embed/>
                  </p:oleObj>
                </mc:Choice>
                <mc:Fallback>
                  <p:oleObj name="公式" r:id="rId45" imgW="165100" imgH="165100" progId="Equation.3">
                    <p:embed/>
                    <p:pic>
                      <p:nvPicPr>
                        <p:cNvPr id="0" name="图片 286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1104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2" name="Rectangle 34"/>
            <p:cNvSpPr>
              <a:spLocks noChangeArrowheads="1"/>
            </p:cNvSpPr>
            <p:nvPr/>
          </p:nvSpPr>
          <p:spPr bwMode="auto">
            <a:xfrm>
              <a:off x="1819" y="1449"/>
              <a:ext cx="1691" cy="327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甲仪器测量结果</a:t>
              </a:r>
            </a:p>
          </p:txBody>
        </p:sp>
      </p:grpSp>
      <p:grpSp>
        <p:nvGrpSpPr>
          <p:cNvPr id="4" name="Group 35"/>
          <p:cNvGrpSpPr/>
          <p:nvPr/>
        </p:nvGrpSpPr>
        <p:grpSpPr bwMode="auto">
          <a:xfrm>
            <a:off x="5842794" y="3843339"/>
            <a:ext cx="2900423" cy="579438"/>
            <a:chOff x="3733" y="2390"/>
            <a:chExt cx="1665" cy="365"/>
          </a:xfrm>
        </p:grpSpPr>
        <p:sp>
          <p:nvSpPr>
            <p:cNvPr id="60447" name="AutoShape 36"/>
            <p:cNvSpPr>
              <a:spLocks noChangeArrowheads="1"/>
            </p:cNvSpPr>
            <p:nvPr/>
          </p:nvSpPr>
          <p:spPr bwMode="auto">
            <a:xfrm>
              <a:off x="3733" y="2501"/>
              <a:ext cx="1008" cy="144"/>
            </a:xfrm>
            <a:prstGeom prst="leftArrow">
              <a:avLst>
                <a:gd name="adj1" fmla="val 50000"/>
                <a:gd name="adj2" fmla="val 175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0448" name="Rectangle 37"/>
            <p:cNvSpPr>
              <a:spLocks noChangeArrowheads="1"/>
            </p:cNvSpPr>
            <p:nvPr/>
          </p:nvSpPr>
          <p:spPr bwMode="auto">
            <a:xfrm>
              <a:off x="4822" y="2390"/>
              <a:ext cx="57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anose="02020603050405020304" pitchFamily="18" charset="0"/>
                </a:rPr>
                <a:t>较好</a:t>
              </a:r>
            </a:p>
          </p:txBody>
        </p:sp>
      </p:grpSp>
      <p:sp>
        <p:nvSpPr>
          <p:cNvPr id="473126" name="Rectangle 38"/>
          <p:cNvSpPr>
            <a:spLocks noChangeArrowheads="1"/>
          </p:cNvSpPr>
          <p:nvPr/>
        </p:nvSpPr>
        <p:spPr bwMode="auto">
          <a:xfrm>
            <a:off x="7578608" y="1878300"/>
            <a:ext cx="1336866" cy="1877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测量结果的均值都是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3127" name="Rectangle 39"/>
          <p:cNvSpPr>
            <a:spLocks noChangeArrowheads="1"/>
          </p:cNvSpPr>
          <p:nvPr/>
        </p:nvSpPr>
        <p:spPr bwMode="auto">
          <a:xfrm>
            <a:off x="946150" y="5789613"/>
            <a:ext cx="6629400" cy="5191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因为乙仪器的测量结果集中在均值附近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0" grpId="0" autoUpdateAnimBg="0"/>
      <p:bldP spid="473091" grpId="0" autoUpdateAnimBg="0"/>
      <p:bldP spid="473126" grpId="0" animBg="1" autoUpdateAnimBg="0"/>
      <p:bldP spid="47312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ChangeArrowheads="1"/>
          </p:cNvSpPr>
          <p:nvPr/>
        </p:nvSpPr>
        <p:spPr bwMode="auto">
          <a:xfrm>
            <a:off x="298004" y="830451"/>
            <a:ext cx="8522146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由此可见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研究随机变量与其均值的偏离程度是十分必要的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那么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用怎样的量去度量这个偏离程度呢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?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容易看到</a:t>
            </a:r>
          </a:p>
        </p:txBody>
      </p:sp>
      <p:sp>
        <p:nvSpPr>
          <p:cNvPr id="475139" name="Text Box 3"/>
          <p:cNvSpPr txBox="1">
            <a:spLocks noChangeArrowheads="1"/>
          </p:cNvSpPr>
          <p:nvPr/>
        </p:nvSpPr>
        <p:spPr bwMode="auto">
          <a:xfrm>
            <a:off x="463066" y="5131519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这个数字特征就是我们这一讲要介绍的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5213052" y="3502833"/>
            <a:ext cx="1003300" cy="461665"/>
          </a:xfrm>
          <a:prstGeom prst="rect">
            <a:avLst/>
          </a:prstGeom>
          <a:solidFill>
            <a:srgbClr val="66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方差</a:t>
            </a:r>
          </a:p>
        </p:txBody>
      </p:sp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505316" y="3373738"/>
            <a:ext cx="19383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通常用</a:t>
            </a:r>
          </a:p>
        </p:txBody>
      </p:sp>
      <p:graphicFrame>
        <p:nvGraphicFramePr>
          <p:cNvPr id="475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61870"/>
              </p:ext>
            </p:extLst>
          </p:nvPr>
        </p:nvGraphicFramePr>
        <p:xfrm>
          <a:off x="1798973" y="3447499"/>
          <a:ext cx="2521717" cy="556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228600" progId="Equation.DSMT4">
                  <p:embed/>
                </p:oleObj>
              </mc:Choice>
              <mc:Fallback>
                <p:oleObj name="Equation" r:id="rId2" imgW="1079280" imgH="228600" progId="Equation.DSMT4">
                  <p:embed/>
                  <p:pic>
                    <p:nvPicPr>
                      <p:cNvPr id="0" name="图片 30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973" y="3447499"/>
                        <a:ext cx="2521717" cy="556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480268" y="4555257"/>
            <a:ext cx="7404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来度量随机变量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X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与其均值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E(X)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的偏离程度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75144" name="Object 8"/>
          <p:cNvGraphicFramePr>
            <a:graphicFrameLocks noChangeAspect="1"/>
          </p:cNvGraphicFramePr>
          <p:nvPr/>
        </p:nvGraphicFramePr>
        <p:xfrm>
          <a:off x="925066" y="1982044"/>
          <a:ext cx="2134766" cy="463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355600" progId="Equation.DSMT4">
                  <p:embed/>
                </p:oleObj>
              </mc:Choice>
              <mc:Fallback>
                <p:oleObj name="Equation" r:id="rId4" imgW="1701800" imgH="355600" progId="Equation.DSMT4">
                  <p:embed/>
                  <p:pic>
                    <p:nvPicPr>
                      <p:cNvPr id="0" name="图片 307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066" y="1982044"/>
                        <a:ext cx="2134766" cy="463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3028950" y="1916832"/>
            <a:ext cx="5791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latin typeface="宋体" panose="02010600030101010101" pitchFamily="2" charset="-122"/>
              </a:rPr>
              <a:t>合理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但是存在正负相消，不可行</a:t>
            </a:r>
            <a:r>
              <a:rPr kumimoji="1" lang="en-US" altLang="zh-CN" sz="2400" b="1">
                <a:latin typeface="宋体" panose="02010600030101010101" pitchFamily="2" charset="-122"/>
              </a:rPr>
              <a:t>. </a:t>
            </a:r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3131840" y="2630116"/>
            <a:ext cx="51657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latin typeface="宋体" panose="02010600030101010101" pitchFamily="2" charset="-122"/>
              </a:rPr>
              <a:t>带绝对值的运算，不利于分析</a:t>
            </a:r>
            <a:r>
              <a:rPr kumimoji="1" lang="en-US" altLang="zh-CN" sz="2400" b="1" dirty="0">
                <a:latin typeface="宋体" panose="02010600030101010101" pitchFamily="2" charset="-122"/>
              </a:rPr>
              <a:t>. </a:t>
            </a:r>
          </a:p>
        </p:txBody>
      </p:sp>
      <p:graphicFrame>
        <p:nvGraphicFramePr>
          <p:cNvPr id="475147" name="Object 11"/>
          <p:cNvGraphicFramePr>
            <a:graphicFrameLocks noChangeAspect="1"/>
          </p:cNvGraphicFramePr>
          <p:nvPr/>
        </p:nvGraphicFramePr>
        <p:xfrm>
          <a:off x="899592" y="2666692"/>
          <a:ext cx="2319337" cy="44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400" imgH="355600" progId="Equation.DSMT4">
                  <p:embed/>
                </p:oleObj>
              </mc:Choice>
              <mc:Fallback>
                <p:oleObj name="Equation" r:id="rId6" imgW="1930400" imgH="355600" progId="Equation.DSMT4">
                  <p:embed/>
                  <p:pic>
                    <p:nvPicPr>
                      <p:cNvPr id="0" name="图片 30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66692"/>
                        <a:ext cx="2319337" cy="448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5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5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 autoUpdateAnimBg="0"/>
      <p:bldP spid="475139" grpId="0" autoUpdateAnimBg="0"/>
      <p:bldP spid="475140" grpId="0" animBg="1" autoUpdateAnimBg="0"/>
      <p:bldP spid="475141" grpId="0" autoUpdateAnimBg="0"/>
      <p:bldP spid="475143" grpId="0" autoUpdateAnimBg="0"/>
      <p:bldP spid="475145" grpId="0" build="p" autoUpdateAnimBg="0"/>
      <p:bldP spid="475146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30"/>
          <p:cNvGraphicFramePr>
            <a:graphicFrameLocks noChangeAspect="1"/>
          </p:cNvGraphicFramePr>
          <p:nvPr/>
        </p:nvGraphicFramePr>
        <p:xfrm>
          <a:off x="4738688" y="532669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8688" y="5326698"/>
                        <a:ext cx="112712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1"/>
          <p:cNvGraphicFramePr>
            <a:graphicFrameLocks noChangeAspect="1"/>
          </p:cNvGraphicFramePr>
          <p:nvPr/>
        </p:nvGraphicFramePr>
        <p:xfrm>
          <a:off x="4738688" y="532669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300" imgH="215900" progId="Equation.3">
                  <p:embed/>
                </p:oleObj>
              </mc:Choice>
              <mc:Fallback>
                <p:oleObj r:id="rId4" imgW="114300" imgH="215900" progId="Equation.3">
                  <p:embed/>
                  <p:pic>
                    <p:nvPicPr>
                      <p:cNvPr id="0" name="图片 34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8688" y="5326698"/>
                        <a:ext cx="112712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32"/>
          <p:cNvGraphicFramePr>
            <a:graphicFrameLocks noChangeAspect="1"/>
          </p:cNvGraphicFramePr>
          <p:nvPr/>
        </p:nvGraphicFramePr>
        <p:xfrm>
          <a:off x="4738688" y="5326698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4300" imgH="215900" progId="Equation.3">
                  <p:embed/>
                </p:oleObj>
              </mc:Choice>
              <mc:Fallback>
                <p:oleObj r:id="rId5" imgW="114300" imgH="2159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38688" y="5326698"/>
                        <a:ext cx="112712" cy="214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5" name="Rectangle 5"/>
          <p:cNvSpPr/>
          <p:nvPr/>
        </p:nvSpPr>
        <p:spPr>
          <a:xfrm>
            <a:off x="574675" y="3899535"/>
            <a:ext cx="8271510" cy="16414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方差刻划了随机变量的取值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对于其数学期望的离散程度，若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的取值比较集中，则方差较小；若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的取值比较分散则方差较大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167" name="Rectangle 13"/>
          <p:cNvSpPr/>
          <p:nvPr/>
        </p:nvSpPr>
        <p:spPr>
          <a:xfrm>
            <a:off x="6494780" y="1642051"/>
            <a:ext cx="2316660" cy="52322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49168" name="Text Box 14"/>
          <p:cNvSpPr txBox="1"/>
          <p:nvPr/>
        </p:nvSpPr>
        <p:spPr>
          <a:xfrm>
            <a:off x="511175" y="872739"/>
            <a:ext cx="5410200" cy="565604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是一个随机变量，若</a:t>
            </a:r>
          </a:p>
        </p:txBody>
      </p:sp>
      <p:sp>
        <p:nvSpPr>
          <p:cNvPr id="49169" name="Text Box 15"/>
          <p:cNvSpPr txBox="1"/>
          <p:nvPr/>
        </p:nvSpPr>
        <p:spPr>
          <a:xfrm>
            <a:off x="600393" y="1556792"/>
            <a:ext cx="1980029" cy="56534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存在，则称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9159" name="Object 35"/>
          <p:cNvGraphicFramePr>
            <a:graphicFrameLocks noChangeAspect="1"/>
          </p:cNvGraphicFramePr>
          <p:nvPr/>
        </p:nvGraphicFramePr>
        <p:xfrm>
          <a:off x="2488139" y="1598634"/>
          <a:ext cx="40989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35300" imgH="393700" progId="Equation.DSMT4">
                  <p:embed/>
                </p:oleObj>
              </mc:Choice>
              <mc:Fallback>
                <p:oleObj r:id="rId6" imgW="3035300" imgH="393700" progId="Equation.DSMT4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88139" y="1598634"/>
                        <a:ext cx="40989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46683" y="2285940"/>
            <a:ext cx="6184888" cy="598805"/>
            <a:chOff x="646683" y="2285940"/>
            <a:chExt cx="6184888" cy="598805"/>
          </a:xfrm>
        </p:grpSpPr>
        <p:sp>
          <p:nvSpPr>
            <p:cNvPr id="49166" name="Text Box 11"/>
            <p:cNvSpPr txBox="1"/>
            <p:nvPr/>
          </p:nvSpPr>
          <p:spPr>
            <a:xfrm>
              <a:off x="646683" y="2341215"/>
              <a:ext cx="612949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称</a:t>
              </a:r>
            </a:p>
          </p:txBody>
        </p:sp>
        <p:graphicFrame>
          <p:nvGraphicFramePr>
            <p:cNvPr id="49158" name="Object 34"/>
            <p:cNvGraphicFramePr>
              <a:graphicFrameLocks noChangeAspect="1"/>
            </p:cNvGraphicFramePr>
            <p:nvPr/>
          </p:nvGraphicFramePr>
          <p:xfrm>
            <a:off x="1159279" y="2285940"/>
            <a:ext cx="2483485" cy="598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981200" imgH="457200" progId="Equation.DSMT4">
                    <p:embed/>
                  </p:oleObj>
                </mc:Choice>
                <mc:Fallback>
                  <p:oleObj r:id="rId8" imgW="1981200" imgH="457200" progId="Equation.DSMT4">
                    <p:embed/>
                    <p:pic>
                      <p:nvPicPr>
                        <p:cNvPr id="0" name="图片 34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159279" y="2285940"/>
                          <a:ext cx="2483485" cy="5988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0" name="Text Box 18"/>
            <p:cNvSpPr txBox="1"/>
            <p:nvPr/>
          </p:nvSpPr>
          <p:spPr>
            <a:xfrm>
              <a:off x="3687762" y="2325785"/>
              <a:ext cx="314380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均方差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zh-CN" altLang="en-US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标准差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49160" name="Object 36"/>
          <p:cNvGraphicFramePr>
            <a:graphicFrameLocks noChangeAspect="1"/>
          </p:cNvGraphicFramePr>
          <p:nvPr/>
        </p:nvGraphicFramePr>
        <p:xfrm>
          <a:off x="5368304" y="876935"/>
          <a:ext cx="27320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19300" imgH="431800" progId="Equation.DSMT4">
                  <p:embed/>
                </p:oleObj>
              </mc:Choice>
              <mc:Fallback>
                <p:oleObj r:id="rId10" imgW="2019300" imgH="431800" progId="Equation.DSMT4">
                  <p:embed/>
                  <p:pic>
                    <p:nvPicPr>
                      <p:cNvPr id="0" name="图片 34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8304" y="876935"/>
                        <a:ext cx="2732088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906" name="Object 26"/>
          <p:cNvGraphicFramePr>
            <a:graphicFrameLocks noChangeAspect="1"/>
          </p:cNvGraphicFramePr>
          <p:nvPr/>
        </p:nvGraphicFramePr>
        <p:xfrm>
          <a:off x="1495425" y="3471863"/>
          <a:ext cx="7262813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277600" imgH="2032000" progId="Word.Document.8">
                  <p:embed/>
                </p:oleObj>
              </mc:Choice>
              <mc:Fallback>
                <p:oleObj r:id="rId2" imgW="11277600" imgH="2032000" progId="Word.Document.8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5425" y="3471863"/>
                        <a:ext cx="7262813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27"/>
          <p:cNvGraphicFramePr>
            <a:graphicFrameLocks noChangeAspect="1"/>
          </p:cNvGraphicFramePr>
          <p:nvPr/>
        </p:nvGraphicFramePr>
        <p:xfrm>
          <a:off x="1495425" y="5373216"/>
          <a:ext cx="52578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70300" imgH="584200" progId="Equation.DSMT4">
                  <p:embed/>
                </p:oleObj>
              </mc:Choice>
              <mc:Fallback>
                <p:oleObj r:id="rId4" imgW="3670300" imgH="584200" progId="Equation.DSMT4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5425" y="5373216"/>
                        <a:ext cx="5257800" cy="833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66750" y="2933700"/>
            <a:ext cx="6491288" cy="555625"/>
            <a:chOff x="666750" y="2933700"/>
            <a:chExt cx="6491288" cy="555625"/>
          </a:xfrm>
        </p:grpSpPr>
        <p:sp>
          <p:nvSpPr>
            <p:cNvPr id="379907" name="Text Box 3"/>
            <p:cNvSpPr txBox="1"/>
            <p:nvPr/>
          </p:nvSpPr>
          <p:spPr>
            <a:xfrm>
              <a:off x="666750" y="2933700"/>
              <a:ext cx="3633788" cy="519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离散型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   已知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分布律</a:t>
              </a:r>
            </a:p>
          </p:txBody>
        </p:sp>
        <p:graphicFrame>
          <p:nvGraphicFramePr>
            <p:cNvPr id="379912" name="Object 28"/>
            <p:cNvGraphicFramePr>
              <a:graphicFrameLocks noChangeAspect="1"/>
            </p:cNvGraphicFramePr>
            <p:nvPr/>
          </p:nvGraphicFramePr>
          <p:xfrm>
            <a:off x="4308475" y="2979738"/>
            <a:ext cx="2849563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828800" imgH="368300" progId="Equation.DSMT4">
                    <p:embed/>
                  </p:oleObj>
                </mc:Choice>
                <mc:Fallback>
                  <p:oleObj r:id="rId6" imgW="1828800" imgH="368300" progId="Equation.DSMT4">
                    <p:embed/>
                    <p:pic>
                      <p:nvPicPr>
                        <p:cNvPr id="0" name="图片 341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08475" y="2979738"/>
                          <a:ext cx="2849563" cy="509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711374" y="4646613"/>
            <a:ext cx="5084762" cy="571500"/>
            <a:chOff x="711374" y="4646613"/>
            <a:chExt cx="5084762" cy="571500"/>
          </a:xfrm>
        </p:grpSpPr>
        <p:sp>
          <p:nvSpPr>
            <p:cNvPr id="379908" name="Text Box 4"/>
            <p:cNvSpPr txBox="1"/>
            <p:nvPr/>
          </p:nvSpPr>
          <p:spPr>
            <a:xfrm>
              <a:off x="711374" y="4646613"/>
              <a:ext cx="4259262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anose="02010609030101010101" charset="-122"/>
                </a:rPr>
                <a:t>连续型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  已知</a:t>
              </a:r>
              <a:r>
                <a:rPr lang="en-US" altLang="zh-CN" i="1" dirty="0">
                  <a:latin typeface="Times New Roman" panose="02020603050405020304" pitchFamily="18" charset="0"/>
                  <a:ea typeface="楷体_GB2312" panose="02010609030101010101" charset="-122"/>
                </a:rPr>
                <a:t>X</a:t>
              </a:r>
              <a:r>
                <a:rPr lang="en-US" altLang="zh-CN" dirty="0">
                  <a:latin typeface="Times New Roman" panose="02020603050405020304" pitchFamily="18" charset="0"/>
                  <a:ea typeface="楷体_GB2312" panose="02010609030101010101" charset="-122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ea typeface="楷体_GB2312" panose="02010609030101010101" charset="-122"/>
                </a:rPr>
                <a:t>的概率密度</a:t>
              </a:r>
            </a:p>
          </p:txBody>
        </p:sp>
        <p:graphicFrame>
          <p:nvGraphicFramePr>
            <p:cNvPr id="379913" name="Object 29"/>
            <p:cNvGraphicFramePr>
              <a:graphicFrameLocks noChangeAspect="1"/>
            </p:cNvGraphicFramePr>
            <p:nvPr/>
          </p:nvGraphicFramePr>
          <p:xfrm>
            <a:off x="4884911" y="4689475"/>
            <a:ext cx="911225" cy="528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22300" imgH="355600" progId="Equation.DSMT4">
                    <p:embed/>
                  </p:oleObj>
                </mc:Choice>
                <mc:Fallback>
                  <p:oleObj r:id="rId8" imgW="622300" imgH="355600" progId="Equation.DSMT4">
                    <p:embed/>
                    <p:pic>
                      <p:nvPicPr>
                        <p:cNvPr id="0" name="图片 34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84911" y="4689475"/>
                          <a:ext cx="911225" cy="5286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Rectangle 10"/>
          <p:cNvSpPr/>
          <p:nvPr/>
        </p:nvSpPr>
        <p:spPr>
          <a:xfrm>
            <a:off x="639366" y="718468"/>
            <a:ext cx="1447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endParaRPr lang="zh-CN" altLang="en-US" sz="44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182" name="Object 30"/>
          <p:cNvGraphicFramePr>
            <a:graphicFrameLocks noChangeAspect="1"/>
          </p:cNvGraphicFramePr>
          <p:nvPr/>
        </p:nvGraphicFramePr>
        <p:xfrm>
          <a:off x="1198563" y="1340768"/>
          <a:ext cx="409733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35300" imgH="393700" progId="Equation.DSMT4">
                  <p:embed/>
                </p:oleObj>
              </mc:Choice>
              <mc:Fallback>
                <p:oleObj r:id="rId10" imgW="3035300" imgH="393700" progId="Equation.DSMT4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98563" y="1340768"/>
                        <a:ext cx="4097337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2"/>
          <p:cNvSpPr txBox="1"/>
          <p:nvPr/>
        </p:nvSpPr>
        <p:spPr>
          <a:xfrm>
            <a:off x="646113" y="1350293"/>
            <a:ext cx="4508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1.</a:t>
            </a:r>
          </a:p>
        </p:txBody>
      </p:sp>
      <p:sp>
        <p:nvSpPr>
          <p:cNvPr id="50188" name="Text Box 13"/>
          <p:cNvSpPr txBox="1"/>
          <p:nvPr/>
        </p:nvSpPr>
        <p:spPr>
          <a:xfrm>
            <a:off x="5119688" y="1388393"/>
            <a:ext cx="38623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是关于随机变量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的函</a:t>
            </a:r>
          </a:p>
        </p:txBody>
      </p:sp>
      <p:sp>
        <p:nvSpPr>
          <p:cNvPr id="50189" name="Text Box 14"/>
          <p:cNvSpPr txBox="1"/>
          <p:nvPr/>
        </p:nvSpPr>
        <p:spPr>
          <a:xfrm>
            <a:off x="1155700" y="2066256"/>
            <a:ext cx="541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数</a:t>
            </a:r>
          </a:p>
        </p:txBody>
      </p:sp>
      <p:sp>
        <p:nvSpPr>
          <p:cNvPr id="50190" name="Text Box 15"/>
          <p:cNvSpPr txBox="1"/>
          <p:nvPr/>
        </p:nvSpPr>
        <p:spPr>
          <a:xfrm>
            <a:off x="4872038" y="2071018"/>
            <a:ext cx="20589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的数学期望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.</a:t>
            </a:r>
          </a:p>
        </p:txBody>
      </p:sp>
      <p:graphicFrame>
        <p:nvGraphicFramePr>
          <p:cNvPr id="50183" name="Object 31"/>
          <p:cNvGraphicFramePr>
            <a:graphicFrameLocks noChangeAspect="1"/>
          </p:cNvGraphicFramePr>
          <p:nvPr/>
        </p:nvGraphicFramePr>
        <p:xfrm>
          <a:off x="1676400" y="2010693"/>
          <a:ext cx="33051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438400" imgH="419100" progId="Equation.DSMT4">
                  <p:embed/>
                </p:oleObj>
              </mc:Choice>
              <mc:Fallback>
                <p:oleObj r:id="rId12" imgW="2438400" imgH="419100" progId="Equation.DSMT4">
                  <p:embed/>
                  <p:pic>
                    <p:nvPicPr>
                      <p:cNvPr id="0" name="图片 342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2010693"/>
                        <a:ext cx="3305175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/>
          <p:nvPr/>
        </p:nvSpPr>
        <p:spPr>
          <a:xfrm>
            <a:off x="396875" y="1719263"/>
            <a:ext cx="495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计算方差的简便公式：</a:t>
            </a:r>
          </a:p>
        </p:txBody>
      </p:sp>
      <p:sp>
        <p:nvSpPr>
          <p:cNvPr id="380932" name="Text Box 4"/>
          <p:cNvSpPr txBox="1"/>
          <p:nvPr/>
        </p:nvSpPr>
        <p:spPr>
          <a:xfrm>
            <a:off x="381000" y="90805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2.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方差描述了随机变量</a:t>
            </a:r>
            <a:r>
              <a:rPr lang="en-US" altLang="zh-CN" i="1" dirty="0">
                <a:latin typeface="Times New Roman" panose="02020603050405020304" pitchFamily="18" charset="0"/>
                <a:ea typeface="楷体_GB2312" panose="02010609030101010101" charset="-122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ea typeface="楷体_GB2312" panose="02010609030101010101" charset="-122"/>
              </a:rPr>
              <a:t>的取值与其均值的偏离程度</a:t>
            </a:r>
            <a:r>
              <a:rPr lang="en-US" altLang="zh-CN" dirty="0">
                <a:latin typeface="Times New Roman" panose="02020603050405020304" pitchFamily="18" charset="0"/>
                <a:ea typeface="楷体_GB2312" panose="02010609030101010101" charset="-122"/>
              </a:rPr>
              <a:t>.</a:t>
            </a:r>
          </a:p>
        </p:txBody>
      </p:sp>
      <p:sp>
        <p:nvSpPr>
          <p:cNvPr id="380933" name="Text Box 5"/>
          <p:cNvSpPr txBox="1"/>
          <p:nvPr/>
        </p:nvSpPr>
        <p:spPr>
          <a:xfrm>
            <a:off x="636588" y="2541588"/>
            <a:ext cx="11001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证明 </a:t>
            </a:r>
          </a:p>
        </p:txBody>
      </p:sp>
      <p:graphicFrame>
        <p:nvGraphicFramePr>
          <p:cNvPr id="38093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431840"/>
              </p:ext>
            </p:extLst>
          </p:nvPr>
        </p:nvGraphicFramePr>
        <p:xfrm>
          <a:off x="4067942" y="1776647"/>
          <a:ext cx="420497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07100" imgH="723900" progId="Equation.DSMT4">
                  <p:embed/>
                </p:oleObj>
              </mc:Choice>
              <mc:Fallback>
                <p:oleObj r:id="rId2" imgW="6007100" imgH="723900" progId="Equation.DSMT4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7942" y="1776647"/>
                        <a:ext cx="4204970" cy="506730"/>
                      </a:xfrm>
                      <a:prstGeom prst="rect">
                        <a:avLst/>
                      </a:prstGeom>
                      <a:solidFill>
                        <a:srgbClr val="D0F5C0"/>
                      </a:solidFill>
                      <a:ln w="25400">
                        <a:solidFill>
                          <a:srgbClr val="3333FF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23"/>
          <p:cNvGraphicFramePr>
            <a:graphicFrameLocks noGrp="1" noChangeAspect="1"/>
          </p:cNvGraphicFramePr>
          <p:nvPr>
            <p:ph sz="half" idx="1"/>
          </p:nvPr>
        </p:nvGraphicFramePr>
        <p:xfrm>
          <a:off x="1736725" y="2573777"/>
          <a:ext cx="344932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27600" imgH="723900" progId="Equation.DSMT4">
                  <p:embed/>
                </p:oleObj>
              </mc:Choice>
              <mc:Fallback>
                <p:oleObj r:id="rId4" imgW="4927600" imgH="723900" progId="Equation.DSMT4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6725" y="2573777"/>
                        <a:ext cx="3449320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6" name="Object 2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9537" y="3305171"/>
          <a:ext cx="4658360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654800" imgH="723900" progId="Equation.DSMT4">
                  <p:embed/>
                </p:oleObj>
              </mc:Choice>
              <mc:Fallback>
                <p:oleObj r:id="rId6" imgW="6654800" imgH="723900" progId="Equation.DSMT4">
                  <p:embed/>
                  <p:pic>
                    <p:nvPicPr>
                      <p:cNvPr id="0" name="图片 34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9537" y="3305171"/>
                        <a:ext cx="4658360" cy="506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7" name="Object 25"/>
          <p:cNvGraphicFramePr>
            <a:graphicFrameLocks noChangeAspect="1"/>
          </p:cNvGraphicFramePr>
          <p:nvPr/>
        </p:nvGraphicFramePr>
        <p:xfrm>
          <a:off x="2649537" y="3929360"/>
          <a:ext cx="514096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13100" imgH="444500" progId="Equation.DSMT4">
                  <p:embed/>
                </p:oleObj>
              </mc:Choice>
              <mc:Fallback>
                <p:oleObj r:id="rId8" imgW="3213100" imgH="444500" progId="Equation.DSMT4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49537" y="3929360"/>
                        <a:ext cx="5140960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8" name="Object 26"/>
          <p:cNvGraphicFramePr>
            <a:graphicFrameLocks noChangeAspect="1"/>
          </p:cNvGraphicFramePr>
          <p:nvPr/>
        </p:nvGraphicFramePr>
        <p:xfrm>
          <a:off x="2636838" y="4689475"/>
          <a:ext cx="286512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790700" imgH="431800" progId="Equation.DSMT4">
                  <p:embed/>
                </p:oleObj>
              </mc:Choice>
              <mc:Fallback>
                <p:oleObj r:id="rId10" imgW="1790700" imgH="431800" progId="Equation.DSMT4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6838" y="4689475"/>
                        <a:ext cx="2865120" cy="690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90" name="Group 2"/>
          <p:cNvGrpSpPr/>
          <p:nvPr/>
        </p:nvGrpSpPr>
        <p:grpSpPr bwMode="auto">
          <a:xfrm>
            <a:off x="927100" y="1838597"/>
            <a:ext cx="3187700" cy="1143742"/>
            <a:chOff x="432" y="1672"/>
            <a:chExt cx="2112" cy="779"/>
          </a:xfrm>
        </p:grpSpPr>
        <p:graphicFrame>
          <p:nvGraphicFramePr>
            <p:cNvPr id="67589" name="Object 3"/>
            <p:cNvGraphicFramePr>
              <a:graphicFrameLocks noChangeAspect="1"/>
            </p:cNvGraphicFramePr>
            <p:nvPr/>
          </p:nvGraphicFramePr>
          <p:xfrm>
            <a:off x="520" y="1672"/>
            <a:ext cx="1984" cy="7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68500" imgH="762000" progId="Equation.DSMT4">
                    <p:embed/>
                  </p:oleObj>
                </mc:Choice>
                <mc:Fallback>
                  <p:oleObj name="Equation" r:id="rId2" imgW="1968500" imgH="762000" progId="Equation.DSMT4">
                    <p:embed/>
                    <p:pic>
                      <p:nvPicPr>
                        <p:cNvPr id="0" name="图片 317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72"/>
                          <a:ext cx="1984" cy="7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2" name="Line 4"/>
            <p:cNvSpPr>
              <a:spLocks noChangeShapeType="1"/>
            </p:cNvSpPr>
            <p:nvPr/>
          </p:nvSpPr>
          <p:spPr bwMode="auto">
            <a:xfrm>
              <a:off x="432" y="2064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5"/>
            <p:cNvSpPr>
              <a:spLocks noChangeShapeType="1"/>
            </p:cNvSpPr>
            <p:nvPr/>
          </p:nvSpPr>
          <p:spPr bwMode="auto">
            <a:xfrm>
              <a:off x="960" y="172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591" name="Group 6"/>
          <p:cNvGrpSpPr/>
          <p:nvPr/>
        </p:nvGrpSpPr>
        <p:grpSpPr bwMode="auto">
          <a:xfrm>
            <a:off x="4778904" y="1889901"/>
            <a:ext cx="3387313" cy="1143741"/>
            <a:chOff x="3024" y="904"/>
            <a:chExt cx="2112" cy="712"/>
          </a:xfrm>
        </p:grpSpPr>
        <p:graphicFrame>
          <p:nvGraphicFramePr>
            <p:cNvPr id="67588" name="Object 7"/>
            <p:cNvGraphicFramePr>
              <a:graphicFrameLocks noChangeAspect="1"/>
            </p:cNvGraphicFramePr>
            <p:nvPr/>
          </p:nvGraphicFramePr>
          <p:xfrm>
            <a:off x="3128" y="904"/>
            <a:ext cx="1856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78100" imgH="977900" progId="Equation.DSMT4">
                    <p:embed/>
                  </p:oleObj>
                </mc:Choice>
                <mc:Fallback>
                  <p:oleObj name="Equation" r:id="rId4" imgW="2578100" imgH="977900" progId="Equation.DSMT4">
                    <p:embed/>
                    <p:pic>
                      <p:nvPicPr>
                        <p:cNvPr id="0" name="图片 317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904"/>
                          <a:ext cx="1856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0" name="Line 8"/>
            <p:cNvSpPr>
              <a:spLocks noChangeShapeType="1"/>
            </p:cNvSpPr>
            <p:nvPr/>
          </p:nvSpPr>
          <p:spPr bwMode="auto">
            <a:xfrm>
              <a:off x="3504" y="91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Line 9"/>
            <p:cNvSpPr>
              <a:spLocks noChangeShapeType="1"/>
            </p:cNvSpPr>
            <p:nvPr/>
          </p:nvSpPr>
          <p:spPr bwMode="auto">
            <a:xfrm>
              <a:off x="3024" y="124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2" name="Rectangle 10"/>
          <p:cNvSpPr>
            <a:spLocks noChangeArrowheads="1"/>
          </p:cNvSpPr>
          <p:nvPr/>
        </p:nvSpPr>
        <p:spPr bwMode="auto">
          <a:xfrm>
            <a:off x="381000" y="632097"/>
            <a:ext cx="102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3333FF"/>
                </a:solidFill>
                <a:latin typeface="楷体_GB2312" panose="02010609030101010101" charset="-122"/>
                <a:ea typeface="楷体_GB2312" panose="02010609030101010101" charset="-122"/>
              </a:rPr>
              <a:t>引例</a:t>
            </a:r>
            <a:endParaRPr kumimoji="1" lang="en-US" altLang="zh-CN" dirty="0">
              <a:solidFill>
                <a:srgbClr val="3333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1195505" y="624160"/>
            <a:ext cx="6970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甲乙两人射击，他们的射击水平由下表给出</a:t>
            </a:r>
          </a:p>
        </p:txBody>
      </p:sp>
      <p:sp>
        <p:nvSpPr>
          <p:cNvPr id="67594" name="Text Box 12"/>
          <p:cNvSpPr txBox="1">
            <a:spLocks noChangeArrowheads="1"/>
          </p:cNvSpPr>
          <p:nvPr/>
        </p:nvSpPr>
        <p:spPr bwMode="auto">
          <a:xfrm>
            <a:off x="762000" y="3177596"/>
            <a:ext cx="482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试问哪个人的射击水平较高？</a:t>
            </a:r>
          </a:p>
        </p:txBody>
      </p:sp>
      <p:sp>
        <p:nvSpPr>
          <p:cNvPr id="322573" name="Rectangle 13"/>
          <p:cNvSpPr>
            <a:spLocks noChangeArrowheads="1"/>
          </p:cNvSpPr>
          <p:nvPr/>
        </p:nvSpPr>
        <p:spPr bwMode="auto">
          <a:xfrm>
            <a:off x="304800" y="3855375"/>
            <a:ext cx="4829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zh-CN" altLang="en-US" sz="2800" dirty="0">
                <a:solidFill>
                  <a:srgbClr val="FFFF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甲乙的平均环数可求得：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7171648" y="4803425"/>
            <a:ext cx="1989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均值相同！</a:t>
            </a:r>
          </a:p>
        </p:txBody>
      </p:sp>
      <p:graphicFrame>
        <p:nvGraphicFramePr>
          <p:cNvPr id="322575" name="Object 15"/>
          <p:cNvGraphicFramePr>
            <a:graphicFrameLocks noChangeAspect="1"/>
          </p:cNvGraphicFramePr>
          <p:nvPr/>
        </p:nvGraphicFramePr>
        <p:xfrm>
          <a:off x="1023937" y="4569745"/>
          <a:ext cx="609600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10000" imgH="292100" progId="Equation.DSMT4">
                  <p:embed/>
                </p:oleObj>
              </mc:Choice>
              <mc:Fallback>
                <p:oleObj name="Equation" r:id="rId6" imgW="3810000" imgH="292100" progId="Equation.DSMT4">
                  <p:embed/>
                  <p:pic>
                    <p:nvPicPr>
                      <p:cNvPr id="0" name="图片 31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7" y="4569745"/>
                        <a:ext cx="609600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2576" name="Object 16"/>
          <p:cNvGraphicFramePr>
            <a:graphicFrameLocks noChangeAspect="1"/>
          </p:cNvGraphicFramePr>
          <p:nvPr/>
        </p:nvGraphicFramePr>
        <p:xfrm>
          <a:off x="1044574" y="5196809"/>
          <a:ext cx="6017514" cy="464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784600" imgH="292100" progId="Equation.DSMT4">
                  <p:embed/>
                </p:oleObj>
              </mc:Choice>
              <mc:Fallback>
                <p:oleObj name="Equation" r:id="rId8" imgW="3784600" imgH="292100" progId="Equation.DSMT4">
                  <p:embed/>
                  <p:pic>
                    <p:nvPicPr>
                      <p:cNvPr id="0" name="图片 31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4" y="5196809"/>
                        <a:ext cx="6017514" cy="464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7"/>
          <p:cNvSpPr txBox="1">
            <a:spLocks noChangeArrowheads="1"/>
          </p:cNvSpPr>
          <p:nvPr/>
        </p:nvSpPr>
        <p:spPr bwMode="auto">
          <a:xfrm>
            <a:off x="971550" y="1265510"/>
            <a:ext cx="294984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+mj-lt"/>
                <a:ea typeface="微软雅黑" panose="020B0503020204020204" pitchFamily="34" charset="-122"/>
              </a:rPr>
              <a:t>X</a:t>
            </a:r>
            <a:r>
              <a:rPr lang="zh-CN" altLang="en-US" sz="2800" dirty="0">
                <a:latin typeface="+mj-lt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甲击中的环数</a:t>
            </a:r>
          </a:p>
        </p:txBody>
      </p:sp>
      <p:sp>
        <p:nvSpPr>
          <p:cNvPr id="67598" name="Text Box 18"/>
          <p:cNvSpPr txBox="1">
            <a:spLocks noChangeArrowheads="1"/>
          </p:cNvSpPr>
          <p:nvPr/>
        </p:nvSpPr>
        <p:spPr bwMode="auto">
          <a:xfrm>
            <a:off x="4572000" y="1265510"/>
            <a:ext cx="2898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乙击中的环数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2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3" grpId="0" autoUpdateAnimBg="0"/>
      <p:bldP spid="32257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Text Box 2"/>
          <p:cNvSpPr txBox="1">
            <a:spLocks noChangeArrowheads="1"/>
          </p:cNvSpPr>
          <p:nvPr/>
        </p:nvSpPr>
        <p:spPr bwMode="auto">
          <a:xfrm>
            <a:off x="391096" y="692696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从平均环数上看，</a:t>
            </a:r>
          </a:p>
        </p:txBody>
      </p:sp>
      <p:sp>
        <p:nvSpPr>
          <p:cNvPr id="68616" name="Text Box 3"/>
          <p:cNvSpPr txBox="1">
            <a:spLocks noChangeArrowheads="1"/>
          </p:cNvSpPr>
          <p:nvPr/>
        </p:nvSpPr>
        <p:spPr bwMode="auto">
          <a:xfrm>
            <a:off x="3197944" y="702221"/>
            <a:ext cx="447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甲、乙射击水平是一样的。</a:t>
            </a:r>
          </a:p>
        </p:txBody>
      </p:sp>
      <p:sp>
        <p:nvSpPr>
          <p:cNvPr id="480260" name="Text Box 4"/>
          <p:cNvSpPr txBox="1">
            <a:spLocks noChangeArrowheads="1"/>
          </p:cNvSpPr>
          <p:nvPr/>
        </p:nvSpPr>
        <p:spPr bwMode="auto">
          <a:xfrm>
            <a:off x="376808" y="1330871"/>
            <a:ext cx="5162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但两人射击环数的方差分别为：</a:t>
            </a:r>
          </a:p>
        </p:txBody>
      </p:sp>
      <p:sp>
        <p:nvSpPr>
          <p:cNvPr id="480261" name="Text Box 5"/>
          <p:cNvSpPr txBox="1">
            <a:spLocks noChangeArrowheads="1"/>
          </p:cNvSpPr>
          <p:nvPr/>
        </p:nvSpPr>
        <p:spPr bwMode="auto">
          <a:xfrm>
            <a:off x="3369890" y="4640966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latin typeface="Times New Roman" panose="02020603050405020304" pitchFamily="18" charset="0"/>
                <a:ea typeface="楷体_GB2312" panose="02010609030101010101" charset="-122"/>
              </a:rPr>
              <a:t>这表明</a:t>
            </a:r>
            <a:r>
              <a:rPr kumimoji="1" lang="zh-CN" altLang="en-US" sz="2800" dirty="0">
                <a:solidFill>
                  <a:srgbClr val="CC00FF"/>
                </a:solidFill>
                <a:latin typeface="Times New Roman" panose="02020603050405020304" pitchFamily="18" charset="0"/>
                <a:ea typeface="楷体_GB2312" panose="02010609030101010101" charset="-122"/>
              </a:rPr>
              <a:t>乙的射击水平比甲稳定。</a:t>
            </a:r>
          </a:p>
        </p:txBody>
      </p:sp>
      <p:graphicFrame>
        <p:nvGraphicFramePr>
          <p:cNvPr id="480262" name="Object 6"/>
          <p:cNvGraphicFramePr>
            <a:graphicFrameLocks noChangeAspect="1"/>
          </p:cNvGraphicFramePr>
          <p:nvPr/>
        </p:nvGraphicFramePr>
        <p:xfrm>
          <a:off x="468313" y="2044799"/>
          <a:ext cx="805656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600" imgH="431800" progId="Equation.DSMT4">
                  <p:embed/>
                </p:oleObj>
              </mc:Choice>
              <mc:Fallback>
                <p:oleObj name="Equation" r:id="rId2" imgW="5689600" imgH="431800" progId="Equation.DSMT4">
                  <p:embed/>
                  <p:pic>
                    <p:nvPicPr>
                      <p:cNvPr id="0" name="图片 32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44799"/>
                        <a:ext cx="8056562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3" name="Object 7"/>
          <p:cNvGraphicFramePr>
            <a:graphicFrameLocks noChangeAspect="1"/>
          </p:cNvGraphicFramePr>
          <p:nvPr/>
        </p:nvGraphicFramePr>
        <p:xfrm>
          <a:off x="1115616" y="2700436"/>
          <a:ext cx="1016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79400" progId="Equation.DSMT4">
                  <p:embed/>
                </p:oleObj>
              </mc:Choice>
              <mc:Fallback>
                <p:oleObj name="Equation" r:id="rId4" imgW="685800" imgH="279400" progId="Equation.DSMT4">
                  <p:embed/>
                  <p:pic>
                    <p:nvPicPr>
                      <p:cNvPr id="0" name="图片 32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700436"/>
                        <a:ext cx="1016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4" name="Object 8"/>
          <p:cNvGraphicFramePr>
            <a:graphicFrameLocks noChangeAspect="1"/>
          </p:cNvGraphicFramePr>
          <p:nvPr/>
        </p:nvGraphicFramePr>
        <p:xfrm>
          <a:off x="439738" y="3319561"/>
          <a:ext cx="81613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78500" imgH="469900" progId="Equation.DSMT4">
                  <p:embed/>
                </p:oleObj>
              </mc:Choice>
              <mc:Fallback>
                <p:oleObj name="Equation" r:id="rId6" imgW="5778500" imgH="469900" progId="Equation.DSMT4">
                  <p:embed/>
                  <p:pic>
                    <p:nvPicPr>
                      <p:cNvPr id="0" name="图片 32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3319561"/>
                        <a:ext cx="81613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5" name="Object 9"/>
          <p:cNvGraphicFramePr>
            <a:graphicFrameLocks noChangeAspect="1"/>
          </p:cNvGraphicFramePr>
          <p:nvPr/>
        </p:nvGraphicFramePr>
        <p:xfrm>
          <a:off x="1186657" y="4021489"/>
          <a:ext cx="10398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900" imgH="292100" progId="Equation.DSMT4">
                  <p:embed/>
                </p:oleObj>
              </mc:Choice>
              <mc:Fallback>
                <p:oleObj name="Equation" r:id="rId8" imgW="723900" imgH="292100" progId="Equation.DSMT4">
                  <p:embed/>
                  <p:pic>
                    <p:nvPicPr>
                      <p:cNvPr id="0" name="图片 32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6657" y="4021489"/>
                        <a:ext cx="10398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0266" name="Object 10"/>
          <p:cNvGraphicFramePr>
            <a:graphicFrameLocks noChangeAspect="1"/>
          </p:cNvGraphicFramePr>
          <p:nvPr/>
        </p:nvGraphicFramePr>
        <p:xfrm>
          <a:off x="525803" y="4671650"/>
          <a:ext cx="2672142" cy="553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01800" imgH="330200" progId="Equation.DSMT4">
                  <p:embed/>
                </p:oleObj>
              </mc:Choice>
              <mc:Fallback>
                <p:oleObj name="Equation" r:id="rId10" imgW="1701800" imgH="330200" progId="Equation.DSMT4">
                  <p:embed/>
                  <p:pic>
                    <p:nvPicPr>
                      <p:cNvPr id="0" name="图片 327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03" y="4671650"/>
                        <a:ext cx="2672142" cy="553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0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0" grpId="0" build="p" autoUpdateAnimBg="0"/>
      <p:bldP spid="480261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0.5,&quot;answers&quot;:[&quot;0.4&quot;]},{&quot;num&quot;:2,&quot;caseSensitive&quot;:false,&quot;fuzzyMatch&quot;:false,&quot;Score&quot;:0.5,&quot;answers&quot;:[&quot;0.1&quot;]},{&quot;num&quot;:3,&quot;caseSensitive&quot;:false,&quot;fuzzyMatch&quot;:false,&quot;Score&quot;:0.5,&quot;answers&quot;:[&quot;0.5&quot;]}]"/>
  <p:tag name="PROBLEMSCORE" val="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1_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822</Words>
  <Application>Microsoft Office PowerPoint</Application>
  <PresentationFormat>全屏显示(4:3)</PresentationFormat>
  <Paragraphs>142</Paragraphs>
  <Slides>25</Slides>
  <Notes>2</Notes>
  <HiddenSlides>6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3" baseType="lpstr">
      <vt:lpstr>等线</vt:lpstr>
      <vt:lpstr>黑体</vt:lpstr>
      <vt:lpstr>楷体_GB2312</vt:lpstr>
      <vt:lpstr>宋体</vt:lpstr>
      <vt:lpstr>微软雅黑</vt:lpstr>
      <vt:lpstr>微软雅黑</vt:lpstr>
      <vt:lpstr>Arial</vt:lpstr>
      <vt:lpstr>Cambria Math</vt:lpstr>
      <vt:lpstr>Symbol</vt:lpstr>
      <vt:lpstr>Tahoma</vt:lpstr>
      <vt:lpstr>Times New Roman</vt:lpstr>
      <vt:lpstr>Wingdings</vt:lpstr>
      <vt:lpstr>1_课件</vt:lpstr>
      <vt:lpstr>MathType 7.0 Equation</vt:lpstr>
      <vt:lpstr>Equation</vt:lpstr>
      <vt:lpstr>公式</vt:lpstr>
      <vt:lpstr>Equation.3</vt:lpstr>
      <vt:lpstr>Microsoft Word 97 - 2003 Document</vt:lpstr>
      <vt:lpstr>数学期望性质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cumt-abc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</dc:title>
  <dc:creator>cmr-zl</dc:creator>
  <cp:lastModifiedBy>新安 任</cp:lastModifiedBy>
  <cp:revision>69</cp:revision>
  <dcterms:created xsi:type="dcterms:W3CDTF">2005-11-14T03:25:00Z</dcterms:created>
  <dcterms:modified xsi:type="dcterms:W3CDTF">2024-04-08T02:36:10Z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55A1BC030E254DDFB05C7B68676B302C</vt:lpwstr>
  </property>
</Properties>
</file>