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454" r:id="rId2"/>
    <p:sldId id="429" r:id="rId3"/>
    <p:sldId id="471" r:id="rId4"/>
    <p:sldId id="472" r:id="rId5"/>
    <p:sldId id="530" r:id="rId6"/>
    <p:sldId id="586" r:id="rId7"/>
    <p:sldId id="446" r:id="rId8"/>
    <p:sldId id="432" r:id="rId9"/>
    <p:sldId id="433" r:id="rId10"/>
    <p:sldId id="587" r:id="rId11"/>
    <p:sldId id="473" r:id="rId12"/>
    <p:sldId id="458" r:id="rId13"/>
    <p:sldId id="459" r:id="rId14"/>
    <p:sldId id="460" r:id="rId15"/>
    <p:sldId id="461" r:id="rId16"/>
    <p:sldId id="462" r:id="rId17"/>
    <p:sldId id="463" r:id="rId18"/>
    <p:sldId id="465" r:id="rId19"/>
    <p:sldId id="590" r:id="rId20"/>
    <p:sldId id="588" r:id="rId21"/>
    <p:sldId id="495" r:id="rId22"/>
    <p:sldId id="476" r:id="rId23"/>
    <p:sldId id="481" r:id="rId24"/>
    <p:sldId id="478" r:id="rId25"/>
    <p:sldId id="479" r:id="rId26"/>
    <p:sldId id="480" r:id="rId27"/>
    <p:sldId id="593" r:id="rId28"/>
    <p:sldId id="482" r:id="rId29"/>
    <p:sldId id="592" r:id="rId30"/>
    <p:sldId id="483" r:id="rId31"/>
    <p:sldId id="484" r:id="rId32"/>
    <p:sldId id="485" r:id="rId33"/>
    <p:sldId id="533" r:id="rId34"/>
    <p:sldId id="486" r:id="rId35"/>
    <p:sldId id="487" r:id="rId36"/>
    <p:sldId id="488" r:id="rId37"/>
    <p:sldId id="532" r:id="rId38"/>
    <p:sldId id="494" r:id="rId39"/>
    <p:sldId id="491" r:id="rId4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000066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000066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000066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000066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000066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rgbClr val="000066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rgbClr val="000066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rgbClr val="000066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rgbClr val="000066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2">
          <p15:clr>
            <a:srgbClr val="A4A3A4"/>
          </p15:clr>
        </p15:guide>
        <p15:guide id="2" pos="2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6">
          <p15:clr>
            <a:srgbClr val="A4A3A4"/>
          </p15:clr>
        </p15:guide>
        <p15:guide id="2" pos="223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DE"/>
    <a:srgbClr val="0039B4"/>
    <a:srgbClr val="FF0000"/>
    <a:srgbClr val="095BFF"/>
    <a:srgbClr val="0039AC"/>
    <a:srgbClr val="990000"/>
    <a:srgbClr val="FF93FF"/>
    <a:srgbClr val="829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65" autoAdjust="0"/>
    <p:restoredTop sz="94603" autoAdjust="0"/>
  </p:normalViewPr>
  <p:slideViewPr>
    <p:cSldViewPr>
      <p:cViewPr varScale="1">
        <p:scale>
          <a:sx n="109" d="100"/>
          <a:sy n="109" d="100"/>
        </p:scale>
        <p:origin x="1302" y="108"/>
      </p:cViewPr>
      <p:guideLst>
        <p:guide orient="horz" pos="1412"/>
        <p:guide pos="2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4"/>
    </p:cViewPr>
  </p:sorterViewPr>
  <p:notesViewPr>
    <p:cSldViewPr>
      <p:cViewPr varScale="1">
        <p:scale>
          <a:sx n="58" d="100"/>
          <a:sy n="58" d="100"/>
        </p:scale>
        <p:origin x="-2520" y="-78"/>
      </p:cViewPr>
      <p:guideLst>
        <p:guide orient="horz" pos="2856"/>
        <p:guide pos="223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emf"/><Relationship Id="rId7" Type="http://schemas.openxmlformats.org/officeDocument/2006/relationships/image" Target="../media/image55.wmf"/><Relationship Id="rId2" Type="http://schemas.openxmlformats.org/officeDocument/2006/relationships/image" Target="../media/image50.emf"/><Relationship Id="rId1" Type="http://schemas.openxmlformats.org/officeDocument/2006/relationships/image" Target="../media/image49.wmf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image" Target="../media/image52.emf"/><Relationship Id="rId9" Type="http://schemas.openxmlformats.org/officeDocument/2006/relationships/image" Target="../media/image5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30.emf"/><Relationship Id="rId1" Type="http://schemas.openxmlformats.org/officeDocument/2006/relationships/image" Target="../media/image47.e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Relationship Id="rId5" Type="http://schemas.openxmlformats.org/officeDocument/2006/relationships/image" Target="../media/image70.emf"/><Relationship Id="rId4" Type="http://schemas.openxmlformats.org/officeDocument/2006/relationships/image" Target="../media/image6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7" Type="http://schemas.openxmlformats.org/officeDocument/2006/relationships/image" Target="../media/image79.emf"/><Relationship Id="rId2" Type="http://schemas.openxmlformats.org/officeDocument/2006/relationships/image" Target="../media/image74.emf"/><Relationship Id="rId1" Type="http://schemas.openxmlformats.org/officeDocument/2006/relationships/image" Target="../media/image73.wmf"/><Relationship Id="rId6" Type="http://schemas.openxmlformats.org/officeDocument/2006/relationships/image" Target="../media/image78.emf"/><Relationship Id="rId5" Type="http://schemas.openxmlformats.org/officeDocument/2006/relationships/image" Target="../media/image77.emf"/><Relationship Id="rId4" Type="http://schemas.openxmlformats.org/officeDocument/2006/relationships/image" Target="../media/image76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3" Type="http://schemas.openxmlformats.org/officeDocument/2006/relationships/image" Target="../media/image82.emf"/><Relationship Id="rId7" Type="http://schemas.openxmlformats.org/officeDocument/2006/relationships/image" Target="../media/image86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Relationship Id="rId6" Type="http://schemas.openxmlformats.org/officeDocument/2006/relationships/image" Target="../media/image85.emf"/><Relationship Id="rId5" Type="http://schemas.openxmlformats.org/officeDocument/2006/relationships/image" Target="../media/image84.emf"/><Relationship Id="rId10" Type="http://schemas.openxmlformats.org/officeDocument/2006/relationships/image" Target="../media/image89.emf"/><Relationship Id="rId4" Type="http://schemas.openxmlformats.org/officeDocument/2006/relationships/image" Target="../media/image83.emf"/><Relationship Id="rId9" Type="http://schemas.openxmlformats.org/officeDocument/2006/relationships/image" Target="../media/image88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92.emf"/><Relationship Id="rId7" Type="http://schemas.openxmlformats.org/officeDocument/2006/relationships/image" Target="../media/image96.emf"/><Relationship Id="rId2" Type="http://schemas.openxmlformats.org/officeDocument/2006/relationships/image" Target="../media/image91.emf"/><Relationship Id="rId1" Type="http://schemas.openxmlformats.org/officeDocument/2006/relationships/image" Target="../media/image90.emf"/><Relationship Id="rId6" Type="http://schemas.openxmlformats.org/officeDocument/2006/relationships/image" Target="../media/image95.emf"/><Relationship Id="rId5" Type="http://schemas.openxmlformats.org/officeDocument/2006/relationships/image" Target="../media/image94.emf"/><Relationship Id="rId10" Type="http://schemas.openxmlformats.org/officeDocument/2006/relationships/image" Target="../media/image99.emf"/><Relationship Id="rId4" Type="http://schemas.openxmlformats.org/officeDocument/2006/relationships/image" Target="../media/image93.emf"/><Relationship Id="rId9" Type="http://schemas.openxmlformats.org/officeDocument/2006/relationships/image" Target="../media/image98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4" Type="http://schemas.openxmlformats.org/officeDocument/2006/relationships/image" Target="../media/image10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3" Type="http://schemas.openxmlformats.org/officeDocument/2006/relationships/image" Target="../media/image106.wmf"/><Relationship Id="rId7" Type="http://schemas.openxmlformats.org/officeDocument/2006/relationships/image" Target="../media/image110.emf"/><Relationship Id="rId12" Type="http://schemas.openxmlformats.org/officeDocument/2006/relationships/image" Target="../media/image115.e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emf"/><Relationship Id="rId11" Type="http://schemas.openxmlformats.org/officeDocument/2006/relationships/image" Target="../media/image114.emf"/><Relationship Id="rId5" Type="http://schemas.openxmlformats.org/officeDocument/2006/relationships/image" Target="../media/image108.emf"/><Relationship Id="rId10" Type="http://schemas.openxmlformats.org/officeDocument/2006/relationships/image" Target="../media/image113.emf"/><Relationship Id="rId4" Type="http://schemas.openxmlformats.org/officeDocument/2006/relationships/image" Target="../media/image107.emf"/><Relationship Id="rId9" Type="http://schemas.openxmlformats.org/officeDocument/2006/relationships/image" Target="../media/image11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emf"/><Relationship Id="rId1" Type="http://schemas.openxmlformats.org/officeDocument/2006/relationships/image" Target="../media/image11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png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image" Target="../media/image122.emf"/><Relationship Id="rId7" Type="http://schemas.openxmlformats.org/officeDocument/2006/relationships/image" Target="../media/image126.emf"/><Relationship Id="rId2" Type="http://schemas.openxmlformats.org/officeDocument/2006/relationships/image" Target="../media/image121.emf"/><Relationship Id="rId1" Type="http://schemas.openxmlformats.org/officeDocument/2006/relationships/image" Target="../media/image120.emf"/><Relationship Id="rId6" Type="http://schemas.openxmlformats.org/officeDocument/2006/relationships/image" Target="../media/image125.emf"/><Relationship Id="rId11" Type="http://schemas.openxmlformats.org/officeDocument/2006/relationships/image" Target="../media/image130.wmf"/><Relationship Id="rId5" Type="http://schemas.openxmlformats.org/officeDocument/2006/relationships/image" Target="../media/image124.emf"/><Relationship Id="rId10" Type="http://schemas.openxmlformats.org/officeDocument/2006/relationships/image" Target="../media/image129.wmf"/><Relationship Id="rId4" Type="http://schemas.openxmlformats.org/officeDocument/2006/relationships/image" Target="../media/image123.emf"/><Relationship Id="rId9" Type="http://schemas.openxmlformats.org/officeDocument/2006/relationships/image" Target="../media/image128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emf"/><Relationship Id="rId13" Type="http://schemas.openxmlformats.org/officeDocument/2006/relationships/image" Target="../media/image142.emf"/><Relationship Id="rId3" Type="http://schemas.openxmlformats.org/officeDocument/2006/relationships/image" Target="../media/image133.wmf"/><Relationship Id="rId7" Type="http://schemas.openxmlformats.org/officeDocument/2006/relationships/image" Target="../media/image136.emf"/><Relationship Id="rId12" Type="http://schemas.openxmlformats.org/officeDocument/2006/relationships/image" Target="../media/image141.emf"/><Relationship Id="rId2" Type="http://schemas.openxmlformats.org/officeDocument/2006/relationships/image" Target="../media/image132.wmf"/><Relationship Id="rId1" Type="http://schemas.openxmlformats.org/officeDocument/2006/relationships/image" Target="../media/image131.emf"/><Relationship Id="rId6" Type="http://schemas.openxmlformats.org/officeDocument/2006/relationships/image" Target="../media/image135.emf"/><Relationship Id="rId11" Type="http://schemas.openxmlformats.org/officeDocument/2006/relationships/image" Target="../media/image140.emf"/><Relationship Id="rId5" Type="http://schemas.openxmlformats.org/officeDocument/2006/relationships/image" Target="../media/image134.emf"/><Relationship Id="rId15" Type="http://schemas.openxmlformats.org/officeDocument/2006/relationships/image" Target="../media/image144.emf"/><Relationship Id="rId10" Type="http://schemas.openxmlformats.org/officeDocument/2006/relationships/image" Target="../media/image139.emf"/><Relationship Id="rId4" Type="http://schemas.openxmlformats.org/officeDocument/2006/relationships/image" Target="../media/image106.wmf"/><Relationship Id="rId9" Type="http://schemas.openxmlformats.org/officeDocument/2006/relationships/image" Target="../media/image138.emf"/><Relationship Id="rId14" Type="http://schemas.openxmlformats.org/officeDocument/2006/relationships/image" Target="../media/image143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emf"/><Relationship Id="rId1" Type="http://schemas.openxmlformats.org/officeDocument/2006/relationships/image" Target="../media/image145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emf"/><Relationship Id="rId3" Type="http://schemas.openxmlformats.org/officeDocument/2006/relationships/image" Target="../media/image149.emf"/><Relationship Id="rId7" Type="http://schemas.openxmlformats.org/officeDocument/2006/relationships/image" Target="../media/image153.emf"/><Relationship Id="rId2" Type="http://schemas.openxmlformats.org/officeDocument/2006/relationships/image" Target="../media/image148.emf"/><Relationship Id="rId1" Type="http://schemas.openxmlformats.org/officeDocument/2006/relationships/image" Target="../media/image147.emf"/><Relationship Id="rId6" Type="http://schemas.openxmlformats.org/officeDocument/2006/relationships/image" Target="../media/image152.emf"/><Relationship Id="rId5" Type="http://schemas.openxmlformats.org/officeDocument/2006/relationships/image" Target="../media/image151.emf"/><Relationship Id="rId4" Type="http://schemas.openxmlformats.org/officeDocument/2006/relationships/image" Target="../media/image150.emf"/><Relationship Id="rId9" Type="http://schemas.openxmlformats.org/officeDocument/2006/relationships/image" Target="../media/image155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emf"/><Relationship Id="rId3" Type="http://schemas.openxmlformats.org/officeDocument/2006/relationships/image" Target="../media/image158.emf"/><Relationship Id="rId7" Type="http://schemas.openxmlformats.org/officeDocument/2006/relationships/image" Target="../media/image162.emf"/><Relationship Id="rId2" Type="http://schemas.openxmlformats.org/officeDocument/2006/relationships/image" Target="../media/image157.emf"/><Relationship Id="rId1" Type="http://schemas.openxmlformats.org/officeDocument/2006/relationships/image" Target="../media/image156.emf"/><Relationship Id="rId6" Type="http://schemas.openxmlformats.org/officeDocument/2006/relationships/image" Target="../media/image161.emf"/><Relationship Id="rId5" Type="http://schemas.openxmlformats.org/officeDocument/2006/relationships/image" Target="../media/image160.emf"/><Relationship Id="rId4" Type="http://schemas.openxmlformats.org/officeDocument/2006/relationships/image" Target="../media/image159.emf"/><Relationship Id="rId9" Type="http://schemas.openxmlformats.org/officeDocument/2006/relationships/image" Target="../media/image164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emf"/><Relationship Id="rId2" Type="http://schemas.openxmlformats.org/officeDocument/2006/relationships/image" Target="../media/image166.emf"/><Relationship Id="rId1" Type="http://schemas.openxmlformats.org/officeDocument/2006/relationships/image" Target="../media/image165.emf"/><Relationship Id="rId6" Type="http://schemas.openxmlformats.org/officeDocument/2006/relationships/image" Target="../media/image170.emf"/><Relationship Id="rId5" Type="http://schemas.openxmlformats.org/officeDocument/2006/relationships/image" Target="../media/image169.emf"/><Relationship Id="rId4" Type="http://schemas.openxmlformats.org/officeDocument/2006/relationships/image" Target="../media/image16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image" Target="../media/image43.wmf"/><Relationship Id="rId7" Type="http://schemas.openxmlformats.org/officeDocument/2006/relationships/image" Target="../media/image47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D1E6518-6B06-4852-BAF3-62F0214A045A}" type="datetimeFigureOut">
              <a:rPr lang="zh-CN" altLang="en-US"/>
              <a:t>2023/10/31</a:t>
            </a:fld>
            <a:endParaRPr lang="en-US" altLang="zh-CN"/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371F93-CEA3-4922-9B4A-9FDD4627D6DC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b="1" dirty="0">
                <a:ea typeface="楷体_GB2312" pitchFamily="49" charset="-122"/>
                <a:sym typeface="+mn-ea"/>
              </a:rPr>
              <a:t>代表性也称随机性，即要求总体中每一个个体都有同等机会被选入样本；样本要有独立性，即要求样本中每一样品的取值不影响其他样品的取值。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板书证明分位点的性质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397" y="2130242"/>
            <a:ext cx="7773206" cy="147055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2140" y="3886661"/>
            <a:ext cx="6399725" cy="17522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90525" indent="0" algn="ctr">
              <a:buNone/>
              <a:defRPr/>
            </a:lvl2pPr>
            <a:lvl3pPr marL="781685" indent="0" algn="ctr">
              <a:buNone/>
              <a:defRPr/>
            </a:lvl3pPr>
            <a:lvl4pPr marL="1172210" indent="0" algn="ctr">
              <a:buNone/>
              <a:defRPr/>
            </a:lvl4pPr>
            <a:lvl5pPr marL="1562735" indent="0" algn="ctr">
              <a:buNone/>
              <a:defRPr/>
            </a:lvl5pPr>
            <a:lvl6pPr marL="1953895" indent="0" algn="ctr">
              <a:buNone/>
              <a:defRPr/>
            </a:lvl6pPr>
            <a:lvl7pPr marL="2344420" indent="0" algn="ctr">
              <a:buNone/>
              <a:defRPr/>
            </a:lvl7pPr>
            <a:lvl8pPr marL="2734945" indent="0" algn="ctr">
              <a:buNone/>
              <a:defRPr/>
            </a:lvl8pPr>
            <a:lvl9pPr marL="312547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585789"/>
            <a:ext cx="6965950" cy="98901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1800" y="1733550"/>
            <a:ext cx="6965950" cy="391795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656540" y="585474"/>
            <a:ext cx="1741714" cy="506584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1399" y="585474"/>
            <a:ext cx="5096127" cy="50658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81184CEF-1894-47E7-9A81-B7D096AD5107}" type="datetimeFigureOut">
              <a:rPr lang="zh-CN" altLang="en-US"/>
              <a:t>2023/10/31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8E80F964-256A-407A-BAFE-6011329BB58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559AB885-58C6-4FEF-865D-BC2BB3DD7EAB}" type="datetimeFigureOut">
              <a:rPr lang="zh-CN" altLang="en-US"/>
              <a:t>2023/10/31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1637D93C-0BB0-4373-9A07-B4C65585DF4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EB89E3BF-3BDA-40F7-912D-E93AE61900F8}" type="datetimeFigureOut">
              <a:rPr lang="zh-CN" altLang="en-US"/>
              <a:t>2023/10/31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F3E598AB-0359-4ED2-864B-F1D47F3170A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C5E3CFB3-FEF9-4F52-8DA3-5578BE0178F2}" type="datetimeFigureOut">
              <a:rPr lang="zh-CN" altLang="en-US"/>
              <a:t>2023/10/31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4ADAB8BA-FBD0-4B77-8C2A-77F76F5F3B6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B3238E03-100C-40BA-8AED-399AD6CEBE31}" type="datetimeFigureOut">
              <a:rPr lang="zh-CN" altLang="en-US"/>
              <a:t>2023/10/31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2DD1A9A2-9044-456F-BBCF-F3BFB8CB682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6C5FFF2B-574B-4F7B-AE71-81BF426D5A24}" type="datetimeFigureOut">
              <a:rPr lang="zh-CN" altLang="en-US"/>
              <a:t>2023/10/31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9C84FA8B-9DE9-488F-A11E-A7A16852A7A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E354CADE-C55C-47F3-8109-C722490E596F}" type="datetimeFigureOut">
              <a:rPr lang="zh-CN" altLang="en-US"/>
              <a:t>2023/10/31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D199AF34-BC83-4BF6-9698-3FE115DAEC1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CDED5C59-DA86-46C2-9E75-87B414BC766C}" type="datetimeFigureOut">
              <a:rPr lang="zh-CN" altLang="en-US"/>
              <a:t>2023/10/31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0BA59113-808D-4A8F-9C29-FDBA38EC460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585789"/>
            <a:ext cx="6965950" cy="98901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1733550"/>
            <a:ext cx="6965950" cy="3917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CFA78DBA-E06F-41E3-AA43-26750A532A3F}" type="datetimeFigureOut">
              <a:rPr lang="zh-CN" altLang="en-US"/>
              <a:t>2023/10/31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DA922897-E0E2-4C44-8916-2443D4FA2EF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9254948D-BDDA-43F3-AF7A-57DFF7108613}" type="datetimeFigureOut">
              <a:rPr lang="zh-CN" altLang="en-US"/>
              <a:t>2023/10/31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065AA773-F0D4-4B86-AC4C-FA5B3098153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8F30A667-0412-475C-B1B4-B8E511043E97}" type="datetimeFigureOut">
              <a:rPr lang="zh-CN" altLang="en-US"/>
              <a:t>2023/10/31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A9C362C9-DA34-4518-9F9C-F270C932EC0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34382415-9590-4E4A-BF99-42FCC8C42B22}" type="datetimeFigureOut">
              <a:rPr lang="zh-CN" altLang="en-US"/>
              <a:t>2023/10/31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6F1D6C52-6CF8-4EDD-9FF8-7D0D61F33A1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C64F693E-F9CD-4717-9D3E-2584ACE0BBEB}" type="datetimeFigureOut">
              <a:rPr lang="zh-CN" altLang="en-US"/>
              <a:t>2023/10/31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675F6720-B17B-40DC-9BAF-352E644A120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449E0707-310E-4888-91AD-501B7AF633F6}" type="datetimeFigureOut">
              <a:rPr lang="zh-CN" altLang="en-US"/>
              <a:t>2023/10/31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7A2A5C02-878A-4FB3-99E7-0032DC5C00C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75677320-C695-4683-A8F9-FB8B4AA59951}" type="datetimeFigureOut">
              <a:rPr lang="zh-CN" altLang="en-US"/>
              <a:t>2023/10/31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D412A7B7-B9A9-4179-9C7C-6187508CA73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14B4FFFD-34E0-4901-B792-57E4F8624ACB}" type="datetimeFigureOut">
              <a:rPr lang="zh-CN" altLang="en-US"/>
              <a:t>2023/10/31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1F7B6609-AB90-43F4-862C-5D919EAF18C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1683" y="4407537"/>
            <a:ext cx="7773206" cy="1361979"/>
          </a:xfrm>
          <a:prstGeom prst="rect">
            <a:avLst/>
          </a:prstGeo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1683" y="2906748"/>
            <a:ext cx="7773206" cy="150078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00"/>
            </a:lvl1pPr>
            <a:lvl2pPr marL="390525" indent="0">
              <a:buNone/>
              <a:defRPr sz="1500"/>
            </a:lvl2pPr>
            <a:lvl3pPr marL="781685" indent="0">
              <a:buNone/>
              <a:defRPr sz="1400"/>
            </a:lvl3pPr>
            <a:lvl4pPr marL="1172210" indent="0">
              <a:buNone/>
              <a:defRPr sz="1200"/>
            </a:lvl4pPr>
            <a:lvl5pPr marL="1562735" indent="0">
              <a:buNone/>
              <a:defRPr sz="1200"/>
            </a:lvl5pPr>
            <a:lvl6pPr marL="1953895" indent="0">
              <a:buNone/>
              <a:defRPr sz="1200"/>
            </a:lvl6pPr>
            <a:lvl7pPr marL="2344420" indent="0">
              <a:buNone/>
              <a:defRPr sz="1200"/>
            </a:lvl7pPr>
            <a:lvl8pPr marL="2734945" indent="0">
              <a:buNone/>
              <a:defRPr sz="1200"/>
            </a:lvl8pPr>
            <a:lvl9pPr marL="312547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585789"/>
            <a:ext cx="6965950" cy="98901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399" y="1733055"/>
            <a:ext cx="3418921" cy="39182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79336" y="1733055"/>
            <a:ext cx="3418921" cy="39182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31" y="274871"/>
            <a:ext cx="8230138" cy="114208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6931" y="1535148"/>
            <a:ext cx="4039810" cy="63907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/>
            </a:lvl1pPr>
            <a:lvl2pPr marL="390525" indent="0">
              <a:buNone/>
              <a:defRPr sz="1700" b="1"/>
            </a:lvl2pPr>
            <a:lvl3pPr marL="781685" indent="0">
              <a:buNone/>
              <a:defRPr sz="1500" b="1"/>
            </a:lvl3pPr>
            <a:lvl4pPr marL="1172210" indent="0">
              <a:buNone/>
              <a:defRPr sz="1400" b="1"/>
            </a:lvl4pPr>
            <a:lvl5pPr marL="1562735" indent="0">
              <a:buNone/>
              <a:defRPr sz="1400" b="1"/>
            </a:lvl5pPr>
            <a:lvl6pPr marL="1953895" indent="0">
              <a:buNone/>
              <a:defRPr sz="1400" b="1"/>
            </a:lvl6pPr>
            <a:lvl7pPr marL="2344420" indent="0">
              <a:buNone/>
              <a:defRPr sz="1400" b="1"/>
            </a:lvl7pPr>
            <a:lvl8pPr marL="2734945" indent="0">
              <a:buNone/>
              <a:defRPr sz="1400" b="1"/>
            </a:lvl8pPr>
            <a:lvl9pPr marL="312547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6931" y="2174221"/>
            <a:ext cx="4039810" cy="395262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574" y="1535148"/>
            <a:ext cx="4042497" cy="63907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/>
            </a:lvl1pPr>
            <a:lvl2pPr marL="390525" indent="0">
              <a:buNone/>
              <a:defRPr sz="1700" b="1"/>
            </a:lvl2pPr>
            <a:lvl3pPr marL="781685" indent="0">
              <a:buNone/>
              <a:defRPr sz="1500" b="1"/>
            </a:lvl3pPr>
            <a:lvl4pPr marL="1172210" indent="0">
              <a:buNone/>
              <a:defRPr sz="1400" b="1"/>
            </a:lvl4pPr>
            <a:lvl5pPr marL="1562735" indent="0">
              <a:buNone/>
              <a:defRPr sz="1400" b="1"/>
            </a:lvl5pPr>
            <a:lvl6pPr marL="1953895" indent="0">
              <a:buNone/>
              <a:defRPr sz="1400" b="1"/>
            </a:lvl6pPr>
            <a:lvl7pPr marL="2344420" indent="0">
              <a:buNone/>
              <a:defRPr sz="1400" b="1"/>
            </a:lvl7pPr>
            <a:lvl8pPr marL="2734945" indent="0">
              <a:buNone/>
              <a:defRPr sz="1400" b="1"/>
            </a:lvl8pPr>
            <a:lvl9pPr marL="312547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574" y="2174221"/>
            <a:ext cx="4042497" cy="395262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585789"/>
            <a:ext cx="6965950" cy="98901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34" y="273497"/>
            <a:ext cx="3009027" cy="1161324"/>
          </a:xfrm>
          <a:prstGeom prst="rect">
            <a:avLst/>
          </a:prstGeo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815" y="273498"/>
            <a:ext cx="5112254" cy="585335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6934" y="1434821"/>
            <a:ext cx="3009027" cy="46920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90525" indent="0">
              <a:buNone/>
              <a:defRPr sz="1000"/>
            </a:lvl2pPr>
            <a:lvl3pPr marL="781685" indent="0">
              <a:buNone/>
              <a:defRPr sz="900"/>
            </a:lvl3pPr>
            <a:lvl4pPr marL="1172210" indent="0">
              <a:buNone/>
              <a:defRPr sz="800"/>
            </a:lvl4pPr>
            <a:lvl5pPr marL="1562735" indent="0">
              <a:buNone/>
              <a:defRPr sz="800"/>
            </a:lvl5pPr>
            <a:lvl6pPr marL="1953895" indent="0">
              <a:buNone/>
              <a:defRPr sz="800"/>
            </a:lvl6pPr>
            <a:lvl7pPr marL="2344420" indent="0">
              <a:buNone/>
              <a:defRPr sz="800"/>
            </a:lvl7pPr>
            <a:lvl8pPr marL="2734945" indent="0">
              <a:buNone/>
              <a:defRPr sz="800"/>
            </a:lvl8pPr>
            <a:lvl9pPr marL="312547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784" y="4800600"/>
            <a:ext cx="5485862" cy="566232"/>
          </a:xfrm>
          <a:prstGeom prst="rect">
            <a:avLst/>
          </a:prstGeo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784" y="612960"/>
            <a:ext cx="548586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 marL="390525" indent="0">
              <a:buNone/>
              <a:defRPr sz="2400"/>
            </a:lvl2pPr>
            <a:lvl3pPr marL="781685" indent="0">
              <a:buNone/>
              <a:defRPr sz="2100"/>
            </a:lvl3pPr>
            <a:lvl4pPr marL="1172210" indent="0">
              <a:buNone/>
              <a:defRPr sz="1700"/>
            </a:lvl4pPr>
            <a:lvl5pPr marL="1562735" indent="0">
              <a:buNone/>
              <a:defRPr sz="1700"/>
            </a:lvl5pPr>
            <a:lvl6pPr marL="1953895" indent="0">
              <a:buNone/>
              <a:defRPr sz="1700"/>
            </a:lvl6pPr>
            <a:lvl7pPr marL="2344420" indent="0">
              <a:buNone/>
              <a:defRPr sz="1700"/>
            </a:lvl7pPr>
            <a:lvl8pPr marL="2734945" indent="0">
              <a:buNone/>
              <a:defRPr sz="1700"/>
            </a:lvl8pPr>
            <a:lvl9pPr marL="3125470" indent="0">
              <a:buNone/>
              <a:defRPr sz="17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784" y="5366833"/>
            <a:ext cx="5485862" cy="8053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90525" indent="0">
              <a:buNone/>
              <a:defRPr sz="1000"/>
            </a:lvl2pPr>
            <a:lvl3pPr marL="781685" indent="0">
              <a:buNone/>
              <a:defRPr sz="900"/>
            </a:lvl3pPr>
            <a:lvl4pPr marL="1172210" indent="0">
              <a:buNone/>
              <a:defRPr sz="800"/>
            </a:lvl4pPr>
            <a:lvl5pPr marL="1562735" indent="0">
              <a:buNone/>
              <a:defRPr sz="800"/>
            </a:lvl5pPr>
            <a:lvl6pPr marL="1953895" indent="0">
              <a:buNone/>
              <a:defRPr sz="800"/>
            </a:lvl6pPr>
            <a:lvl7pPr marL="2344420" indent="0">
              <a:buNone/>
              <a:defRPr sz="800"/>
            </a:lvl7pPr>
            <a:lvl8pPr marL="2734945" indent="0">
              <a:buNone/>
              <a:defRPr sz="800"/>
            </a:lvl8pPr>
            <a:lvl9pPr marL="312547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NULL" TargetMode="Externa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>
            <a:alpha val="7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7" name="Picture 19" descr="http://100.cumt.edu.cn/guanhuai/images/xiaoming.gif"/>
          <p:cNvPicPr>
            <a:picLocks noChangeAspect="1" noChangeArrowheads="1"/>
          </p:cNvPicPr>
          <p:nvPr/>
        </p:nvPicPr>
        <p:blipFill>
          <a:blip r:embed="rId30" r:link="rId3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8535"/>
            <a:ext cx="1279528" cy="3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4"/>
          <p:cNvSpPr>
            <a:spLocks noChangeArrowheads="1"/>
          </p:cNvSpPr>
          <p:nvPr/>
        </p:nvSpPr>
        <p:spPr bwMode="gray">
          <a:xfrm>
            <a:off x="863600" y="481013"/>
            <a:ext cx="4679950" cy="14287"/>
          </a:xfrm>
          <a:prstGeom prst="rect">
            <a:avLst/>
          </a:prstGeom>
          <a:gradFill rotWithShape="0">
            <a:gsLst>
              <a:gs pos="0">
                <a:srgbClr val="0060C0"/>
              </a:gs>
              <a:gs pos="100000">
                <a:srgbClr val="CCECFF">
                  <a:alpha val="69000"/>
                </a:srgbClr>
              </a:gs>
            </a:gsLst>
            <a:lin ang="0" scaled="1"/>
          </a:gradFill>
          <a:ln>
            <a:noFill/>
          </a:ln>
        </p:spPr>
        <p:txBody>
          <a:bodyPr wrap="none" lIns="78136" tIns="39067" rIns="78136" bIns="39067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zh-CN" sz="21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1030" name="Picture 34" descr="杰出模板3"/>
          <p:cNvPicPr>
            <a:picLocks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2" r="3088"/>
          <a:stretch>
            <a:fillRect/>
          </a:stretch>
        </p:blipFill>
        <p:spPr bwMode="auto">
          <a:xfrm>
            <a:off x="5580512" y="-21052"/>
            <a:ext cx="3600000" cy="504000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  <a:scene3d>
            <a:camera prst="perspective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35" descr="深色木质"/>
          <p:cNvSpPr txBox="1">
            <a:spLocks noChangeArrowheads="1"/>
          </p:cNvSpPr>
          <p:nvPr/>
        </p:nvSpPr>
        <p:spPr bwMode="auto">
          <a:xfrm>
            <a:off x="2268538" y="244475"/>
            <a:ext cx="33305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8136" tIns="39067" rIns="78136" bIns="39067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000" b="0" dirty="0">
                <a:solidFill>
                  <a:srgbClr val="006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CHINA UNIVERSITY OF MINING AND TECHNOLOGY</a:t>
            </a:r>
          </a:p>
        </p:txBody>
      </p:sp>
      <p:pic>
        <p:nvPicPr>
          <p:cNvPr id="2" name="Picture 16"/>
          <p:cNvPicPr>
            <a:picLocks noChangeArrowheads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61913"/>
            <a:ext cx="612775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1F5C1F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390525" algn="ctr" defTabSz="914400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781685" algn="ctr" defTabSz="914400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172210" algn="ctr" defTabSz="914400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562735" algn="ctr" defTabSz="914400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·"/>
        <a:defRPr sz="2400" b="1">
          <a:solidFill>
            <a:srgbClr val="00003C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20000"/>
        <a:buChar char="-"/>
        <a:defRPr sz="2700" b="1">
          <a:solidFill>
            <a:srgbClr val="00003C"/>
          </a:solidFill>
          <a:latin typeface="+mn-lt"/>
          <a:ea typeface="+mn-ea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00000"/>
        <a:buChar char="»"/>
        <a:defRPr sz="2400" b="1">
          <a:solidFill>
            <a:srgbClr val="00003C"/>
          </a:solidFill>
          <a:latin typeface="+mn-lt"/>
          <a:ea typeface="+mn-ea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·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4pPr>
      <a:lvl5pPr marL="205613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5pPr>
      <a:lvl6pPr marL="2447290" indent="-229235" algn="l" defTabSz="9144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6pPr>
      <a:lvl7pPr marL="2838450" indent="-229235" algn="l" defTabSz="9144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7pPr>
      <a:lvl8pPr marL="3228975" indent="-229235" algn="l" defTabSz="9144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8pPr>
      <a:lvl9pPr marL="3619500" indent="-229235" algn="l" defTabSz="9144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052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168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221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273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389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4442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3494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2547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9.e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e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32.emf"/><Relationship Id="rId3" Type="http://schemas.openxmlformats.org/officeDocument/2006/relationships/oleObject" Target="../embeddings/oleObject22.bin"/><Relationship Id="rId7" Type="http://schemas.openxmlformats.org/officeDocument/2006/relationships/image" Target="../media/image29.emf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1.emf"/><Relationship Id="rId5" Type="http://schemas.openxmlformats.org/officeDocument/2006/relationships/hyperlink" Target="6.1%20&#38543;&#26426;&#26679;&#26412;&#21450;&#32479;&#35745;&#37327;.ppt#-1,18,&#24187;&#28783;&#29255;%2018" TargetMode="External"/><Relationship Id="rId10" Type="http://schemas.openxmlformats.org/officeDocument/2006/relationships/oleObject" Target="../embeddings/oleObject25.bin"/><Relationship Id="rId4" Type="http://schemas.openxmlformats.org/officeDocument/2006/relationships/image" Target="../media/image28.emf"/><Relationship Id="rId9" Type="http://schemas.openxmlformats.org/officeDocument/2006/relationships/image" Target="../media/image30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3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4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e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9.e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3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8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5.emf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e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44.emf"/><Relationship Id="rId4" Type="http://schemas.openxmlformats.org/officeDocument/2006/relationships/image" Target="../media/image41.e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6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55.wmf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52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2.emf"/><Relationship Id="rId1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emf"/><Relationship Id="rId20" Type="http://schemas.openxmlformats.org/officeDocument/2006/relationships/image" Target="../media/image56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4.bin"/><Relationship Id="rId11" Type="http://schemas.openxmlformats.org/officeDocument/2006/relationships/oleObject" Target="../embeddings/oleObject47.bin"/><Relationship Id="rId5" Type="http://schemas.openxmlformats.org/officeDocument/2006/relationships/image" Target="../media/image49.wmf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51.emf"/><Relationship Id="rId19" Type="http://schemas.openxmlformats.org/officeDocument/2006/relationships/oleObject" Target="../embeddings/oleObject51.bin"/><Relationship Id="rId4" Type="http://schemas.openxmlformats.org/officeDocument/2006/relationships/oleObject" Target="../embeddings/oleObject43.bin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53.emf"/><Relationship Id="rId22" Type="http://schemas.openxmlformats.org/officeDocument/2006/relationships/image" Target="../media/image5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image" Target="../media/image58.wmf"/><Relationship Id="rId18" Type="http://schemas.openxmlformats.org/officeDocument/2006/relationships/image" Target="../media/image61.tmp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60.wmf"/><Relationship Id="rId2" Type="http://schemas.openxmlformats.org/officeDocument/2006/relationships/tags" Target="../tags/tag1.xml"/><Relationship Id="rId16" Type="http://schemas.openxmlformats.org/officeDocument/2006/relationships/oleObject" Target="../embeddings/oleObject55.bin"/><Relationship Id="rId1" Type="http://schemas.openxmlformats.org/officeDocument/2006/relationships/vmlDrawing" Target="../drawings/vmlDrawing11.vml"/><Relationship Id="rId6" Type="http://schemas.openxmlformats.org/officeDocument/2006/relationships/tags" Target="../tags/tag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.xml"/><Relationship Id="rId15" Type="http://schemas.openxmlformats.org/officeDocument/2006/relationships/image" Target="../media/image59.wmf"/><Relationship Id="rId10" Type="http://schemas.openxmlformats.org/officeDocument/2006/relationships/tags" Target="../tags/tag9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oleObject" Target="../embeddings/oleObject5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e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63.wmf"/><Relationship Id="rId4" Type="http://schemas.openxmlformats.org/officeDocument/2006/relationships/image" Target="../media/image47.emf"/><Relationship Id="rId9" Type="http://schemas.openxmlformats.org/officeDocument/2006/relationships/oleObject" Target="../embeddings/oleObject5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5.e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7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7.e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69.emf"/><Relationship Id="rId4" Type="http://schemas.openxmlformats.org/officeDocument/2006/relationships/image" Target="../media/image66.emf"/><Relationship Id="rId9" Type="http://schemas.openxmlformats.org/officeDocument/2006/relationships/oleObject" Target="../embeddings/oleObject6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7" Type="http://schemas.openxmlformats.org/officeDocument/2006/relationships/hyperlink" Target="file:///C:\Users\lxy\Desktop\&#24917;&#35838;\kaifb.avi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2.png"/><Relationship Id="rId5" Type="http://schemas.openxmlformats.org/officeDocument/2006/relationships/hyperlink" Target="../../5-8&#31456;&#35838;&#20214;&#33258;&#21160;&#25773;&#25918;&#29256;/kaifb.avi" TargetMode="External"/><Relationship Id="rId4" Type="http://schemas.openxmlformats.org/officeDocument/2006/relationships/image" Target="../media/image71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77.e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4.emf"/><Relationship Id="rId12" Type="http://schemas.openxmlformats.org/officeDocument/2006/relationships/oleObject" Target="../embeddings/oleObject70.bin"/><Relationship Id="rId17" Type="http://schemas.openxmlformats.org/officeDocument/2006/relationships/image" Target="../media/image79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2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76.emf"/><Relationship Id="rId5" Type="http://schemas.openxmlformats.org/officeDocument/2006/relationships/image" Target="../media/image73.wmf"/><Relationship Id="rId15" Type="http://schemas.openxmlformats.org/officeDocument/2006/relationships/image" Target="../media/image78.emf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6.bin"/><Relationship Id="rId9" Type="http://schemas.openxmlformats.org/officeDocument/2006/relationships/image" Target="../media/image75.emf"/><Relationship Id="rId14" Type="http://schemas.openxmlformats.org/officeDocument/2006/relationships/oleObject" Target="../embeddings/oleObject7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87.emf"/><Relationship Id="rId3" Type="http://schemas.openxmlformats.org/officeDocument/2006/relationships/oleObject" Target="../embeddings/oleObject73.bin"/><Relationship Id="rId21" Type="http://schemas.openxmlformats.org/officeDocument/2006/relationships/oleObject" Target="../embeddings/oleObject82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84.emf"/><Relationship Id="rId17" Type="http://schemas.openxmlformats.org/officeDocument/2006/relationships/oleObject" Target="../embeddings/oleObject8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6.emf"/><Relationship Id="rId20" Type="http://schemas.openxmlformats.org/officeDocument/2006/relationships/image" Target="../media/image88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1.e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83.emf"/><Relationship Id="rId19" Type="http://schemas.openxmlformats.org/officeDocument/2006/relationships/oleObject" Target="../embeddings/oleObject81.bin"/><Relationship Id="rId4" Type="http://schemas.openxmlformats.org/officeDocument/2006/relationships/image" Target="../media/image80.e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85.emf"/><Relationship Id="rId22" Type="http://schemas.openxmlformats.org/officeDocument/2006/relationships/image" Target="../media/image89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13" Type="http://schemas.openxmlformats.org/officeDocument/2006/relationships/oleObject" Target="../embeddings/oleObject88.bin"/><Relationship Id="rId18" Type="http://schemas.openxmlformats.org/officeDocument/2006/relationships/image" Target="../media/image97.emf"/><Relationship Id="rId3" Type="http://schemas.openxmlformats.org/officeDocument/2006/relationships/oleObject" Target="../embeddings/oleObject83.bin"/><Relationship Id="rId21" Type="http://schemas.openxmlformats.org/officeDocument/2006/relationships/oleObject" Target="../embeddings/oleObject92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94.emf"/><Relationship Id="rId17" Type="http://schemas.openxmlformats.org/officeDocument/2006/relationships/oleObject" Target="../embeddings/oleObject9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6.emf"/><Relationship Id="rId20" Type="http://schemas.openxmlformats.org/officeDocument/2006/relationships/image" Target="../media/image98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1.e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10" Type="http://schemas.openxmlformats.org/officeDocument/2006/relationships/image" Target="../media/image93.emf"/><Relationship Id="rId19" Type="http://schemas.openxmlformats.org/officeDocument/2006/relationships/oleObject" Target="../embeddings/oleObject91.bin"/><Relationship Id="rId4" Type="http://schemas.openxmlformats.org/officeDocument/2006/relationships/image" Target="../media/image90.e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95.emf"/><Relationship Id="rId22" Type="http://schemas.openxmlformats.org/officeDocument/2006/relationships/image" Target="../media/image99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96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111.emf"/><Relationship Id="rId26" Type="http://schemas.openxmlformats.org/officeDocument/2006/relationships/image" Target="../media/image115.emf"/><Relationship Id="rId3" Type="http://schemas.openxmlformats.org/officeDocument/2006/relationships/oleObject" Target="../embeddings/oleObject97.bin"/><Relationship Id="rId21" Type="http://schemas.openxmlformats.org/officeDocument/2006/relationships/oleObject" Target="../embeddings/oleObject106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08.emf"/><Relationship Id="rId17" Type="http://schemas.openxmlformats.org/officeDocument/2006/relationships/oleObject" Target="../embeddings/oleObject104.bin"/><Relationship Id="rId25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0.emf"/><Relationship Id="rId20" Type="http://schemas.openxmlformats.org/officeDocument/2006/relationships/image" Target="../media/image112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01.bin"/><Relationship Id="rId24" Type="http://schemas.openxmlformats.org/officeDocument/2006/relationships/image" Target="../media/image114.emf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23" Type="http://schemas.openxmlformats.org/officeDocument/2006/relationships/oleObject" Target="../embeddings/oleObject107.bin"/><Relationship Id="rId10" Type="http://schemas.openxmlformats.org/officeDocument/2006/relationships/image" Target="../media/image107.emf"/><Relationship Id="rId19" Type="http://schemas.openxmlformats.org/officeDocument/2006/relationships/oleObject" Target="../embeddings/oleObject105.bin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09.emf"/><Relationship Id="rId22" Type="http://schemas.openxmlformats.org/officeDocument/2006/relationships/image" Target="../media/image113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116.wmf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oleObject" Target="../embeddings/oleObject109.bin"/><Relationship Id="rId2" Type="http://schemas.openxmlformats.org/officeDocument/2006/relationships/tags" Target="../tags/tag10.xml"/><Relationship Id="rId1" Type="http://schemas.openxmlformats.org/officeDocument/2006/relationships/vmlDrawing" Target="../drawings/vmlDrawing21.vml"/><Relationship Id="rId6" Type="http://schemas.openxmlformats.org/officeDocument/2006/relationships/tags" Target="../tags/tag14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3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image" Target="../media/image61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8.e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17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1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127.wmf"/><Relationship Id="rId3" Type="http://schemas.openxmlformats.org/officeDocument/2006/relationships/oleObject" Target="../embeddings/oleObject113.bin"/><Relationship Id="rId21" Type="http://schemas.openxmlformats.org/officeDocument/2006/relationships/oleObject" Target="../embeddings/oleObject122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24.emf"/><Relationship Id="rId17" Type="http://schemas.openxmlformats.org/officeDocument/2006/relationships/oleObject" Target="../embeddings/oleObject12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6.emf"/><Relationship Id="rId20" Type="http://schemas.openxmlformats.org/officeDocument/2006/relationships/image" Target="../media/image128.e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1.emf"/><Relationship Id="rId11" Type="http://schemas.openxmlformats.org/officeDocument/2006/relationships/oleObject" Target="../embeddings/oleObject117.bin"/><Relationship Id="rId24" Type="http://schemas.openxmlformats.org/officeDocument/2006/relationships/image" Target="../media/image130.wmf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23" Type="http://schemas.openxmlformats.org/officeDocument/2006/relationships/oleObject" Target="../embeddings/oleObject123.bin"/><Relationship Id="rId10" Type="http://schemas.openxmlformats.org/officeDocument/2006/relationships/image" Target="../media/image123.emf"/><Relationship Id="rId19" Type="http://schemas.openxmlformats.org/officeDocument/2006/relationships/oleObject" Target="../embeddings/oleObject121.bin"/><Relationship Id="rId4" Type="http://schemas.openxmlformats.org/officeDocument/2006/relationships/image" Target="../media/image120.e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25.emf"/><Relationship Id="rId22" Type="http://schemas.openxmlformats.org/officeDocument/2006/relationships/image" Target="../media/image129.wmf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4.emf"/><Relationship Id="rId18" Type="http://schemas.openxmlformats.org/officeDocument/2006/relationships/oleObject" Target="../embeddings/oleObject131.bin"/><Relationship Id="rId26" Type="http://schemas.openxmlformats.org/officeDocument/2006/relationships/oleObject" Target="../embeddings/oleObject135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138.emf"/><Relationship Id="rId7" Type="http://schemas.openxmlformats.org/officeDocument/2006/relationships/image" Target="../media/image132.wmf"/><Relationship Id="rId12" Type="http://schemas.openxmlformats.org/officeDocument/2006/relationships/oleObject" Target="../embeddings/oleObject128.bin"/><Relationship Id="rId17" Type="http://schemas.openxmlformats.org/officeDocument/2006/relationships/image" Target="../media/image136.emf"/><Relationship Id="rId25" Type="http://schemas.openxmlformats.org/officeDocument/2006/relationships/image" Target="../media/image140.emf"/><Relationship Id="rId33" Type="http://schemas.openxmlformats.org/officeDocument/2006/relationships/image" Target="../media/image14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0.bin"/><Relationship Id="rId20" Type="http://schemas.openxmlformats.org/officeDocument/2006/relationships/oleObject" Target="../embeddings/oleObject132.bin"/><Relationship Id="rId29" Type="http://schemas.openxmlformats.org/officeDocument/2006/relationships/image" Target="../media/image142.emf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25.bin"/><Relationship Id="rId11" Type="http://schemas.openxmlformats.org/officeDocument/2006/relationships/image" Target="../media/image106.wmf"/><Relationship Id="rId24" Type="http://schemas.openxmlformats.org/officeDocument/2006/relationships/oleObject" Target="../embeddings/oleObject134.bin"/><Relationship Id="rId32" Type="http://schemas.openxmlformats.org/officeDocument/2006/relationships/oleObject" Target="../embeddings/oleObject138.bin"/><Relationship Id="rId5" Type="http://schemas.openxmlformats.org/officeDocument/2006/relationships/image" Target="../media/image131.emf"/><Relationship Id="rId15" Type="http://schemas.openxmlformats.org/officeDocument/2006/relationships/image" Target="../media/image135.emf"/><Relationship Id="rId23" Type="http://schemas.openxmlformats.org/officeDocument/2006/relationships/image" Target="../media/image139.emf"/><Relationship Id="rId28" Type="http://schemas.openxmlformats.org/officeDocument/2006/relationships/oleObject" Target="../embeddings/oleObject136.bin"/><Relationship Id="rId10" Type="http://schemas.openxmlformats.org/officeDocument/2006/relationships/oleObject" Target="../embeddings/oleObject127.bin"/><Relationship Id="rId19" Type="http://schemas.openxmlformats.org/officeDocument/2006/relationships/image" Target="../media/image137.emf"/><Relationship Id="rId31" Type="http://schemas.openxmlformats.org/officeDocument/2006/relationships/image" Target="../media/image143.emf"/><Relationship Id="rId4" Type="http://schemas.openxmlformats.org/officeDocument/2006/relationships/oleObject" Target="../embeddings/oleObject124.bin"/><Relationship Id="rId9" Type="http://schemas.openxmlformats.org/officeDocument/2006/relationships/image" Target="../media/image133.wmf"/><Relationship Id="rId14" Type="http://schemas.openxmlformats.org/officeDocument/2006/relationships/oleObject" Target="../embeddings/oleObject129.bin"/><Relationship Id="rId22" Type="http://schemas.openxmlformats.org/officeDocument/2006/relationships/oleObject" Target="../embeddings/oleObject133.bin"/><Relationship Id="rId27" Type="http://schemas.openxmlformats.org/officeDocument/2006/relationships/image" Target="../media/image141.emf"/><Relationship Id="rId30" Type="http://schemas.openxmlformats.org/officeDocument/2006/relationships/oleObject" Target="../embeddings/oleObject137.bin"/><Relationship Id="rId8" Type="http://schemas.openxmlformats.org/officeDocument/2006/relationships/oleObject" Target="../embeddings/oleObject126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46.e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45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emf"/><Relationship Id="rId13" Type="http://schemas.openxmlformats.org/officeDocument/2006/relationships/oleObject" Target="../embeddings/oleObject146.bin"/><Relationship Id="rId18" Type="http://schemas.openxmlformats.org/officeDocument/2006/relationships/image" Target="../media/image154.emf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51.emf"/><Relationship Id="rId17" Type="http://schemas.openxmlformats.org/officeDocument/2006/relationships/oleObject" Target="../embeddings/oleObject14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3.emf"/><Relationship Id="rId20" Type="http://schemas.openxmlformats.org/officeDocument/2006/relationships/image" Target="../media/image155.e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48.e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5" Type="http://schemas.openxmlformats.org/officeDocument/2006/relationships/oleObject" Target="../embeddings/oleObject147.bin"/><Relationship Id="rId10" Type="http://schemas.openxmlformats.org/officeDocument/2006/relationships/image" Target="../media/image150.emf"/><Relationship Id="rId19" Type="http://schemas.openxmlformats.org/officeDocument/2006/relationships/oleObject" Target="../embeddings/oleObject149.bin"/><Relationship Id="rId4" Type="http://schemas.openxmlformats.org/officeDocument/2006/relationships/image" Target="../media/image147.emf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152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emf"/><Relationship Id="rId13" Type="http://schemas.openxmlformats.org/officeDocument/2006/relationships/oleObject" Target="../embeddings/oleObject155.bin"/><Relationship Id="rId18" Type="http://schemas.openxmlformats.org/officeDocument/2006/relationships/image" Target="../media/image163.e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60.emf"/><Relationship Id="rId17" Type="http://schemas.openxmlformats.org/officeDocument/2006/relationships/oleObject" Target="../embeddings/oleObject15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2.emf"/><Relationship Id="rId20" Type="http://schemas.openxmlformats.org/officeDocument/2006/relationships/image" Target="../media/image164.e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57.e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56.bin"/><Relationship Id="rId10" Type="http://schemas.openxmlformats.org/officeDocument/2006/relationships/image" Target="../media/image159.emf"/><Relationship Id="rId19" Type="http://schemas.openxmlformats.org/officeDocument/2006/relationships/oleObject" Target="../embeddings/oleObject158.bin"/><Relationship Id="rId4" Type="http://schemas.openxmlformats.org/officeDocument/2006/relationships/image" Target="../media/image156.e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61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emf"/><Relationship Id="rId13" Type="http://schemas.openxmlformats.org/officeDocument/2006/relationships/oleObject" Target="../embeddings/oleObject164.bin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6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66.emf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60.bin"/><Relationship Id="rId10" Type="http://schemas.openxmlformats.org/officeDocument/2006/relationships/image" Target="../media/image168.emf"/><Relationship Id="rId4" Type="http://schemas.openxmlformats.org/officeDocument/2006/relationships/image" Target="../media/image165.emf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170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57263" y="2124075"/>
            <a:ext cx="6045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39B4"/>
                </a:solidFill>
                <a:latin typeface="楷体_GB2312" pitchFamily="49" charset="-122"/>
                <a:ea typeface="楷体_GB2312" pitchFamily="49" charset="-122"/>
              </a:rPr>
              <a:t>概率论：随机现象的统计规律。   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98297" y="3974495"/>
            <a:ext cx="704917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zh-CN" altLang="en-US" sz="2400" dirty="0">
                <a:solidFill>
                  <a:srgbClr val="0039B4"/>
                </a:solidFill>
                <a:latin typeface="楷体_GB2312" pitchFamily="49" charset="-122"/>
                <a:ea typeface="楷体_GB2312" pitchFamily="49" charset="-122"/>
              </a:rPr>
              <a:t>数理统计：如何有效的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收集、整理、分析   </a:t>
            </a:r>
            <a:endParaRPr lang="en-US" altLang="zh-CN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/>
            <a:r>
              <a:rPr lang="zh-CN" altLang="en-US" sz="2400" dirty="0">
                <a:solidFill>
                  <a:srgbClr val="0039B4"/>
                </a:solidFill>
                <a:latin typeface="楷体_GB2312" pitchFamily="49" charset="-122"/>
                <a:ea typeface="楷体_GB2312" pitchFamily="49" charset="-122"/>
              </a:rPr>
              <a:t>带有随机性的数据以及对所研究的问题作出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推断</a:t>
            </a:r>
            <a:r>
              <a:rPr lang="zh-CN" altLang="en-US" sz="2400" dirty="0">
                <a:solidFill>
                  <a:srgbClr val="0039B4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7" name="下箭头 6"/>
          <p:cNvSpPr/>
          <p:nvPr/>
        </p:nvSpPr>
        <p:spPr bwMode="auto">
          <a:xfrm>
            <a:off x="2298700" y="2684463"/>
            <a:ext cx="177800" cy="11557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rgbClr val="00458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69975" eaLnBrk="1" hangingPunct="1">
              <a:lnSpc>
                <a:spcPct val="135000"/>
              </a:lnSpc>
              <a:defRPr/>
            </a:pPr>
            <a:endParaRPr lang="zh-CN" altLang="en-US" sz="2400" b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/>
              <a:ea typeface="宋体" panose="02010600030101010101" pitchFamily="2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812925" y="2862263"/>
            <a:ext cx="5540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基础</a:t>
            </a:r>
          </a:p>
        </p:txBody>
      </p:sp>
      <p:sp>
        <p:nvSpPr>
          <p:cNvPr id="15" name="圆角矩形标注 14"/>
          <p:cNvSpPr>
            <a:spLocks noChangeArrowheads="1"/>
          </p:cNvSpPr>
          <p:nvPr/>
        </p:nvSpPr>
        <p:spPr bwMode="auto">
          <a:xfrm>
            <a:off x="5247075" y="1155871"/>
            <a:ext cx="2933700" cy="711200"/>
          </a:xfrm>
          <a:prstGeom prst="wedgeRoundRectCallout">
            <a:avLst>
              <a:gd name="adj1" fmla="val -49732"/>
              <a:gd name="adj2" fmla="val 83504"/>
              <a:gd name="adj3" fmla="val 16667"/>
            </a:avLst>
          </a:prstGeom>
          <a:noFill/>
          <a:ln w="9525" algn="ctr">
            <a:solidFill>
              <a:srgbClr val="00458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 defTabSz="1069975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ctr" defTabSz="1069975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ctr" defTabSz="1069975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ctr" defTabSz="1069975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ctr" defTabSz="1069975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defTabSz="1069975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defTabSz="1069975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defTabSz="1069975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defTabSz="1069975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随机变量及其分布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9" grpId="0"/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0">
            <a:extLst>
              <a:ext uri="{FF2B5EF4-FFF2-40B4-BE49-F238E27FC236}">
                <a16:creationId xmlns:a16="http://schemas.microsoft.com/office/drawing/2014/main" id="{2C6D7F19-31B8-0F3F-6280-DBC74BE5C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8" y="856390"/>
            <a:ext cx="7101070" cy="1304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7" rIns="91434" bIns="45717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对样本                          进行观测后</a:t>
            </a:r>
            <a:r>
              <a:rPr lang="en-US" altLang="zh-CN" b="0" dirty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的观测值：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 x</a:t>
            </a:r>
            <a:r>
              <a:rPr lang="en-US" altLang="zh-CN" b="0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altLang="zh-CN" b="0" dirty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x</a:t>
            </a:r>
            <a:r>
              <a:rPr lang="en-US" altLang="zh-CN" b="0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0" dirty="0">
                <a:latin typeface="仿宋" panose="02010609060101010101" pitchFamily="49" charset="-122"/>
                <a:ea typeface="仿宋" panose="02010609060101010101" pitchFamily="49" charset="-122"/>
              </a:rPr>
              <a:t>,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en-US" altLang="zh-CN" b="0" dirty="0">
                <a:latin typeface="仿宋" panose="02010609060101010101" pitchFamily="49" charset="-122"/>
                <a:ea typeface="仿宋" panose="02010609060101010101" pitchFamily="49" charset="-122"/>
              </a:rPr>
              <a:t> ,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称为</a:t>
            </a:r>
            <a:r>
              <a:rPr lang="zh-CN" altLang="en-US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样本观测值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10">
            <a:extLst>
              <a:ext uri="{FF2B5EF4-FFF2-40B4-BE49-F238E27FC236}">
                <a16:creationId xmlns:a16="http://schemas.microsoft.com/office/drawing/2014/main" id="{AA8B8F7D-6840-C12A-493B-CECDDB678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230" y="2828860"/>
            <a:ext cx="6786035" cy="1304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7" rIns="91434" bIns="45717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观测前：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是随机变量</a:t>
            </a:r>
            <a:r>
              <a:rPr lang="en-US" altLang="zh-CN" b="0" dirty="0">
                <a:latin typeface="仿宋" panose="02010609060101010101" pitchFamily="49" charset="-122"/>
                <a:ea typeface="仿宋" panose="02010609060101010101" pitchFamily="49" charset="-122"/>
              </a:rPr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观测后：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 x</a:t>
            </a:r>
            <a:r>
              <a:rPr lang="en-US" altLang="zh-CN" b="0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altLang="zh-CN" b="0" dirty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x</a:t>
            </a:r>
            <a:r>
              <a:rPr lang="en-US" altLang="zh-CN" b="0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0" dirty="0">
                <a:latin typeface="仿宋" panose="02010609060101010101" pitchFamily="49" charset="-122"/>
                <a:ea typeface="仿宋" panose="02010609060101010101" pitchFamily="49" charset="-122"/>
              </a:rPr>
              <a:t>,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en-US" altLang="zh-CN" b="0" dirty="0">
                <a:latin typeface="仿宋" panose="02010609060101010101" pitchFamily="49" charset="-122"/>
                <a:ea typeface="仿宋" panose="02010609060101010101" pitchFamily="49" charset="-122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是具体的数据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F464B5-E5AE-F334-A3E9-74231818789F}"/>
              </a:ext>
            </a:extLst>
          </p:cNvPr>
          <p:cNvSpPr/>
          <p:nvPr/>
        </p:nvSpPr>
        <p:spPr>
          <a:xfrm>
            <a:off x="765818" y="2393885"/>
            <a:ext cx="954087" cy="554038"/>
          </a:xfrm>
          <a:prstGeom prst="rect">
            <a:avLst/>
          </a:prstGeom>
        </p:spPr>
        <p:txBody>
          <a:bodyPr wrap="none" lIns="91434" tIns="45717" rIns="91434" bIns="45717">
            <a:spAutoFit/>
          </a:bodyPr>
          <a:lstStyle/>
          <a:p>
            <a:pPr algn="ctr">
              <a:defRPr/>
            </a:pPr>
            <a:r>
              <a:rPr lang="zh-CN" altLang="en-US" sz="3000" kern="10" dirty="0">
                <a:solidFill>
                  <a:srgbClr val="0000FF"/>
                </a:solidFill>
                <a:latin typeface="微软雅黑"/>
                <a:ea typeface="微软雅黑"/>
              </a:rPr>
              <a:t>注：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8501345-DCB4-E047-ED5A-22875978CF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779293"/>
              </p:ext>
            </p:extLst>
          </p:nvPr>
        </p:nvGraphicFramePr>
        <p:xfrm>
          <a:off x="2106248" y="997087"/>
          <a:ext cx="245903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2458263" imgH="522739" progId="Equation.DSMT4">
                  <p:embed/>
                </p:oleObj>
              </mc:Choice>
              <mc:Fallback>
                <p:oleObj name="Equation" r:id="rId3" imgW="2458263" imgH="52273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6248" y="997087"/>
                        <a:ext cx="2459037" cy="522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9E61D54-8776-EB4A-1D3B-52FDD012D2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281922"/>
              </p:ext>
            </p:extLst>
          </p:nvPr>
        </p:nvGraphicFramePr>
        <p:xfrm>
          <a:off x="2755690" y="2991328"/>
          <a:ext cx="245903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5" imgW="2458263" imgH="522739" progId="Equation.DSMT4">
                  <p:embed/>
                </p:oleObj>
              </mc:Choice>
              <mc:Fallback>
                <p:oleObj name="Equation" r:id="rId5" imgW="2458263" imgH="52273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55690" y="2991328"/>
                        <a:ext cx="2459037" cy="522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5100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3160403" y="3203975"/>
            <a:ext cx="564206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一、统计量的定义</a:t>
            </a:r>
          </a:p>
        </p:txBody>
      </p:sp>
      <p:sp>
        <p:nvSpPr>
          <p:cNvPr id="22531" name="Rectangle 6"/>
          <p:cNvSpPr>
            <a:spLocks noChangeArrowheads="1"/>
          </p:cNvSpPr>
          <p:nvPr/>
        </p:nvSpPr>
        <p:spPr bwMode="auto">
          <a:xfrm>
            <a:off x="3160403" y="4097415"/>
            <a:ext cx="3815912" cy="59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二、常用的统计量 </a:t>
            </a:r>
          </a:p>
        </p:txBody>
      </p:sp>
      <p:grpSp>
        <p:nvGrpSpPr>
          <p:cNvPr id="22532" name="Group 8"/>
          <p:cNvGrpSpPr/>
          <p:nvPr/>
        </p:nvGrpSpPr>
        <p:grpSpPr bwMode="auto">
          <a:xfrm>
            <a:off x="1871700" y="1035050"/>
            <a:ext cx="5945150" cy="1689100"/>
            <a:chOff x="1066" y="913"/>
            <a:chExt cx="4281" cy="1101"/>
          </a:xfrm>
        </p:grpSpPr>
        <p:pic>
          <p:nvPicPr>
            <p:cNvPr id="22534" name="Picture 8" descr="卷轴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913"/>
              <a:ext cx="4281" cy="1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5" name="Rectangle 6" descr="信纸"/>
            <p:cNvSpPr>
              <a:spLocks noChangeArrowheads="1"/>
            </p:cNvSpPr>
            <p:nvPr/>
          </p:nvSpPr>
          <p:spPr bwMode="auto">
            <a:xfrm>
              <a:off x="1463" y="1168"/>
              <a:ext cx="3430" cy="5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algn="ctr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ctr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ctr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ctr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ctr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kumimoji="0" lang="zh-CN" altLang="en-US" sz="1800" b="0">
                <a:solidFill>
                  <a:srgbClr val="999933"/>
                </a:solidFill>
                <a:latin typeface="Verdana" panose="020B0604030504040204" pitchFamily="34" charset="0"/>
                <a:ea typeface="PMingLiU" panose="02020500000000000000" pitchFamily="18" charset="-120"/>
              </a:endParaRPr>
            </a:p>
          </p:txBody>
        </p:sp>
      </p:grp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1485900" y="1558925"/>
            <a:ext cx="6330950" cy="93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90525" algn="ctr" defTabSz="914400" rtl="0" eaLnBrk="1" fontAlgn="base" hangingPunct="1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781685" algn="ctr" defTabSz="914400" rtl="0" eaLnBrk="1" fontAlgn="base" hangingPunct="1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172210" algn="ctr" defTabSz="914400" rtl="0" eaLnBrk="1" fontAlgn="base" hangingPunct="1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562735" algn="ctr" defTabSz="914400" rtl="0" eaLnBrk="1" fontAlgn="base" hangingPunct="1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dirty="0"/>
              <a:t>§6.2</a:t>
            </a:r>
            <a:r>
              <a:rPr kumimoji="0" lang="zh-CN" altLang="en-US" sz="3200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统计量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46575" y="863600"/>
            <a:ext cx="219868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52347"/>
              </p:ext>
            </p:extLst>
          </p:nvPr>
        </p:nvGraphicFramePr>
        <p:xfrm>
          <a:off x="818150" y="1404266"/>
          <a:ext cx="245427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3" imgW="1854200" imgH="406400" progId="Equation.DSMT4">
                  <p:embed/>
                </p:oleObj>
              </mc:Choice>
              <mc:Fallback>
                <p:oleObj name="Equation" r:id="rId3" imgW="1854200" imgH="406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150" y="1404266"/>
                        <a:ext cx="2454275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2211388" y="877888"/>
          <a:ext cx="19573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5" imgW="1473200" imgH="368300" progId="Equation.DSMT4">
                  <p:embed/>
                </p:oleObj>
              </mc:Choice>
              <mc:Fallback>
                <p:oleObj name="Equation" r:id="rId5" imgW="1473200" imgH="368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877888"/>
                        <a:ext cx="195738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Text Box 5"/>
          <p:cNvSpPr txBox="1">
            <a:spLocks noChangeArrowheads="1"/>
          </p:cNvSpPr>
          <p:nvPr/>
        </p:nvSpPr>
        <p:spPr bwMode="auto">
          <a:xfrm>
            <a:off x="4184650" y="853758"/>
            <a:ext cx="4024313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是来自总体 </a:t>
            </a:r>
            <a:r>
              <a:rPr lang="en-US" altLang="zh-CN" sz="2400" b="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的一个样本，</a:t>
            </a:r>
          </a:p>
        </p:txBody>
      </p:sp>
      <p:sp>
        <p:nvSpPr>
          <p:cNvPr id="5131" name="Text Box 6"/>
          <p:cNvSpPr txBox="1">
            <a:spLocks noChangeArrowheads="1"/>
          </p:cNvSpPr>
          <p:nvPr/>
        </p:nvSpPr>
        <p:spPr bwMode="auto">
          <a:xfrm>
            <a:off x="3277346" y="1451891"/>
            <a:ext cx="338836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dirty="0">
                <a:solidFill>
                  <a:schemeClr val="tx1"/>
                </a:solidFill>
                <a:latin typeface="+mj-lt"/>
                <a:ea typeface="楷体_GB2312"/>
              </a:rPr>
              <a:t>                         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</a:t>
            </a:r>
          </a:p>
        </p:txBody>
      </p:sp>
      <p:sp>
        <p:nvSpPr>
          <p:cNvPr id="5132" name="Text Box 7"/>
          <p:cNvSpPr txBox="1">
            <a:spLocks noChangeArrowheads="1"/>
          </p:cNvSpPr>
          <p:nvPr/>
        </p:nvSpPr>
        <p:spPr bwMode="auto">
          <a:xfrm>
            <a:off x="6400900" y="1451891"/>
            <a:ext cx="210346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 </a:t>
            </a:r>
            <a:r>
              <a:rPr lang="en-US" altLang="zh-CN" sz="2400" b="0" i="1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rPr>
              <a:t>g</a:t>
            </a:r>
            <a:r>
              <a:rPr lang="en-US" altLang="zh-CN" sz="2400" b="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中不包含</a:t>
            </a:r>
          </a:p>
        </p:txBody>
      </p:sp>
      <p:sp>
        <p:nvSpPr>
          <p:cNvPr id="5133" name="Text Box 8"/>
          <p:cNvSpPr txBox="1">
            <a:spLocks noChangeArrowheads="1"/>
          </p:cNvSpPr>
          <p:nvPr/>
        </p:nvSpPr>
        <p:spPr bwMode="auto">
          <a:xfrm>
            <a:off x="746575" y="2044700"/>
            <a:ext cx="293751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任何未知参数，则称</a:t>
            </a:r>
          </a:p>
        </p:txBody>
      </p:sp>
      <p:graphicFrame>
        <p:nvGraphicFramePr>
          <p:cNvPr id="378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432983"/>
              </p:ext>
            </p:extLst>
          </p:nvPr>
        </p:nvGraphicFramePr>
        <p:xfrm>
          <a:off x="3689324" y="2003425"/>
          <a:ext cx="245427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7" imgW="1854200" imgH="406400" progId="Equation.DSMT4">
                  <p:embed/>
                </p:oleObj>
              </mc:Choice>
              <mc:Fallback>
                <p:oleObj name="Equation" r:id="rId7" imgW="1854200" imgH="406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324" y="2003425"/>
                        <a:ext cx="2454275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4" name="Text Box 10"/>
          <p:cNvSpPr txBox="1">
            <a:spLocks noChangeArrowheads="1"/>
          </p:cNvSpPr>
          <p:nvPr/>
        </p:nvSpPr>
        <p:spPr bwMode="auto">
          <a:xfrm>
            <a:off x="6049902" y="2076450"/>
            <a:ext cx="210826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为一个</a:t>
            </a: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统计量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graphicFrame>
        <p:nvGraphicFramePr>
          <p:cNvPr id="378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974381"/>
              </p:ext>
            </p:extLst>
          </p:nvPr>
        </p:nvGraphicFramePr>
        <p:xfrm>
          <a:off x="827088" y="2613818"/>
          <a:ext cx="21478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9" imgW="1612900" imgH="406400" progId="Equation.DSMT4">
                  <p:embed/>
                </p:oleObj>
              </mc:Choice>
              <mc:Fallback>
                <p:oleObj name="Equation" r:id="rId9" imgW="1612900" imgH="406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613818"/>
                        <a:ext cx="214788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5" name="Text Box 12"/>
          <p:cNvSpPr txBox="1">
            <a:spLocks noChangeArrowheads="1"/>
          </p:cNvSpPr>
          <p:nvPr/>
        </p:nvSpPr>
        <p:spPr bwMode="auto">
          <a:xfrm>
            <a:off x="2963863" y="2642393"/>
            <a:ext cx="4953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</a:p>
        </p:txBody>
      </p:sp>
      <p:sp>
        <p:nvSpPr>
          <p:cNvPr id="5136" name="Text Box 13"/>
          <p:cNvSpPr txBox="1">
            <a:spLocks noChangeArrowheads="1"/>
          </p:cNvSpPr>
          <p:nvPr/>
        </p:nvSpPr>
        <p:spPr bwMode="auto">
          <a:xfrm>
            <a:off x="5932488" y="2655093"/>
            <a:ext cx="14986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观测值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759189" y="3564280"/>
            <a:ext cx="80327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>
                <a:solidFill>
                  <a:srgbClr val="FF0000"/>
                </a:solidFill>
                <a:latin typeface="+mj-lt"/>
                <a:ea typeface="楷体_GB2312"/>
              </a:rPr>
              <a:t>注：</a:t>
            </a:r>
          </a:p>
        </p:txBody>
      </p:sp>
      <p:sp>
        <p:nvSpPr>
          <p:cNvPr id="78863" name="Text Box 15"/>
          <p:cNvSpPr txBox="1">
            <a:spLocks noChangeArrowheads="1"/>
          </p:cNvSpPr>
          <p:nvPr/>
        </p:nvSpPr>
        <p:spPr bwMode="auto">
          <a:xfrm>
            <a:off x="4010354" y="3564280"/>
            <a:ext cx="210826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仍为随机变量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graphicFrame>
        <p:nvGraphicFramePr>
          <p:cNvPr id="7886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291985"/>
              </p:ext>
            </p:extLst>
          </p:nvPr>
        </p:nvGraphicFramePr>
        <p:xfrm>
          <a:off x="1413239" y="4188167"/>
          <a:ext cx="21478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11" imgW="1612900" imgH="406400" progId="Equation.DSMT4">
                  <p:embed/>
                </p:oleObj>
              </mc:Choice>
              <mc:Fallback>
                <p:oleObj name="Equation" r:id="rId11" imgW="1612900" imgH="4064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3239" y="4188167"/>
                        <a:ext cx="214788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5" name="Text Box 17"/>
          <p:cNvSpPr txBox="1">
            <a:spLocks noChangeArrowheads="1"/>
          </p:cNvSpPr>
          <p:nvPr/>
        </p:nvSpPr>
        <p:spPr bwMode="auto">
          <a:xfrm>
            <a:off x="3532151" y="4236585"/>
            <a:ext cx="14986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是一个数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graphicFrame>
        <p:nvGraphicFramePr>
          <p:cNvPr id="3790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302348"/>
              </p:ext>
            </p:extLst>
          </p:nvPr>
        </p:nvGraphicFramePr>
        <p:xfrm>
          <a:off x="3475038" y="2594768"/>
          <a:ext cx="245427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13" imgW="1854200" imgH="406400" progId="Equation.DSMT4">
                  <p:embed/>
                </p:oleObj>
              </mc:Choice>
              <mc:Fallback>
                <p:oleObj name="Equation" r:id="rId13" imgW="1854200" imgH="4064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5038" y="2594768"/>
                        <a:ext cx="2454275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68027"/>
              </p:ext>
            </p:extLst>
          </p:nvPr>
        </p:nvGraphicFramePr>
        <p:xfrm>
          <a:off x="1413239" y="3578567"/>
          <a:ext cx="244792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15" imgW="1854200" imgH="406400" progId="Equation.DSMT4">
                  <p:embed/>
                </p:oleObj>
              </mc:Choice>
              <mc:Fallback>
                <p:oleObj name="Equation" r:id="rId15" imgW="1854200" imgH="4064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3239" y="3578567"/>
                        <a:ext cx="2447925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6"/>
          <p:cNvSpPr txBox="1"/>
          <p:nvPr/>
        </p:nvSpPr>
        <p:spPr>
          <a:xfrm>
            <a:off x="957309" y="5180355"/>
            <a:ext cx="7088777" cy="519112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统计量是样本的函数，它是一个随机变量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198700"/>
              </p:ext>
            </p:extLst>
          </p:nvPr>
        </p:nvGraphicFramePr>
        <p:xfrm>
          <a:off x="3679460" y="1448399"/>
          <a:ext cx="19573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17" imgW="1473200" imgH="368300" progId="Equation.DSMT4">
                  <p:embed/>
                </p:oleObj>
              </mc:Choice>
              <mc:Fallback>
                <p:oleObj name="Equation" r:id="rId17" imgW="1473200" imgH="368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460" y="1448399"/>
                        <a:ext cx="195738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2" grpId="0" build="p" autoUpdateAnimBg="0"/>
      <p:bldP spid="78863" grpId="0" build="p" autoUpdateAnimBg="0"/>
      <p:bldP spid="78865" grpId="0" build="p" autoUpdateAnimBg="0"/>
      <p:bldP spid="3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0" name="Text Box 20"/>
          <p:cNvSpPr txBox="1">
            <a:spLocks noChangeArrowheads="1"/>
          </p:cNvSpPr>
          <p:nvPr/>
        </p:nvSpPr>
        <p:spPr bwMode="auto">
          <a:xfrm>
            <a:off x="636989" y="896938"/>
            <a:ext cx="168988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总体</a:t>
            </a:r>
          </a:p>
        </p:txBody>
      </p:sp>
      <p:graphicFrame>
        <p:nvGraphicFramePr>
          <p:cNvPr id="122901" name="Object 21"/>
          <p:cNvGraphicFramePr>
            <a:graphicFrameLocks noChangeAspect="1"/>
          </p:cNvGraphicFramePr>
          <p:nvPr/>
        </p:nvGraphicFramePr>
        <p:xfrm>
          <a:off x="2400300" y="881063"/>
          <a:ext cx="20224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3" imgW="1765300" imgH="431800" progId="Equation.DSMT4">
                  <p:embed/>
                </p:oleObj>
              </mc:Choice>
              <mc:Fallback>
                <p:oleObj name="Equation" r:id="rId3" imgW="1765300" imgH="4318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881063"/>
                        <a:ext cx="20224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03" name="Text Box 23"/>
          <p:cNvSpPr txBox="1">
            <a:spLocks noChangeArrowheads="1"/>
          </p:cNvSpPr>
          <p:nvPr/>
        </p:nvSpPr>
        <p:spPr bwMode="auto">
          <a:xfrm>
            <a:off x="6555105" y="901700"/>
            <a:ext cx="20415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+mn-lt"/>
                <a:ea typeface="楷体_GB2312"/>
              </a:rPr>
              <a:t>是一个样本，</a:t>
            </a:r>
          </a:p>
        </p:txBody>
      </p:sp>
      <p:sp>
        <p:nvSpPr>
          <p:cNvPr id="122904" name="Text Box 24"/>
          <p:cNvSpPr txBox="1">
            <a:spLocks noChangeArrowheads="1"/>
          </p:cNvSpPr>
          <p:nvPr/>
        </p:nvSpPr>
        <p:spPr bwMode="auto">
          <a:xfrm>
            <a:off x="1558925" y="1712119"/>
            <a:ext cx="49530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</a:p>
        </p:txBody>
      </p:sp>
      <p:graphicFrame>
        <p:nvGraphicFramePr>
          <p:cNvPr id="12290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480665"/>
              </p:ext>
            </p:extLst>
          </p:nvPr>
        </p:nvGraphicFramePr>
        <p:xfrm>
          <a:off x="2049462" y="1477169"/>
          <a:ext cx="42449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5" imgW="3200400" imgH="711200" progId="Equation.DSMT4">
                  <p:embed/>
                </p:oleObj>
              </mc:Choice>
              <mc:Fallback>
                <p:oleObj name="Equation" r:id="rId5" imgW="3200400" imgH="7112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2" y="1477169"/>
                        <a:ext cx="42449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06" name="Text Box 26"/>
          <p:cNvSpPr txBox="1">
            <a:spLocks noChangeArrowheads="1"/>
          </p:cNvSpPr>
          <p:nvPr/>
        </p:nvSpPr>
        <p:spPr bwMode="auto">
          <a:xfrm>
            <a:off x="6326187" y="1688306"/>
            <a:ext cx="1808163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均为统计量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22907" name="Text Box 27"/>
          <p:cNvSpPr txBox="1">
            <a:spLocks noChangeArrowheads="1"/>
          </p:cNvSpPr>
          <p:nvPr/>
        </p:nvSpPr>
        <p:spPr bwMode="auto">
          <a:xfrm>
            <a:off x="2211388" y="3545429"/>
            <a:ext cx="4953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</a:p>
        </p:txBody>
      </p:sp>
      <p:graphicFrame>
        <p:nvGraphicFramePr>
          <p:cNvPr id="12290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91004"/>
              </p:ext>
            </p:extLst>
          </p:nvPr>
        </p:nvGraphicFramePr>
        <p:xfrm>
          <a:off x="2722563" y="3545429"/>
          <a:ext cx="914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7" imgW="749300" imgH="431800" progId="Equation.DSMT4">
                  <p:embed/>
                </p:oleObj>
              </mc:Choice>
              <mc:Fallback>
                <p:oleObj name="Equation" r:id="rId7" imgW="749300" imgH="4318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63" y="3545429"/>
                        <a:ext cx="914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09" name="Text Box 29"/>
          <p:cNvSpPr txBox="1">
            <a:spLocks noChangeArrowheads="1"/>
          </p:cNvSpPr>
          <p:nvPr/>
        </p:nvSpPr>
        <p:spPr bwMode="auto">
          <a:xfrm>
            <a:off x="3656013" y="3589879"/>
            <a:ext cx="14224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未知时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楷体_GB2312"/>
              </a:rPr>
              <a:t>，</a:t>
            </a:r>
          </a:p>
        </p:txBody>
      </p:sp>
      <p:graphicFrame>
        <p:nvGraphicFramePr>
          <p:cNvPr id="12291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873476"/>
              </p:ext>
            </p:extLst>
          </p:nvPr>
        </p:nvGraphicFramePr>
        <p:xfrm>
          <a:off x="3265488" y="2777079"/>
          <a:ext cx="32893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9" imgW="2882900" imgH="431800" progId="Equation.DSMT4">
                  <p:embed/>
                </p:oleObj>
              </mc:Choice>
              <mc:Fallback>
                <p:oleObj name="Equation" r:id="rId9" imgW="2882900" imgH="4318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488" y="2777079"/>
                        <a:ext cx="32893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1" name="Text Box 31"/>
          <p:cNvSpPr txBox="1">
            <a:spLocks noChangeArrowheads="1"/>
          </p:cNvSpPr>
          <p:nvPr/>
        </p:nvSpPr>
        <p:spPr bwMode="auto">
          <a:xfrm>
            <a:off x="4849813" y="3589879"/>
            <a:ext cx="2351087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均不是统计量；</a:t>
            </a:r>
          </a:p>
        </p:txBody>
      </p:sp>
      <p:sp>
        <p:nvSpPr>
          <p:cNvPr id="122912" name="Text Box 32"/>
          <p:cNvSpPr txBox="1">
            <a:spLocks noChangeArrowheads="1"/>
          </p:cNvSpPr>
          <p:nvPr/>
        </p:nvSpPr>
        <p:spPr bwMode="auto">
          <a:xfrm>
            <a:off x="2249792" y="4275679"/>
            <a:ext cx="4953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</a:p>
        </p:txBody>
      </p:sp>
      <p:graphicFrame>
        <p:nvGraphicFramePr>
          <p:cNvPr id="12291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352697"/>
              </p:ext>
            </p:extLst>
          </p:nvPr>
        </p:nvGraphicFramePr>
        <p:xfrm>
          <a:off x="2754313" y="4275679"/>
          <a:ext cx="914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11" imgW="749300" imgH="431800" progId="Equation.DSMT4">
                  <p:embed/>
                </p:oleObj>
              </mc:Choice>
              <mc:Fallback>
                <p:oleObj name="Equation" r:id="rId11" imgW="749300" imgH="4318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313" y="4275679"/>
                        <a:ext cx="914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4" name="Text Box 34"/>
          <p:cNvSpPr txBox="1">
            <a:spLocks noChangeArrowheads="1"/>
          </p:cNvSpPr>
          <p:nvPr/>
        </p:nvSpPr>
        <p:spPr bwMode="auto">
          <a:xfrm>
            <a:off x="3595688" y="4345529"/>
            <a:ext cx="3125787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已知时，其为统计量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22917" name="Text Box 37"/>
          <p:cNvSpPr txBox="1">
            <a:spLocks noChangeArrowheads="1"/>
          </p:cNvSpPr>
          <p:nvPr/>
        </p:nvSpPr>
        <p:spPr bwMode="auto">
          <a:xfrm>
            <a:off x="684213" y="2797716"/>
            <a:ext cx="26638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对于样本函数</a:t>
            </a:r>
          </a:p>
        </p:txBody>
      </p:sp>
      <p:graphicFrame>
        <p:nvGraphicFramePr>
          <p:cNvPr id="122919" name="Object 39"/>
          <p:cNvGraphicFramePr>
            <a:graphicFrameLocks noChangeAspect="1"/>
          </p:cNvGraphicFramePr>
          <p:nvPr/>
        </p:nvGraphicFramePr>
        <p:xfrm>
          <a:off x="4600575" y="881063"/>
          <a:ext cx="19542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13" imgW="1473200" imgH="368300" progId="Equation.DSMT4">
                  <p:embed/>
                </p:oleObj>
              </mc:Choice>
              <mc:Fallback>
                <p:oleObj name="Equation" r:id="rId13" imgW="1473200" imgH="3683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575" y="881063"/>
                        <a:ext cx="195421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2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2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2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0" grpId="0" build="p" autoUpdateAnimBg="0"/>
      <p:bldP spid="122903" grpId="0" build="p" autoUpdateAnimBg="0"/>
      <p:bldP spid="122904" grpId="0" build="p" autoUpdateAnimBg="0"/>
      <p:bldP spid="122906" grpId="0" build="p" autoUpdateAnimBg="0"/>
      <p:bldP spid="122907" grpId="0"/>
      <p:bldP spid="122909" grpId="0"/>
      <p:bldP spid="122911" grpId="0"/>
      <p:bldP spid="122912" grpId="0"/>
      <p:bldP spid="122914" grpId="0"/>
      <p:bldP spid="12291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0"/>
          <p:cNvSpPr txBox="1">
            <a:spLocks noChangeArrowheads="1"/>
          </p:cNvSpPr>
          <p:nvPr/>
        </p:nvSpPr>
        <p:spPr bwMode="auto">
          <a:xfrm>
            <a:off x="371475" y="620713"/>
            <a:ext cx="8566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/>
            <a:r>
              <a:rPr lang="zh-CN" altLang="en-US">
                <a:solidFill>
                  <a:srgbClr val="0000FF"/>
                </a:solidFill>
              </a:rPr>
              <a:t>二、几种常用的统计量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>
            <a:off x="377825" y="2218532"/>
            <a:ext cx="22098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altLang="zh-CN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样本均值</a:t>
            </a: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>
            <a:off x="260350" y="4072731"/>
            <a:ext cx="23622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altLang="zh-CN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样本方差</a:t>
            </a:r>
          </a:p>
        </p:txBody>
      </p:sp>
      <p:graphicFrame>
        <p:nvGraphicFramePr>
          <p:cNvPr id="79885" name="Object 13"/>
          <p:cNvGraphicFramePr>
            <a:graphicFrameLocks noChangeAspect="1"/>
          </p:cNvGraphicFramePr>
          <p:nvPr/>
        </p:nvGraphicFramePr>
        <p:xfrm>
          <a:off x="2660650" y="2011363"/>
          <a:ext cx="1846263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3" imgW="1358900" imgH="711200" progId="Equation.3">
                  <p:embed/>
                </p:oleObj>
              </mc:Choice>
              <mc:Fallback>
                <p:oleObj name="Equation" r:id="rId3" imgW="1358900" imgH="711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0" y="2011363"/>
                        <a:ext cx="1846263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6" name="Object 14">
            <a:hlinkClick r:id="rId5" action="ppaction://hlinkpres?slideindex=18&amp;slidetitle=幻灯片%2018"/>
          </p:cNvPr>
          <p:cNvGraphicFramePr>
            <a:graphicFrameLocks noChangeAspect="1"/>
          </p:cNvGraphicFramePr>
          <p:nvPr/>
        </p:nvGraphicFramePr>
        <p:xfrm>
          <a:off x="2435225" y="3862388"/>
          <a:ext cx="3375025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6" imgW="2438400" imgH="711200" progId="Equation.DSMT4">
                  <p:embed/>
                </p:oleObj>
              </mc:Choice>
              <mc:Fallback>
                <p:oleObj name="Equation" r:id="rId6" imgW="2438400" imgH="711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225" y="3862388"/>
                        <a:ext cx="3375025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7" name="Text Box 15"/>
          <p:cNvSpPr txBox="1">
            <a:spLocks noChangeArrowheads="1"/>
          </p:cNvSpPr>
          <p:nvPr/>
        </p:nvSpPr>
        <p:spPr bwMode="auto">
          <a:xfrm>
            <a:off x="587375" y="1352550"/>
            <a:ext cx="4953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</a:p>
        </p:txBody>
      </p:sp>
      <p:graphicFrame>
        <p:nvGraphicFramePr>
          <p:cNvPr id="79888" name="Object 16"/>
          <p:cNvGraphicFramePr>
            <a:graphicFrameLocks noChangeAspect="1"/>
          </p:cNvGraphicFramePr>
          <p:nvPr/>
        </p:nvGraphicFramePr>
        <p:xfrm>
          <a:off x="1098550" y="1327150"/>
          <a:ext cx="221615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8" imgW="1473200" imgH="368300" progId="Equation.3">
                  <p:embed/>
                </p:oleObj>
              </mc:Choice>
              <mc:Fallback>
                <p:oleObj name="Equation" r:id="rId8" imgW="1473200" imgH="368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1327150"/>
                        <a:ext cx="221615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9" name="Text Box 17"/>
          <p:cNvSpPr txBox="1">
            <a:spLocks noChangeArrowheads="1"/>
          </p:cNvSpPr>
          <p:nvPr/>
        </p:nvSpPr>
        <p:spPr bwMode="auto">
          <a:xfrm>
            <a:off x="3311860" y="1384300"/>
            <a:ext cx="4024312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是来自总体 </a:t>
            </a:r>
            <a:r>
              <a:rPr lang="en-US" altLang="zh-CN" sz="2400" b="0" i="1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rPr>
              <a:t>X</a:t>
            </a:r>
            <a:r>
              <a:rPr lang="en-US" altLang="zh-CN" sz="2400" b="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的一个样本，</a:t>
            </a:r>
          </a:p>
        </p:txBody>
      </p:sp>
      <p:sp>
        <p:nvSpPr>
          <p:cNvPr id="79890" name="Text Box 18"/>
          <p:cNvSpPr txBox="1">
            <a:spLocks noChangeArrowheads="1"/>
          </p:cNvSpPr>
          <p:nvPr/>
        </p:nvSpPr>
        <p:spPr bwMode="auto">
          <a:xfrm>
            <a:off x="26988" y="3087688"/>
            <a:ext cx="883920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它反映了总体 </a:t>
            </a:r>
            <a:r>
              <a:rPr lang="en-US" altLang="zh-CN" sz="2400" i="1" dirty="0">
                <a:solidFill>
                  <a:schemeClr val="tx1"/>
                </a:solidFill>
                <a:latin typeface="+mj-lt"/>
                <a:ea typeface="楷体_GB2312"/>
              </a:rPr>
              <a:t>X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取值的平均值的信息，常用来估计</a:t>
            </a:r>
            <a:r>
              <a:rPr lang="en-US" altLang="zh-CN" sz="2400" i="1" dirty="0">
                <a:solidFill>
                  <a:schemeClr val="tx1"/>
                </a:solidFill>
                <a:latin typeface="+mj-lt"/>
                <a:ea typeface="楷体_GB2312"/>
              </a:rPr>
              <a:t>EX.</a:t>
            </a:r>
          </a:p>
        </p:txBody>
      </p:sp>
      <p:graphicFrame>
        <p:nvGraphicFramePr>
          <p:cNvPr id="79891" name="Object 19"/>
          <p:cNvGraphicFramePr>
            <a:graphicFrameLocks noChangeAspect="1"/>
          </p:cNvGraphicFramePr>
          <p:nvPr/>
        </p:nvGraphicFramePr>
        <p:xfrm>
          <a:off x="5689600" y="3825875"/>
          <a:ext cx="320040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10" imgW="2311400" imgH="749300" progId="Equation.DSMT4">
                  <p:embed/>
                </p:oleObj>
              </mc:Choice>
              <mc:Fallback>
                <p:oleObj name="Equation" r:id="rId10" imgW="2311400" imgH="7493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3825875"/>
                        <a:ext cx="3200400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2" name="Object 20"/>
          <p:cNvGraphicFramePr>
            <a:graphicFrameLocks noChangeAspect="1"/>
          </p:cNvGraphicFramePr>
          <p:nvPr/>
        </p:nvGraphicFramePr>
        <p:xfrm>
          <a:off x="2749550" y="5210175"/>
          <a:ext cx="4478338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12" imgW="3695700" imgH="901700" progId="Equation.DSMT4">
                  <p:embed/>
                </p:oleObj>
              </mc:Choice>
              <mc:Fallback>
                <p:oleObj name="Equation" r:id="rId12" imgW="3695700" imgH="9017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5210175"/>
                        <a:ext cx="4478338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3" name="Text Box 21"/>
          <p:cNvSpPr txBox="1">
            <a:spLocks noChangeArrowheads="1"/>
          </p:cNvSpPr>
          <p:nvPr/>
        </p:nvSpPr>
        <p:spPr bwMode="auto">
          <a:xfrm>
            <a:off x="596258" y="5472113"/>
            <a:ext cx="206979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样本标准差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9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9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3" grpId="0" build="p" autoUpdateAnimBg="0"/>
      <p:bldP spid="79884" grpId="0" build="p" autoUpdateAnimBg="0"/>
      <p:bldP spid="79887" grpId="0" build="p" autoUpdateAnimBg="0"/>
      <p:bldP spid="79889" grpId="0" build="p" autoUpdateAnimBg="0"/>
      <p:bldP spid="79890" grpId="0" build="p" autoUpdateAnimBg="0"/>
      <p:bldP spid="7989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355600" y="1093788"/>
            <a:ext cx="350520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altLang="zh-CN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 </a:t>
            </a:r>
            <a:r>
              <a:rPr lang="en-US" altLang="zh-CN" sz="2400" b="0" i="1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</a:rPr>
              <a:t>k </a:t>
            </a:r>
            <a:r>
              <a:rPr lang="zh-CN" altLang="en-US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阶原点矩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355600" y="2840038"/>
            <a:ext cx="348932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altLang="zh-CN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 </a:t>
            </a:r>
            <a:r>
              <a:rPr lang="en-US" altLang="zh-CN" sz="2400" b="0" i="1" dirty="0">
                <a:solidFill>
                  <a:srgbClr val="0000FF"/>
                </a:solidFill>
                <a:latin typeface="+mn-lt"/>
                <a:ea typeface="微软雅黑" panose="020B0503020204020204" pitchFamily="34" charset="-122"/>
              </a:rPr>
              <a:t>k </a:t>
            </a:r>
            <a:r>
              <a:rPr lang="zh-CN" altLang="en-US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阶中心矩</a:t>
            </a:r>
          </a:p>
        </p:txBody>
      </p:sp>
      <p:graphicFrame>
        <p:nvGraphicFramePr>
          <p:cNvPr id="80902" name="Object 6"/>
          <p:cNvGraphicFramePr>
            <a:graphicFrameLocks noChangeAspect="1"/>
          </p:cNvGraphicFramePr>
          <p:nvPr/>
        </p:nvGraphicFramePr>
        <p:xfrm>
          <a:off x="3615055" y="816928"/>
          <a:ext cx="416877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3" imgW="2933700" imgH="711200" progId="Equation.3">
                  <p:embed/>
                </p:oleObj>
              </mc:Choice>
              <mc:Fallback>
                <p:oleObj name="Equation" r:id="rId3" imgW="29337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5055" y="816928"/>
                        <a:ext cx="416877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7"/>
          <p:cNvGraphicFramePr>
            <a:graphicFrameLocks noChangeAspect="1"/>
          </p:cNvGraphicFramePr>
          <p:nvPr/>
        </p:nvGraphicFramePr>
        <p:xfrm>
          <a:off x="3614738" y="2566988"/>
          <a:ext cx="4557712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5" imgW="3225800" imgH="711200" progId="Equation.DSMT4">
                  <p:embed/>
                </p:oleObj>
              </mc:Choice>
              <mc:Fallback>
                <p:oleObj name="Equation" r:id="rId5" imgW="3225800" imgH="71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738" y="2566988"/>
                        <a:ext cx="4557712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115888" y="1931988"/>
            <a:ext cx="580707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它反映了总体 </a:t>
            </a:r>
            <a:r>
              <a:rPr lang="en-US" altLang="zh-CN" sz="2400" b="0" i="1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rPr>
              <a:t>k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阶矩的信息。</a:t>
            </a:r>
          </a:p>
        </p:txBody>
      </p:sp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676275" y="3775075"/>
            <a:ext cx="13176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</a:t>
            </a:r>
          </a:p>
        </p:txBody>
      </p:sp>
      <p:graphicFrame>
        <p:nvGraphicFramePr>
          <p:cNvPr id="80906" name="Object 10"/>
          <p:cNvGraphicFramePr>
            <a:graphicFrameLocks noChangeAspect="1"/>
          </p:cNvGraphicFramePr>
          <p:nvPr/>
        </p:nvGraphicFramePr>
        <p:xfrm>
          <a:off x="1879600" y="3657600"/>
          <a:ext cx="30845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7" imgW="5130800" imgH="1384300" progId="Equation.DSMT4">
                  <p:embed/>
                </p:oleObj>
              </mc:Choice>
              <mc:Fallback>
                <p:oleObj name="Equation" r:id="rId7" imgW="5130800" imgH="1384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657600"/>
                        <a:ext cx="30845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0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 build="p" autoUpdateAnimBg="0"/>
      <p:bldP spid="80901" grpId="0" build="p" autoUpdateAnimBg="0"/>
      <p:bldP spid="80904" grpId="0" build="p" autoUpdateAnimBg="0"/>
      <p:bldP spid="8090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887685" y="2764510"/>
          <a:ext cx="58007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3" imgW="4368800" imgH="749300" progId="Equation.DSMT4">
                  <p:embed/>
                </p:oleObj>
              </mc:Choice>
              <mc:Fallback>
                <p:oleObj name="Equation" r:id="rId3" imgW="4368800" imgH="749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685" y="2764510"/>
                        <a:ext cx="580072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874985" y="4177385"/>
          <a:ext cx="313055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5" imgW="2362200" imgH="787400" progId="Equation.DSMT4">
                  <p:embed/>
                </p:oleObj>
              </mc:Choice>
              <mc:Fallback>
                <p:oleObj name="Equation" r:id="rId5" imgW="2362200" imgH="787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985" y="4177385"/>
                        <a:ext cx="313055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4361135" y="4204373"/>
          <a:ext cx="3451225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7" imgW="2590800" imgH="711200" progId="Equation.DSMT4">
                  <p:embed/>
                </p:oleObj>
              </mc:Choice>
              <mc:Fallback>
                <p:oleObj name="Equation" r:id="rId7" imgW="2590800" imgH="71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1135" y="4204373"/>
                        <a:ext cx="3451225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930548" y="5493423"/>
          <a:ext cx="4098925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9" imgW="3073400" imgH="711200" progId="Equation.DSMT4">
                  <p:embed/>
                </p:oleObj>
              </mc:Choice>
              <mc:Fallback>
                <p:oleObj name="Equation" r:id="rId9" imgW="3073400" imgH="71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548" y="5493423"/>
                        <a:ext cx="4098925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909020" y="1403775"/>
          <a:ext cx="2060575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公式" r:id="rId11" imgW="1219200" imgH="711200" progId="Equation.3">
                  <p:embed/>
                </p:oleObj>
              </mc:Choice>
              <mc:Fallback>
                <p:oleObj name="公式" r:id="rId11" imgW="1219200" imgH="711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020" y="1403775"/>
                        <a:ext cx="2060575" cy="120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21550" y="783773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39B4"/>
                </a:solidFill>
              </a:rPr>
              <a:t>它们的观察值分别为：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" name="Text Box 2"/>
          <p:cNvSpPr txBox="1">
            <a:spLocks noChangeArrowheads="1"/>
          </p:cNvSpPr>
          <p:nvPr/>
        </p:nvSpPr>
        <p:spPr bwMode="black">
          <a:xfrm>
            <a:off x="920905" y="3127375"/>
            <a:ext cx="18415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2400">
              <a:solidFill>
                <a:schemeClr val="tx1"/>
              </a:solidFill>
              <a:latin typeface="+mn-lt"/>
              <a:ea typeface="楷体_GB2312"/>
            </a:endParaRPr>
          </a:p>
        </p:txBody>
      </p:sp>
      <p:graphicFrame>
        <p:nvGraphicFramePr>
          <p:cNvPr id="829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27053"/>
              </p:ext>
            </p:extLst>
          </p:nvPr>
        </p:nvGraphicFramePr>
        <p:xfrm>
          <a:off x="1796411" y="3168650"/>
          <a:ext cx="19573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3" imgW="1473200" imgH="368300" progId="Equation.DSMT4">
                  <p:embed/>
                </p:oleObj>
              </mc:Choice>
              <mc:Fallback>
                <p:oleObj name="Equation" r:id="rId3" imgW="1473200" imgH="368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796411" y="3168650"/>
                        <a:ext cx="195738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8" name="Rectangle 4"/>
          <p:cNvSpPr>
            <a:spLocks noGrp="1" noChangeArrowheads="1"/>
          </p:cNvSpPr>
          <p:nvPr>
            <p:ph type="title" idx="4294967295"/>
          </p:nvPr>
        </p:nvSpPr>
        <p:spPr bwMode="black">
          <a:xfrm>
            <a:off x="270030" y="3141663"/>
            <a:ext cx="18542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2400" b="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由于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black">
          <a:xfrm>
            <a:off x="3781620" y="3146426"/>
            <a:ext cx="389572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是独立同分布的随机变量，</a:t>
            </a:r>
          </a:p>
        </p:txBody>
      </p:sp>
      <p:graphicFrame>
        <p:nvGraphicFramePr>
          <p:cNvPr id="829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064513"/>
              </p:ext>
            </p:extLst>
          </p:nvPr>
        </p:nvGraphicFramePr>
        <p:xfrm>
          <a:off x="1799668" y="3803651"/>
          <a:ext cx="295116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5" imgW="4178300" imgH="711200" progId="Equation.DSMT4">
                  <p:embed/>
                </p:oleObj>
              </mc:Choice>
              <mc:Fallback>
                <p:oleObj name="Equation" r:id="rId5" imgW="4178300" imgH="71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799668" y="3803651"/>
                        <a:ext cx="2951162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585729"/>
              </p:ext>
            </p:extLst>
          </p:nvPr>
        </p:nvGraphicFramePr>
        <p:xfrm>
          <a:off x="4944282" y="3803651"/>
          <a:ext cx="3001422" cy="52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7" imgW="2603160" imgH="444240" progId="Equation.DSMT4">
                  <p:embed/>
                </p:oleObj>
              </mc:Choice>
              <mc:Fallback>
                <p:oleObj name="Equation" r:id="rId7" imgW="2603160" imgH="4442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944282" y="3803651"/>
                        <a:ext cx="3001422" cy="52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351869"/>
              </p:ext>
            </p:extLst>
          </p:nvPr>
        </p:nvGraphicFramePr>
        <p:xfrm>
          <a:off x="1248383" y="4495800"/>
          <a:ext cx="5068887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quation" r:id="rId9" imgW="7327900" imgH="1295400" progId="Equation.DSMT4">
                  <p:embed/>
                </p:oleObj>
              </mc:Choice>
              <mc:Fallback>
                <p:oleObj name="Equation" r:id="rId9" imgW="7327900" imgH="1295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248383" y="4495800"/>
                        <a:ext cx="5068887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882079"/>
              </p:ext>
            </p:extLst>
          </p:nvPr>
        </p:nvGraphicFramePr>
        <p:xfrm>
          <a:off x="1476983" y="5445125"/>
          <a:ext cx="5075237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11" imgW="8115300" imgH="1346200" progId="Equation.DSMT4">
                  <p:embed/>
                </p:oleObj>
              </mc:Choice>
              <mc:Fallback>
                <p:oleObj name="Equation" r:id="rId11" imgW="8115300" imgH="1346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476983" y="5445125"/>
                        <a:ext cx="5075237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4" name="Text Box 10"/>
          <p:cNvSpPr txBox="1">
            <a:spLocks noChangeArrowheads="1"/>
          </p:cNvSpPr>
          <p:nvPr/>
        </p:nvSpPr>
        <p:spPr bwMode="black">
          <a:xfrm>
            <a:off x="1061610" y="3820988"/>
            <a:ext cx="49530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</a:p>
        </p:txBody>
      </p:sp>
      <p:graphicFrame>
        <p:nvGraphicFramePr>
          <p:cNvPr id="82955" name="Object 11"/>
          <p:cNvGraphicFramePr>
            <a:graphicFrameLocks noChangeAspect="1"/>
          </p:cNvGraphicFramePr>
          <p:nvPr/>
        </p:nvGraphicFramePr>
        <p:xfrm>
          <a:off x="769939" y="2132652"/>
          <a:ext cx="4102162" cy="847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Equation" r:id="rId13" imgW="3378200" imgH="685800" progId="Equation.DSMT4">
                  <p:embed/>
                </p:oleObj>
              </mc:Choice>
              <mc:Fallback>
                <p:oleObj name="Equation" r:id="rId13" imgW="3378200" imgH="685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69939" y="2132652"/>
                        <a:ext cx="4102162" cy="847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4" name="Rectangle 12"/>
          <p:cNvSpPr>
            <a:spLocks noChangeArrowheads="1"/>
          </p:cNvSpPr>
          <p:nvPr/>
        </p:nvSpPr>
        <p:spPr bwMode="auto">
          <a:xfrm>
            <a:off x="71500" y="847725"/>
            <a:ext cx="48006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r>
              <a:rPr kumimoji="0" lang="zh-CN" altLang="en-US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kumimoji="0" lang="en-US" altLang="zh-CN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en-US" altLang="zh-CN" sz="2400" b="0" dirty="0">
                <a:solidFill>
                  <a:srgbClr val="0000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设总体</a:t>
            </a:r>
            <a:r>
              <a:rPr kumimoji="0" lang="en-US" altLang="zh-CN" sz="2400" i="1" dirty="0">
                <a:solidFill>
                  <a:schemeClr val="tx1"/>
                </a:solidFill>
                <a:latin typeface="+mn-lt"/>
                <a:ea typeface="楷体_GB2312"/>
              </a:rPr>
              <a:t>X</a:t>
            </a:r>
            <a:r>
              <a:rPr kumimoji="0"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的数学期望为</a:t>
            </a:r>
          </a:p>
        </p:txBody>
      </p:sp>
      <p:graphicFrame>
        <p:nvGraphicFramePr>
          <p:cNvPr id="44045" name="Object 13"/>
          <p:cNvGraphicFramePr>
            <a:graphicFrameLocks noChangeAspect="1"/>
          </p:cNvGraphicFramePr>
          <p:nvPr/>
        </p:nvGraphicFramePr>
        <p:xfrm>
          <a:off x="4346975" y="870069"/>
          <a:ext cx="3160290" cy="533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15" imgW="2616200" imgH="431800" progId="Equation.DSMT4">
                  <p:embed/>
                </p:oleObj>
              </mc:Choice>
              <mc:Fallback>
                <p:oleObj name="Equation" r:id="rId15" imgW="2616200" imgH="431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6975" y="870069"/>
                        <a:ext cx="3160290" cy="5337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6" name="Object 14"/>
          <p:cNvGraphicFramePr>
            <a:graphicFrameLocks noChangeAspect="1"/>
          </p:cNvGraphicFramePr>
          <p:nvPr/>
        </p:nvGraphicFramePr>
        <p:xfrm>
          <a:off x="2068831" y="1522418"/>
          <a:ext cx="5338484" cy="60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17" imgW="4686300" imgH="520700" progId="Equation.DSMT4">
                  <p:embed/>
                </p:oleObj>
              </mc:Choice>
              <mc:Fallback>
                <p:oleObj name="Equation" r:id="rId17" imgW="4686300" imgH="5207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831" y="1522418"/>
                        <a:ext cx="5338484" cy="60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719330" y="1538790"/>
            <a:ext cx="142240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kumimoji="0"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其样本为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build="p" autoUpdateAnimBg="0"/>
      <p:bldP spid="82949" grpId="0" build="p" autoUpdateAnimBg="0"/>
      <p:bldP spid="82954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4538663" y="7302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Equation" r:id="rId4" imgW="114300" imgH="215900" progId="Equation.3">
                  <p:embed/>
                </p:oleObj>
              </mc:Choice>
              <mc:Fallback>
                <p:oleObj name="Equation" r:id="rId4" imgW="114300" imgH="21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538663" y="7302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4538663" y="7302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6" imgW="114300" imgH="215900" progId="Equation.3">
                  <p:embed/>
                </p:oleObj>
              </mc:Choice>
              <mc:Fallback>
                <p:oleObj name="Equation" r:id="rId6" imgW="1143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538663" y="7302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2321750" y="1234569"/>
          <a:ext cx="3240360" cy="879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7" imgW="6146800" imgH="1663700" progId="Equation.DSMT4">
                  <p:embed/>
                </p:oleObj>
              </mc:Choice>
              <mc:Fallback>
                <p:oleObj name="Equation" r:id="rId7" imgW="6146800" imgH="166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321750" y="1234569"/>
                        <a:ext cx="3240360" cy="879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1151620" y="1358770"/>
          <a:ext cx="1277986" cy="558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9" imgW="1003300" imgH="431800" progId="Equation.DSMT4">
                  <p:embed/>
                </p:oleObj>
              </mc:Choice>
              <mc:Fallback>
                <p:oleObj name="Equation" r:id="rId9" imgW="10033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151620" y="1358770"/>
                        <a:ext cx="1277986" cy="5589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5" name="Object 7"/>
          <p:cNvGraphicFramePr>
            <a:graphicFrameLocks noChangeAspect="1"/>
          </p:cNvGraphicFramePr>
          <p:nvPr/>
        </p:nvGraphicFramePr>
        <p:xfrm>
          <a:off x="571500" y="628650"/>
          <a:ext cx="30702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Equation" r:id="rId11" imgW="2311400" imgH="431800" progId="Equation.DSMT4">
                  <p:embed/>
                </p:oleObj>
              </mc:Choice>
              <mc:Fallback>
                <p:oleObj name="Equation" r:id="rId11" imgW="23114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71500" y="628650"/>
                        <a:ext cx="307022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6" name="Object 8"/>
          <p:cNvGraphicFramePr>
            <a:graphicFrameLocks noChangeAspect="1"/>
          </p:cNvGraphicFramePr>
          <p:nvPr/>
        </p:nvGraphicFramePr>
        <p:xfrm>
          <a:off x="2301875" y="2316085"/>
          <a:ext cx="3414805" cy="908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13" imgW="5956300" imgH="1574800" progId="Equation.DSMT4">
                  <p:embed/>
                </p:oleObj>
              </mc:Choice>
              <mc:Fallback>
                <p:oleObj name="Equation" r:id="rId13" imgW="5956300" imgH="1574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301875" y="2316085"/>
                        <a:ext cx="3414805" cy="9081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7" name="Object 9"/>
          <p:cNvGraphicFramePr>
            <a:graphicFrameLocks noChangeAspect="1"/>
          </p:cNvGraphicFramePr>
          <p:nvPr/>
        </p:nvGraphicFramePr>
        <p:xfrm>
          <a:off x="2308225" y="3358586"/>
          <a:ext cx="3208880" cy="880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15" imgW="5473700" imgH="1485900" progId="Equation.DSMT4">
                  <p:embed/>
                </p:oleObj>
              </mc:Choice>
              <mc:Fallback>
                <p:oleObj name="Equation" r:id="rId15" imgW="5473700" imgH="1485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308225" y="3358586"/>
                        <a:ext cx="3208880" cy="8805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9" name="Object 11"/>
          <p:cNvGraphicFramePr>
            <a:graphicFrameLocks noChangeAspect="1"/>
          </p:cNvGraphicFramePr>
          <p:nvPr/>
        </p:nvGraphicFramePr>
        <p:xfrm>
          <a:off x="2276745" y="5421430"/>
          <a:ext cx="4775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Equation" r:id="rId17" imgW="4775200" imgH="977900" progId="Equation.DSMT4">
                  <p:embed/>
                </p:oleObj>
              </mc:Choice>
              <mc:Fallback>
                <p:oleObj name="Equation" r:id="rId17" imgW="4775200" imgH="977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745" y="5421430"/>
                        <a:ext cx="4775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1" name="Object 13"/>
          <p:cNvGraphicFramePr>
            <a:graphicFrameLocks noChangeAspect="1"/>
          </p:cNvGraphicFramePr>
          <p:nvPr/>
        </p:nvGraphicFramePr>
        <p:xfrm>
          <a:off x="2276745" y="4361147"/>
          <a:ext cx="3561503" cy="823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Equation" r:id="rId19" imgW="94488000" imgH="21640800" progId="Equation.DSMT4">
                  <p:embed/>
                </p:oleObj>
              </mc:Choice>
              <mc:Fallback>
                <p:oleObj name="Equation" r:id="rId19" imgW="94488000" imgH="21640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276745" y="4361147"/>
                        <a:ext cx="3561503" cy="823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7182290" y="5736465"/>
          <a:ext cx="622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Equation" r:id="rId21" imgW="622300" imgH="355600" progId="Equation.DSMT4">
                  <p:embed/>
                </p:oleObj>
              </mc:Choice>
              <mc:Fallback>
                <p:oleObj name="Equation" r:id="rId21" imgW="622300" imgH="355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2290" y="5736465"/>
                        <a:ext cx="6223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F5EE70A-CA73-E78C-88D4-89573A1C07B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07141" y="1390829"/>
            <a:ext cx="8039101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设总体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服从指数分布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E(1/5),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取容量为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的样本，则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                     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                     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                     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7044D77-FA48-6196-C371-27501889F03D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aphicFrame>
        <p:nvGraphicFramePr>
          <p:cNvPr id="12" name="Object 14">
            <a:extLst>
              <a:ext uri="{FF2B5EF4-FFF2-40B4-BE49-F238E27FC236}">
                <a16:creationId xmlns:a16="http://schemas.microsoft.com/office/drawing/2014/main" id="{3C5238D1-A1B4-E50C-3A0B-2D1DC318B8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414810"/>
              </p:ext>
            </p:extLst>
          </p:nvPr>
        </p:nvGraphicFramePr>
        <p:xfrm>
          <a:off x="2867567" y="1854206"/>
          <a:ext cx="119221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12" imgW="609480" imgH="291960" progId="Equation.DSMT4">
                  <p:embed/>
                </p:oleObj>
              </mc:Choice>
              <mc:Fallback>
                <p:oleObj name="Equation" r:id="rId12" imgW="609480" imgH="291960" progId="Equation.DSMT4">
                  <p:embed/>
                  <p:pic>
                    <p:nvPicPr>
                      <p:cNvPr id="4404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567" y="1854206"/>
                        <a:ext cx="1192212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B145158B-A0CE-049A-4390-B9B1D4FAFD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204429"/>
              </p:ext>
            </p:extLst>
          </p:nvPr>
        </p:nvGraphicFramePr>
        <p:xfrm>
          <a:off x="2872261" y="2542320"/>
          <a:ext cx="1192212" cy="559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14" imgW="622080" imgH="291960" progId="Equation.DSMT4">
                  <p:embed/>
                </p:oleObj>
              </mc:Choice>
              <mc:Fallback>
                <p:oleObj name="Equation" r:id="rId14" imgW="6220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872261" y="2542320"/>
                        <a:ext cx="1192212" cy="559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FEC96CA-E4ED-0806-7D7D-298969119A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262062"/>
              </p:ext>
            </p:extLst>
          </p:nvPr>
        </p:nvGraphicFramePr>
        <p:xfrm>
          <a:off x="2867567" y="3327917"/>
          <a:ext cx="1192212" cy="596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16" imgW="634680" imgH="317160" progId="Equation.DSMT4">
                  <p:embed/>
                </p:oleObj>
              </mc:Choice>
              <mc:Fallback>
                <p:oleObj name="Equation" r:id="rId16" imgW="63468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867567" y="3327917"/>
                        <a:ext cx="1192212" cy="5961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B71A76AC-7747-E891-50B4-C04884AA492A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B6A4C095-656C-28CA-7692-436828D392CA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458A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B88A3F75-942D-76D3-3EB2-F89035A4835D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458A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0C1BDC0D-4580-5676-36B1-6F27043D5EFB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AB5FD04B-67C7-172A-CE21-E47141FB9336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1.5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91F7592-A4AE-03A6-8B1E-F42D640AAE3B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981213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528638" y="1377950"/>
            <a:ext cx="8367712" cy="534988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20000"/>
              </a:lnSpc>
              <a:spcBef>
                <a:spcPct val="1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100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个样品进行强度测试，于是面临下列几个问题：        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714375" y="2043113"/>
            <a:ext cx="381952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1.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楷体_GB2312" pitchFamily="49" charset="-122"/>
              </a:rPr>
              <a:t> 材料的强度均值是多少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楷体_GB2312" pitchFamily="49" charset="-122"/>
              </a:rPr>
              <a:t>?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4494213" y="2043113"/>
            <a:ext cx="3124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参数的点估计问题）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743744" y="2673350"/>
            <a:ext cx="385445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2. 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楷体_GB2312" pitchFamily="49" charset="-122"/>
              </a:rPr>
              <a:t>强度均值在什么范围内？</a:t>
            </a: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4314825" y="2662238"/>
            <a:ext cx="34337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参数的区间估计问题）</a:t>
            </a: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714375" y="3303588"/>
            <a:ext cx="7840663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3.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楷体_GB2312" pitchFamily="49" charset="-122"/>
              </a:rPr>
              <a:t>若规定强度均值不小于某个定值为合格，那么这批材料</a:t>
            </a:r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1028700" y="3913188"/>
            <a:ext cx="17319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>
                <a:solidFill>
                  <a:schemeClr val="tx1"/>
                </a:solidFill>
                <a:ea typeface="楷体_GB2312" pitchFamily="49" charset="-122"/>
              </a:rPr>
              <a:t>是否合格？</a:t>
            </a:r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2154238" y="3913188"/>
            <a:ext cx="4343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参数的假设检验问题）</a:t>
            </a:r>
          </a:p>
        </p:txBody>
      </p:sp>
      <p:sp>
        <p:nvSpPr>
          <p:cNvPr id="24586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79400" y="917575"/>
            <a:ext cx="88201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引例</a:t>
            </a:r>
            <a:r>
              <a:rPr lang="zh-CN" altLang="en-US" sz="240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某厂生产一型号的合金材料，</a:t>
            </a:r>
            <a:r>
              <a:rPr kumimoji="1"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用随机的方法选取 </a:t>
            </a:r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792163" y="4676775"/>
            <a:ext cx="7299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>
                <a:solidFill>
                  <a:schemeClr val="tx1"/>
                </a:solidFill>
                <a:ea typeface="楷体_GB2312" pitchFamily="49" charset="-122"/>
              </a:rPr>
              <a:t>我们依次讨论参数的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点估计、区间估计、假设检验。</a:t>
            </a:r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777875" y="5353050"/>
            <a:ext cx="5908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下面首先引入一些数理统计中的基础知识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0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0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0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autoUpdateAnimBg="0"/>
      <p:bldP spid="70660" grpId="0" build="p" autoUpdateAnimBg="0"/>
      <p:bldP spid="70661" grpId="0" build="p" autoUpdateAnimBg="0"/>
      <p:bldP spid="70662" grpId="0" build="p" autoUpdateAnimBg="0"/>
      <p:bldP spid="70663" grpId="0" build="p" autoUpdateAnimBg="0"/>
      <p:bldP spid="70664" grpId="0" build="p" autoUpdateAnimBg="0"/>
      <p:bldP spid="70665" grpId="0" build="p" autoUpdateAnimBg="0"/>
      <p:bldP spid="70667" grpId="0" build="p" autoUpdateAnimBg="0"/>
      <p:bldP spid="70668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4" name="Rectangle 12"/>
          <p:cNvSpPr>
            <a:spLocks noChangeArrowheads="1"/>
          </p:cNvSpPr>
          <p:nvPr/>
        </p:nvSpPr>
        <p:spPr bwMode="auto">
          <a:xfrm>
            <a:off x="71500" y="847725"/>
            <a:ext cx="48006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>
              <a:defRPr/>
            </a:pPr>
            <a:r>
              <a:rPr kumimoji="0" lang="zh-CN" altLang="en-US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kumimoji="0" lang="en-US" altLang="zh-CN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en-US" altLang="zh-CN" sz="2400" b="0" dirty="0">
                <a:solidFill>
                  <a:srgbClr val="0000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设总体 </a:t>
            </a:r>
            <a:r>
              <a:rPr kumimoji="0" lang="en-US" altLang="zh-CN" sz="2400" i="1" dirty="0">
                <a:solidFill>
                  <a:schemeClr val="tx1"/>
                </a:solidFill>
                <a:latin typeface="+mn-lt"/>
                <a:ea typeface="楷体_GB2312"/>
              </a:rPr>
              <a:t>X </a:t>
            </a:r>
            <a:r>
              <a:rPr kumimoji="0"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的数学期望为</a:t>
            </a:r>
          </a:p>
        </p:txBody>
      </p:sp>
      <p:graphicFrame>
        <p:nvGraphicFramePr>
          <p:cNvPr id="4404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799945"/>
              </p:ext>
            </p:extLst>
          </p:nvPr>
        </p:nvGraphicFramePr>
        <p:xfrm>
          <a:off x="4346975" y="894549"/>
          <a:ext cx="3015335" cy="509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3" imgW="2616200" imgH="431800" progId="Equation.DSMT4">
                  <p:embed/>
                </p:oleObj>
              </mc:Choice>
              <mc:Fallback>
                <p:oleObj name="Equation" r:id="rId3" imgW="2616200" imgH="431800" progId="Equation.DSMT4">
                  <p:embed/>
                  <p:pic>
                    <p:nvPicPr>
                      <p:cNvPr id="4404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6975" y="894549"/>
                        <a:ext cx="3015335" cy="509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976867" y="1531212"/>
            <a:ext cx="431560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kumimoji="0"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其样本为                        ，则</a:t>
            </a:r>
          </a:p>
        </p:txBody>
      </p:sp>
      <p:graphicFrame>
        <p:nvGraphicFramePr>
          <p:cNvPr id="2" name="Object 16">
            <a:extLst>
              <a:ext uri="{FF2B5EF4-FFF2-40B4-BE49-F238E27FC236}">
                <a16:creationId xmlns:a16="http://schemas.microsoft.com/office/drawing/2014/main" id="{C6004F82-337B-C54B-3D2F-4149F14229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089781"/>
              </p:ext>
            </p:extLst>
          </p:nvPr>
        </p:nvGraphicFramePr>
        <p:xfrm>
          <a:off x="2393564" y="1511381"/>
          <a:ext cx="2115235" cy="543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5" imgW="1473200" imgH="368300" progId="Equation.3">
                  <p:embed/>
                </p:oleObj>
              </mc:Choice>
              <mc:Fallback>
                <p:oleObj name="Equation" r:id="rId5" imgW="1473200" imgH="368300" progId="Equation.3">
                  <p:embed/>
                  <p:pic>
                    <p:nvPicPr>
                      <p:cNvPr id="7988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564" y="1511381"/>
                        <a:ext cx="2115235" cy="5439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>
            <a:extLst>
              <a:ext uri="{FF2B5EF4-FFF2-40B4-BE49-F238E27FC236}">
                <a16:creationId xmlns:a16="http://schemas.microsoft.com/office/drawing/2014/main" id="{C37FD904-26D1-4D7F-DDB7-B8A527EB5E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701994"/>
              </p:ext>
            </p:extLst>
          </p:nvPr>
        </p:nvGraphicFramePr>
        <p:xfrm>
          <a:off x="2619498" y="2162948"/>
          <a:ext cx="3255130" cy="881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7" imgW="1600200" imgH="431640" progId="Equation.DSMT4">
                  <p:embed/>
                </p:oleObj>
              </mc:Choice>
              <mc:Fallback>
                <p:oleObj name="Equation" r:id="rId7" imgW="1600200" imgH="431640" progId="Equation.DSMT4">
                  <p:embed/>
                  <p:pic>
                    <p:nvPicPr>
                      <p:cNvPr id="809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498" y="2162948"/>
                        <a:ext cx="3255130" cy="881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4BBD8494-CC3A-255A-936E-56B5E39BE1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443214"/>
              </p:ext>
            </p:extLst>
          </p:nvPr>
        </p:nvGraphicFramePr>
        <p:xfrm>
          <a:off x="1766488" y="3763322"/>
          <a:ext cx="3030537" cy="87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9" imgW="1498320" imgH="431640" progId="Equation.DSMT4">
                  <p:embed/>
                </p:oleObj>
              </mc:Choice>
              <mc:Fallback>
                <p:oleObj name="Equation" r:id="rId9" imgW="1498320" imgH="431640" progId="Equation.DSMT4">
                  <p:embed/>
                  <p:pic>
                    <p:nvPicPr>
                      <p:cNvPr id="3" name="Object 6">
                        <a:extLst>
                          <a:ext uri="{FF2B5EF4-FFF2-40B4-BE49-F238E27FC236}">
                            <a16:creationId xmlns:a16="http://schemas.microsoft.com/office/drawing/2014/main" id="{C37FD904-26D1-4D7F-DDB7-B8A527EB5E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488" y="3763322"/>
                        <a:ext cx="3030537" cy="87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777CB23F-F182-B3F8-5E80-7FE7A6A59A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743540"/>
              </p:ext>
            </p:extLst>
          </p:nvPr>
        </p:nvGraphicFramePr>
        <p:xfrm>
          <a:off x="1740729" y="4910080"/>
          <a:ext cx="6532237" cy="894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11" imgW="3162240" imgH="431640" progId="Equation.DSMT4">
                  <p:embed/>
                </p:oleObj>
              </mc:Choice>
              <mc:Fallback>
                <p:oleObj name="Equation" r:id="rId11" imgW="3162240" imgH="431640" progId="Equation.DSMT4">
                  <p:embed/>
                  <p:pic>
                    <p:nvPicPr>
                      <p:cNvPr id="4" name="Object 6">
                        <a:extLst>
                          <a:ext uri="{FF2B5EF4-FFF2-40B4-BE49-F238E27FC236}">
                            <a16:creationId xmlns:a16="http://schemas.microsoft.com/office/drawing/2014/main" id="{4BBD8494-CC3A-255A-936E-56B5E39BE1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0729" y="4910080"/>
                        <a:ext cx="6532237" cy="894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5">
            <a:extLst>
              <a:ext uri="{FF2B5EF4-FFF2-40B4-BE49-F238E27FC236}">
                <a16:creationId xmlns:a16="http://schemas.microsoft.com/office/drawing/2014/main" id="{EA847D07-96BB-0436-9490-53ACAD36C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027" y="3077425"/>
            <a:ext cx="141577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kumimoji="0"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特别的，</a:t>
            </a:r>
          </a:p>
        </p:txBody>
      </p:sp>
    </p:spTree>
    <p:extLst>
      <p:ext uri="{BB962C8B-B14F-4D97-AF65-F5344CB8AC3E}">
        <p14:creationId xmlns:p14="http://schemas.microsoft.com/office/powerpoint/2010/main" val="29117254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3295418" y="3203975"/>
            <a:ext cx="564206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一、       分布</a:t>
            </a:r>
          </a:p>
        </p:txBody>
      </p:sp>
      <p:sp>
        <p:nvSpPr>
          <p:cNvPr id="22531" name="Rectangle 6"/>
          <p:cNvSpPr>
            <a:spLocks noChangeArrowheads="1"/>
          </p:cNvSpPr>
          <p:nvPr/>
        </p:nvSpPr>
        <p:spPr bwMode="auto">
          <a:xfrm>
            <a:off x="3295418" y="4014065"/>
            <a:ext cx="3815912" cy="59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二、  </a:t>
            </a:r>
            <a:r>
              <a:rPr lang="en-US" altLang="zh-CN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 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分布</a:t>
            </a:r>
          </a:p>
        </p:txBody>
      </p:sp>
      <p:grpSp>
        <p:nvGrpSpPr>
          <p:cNvPr id="22532" name="Group 8"/>
          <p:cNvGrpSpPr/>
          <p:nvPr/>
        </p:nvGrpSpPr>
        <p:grpSpPr bwMode="auto">
          <a:xfrm>
            <a:off x="1871700" y="1035050"/>
            <a:ext cx="5945150" cy="1689100"/>
            <a:chOff x="1066" y="913"/>
            <a:chExt cx="4281" cy="1101"/>
          </a:xfrm>
        </p:grpSpPr>
        <p:pic>
          <p:nvPicPr>
            <p:cNvPr id="22534" name="Picture 8" descr="卷轴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913"/>
              <a:ext cx="4281" cy="1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5" name="Rectangle 6" descr="信纸"/>
            <p:cNvSpPr>
              <a:spLocks noChangeArrowheads="1"/>
            </p:cNvSpPr>
            <p:nvPr/>
          </p:nvSpPr>
          <p:spPr bwMode="auto">
            <a:xfrm>
              <a:off x="1463" y="1168"/>
              <a:ext cx="3430" cy="59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algn="ctr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ctr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ctr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ctr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ctr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kumimoji="0" lang="zh-CN" altLang="en-US" sz="1800" b="0">
                <a:solidFill>
                  <a:srgbClr val="999933"/>
                </a:solidFill>
                <a:latin typeface="Verdana" panose="020B0604030504040204" pitchFamily="34" charset="0"/>
                <a:ea typeface="PMingLiU" panose="02020500000000000000" pitchFamily="18" charset="-120"/>
              </a:endParaRPr>
            </a:p>
          </p:txBody>
        </p:sp>
      </p:grp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1485900" y="1558925"/>
            <a:ext cx="6330950" cy="93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90525" algn="ctr" defTabSz="914400" rtl="0" eaLnBrk="1" fontAlgn="base" hangingPunct="1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781685" algn="ctr" defTabSz="914400" rtl="0" eaLnBrk="1" fontAlgn="base" hangingPunct="1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172210" algn="ctr" defTabSz="914400" rtl="0" eaLnBrk="1" fontAlgn="base" hangingPunct="1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562735" algn="ctr" defTabSz="914400" rtl="0" eaLnBrk="1" fontAlgn="base" hangingPunct="1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dirty="0"/>
              <a:t>§6.3</a:t>
            </a:r>
            <a:r>
              <a:rPr kumimoji="0" lang="zh-CN" altLang="en-US" sz="3200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几种常用的分布</a:t>
            </a:r>
          </a:p>
        </p:txBody>
      </p:sp>
      <p:graphicFrame>
        <p:nvGraphicFramePr>
          <p:cNvPr id="9" name="Object 14"/>
          <p:cNvGraphicFramePr>
            <a:graphicFrameLocks noChangeAspect="1"/>
          </p:cNvGraphicFramePr>
          <p:nvPr/>
        </p:nvGraphicFramePr>
        <p:xfrm>
          <a:off x="4173137" y="3196348"/>
          <a:ext cx="623888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5" imgW="342900" imgH="381000" progId="Equation.DSMT4">
                  <p:embed/>
                </p:oleObj>
              </mc:Choice>
              <mc:Fallback>
                <p:oleObj name="Equation" r:id="rId5" imgW="342900" imgH="381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3137" y="3196348"/>
                        <a:ext cx="623888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311860" y="4727485"/>
            <a:ext cx="3815912" cy="59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三、  </a:t>
            </a:r>
            <a:r>
              <a:rPr lang="en-US" altLang="zh-CN" b="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分布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2"/>
          <p:cNvGrpSpPr/>
          <p:nvPr/>
        </p:nvGrpSpPr>
        <p:grpSpPr bwMode="auto">
          <a:xfrm>
            <a:off x="1582438" y="3819611"/>
            <a:ext cx="2667000" cy="501650"/>
            <a:chOff x="1008" y="3435"/>
            <a:chExt cx="1717" cy="316"/>
          </a:xfrm>
        </p:grpSpPr>
        <p:graphicFrame>
          <p:nvGraphicFramePr>
            <p:cNvPr id="2054" name="Object 3"/>
            <p:cNvGraphicFramePr>
              <a:graphicFrameLocks noChangeAspect="1"/>
            </p:cNvGraphicFramePr>
            <p:nvPr/>
          </p:nvGraphicFramePr>
          <p:xfrm>
            <a:off x="1523" y="3435"/>
            <a:ext cx="120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8" name="Equation" r:id="rId3" imgW="1231900" imgH="381000" progId="Equation.3">
                    <p:embed/>
                  </p:oleObj>
                </mc:Choice>
                <mc:Fallback>
                  <p:oleObj name="Equation" r:id="rId3" imgW="1231900" imgH="3810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3" y="3435"/>
                          <a:ext cx="1202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8" name="Rectangle 4"/>
            <p:cNvSpPr>
              <a:spLocks noChangeArrowheads="1"/>
            </p:cNvSpPr>
            <p:nvPr/>
          </p:nvSpPr>
          <p:spPr bwMode="auto">
            <a:xfrm>
              <a:off x="1008" y="3441"/>
              <a:ext cx="51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r>
                <a:rPr lang="zh-CN" altLang="en-US" sz="2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记为</a:t>
              </a:r>
            </a:p>
          </p:txBody>
        </p:sp>
      </p:grpSp>
      <p:graphicFrame>
        <p:nvGraphicFramePr>
          <p:cNvPr id="205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02095"/>
              </p:ext>
            </p:extLst>
          </p:nvPr>
        </p:nvGraphicFramePr>
        <p:xfrm>
          <a:off x="1969788" y="1658485"/>
          <a:ext cx="18923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5" imgW="1460500" imgH="381000" progId="Equation.DSMT4">
                  <p:embed/>
                </p:oleObj>
              </mc:Choice>
              <mc:Fallback>
                <p:oleObj name="Equation" r:id="rId5" imgW="1460500" imgH="38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9788" y="1658485"/>
                        <a:ext cx="1892300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449068"/>
              </p:ext>
            </p:extLst>
          </p:nvPr>
        </p:nvGraphicFramePr>
        <p:xfrm>
          <a:off x="3704620" y="2296615"/>
          <a:ext cx="339725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7" imgW="2667000" imgH="419100" progId="Equation.DSMT4">
                  <p:embed/>
                </p:oleObj>
              </mc:Choice>
              <mc:Fallback>
                <p:oleObj name="Equation" r:id="rId7" imgW="26670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4620" y="2296615"/>
                        <a:ext cx="3397250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654117"/>
              </p:ext>
            </p:extLst>
          </p:nvPr>
        </p:nvGraphicFramePr>
        <p:xfrm>
          <a:off x="5612110" y="3068187"/>
          <a:ext cx="48895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9" imgW="342900" imgH="381000" progId="Equation.DSMT4">
                  <p:embed/>
                </p:oleObj>
              </mc:Choice>
              <mc:Fallback>
                <p:oleObj name="Equation" r:id="rId9" imgW="342900" imgH="381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2110" y="3068187"/>
                        <a:ext cx="48895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561181" y="1664004"/>
            <a:ext cx="23320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400" b="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862088" y="1684033"/>
            <a:ext cx="53030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相互独立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都服从标准正态分布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(0,1), </a:t>
            </a:r>
            <a:endParaRPr lang="zh-CN" altLang="en-US" sz="2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1503194" y="2360417"/>
            <a:ext cx="233910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则称随机变量：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1555504" y="3089865"/>
            <a:ext cx="422275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所服从的分布为自由度为</a:t>
            </a:r>
            <a:r>
              <a:rPr lang="zh-CN" altLang="en-US" sz="2400" i="1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6012160" y="3128512"/>
            <a:ext cx="8739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</a:t>
            </a:r>
            <a:r>
              <a:rPr lang="en-US" altLang="zh-CN" sz="2400" b="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1969788" y="846798"/>
            <a:ext cx="1082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dirty="0">
                <a:solidFill>
                  <a:srgbClr val="0000FF"/>
                </a:solidFill>
              </a:rPr>
              <a:t>分布</a:t>
            </a:r>
          </a:p>
        </p:txBody>
      </p:sp>
      <p:graphicFrame>
        <p:nvGraphicFramePr>
          <p:cNvPr id="205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371759"/>
              </p:ext>
            </p:extLst>
          </p:nvPr>
        </p:nvGraphicFramePr>
        <p:xfrm>
          <a:off x="1520526" y="752475"/>
          <a:ext cx="569912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11" imgW="355600" imgH="444500" progId="Equation.DSMT4">
                  <p:embed/>
                </p:oleObj>
              </mc:Choice>
              <mc:Fallback>
                <p:oleObj name="Equation" r:id="rId11" imgW="355600" imgH="4445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526" y="752475"/>
                        <a:ext cx="569912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" name="Rectangle 15"/>
          <p:cNvSpPr>
            <a:spLocks noGrp="1" noChangeArrowheads="1"/>
          </p:cNvSpPr>
          <p:nvPr>
            <p:ph type="title"/>
          </p:nvPr>
        </p:nvSpPr>
        <p:spPr>
          <a:xfrm>
            <a:off x="736600" y="850900"/>
            <a:ext cx="990600" cy="609600"/>
          </a:xfrm>
        </p:spPr>
        <p:txBody>
          <a:bodyPr lIns="91440" tIns="45720" rIns="91440" bIns="45720"/>
          <a:lstStyle/>
          <a:p>
            <a:pPr algn="l"/>
            <a:r>
              <a:rPr lang="zh-CN" altLang="en-US" sz="2800" b="0">
                <a:solidFill>
                  <a:srgbClr val="0000FF"/>
                </a:solidFill>
                <a:ea typeface="黑体" panose="02010609060101010101" pitchFamily="49" charset="-122"/>
              </a:rPr>
              <a:t>一、</a:t>
            </a:r>
            <a:endParaRPr lang="en-US" altLang="zh-CN" sz="2800" b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1" name="Group 2"/>
          <p:cNvGrpSpPr/>
          <p:nvPr/>
        </p:nvGrpSpPr>
        <p:grpSpPr bwMode="auto">
          <a:xfrm>
            <a:off x="2806700" y="596900"/>
            <a:ext cx="3349625" cy="514350"/>
            <a:chOff x="480" y="240"/>
            <a:chExt cx="2110" cy="324"/>
          </a:xfrm>
        </p:grpSpPr>
        <p:graphicFrame>
          <p:nvGraphicFramePr>
            <p:cNvPr id="7170" name="Object 3"/>
            <p:cNvGraphicFramePr>
              <a:graphicFrameLocks noChangeAspect="1"/>
            </p:cNvGraphicFramePr>
            <p:nvPr/>
          </p:nvGraphicFramePr>
          <p:xfrm>
            <a:off x="480" y="240"/>
            <a:ext cx="283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4" name="Equation" r:id="rId3" imgW="342900" imgH="381000" progId="Equation.DSMT4">
                    <p:embed/>
                  </p:oleObj>
                </mc:Choice>
                <mc:Fallback>
                  <p:oleObj name="Equation" r:id="rId3" imgW="342900" imgH="3810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40"/>
                          <a:ext cx="283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9" name="Rectangle 4"/>
            <p:cNvSpPr>
              <a:spLocks noChangeArrowheads="1"/>
            </p:cNvSpPr>
            <p:nvPr/>
          </p:nvSpPr>
          <p:spPr bwMode="auto">
            <a:xfrm>
              <a:off x="720" y="273"/>
              <a:ext cx="187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r>
                <a:rPr lang="zh-CN" altLang="en-US" sz="2400">
                  <a:solidFill>
                    <a:srgbClr val="080300"/>
                  </a:solidFill>
                  <a:ea typeface="楷体_GB2312" pitchFamily="49" charset="-122"/>
                </a:rPr>
                <a:t>分布的概率密度图形</a:t>
              </a:r>
            </a:p>
          </p:txBody>
        </p:sp>
      </p:grpSp>
      <p:pic>
        <p:nvPicPr>
          <p:cNvPr id="7172" name="Picture 6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62050"/>
            <a:ext cx="7283450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72" name="AutoShape 8">
            <a:hlinkClick r:id="rId7" action="ppaction://hlinkfile" highlightClick="1"/>
          </p:cNvPr>
          <p:cNvSpPr>
            <a:spLocks noChangeArrowheads="1"/>
          </p:cNvSpPr>
          <p:nvPr/>
        </p:nvSpPr>
        <p:spPr bwMode="auto">
          <a:xfrm>
            <a:off x="6616700" y="4095750"/>
            <a:ext cx="288925" cy="503238"/>
          </a:xfrm>
          <a:prstGeom prst="actionButtonMovie">
            <a:avLst/>
          </a:prstGeom>
          <a:solidFill>
            <a:schemeClr val="accent1"/>
          </a:solidFill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8"/>
          <p:cNvSpPr>
            <a:spLocks noChangeArrowheads="1"/>
          </p:cNvSpPr>
          <p:nvPr/>
        </p:nvSpPr>
        <p:spPr bwMode="auto">
          <a:xfrm>
            <a:off x="1282700" y="1760538"/>
            <a:ext cx="493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091900"/>
              </p:ext>
            </p:extLst>
          </p:nvPr>
        </p:nvGraphicFramePr>
        <p:xfrm>
          <a:off x="2023050" y="1612565"/>
          <a:ext cx="2717225" cy="770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Equation" r:id="rId4" imgW="1549080" imgH="431640" progId="Equation.DSMT4">
                  <p:embed/>
                </p:oleObj>
              </mc:Choice>
              <mc:Fallback>
                <p:oleObj name="Equation" r:id="rId4" imgW="1549080" imgH="431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3050" y="1612565"/>
                        <a:ext cx="2717225" cy="7707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6" name="组合 24"/>
          <p:cNvGrpSpPr/>
          <p:nvPr/>
        </p:nvGrpSpPr>
        <p:grpSpPr bwMode="auto">
          <a:xfrm>
            <a:off x="588963" y="1006475"/>
            <a:ext cx="6689725" cy="527050"/>
            <a:chOff x="588963" y="1006249"/>
            <a:chExt cx="6689047" cy="526823"/>
          </a:xfrm>
        </p:grpSpPr>
        <p:graphicFrame>
          <p:nvGraphicFramePr>
            <p:cNvPr id="4103" name="Object 5"/>
            <p:cNvGraphicFramePr>
              <a:graphicFrameLocks noChangeAspect="1"/>
            </p:cNvGraphicFramePr>
            <p:nvPr/>
          </p:nvGraphicFramePr>
          <p:xfrm>
            <a:off x="5849260" y="1014186"/>
            <a:ext cx="1428750" cy="503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1" name="Equation" r:id="rId6" imgW="1079500" imgH="381000" progId="Equation.DSMT4">
                    <p:embed/>
                  </p:oleObj>
                </mc:Choice>
                <mc:Fallback>
                  <p:oleObj name="Equation" r:id="rId6" imgW="1079500" imgH="3810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49260" y="1014186"/>
                          <a:ext cx="1428750" cy="503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7" name="Rectangle 6"/>
            <p:cNvSpPr>
              <a:spLocks noChangeArrowheads="1"/>
            </p:cNvSpPr>
            <p:nvPr/>
          </p:nvSpPr>
          <p:spPr bwMode="auto">
            <a:xfrm>
              <a:off x="3407004" y="1006249"/>
              <a:ext cx="25058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defRPr/>
              </a:pPr>
              <a:r>
                <a:rPr lang="zh-CN" altLang="en-US" sz="2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相互独立</a:t>
              </a:r>
              <a:r>
                <a:rPr lang="en-US" altLang="zh-CN" sz="2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2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都服从</a:t>
              </a:r>
            </a:p>
          </p:txBody>
        </p:sp>
        <p:graphicFrame>
          <p:nvGraphicFramePr>
            <p:cNvPr id="4104" name="Object 7"/>
            <p:cNvGraphicFramePr>
              <a:graphicFrameLocks noChangeAspect="1"/>
            </p:cNvGraphicFramePr>
            <p:nvPr/>
          </p:nvGraphicFramePr>
          <p:xfrm>
            <a:off x="1547584" y="1029835"/>
            <a:ext cx="1892300" cy="503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2" name="Equation" r:id="rId8" imgW="1460500" imgH="381000" progId="Equation.DSMT4">
                    <p:embed/>
                  </p:oleObj>
                </mc:Choice>
                <mc:Fallback>
                  <p:oleObj name="Equation" r:id="rId8" imgW="1460500" imgH="3810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584" y="1029835"/>
                          <a:ext cx="1892300" cy="503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1" name="Rectangle 10"/>
            <p:cNvSpPr>
              <a:spLocks noChangeArrowheads="1"/>
            </p:cNvSpPr>
            <p:nvPr/>
          </p:nvSpPr>
          <p:spPr bwMode="auto">
            <a:xfrm>
              <a:off x="588963" y="1020531"/>
              <a:ext cx="1007960" cy="4617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(1) </a:t>
              </a:r>
              <a:r>
                <a:rPr lang="zh-CN" altLang="en-US" sz="2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</a:t>
              </a:r>
            </a:p>
          </p:txBody>
        </p:sp>
      </p:grp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468313" y="566738"/>
            <a:ext cx="1881187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楷体_GB2312" pitchFamily="49" charset="-122"/>
              </a:rPr>
              <a:t>2 . 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性质</a:t>
            </a:r>
          </a:p>
        </p:txBody>
      </p:sp>
      <p:sp>
        <p:nvSpPr>
          <p:cNvPr id="89101" name="Text Box 13"/>
          <p:cNvSpPr txBox="1">
            <a:spLocks noChangeArrowheads="1"/>
          </p:cNvSpPr>
          <p:nvPr/>
        </p:nvSpPr>
        <p:spPr bwMode="auto">
          <a:xfrm>
            <a:off x="609600" y="2554288"/>
            <a:ext cx="15985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sz="2400" b="0" dirty="0">
                <a:solidFill>
                  <a:srgbClr val="0039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因为</a:t>
            </a:r>
          </a:p>
        </p:txBody>
      </p:sp>
      <p:graphicFrame>
        <p:nvGraphicFramePr>
          <p:cNvPr id="89102" name="Object 14"/>
          <p:cNvGraphicFramePr>
            <a:graphicFrameLocks noChangeAspect="1"/>
          </p:cNvGraphicFramePr>
          <p:nvPr/>
        </p:nvGraphicFramePr>
        <p:xfrm>
          <a:off x="2325688" y="2495550"/>
          <a:ext cx="24034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Equation" r:id="rId10" imgW="1905000" imgH="533400" progId="Equation.DSMT4">
                  <p:embed/>
                </p:oleObj>
              </mc:Choice>
              <mc:Fallback>
                <p:oleObj name="Equation" r:id="rId10" imgW="1905000" imgH="533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2495550"/>
                        <a:ext cx="240347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3" name="Object 15"/>
          <p:cNvGraphicFramePr>
            <a:graphicFrameLocks noChangeAspect="1"/>
          </p:cNvGraphicFramePr>
          <p:nvPr/>
        </p:nvGraphicFramePr>
        <p:xfrm>
          <a:off x="2089150" y="3195638"/>
          <a:ext cx="426085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Equation" r:id="rId12" imgW="3784600" imgH="762000" progId="Equation.DSMT4">
                  <p:embed/>
                </p:oleObj>
              </mc:Choice>
              <mc:Fallback>
                <p:oleObj name="Equation" r:id="rId12" imgW="3784600" imgH="762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3195638"/>
                        <a:ext cx="4260850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4" name="Text Box 16"/>
          <p:cNvSpPr txBox="1">
            <a:spLocks noChangeArrowheads="1"/>
          </p:cNvSpPr>
          <p:nvPr/>
        </p:nvSpPr>
        <p:spPr bwMode="auto">
          <a:xfrm>
            <a:off x="4740275" y="2562225"/>
            <a:ext cx="80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</a:p>
        </p:txBody>
      </p:sp>
      <p:sp>
        <p:nvSpPr>
          <p:cNvPr id="89105" name="Rectangle 17"/>
          <p:cNvSpPr>
            <a:spLocks noChangeArrowheads="1"/>
          </p:cNvSpPr>
          <p:nvPr/>
        </p:nvSpPr>
        <p:spPr bwMode="auto">
          <a:xfrm>
            <a:off x="574675" y="4076700"/>
            <a:ext cx="546417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楷体_GB2312" pitchFamily="49" charset="-12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2 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, … , </a:t>
            </a:r>
            <a:r>
              <a:rPr lang="en-US" altLang="zh-CN" sz="2400" i="1" dirty="0" err="1">
                <a:solidFill>
                  <a:schemeClr val="tx1"/>
                </a:solidFill>
                <a:latin typeface="+mn-lt"/>
                <a:ea typeface="楷体_GB2312" pitchFamily="49" charset="-122"/>
              </a:rPr>
              <a:t>X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+mn-lt"/>
                <a:ea typeface="楷体_GB2312" pitchFamily="49" charset="-122"/>
              </a:rPr>
              <a:t>n</a:t>
            </a:r>
            <a:r>
              <a:rPr lang="en-US" altLang="zh-CN" sz="2400" i="1" baseline="-25000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 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相互独立，</a:t>
            </a:r>
            <a:endParaRPr lang="zh-CN" altLang="zh-CN" sz="2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77" name="Text Box 10"/>
          <p:cNvSpPr txBox="1">
            <a:spLocks noChangeArrowheads="1"/>
          </p:cNvSpPr>
          <p:nvPr/>
        </p:nvSpPr>
        <p:spPr bwMode="auto">
          <a:xfrm>
            <a:off x="5149850" y="4841875"/>
            <a:ext cx="2659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也是相互独立的。</a:t>
            </a:r>
          </a:p>
        </p:txBody>
      </p:sp>
      <p:graphicFrame>
        <p:nvGraphicFramePr>
          <p:cNvPr id="15367" name="Object 11"/>
          <p:cNvGraphicFramePr>
            <a:graphicFrameLocks noChangeAspect="1"/>
          </p:cNvGraphicFramePr>
          <p:nvPr/>
        </p:nvGraphicFramePr>
        <p:xfrm>
          <a:off x="1023938" y="4673600"/>
          <a:ext cx="4081462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Equation" r:id="rId14" imgW="3619500" imgH="762000" progId="Equation.DSMT4">
                  <p:embed/>
                </p:oleObj>
              </mc:Choice>
              <mc:Fallback>
                <p:oleObj name="Equation" r:id="rId14" imgW="3619500" imgH="762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4673600"/>
                        <a:ext cx="4081462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6"/>
          <p:cNvGraphicFramePr>
            <a:graphicFrameLocks noChangeAspect="1"/>
          </p:cNvGraphicFramePr>
          <p:nvPr/>
        </p:nvGraphicFramePr>
        <p:xfrm>
          <a:off x="973138" y="5429250"/>
          <a:ext cx="6265862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Equation" r:id="rId16" imgW="5207000" imgH="889000" progId="Equation.DSMT4">
                  <p:embed/>
                </p:oleObj>
              </mc:Choice>
              <mc:Fallback>
                <p:oleObj name="Equation" r:id="rId16" imgW="5207000" imgH="889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5429250"/>
                        <a:ext cx="6265862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01" grpId="0" build="p" autoUpdateAnimBg="0"/>
      <p:bldP spid="89104" grpId="0" build="p" autoUpdateAnimBg="0"/>
      <p:bldP spid="89105" grpId="0" autoUpdateAnimBg="0"/>
      <p:bldP spid="1537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642745"/>
              </p:ext>
            </p:extLst>
          </p:nvPr>
        </p:nvGraphicFramePr>
        <p:xfrm>
          <a:off x="2823029" y="1435101"/>
          <a:ext cx="3294063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Equation" r:id="rId3" imgW="2286000" imgH="381000" progId="Equation.DSMT4">
                  <p:embed/>
                </p:oleObj>
              </mc:Choice>
              <mc:Fallback>
                <p:oleObj name="Equation" r:id="rId3" imgW="2286000" imgH="381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3029" y="1435101"/>
                        <a:ext cx="3294063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5" name="Object 3"/>
          <p:cNvGraphicFramePr>
            <a:graphicFrameLocks noChangeAspect="1"/>
          </p:cNvGraphicFramePr>
          <p:nvPr/>
        </p:nvGraphicFramePr>
        <p:xfrm>
          <a:off x="1574800" y="850900"/>
          <a:ext cx="35623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Equation" r:id="rId5" imgW="2692400" imgH="381000" progId="Equation.DSMT4">
                  <p:embed/>
                </p:oleObj>
              </mc:Choice>
              <mc:Fallback>
                <p:oleObj name="Equation" r:id="rId5" imgW="2692400" imgH="38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850900"/>
                        <a:ext cx="35623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5096845" y="871538"/>
            <a:ext cx="3930650" cy="10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楷体_GB2312" pitchFamily="49" charset="-12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2</a:t>
            </a:r>
            <a:r>
              <a:rPr lang="en-US" altLang="zh-CN" sz="2400" baseline="-25000" dirty="0">
                <a:solidFill>
                  <a:schemeClr val="tx1"/>
                </a:solidFill>
                <a:latin typeface="黑体" panose="02010609060101010101" pitchFamily="49" charset="-122"/>
                <a:ea typeface="楷体_GB2312" pitchFamily="49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相互独立，则</a:t>
            </a:r>
          </a:p>
          <a:p>
            <a:pPr eaLnBrk="0" hangingPunct="0">
              <a:spcBef>
                <a:spcPct val="50000"/>
              </a:spcBef>
              <a:defRPr/>
            </a:pP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楷体_GB2312" pitchFamily="49" charset="-122"/>
            </a:endParaRPr>
          </a:p>
        </p:txBody>
      </p:sp>
      <p:grpSp>
        <p:nvGrpSpPr>
          <p:cNvPr id="2" name="Group 17"/>
          <p:cNvGrpSpPr/>
          <p:nvPr/>
        </p:nvGrpSpPr>
        <p:grpSpPr bwMode="auto">
          <a:xfrm>
            <a:off x="944563" y="2048553"/>
            <a:ext cx="4210050" cy="523875"/>
            <a:chOff x="376" y="3519"/>
            <a:chExt cx="2652" cy="330"/>
          </a:xfrm>
        </p:grpSpPr>
        <p:sp>
          <p:nvSpPr>
            <p:cNvPr id="5145" name="Rectangle 6"/>
            <p:cNvSpPr>
              <a:spLocks noChangeArrowheads="1"/>
            </p:cNvSpPr>
            <p:nvPr/>
          </p:nvSpPr>
          <p:spPr bwMode="auto">
            <a:xfrm>
              <a:off x="376" y="3533"/>
              <a:ext cx="265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r>
                <a:rPr lang="zh-CN" altLang="en-US" sz="2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这个性质叫</a:t>
              </a:r>
              <a:r>
                <a:rPr lang="zh-CN" altLang="en-US" sz="2400" dirty="0">
                  <a:solidFill>
                    <a:schemeClr val="tx1"/>
                  </a:solidFill>
                  <a:ea typeface="楷体_GB2312" pitchFamily="49" charset="-122"/>
                </a:rPr>
                <a:t>   </a:t>
              </a:r>
              <a:r>
                <a:rPr lang="zh-CN" altLang="en-US" sz="2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分布的可加性</a:t>
              </a:r>
              <a:r>
                <a:rPr lang="en-US" altLang="zh-CN" sz="2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</a:p>
          </p:txBody>
        </p:sp>
        <p:graphicFrame>
          <p:nvGraphicFramePr>
            <p:cNvPr id="513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6765116"/>
                </p:ext>
              </p:extLst>
            </p:nvPr>
          </p:nvGraphicFramePr>
          <p:xfrm>
            <a:off x="1399" y="3519"/>
            <a:ext cx="290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2" name="Equation" r:id="rId7" imgW="342900" imgH="381000" progId="Equation.DSMT4">
                    <p:embed/>
                  </p:oleObj>
                </mc:Choice>
                <mc:Fallback>
                  <p:oleObj name="Equation" r:id="rId7" imgW="342900" imgH="3810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9" y="3519"/>
                          <a:ext cx="290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0120" name="Rectangle 8"/>
          <p:cNvSpPr>
            <a:spLocks noChangeArrowheads="1"/>
          </p:cNvSpPr>
          <p:nvPr/>
        </p:nvSpPr>
        <p:spPr bwMode="auto">
          <a:xfrm>
            <a:off x="527050" y="862013"/>
            <a:ext cx="1649413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</a:p>
        </p:txBody>
      </p:sp>
      <p:graphicFrame>
        <p:nvGraphicFramePr>
          <p:cNvPr id="21508" name="Object 6"/>
          <p:cNvGraphicFramePr>
            <a:graphicFrameLocks noChangeAspect="1"/>
          </p:cNvGraphicFramePr>
          <p:nvPr/>
        </p:nvGraphicFramePr>
        <p:xfrm>
          <a:off x="1665288" y="3627438"/>
          <a:ext cx="3395662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9" imgW="2667000" imgH="419100" progId="Equation.DSMT4">
                  <p:embed/>
                </p:oleObj>
              </mc:Choice>
              <mc:Fallback>
                <p:oleObj name="Equation" r:id="rId9" imgW="26670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3627438"/>
                        <a:ext cx="3395662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4" name="TextBox 15"/>
          <p:cNvSpPr txBox="1">
            <a:spLocks noChangeArrowheads="1"/>
          </p:cNvSpPr>
          <p:nvPr/>
        </p:nvSpPr>
        <p:spPr bwMode="auto">
          <a:xfrm>
            <a:off x="571500" y="2851150"/>
            <a:ext cx="1289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zh-CN" altLang="en-US" sz="2400">
                <a:solidFill>
                  <a:srgbClr val="004ADE"/>
                </a:solidFill>
                <a:latin typeface="楷体_GB2312" pitchFamily="49" charset="-122"/>
              </a:rPr>
              <a:t>证明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1682750" y="2851150"/>
          <a:ext cx="35623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Equation" r:id="rId11" imgW="2692400" imgH="381000" progId="Equation.DSMT4">
                  <p:embed/>
                </p:oleObj>
              </mc:Choice>
              <mc:Fallback>
                <p:oleObj name="Equation" r:id="rId11" imgW="2692400" imgH="38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2851150"/>
                        <a:ext cx="35623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5" name="TextBox 17"/>
          <p:cNvSpPr txBox="1">
            <a:spLocks noChangeArrowheads="1"/>
          </p:cNvSpPr>
          <p:nvPr/>
        </p:nvSpPr>
        <p:spPr bwMode="auto">
          <a:xfrm>
            <a:off x="927100" y="3633788"/>
            <a:ext cx="622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1684338" y="4260850"/>
          <a:ext cx="32353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Equation" r:id="rId13" imgW="2540000" imgH="419100" progId="Equation.DSMT4">
                  <p:embed/>
                </p:oleObj>
              </mc:Choice>
              <mc:Fallback>
                <p:oleObj name="Equation" r:id="rId13" imgW="25400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4260850"/>
                        <a:ext cx="323532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5154613" y="3656013"/>
          <a:ext cx="169862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Equation" r:id="rId15" imgW="1333500" imgH="406400" progId="Equation.DSMT4">
                  <p:embed/>
                </p:oleObj>
              </mc:Choice>
              <mc:Fallback>
                <p:oleObj name="Equation" r:id="rId15" imgW="1333500" imgH="406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613" y="3656013"/>
                        <a:ext cx="1698625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5095875" y="4308475"/>
          <a:ext cx="16446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Equation" r:id="rId17" imgW="1295400" imgH="406400" progId="Equation.DSMT4">
                  <p:embed/>
                </p:oleObj>
              </mc:Choice>
              <mc:Fallback>
                <p:oleObj name="Equation" r:id="rId17" imgW="1295400" imgH="406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5" y="4308475"/>
                        <a:ext cx="1644650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6" name="TextBox 22"/>
          <p:cNvSpPr txBox="1">
            <a:spLocks noChangeArrowheads="1"/>
          </p:cNvSpPr>
          <p:nvPr/>
        </p:nvSpPr>
        <p:spPr bwMode="auto">
          <a:xfrm>
            <a:off x="6758880" y="3663950"/>
            <a:ext cx="213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且相互独立</a:t>
            </a:r>
          </a:p>
        </p:txBody>
      </p:sp>
      <p:sp>
        <p:nvSpPr>
          <p:cNvPr id="21527" name="TextBox 23"/>
          <p:cNvSpPr txBox="1">
            <a:spLocks noChangeArrowheads="1"/>
          </p:cNvSpPr>
          <p:nvPr/>
        </p:nvSpPr>
        <p:spPr bwMode="auto">
          <a:xfrm>
            <a:off x="6714430" y="4300538"/>
            <a:ext cx="2133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且相互独立</a:t>
            </a:r>
          </a:p>
        </p:txBody>
      </p:sp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1196975" y="4984750"/>
          <a:ext cx="6443663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Equation" r:id="rId19" imgW="5054600" imgH="419100" progId="Equation.DSMT4">
                  <p:embed/>
                </p:oleObj>
              </mc:Choice>
              <mc:Fallback>
                <p:oleObj name="Equation" r:id="rId19" imgW="5054600" imgH="419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4984750"/>
                        <a:ext cx="6443663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36613" y="5768975"/>
            <a:ext cx="3930650" cy="10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楷体_GB2312" pitchFamily="49" charset="-12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2</a:t>
            </a:r>
            <a:r>
              <a:rPr lang="en-US" altLang="zh-CN" sz="2400" baseline="-25000" dirty="0">
                <a:solidFill>
                  <a:schemeClr val="tx1"/>
                </a:solidFill>
                <a:latin typeface="黑体" panose="02010609060101010101" pitchFamily="49" charset="-122"/>
                <a:ea typeface="楷体_GB2312" pitchFamily="49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相互独立，则</a:t>
            </a:r>
          </a:p>
          <a:p>
            <a:pPr eaLnBrk="0" hangingPunct="0">
              <a:spcBef>
                <a:spcPct val="50000"/>
              </a:spcBef>
              <a:defRPr/>
            </a:pP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楷体_GB2312" pitchFamily="49" charset="-122"/>
            </a:endParaRPr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738333"/>
              </p:ext>
            </p:extLst>
          </p:nvPr>
        </p:nvGraphicFramePr>
        <p:xfrm>
          <a:off x="4166955" y="5733256"/>
          <a:ext cx="329406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Equation" r:id="rId21" imgW="2286000" imgH="381000" progId="Equation.DSMT4">
                  <p:embed/>
                </p:oleObj>
              </mc:Choice>
              <mc:Fallback>
                <p:oleObj name="Equation" r:id="rId21" imgW="2286000" imgH="381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6955" y="5733256"/>
                        <a:ext cx="3294062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9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"/>
                                        <p:tgtEl>
                                          <p:spTgt spid="90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75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 build="p" autoUpdateAnimBg="0"/>
      <p:bldP spid="90120" grpId="0" build="p" autoUpdateAnimBg="0"/>
      <p:bldP spid="21524" grpId="0"/>
      <p:bldP spid="21525" grpId="0"/>
      <p:bldP spid="21526" grpId="0"/>
      <p:bldP spid="21527" grpId="0"/>
      <p:bldP spid="2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9" name="Rectangle 2"/>
          <p:cNvSpPr>
            <a:spLocks noChangeArrowheads="1"/>
          </p:cNvSpPr>
          <p:nvPr/>
        </p:nvSpPr>
        <p:spPr bwMode="auto">
          <a:xfrm>
            <a:off x="3009900" y="812494"/>
            <a:ext cx="43656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则可以求得 </a:t>
            </a:r>
            <a:r>
              <a:rPr lang="en-US" altLang="zh-CN" sz="2400" i="1" dirty="0">
                <a:solidFill>
                  <a:srgbClr val="FF0000"/>
                </a:solidFill>
                <a:latin typeface="+mj-lt"/>
                <a:ea typeface="楷体_GB2312" pitchFamily="49" charset="-122"/>
              </a:rPr>
              <a:t>E</a:t>
            </a:r>
            <a:r>
              <a:rPr lang="en-US" altLang="zh-CN" sz="2400" dirty="0">
                <a:solidFill>
                  <a:srgbClr val="FF0000"/>
                </a:solidFill>
                <a:latin typeface="+mj-lt"/>
                <a:ea typeface="楷体_GB2312" pitchFamily="49" charset="-122"/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  <a:latin typeface="+mj-lt"/>
                <a:ea typeface="楷体_GB2312" pitchFamily="49" charset="-122"/>
              </a:rPr>
              <a:t>X</a:t>
            </a:r>
            <a:r>
              <a:rPr lang="en-US" altLang="zh-CN" sz="2400" dirty="0">
                <a:solidFill>
                  <a:srgbClr val="FF0000"/>
                </a:solidFill>
                <a:latin typeface="+mj-lt"/>
                <a:ea typeface="楷体_GB2312" pitchFamily="49" charset="-122"/>
              </a:rPr>
              <a:t>)=</a:t>
            </a:r>
            <a:r>
              <a:rPr lang="en-US" altLang="zh-CN" sz="2400" i="1" dirty="0">
                <a:solidFill>
                  <a:srgbClr val="FF0000"/>
                </a:solidFill>
                <a:latin typeface="+mj-lt"/>
                <a:ea typeface="楷体_GB2312" pitchFamily="49" charset="-122"/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latin typeface="+mj-lt"/>
                <a:ea typeface="楷体_GB2312" pitchFamily="49" charset="-122"/>
              </a:rPr>
              <a:t>,  </a:t>
            </a:r>
            <a:r>
              <a:rPr lang="en-US" altLang="zh-CN" sz="2400" i="1" dirty="0">
                <a:solidFill>
                  <a:srgbClr val="FF0000"/>
                </a:solidFill>
                <a:latin typeface="+mj-lt"/>
                <a:ea typeface="楷体_GB2312" pitchFamily="49" charset="-122"/>
              </a:rPr>
              <a:t>D</a:t>
            </a:r>
            <a:r>
              <a:rPr lang="en-US" altLang="zh-CN" sz="2400" dirty="0">
                <a:solidFill>
                  <a:srgbClr val="FF0000"/>
                </a:solidFill>
                <a:latin typeface="+mj-lt"/>
                <a:ea typeface="楷体_GB2312" pitchFamily="49" charset="-122"/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  <a:latin typeface="+mj-lt"/>
                <a:ea typeface="楷体_GB2312" pitchFamily="49" charset="-122"/>
              </a:rPr>
              <a:t>X</a:t>
            </a:r>
            <a:r>
              <a:rPr lang="en-US" altLang="zh-CN" sz="2400" dirty="0">
                <a:solidFill>
                  <a:srgbClr val="FF0000"/>
                </a:solidFill>
                <a:latin typeface="+mj-lt"/>
                <a:ea typeface="楷体_GB2312" pitchFamily="49" charset="-122"/>
              </a:rPr>
              <a:t>)=2</a:t>
            </a:r>
            <a:r>
              <a:rPr lang="en-US" altLang="zh-CN" sz="2400" i="1" dirty="0">
                <a:solidFill>
                  <a:srgbClr val="FF0000"/>
                </a:solidFill>
                <a:latin typeface="+mj-lt"/>
                <a:ea typeface="楷体_GB2312" pitchFamily="49" charset="-122"/>
              </a:rPr>
              <a:t>n</a:t>
            </a:r>
          </a:p>
        </p:txBody>
      </p:sp>
      <p:sp>
        <p:nvSpPr>
          <p:cNvPr id="17420" name="Rectangle 3"/>
          <p:cNvSpPr>
            <a:spLocks noChangeArrowheads="1"/>
          </p:cNvSpPr>
          <p:nvPr/>
        </p:nvSpPr>
        <p:spPr bwMode="auto">
          <a:xfrm>
            <a:off x="549275" y="754063"/>
            <a:ext cx="106150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 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504950" y="747713"/>
          <a:ext cx="15398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Equation" r:id="rId3" imgW="1168400" imgH="381000" progId="Equation.DSMT4">
                  <p:embed/>
                </p:oleObj>
              </mc:Choice>
              <mc:Fallback>
                <p:oleObj name="Equation" r:id="rId3" imgW="1168400" imgH="38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747713"/>
                        <a:ext cx="15398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3076575" y="4445195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endParaRPr lang="zh-CN" altLang="en-US" sz="240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736600" y="1458913"/>
            <a:ext cx="80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</a:t>
            </a:r>
          </a:p>
        </p:txBody>
      </p:sp>
      <p:graphicFrame>
        <p:nvGraphicFramePr>
          <p:cNvPr id="91143" name="Object 7"/>
          <p:cNvGraphicFramePr>
            <a:graphicFrameLocks noChangeAspect="1"/>
          </p:cNvGraphicFramePr>
          <p:nvPr/>
        </p:nvGraphicFramePr>
        <p:xfrm>
          <a:off x="1549400" y="1387475"/>
          <a:ext cx="3643313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5" imgW="3009900" imgH="444500" progId="Equation.DSMT4">
                  <p:embed/>
                </p:oleObj>
              </mc:Choice>
              <mc:Fallback>
                <p:oleObj name="Equation" r:id="rId5" imgW="3009900" imgH="444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1387475"/>
                        <a:ext cx="3643313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5" name="Object 9"/>
          <p:cNvGraphicFramePr>
            <a:graphicFrameLocks noChangeAspect="1"/>
          </p:cNvGraphicFramePr>
          <p:nvPr/>
        </p:nvGraphicFramePr>
        <p:xfrm>
          <a:off x="3905250" y="2122488"/>
          <a:ext cx="366077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Equation" r:id="rId7" imgW="3619500" imgH="533400" progId="Equation.DSMT4">
                  <p:embed/>
                </p:oleObj>
              </mc:Choice>
              <mc:Fallback>
                <p:oleObj name="Equation" r:id="rId7" imgW="3619500" imgH="533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2122488"/>
                        <a:ext cx="3660775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7" name="Object 11"/>
          <p:cNvGraphicFramePr>
            <a:graphicFrameLocks noChangeAspect="1"/>
          </p:cNvGraphicFramePr>
          <p:nvPr/>
        </p:nvGraphicFramePr>
        <p:xfrm>
          <a:off x="1343025" y="2844800"/>
          <a:ext cx="52736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Equation" r:id="rId9" imgW="4597400" imgH="533400" progId="Equation.DSMT4">
                  <p:embed/>
                </p:oleObj>
              </mc:Choice>
              <mc:Fallback>
                <p:oleObj name="Equation" r:id="rId9" imgW="4597400" imgH="533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2844800"/>
                        <a:ext cx="5273675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8" name="Text Box 12"/>
          <p:cNvSpPr txBox="1">
            <a:spLocks noChangeArrowheads="1"/>
          </p:cNvSpPr>
          <p:nvPr/>
        </p:nvSpPr>
        <p:spPr bwMode="auto">
          <a:xfrm>
            <a:off x="739775" y="3614738"/>
            <a:ext cx="80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</a:p>
        </p:txBody>
      </p:sp>
      <p:graphicFrame>
        <p:nvGraphicFramePr>
          <p:cNvPr id="91149" name="Object 13"/>
          <p:cNvGraphicFramePr>
            <a:graphicFrameLocks noChangeAspect="1"/>
          </p:cNvGraphicFramePr>
          <p:nvPr/>
        </p:nvGraphicFramePr>
        <p:xfrm>
          <a:off x="1554163" y="3517900"/>
          <a:ext cx="301625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Equation" r:id="rId11" imgW="2565400" imgH="533400" progId="Equation.DSMT4">
                  <p:embed/>
                </p:oleObj>
              </mc:Choice>
              <mc:Fallback>
                <p:oleObj name="Equation" r:id="rId11" imgW="2565400" imgH="533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3517900"/>
                        <a:ext cx="3016250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0" name="Object 14"/>
          <p:cNvGraphicFramePr>
            <a:graphicFrameLocks noChangeAspect="1"/>
          </p:cNvGraphicFramePr>
          <p:nvPr/>
        </p:nvGraphicFramePr>
        <p:xfrm>
          <a:off x="4695825" y="3562350"/>
          <a:ext cx="312737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Equation" r:id="rId13" imgW="2755900" imgH="533400" progId="Equation.DSMT4">
                  <p:embed/>
                </p:oleObj>
              </mc:Choice>
              <mc:Fallback>
                <p:oleObj name="Equation" r:id="rId13" imgW="2755900" imgH="533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5825" y="3562350"/>
                        <a:ext cx="3127375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51" name="Rectangle 15"/>
          <p:cNvSpPr>
            <a:spLocks noChangeArrowheads="1"/>
          </p:cNvSpPr>
          <p:nvPr/>
        </p:nvSpPr>
        <p:spPr bwMode="auto">
          <a:xfrm>
            <a:off x="704850" y="4391220"/>
            <a:ext cx="3587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应用中心极限定理可得，</a:t>
            </a:r>
          </a:p>
        </p:txBody>
      </p:sp>
      <p:grpSp>
        <p:nvGrpSpPr>
          <p:cNvPr id="2" name="Group 16"/>
          <p:cNvGrpSpPr/>
          <p:nvPr/>
        </p:nvGrpSpPr>
        <p:grpSpPr bwMode="auto">
          <a:xfrm>
            <a:off x="703744" y="4992890"/>
            <a:ext cx="7353300" cy="506412"/>
            <a:chOff x="288" y="884"/>
            <a:chExt cx="4320" cy="319"/>
          </a:xfrm>
        </p:grpSpPr>
        <p:sp>
          <p:nvSpPr>
            <p:cNvPr id="17432" name="Text Box 17"/>
            <p:cNvSpPr txBox="1">
              <a:spLocks noChangeArrowheads="1"/>
            </p:cNvSpPr>
            <p:nvPr/>
          </p:nvSpPr>
          <p:spPr bwMode="auto">
            <a:xfrm>
              <a:off x="816" y="912"/>
              <a:ext cx="3792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just" eaLnBrk="0" hangingPunct="0">
                <a:spcBef>
                  <a:spcPct val="50000"/>
                </a:spcBef>
                <a:defRPr/>
              </a:pPr>
              <a:r>
                <a: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楷体_GB2312" pitchFamily="49" charset="-122"/>
                </a:rPr>
                <a:t>       </a:t>
              </a:r>
              <a:r>
                <a:rPr lang="zh-CN" altLang="en-US" sz="2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，则当</a:t>
              </a:r>
              <a:r>
                <a:rPr lang="en-US" altLang="zh-CN" sz="2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zh-CN" altLang="en-US" sz="2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充分大时，</a:t>
              </a:r>
            </a:p>
          </p:txBody>
        </p:sp>
        <p:grpSp>
          <p:nvGrpSpPr>
            <p:cNvPr id="6174" name="Group 18"/>
            <p:cNvGrpSpPr/>
            <p:nvPr/>
          </p:nvGrpSpPr>
          <p:grpSpPr bwMode="auto">
            <a:xfrm>
              <a:off x="288" y="884"/>
              <a:ext cx="1243" cy="317"/>
              <a:chOff x="288" y="884"/>
              <a:chExt cx="1243" cy="317"/>
            </a:xfrm>
          </p:grpSpPr>
          <p:graphicFrame>
            <p:nvGraphicFramePr>
              <p:cNvPr id="6155" name="Object 11"/>
              <p:cNvGraphicFramePr>
                <a:graphicFrameLocks noChangeAspect="1"/>
              </p:cNvGraphicFramePr>
              <p:nvPr/>
            </p:nvGraphicFramePr>
            <p:xfrm>
              <a:off x="560" y="884"/>
              <a:ext cx="971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60" name="Equation" r:id="rId15" imgW="1168400" imgH="381000" progId="Equation.DSMT4">
                      <p:embed/>
                    </p:oleObj>
                  </mc:Choice>
                  <mc:Fallback>
                    <p:oleObj name="Equation" r:id="rId15" imgW="1168400" imgH="381000" progId="Equation.DSMT4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0" y="884"/>
                            <a:ext cx="971" cy="3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75" name="Rectangle 20"/>
              <p:cNvSpPr>
                <a:spLocks noChangeArrowheads="1"/>
              </p:cNvSpPr>
              <p:nvPr/>
            </p:nvSpPr>
            <p:spPr bwMode="auto">
              <a:xfrm>
                <a:off x="288" y="894"/>
                <a:ext cx="34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rgbClr val="00006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rgbClr val="00006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rgbClr val="00006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rgbClr val="00006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rgbClr val="00006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00006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00006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00006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00006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r>
                  <a:rPr lang="zh-CN" altLang="en-US" sz="2400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</a:t>
                </a:r>
              </a:p>
            </p:txBody>
          </p:sp>
        </p:grpSp>
      </p:grpSp>
      <p:graphicFrame>
        <p:nvGraphicFramePr>
          <p:cNvPr id="9115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096003"/>
              </p:ext>
            </p:extLst>
          </p:nvPr>
        </p:nvGraphicFramePr>
        <p:xfrm>
          <a:off x="841375" y="5613595"/>
          <a:ext cx="9207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Equation" r:id="rId17" imgW="698500" imgH="698500" progId="Equation.DSMT4">
                  <p:embed/>
                </p:oleObj>
              </mc:Choice>
              <mc:Fallback>
                <p:oleObj name="Equation" r:id="rId17" imgW="698500" imgH="6985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5613595"/>
                        <a:ext cx="92075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58" name="Rectangle 22"/>
          <p:cNvSpPr>
            <a:spLocks noChangeArrowheads="1"/>
          </p:cNvSpPr>
          <p:nvPr/>
        </p:nvSpPr>
        <p:spPr bwMode="auto">
          <a:xfrm>
            <a:off x="1771650" y="5808858"/>
            <a:ext cx="393700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的分布近似正态分布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(0,1)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楷体_GB2312" pitchFamily="49" charset="-122"/>
              </a:rPr>
              <a:t>.</a:t>
            </a:r>
          </a:p>
        </p:txBody>
      </p:sp>
      <p:grpSp>
        <p:nvGrpSpPr>
          <p:cNvPr id="4" name="组合 29"/>
          <p:cNvGrpSpPr/>
          <p:nvPr/>
        </p:nvGrpSpPr>
        <p:grpSpPr bwMode="auto">
          <a:xfrm>
            <a:off x="704850" y="2139950"/>
            <a:ext cx="3306763" cy="482600"/>
            <a:chOff x="215900" y="2139950"/>
            <a:chExt cx="3306762" cy="482600"/>
          </a:xfrm>
        </p:grpSpPr>
        <p:sp>
          <p:nvSpPr>
            <p:cNvPr id="6170" name="TextBox 26"/>
            <p:cNvSpPr txBox="1">
              <a:spLocks noChangeArrowheads="1"/>
            </p:cNvSpPr>
            <p:nvPr/>
          </p:nvSpPr>
          <p:spPr bwMode="auto">
            <a:xfrm>
              <a:off x="215900" y="2139950"/>
              <a:ext cx="15557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r>
                <a:rPr lang="zh-CN" altLang="en-US" sz="2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由于</a:t>
              </a:r>
            </a:p>
          </p:txBody>
        </p:sp>
        <p:grpSp>
          <p:nvGrpSpPr>
            <p:cNvPr id="6171" name="组合 28"/>
            <p:cNvGrpSpPr/>
            <p:nvPr/>
          </p:nvGrpSpPr>
          <p:grpSpPr bwMode="auto">
            <a:xfrm>
              <a:off x="1015365" y="2139950"/>
              <a:ext cx="2507297" cy="482600"/>
              <a:chOff x="997903" y="2139950"/>
              <a:chExt cx="2507297" cy="482600"/>
            </a:xfrm>
          </p:grpSpPr>
          <p:graphicFrame>
            <p:nvGraphicFramePr>
              <p:cNvPr id="91144" name="Object 8"/>
              <p:cNvGraphicFramePr>
                <a:graphicFrameLocks noChangeAspect="1"/>
              </p:cNvGraphicFramePr>
              <p:nvPr/>
            </p:nvGraphicFramePr>
            <p:xfrm>
              <a:off x="997903" y="2166938"/>
              <a:ext cx="1724025" cy="455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62" name="Equation" r:id="rId19" imgW="1562100" imgH="406400" progId="Equation.DSMT4">
                      <p:embed/>
                    </p:oleObj>
                  </mc:Choice>
                  <mc:Fallback>
                    <p:oleObj name="Equation" r:id="rId19" imgW="1562100" imgH="406400" progId="Equation.DSMT4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97903" y="2166938"/>
                            <a:ext cx="1724025" cy="4556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72" name="TextBox 27"/>
              <p:cNvSpPr txBox="1">
                <a:spLocks noChangeArrowheads="1"/>
              </p:cNvSpPr>
              <p:nvPr/>
            </p:nvSpPr>
            <p:spPr bwMode="auto">
              <a:xfrm>
                <a:off x="2927350" y="2139950"/>
                <a:ext cx="577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rgbClr val="00006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rgbClr val="00006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rgbClr val="00006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rgbClr val="00006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rgbClr val="00006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00006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00006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00006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00006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r>
                  <a:rPr lang="zh-CN" altLang="en-US" sz="2400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</a:t>
                </a:r>
              </a:p>
            </p:txBody>
          </p:sp>
        </p:grpSp>
      </p:grpSp>
      <p:graphicFrame>
        <p:nvGraphicFramePr>
          <p:cNvPr id="3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927628"/>
              </p:ext>
            </p:extLst>
          </p:nvPr>
        </p:nvGraphicFramePr>
        <p:xfrm>
          <a:off x="5430838" y="4832545"/>
          <a:ext cx="2163762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Equation" r:id="rId21" imgW="1524000" imgH="508000" progId="Equation.DSMT4">
                  <p:embed/>
                </p:oleObj>
              </mc:Choice>
              <mc:Fallback>
                <p:oleObj name="Equation" r:id="rId21" imgW="1524000" imgH="5080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0838" y="4832545"/>
                        <a:ext cx="2163762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1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build="p" autoUpdateAnimBg="0"/>
      <p:bldP spid="91142" grpId="0" build="p" autoUpdateAnimBg="0"/>
      <p:bldP spid="91148" grpId="0" build="p" autoUpdateAnimBg="0"/>
      <p:bldP spid="91151" grpId="0"/>
      <p:bldP spid="91158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xfrm>
            <a:off x="438150" y="595313"/>
            <a:ext cx="8705850" cy="533400"/>
          </a:xfrm>
        </p:spPr>
        <p:txBody>
          <a:bodyPr vert="horz" wrap="square" lIns="91440" tIns="45720" rIns="91440" bIns="45720" anchor="ctr"/>
          <a:lstStyle/>
          <a:p>
            <a:pPr algn="l">
              <a:buNone/>
            </a:pPr>
            <a:r>
              <a:rPr lang="zh-CN" altLang="en-US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是来自总体                     的一个样本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352493"/>
              </p:ext>
            </p:extLst>
          </p:nvPr>
        </p:nvGraphicFramePr>
        <p:xfrm>
          <a:off x="5059696" y="696519"/>
          <a:ext cx="1889052" cy="404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3" imgW="1066680" imgH="228600" progId="Equation.DSMT4">
                  <p:embed/>
                </p:oleObj>
              </mc:Choice>
              <mc:Fallback>
                <p:oleObj name="Equation" r:id="rId3" imgW="1066680" imgH="228600" progId="Equation.DSMT4">
                  <p:embed/>
                  <p:pic>
                    <p:nvPicPr>
                      <p:cNvPr id="41987" name="Object 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59696" y="696519"/>
                        <a:ext cx="1889052" cy="40445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809264"/>
              </p:ext>
            </p:extLst>
          </p:nvPr>
        </p:nvGraphicFramePr>
        <p:xfrm>
          <a:off x="1508271" y="658459"/>
          <a:ext cx="2014765" cy="467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Equation" r:id="rId5" imgW="1028520" imgH="241200" progId="Equation.DSMT4">
                  <p:embed/>
                </p:oleObj>
              </mc:Choice>
              <mc:Fallback>
                <p:oleObj name="Equation" r:id="rId5" imgW="1028520" imgH="241200" progId="Equation.DSMT4">
                  <p:embed/>
                  <p:pic>
                    <p:nvPicPr>
                      <p:cNvPr id="41988" name="Object 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08271" y="658459"/>
                        <a:ext cx="2014765" cy="4679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470387"/>
              </p:ext>
            </p:extLst>
          </p:nvPr>
        </p:nvGraphicFramePr>
        <p:xfrm>
          <a:off x="2515653" y="1245583"/>
          <a:ext cx="3276093" cy="646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Equation" r:id="rId7" imgW="1803240" imgH="355320" progId="Equation.DSMT4">
                  <p:embed/>
                </p:oleObj>
              </mc:Choice>
              <mc:Fallback>
                <p:oleObj name="Equation" r:id="rId7" imgW="1803240" imgH="355320" progId="Equation.DSMT4">
                  <p:embed/>
                  <p:pic>
                    <p:nvPicPr>
                      <p:cNvPr id="41989" name="Object 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15653" y="1245583"/>
                        <a:ext cx="3276093" cy="64690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9" name="Text Box 8"/>
          <p:cNvSpPr txBox="1"/>
          <p:nvPr/>
        </p:nvSpPr>
        <p:spPr>
          <a:xfrm>
            <a:off x="1067028" y="1328946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问统计量</a:t>
            </a:r>
          </a:p>
        </p:txBody>
      </p:sp>
      <p:sp>
        <p:nvSpPr>
          <p:cNvPr id="42000" name="Text Box 8"/>
          <p:cNvSpPr txBox="1"/>
          <p:nvPr/>
        </p:nvSpPr>
        <p:spPr>
          <a:xfrm>
            <a:off x="5616472" y="1300833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服从什么分布</a:t>
            </a:r>
          </a:p>
        </p:txBody>
      </p:sp>
      <p:graphicFrame>
        <p:nvGraphicFramePr>
          <p:cNvPr id="2" name="Object 7">
            <a:extLst>
              <a:ext uri="{FF2B5EF4-FFF2-40B4-BE49-F238E27FC236}">
                <a16:creationId xmlns:a16="http://schemas.microsoft.com/office/drawing/2014/main" id="{8E7FC50A-AD47-083A-BA50-F8C6BE78C1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632690"/>
              </p:ext>
            </p:extLst>
          </p:nvPr>
        </p:nvGraphicFramePr>
        <p:xfrm>
          <a:off x="2471738" y="1900238"/>
          <a:ext cx="33004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Equation" r:id="rId9" imgW="1815840" imgH="355320" progId="Equation.DSMT4">
                  <p:embed/>
                </p:oleObj>
              </mc:Choice>
              <mc:Fallback>
                <p:oleObj name="Equation" r:id="rId9" imgW="1815840" imgH="355320" progId="Equation.DSMT4">
                  <p:embed/>
                  <p:pic>
                    <p:nvPicPr>
                      <p:cNvPr id="41989" name="Object 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71738" y="1900238"/>
                        <a:ext cx="3300412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8">
            <a:extLst>
              <a:ext uri="{FF2B5EF4-FFF2-40B4-BE49-F238E27FC236}">
                <a16:creationId xmlns:a16="http://schemas.microsoft.com/office/drawing/2014/main" id="{59274226-681C-23F1-F91F-85E6477608A8}"/>
              </a:ext>
            </a:extLst>
          </p:cNvPr>
          <p:cNvSpPr txBox="1"/>
          <p:nvPr/>
        </p:nvSpPr>
        <p:spPr>
          <a:xfrm>
            <a:off x="5616472" y="1912194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服从什么分布</a:t>
            </a:r>
          </a:p>
        </p:txBody>
      </p:sp>
    </p:spTree>
    <p:extLst>
      <p:ext uri="{BB962C8B-B14F-4D97-AF65-F5344CB8AC3E}">
        <p14:creationId xmlns:p14="http://schemas.microsoft.com/office/powerpoint/2010/main" val="34289152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5745486" y="1308855"/>
            <a:ext cx="2438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称满足条件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554038" y="1298575"/>
            <a:ext cx="31373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对于给定的正数</a:t>
            </a:r>
          </a:p>
        </p:txBody>
      </p:sp>
      <p:grpSp>
        <p:nvGrpSpPr>
          <p:cNvPr id="2" name="组合 40"/>
          <p:cNvGrpSpPr/>
          <p:nvPr/>
        </p:nvGrpSpPr>
        <p:grpSpPr bwMode="auto">
          <a:xfrm>
            <a:off x="615950" y="1930400"/>
            <a:ext cx="7845547" cy="654050"/>
            <a:chOff x="615950" y="1930386"/>
            <a:chExt cx="7846064" cy="654064"/>
          </a:xfrm>
        </p:grpSpPr>
        <p:grpSp>
          <p:nvGrpSpPr>
            <p:cNvPr id="8230" name="组合 39"/>
            <p:cNvGrpSpPr/>
            <p:nvPr/>
          </p:nvGrpSpPr>
          <p:grpSpPr bwMode="auto">
            <a:xfrm>
              <a:off x="615950" y="1930386"/>
              <a:ext cx="7846064" cy="654064"/>
              <a:chOff x="615950" y="1930386"/>
              <a:chExt cx="7846064" cy="654064"/>
            </a:xfrm>
          </p:grpSpPr>
          <p:graphicFrame>
            <p:nvGraphicFramePr>
              <p:cNvPr id="92166" name="Object 6"/>
              <p:cNvGraphicFramePr>
                <a:graphicFrameLocks noChangeAspect="1"/>
              </p:cNvGraphicFramePr>
              <p:nvPr/>
            </p:nvGraphicFramePr>
            <p:xfrm>
              <a:off x="615950" y="1961004"/>
              <a:ext cx="2889250" cy="6234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06" name="Equation" r:id="rId3" imgW="1180465" imgH="279400" progId="Equation.DSMT4">
                      <p:embed/>
                    </p:oleObj>
                  </mc:Choice>
                  <mc:Fallback>
                    <p:oleObj name="Equation" r:id="rId3" imgW="1180465" imgH="279400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lum bright="-4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5950" y="1961004"/>
                            <a:ext cx="2889250" cy="6234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31" name="Text Box 8"/>
              <p:cNvSpPr txBox="1">
                <a:spLocks noChangeArrowheads="1"/>
              </p:cNvSpPr>
              <p:nvPr/>
            </p:nvSpPr>
            <p:spPr bwMode="auto">
              <a:xfrm>
                <a:off x="3346174" y="1982735"/>
                <a:ext cx="5115840" cy="461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 b="1">
                    <a:solidFill>
                      <a:srgbClr val="00006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rgbClr val="00006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rgbClr val="00006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rgbClr val="00006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rgbClr val="00006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00006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00006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00006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rgbClr val="000066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r>
                  <a:rPr lang="zh-CN" altLang="en-US" sz="2400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的点</a:t>
                </a:r>
                <a:r>
                  <a:rPr lang="zh-CN" altLang="en-US" sz="2400" dirty="0">
                    <a:solidFill>
                      <a:schemeClr val="tx1"/>
                    </a:solidFill>
                    <a:ea typeface="楷体_GB2312" pitchFamily="49" charset="-122"/>
                  </a:rPr>
                  <a:t>      </a:t>
                </a:r>
                <a:r>
                  <a:rPr lang="zh-CN" altLang="en-US" sz="2400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      的上     分位点</a:t>
                </a:r>
                <a:r>
                  <a:rPr lang="en-US" altLang="zh-CN" sz="2400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    </a:t>
                </a:r>
              </a:p>
            </p:txBody>
          </p:sp>
          <p:graphicFrame>
            <p:nvGraphicFramePr>
              <p:cNvPr id="8205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42523024"/>
                  </p:ext>
                </p:extLst>
              </p:nvPr>
            </p:nvGraphicFramePr>
            <p:xfrm>
              <a:off x="5477441" y="1930386"/>
              <a:ext cx="400050" cy="4880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07" name="Equation" r:id="rId5" imgW="203200" imgH="228600" progId="Equation.DSMT4">
                      <p:embed/>
                    </p:oleObj>
                  </mc:Choice>
                  <mc:Fallback>
                    <p:oleObj name="Equation" r:id="rId5" imgW="203200" imgH="228600" progId="Equation.DSMT4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lum bright="-4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77441" y="1930386"/>
                            <a:ext cx="400050" cy="4880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203" name="Object 10"/>
            <p:cNvGraphicFramePr>
              <a:graphicFrameLocks noChangeAspect="1"/>
            </p:cNvGraphicFramePr>
            <p:nvPr/>
          </p:nvGraphicFramePr>
          <p:xfrm>
            <a:off x="6394450" y="2095500"/>
            <a:ext cx="331587" cy="329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8" name="Equation" r:id="rId7" imgW="152400" imgH="139700" progId="Equation.DSMT4">
                    <p:embed/>
                  </p:oleObj>
                </mc:Choice>
                <mc:Fallback>
                  <p:oleObj name="Equation" r:id="rId7" imgW="152400" imgH="1397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94450" y="2095500"/>
                          <a:ext cx="331587" cy="329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171" name="Object 11"/>
          <p:cNvGraphicFramePr>
            <a:graphicFrameLocks noChangeAspect="1"/>
          </p:cNvGraphicFramePr>
          <p:nvPr/>
        </p:nvGraphicFramePr>
        <p:xfrm>
          <a:off x="1801813" y="1917700"/>
          <a:ext cx="85883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name="Equation" r:id="rId9" imgW="673100" imgH="406400" progId="Equation.DSMT4">
                  <p:embed/>
                </p:oleObj>
              </mc:Choice>
              <mc:Fallback>
                <p:oleObj name="Equation" r:id="rId9" imgW="673100" imgH="406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1917700"/>
                        <a:ext cx="858837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4083050" y="1962150"/>
          <a:ext cx="8255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" name="Equation" r:id="rId11" imgW="723900" imgH="419100" progId="Equation.DSMT4">
                  <p:embed/>
                </p:oleObj>
              </mc:Choice>
              <mc:Fallback>
                <p:oleObj name="Equation" r:id="rId11" imgW="723900" imgH="419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3050" y="1962150"/>
                        <a:ext cx="8255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3"/>
          <p:cNvGrpSpPr/>
          <p:nvPr/>
        </p:nvGrpSpPr>
        <p:grpSpPr bwMode="auto">
          <a:xfrm>
            <a:off x="1765300" y="4014788"/>
            <a:ext cx="917575" cy="1290637"/>
            <a:chOff x="2736" y="3137"/>
            <a:chExt cx="578" cy="813"/>
          </a:xfrm>
        </p:grpSpPr>
        <p:sp>
          <p:nvSpPr>
            <p:cNvPr id="8229" name="Line 14"/>
            <p:cNvSpPr>
              <a:spLocks noChangeShapeType="1"/>
            </p:cNvSpPr>
            <p:nvPr/>
          </p:nvSpPr>
          <p:spPr bwMode="auto">
            <a:xfrm>
              <a:off x="3120" y="3137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202" name="Object 15"/>
            <p:cNvGraphicFramePr>
              <a:graphicFrameLocks noChangeAspect="1"/>
            </p:cNvGraphicFramePr>
            <p:nvPr/>
          </p:nvGraphicFramePr>
          <p:xfrm>
            <a:off x="2736" y="3617"/>
            <a:ext cx="57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1" name="Equation" r:id="rId13" imgW="698500" imgH="406400" progId="Equation.DSMT4">
                    <p:embed/>
                  </p:oleObj>
                </mc:Choice>
                <mc:Fallback>
                  <p:oleObj name="Equation" r:id="rId13" imgW="698500" imgH="4064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617"/>
                          <a:ext cx="57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6"/>
          <p:cNvGrpSpPr/>
          <p:nvPr/>
        </p:nvGrpSpPr>
        <p:grpSpPr bwMode="auto">
          <a:xfrm>
            <a:off x="2374900" y="3422650"/>
            <a:ext cx="1670050" cy="1201738"/>
            <a:chOff x="3120" y="2801"/>
            <a:chExt cx="1012" cy="720"/>
          </a:xfrm>
        </p:grpSpPr>
        <p:grpSp>
          <p:nvGrpSpPr>
            <p:cNvPr id="8223" name="Group 17"/>
            <p:cNvGrpSpPr/>
            <p:nvPr/>
          </p:nvGrpSpPr>
          <p:grpSpPr bwMode="auto">
            <a:xfrm>
              <a:off x="3120" y="3281"/>
              <a:ext cx="336" cy="240"/>
              <a:chOff x="3216" y="3120"/>
              <a:chExt cx="336" cy="240"/>
            </a:xfrm>
          </p:grpSpPr>
          <p:sp>
            <p:nvSpPr>
              <p:cNvPr id="8225" name="Line 18"/>
              <p:cNvSpPr>
                <a:spLocks noChangeShapeType="1"/>
              </p:cNvSpPr>
              <p:nvPr/>
            </p:nvSpPr>
            <p:spPr bwMode="auto">
              <a:xfrm flipH="1">
                <a:off x="3216" y="312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6" name="Line 19"/>
              <p:cNvSpPr>
                <a:spLocks noChangeShapeType="1"/>
              </p:cNvSpPr>
              <p:nvPr/>
            </p:nvSpPr>
            <p:spPr bwMode="auto">
              <a:xfrm flipH="1">
                <a:off x="3216" y="316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7" name="Line 20"/>
              <p:cNvSpPr>
                <a:spLocks noChangeShapeType="1"/>
              </p:cNvSpPr>
              <p:nvPr/>
            </p:nvSpPr>
            <p:spPr bwMode="auto">
              <a:xfrm flipH="1">
                <a:off x="3312" y="321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8" name="Line 21"/>
              <p:cNvSpPr>
                <a:spLocks noChangeShapeType="1"/>
              </p:cNvSpPr>
              <p:nvPr/>
            </p:nvSpPr>
            <p:spPr bwMode="auto">
              <a:xfrm flipH="1">
                <a:off x="3456" y="326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24" name="Line 22"/>
            <p:cNvSpPr>
              <a:spLocks noChangeShapeType="1"/>
            </p:cNvSpPr>
            <p:nvPr/>
          </p:nvSpPr>
          <p:spPr bwMode="auto">
            <a:xfrm flipH="1">
              <a:off x="3360" y="2993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201" name="Object 23"/>
            <p:cNvGraphicFramePr>
              <a:graphicFrameLocks noChangeAspect="1"/>
            </p:cNvGraphicFramePr>
            <p:nvPr/>
          </p:nvGraphicFramePr>
          <p:xfrm>
            <a:off x="3888" y="2801"/>
            <a:ext cx="24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2" name="Equation" r:id="rId15" imgW="254000" imgH="228600" progId="Equation.DSMT4">
                    <p:embed/>
                  </p:oleObj>
                </mc:Choice>
                <mc:Fallback>
                  <p:oleObj name="Equation" r:id="rId15" imgW="254000" imgH="2286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801"/>
                          <a:ext cx="24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24"/>
          <p:cNvGrpSpPr/>
          <p:nvPr/>
        </p:nvGrpSpPr>
        <p:grpSpPr bwMode="auto">
          <a:xfrm>
            <a:off x="755650" y="3328988"/>
            <a:ext cx="3600450" cy="1314450"/>
            <a:chOff x="3396" y="384"/>
            <a:chExt cx="2316" cy="828"/>
          </a:xfrm>
        </p:grpSpPr>
        <p:sp>
          <p:nvSpPr>
            <p:cNvPr id="8220" name="Freeform 25"/>
            <p:cNvSpPr/>
            <p:nvPr/>
          </p:nvSpPr>
          <p:spPr bwMode="auto">
            <a:xfrm>
              <a:off x="3408" y="384"/>
              <a:ext cx="2016" cy="816"/>
            </a:xfrm>
            <a:custGeom>
              <a:avLst/>
              <a:gdLst>
                <a:gd name="T0" fmla="*/ 0 w 2016"/>
                <a:gd name="T1" fmla="*/ 34821 h 688"/>
                <a:gd name="T2" fmla="*/ 432 w 2016"/>
                <a:gd name="T3" fmla="*/ 3245 h 688"/>
                <a:gd name="T4" fmla="*/ 912 w 2016"/>
                <a:gd name="T5" fmla="*/ 15423 h 688"/>
                <a:gd name="T6" fmla="*/ 1296 w 2016"/>
                <a:gd name="T7" fmla="*/ 27515 h 688"/>
                <a:gd name="T8" fmla="*/ 1776 w 2016"/>
                <a:gd name="T9" fmla="*/ 32389 h 688"/>
                <a:gd name="T10" fmla="*/ 2016 w 2016"/>
                <a:gd name="T11" fmla="*/ 32389 h 6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16"/>
                <a:gd name="T19" fmla="*/ 0 h 688"/>
                <a:gd name="T20" fmla="*/ 2016 w 2016"/>
                <a:gd name="T21" fmla="*/ 688 h 6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16" h="688">
                  <a:moveTo>
                    <a:pt x="0" y="688"/>
                  </a:moveTo>
                  <a:cubicBezTo>
                    <a:pt x="140" y="408"/>
                    <a:pt x="280" y="128"/>
                    <a:pt x="432" y="64"/>
                  </a:cubicBezTo>
                  <a:cubicBezTo>
                    <a:pt x="584" y="0"/>
                    <a:pt x="768" y="224"/>
                    <a:pt x="912" y="304"/>
                  </a:cubicBezTo>
                  <a:cubicBezTo>
                    <a:pt x="1056" y="384"/>
                    <a:pt x="1152" y="488"/>
                    <a:pt x="1296" y="544"/>
                  </a:cubicBezTo>
                  <a:cubicBezTo>
                    <a:pt x="1440" y="600"/>
                    <a:pt x="1656" y="624"/>
                    <a:pt x="1776" y="640"/>
                  </a:cubicBezTo>
                  <a:cubicBezTo>
                    <a:pt x="1896" y="656"/>
                    <a:pt x="1956" y="648"/>
                    <a:pt x="2016" y="6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1" name="Line 26"/>
            <p:cNvSpPr>
              <a:spLocks noChangeShapeType="1"/>
            </p:cNvSpPr>
            <p:nvPr/>
          </p:nvSpPr>
          <p:spPr bwMode="auto">
            <a:xfrm>
              <a:off x="3408" y="1212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2" name="Line 27"/>
            <p:cNvSpPr>
              <a:spLocks noChangeShapeType="1"/>
            </p:cNvSpPr>
            <p:nvPr/>
          </p:nvSpPr>
          <p:spPr bwMode="auto">
            <a:xfrm flipV="1">
              <a:off x="3396" y="396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9218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977458"/>
              </p:ext>
            </p:extLst>
          </p:nvPr>
        </p:nvGraphicFramePr>
        <p:xfrm>
          <a:off x="5242182" y="3559175"/>
          <a:ext cx="12398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3" name="Equation" r:id="rId17" imgW="1041400" imgH="469900" progId="Equation.DSMT4">
                  <p:embed/>
                </p:oleObj>
              </mc:Choice>
              <mc:Fallback>
                <p:oleObj name="Equation" r:id="rId17" imgW="1041400" imgH="4699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2182" y="3559175"/>
                        <a:ext cx="123983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50293"/>
              </p:ext>
            </p:extLst>
          </p:nvPr>
        </p:nvGraphicFramePr>
        <p:xfrm>
          <a:off x="6486782" y="3643313"/>
          <a:ext cx="13176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name="Equation" r:id="rId19" imgW="1104900" imgH="317500" progId="Equation.DSMT4">
                  <p:embed/>
                </p:oleObj>
              </mc:Choice>
              <mc:Fallback>
                <p:oleObj name="Equation" r:id="rId19" imgW="1104900" imgH="3175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6782" y="3643313"/>
                        <a:ext cx="13176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829300"/>
              </p:ext>
            </p:extLst>
          </p:nvPr>
        </p:nvGraphicFramePr>
        <p:xfrm>
          <a:off x="4664332" y="2982913"/>
          <a:ext cx="270668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5" name="Equation" r:id="rId21" imgW="2057400" imgH="342900" progId="Equation.DSMT4">
                  <p:embed/>
                </p:oleObj>
              </mc:Choice>
              <mc:Fallback>
                <p:oleObj name="Equation" r:id="rId21" imgW="2057400" imgH="3429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4332" y="2982913"/>
                        <a:ext cx="2706688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1" name="Rectangle 31"/>
          <p:cNvSpPr>
            <a:spLocks noChangeArrowheads="1"/>
          </p:cNvSpPr>
          <p:nvPr/>
        </p:nvSpPr>
        <p:spPr bwMode="auto">
          <a:xfrm>
            <a:off x="5327643" y="4420035"/>
            <a:ext cx="226696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教材</a:t>
            </a:r>
            <a:r>
              <a:rPr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231</a:t>
            </a: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页查表</a:t>
            </a:r>
          </a:p>
        </p:txBody>
      </p:sp>
      <p:graphicFrame>
        <p:nvGraphicFramePr>
          <p:cNvPr id="32" name="Object 8"/>
          <p:cNvGraphicFramePr>
            <a:graphicFrameLocks noChangeAspect="1"/>
          </p:cNvGraphicFramePr>
          <p:nvPr/>
        </p:nvGraphicFramePr>
        <p:xfrm>
          <a:off x="3816350" y="1287463"/>
          <a:ext cx="19939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6" name="Equation" r:id="rId23" imgW="1435100" imgH="419100" progId="Equation.DSMT4">
                  <p:embed/>
                </p:oleObj>
              </mc:Choice>
              <mc:Fallback>
                <p:oleObj name="Equation" r:id="rId23" imgW="1435100" imgH="419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350" y="1287463"/>
                        <a:ext cx="199390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18" name="组合 39"/>
          <p:cNvGrpSpPr/>
          <p:nvPr/>
        </p:nvGrpSpPr>
        <p:grpSpPr bwMode="auto">
          <a:xfrm>
            <a:off x="564105" y="514350"/>
            <a:ext cx="4953000" cy="603250"/>
            <a:chOff x="-203200" y="514350"/>
            <a:chExt cx="4953000" cy="603250"/>
          </a:xfrm>
        </p:grpSpPr>
        <p:sp>
          <p:nvSpPr>
            <p:cNvPr id="92162" name="Text Box 2"/>
            <p:cNvSpPr txBox="1">
              <a:spLocks noChangeArrowheads="1"/>
            </p:cNvSpPr>
            <p:nvPr/>
          </p:nvSpPr>
          <p:spPr bwMode="auto">
            <a:xfrm>
              <a:off x="-203200" y="638175"/>
              <a:ext cx="4953000" cy="4619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altLang="zh-CN" sz="2400" dirty="0">
                  <a:solidFill>
                    <a:srgbClr val="0000FF"/>
                  </a:solidFill>
                  <a:latin typeface="+mn-lt"/>
                  <a:ea typeface="楷体_GB2312" pitchFamily="49" charset="-122"/>
                </a:rPr>
                <a:t>3.       </a:t>
              </a:r>
              <a:r>
                <a:rPr lang="zh-CN" altLang="en-US" sz="24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分布的分位点</a:t>
              </a:r>
            </a:p>
          </p:txBody>
        </p:sp>
        <p:graphicFrame>
          <p:nvGraphicFramePr>
            <p:cNvPr id="92172" name="Object 39"/>
            <p:cNvGraphicFramePr>
              <a:graphicFrameLocks noChangeAspect="1"/>
            </p:cNvGraphicFramePr>
            <p:nvPr/>
          </p:nvGraphicFramePr>
          <p:xfrm>
            <a:off x="204295" y="514350"/>
            <a:ext cx="508000" cy="603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7" name="Equation" r:id="rId25" imgW="342900" imgH="406400" progId="Equation.DSMT4">
                    <p:embed/>
                  </p:oleObj>
                </mc:Choice>
                <mc:Fallback>
                  <p:oleObj name="Equation" r:id="rId25" imgW="342900" imgH="40640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295" y="514350"/>
                          <a:ext cx="508000" cy="603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2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2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2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2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build="p" autoUpdateAnimBg="0"/>
      <p:bldP spid="92165" grpId="0" build="p" autoUpdateAnimBg="0"/>
      <p:bldP spid="92191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20A5EE0-6876-42BA-B0DD-B7B22A7279C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</a:t>
            </a:r>
            <a:r>
              <a:rPr lang="zh-CN" altLang="en-US" sz="2600" b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查表计算                                            </a:t>
            </a:r>
            <a:endParaRPr lang="en-US" altLang="zh-CN" sz="2600" b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600" b="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                                          </a:t>
            </a:r>
          </a:p>
          <a:p>
            <a:r>
              <a:rPr lang="en-US" altLang="zh-CN" sz="2600" b="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                                       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F136330-BE22-BA0E-25A6-17A473CDFAA6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89E602D7-83DC-1303-2F25-75F9FB4E20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818546"/>
              </p:ext>
            </p:extLst>
          </p:nvPr>
        </p:nvGraphicFramePr>
        <p:xfrm>
          <a:off x="1768792" y="1853825"/>
          <a:ext cx="4086225" cy="691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12" imgW="1650960" imgH="279360" progId="Equation.DSMT4">
                  <p:embed/>
                </p:oleObj>
              </mc:Choice>
              <mc:Fallback>
                <p:oleObj name="Equation" r:id="rId12" imgW="16509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768792" y="1853825"/>
                        <a:ext cx="4086225" cy="691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4E0585F7-8A0B-381F-61D6-C9721740B74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FB05D53B-FB9F-D384-CEF3-EA0234B600F7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458A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4CCA11AE-560D-81BA-C2B6-CD259FC63FA3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458A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FCA2EA3A-A3D8-6C8D-187A-B310AA904CF3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85F25B00-8837-1F8B-E2C6-88DCDB4A2A10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3F10445-86EE-37B6-BAE7-DFC6DCB57AC8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511173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8"/>
          <p:cNvGrpSpPr/>
          <p:nvPr/>
        </p:nvGrpSpPr>
        <p:grpSpPr bwMode="auto">
          <a:xfrm>
            <a:off x="1450975" y="524765"/>
            <a:ext cx="6407150" cy="1689100"/>
            <a:chOff x="1066" y="913"/>
            <a:chExt cx="4281" cy="1101"/>
          </a:xfrm>
        </p:grpSpPr>
        <p:pic>
          <p:nvPicPr>
            <p:cNvPr id="21517" name="Picture 8" descr="卷轴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913"/>
              <a:ext cx="4281" cy="1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8" name="Rectangle 6" descr="信纸"/>
            <p:cNvSpPr>
              <a:spLocks noChangeArrowheads="1"/>
            </p:cNvSpPr>
            <p:nvPr/>
          </p:nvSpPr>
          <p:spPr bwMode="auto">
            <a:xfrm>
              <a:off x="1463" y="1168"/>
              <a:ext cx="3430" cy="5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algn="ctr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ctr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ctr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ctr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ctr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kumimoji="0" lang="zh-CN" altLang="en-US" sz="1800" b="0">
                <a:solidFill>
                  <a:srgbClr val="999933"/>
                </a:solidFill>
                <a:latin typeface="Verdana" panose="020B0604030504040204" pitchFamily="34" charset="0"/>
                <a:ea typeface="PMingLiU" panose="02020500000000000000" pitchFamily="18" charset="-120"/>
              </a:endParaRPr>
            </a:p>
          </p:txBody>
        </p:sp>
      </p:grpSp>
      <p:sp>
        <p:nvSpPr>
          <p:cNvPr id="21507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466850" y="1054423"/>
            <a:ext cx="6330950" cy="93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3200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第六章 样本及抽样分布</a:t>
            </a:r>
          </a:p>
        </p:txBody>
      </p:sp>
      <p:pic>
        <p:nvPicPr>
          <p:cNvPr id="21514" name="Picture 122" descr="artplus_nature_naturalcity42_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208713"/>
            <a:ext cx="29718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5" name="Picture 123" descr="artplus_nature_naturalcity42_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13" y="5105400"/>
            <a:ext cx="1546225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6" name="Picture 124" descr="artplus_nature_naturalcity42_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3763"/>
            <a:ext cx="6238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AutoShape 87"/>
          <p:cNvSpPr>
            <a:spLocks noChangeArrowheads="1"/>
          </p:cNvSpPr>
          <p:nvPr/>
        </p:nvSpPr>
        <p:spPr bwMode="gray">
          <a:xfrm>
            <a:off x="2357460" y="2573905"/>
            <a:ext cx="4689815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20" name="Rectangle 88"/>
          <p:cNvSpPr>
            <a:spLocks noChangeArrowheads="1"/>
          </p:cNvSpPr>
          <p:nvPr/>
        </p:nvSpPr>
        <p:spPr bwMode="auto">
          <a:xfrm>
            <a:off x="2568597" y="2577080"/>
            <a:ext cx="253416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 §1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总体与样本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21" name="AutoShape 89"/>
          <p:cNvSpPr>
            <a:spLocks noChangeArrowheads="1"/>
          </p:cNvSpPr>
          <p:nvPr/>
        </p:nvSpPr>
        <p:spPr bwMode="gray">
          <a:xfrm>
            <a:off x="2357460" y="3323205"/>
            <a:ext cx="4689815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22" name="AutoShape 90"/>
          <p:cNvSpPr>
            <a:spLocks noChangeArrowheads="1"/>
          </p:cNvSpPr>
          <p:nvPr/>
        </p:nvSpPr>
        <p:spPr bwMode="gray">
          <a:xfrm>
            <a:off x="2354285" y="4066155"/>
            <a:ext cx="4689815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23" name="Oval 91"/>
          <p:cNvSpPr>
            <a:spLocks noChangeArrowheads="1"/>
          </p:cNvSpPr>
          <p:nvPr/>
        </p:nvSpPr>
        <p:spPr bwMode="gray">
          <a:xfrm>
            <a:off x="2268560" y="2691380"/>
            <a:ext cx="209992" cy="228600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9B491B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rgbClr val="DDDDDD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24" name="Oval 92"/>
          <p:cNvSpPr>
            <a:spLocks noChangeArrowheads="1"/>
          </p:cNvSpPr>
          <p:nvPr/>
        </p:nvSpPr>
        <p:spPr bwMode="gray">
          <a:xfrm>
            <a:off x="2281260" y="3456555"/>
            <a:ext cx="209992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rgbClr val="DDDDDD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25" name="Oval 93"/>
          <p:cNvSpPr>
            <a:spLocks noChangeArrowheads="1"/>
          </p:cNvSpPr>
          <p:nvPr/>
        </p:nvSpPr>
        <p:spPr bwMode="gray">
          <a:xfrm>
            <a:off x="2281260" y="4212205"/>
            <a:ext cx="209992" cy="228600"/>
          </a:xfrm>
          <a:prstGeom prst="ellipse">
            <a:avLst/>
          </a:prstGeom>
          <a:solidFill>
            <a:srgbClr val="CC0099"/>
          </a:soli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rgbClr val="DDDDDD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26" name="AutoShape 94"/>
          <p:cNvSpPr>
            <a:spLocks noChangeArrowheads="1"/>
          </p:cNvSpPr>
          <p:nvPr/>
        </p:nvSpPr>
        <p:spPr bwMode="gray">
          <a:xfrm>
            <a:off x="2357460" y="4797993"/>
            <a:ext cx="4689815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C0C0C0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27" name="Oval 95"/>
          <p:cNvSpPr>
            <a:spLocks noChangeArrowheads="1"/>
          </p:cNvSpPr>
          <p:nvPr/>
        </p:nvSpPr>
        <p:spPr bwMode="gray">
          <a:xfrm>
            <a:off x="2268560" y="4936105"/>
            <a:ext cx="209992" cy="228600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9B491B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rgbClr val="DDDDDD">
                <a:alpha val="50000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28" name="Rectangle 98"/>
          <p:cNvSpPr>
            <a:spLocks noChangeArrowheads="1"/>
          </p:cNvSpPr>
          <p:nvPr/>
        </p:nvSpPr>
        <p:spPr bwMode="auto">
          <a:xfrm>
            <a:off x="2571772" y="3356543"/>
            <a:ext cx="23059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 §2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统计量</a:t>
            </a:r>
          </a:p>
        </p:txBody>
      </p:sp>
      <p:sp>
        <p:nvSpPr>
          <p:cNvPr id="29" name="Rectangle 100"/>
          <p:cNvSpPr>
            <a:spLocks noChangeArrowheads="1"/>
          </p:cNvSpPr>
          <p:nvPr/>
        </p:nvSpPr>
        <p:spPr bwMode="auto">
          <a:xfrm>
            <a:off x="2571750" y="4869180"/>
            <a:ext cx="447611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 §4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正态总体的统计量的分布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30" name="Rectangle 101"/>
          <p:cNvSpPr>
            <a:spLocks noChangeArrowheads="1"/>
          </p:cNvSpPr>
          <p:nvPr/>
        </p:nvSpPr>
        <p:spPr bwMode="auto">
          <a:xfrm>
            <a:off x="2571772" y="4148705"/>
            <a:ext cx="31160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 §3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几个常用的分布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</p:spTree>
  </p:cSld>
  <p:clrMapOvr>
    <a:masterClrMapping/>
  </p:clrMapOvr>
  <p:transition advTm="5000">
    <p:split orient="vert" dir="in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5963971" y="3081238"/>
            <a:ext cx="207168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记为 </a:t>
            </a:r>
            <a:r>
              <a:rPr lang="en-US" altLang="zh-CN" sz="2400" i="1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T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～</a:t>
            </a:r>
            <a:r>
              <a:rPr lang="en-US" altLang="zh-CN" sz="2400" i="1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t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).</a:t>
            </a:r>
          </a:p>
        </p:txBody>
      </p:sp>
      <p:graphicFrame>
        <p:nvGraphicFramePr>
          <p:cNvPr id="931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901120"/>
              </p:ext>
            </p:extLst>
          </p:nvPr>
        </p:nvGraphicFramePr>
        <p:xfrm>
          <a:off x="3321455" y="2021681"/>
          <a:ext cx="164465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3" imgW="1117600" imgH="736600" progId="Equation.DSMT4">
                  <p:embed/>
                </p:oleObj>
              </mc:Choice>
              <mc:Fallback>
                <p:oleObj name="Equation" r:id="rId3" imgW="1117600" imgH="736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455" y="2021681"/>
                        <a:ext cx="1644650" cy="979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881590" y="3081536"/>
            <a:ext cx="524214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所服从的分布为</a:t>
            </a: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自由度为 </a:t>
            </a:r>
            <a:r>
              <a:rPr lang="en-US" altLang="zh-CN" sz="2400" i="1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n </a:t>
            </a: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400" i="1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t </a:t>
            </a: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</a:t>
            </a:r>
            <a:r>
              <a:rPr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501650" y="1368425"/>
            <a:ext cx="116891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CN" sz="2400" b="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b="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en-US" altLang="zh-CN" sz="2400" b="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1757363" y="1368425"/>
            <a:ext cx="21304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楷体_GB2312" pitchFamily="49" charset="-12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～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(0,1) ,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7F6F4DA-070E-4C57-3150-8CCD3604C5DA}"/>
              </a:ext>
            </a:extLst>
          </p:cNvPr>
          <p:cNvGrpSpPr/>
          <p:nvPr/>
        </p:nvGrpSpPr>
        <p:grpSpPr>
          <a:xfrm>
            <a:off x="3889375" y="1290955"/>
            <a:ext cx="1559560" cy="572770"/>
            <a:chOff x="3889375" y="1290955"/>
            <a:chExt cx="1559560" cy="572770"/>
          </a:xfrm>
        </p:grpSpPr>
        <p:graphicFrame>
          <p:nvGraphicFramePr>
            <p:cNvPr id="922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6879473"/>
                </p:ext>
              </p:extLst>
            </p:nvPr>
          </p:nvGraphicFramePr>
          <p:xfrm>
            <a:off x="4548505" y="1290955"/>
            <a:ext cx="900430" cy="5727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5" name="Equation" r:id="rId5" imgW="673100" imgH="381000" progId="Equation.DSMT4">
                    <p:embed/>
                  </p:oleObj>
                </mc:Choice>
                <mc:Fallback>
                  <p:oleObj name="Equation" r:id="rId5" imgW="673100" imgH="3810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8505" y="1290955"/>
                          <a:ext cx="900430" cy="5727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6" name="Rectangle 9"/>
            <p:cNvSpPr>
              <a:spLocks noChangeArrowheads="1"/>
            </p:cNvSpPr>
            <p:nvPr/>
          </p:nvSpPr>
          <p:spPr bwMode="auto">
            <a:xfrm>
              <a:off x="3889375" y="1389380"/>
              <a:ext cx="681355" cy="46164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400" i="1" dirty="0">
                  <a:solidFill>
                    <a:schemeClr val="tx1"/>
                  </a:solidFill>
                  <a:latin typeface="+mn-lt"/>
                  <a:ea typeface="楷体_GB2312" pitchFamily="49" charset="-122"/>
                </a:rPr>
                <a:t>Y</a:t>
              </a:r>
              <a:r>
                <a:rPr lang="zh-CN" altLang="en-US" sz="2400" dirty="0">
                  <a:solidFill>
                    <a:schemeClr val="tx1"/>
                  </a:solidFill>
                  <a:latin typeface="+mn-lt"/>
                  <a:ea typeface="楷体_GB2312" pitchFamily="49" charset="-122"/>
                </a:rPr>
                <a:t>～</a:t>
              </a:r>
            </a:p>
          </p:txBody>
        </p:sp>
      </p:grpSp>
      <p:sp>
        <p:nvSpPr>
          <p:cNvPr id="93194" name="Rectangle 10"/>
          <p:cNvSpPr>
            <a:spLocks noChangeArrowheads="1"/>
          </p:cNvSpPr>
          <p:nvPr/>
        </p:nvSpPr>
        <p:spPr bwMode="auto">
          <a:xfrm>
            <a:off x="1676647" y="2167732"/>
            <a:ext cx="2052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则称变量</a:t>
            </a:r>
          </a:p>
        </p:txBody>
      </p:sp>
      <p:sp>
        <p:nvSpPr>
          <p:cNvPr id="93195" name="Rectangle 11"/>
          <p:cNvSpPr>
            <a:spLocks noChangeArrowheads="1"/>
          </p:cNvSpPr>
          <p:nvPr/>
        </p:nvSpPr>
        <p:spPr bwMode="auto">
          <a:xfrm>
            <a:off x="5383705" y="1368425"/>
            <a:ext cx="373380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 </a:t>
            </a:r>
            <a:r>
              <a:rPr lang="en-US" altLang="zh-CN" sz="2400" b="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相互独立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  <a:p>
            <a:pPr eaLnBrk="0" hangingPunct="0">
              <a:defRPr/>
            </a:pPr>
            <a:endParaRPr lang="en-US" altLang="zh-CN" sz="2400" dirty="0">
              <a:solidFill>
                <a:schemeClr val="tx1"/>
              </a:solidFill>
              <a:latin typeface="+mj-lt"/>
              <a:ea typeface="楷体_GB2312" pitchFamily="49" charset="-122"/>
            </a:endParaRPr>
          </a:p>
        </p:txBody>
      </p:sp>
      <p:sp>
        <p:nvSpPr>
          <p:cNvPr id="93197" name="Rectangle 13"/>
          <p:cNvSpPr>
            <a:spLocks noGrp="1" noChangeArrowheads="1"/>
          </p:cNvSpPr>
          <p:nvPr>
            <p:ph type="title"/>
          </p:nvPr>
        </p:nvSpPr>
        <p:spPr>
          <a:xfrm>
            <a:off x="450850" y="650875"/>
            <a:ext cx="2743200" cy="609600"/>
          </a:xfrm>
        </p:spPr>
        <p:txBody>
          <a:bodyPr lIns="91440" tIns="45720" rIns="91440" bIns="45720"/>
          <a:lstStyle/>
          <a:p>
            <a:pPr algn="l"/>
            <a:r>
              <a:rPr lang="zh-CN" altLang="en-US" sz="2800" b="0">
                <a:solidFill>
                  <a:srgbClr val="3333FF"/>
                </a:solidFill>
                <a:ea typeface="黑体" panose="02010609060101010101" pitchFamily="49" charset="-122"/>
              </a:rPr>
              <a:t>二、</a:t>
            </a:r>
            <a:r>
              <a:rPr lang="en-US" altLang="zh-CN" sz="2800" i="1">
                <a:solidFill>
                  <a:srgbClr val="3333FF"/>
                </a:solidFill>
                <a:ea typeface="黑体" panose="02010609060101010101" pitchFamily="49" charset="-122"/>
              </a:rPr>
              <a:t>t</a:t>
            </a:r>
            <a:r>
              <a:rPr lang="en-US" altLang="zh-CN" sz="2800" b="0" i="1">
                <a:solidFill>
                  <a:srgbClr val="3333FF"/>
                </a:solidFill>
                <a:ea typeface="黑体" panose="02010609060101010101" pitchFamily="49" charset="-122"/>
              </a:rPr>
              <a:t>  </a:t>
            </a:r>
            <a:r>
              <a:rPr lang="zh-CN" altLang="en-US" sz="2800">
                <a:solidFill>
                  <a:srgbClr val="3333FF"/>
                </a:solidFill>
                <a:ea typeface="黑体" panose="02010609060101010101" pitchFamily="49" charset="-122"/>
              </a:rPr>
              <a:t>分布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3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3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build="p" autoUpdateAnimBg="0"/>
      <p:bldP spid="93188" grpId="0" build="p" autoUpdateAnimBg="0"/>
      <p:bldP spid="93190" grpId="0" build="p" autoUpdateAnimBg="0"/>
      <p:bldP spid="93194" grpId="0" build="p" autoUpdateAnimBg="0"/>
      <p:bldP spid="93195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10" name="Object 2"/>
          <p:cNvGraphicFramePr>
            <a:graphicFrameLocks noGrp="1" noChangeAspect="1"/>
          </p:cNvGraphicFramePr>
          <p:nvPr>
            <p:ph/>
          </p:nvPr>
        </p:nvGraphicFramePr>
        <p:xfrm>
          <a:off x="881590" y="1088740"/>
          <a:ext cx="7435089" cy="4405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BMP 图象" r:id="rId3" imgW="2857500" imgH="1889760" progId="Paint.Picture">
                  <p:embed/>
                </p:oleObj>
              </mc:Choice>
              <mc:Fallback>
                <p:oleObj name="BMP 图象" r:id="rId3" imgW="2857500" imgH="1889760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590" y="1088740"/>
                        <a:ext cx="7435089" cy="44050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419100" y="1458913"/>
            <a:ext cx="81534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zh-CN" altLang="en-US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具有自由度为 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n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t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分布的随机变量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T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的期望和方差为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楷体_GB2312" pitchFamily="49" charset="-122"/>
            </a:endParaRP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452438" y="3295650"/>
            <a:ext cx="5468937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rgbClr val="0000FF"/>
                </a:solidFill>
                <a:latin typeface="+mn-lt"/>
                <a:ea typeface="楷体_GB2312" pitchFamily="49" charset="-122"/>
              </a:rPr>
              <a:t>（</a:t>
            </a:r>
            <a:r>
              <a:rPr lang="en-US" altLang="zh-CN" sz="2400" dirty="0">
                <a:solidFill>
                  <a:srgbClr val="0000FF"/>
                </a:solidFill>
                <a:latin typeface="+mn-lt"/>
                <a:ea typeface="楷体_GB2312" pitchFamily="49" charset="-122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+mn-lt"/>
                <a:ea typeface="楷体_GB2312" pitchFamily="49" charset="-122"/>
              </a:rPr>
              <a:t>） 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t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分布的概率密度关于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= 0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zh-CN" altLang="en-US" sz="2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304800" y="849313"/>
            <a:ext cx="189547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楷体_GB2312" pitchFamily="49" charset="-122"/>
              </a:rPr>
              <a:t>2. 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性质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1830704" y="2103140"/>
            <a:ext cx="5482591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i="1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E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T 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) = 0;   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T 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 / (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-2) ,  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 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 &gt;2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1060450" y="3895725"/>
            <a:ext cx="817245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 eaLnBrk="0" hangingPunct="0"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n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充分大时，其图形类似于标准正态分布概率密度图形。</a:t>
            </a:r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1141413" y="4528452"/>
            <a:ext cx="8002587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 eaLnBrk="0" hangingPunct="0"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但对于较小的 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n</a:t>
            </a:r>
            <a:r>
              <a:rPr lang="zh-CN" altLang="en-US" sz="2400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，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t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分布与</a:t>
            </a:r>
            <a:r>
              <a:rPr lang="en-US" altLang="zh-CN" sz="2400" i="1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N 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楷体_GB2312" pitchFamily="49" charset="-122"/>
              </a:rPr>
              <a:t>(0,1)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分布相差很大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 autoUpdateAnimBg="0"/>
      <p:bldP spid="95239" grpId="0" build="p" autoUpdateAnimBg="0"/>
      <p:bldP spid="9524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xfrm>
            <a:off x="438150" y="595313"/>
            <a:ext cx="8705850" cy="533400"/>
          </a:xfrm>
        </p:spPr>
        <p:txBody>
          <a:bodyPr vert="horz" wrap="square" lIns="91440" tIns="45720" rIns="91440" bIns="45720" anchor="ctr"/>
          <a:lstStyle/>
          <a:p>
            <a:pPr algn="l">
              <a:buNone/>
            </a:pPr>
            <a:r>
              <a:rPr lang="zh-CN" altLang="en-US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是来自总体                     的一个样本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5037138" y="631031"/>
          <a:ext cx="18462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r:id="rId3" imgW="1562100" imgH="444500" progId="Equation.DSMT4">
                  <p:embed/>
                </p:oleObj>
              </mc:Choice>
              <mc:Fallback>
                <p:oleObj r:id="rId3" imgW="1562100" imgH="444500" progId="Equation.DSMT4">
                  <p:embed/>
                  <p:pic>
                    <p:nvPicPr>
                      <p:cNvPr id="41987" name="Object 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37138" y="631031"/>
                        <a:ext cx="1846262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5"/>
          <p:cNvGraphicFramePr>
            <a:graphicFrameLocks noChangeAspect="1"/>
          </p:cNvGraphicFramePr>
          <p:nvPr/>
        </p:nvGraphicFramePr>
        <p:xfrm>
          <a:off x="1615062" y="665955"/>
          <a:ext cx="18367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r:id="rId5" imgW="1625600" imgH="406400" progId="Equation.DSMT4">
                  <p:embed/>
                </p:oleObj>
              </mc:Choice>
              <mc:Fallback>
                <p:oleObj r:id="rId5" imgW="1625600" imgH="406400" progId="Equation.DSMT4">
                  <p:embed/>
                  <p:pic>
                    <p:nvPicPr>
                      <p:cNvPr id="41988" name="Object 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15062" y="665955"/>
                        <a:ext cx="1836738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7"/>
          <p:cNvGraphicFramePr>
            <a:graphicFrameLocks noChangeAspect="1"/>
          </p:cNvGraphicFramePr>
          <p:nvPr/>
        </p:nvGraphicFramePr>
        <p:xfrm>
          <a:off x="3401752" y="1628775"/>
          <a:ext cx="279082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r:id="rId7" imgW="2514600" imgH="952500" progId="Equation.DSMT4">
                  <p:embed/>
                </p:oleObj>
              </mc:Choice>
              <mc:Fallback>
                <p:oleObj r:id="rId7" imgW="2514600" imgH="952500" progId="Equation.DSMT4">
                  <p:embed/>
                  <p:pic>
                    <p:nvPicPr>
                      <p:cNvPr id="41989" name="Object 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01752" y="1628775"/>
                        <a:ext cx="2790825" cy="1057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5" name="Text Box 9"/>
          <p:cNvSpPr txBox="1"/>
          <p:nvPr/>
        </p:nvSpPr>
        <p:spPr>
          <a:xfrm>
            <a:off x="521550" y="2889250"/>
            <a:ext cx="19018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由已知得</a:t>
            </a:r>
          </a:p>
        </p:txBody>
      </p:sp>
      <p:graphicFrame>
        <p:nvGraphicFramePr>
          <p:cNvPr id="111626" name="Object 10"/>
          <p:cNvGraphicFramePr>
            <a:graphicFrameLocks noChangeAspect="1"/>
          </p:cNvGraphicFramePr>
          <p:nvPr/>
        </p:nvGraphicFramePr>
        <p:xfrm>
          <a:off x="2421787" y="2897188"/>
          <a:ext cx="433387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r:id="rId9" imgW="3429000" imgH="406400" progId="Equation.DSMT4">
                  <p:embed/>
                </p:oleObj>
              </mc:Choice>
              <mc:Fallback>
                <p:oleObj r:id="rId9" imgW="3429000" imgH="406400" progId="Equation.DSMT4">
                  <p:embed/>
                  <p:pic>
                    <p:nvPicPr>
                      <p:cNvPr id="111626" name="Object 1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21787" y="2897188"/>
                        <a:ext cx="4333875" cy="509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7" name="Object 11"/>
          <p:cNvGraphicFramePr>
            <a:graphicFrameLocks noChangeAspect="1"/>
          </p:cNvGraphicFramePr>
          <p:nvPr/>
        </p:nvGraphicFramePr>
        <p:xfrm>
          <a:off x="2195252" y="3520282"/>
          <a:ext cx="48148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r:id="rId11" imgW="3810000" imgH="762000" progId="Equation.DSMT4">
                  <p:embed/>
                </p:oleObj>
              </mc:Choice>
              <mc:Fallback>
                <p:oleObj r:id="rId11" imgW="3810000" imgH="762000" progId="Equation.DSMT4">
                  <p:embed/>
                  <p:pic>
                    <p:nvPicPr>
                      <p:cNvPr id="111627" name="Object 11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95252" y="3520282"/>
                        <a:ext cx="4814888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8" name="Object 12"/>
          <p:cNvGraphicFramePr>
            <a:graphicFrameLocks noChangeAspect="1"/>
          </p:cNvGraphicFramePr>
          <p:nvPr/>
        </p:nvGraphicFramePr>
        <p:xfrm>
          <a:off x="2054602" y="4331539"/>
          <a:ext cx="4625975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r:id="rId13" imgW="3657600" imgH="800100" progId="Equation.DSMT4">
                  <p:embed/>
                </p:oleObj>
              </mc:Choice>
              <mc:Fallback>
                <p:oleObj r:id="rId13" imgW="3657600" imgH="800100" progId="Equation.DSMT4">
                  <p:embed/>
                  <p:pic>
                    <p:nvPicPr>
                      <p:cNvPr id="111628" name="Object 12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54602" y="4331539"/>
                        <a:ext cx="4625975" cy="1020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556475" y="5661025"/>
            <a:ext cx="80327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 eaLnBrk="0" hangingPunct="0">
              <a:buClrTx/>
              <a:buSzTx/>
              <a:buFontTx/>
              <a:defRPr/>
            </a:pPr>
            <a:r>
              <a:rPr kumimoji="0" lang="zh-CN" altLang="en-US" sz="2400" b="0" kern="1200" cap="none" spc="0" normalizeH="0" baseline="0" noProof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所以</a:t>
            </a:r>
          </a:p>
        </p:txBody>
      </p:sp>
      <p:graphicFrame>
        <p:nvGraphicFramePr>
          <p:cNvPr id="111630" name="Object 14"/>
          <p:cNvGraphicFramePr>
            <a:graphicFrameLocks noChangeAspect="1"/>
          </p:cNvGraphicFramePr>
          <p:nvPr/>
        </p:nvGraphicFramePr>
        <p:xfrm>
          <a:off x="1383562" y="5421313"/>
          <a:ext cx="1417638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r:id="rId15" imgW="1117600" imgH="800100" progId="Equation.DSMT4">
                  <p:embed/>
                </p:oleObj>
              </mc:Choice>
              <mc:Fallback>
                <p:oleObj r:id="rId15" imgW="1117600" imgH="800100" progId="Equation.DSMT4">
                  <p:embed/>
                  <p:pic>
                    <p:nvPicPr>
                      <p:cNvPr id="111630" name="Object 14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83562" y="5421313"/>
                        <a:ext cx="1417638" cy="1019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6" name="Object 9"/>
          <p:cNvGraphicFramePr>
            <a:graphicFrameLocks noChangeAspect="1"/>
          </p:cNvGraphicFramePr>
          <p:nvPr/>
        </p:nvGraphicFramePr>
        <p:xfrm>
          <a:off x="552190" y="1209675"/>
          <a:ext cx="1643062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r:id="rId17" imgW="850265" imgH="241300" progId="Equation.DSMT4">
                  <p:embed/>
                </p:oleObj>
              </mc:Choice>
              <mc:Fallback>
                <p:oleObj r:id="rId17" imgW="850265" imgH="241300" progId="Equation.DSMT4">
                  <p:embed/>
                  <p:pic>
                    <p:nvPicPr>
                      <p:cNvPr id="41996" name="Object 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52190" y="1209675"/>
                        <a:ext cx="1643062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325438" y="1169988"/>
            <a:ext cx="9631363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0" hangingPunct="0">
              <a:buClrTx/>
              <a:buSzTx/>
              <a:buFontTx/>
              <a:defRPr/>
            </a:pPr>
            <a:r>
              <a:rPr kumimoji="0" lang="en-US" altLang="zh-CN" sz="2400" b="1" kern="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           </a:t>
            </a:r>
            <a:r>
              <a:rPr kumimoji="0" lang="zh-CN" altLang="en-US" sz="2400" b="0" kern="0" cap="none" spc="0" normalizeH="0" baseline="0" noProof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是来自总体                    的一个样本，两个样本</a:t>
            </a:r>
          </a:p>
        </p:txBody>
      </p:sp>
      <p:graphicFrame>
        <p:nvGraphicFramePr>
          <p:cNvPr id="41998" name="Object 3"/>
          <p:cNvGraphicFramePr>
            <a:graphicFrameLocks noChangeAspect="1"/>
          </p:cNvGraphicFramePr>
          <p:nvPr/>
        </p:nvGraphicFramePr>
        <p:xfrm>
          <a:off x="3792048" y="1179513"/>
          <a:ext cx="17700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8" r:id="rId19" imgW="1498600" imgH="444500" progId="Equation.DSMT4">
                  <p:embed/>
                </p:oleObj>
              </mc:Choice>
              <mc:Fallback>
                <p:oleObj r:id="rId19" imgW="1498600" imgH="444500" progId="Equation.DSMT4">
                  <p:embed/>
                  <p:pic>
                    <p:nvPicPr>
                      <p:cNvPr id="41998" name="Object 3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92048" y="1179513"/>
                        <a:ext cx="1770062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9" name="Text Box 8"/>
          <p:cNvSpPr txBox="1"/>
          <p:nvPr/>
        </p:nvSpPr>
        <p:spPr>
          <a:xfrm>
            <a:off x="431540" y="1851025"/>
            <a:ext cx="2970212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相互独立，求统计量</a:t>
            </a:r>
          </a:p>
        </p:txBody>
      </p:sp>
      <p:sp>
        <p:nvSpPr>
          <p:cNvPr id="42000" name="Text Box 8"/>
          <p:cNvSpPr txBox="1"/>
          <p:nvPr/>
        </p:nvSpPr>
        <p:spPr>
          <a:xfrm>
            <a:off x="6081452" y="1854200"/>
            <a:ext cx="14224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的分布。</a:t>
            </a:r>
          </a:p>
        </p:txBody>
      </p:sp>
      <p:graphicFrame>
        <p:nvGraphicFramePr>
          <p:cNvPr id="99340" name="Object 12"/>
          <p:cNvGraphicFramePr>
            <a:graphicFrameLocks noChangeAspect="1"/>
          </p:cNvGraphicFramePr>
          <p:nvPr/>
        </p:nvGraphicFramePr>
        <p:xfrm>
          <a:off x="2840201" y="5421305"/>
          <a:ext cx="2946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r:id="rId21" imgW="1473200" imgH="571500" progId="Equation.DSMT4">
                  <p:embed/>
                </p:oleObj>
              </mc:Choice>
              <mc:Fallback>
                <p:oleObj r:id="rId21" imgW="1473200" imgH="571500" progId="Equation.DSMT4">
                  <p:embed/>
                  <p:pic>
                    <p:nvPicPr>
                      <p:cNvPr id="99340" name="Object 1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840201" y="5421305"/>
                        <a:ext cx="29464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1" name="Object 13"/>
          <p:cNvGraphicFramePr>
            <a:graphicFrameLocks noChangeAspect="1"/>
          </p:cNvGraphicFramePr>
          <p:nvPr/>
        </p:nvGraphicFramePr>
        <p:xfrm>
          <a:off x="5614250" y="5675313"/>
          <a:ext cx="10795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r:id="rId23" imgW="495300" imgH="228600" progId="Equation.DSMT4">
                  <p:embed/>
                </p:oleObj>
              </mc:Choice>
              <mc:Fallback>
                <p:oleObj r:id="rId23" imgW="495300" imgH="228600" progId="Equation.DSMT4">
                  <p:embed/>
                  <p:pic>
                    <p:nvPicPr>
                      <p:cNvPr id="99341" name="Object 1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614250" y="5675313"/>
                        <a:ext cx="1079500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8">
            <a:extLst>
              <a:ext uri="{FF2B5EF4-FFF2-40B4-BE49-F238E27FC236}">
                <a16:creationId xmlns:a16="http://schemas.microsoft.com/office/drawing/2014/main" id="{909063B0-CB6B-47CE-8C1E-A9C0427EE3FD}"/>
              </a:ext>
            </a:extLst>
          </p:cNvPr>
          <p:cNvSpPr txBox="1"/>
          <p:nvPr/>
        </p:nvSpPr>
        <p:spPr>
          <a:xfrm>
            <a:off x="6948748" y="4226394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相互独立</a:t>
            </a:r>
          </a:p>
        </p:txBody>
      </p:sp>
    </p:spTree>
    <p:extLst>
      <p:ext uri="{BB962C8B-B14F-4D97-AF65-F5344CB8AC3E}">
        <p14:creationId xmlns:p14="http://schemas.microsoft.com/office/powerpoint/2010/main" val="24868419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1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5" grpId="0" build="p"/>
      <p:bldP spid="111629" grpId="0" build="p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-555" y="717550"/>
            <a:ext cx="452755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b="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分布的分位点</a:t>
            </a:r>
          </a:p>
        </p:txBody>
      </p:sp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3582988" y="1409700"/>
          <a:ext cx="186848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2" name="Equation" r:id="rId4" imgW="1422400" imgH="342900" progId="Equation.DSMT4">
                  <p:embed/>
                </p:oleObj>
              </mc:Choice>
              <mc:Fallback>
                <p:oleObj name="Equation" r:id="rId4" imgW="1422400" imgH="342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988" y="1409700"/>
                        <a:ext cx="1868487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5328955" y="1355725"/>
            <a:ext cx="2438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</a:rPr>
              <a:t>,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称满足条件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495300" y="1379538"/>
            <a:ext cx="31226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对于给定的正数</a:t>
            </a:r>
          </a:p>
        </p:txBody>
      </p:sp>
      <p:grpSp>
        <p:nvGrpSpPr>
          <p:cNvPr id="2" name="组合 44"/>
          <p:cNvGrpSpPr/>
          <p:nvPr/>
        </p:nvGrpSpPr>
        <p:grpSpPr bwMode="auto">
          <a:xfrm>
            <a:off x="611188" y="2016125"/>
            <a:ext cx="7573962" cy="538163"/>
            <a:chOff x="611188" y="2016125"/>
            <a:chExt cx="7574634" cy="537936"/>
          </a:xfrm>
        </p:grpSpPr>
        <p:graphicFrame>
          <p:nvGraphicFramePr>
            <p:cNvPr id="96262" name="Object 6"/>
            <p:cNvGraphicFramePr>
              <a:graphicFrameLocks noChangeAspect="1"/>
            </p:cNvGraphicFramePr>
            <p:nvPr/>
          </p:nvGraphicFramePr>
          <p:xfrm>
            <a:off x="611188" y="2044474"/>
            <a:ext cx="2608262" cy="509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3" name="公式" r:id="rId6" imgW="1040765" imgH="203200" progId="Equation.3">
                    <p:embed/>
                  </p:oleObj>
                </mc:Choice>
                <mc:Fallback>
                  <p:oleObj name="公式" r:id="rId6" imgW="1040765" imgH="203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lum bright="-2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188" y="2044474"/>
                          <a:ext cx="2608262" cy="509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8" name="Text Box 8"/>
            <p:cNvSpPr txBox="1">
              <a:spLocks noChangeArrowheads="1"/>
            </p:cNvSpPr>
            <p:nvPr/>
          </p:nvSpPr>
          <p:spPr bwMode="auto">
            <a:xfrm>
              <a:off x="3060700" y="2016125"/>
              <a:ext cx="51251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r>
                <a:rPr lang="zh-CN" altLang="en-US" sz="2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的点</a:t>
              </a:r>
              <a:r>
                <a:rPr lang="zh-CN" altLang="en-US" sz="2400" b="0" dirty="0">
                  <a:solidFill>
                    <a:schemeClr val="tx1"/>
                  </a:solidFill>
                  <a:ea typeface="楷体_GB2312" pitchFamily="49" charset="-122"/>
                </a:rPr>
                <a:t>      </a:t>
              </a:r>
              <a:r>
                <a:rPr lang="zh-CN" altLang="en-US" sz="2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</a:t>
              </a:r>
              <a:r>
                <a:rPr lang="zh-CN" altLang="en-US" sz="2400" b="0" dirty="0">
                  <a:solidFill>
                    <a:schemeClr val="tx1"/>
                  </a:solidFill>
                  <a:ea typeface="楷体_GB2312" pitchFamily="49" charset="-122"/>
                </a:rPr>
                <a:t>  </a:t>
              </a:r>
              <a:r>
                <a:rPr lang="zh-CN" altLang="en-US" sz="2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分布的上</a:t>
              </a:r>
              <a:r>
                <a:rPr lang="zh-CN" altLang="en-US" sz="2400" b="0" dirty="0">
                  <a:solidFill>
                    <a:schemeClr val="tx1"/>
                  </a:solidFill>
                  <a:ea typeface="楷体_GB2312" pitchFamily="49" charset="-122"/>
                </a:rPr>
                <a:t>   </a:t>
              </a:r>
              <a:r>
                <a:rPr lang="zh-CN" altLang="en-US" sz="2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分位点</a:t>
              </a:r>
              <a:r>
                <a:rPr lang="en-US" altLang="zh-CN" sz="2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</a:p>
          </p:txBody>
        </p:sp>
        <p:graphicFrame>
          <p:nvGraphicFramePr>
            <p:cNvPr id="11279" name="Object 9"/>
            <p:cNvGraphicFramePr>
              <a:graphicFrameLocks noChangeAspect="1"/>
            </p:cNvGraphicFramePr>
            <p:nvPr/>
          </p:nvGraphicFramePr>
          <p:xfrm>
            <a:off x="5016500" y="2108200"/>
            <a:ext cx="223838" cy="382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4" name="Equation" r:id="rId8" imgW="88900" imgH="152400" progId="Equation.DSMT4">
                    <p:embed/>
                  </p:oleObj>
                </mc:Choice>
                <mc:Fallback>
                  <p:oleObj name="Equation" r:id="rId8" imgW="88900" imgH="1524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lum bright="2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6500" y="2108200"/>
                          <a:ext cx="223838" cy="382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0" name="Object 10"/>
            <p:cNvGraphicFramePr>
              <a:graphicFrameLocks noChangeAspect="1"/>
            </p:cNvGraphicFramePr>
            <p:nvPr/>
          </p:nvGraphicFramePr>
          <p:xfrm>
            <a:off x="6545262" y="2128838"/>
            <a:ext cx="382588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5" name="公式" r:id="rId10" imgW="152400" imgH="139700" progId="Equation.3">
                    <p:embed/>
                  </p:oleObj>
                </mc:Choice>
                <mc:Fallback>
                  <p:oleObj name="公式" r:id="rId10" imgW="152400" imgH="1397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lum bright="-2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45262" y="2128838"/>
                          <a:ext cx="382588" cy="350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16" name="Object 11"/>
          <p:cNvGraphicFramePr>
            <a:graphicFrameLocks noChangeAspect="1"/>
          </p:cNvGraphicFramePr>
          <p:nvPr/>
        </p:nvGraphicFramePr>
        <p:xfrm>
          <a:off x="3800475" y="1987550"/>
          <a:ext cx="857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6" name="公式" r:id="rId12" imgW="571500" imgH="381000" progId="Equation.3">
                  <p:embed/>
                </p:oleObj>
              </mc:Choice>
              <mc:Fallback>
                <p:oleObj name="公式" r:id="rId12" imgW="571500" imgH="381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0475" y="1987550"/>
                        <a:ext cx="857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8" name="Object 12"/>
          <p:cNvGraphicFramePr>
            <a:graphicFrameLocks noGrp="1" noChangeAspect="1"/>
          </p:cNvGraphicFramePr>
          <p:nvPr>
            <p:ph idx="4294967295"/>
          </p:nvPr>
        </p:nvGraphicFramePr>
        <p:xfrm>
          <a:off x="1550988" y="1939925"/>
          <a:ext cx="8604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7" name="公式" r:id="rId14" imgW="571500" imgH="381000" progId="Equation.3">
                  <p:embed/>
                </p:oleObj>
              </mc:Choice>
              <mc:Fallback>
                <p:oleObj name="公式" r:id="rId14" imgW="571500" imgH="381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1939925"/>
                        <a:ext cx="86042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561063" y="3499837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b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sz="2400" dirty="0"/>
              <a:t>性质</a:t>
            </a:r>
          </a:p>
        </p:txBody>
      </p:sp>
      <p:graphicFrame>
        <p:nvGraphicFramePr>
          <p:cNvPr id="96270" name="Object 14"/>
          <p:cNvGraphicFramePr>
            <a:graphicFrameLocks noChangeAspect="1"/>
          </p:cNvGraphicFramePr>
          <p:nvPr/>
        </p:nvGraphicFramePr>
        <p:xfrm>
          <a:off x="1428750" y="3409950"/>
          <a:ext cx="2698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8" name="Equation" r:id="rId16" imgW="1651000" imgH="381000" progId="Equation.DSMT4">
                  <p:embed/>
                </p:oleObj>
              </mc:Choice>
              <mc:Fallback>
                <p:oleObj name="Equation" r:id="rId16" imgW="1651000" imgH="381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3409950"/>
                        <a:ext cx="2698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1" name="Text Box 15"/>
          <p:cNvSpPr txBox="1">
            <a:spLocks noChangeArrowheads="1"/>
          </p:cNvSpPr>
          <p:nvPr/>
        </p:nvSpPr>
        <p:spPr bwMode="auto">
          <a:xfrm>
            <a:off x="609600" y="4806950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en-US" altLang="zh-CN" sz="2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6272" name="Object 16"/>
          <p:cNvGraphicFramePr>
            <a:graphicFrameLocks noChangeAspect="1"/>
          </p:cNvGraphicFramePr>
          <p:nvPr/>
        </p:nvGraphicFramePr>
        <p:xfrm>
          <a:off x="1290638" y="4895850"/>
          <a:ext cx="25114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9" name="Equation" r:id="rId18" imgW="1905000" imgH="342900" progId="Equation.DSMT4">
                  <p:embed/>
                </p:oleObj>
              </mc:Choice>
              <mc:Fallback>
                <p:oleObj name="Equation" r:id="rId18" imgW="1905000" imgH="3429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4895850"/>
                        <a:ext cx="251142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3" name="Object 17"/>
          <p:cNvGraphicFramePr>
            <a:graphicFrameLocks noChangeAspect="1"/>
          </p:cNvGraphicFramePr>
          <p:nvPr/>
        </p:nvGraphicFramePr>
        <p:xfrm>
          <a:off x="4152900" y="4860925"/>
          <a:ext cx="23241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0" name="Equation" r:id="rId20" imgW="1752600" imgH="381000" progId="Equation.DSMT4">
                  <p:embed/>
                </p:oleObj>
              </mc:Choice>
              <mc:Fallback>
                <p:oleObj name="Equation" r:id="rId20" imgW="1752600" imgH="3810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4860925"/>
                        <a:ext cx="23241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4" name="Object 18"/>
          <p:cNvGraphicFramePr>
            <a:graphicFrameLocks noChangeAspect="1"/>
          </p:cNvGraphicFramePr>
          <p:nvPr/>
        </p:nvGraphicFramePr>
        <p:xfrm>
          <a:off x="1290638" y="5472113"/>
          <a:ext cx="25114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1" name="Equation" r:id="rId22" imgW="1905000" imgH="342900" progId="Equation.DSMT4">
                  <p:embed/>
                </p:oleObj>
              </mc:Choice>
              <mc:Fallback>
                <p:oleObj name="Equation" r:id="rId22" imgW="1905000" imgH="3429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5472113"/>
                        <a:ext cx="251142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5" name="Object 19"/>
          <p:cNvGraphicFramePr>
            <a:graphicFrameLocks noChangeAspect="1"/>
          </p:cNvGraphicFramePr>
          <p:nvPr/>
        </p:nvGraphicFramePr>
        <p:xfrm>
          <a:off x="4121150" y="5451475"/>
          <a:ext cx="26304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2" name="Equation" r:id="rId24" imgW="1993900" imgH="381000" progId="Equation.DSMT4">
                  <p:embed/>
                </p:oleObj>
              </mc:Choice>
              <mc:Fallback>
                <p:oleObj name="Equation" r:id="rId24" imgW="1993900" imgH="3810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150" y="5451475"/>
                        <a:ext cx="263048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0"/>
          <p:cNvGrpSpPr/>
          <p:nvPr/>
        </p:nvGrpSpPr>
        <p:grpSpPr bwMode="auto">
          <a:xfrm>
            <a:off x="6464300" y="3495675"/>
            <a:ext cx="841375" cy="1133475"/>
            <a:chOff x="3013" y="3072"/>
            <a:chExt cx="530" cy="714"/>
          </a:xfrm>
        </p:grpSpPr>
        <p:sp>
          <p:nvSpPr>
            <p:cNvPr id="11307" name="Line 21"/>
            <p:cNvSpPr>
              <a:spLocks noChangeShapeType="1"/>
            </p:cNvSpPr>
            <p:nvPr/>
          </p:nvSpPr>
          <p:spPr bwMode="auto">
            <a:xfrm>
              <a:off x="3360" y="30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77" name="Object 22"/>
            <p:cNvGraphicFramePr>
              <a:graphicFrameLocks noChangeAspect="1"/>
            </p:cNvGraphicFramePr>
            <p:nvPr/>
          </p:nvGraphicFramePr>
          <p:xfrm>
            <a:off x="3013" y="3468"/>
            <a:ext cx="53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3" name="Equation" r:id="rId26" imgW="635000" imgH="381000" progId="Equation.DSMT4">
                    <p:embed/>
                  </p:oleObj>
                </mc:Choice>
                <mc:Fallback>
                  <p:oleObj name="Equation" r:id="rId26" imgW="635000" imgH="3810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3" y="3468"/>
                          <a:ext cx="530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3"/>
          <p:cNvGrpSpPr/>
          <p:nvPr/>
        </p:nvGrpSpPr>
        <p:grpSpPr bwMode="auto">
          <a:xfrm>
            <a:off x="6997700" y="2809875"/>
            <a:ext cx="1625600" cy="1143000"/>
            <a:chOff x="3360" y="2640"/>
            <a:chExt cx="1024" cy="720"/>
          </a:xfrm>
        </p:grpSpPr>
        <p:grpSp>
          <p:nvGrpSpPr>
            <p:cNvPr id="11301" name="Group 24"/>
            <p:cNvGrpSpPr/>
            <p:nvPr/>
          </p:nvGrpSpPr>
          <p:grpSpPr bwMode="auto">
            <a:xfrm>
              <a:off x="3360" y="3120"/>
              <a:ext cx="336" cy="240"/>
              <a:chOff x="3216" y="3120"/>
              <a:chExt cx="336" cy="240"/>
            </a:xfrm>
          </p:grpSpPr>
          <p:sp>
            <p:nvSpPr>
              <p:cNvPr id="11303" name="Line 25"/>
              <p:cNvSpPr>
                <a:spLocks noChangeShapeType="1"/>
              </p:cNvSpPr>
              <p:nvPr/>
            </p:nvSpPr>
            <p:spPr bwMode="auto">
              <a:xfrm flipH="1">
                <a:off x="3216" y="312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04" name="Line 26"/>
              <p:cNvSpPr>
                <a:spLocks noChangeShapeType="1"/>
              </p:cNvSpPr>
              <p:nvPr/>
            </p:nvSpPr>
            <p:spPr bwMode="auto">
              <a:xfrm flipH="1">
                <a:off x="3216" y="316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05" name="Line 27"/>
              <p:cNvSpPr>
                <a:spLocks noChangeShapeType="1"/>
              </p:cNvSpPr>
              <p:nvPr/>
            </p:nvSpPr>
            <p:spPr bwMode="auto">
              <a:xfrm flipH="1">
                <a:off x="3312" y="321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06" name="Line 28"/>
              <p:cNvSpPr>
                <a:spLocks noChangeShapeType="1"/>
              </p:cNvSpPr>
              <p:nvPr/>
            </p:nvSpPr>
            <p:spPr bwMode="auto">
              <a:xfrm flipH="1">
                <a:off x="3456" y="326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302" name="Line 29"/>
            <p:cNvSpPr>
              <a:spLocks noChangeShapeType="1"/>
            </p:cNvSpPr>
            <p:nvPr/>
          </p:nvSpPr>
          <p:spPr bwMode="auto">
            <a:xfrm flipH="1">
              <a:off x="3600" y="2832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76" name="Object 30"/>
            <p:cNvGraphicFramePr>
              <a:graphicFrameLocks noChangeAspect="1"/>
            </p:cNvGraphicFramePr>
            <p:nvPr/>
          </p:nvGraphicFramePr>
          <p:xfrm>
            <a:off x="4128" y="2640"/>
            <a:ext cx="25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4" name="Equation" r:id="rId28" imgW="254000" imgH="228600" progId="Equation.DSMT4">
                    <p:embed/>
                  </p:oleObj>
                </mc:Choice>
                <mc:Fallback>
                  <p:oleObj name="Equation" r:id="rId28" imgW="254000" imgH="2286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640"/>
                          <a:ext cx="25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1"/>
          <p:cNvGrpSpPr/>
          <p:nvPr/>
        </p:nvGrpSpPr>
        <p:grpSpPr bwMode="auto">
          <a:xfrm>
            <a:off x="4600575" y="2733675"/>
            <a:ext cx="4225925" cy="1219200"/>
            <a:chOff x="1850" y="2592"/>
            <a:chExt cx="2662" cy="768"/>
          </a:xfrm>
        </p:grpSpPr>
        <p:sp>
          <p:nvSpPr>
            <p:cNvPr id="11296" name="Line 32"/>
            <p:cNvSpPr>
              <a:spLocks noChangeShapeType="1"/>
            </p:cNvSpPr>
            <p:nvPr/>
          </p:nvSpPr>
          <p:spPr bwMode="auto">
            <a:xfrm>
              <a:off x="1872" y="3360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" name="Line 33"/>
            <p:cNvSpPr>
              <a:spLocks noChangeShapeType="1"/>
            </p:cNvSpPr>
            <p:nvPr/>
          </p:nvSpPr>
          <p:spPr bwMode="auto">
            <a:xfrm>
              <a:off x="2880" y="259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298" name="Group 34"/>
            <p:cNvGrpSpPr/>
            <p:nvPr/>
          </p:nvGrpSpPr>
          <p:grpSpPr bwMode="auto">
            <a:xfrm>
              <a:off x="1850" y="2717"/>
              <a:ext cx="2059" cy="547"/>
              <a:chOff x="1706" y="2717"/>
              <a:chExt cx="2059" cy="547"/>
            </a:xfrm>
          </p:grpSpPr>
          <p:sp>
            <p:nvSpPr>
              <p:cNvPr id="11299" name="Freeform 35"/>
              <p:cNvSpPr/>
              <p:nvPr/>
            </p:nvSpPr>
            <p:spPr bwMode="auto">
              <a:xfrm>
                <a:off x="2748" y="2717"/>
                <a:ext cx="1017" cy="547"/>
              </a:xfrm>
              <a:custGeom>
                <a:avLst/>
                <a:gdLst>
                  <a:gd name="T0" fmla="*/ 1017 w 1017"/>
                  <a:gd name="T1" fmla="*/ 540 h 547"/>
                  <a:gd name="T2" fmla="*/ 675 w 1017"/>
                  <a:gd name="T3" fmla="*/ 469 h 547"/>
                  <a:gd name="T4" fmla="*/ 164 w 1017"/>
                  <a:gd name="T5" fmla="*/ 75 h 547"/>
                  <a:gd name="T6" fmla="*/ 0 w 1017"/>
                  <a:gd name="T7" fmla="*/ 19 h 5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17"/>
                  <a:gd name="T13" fmla="*/ 0 h 547"/>
                  <a:gd name="T14" fmla="*/ 1017 w 1017"/>
                  <a:gd name="T15" fmla="*/ 547 h 5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17" h="547">
                    <a:moveTo>
                      <a:pt x="1017" y="540"/>
                    </a:moveTo>
                    <a:cubicBezTo>
                      <a:pt x="917" y="543"/>
                      <a:pt x="817" y="547"/>
                      <a:pt x="675" y="469"/>
                    </a:cubicBezTo>
                    <a:cubicBezTo>
                      <a:pt x="532" y="392"/>
                      <a:pt x="276" y="150"/>
                      <a:pt x="164" y="75"/>
                    </a:cubicBezTo>
                    <a:cubicBezTo>
                      <a:pt x="52" y="0"/>
                      <a:pt x="34" y="31"/>
                      <a:pt x="0" y="1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00" name="Freeform 36"/>
              <p:cNvSpPr/>
              <p:nvPr/>
            </p:nvSpPr>
            <p:spPr bwMode="auto">
              <a:xfrm>
                <a:off x="1706" y="2719"/>
                <a:ext cx="1054" cy="545"/>
              </a:xfrm>
              <a:custGeom>
                <a:avLst/>
                <a:gdLst>
                  <a:gd name="T0" fmla="*/ 0 w 1054"/>
                  <a:gd name="T1" fmla="*/ 538 h 545"/>
                  <a:gd name="T2" fmla="*/ 342 w 1054"/>
                  <a:gd name="T3" fmla="*/ 467 h 545"/>
                  <a:gd name="T4" fmla="*/ 853 w 1054"/>
                  <a:gd name="T5" fmla="*/ 73 h 545"/>
                  <a:gd name="T6" fmla="*/ 1054 w 1054"/>
                  <a:gd name="T7" fmla="*/ 29 h 5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4"/>
                  <a:gd name="T13" fmla="*/ 0 h 545"/>
                  <a:gd name="T14" fmla="*/ 1054 w 1054"/>
                  <a:gd name="T15" fmla="*/ 545 h 5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4" h="545">
                    <a:moveTo>
                      <a:pt x="0" y="538"/>
                    </a:moveTo>
                    <a:cubicBezTo>
                      <a:pt x="100" y="541"/>
                      <a:pt x="200" y="545"/>
                      <a:pt x="342" y="467"/>
                    </a:cubicBezTo>
                    <a:cubicBezTo>
                      <a:pt x="485" y="390"/>
                      <a:pt x="734" y="146"/>
                      <a:pt x="853" y="73"/>
                    </a:cubicBezTo>
                    <a:cubicBezTo>
                      <a:pt x="972" y="0"/>
                      <a:pt x="1012" y="38"/>
                      <a:pt x="1054" y="2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6293" name="Line 37"/>
          <p:cNvSpPr>
            <a:spLocks noChangeShapeType="1"/>
          </p:cNvSpPr>
          <p:nvPr/>
        </p:nvSpPr>
        <p:spPr bwMode="auto">
          <a:xfrm>
            <a:off x="5427663" y="34956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6294" name="Object 38"/>
          <p:cNvGraphicFramePr>
            <a:graphicFrameLocks noChangeAspect="1"/>
          </p:cNvGraphicFramePr>
          <p:nvPr/>
        </p:nvGraphicFramePr>
        <p:xfrm>
          <a:off x="4808538" y="4124325"/>
          <a:ext cx="10652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5" name="Equation" r:id="rId30" imgW="800100" imgH="381000" progId="Equation.DSMT4">
                  <p:embed/>
                </p:oleObj>
              </mc:Choice>
              <mc:Fallback>
                <p:oleObj name="Equation" r:id="rId30" imgW="800100" imgH="3810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8538" y="4124325"/>
                        <a:ext cx="106521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5" name="Object 39"/>
          <p:cNvGraphicFramePr>
            <a:graphicFrameLocks noChangeAspect="1"/>
          </p:cNvGraphicFramePr>
          <p:nvPr/>
        </p:nvGraphicFramePr>
        <p:xfrm>
          <a:off x="4603750" y="2759075"/>
          <a:ext cx="103505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6" name="Equation" r:id="rId32" imgW="825500" imgH="381000" progId="Equation.DSMT4">
                  <p:embed/>
                </p:oleObj>
              </mc:Choice>
              <mc:Fallback>
                <p:oleObj name="Equation" r:id="rId32" imgW="825500" imgH="3810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0" y="2759075"/>
                        <a:ext cx="103505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build="p" autoUpdateAnimBg="0"/>
      <p:bldP spid="96260" grpId="0" build="p" autoUpdateAnimBg="0"/>
      <p:bldP spid="96261" grpId="0" build="p" autoUpdateAnimBg="0"/>
      <p:bldP spid="96269" grpId="0"/>
      <p:bldP spid="9627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330" name="Object 2"/>
          <p:cNvGraphicFramePr>
            <a:graphicFrameLocks noChangeAspect="1"/>
          </p:cNvGraphicFramePr>
          <p:nvPr/>
        </p:nvGraphicFramePr>
        <p:xfrm>
          <a:off x="2084388" y="1658938"/>
          <a:ext cx="3570287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Equation" r:id="rId3" imgW="2705100" imgH="419100" progId="Equation.DSMT4">
                  <p:embed/>
                </p:oleObj>
              </mc:Choice>
              <mc:Fallback>
                <p:oleObj name="Equation" r:id="rId3" imgW="2705100" imgH="419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8" y="1658938"/>
                        <a:ext cx="3570287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1" name="Object 3"/>
          <p:cNvGraphicFramePr>
            <a:graphicFrameLocks noChangeAspect="1"/>
          </p:cNvGraphicFramePr>
          <p:nvPr/>
        </p:nvGraphicFramePr>
        <p:xfrm>
          <a:off x="3371850" y="2762250"/>
          <a:ext cx="1716088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Equation" r:id="rId5" imgW="1104900" imgH="723900" progId="Equation.DSMT4">
                  <p:embed/>
                </p:oleObj>
              </mc:Choice>
              <mc:Fallback>
                <p:oleObj name="Equation" r:id="rId5" imgW="1104900" imgH="723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2762250"/>
                        <a:ext cx="1716088" cy="1122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454025" y="1676400"/>
            <a:ext cx="157638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CN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5736995" y="1663700"/>
            <a:ext cx="396557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b="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相互独立，</a:t>
            </a:r>
          </a:p>
        </p:txBody>
      </p:sp>
      <p:sp>
        <p:nvSpPr>
          <p:cNvPr id="99335" name="Rectangle 7"/>
          <p:cNvSpPr>
            <a:spLocks noChangeArrowheads="1"/>
          </p:cNvSpPr>
          <p:nvPr/>
        </p:nvSpPr>
        <p:spPr bwMode="auto">
          <a:xfrm>
            <a:off x="700088" y="4229100"/>
            <a:ext cx="7561262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 eaLnBrk="0" hangingPunct="0"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服从自由度为</a:t>
            </a:r>
            <a:r>
              <a:rPr lang="en-US" altLang="zh-CN" sz="2400" b="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b="0" baseline="-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 </a:t>
            </a:r>
            <a:r>
              <a:rPr lang="en-US" altLang="zh-CN" sz="2400" b="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b="0" baseline="-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b="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分布，</a:t>
            </a:r>
          </a:p>
        </p:txBody>
      </p:sp>
      <p:sp>
        <p:nvSpPr>
          <p:cNvPr id="99336" name="Rectangle 8"/>
          <p:cNvSpPr>
            <a:spLocks noGrp="1" noChangeArrowheads="1"/>
          </p:cNvSpPr>
          <p:nvPr>
            <p:ph type="title"/>
          </p:nvPr>
        </p:nvSpPr>
        <p:spPr>
          <a:xfrm>
            <a:off x="571500" y="819150"/>
            <a:ext cx="3600450" cy="609600"/>
          </a:xfrm>
        </p:spPr>
        <p:txBody>
          <a:bodyPr lIns="91440" tIns="45720" rIns="91440" bIns="45720"/>
          <a:lstStyle/>
          <a:p>
            <a:pPr algn="l"/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</a:rPr>
              <a:t>三、</a:t>
            </a:r>
            <a:r>
              <a:rPr lang="en-US" altLang="zh-CN" sz="2800" i="1" dirty="0">
                <a:solidFill>
                  <a:srgbClr val="0000FF"/>
                </a:solidFill>
                <a:ea typeface="黑体" panose="02010609060101010101" pitchFamily="49" charset="-122"/>
              </a:rPr>
              <a:t>F </a:t>
            </a:r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</a:rPr>
              <a:t>分布</a:t>
            </a:r>
          </a:p>
        </p:txBody>
      </p:sp>
      <p:sp>
        <p:nvSpPr>
          <p:cNvPr id="99339" name="Text Box 11"/>
          <p:cNvSpPr txBox="1">
            <a:spLocks noChangeArrowheads="1"/>
          </p:cNvSpPr>
          <p:nvPr/>
        </p:nvSpPr>
        <p:spPr bwMode="auto">
          <a:xfrm>
            <a:off x="5022000" y="4229100"/>
            <a:ext cx="360045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2400" b="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记作</a:t>
            </a:r>
            <a:r>
              <a:rPr lang="zh-CN" altLang="en-US" sz="2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F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~ </a:t>
            </a:r>
            <a:r>
              <a:rPr lang="en-US" altLang="zh-CN" sz="2400" i="1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F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( </a:t>
            </a:r>
            <a:r>
              <a:rPr lang="en-US" altLang="zh-CN" sz="2400" i="1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n</a:t>
            </a:r>
            <a:r>
              <a:rPr lang="en-US" altLang="zh-CN" sz="2400" baseline="-30000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1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,</a:t>
            </a:r>
            <a:r>
              <a:rPr lang="en-US" altLang="zh-CN" sz="2400" i="1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n</a:t>
            </a:r>
            <a:r>
              <a:rPr lang="en-US" altLang="zh-CN" sz="2400" baseline="-30000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).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749300" y="2673350"/>
            <a:ext cx="1731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则称统计量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9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9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 autoUpdateAnimBg="0"/>
      <p:bldP spid="99333" grpId="0" build="p" autoUpdateAnimBg="0"/>
      <p:bldP spid="99335" grpId="0" build="p" autoUpdateAnimBg="0"/>
      <p:bldP spid="99336" grpId="0" build="p" autoUpdateAnimBg="0"/>
      <p:bldP spid="99339" grpId="0" build="p" autoUpdateAnimBg="0"/>
      <p:bldP spid="15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569913" y="1182325"/>
            <a:ext cx="327660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由定义可见，</a:t>
            </a:r>
          </a:p>
        </p:txBody>
      </p:sp>
      <p:graphicFrame>
        <p:nvGraphicFramePr>
          <p:cNvPr id="133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617022"/>
              </p:ext>
            </p:extLst>
          </p:nvPr>
        </p:nvGraphicFramePr>
        <p:xfrm>
          <a:off x="2794000" y="953725"/>
          <a:ext cx="145415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name="Equation" r:id="rId3" imgW="1117600" imgH="723900" progId="Equation.DSMT4">
                  <p:embed/>
                </p:oleObj>
              </mc:Choice>
              <mc:Fallback>
                <p:oleObj name="Equation" r:id="rId3" imgW="1117600" imgH="723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953725"/>
                        <a:ext cx="1454150" cy="963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0" name="Rectangle 8"/>
          <p:cNvSpPr>
            <a:spLocks noChangeArrowheads="1"/>
          </p:cNvSpPr>
          <p:nvPr/>
        </p:nvSpPr>
        <p:spPr bwMode="auto">
          <a:xfrm>
            <a:off x="4216400" y="1155700"/>
            <a:ext cx="2971800" cy="6005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~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楷体_GB2312" pitchFamily="49" charset="-122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F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n</a:t>
            </a:r>
            <a:r>
              <a:rPr lang="en-US" altLang="zh-CN" sz="2400" baseline="-30000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,</a:t>
            </a:r>
            <a:r>
              <a:rPr lang="en-US" altLang="zh-CN" sz="2400" i="1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n</a:t>
            </a:r>
            <a:r>
              <a:rPr lang="en-US" altLang="zh-CN" sz="2400" baseline="-30000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1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)</a:t>
            </a:r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auto">
          <a:xfrm>
            <a:off x="349250" y="577850"/>
            <a:ext cx="221138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性质</a:t>
            </a: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532368" y="1951038"/>
            <a:ext cx="4103687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 </a:t>
            </a:r>
            <a:r>
              <a:rPr lang="en-US" altLang="zh-CN" sz="2400" b="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分布的分位点</a:t>
            </a:r>
          </a:p>
        </p:txBody>
      </p:sp>
      <p:grpSp>
        <p:nvGrpSpPr>
          <p:cNvPr id="2" name="组合 36"/>
          <p:cNvGrpSpPr/>
          <p:nvPr/>
        </p:nvGrpSpPr>
        <p:grpSpPr bwMode="auto">
          <a:xfrm>
            <a:off x="1028494" y="2540000"/>
            <a:ext cx="6737350" cy="503238"/>
            <a:chOff x="660400" y="1401763"/>
            <a:chExt cx="6737352" cy="503446"/>
          </a:xfrm>
        </p:grpSpPr>
        <p:sp>
          <p:nvSpPr>
            <p:cNvPr id="13352" name="Text Box 3"/>
            <p:cNvSpPr txBox="1">
              <a:spLocks noChangeArrowheads="1"/>
            </p:cNvSpPr>
            <p:nvPr/>
          </p:nvSpPr>
          <p:spPr bwMode="auto">
            <a:xfrm>
              <a:off x="660400" y="1401763"/>
              <a:ext cx="31130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对于给定的正数</a:t>
              </a:r>
            </a:p>
          </p:txBody>
        </p:sp>
        <p:graphicFrame>
          <p:nvGraphicFramePr>
            <p:cNvPr id="13315" name="Object 4"/>
            <p:cNvGraphicFramePr>
              <a:graphicFrameLocks noChangeAspect="1"/>
            </p:cNvGraphicFramePr>
            <p:nvPr/>
          </p:nvGraphicFramePr>
          <p:xfrm>
            <a:off x="3016250" y="1401971"/>
            <a:ext cx="1928812" cy="503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9" name="Equation" r:id="rId5" imgW="1460500" imgH="381000" progId="Equation.DSMT4">
                    <p:embed/>
                  </p:oleObj>
                </mc:Choice>
                <mc:Fallback>
                  <p:oleObj name="Equation" r:id="rId5" imgW="1460500" imgH="3810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250" y="1401971"/>
                          <a:ext cx="1928812" cy="503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 Box 5"/>
            <p:cNvSpPr txBox="1">
              <a:spLocks noChangeArrowheads="1"/>
            </p:cNvSpPr>
            <p:nvPr/>
          </p:nvSpPr>
          <p:spPr bwMode="auto">
            <a:xfrm>
              <a:off x="4959351" y="1425586"/>
              <a:ext cx="2438401" cy="46215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altLang="zh-CN" sz="2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lang="zh-CN" altLang="en-US" sz="2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称满足条件</a:t>
              </a:r>
            </a:p>
          </p:txBody>
        </p:sp>
      </p:grpSp>
      <p:graphicFrame>
        <p:nvGraphicFramePr>
          <p:cNvPr id="22" name="Object 6"/>
          <p:cNvGraphicFramePr/>
          <p:nvPr>
            <p:extLst>
              <p:ext uri="{D42A27DB-BD31-4B8C-83A1-F6EECF244321}">
                <p14:modId xmlns:p14="http://schemas.microsoft.com/office/powerpoint/2010/main" val="1500353592"/>
              </p:ext>
            </p:extLst>
          </p:nvPr>
        </p:nvGraphicFramePr>
        <p:xfrm>
          <a:off x="2694781" y="3038467"/>
          <a:ext cx="375443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name="Equation" r:id="rId7" imgW="2641600" imgH="482600" progId="Equation.DSMT4">
                  <p:embed/>
                </p:oleObj>
              </mc:Choice>
              <mc:Fallback>
                <p:oleObj name="Equation" r:id="rId7" imgW="2641600" imgH="482600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4781" y="3038467"/>
                        <a:ext cx="375443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6900656" y="3790950"/>
            <a:ext cx="11817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分位点</a:t>
            </a:r>
            <a:r>
              <a:rPr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grpSp>
        <p:nvGrpSpPr>
          <p:cNvPr id="3" name="Group 8"/>
          <p:cNvGrpSpPr/>
          <p:nvPr/>
        </p:nvGrpSpPr>
        <p:grpSpPr bwMode="auto">
          <a:xfrm>
            <a:off x="5211556" y="3783013"/>
            <a:ext cx="1757363" cy="461962"/>
            <a:chOff x="3592" y="2034"/>
            <a:chExt cx="1107" cy="291"/>
          </a:xfrm>
        </p:grpSpPr>
        <p:sp>
          <p:nvSpPr>
            <p:cNvPr id="13351" name="Rectangle 9"/>
            <p:cNvSpPr>
              <a:spLocks noChangeArrowheads="1"/>
            </p:cNvSpPr>
            <p:nvPr/>
          </p:nvSpPr>
          <p:spPr bwMode="auto">
            <a:xfrm>
              <a:off x="3592" y="2034"/>
              <a:ext cx="8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r>
                <a:rPr lang="zh-CN" altLang="en-US" sz="24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分布的上</a:t>
              </a:r>
            </a:p>
          </p:txBody>
        </p:sp>
        <p:graphicFrame>
          <p:nvGraphicFramePr>
            <p:cNvPr id="13317" name="Object 10"/>
            <p:cNvGraphicFramePr>
              <a:graphicFrameLocks noChangeAspect="1"/>
            </p:cNvGraphicFramePr>
            <p:nvPr/>
          </p:nvGraphicFramePr>
          <p:xfrm>
            <a:off x="4427" y="2106"/>
            <a:ext cx="272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1" name="Equation" r:id="rId9" imgW="254000" imgH="228600" progId="Equation.3">
                    <p:embed/>
                  </p:oleObj>
                </mc:Choice>
                <mc:Fallback>
                  <p:oleObj name="Equation" r:id="rId9" imgW="25400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7" y="2106"/>
                          <a:ext cx="272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1009444" y="3743325"/>
            <a:ext cx="80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的点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22828"/>
              </p:ext>
            </p:extLst>
          </p:nvPr>
        </p:nvGraphicFramePr>
        <p:xfrm>
          <a:off x="1788906" y="3740150"/>
          <a:ext cx="157321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2" name="Equation" r:id="rId11" imgW="1231900" imgH="444500" progId="Equation.DSMT4">
                  <p:embed/>
                </p:oleObj>
              </mc:Choice>
              <mc:Fallback>
                <p:oleObj name="Equation" r:id="rId11" imgW="1231900" imgH="4445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8906" y="3740150"/>
                        <a:ext cx="157321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3"/>
          <p:cNvGrpSpPr/>
          <p:nvPr/>
        </p:nvGrpSpPr>
        <p:grpSpPr bwMode="auto">
          <a:xfrm>
            <a:off x="6032500" y="5330825"/>
            <a:ext cx="1619250" cy="1317625"/>
            <a:chOff x="3805" y="2736"/>
            <a:chExt cx="1020" cy="830"/>
          </a:xfrm>
        </p:grpSpPr>
        <p:sp>
          <p:nvSpPr>
            <p:cNvPr id="13350" name="Line 14"/>
            <p:cNvSpPr>
              <a:spLocks noChangeShapeType="1"/>
            </p:cNvSpPr>
            <p:nvPr/>
          </p:nvSpPr>
          <p:spPr bwMode="auto">
            <a:xfrm>
              <a:off x="4367" y="27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19" name="Object 15"/>
            <p:cNvGraphicFramePr>
              <a:graphicFrameLocks noChangeAspect="1"/>
            </p:cNvGraphicFramePr>
            <p:nvPr/>
          </p:nvGraphicFramePr>
          <p:xfrm>
            <a:off x="3805" y="3197"/>
            <a:ext cx="1020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3" name="Equation" r:id="rId13" imgW="1231900" imgH="444500" progId="Equation.DSMT4">
                    <p:embed/>
                  </p:oleObj>
                </mc:Choice>
                <mc:Fallback>
                  <p:oleObj name="Equation" r:id="rId13" imgW="1231900" imgH="4445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5" y="3197"/>
                          <a:ext cx="1020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6"/>
          <p:cNvGrpSpPr/>
          <p:nvPr/>
        </p:nvGrpSpPr>
        <p:grpSpPr bwMode="auto">
          <a:xfrm>
            <a:off x="6959600" y="4797425"/>
            <a:ext cx="1625600" cy="1143000"/>
            <a:chOff x="3367" y="2640"/>
            <a:chExt cx="1024" cy="720"/>
          </a:xfrm>
        </p:grpSpPr>
        <p:grpSp>
          <p:nvGrpSpPr>
            <p:cNvPr id="13344" name="Group 17"/>
            <p:cNvGrpSpPr/>
            <p:nvPr/>
          </p:nvGrpSpPr>
          <p:grpSpPr bwMode="auto">
            <a:xfrm>
              <a:off x="3367" y="3120"/>
              <a:ext cx="336" cy="240"/>
              <a:chOff x="3216" y="3120"/>
              <a:chExt cx="336" cy="240"/>
            </a:xfrm>
          </p:grpSpPr>
          <p:sp>
            <p:nvSpPr>
              <p:cNvPr id="13346" name="Line 18"/>
              <p:cNvSpPr>
                <a:spLocks noChangeShapeType="1"/>
              </p:cNvSpPr>
              <p:nvPr/>
            </p:nvSpPr>
            <p:spPr bwMode="auto">
              <a:xfrm flipH="1">
                <a:off x="3216" y="312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7" name="Line 19"/>
              <p:cNvSpPr>
                <a:spLocks noChangeShapeType="1"/>
              </p:cNvSpPr>
              <p:nvPr/>
            </p:nvSpPr>
            <p:spPr bwMode="auto">
              <a:xfrm flipH="1">
                <a:off x="3216" y="316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8" name="Line 20"/>
              <p:cNvSpPr>
                <a:spLocks noChangeShapeType="1"/>
              </p:cNvSpPr>
              <p:nvPr/>
            </p:nvSpPr>
            <p:spPr bwMode="auto">
              <a:xfrm flipH="1">
                <a:off x="3312" y="321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9" name="Line 21"/>
              <p:cNvSpPr>
                <a:spLocks noChangeShapeType="1"/>
              </p:cNvSpPr>
              <p:nvPr/>
            </p:nvSpPr>
            <p:spPr bwMode="auto">
              <a:xfrm flipH="1">
                <a:off x="3456" y="326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45" name="Line 22"/>
            <p:cNvSpPr>
              <a:spLocks noChangeShapeType="1"/>
            </p:cNvSpPr>
            <p:nvPr/>
          </p:nvSpPr>
          <p:spPr bwMode="auto">
            <a:xfrm flipH="1">
              <a:off x="3607" y="2832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20" name="Object 23"/>
            <p:cNvGraphicFramePr>
              <a:graphicFrameLocks noChangeAspect="1"/>
            </p:cNvGraphicFramePr>
            <p:nvPr/>
          </p:nvGraphicFramePr>
          <p:xfrm>
            <a:off x="4135" y="2640"/>
            <a:ext cx="25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74" name="Equation" r:id="rId15" imgW="254000" imgH="228600" progId="Equation.DSMT4">
                    <p:embed/>
                  </p:oleObj>
                </mc:Choice>
                <mc:Fallback>
                  <p:oleObj name="Equation" r:id="rId15" imgW="254000" imgH="2286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5" y="2640"/>
                          <a:ext cx="25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4"/>
          <p:cNvGrpSpPr/>
          <p:nvPr/>
        </p:nvGrpSpPr>
        <p:grpSpPr bwMode="auto">
          <a:xfrm>
            <a:off x="4292600" y="4406900"/>
            <a:ext cx="4191000" cy="1555750"/>
            <a:chOff x="1879" y="2380"/>
            <a:chExt cx="2640" cy="980"/>
          </a:xfrm>
        </p:grpSpPr>
        <p:sp>
          <p:nvSpPr>
            <p:cNvPr id="13340" name="Line 25"/>
            <p:cNvSpPr>
              <a:spLocks noChangeShapeType="1"/>
            </p:cNvSpPr>
            <p:nvPr/>
          </p:nvSpPr>
          <p:spPr bwMode="auto">
            <a:xfrm>
              <a:off x="1879" y="3360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1" name="Line 26"/>
            <p:cNvSpPr>
              <a:spLocks noChangeShapeType="1"/>
            </p:cNvSpPr>
            <p:nvPr/>
          </p:nvSpPr>
          <p:spPr bwMode="auto">
            <a:xfrm>
              <a:off x="2359" y="3360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2" name="Line 27"/>
            <p:cNvSpPr>
              <a:spLocks noChangeShapeType="1"/>
            </p:cNvSpPr>
            <p:nvPr/>
          </p:nvSpPr>
          <p:spPr bwMode="auto">
            <a:xfrm>
              <a:off x="2359" y="259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3" name="Freeform 28"/>
            <p:cNvSpPr/>
            <p:nvPr/>
          </p:nvSpPr>
          <p:spPr bwMode="auto">
            <a:xfrm>
              <a:off x="2359" y="2380"/>
              <a:ext cx="2016" cy="816"/>
            </a:xfrm>
            <a:custGeom>
              <a:avLst/>
              <a:gdLst>
                <a:gd name="T0" fmla="*/ 0 w 2016"/>
                <a:gd name="T1" fmla="*/ 34821 h 688"/>
                <a:gd name="T2" fmla="*/ 432 w 2016"/>
                <a:gd name="T3" fmla="*/ 3245 h 688"/>
                <a:gd name="T4" fmla="*/ 912 w 2016"/>
                <a:gd name="T5" fmla="*/ 15423 h 688"/>
                <a:gd name="T6" fmla="*/ 1296 w 2016"/>
                <a:gd name="T7" fmla="*/ 27515 h 688"/>
                <a:gd name="T8" fmla="*/ 1776 w 2016"/>
                <a:gd name="T9" fmla="*/ 32389 h 688"/>
                <a:gd name="T10" fmla="*/ 2016 w 2016"/>
                <a:gd name="T11" fmla="*/ 32389 h 6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16"/>
                <a:gd name="T19" fmla="*/ 0 h 688"/>
                <a:gd name="T20" fmla="*/ 2016 w 2016"/>
                <a:gd name="T21" fmla="*/ 688 h 6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16" h="688">
                  <a:moveTo>
                    <a:pt x="0" y="688"/>
                  </a:moveTo>
                  <a:cubicBezTo>
                    <a:pt x="140" y="408"/>
                    <a:pt x="280" y="128"/>
                    <a:pt x="432" y="64"/>
                  </a:cubicBezTo>
                  <a:cubicBezTo>
                    <a:pt x="584" y="0"/>
                    <a:pt x="768" y="224"/>
                    <a:pt x="912" y="304"/>
                  </a:cubicBezTo>
                  <a:cubicBezTo>
                    <a:pt x="1056" y="384"/>
                    <a:pt x="1152" y="488"/>
                    <a:pt x="1296" y="544"/>
                  </a:cubicBezTo>
                  <a:cubicBezTo>
                    <a:pt x="1440" y="600"/>
                    <a:pt x="1656" y="624"/>
                    <a:pt x="1776" y="640"/>
                  </a:cubicBezTo>
                  <a:cubicBezTo>
                    <a:pt x="1896" y="656"/>
                    <a:pt x="1956" y="648"/>
                    <a:pt x="2016" y="6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" name="Text Box 30"/>
          <p:cNvSpPr txBox="1">
            <a:spLocks noChangeArrowheads="1"/>
          </p:cNvSpPr>
          <p:nvPr/>
        </p:nvSpPr>
        <p:spPr bwMode="auto">
          <a:xfrm>
            <a:off x="3349419" y="3779838"/>
            <a:ext cx="4937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</a:p>
        </p:txBody>
      </p:sp>
      <p:graphicFrame>
        <p:nvGraphicFramePr>
          <p:cNvPr id="4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39029"/>
              </p:ext>
            </p:extLst>
          </p:nvPr>
        </p:nvGraphicFramePr>
        <p:xfrm>
          <a:off x="3832019" y="3781425"/>
          <a:ext cx="14335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5" name="Equation" r:id="rId17" imgW="1143000" imgH="444500" progId="Equation.DSMT4">
                  <p:embed/>
                </p:oleObj>
              </mc:Choice>
              <mc:Fallback>
                <p:oleObj name="Equation" r:id="rId17" imgW="1143000" imgH="4445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019" y="3781425"/>
                        <a:ext cx="14335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3107"/>
              </p:ext>
            </p:extLst>
          </p:nvPr>
        </p:nvGraphicFramePr>
        <p:xfrm>
          <a:off x="1302544" y="4945473"/>
          <a:ext cx="256381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6" name="Equation" r:id="rId19" imgW="2120900" imgH="444500" progId="Equation.DSMT4">
                  <p:embed/>
                </p:oleObj>
              </mc:Choice>
              <mc:Fallback>
                <p:oleObj name="Equation" r:id="rId19" imgW="2120900" imgH="4445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2544" y="4945473"/>
                        <a:ext cx="2563813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0" grpId="0" build="p" autoUpdateAnimBg="0"/>
      <p:bldP spid="17" grpId="0"/>
      <p:bldP spid="23" grpId="0"/>
      <p:bldP spid="27" grpId="0"/>
      <p:bldP spid="4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3"/>
          <p:cNvSpPr txBox="1"/>
          <p:nvPr/>
        </p:nvSpPr>
        <p:spPr>
          <a:xfrm>
            <a:off x="476545" y="1514134"/>
            <a:ext cx="136928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</a:t>
            </a:r>
            <a:r>
              <a:rPr lang="en-US" altLang="zh-CN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</a:p>
        </p:txBody>
      </p:sp>
      <p:graphicFrame>
        <p:nvGraphicFramePr>
          <p:cNvPr id="174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311612"/>
              </p:ext>
            </p:extLst>
          </p:nvPr>
        </p:nvGraphicFramePr>
        <p:xfrm>
          <a:off x="1748025" y="1561405"/>
          <a:ext cx="1920240" cy="47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r:id="rId3" imgW="1600200" imgH="393700" progId="Equation.DSMT4">
                  <p:embed/>
                </p:oleObj>
              </mc:Choice>
              <mc:Fallback>
                <p:oleObj r:id="rId3" imgW="1600200" imgH="3937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48025" y="1561405"/>
                        <a:ext cx="1920240" cy="4724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384963"/>
              </p:ext>
            </p:extLst>
          </p:nvPr>
        </p:nvGraphicFramePr>
        <p:xfrm>
          <a:off x="1421650" y="2253222"/>
          <a:ext cx="3555395" cy="456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r:id="rId5" imgW="3124200" imgH="393700" progId="Equation.DSMT4">
                  <p:embed/>
                </p:oleObj>
              </mc:Choice>
              <mc:Fallback>
                <p:oleObj r:id="rId5" imgW="3124200" imgH="3937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21650" y="2253222"/>
                        <a:ext cx="3555395" cy="45655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6" name="Text Box 6"/>
          <p:cNvSpPr txBox="1"/>
          <p:nvPr/>
        </p:nvSpPr>
        <p:spPr>
          <a:xfrm>
            <a:off x="3641259" y="1572180"/>
            <a:ext cx="158088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由定义知</a:t>
            </a:r>
          </a:p>
        </p:txBody>
      </p:sp>
      <p:graphicFrame>
        <p:nvGraphicFramePr>
          <p:cNvPr id="1740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963961"/>
              </p:ext>
            </p:extLst>
          </p:nvPr>
        </p:nvGraphicFramePr>
        <p:xfrm>
          <a:off x="4926713" y="2097756"/>
          <a:ext cx="2790310" cy="893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4" r:id="rId7" imgW="2565400" imgH="812800" progId="Equation.DSMT4">
                  <p:embed/>
                </p:oleObj>
              </mc:Choice>
              <mc:Fallback>
                <p:oleObj r:id="rId7" imgW="2565400" imgH="8128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26713" y="2097756"/>
                        <a:ext cx="2790310" cy="89324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314718"/>
              </p:ext>
            </p:extLst>
          </p:nvPr>
        </p:nvGraphicFramePr>
        <p:xfrm>
          <a:off x="4885201" y="3096594"/>
          <a:ext cx="3095777" cy="869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r:id="rId9" imgW="2933700" imgH="812800" progId="Equation.DSMT4">
                  <p:embed/>
                </p:oleObj>
              </mc:Choice>
              <mc:Fallback>
                <p:oleObj r:id="rId9" imgW="2933700" imgH="8128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85201" y="3096594"/>
                        <a:ext cx="3095777" cy="86939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730761"/>
              </p:ext>
            </p:extLst>
          </p:nvPr>
        </p:nvGraphicFramePr>
        <p:xfrm>
          <a:off x="1156955" y="3857139"/>
          <a:ext cx="3467670" cy="896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6" r:id="rId11" imgW="3187700" imgH="812800" progId="Equation.DSMT4">
                  <p:embed/>
                </p:oleObj>
              </mc:Choice>
              <mc:Fallback>
                <p:oleObj r:id="rId11" imgW="3187700" imgH="8128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56955" y="3857139"/>
                        <a:ext cx="3467670" cy="8968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556868"/>
              </p:ext>
            </p:extLst>
          </p:nvPr>
        </p:nvGraphicFramePr>
        <p:xfrm>
          <a:off x="611560" y="490575"/>
          <a:ext cx="3931920" cy="1021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7" name="Equation" r:id="rId13" imgW="3276600" imgH="850900" progId="Equation.DSMT4">
                  <p:embed/>
                </p:oleObj>
              </mc:Choice>
              <mc:Fallback>
                <p:oleObj name="Equation" r:id="rId13" imgW="3276600" imgH="850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90575"/>
                        <a:ext cx="3931920" cy="1021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">
            <a:extLst>
              <a:ext uri="{FF2B5EF4-FFF2-40B4-BE49-F238E27FC236}">
                <a16:creationId xmlns:a16="http://schemas.microsoft.com/office/drawing/2014/main" id="{D5A60DCB-ADDE-40A2-9902-284FFB3AC6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910405"/>
              </p:ext>
            </p:extLst>
          </p:nvPr>
        </p:nvGraphicFramePr>
        <p:xfrm>
          <a:off x="1748025" y="5009607"/>
          <a:ext cx="2058860" cy="444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8" r:id="rId15" imgW="1854200" imgH="393700" progId="Equation.DSMT4">
                  <p:embed/>
                </p:oleObj>
              </mc:Choice>
              <mc:Fallback>
                <p:oleObj r:id="rId15" imgW="1854200" imgH="393700" progId="Equation.DSMT4">
                  <p:embed/>
                  <p:pic>
                    <p:nvPicPr>
                      <p:cNvPr id="3" name="Object 10">
                        <a:extLst>
                          <a:ext uri="{FF2B5EF4-FFF2-40B4-BE49-F238E27FC236}">
                            <a16:creationId xmlns:a16="http://schemas.microsoft.com/office/drawing/2014/main" id="{18631454-8194-4608-B015-C90A06132E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48025" y="5009607"/>
                        <a:ext cx="2058860" cy="44461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3">
            <a:extLst>
              <a:ext uri="{FF2B5EF4-FFF2-40B4-BE49-F238E27FC236}">
                <a16:creationId xmlns:a16="http://schemas.microsoft.com/office/drawing/2014/main" id="{89225037-B9F6-4AA3-A800-E34D69C89736}"/>
              </a:ext>
            </a:extLst>
          </p:cNvPr>
          <p:cNvSpPr txBox="1"/>
          <p:nvPr/>
        </p:nvSpPr>
        <p:spPr>
          <a:xfrm>
            <a:off x="611560" y="4930564"/>
            <a:ext cx="111280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又因为</a:t>
            </a:r>
          </a:p>
        </p:txBody>
      </p:sp>
      <p:graphicFrame>
        <p:nvGraphicFramePr>
          <p:cNvPr id="21" name="Object 11">
            <a:extLst>
              <a:ext uri="{FF2B5EF4-FFF2-40B4-BE49-F238E27FC236}">
                <a16:creationId xmlns:a16="http://schemas.microsoft.com/office/drawing/2014/main" id="{638EDC86-AFF8-4AC6-8405-C267B45D3B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729454"/>
              </p:ext>
            </p:extLst>
          </p:nvPr>
        </p:nvGraphicFramePr>
        <p:xfrm>
          <a:off x="4772214" y="4864993"/>
          <a:ext cx="2700300" cy="756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9" r:id="rId17" imgW="2628900" imgH="723900" progId="Equation.DSMT4">
                  <p:embed/>
                </p:oleObj>
              </mc:Choice>
              <mc:Fallback>
                <p:oleObj r:id="rId17" imgW="2628900" imgH="723900" progId="Equation.DSMT4">
                  <p:embed/>
                  <p:pic>
                    <p:nvPicPr>
                      <p:cNvPr id="4" name="Object 11">
                        <a:extLst>
                          <a:ext uri="{FF2B5EF4-FFF2-40B4-BE49-F238E27FC236}">
                            <a16:creationId xmlns:a16="http://schemas.microsoft.com/office/drawing/2014/main" id="{EF5AA85F-5502-4898-B214-0C8698CBC9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72214" y="4864993"/>
                        <a:ext cx="2700300" cy="75608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14">
            <a:extLst>
              <a:ext uri="{FF2B5EF4-FFF2-40B4-BE49-F238E27FC236}">
                <a16:creationId xmlns:a16="http://schemas.microsoft.com/office/drawing/2014/main" id="{60F811C2-46B1-4C8F-B275-660787696ACC}"/>
              </a:ext>
            </a:extLst>
          </p:cNvPr>
          <p:cNvSpPr txBox="1"/>
          <p:nvPr/>
        </p:nvSpPr>
        <p:spPr>
          <a:xfrm>
            <a:off x="3806885" y="5009607"/>
            <a:ext cx="96532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</a:p>
        </p:txBody>
      </p:sp>
      <p:graphicFrame>
        <p:nvGraphicFramePr>
          <p:cNvPr id="23" name="Object 12">
            <a:extLst>
              <a:ext uri="{FF2B5EF4-FFF2-40B4-BE49-F238E27FC236}">
                <a16:creationId xmlns:a16="http://schemas.microsoft.com/office/drawing/2014/main" id="{90CF9CE1-ACF0-48D8-B384-D5EEE1C464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582831"/>
              </p:ext>
            </p:extLst>
          </p:nvPr>
        </p:nvGraphicFramePr>
        <p:xfrm>
          <a:off x="1476236" y="5598839"/>
          <a:ext cx="3148389" cy="937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0" r:id="rId19" imgW="2755900" imgH="812800" progId="Equation.DSMT4">
                  <p:embed/>
                </p:oleObj>
              </mc:Choice>
              <mc:Fallback>
                <p:oleObj r:id="rId19" imgW="2755900" imgH="812800" progId="Equation.DSMT4">
                  <p:embed/>
                  <p:pic>
                    <p:nvPicPr>
                      <p:cNvPr id="7" name="Object 12">
                        <a:extLst>
                          <a:ext uri="{FF2B5EF4-FFF2-40B4-BE49-F238E27FC236}">
                            <a16:creationId xmlns:a16="http://schemas.microsoft.com/office/drawing/2014/main" id="{384AB1B4-3AD9-4A54-A502-2BD34F0688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76236" y="5598839"/>
                        <a:ext cx="3148389" cy="937789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6">
            <a:extLst>
              <a:ext uri="{FF2B5EF4-FFF2-40B4-BE49-F238E27FC236}">
                <a16:creationId xmlns:a16="http://schemas.microsoft.com/office/drawing/2014/main" id="{8ADE59AD-70AB-477C-8A4B-A3818FFB8984}"/>
              </a:ext>
            </a:extLst>
          </p:cNvPr>
          <p:cNvSpPr txBox="1"/>
          <p:nvPr/>
        </p:nvSpPr>
        <p:spPr>
          <a:xfrm>
            <a:off x="662909" y="5726856"/>
            <a:ext cx="49404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Rectangle 2"/>
          <p:cNvSpPr>
            <a:spLocks noGrp="1" noChangeArrowheads="1"/>
          </p:cNvSpPr>
          <p:nvPr>
            <p:ph type="title"/>
          </p:nvPr>
        </p:nvSpPr>
        <p:spPr>
          <a:xfrm>
            <a:off x="341530" y="655638"/>
            <a:ext cx="8305800" cy="533400"/>
          </a:xfrm>
        </p:spPr>
        <p:txBody>
          <a:bodyPr lIns="91440" tIns="45720" rIns="91440" bIns="45720"/>
          <a:lstStyle/>
          <a:p>
            <a:pPr algn="l"/>
            <a:r>
              <a:rPr lang="zh-CN" altLang="en-US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已知总体</a:t>
            </a:r>
            <a:r>
              <a:rPr lang="en-US" altLang="zh-CN" sz="2400" b="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服从自由度为</a:t>
            </a:r>
            <a:r>
              <a:rPr lang="en-US" altLang="zh-CN" sz="2400" b="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400" b="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分布，求证：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147685"/>
              </p:ext>
            </p:extLst>
          </p:nvPr>
        </p:nvGraphicFramePr>
        <p:xfrm>
          <a:off x="7064731" y="626084"/>
          <a:ext cx="195072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Equation" r:id="rId3" imgW="1625600" imgH="444500" progId="Equation.DSMT4">
                  <p:embed/>
                </p:oleObj>
              </mc:Choice>
              <mc:Fallback>
                <p:oleObj name="Equation" r:id="rId3" imgW="1625600" imgH="444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731" y="626084"/>
                        <a:ext cx="195072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341530" y="1537642"/>
            <a:ext cx="55531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由已知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存在随机变量 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，使得</a:t>
            </a:r>
          </a:p>
        </p:txBody>
      </p:sp>
      <p:graphicFrame>
        <p:nvGraphicFramePr>
          <p:cNvPr id="1136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130648"/>
              </p:ext>
            </p:extLst>
          </p:nvPr>
        </p:nvGraphicFramePr>
        <p:xfrm>
          <a:off x="836585" y="2219325"/>
          <a:ext cx="2517775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Equation" r:id="rId5" imgW="2133600" imgH="800100" progId="Equation.DSMT4">
                  <p:embed/>
                </p:oleObj>
              </mc:Choice>
              <mc:Fallback>
                <p:oleObj name="Equation" r:id="rId5" imgW="2133600" imgH="800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585" y="2219325"/>
                        <a:ext cx="2517775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3418813" y="2438890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，其中</a:t>
            </a:r>
          </a:p>
        </p:txBody>
      </p:sp>
      <p:graphicFrame>
        <p:nvGraphicFramePr>
          <p:cNvPr id="1136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049723"/>
              </p:ext>
            </p:extLst>
          </p:nvPr>
        </p:nvGraphicFramePr>
        <p:xfrm>
          <a:off x="4561878" y="2393885"/>
          <a:ext cx="34782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Equation" r:id="rId7" imgW="2755900" imgH="444500" progId="Equation.DSMT4">
                  <p:embed/>
                </p:oleObj>
              </mc:Choice>
              <mc:Fallback>
                <p:oleObj name="Equation" r:id="rId7" imgW="2755900" imgH="444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1878" y="2393885"/>
                        <a:ext cx="347821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826505" y="3429000"/>
            <a:ext cx="493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</a:t>
            </a:r>
          </a:p>
        </p:txBody>
      </p:sp>
      <p:graphicFrame>
        <p:nvGraphicFramePr>
          <p:cNvPr id="1136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605867"/>
              </p:ext>
            </p:extLst>
          </p:nvPr>
        </p:nvGraphicFramePr>
        <p:xfrm>
          <a:off x="1440868" y="3465513"/>
          <a:ext cx="32797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name="Equation" r:id="rId9" imgW="2705100" imgH="444500" progId="Equation.DSMT4">
                  <p:embed/>
                </p:oleObj>
              </mc:Choice>
              <mc:Fallback>
                <p:oleObj name="Equation" r:id="rId9" imgW="2705100" imgH="4445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868" y="3465513"/>
                        <a:ext cx="327977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5" name="Text Box 11"/>
          <p:cNvSpPr txBox="1">
            <a:spLocks noChangeArrowheads="1"/>
          </p:cNvSpPr>
          <p:nvPr/>
        </p:nvSpPr>
        <p:spPr bwMode="auto">
          <a:xfrm>
            <a:off x="791580" y="4470400"/>
            <a:ext cx="801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</a:p>
        </p:txBody>
      </p:sp>
      <p:graphicFrame>
        <p:nvGraphicFramePr>
          <p:cNvPr id="1136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195450"/>
              </p:ext>
            </p:extLst>
          </p:nvPr>
        </p:nvGraphicFramePr>
        <p:xfrm>
          <a:off x="1593758" y="4212432"/>
          <a:ext cx="4033838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Equation" r:id="rId11" imgW="3302000" imgH="800100" progId="Equation.DSMT4">
                  <p:embed/>
                </p:oleObj>
              </mc:Choice>
              <mc:Fallback>
                <p:oleObj name="Equation" r:id="rId11" imgW="3302000" imgH="800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758" y="4212432"/>
                        <a:ext cx="4033838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243795"/>
              </p:ext>
            </p:extLst>
          </p:nvPr>
        </p:nvGraphicFramePr>
        <p:xfrm>
          <a:off x="1344030" y="5287963"/>
          <a:ext cx="290830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5" name="Equation" r:id="rId13" imgW="2501900" imgH="762000" progId="Equation.DSMT4">
                  <p:embed/>
                </p:oleObj>
              </mc:Choice>
              <mc:Fallback>
                <p:oleObj name="Equation" r:id="rId13" imgW="2501900" imgH="762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030" y="5287963"/>
                        <a:ext cx="2908300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8" name="Text Box 14"/>
          <p:cNvSpPr txBox="1">
            <a:spLocks noChangeArrowheads="1"/>
          </p:cNvSpPr>
          <p:nvPr/>
        </p:nvSpPr>
        <p:spPr bwMode="auto">
          <a:xfrm>
            <a:off x="791580" y="5461000"/>
            <a:ext cx="49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3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3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" grpId="0" build="p" autoUpdateAnimBg="0"/>
      <p:bldP spid="113671" grpId="0" build="p" autoUpdateAnimBg="0"/>
      <p:bldP spid="113673" grpId="0" build="p" autoUpdateAnimBg="0"/>
      <p:bldP spid="113675" grpId="0" build="p" autoUpdateAnimBg="0"/>
      <p:bldP spid="113678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914400" y="1651000"/>
            <a:ext cx="7391400" cy="1728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 b="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统计三大分布的定义、基本性质</a:t>
            </a:r>
            <a:endParaRPr lang="en-US" altLang="zh-CN" sz="3200" b="0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3200" b="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在后面的学习中经常用到，要牢记！！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3700463" y="3276600"/>
            <a:ext cx="22669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一、总 体</a:t>
            </a:r>
          </a:p>
        </p:txBody>
      </p:sp>
      <p:sp>
        <p:nvSpPr>
          <p:cNvPr id="22531" name="Rectangle 6"/>
          <p:cNvSpPr>
            <a:spLocks noChangeArrowheads="1"/>
          </p:cNvSpPr>
          <p:nvPr/>
        </p:nvSpPr>
        <p:spPr bwMode="auto">
          <a:xfrm>
            <a:off x="3681413" y="3962400"/>
            <a:ext cx="228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二、样 本</a:t>
            </a:r>
          </a:p>
        </p:txBody>
      </p:sp>
      <p:grpSp>
        <p:nvGrpSpPr>
          <p:cNvPr id="22532" name="Group 8"/>
          <p:cNvGrpSpPr/>
          <p:nvPr/>
        </p:nvGrpSpPr>
        <p:grpSpPr bwMode="auto">
          <a:xfrm>
            <a:off x="2590800" y="1035050"/>
            <a:ext cx="4343400" cy="1689100"/>
            <a:chOff x="1066" y="913"/>
            <a:chExt cx="4281" cy="1101"/>
          </a:xfrm>
        </p:grpSpPr>
        <p:pic>
          <p:nvPicPr>
            <p:cNvPr id="22534" name="Picture 8" descr="卷轴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913"/>
              <a:ext cx="4281" cy="1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5" name="Rectangle 6" descr="信纸"/>
            <p:cNvSpPr>
              <a:spLocks noChangeArrowheads="1"/>
            </p:cNvSpPr>
            <p:nvPr/>
          </p:nvSpPr>
          <p:spPr bwMode="auto">
            <a:xfrm>
              <a:off x="1463" y="1168"/>
              <a:ext cx="3430" cy="5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algn="ctr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ctr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ctr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ctr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ctr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kumimoji="0" lang="zh-CN" altLang="en-US" sz="1800" b="0">
                <a:solidFill>
                  <a:srgbClr val="999933"/>
                </a:solidFill>
                <a:latin typeface="Verdana" panose="020B0604030504040204" pitchFamily="34" charset="0"/>
                <a:ea typeface="PMingLiU" panose="02020500000000000000" pitchFamily="18" charset="-120"/>
              </a:endParaRPr>
            </a:p>
          </p:txBody>
        </p:sp>
      </p:grp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1485900" y="1558925"/>
            <a:ext cx="6330950" cy="93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90525" algn="ctr" defTabSz="914400" rtl="0" eaLnBrk="1" fontAlgn="base" hangingPunct="1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781685" algn="ctr" defTabSz="914400" rtl="0" eaLnBrk="1" fontAlgn="base" hangingPunct="1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172210" algn="ctr" defTabSz="914400" rtl="0" eaLnBrk="1" fontAlgn="base" hangingPunct="1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562735" algn="ctr" defTabSz="914400" rtl="0" eaLnBrk="1" fontAlgn="base" hangingPunct="1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dirty="0"/>
              <a:t>§6.1</a:t>
            </a:r>
            <a:r>
              <a:rPr kumimoji="0" lang="zh-CN" altLang="en-US" sz="3200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随机样本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425450" y="973138"/>
            <a:ext cx="2057400" cy="609600"/>
          </a:xfrm>
        </p:spPr>
        <p:txBody>
          <a:bodyPr vert="horz" wrap="square" lIns="91440" tIns="45720" rIns="91440" bIns="45720" anchor="ctr"/>
          <a:lstStyle/>
          <a:p>
            <a:pPr algn="l" eaLnBrk="1" hangingPunct="1"/>
            <a:r>
              <a:rPr lang="zh-CN" altLang="en-US" sz="32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 、总体</a:t>
            </a:r>
          </a:p>
        </p:txBody>
      </p:sp>
      <p:sp>
        <p:nvSpPr>
          <p:cNvPr id="145411" name="Rectangle 3"/>
          <p:cNvSpPr/>
          <p:nvPr/>
        </p:nvSpPr>
        <p:spPr>
          <a:xfrm>
            <a:off x="1450190" y="2073275"/>
            <a:ext cx="8207375" cy="14001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ts val="3400"/>
              </a:lnSpc>
              <a:spcBef>
                <a:spcPct val="0"/>
              </a:spcBef>
              <a:buNone/>
            </a:pP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我们把研究对象的全体称为</a:t>
            </a: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lnSpc>
                <a:spcPts val="3400"/>
              </a:lnSpc>
              <a:spcBef>
                <a:spcPct val="0"/>
              </a:spcBef>
              <a:buNone/>
            </a:pP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构成总体的每个成员称为</a:t>
            </a: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个体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0" lvl="0" indent="0" eaLnBrk="1" hangingPunct="1">
              <a:lnSpc>
                <a:spcPts val="3400"/>
              </a:lnSpc>
              <a:spcBef>
                <a:spcPct val="0"/>
              </a:spcBef>
              <a:buNone/>
            </a:pP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24" name="Text Box 5"/>
          <p:cNvSpPr txBox="1"/>
          <p:nvPr/>
        </p:nvSpPr>
        <p:spPr>
          <a:xfrm>
            <a:off x="1361289" y="1655762"/>
            <a:ext cx="7620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一个统计问题总有它明确的</a:t>
            </a: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研究对象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45414" name="Text Box 6"/>
          <p:cNvSpPr txBox="1"/>
          <p:nvPr/>
        </p:nvSpPr>
        <p:spPr>
          <a:xfrm>
            <a:off x="583883" y="3237865"/>
            <a:ext cx="8207375" cy="207441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矿大学生的身高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矿大的全体学生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构成问题的总体，</a:t>
            </a:r>
            <a:endPara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每一个学生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即是一个个体。</a:t>
            </a:r>
          </a:p>
          <a:p>
            <a:pPr marL="0" lvl="0" indent="0">
              <a:spcBef>
                <a:spcPct val="0"/>
              </a:spcBef>
              <a:buNone/>
            </a:pP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5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5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5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  <p:bldP spid="14541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/>
        </p:nvSpPr>
        <p:spPr>
          <a:xfrm>
            <a:off x="575628" y="5023892"/>
            <a:ext cx="7551767" cy="565348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squar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总体可以用一个随机变量 </a:t>
            </a:r>
            <a:r>
              <a:rPr lang="en-US" altLang="zh-CN" sz="2800" b="0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及其分布来描述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134D2B1-0827-6E55-65DC-DCED72A4932D}"/>
              </a:ext>
            </a:extLst>
          </p:cNvPr>
          <p:cNvGrpSpPr/>
          <p:nvPr/>
        </p:nvGrpSpPr>
        <p:grpSpPr>
          <a:xfrm>
            <a:off x="679545" y="1776238"/>
            <a:ext cx="3172376" cy="1561985"/>
            <a:chOff x="679545" y="1776238"/>
            <a:chExt cx="3172376" cy="1561985"/>
          </a:xfrm>
        </p:grpSpPr>
        <p:sp>
          <p:nvSpPr>
            <p:cNvPr id="8" name="TextBox 7"/>
            <p:cNvSpPr txBox="1"/>
            <p:nvPr/>
          </p:nvSpPr>
          <p:spPr>
            <a:xfrm>
              <a:off x="710273" y="1885411"/>
              <a:ext cx="3141648" cy="830997"/>
            </a:xfrm>
            <a:prstGeom prst="rect">
              <a:avLst/>
            </a:prstGeom>
            <a:noFill/>
            <a:ln w="1905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rgbClr val="0000FF"/>
                  </a:solidFill>
                </a:rPr>
                <a:t>性别、年龄、身高、</a:t>
              </a:r>
              <a:endParaRPr lang="en-US" altLang="zh-CN" sz="2400" dirty="0">
                <a:solidFill>
                  <a:srgbClr val="0000FF"/>
                </a:solidFill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rgbClr val="0000FF"/>
                  </a:solidFill>
                </a:rPr>
                <a:t>体重、籍贯</a:t>
              </a:r>
              <a:r>
                <a:rPr lang="en-US" altLang="zh-CN" sz="2400" dirty="0">
                  <a:solidFill>
                    <a:srgbClr val="0000FF"/>
                  </a:solidFill>
                </a:rPr>
                <a:t>…</a:t>
              </a:r>
              <a:endParaRPr lang="zh-CN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2" name="标注: 下箭头 1">
              <a:extLst>
                <a:ext uri="{FF2B5EF4-FFF2-40B4-BE49-F238E27FC236}">
                  <a16:creationId xmlns:a16="http://schemas.microsoft.com/office/drawing/2014/main" id="{FBC0C798-BE27-7083-2478-54EDCF3D7766}"/>
                </a:ext>
              </a:extLst>
            </p:cNvPr>
            <p:cNvSpPr/>
            <p:nvPr/>
          </p:nvSpPr>
          <p:spPr bwMode="auto">
            <a:xfrm>
              <a:off x="679545" y="1776238"/>
              <a:ext cx="2790310" cy="1561985"/>
            </a:xfrm>
            <a:prstGeom prst="downArrowCallout">
              <a:avLst/>
            </a:prstGeom>
            <a:noFill/>
            <a:ln w="9525" cap="flat" cmpd="sng" algn="ctr">
              <a:solidFill>
                <a:srgbClr val="0045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2033A73-3C5A-B3C8-8FCD-69C412E4AE75}"/>
              </a:ext>
            </a:extLst>
          </p:cNvPr>
          <p:cNvGrpSpPr/>
          <p:nvPr/>
        </p:nvGrpSpPr>
        <p:grpSpPr>
          <a:xfrm>
            <a:off x="710272" y="3338223"/>
            <a:ext cx="2534558" cy="1175527"/>
            <a:chOff x="710272" y="3338223"/>
            <a:chExt cx="2534558" cy="1175527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5CE8B41-0187-ED91-F5BD-C24C7B9B20DC}"/>
                </a:ext>
              </a:extLst>
            </p:cNvPr>
            <p:cNvSpPr txBox="1"/>
            <p:nvPr/>
          </p:nvSpPr>
          <p:spPr>
            <a:xfrm>
              <a:off x="1107092" y="3419998"/>
              <a:ext cx="1935215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dirty="0"/>
                <a:t>  </a:t>
              </a:r>
              <a:r>
                <a:rPr lang="zh-CN" altLang="en-US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总体</a:t>
              </a:r>
              <a:endPara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学生全体</a:t>
              </a:r>
              <a:endPara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F8225F9-E033-C3FE-4642-AB4B17B2B398}"/>
                </a:ext>
              </a:extLst>
            </p:cNvPr>
            <p:cNvSpPr/>
            <p:nvPr/>
          </p:nvSpPr>
          <p:spPr bwMode="auto">
            <a:xfrm>
              <a:off x="710272" y="3338223"/>
              <a:ext cx="2534558" cy="1175527"/>
            </a:xfrm>
            <a:prstGeom prst="ellipse">
              <a:avLst/>
            </a:prstGeom>
            <a:noFill/>
            <a:ln w="9525" cap="flat" cmpd="sng" algn="ctr">
              <a:solidFill>
                <a:srgbClr val="0045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01335B5-C04C-0059-64FF-7E659862E741}"/>
              </a:ext>
            </a:extLst>
          </p:cNvPr>
          <p:cNvGrpSpPr/>
          <p:nvPr/>
        </p:nvGrpSpPr>
        <p:grpSpPr>
          <a:xfrm>
            <a:off x="3311860" y="3325144"/>
            <a:ext cx="2250250" cy="763332"/>
            <a:chOff x="3421363" y="3325144"/>
            <a:chExt cx="2250250" cy="763332"/>
          </a:xfrm>
        </p:grpSpPr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25404849-B1EE-3B38-5EB7-9D40C456F399}"/>
                </a:ext>
              </a:extLst>
            </p:cNvPr>
            <p:cNvSpPr/>
            <p:nvPr/>
          </p:nvSpPr>
          <p:spPr bwMode="auto">
            <a:xfrm>
              <a:off x="3421363" y="3848364"/>
              <a:ext cx="2250250" cy="240112"/>
            </a:xfrm>
            <a:prstGeom prst="rightArrow">
              <a:avLst/>
            </a:prstGeom>
            <a:noFill/>
            <a:ln w="9525" cap="flat" cmpd="sng" algn="ctr">
              <a:solidFill>
                <a:srgbClr val="0045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10A898B-1130-9E2B-9B56-B7F408F1EB87}"/>
                </a:ext>
              </a:extLst>
            </p:cNvPr>
            <p:cNvSpPr txBox="1"/>
            <p:nvPr/>
          </p:nvSpPr>
          <p:spPr>
            <a:xfrm>
              <a:off x="4054921" y="3325144"/>
              <a:ext cx="96713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身高</a:t>
              </a:r>
              <a:endPara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0700B54-6F4A-DCB3-A36B-8695BD7D4165}"/>
              </a:ext>
            </a:extLst>
          </p:cNvPr>
          <p:cNvGrpSpPr/>
          <p:nvPr/>
        </p:nvGrpSpPr>
        <p:grpSpPr>
          <a:xfrm>
            <a:off x="5637842" y="3380697"/>
            <a:ext cx="2534558" cy="1255645"/>
            <a:chOff x="5907872" y="3528135"/>
            <a:chExt cx="2534558" cy="1255645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A314447-17FE-5752-4011-CCE20A01FD7F}"/>
                </a:ext>
              </a:extLst>
            </p:cNvPr>
            <p:cNvSpPr txBox="1"/>
            <p:nvPr/>
          </p:nvSpPr>
          <p:spPr>
            <a:xfrm>
              <a:off x="6304692" y="3620153"/>
              <a:ext cx="1935215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dirty="0"/>
                <a:t>  </a:t>
              </a:r>
              <a:r>
                <a:rPr lang="zh-CN" altLang="en-US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总体</a:t>
              </a:r>
              <a:endPara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身高全体</a:t>
              </a:r>
              <a:endPara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6BB15C4-18E0-529D-6670-9336078B538F}"/>
                </a:ext>
              </a:extLst>
            </p:cNvPr>
            <p:cNvSpPr/>
            <p:nvPr/>
          </p:nvSpPr>
          <p:spPr bwMode="auto">
            <a:xfrm>
              <a:off x="5907872" y="3528135"/>
              <a:ext cx="2534558" cy="1255645"/>
            </a:xfrm>
            <a:prstGeom prst="ellipse">
              <a:avLst/>
            </a:prstGeom>
            <a:noFill/>
            <a:ln w="9525" cap="flat" cmpd="sng" algn="ctr">
              <a:solidFill>
                <a:srgbClr val="0045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1E51EB7-289B-21DA-75F6-ADBF869C80FE}"/>
              </a:ext>
            </a:extLst>
          </p:cNvPr>
          <p:cNvGrpSpPr/>
          <p:nvPr/>
        </p:nvGrpSpPr>
        <p:grpSpPr>
          <a:xfrm>
            <a:off x="5247075" y="1268760"/>
            <a:ext cx="3240360" cy="2073276"/>
            <a:chOff x="5112060" y="1416198"/>
            <a:chExt cx="3645405" cy="2073276"/>
          </a:xfrm>
        </p:grpSpPr>
        <p:sp>
          <p:nvSpPr>
            <p:cNvPr id="9" name="TextBox 8"/>
            <p:cNvSpPr txBox="1"/>
            <p:nvPr/>
          </p:nvSpPr>
          <p:spPr>
            <a:xfrm>
              <a:off x="5202070" y="1506208"/>
              <a:ext cx="3555395" cy="1200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indent="0" eaLnBrk="1" hangingPunct="1"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rgbClr val="0000FF"/>
                  </a:solidFill>
                </a:rPr>
                <a:t>总体就是一堆数，</a:t>
              </a:r>
              <a:endParaRPr lang="en-US" altLang="zh-CN" sz="2400" dirty="0">
                <a:solidFill>
                  <a:srgbClr val="0000FF"/>
                </a:solidFill>
              </a:endParaRPr>
            </a:p>
            <a:p>
              <a:pPr marL="0" indent="0" eaLnBrk="1" hangingPunct="1"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rgbClr val="0000FF"/>
                  </a:solidFill>
                </a:rPr>
                <a:t>有大有小，</a:t>
              </a:r>
              <a:endParaRPr lang="en-US" altLang="zh-CN" sz="2400" dirty="0">
                <a:solidFill>
                  <a:srgbClr val="0000FF"/>
                </a:solidFill>
              </a:endParaRPr>
            </a:p>
            <a:p>
              <a:pPr marL="0" indent="0" eaLnBrk="1" hangingPunct="1">
                <a:spcBef>
                  <a:spcPct val="0"/>
                </a:spcBef>
                <a:buNone/>
              </a:pPr>
              <a:r>
                <a:rPr lang="zh-CN" altLang="en-US" sz="2400" dirty="0">
                  <a:solidFill>
                    <a:srgbClr val="0000FF"/>
                  </a:solidFill>
                </a:rPr>
                <a:t>出现的机会有大有小</a:t>
              </a:r>
            </a:p>
          </p:txBody>
        </p:sp>
        <p:sp>
          <p:nvSpPr>
            <p:cNvPr id="13" name="标注: 下箭头 12">
              <a:extLst>
                <a:ext uri="{FF2B5EF4-FFF2-40B4-BE49-F238E27FC236}">
                  <a16:creationId xmlns:a16="http://schemas.microsoft.com/office/drawing/2014/main" id="{85CE2DC9-06BF-D5FD-B2FB-7DBF6C39D3D4}"/>
                </a:ext>
              </a:extLst>
            </p:cNvPr>
            <p:cNvSpPr/>
            <p:nvPr/>
          </p:nvSpPr>
          <p:spPr bwMode="auto">
            <a:xfrm>
              <a:off x="5112060" y="1416198"/>
              <a:ext cx="3645405" cy="2073276"/>
            </a:xfrm>
            <a:prstGeom prst="downArrowCallout">
              <a:avLst/>
            </a:prstGeom>
            <a:noFill/>
            <a:ln w="9525" cap="flat" cmpd="sng" algn="ctr">
              <a:solidFill>
                <a:srgbClr val="0045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5875" y="969963"/>
            <a:ext cx="193675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lt"/>
                <a:ea typeface="楷体_GB2312"/>
              </a:rPr>
              <a:t>总体</a:t>
            </a:r>
          </a:p>
        </p:txBody>
      </p:sp>
      <p:sp>
        <p:nvSpPr>
          <p:cNvPr id="4" name="右箭头 3"/>
          <p:cNvSpPr/>
          <p:nvPr/>
        </p:nvSpPr>
        <p:spPr bwMode="auto">
          <a:xfrm>
            <a:off x="2997200" y="1089025"/>
            <a:ext cx="2519363" cy="22542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00458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69975" eaLnBrk="1" hangingPunct="1">
              <a:lnSpc>
                <a:spcPct val="135000"/>
              </a:lnSpc>
              <a:defRPr/>
            </a:pPr>
            <a:endParaRPr lang="zh-CN" altLang="en-US" sz="2400" b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/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27663" y="969963"/>
            <a:ext cx="233997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lt"/>
                <a:ea typeface="楷体_GB2312"/>
              </a:rPr>
              <a:t>随机变量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36950" y="2708275"/>
            <a:ext cx="5040313" cy="13849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n-lt"/>
                <a:ea typeface="楷体_GB2312"/>
              </a:rPr>
              <a:t>    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以上总体概念，归功于数理统计最主要的奠基者，伟大的英国统计学家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R.A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费歇尔。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6565" y="5551488"/>
            <a:ext cx="81905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总体就是一个概率分布，常用随机变量或用其分布函数表示</a:t>
            </a:r>
          </a:p>
        </p:txBody>
      </p:sp>
      <p:pic>
        <p:nvPicPr>
          <p:cNvPr id="28679" name="Picture 2" descr="c:\users\lxy\appdata\roaming\360se6\User Data\temp\bki-20131220091521-2623777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1854200"/>
            <a:ext cx="23526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-242888" y="4808538"/>
            <a:ext cx="4454526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1800" dirty="0">
                <a:latin typeface="+mj-lt"/>
                <a:ea typeface="黑体" panose="02010609060101010101" pitchFamily="49" charset="-122"/>
              </a:rPr>
              <a:t>Ronald Aylmer Fisher</a:t>
            </a:r>
          </a:p>
          <a:p>
            <a:pPr algn="ctr" eaLnBrk="1" hangingPunct="1">
              <a:defRPr/>
            </a:pPr>
            <a:r>
              <a:rPr lang="en-US" altLang="zh-CN" sz="1800" dirty="0">
                <a:latin typeface="+mj-lt"/>
                <a:ea typeface="黑体" panose="02010609060101010101" pitchFamily="49" charset="-122"/>
              </a:rPr>
              <a:t>(1890~1962)</a:t>
            </a:r>
            <a:endParaRPr lang="zh-CN" altLang="en-US" sz="1800" dirty="0">
              <a:latin typeface="+mj-lt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935111" y="2536825"/>
            <a:ext cx="6378575" cy="4702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10000"/>
              </a:lnSpc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此总体就可以用随机变量</a:t>
            </a:r>
            <a:r>
              <a:rPr lang="en-US" altLang="zh-CN" sz="2400" b="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和其分布函数</a:t>
            </a: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341530" y="1179513"/>
            <a:ext cx="4185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，研究矿大学生身高时，</a:t>
            </a:r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4366414" y="1194836"/>
            <a:ext cx="29546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我校每位学生的身高</a:t>
            </a:r>
          </a:p>
        </p:txBody>
      </p: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1246650" y="1718870"/>
            <a:ext cx="3119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是我们所关心的指标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7748493" y="2577806"/>
            <a:ext cx="8739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表示</a:t>
            </a:r>
            <a:r>
              <a:rPr lang="en-US" altLang="zh-CN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737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548002"/>
              </p:ext>
            </p:extLst>
          </p:nvPr>
        </p:nvGraphicFramePr>
        <p:xfrm>
          <a:off x="6892681" y="2621279"/>
          <a:ext cx="842010" cy="420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647700" imgH="368300" progId="Equation.DSMT4">
                  <p:embed/>
                </p:oleObj>
              </mc:Choice>
              <mc:Fallback>
                <p:oleObj name="Equation" r:id="rId3" imgW="647700" imgH="3683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2681" y="2621279"/>
                        <a:ext cx="842010" cy="420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35529" y="3245794"/>
            <a:ext cx="8189913" cy="9118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latin typeface="黑体" panose="02010609060101010101" pitchFamily="49" charset="-122"/>
                <a:ea typeface="楷体_GB2312"/>
              </a:rPr>
              <a:t>    </a:t>
            </a:r>
            <a:r>
              <a:rPr lang="zh-CN" altLang="en-US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总体服从什么分布可能永远未知，针对具体研究对象，有时需要根据经验进行假定。</a:t>
            </a:r>
          </a:p>
        </p:txBody>
      </p:sp>
      <p:sp>
        <p:nvSpPr>
          <p:cNvPr id="2" name="TextBox 18">
            <a:extLst>
              <a:ext uri="{FF2B5EF4-FFF2-40B4-BE49-F238E27FC236}">
                <a16:creationId xmlns:a16="http://schemas.microsoft.com/office/drawing/2014/main" id="{8B0125C4-9BD5-802F-7E75-8E7C5F4D9E43}"/>
              </a:ext>
            </a:extLst>
          </p:cNvPr>
          <p:cNvSpPr txBox="1"/>
          <p:nvPr/>
        </p:nvSpPr>
        <p:spPr>
          <a:xfrm>
            <a:off x="746575" y="4562838"/>
            <a:ext cx="7425825" cy="883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为研究总体的分布，我们抽取部分个体并进行考察，个体该如何表示？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3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3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3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3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5" grpId="0" build="p" autoUpdateAnimBg="0" advAuto="0"/>
      <p:bldP spid="73736" grpId="0" build="p" autoUpdateAnimBg="0"/>
      <p:bldP spid="73737" grpId="0" build="p" autoUpdateAnimBg="0"/>
      <p:bldP spid="73738" grpId="0" build="p" autoUpdateAnimBg="0"/>
      <p:bldP spid="73740" grpId="0" build="p" autoUpdateAnimBg="0"/>
      <p:bldP spid="19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28817" y="584835"/>
            <a:ext cx="2563813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</a:rPr>
              <a:t>二、样    本</a:t>
            </a:r>
          </a:p>
        </p:txBody>
      </p:sp>
      <p:sp>
        <p:nvSpPr>
          <p:cNvPr id="3" name="Rectangle 110">
            <a:extLst>
              <a:ext uri="{FF2B5EF4-FFF2-40B4-BE49-F238E27FC236}">
                <a16:creationId xmlns:a16="http://schemas.microsoft.com/office/drawing/2014/main" id="{E84F1BFB-9629-75B9-5138-9AABAAAE1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758" y="1301970"/>
            <a:ext cx="7413717" cy="57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7" rIns="91434" bIns="45717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从总体 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中抽取的部分个体</a:t>
            </a:r>
            <a:r>
              <a:rPr lang="en-US" altLang="zh-CN" b="0" dirty="0">
                <a:latin typeface="仿宋" panose="02010609060101010101" pitchFamily="49" charset="-122"/>
                <a:ea typeface="仿宋" panose="02010609060101010101" pitchFamily="49" charset="-122"/>
              </a:rPr>
              <a:t>,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得到的数量指标</a:t>
            </a:r>
            <a:endParaRPr lang="zh-CN" altLang="en-US" sz="25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110">
            <a:extLst>
              <a:ext uri="{FF2B5EF4-FFF2-40B4-BE49-F238E27FC236}">
                <a16:creationId xmlns:a16="http://schemas.microsoft.com/office/drawing/2014/main" id="{D501160A-893D-C8FD-7097-C2471148A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433" y="2360833"/>
            <a:ext cx="5791872" cy="65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7" rIns="91434" bIns="45717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X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同分布</a:t>
            </a:r>
            <a:r>
              <a:rPr lang="en-US" altLang="zh-CN" b="0" dirty="0">
                <a:latin typeface="仿宋" panose="02010609060101010101" pitchFamily="49" charset="-122"/>
                <a:ea typeface="仿宋" panose="02010609060101010101" pitchFamily="49" charset="-122"/>
              </a:rPr>
              <a:t>;</a:t>
            </a:r>
            <a:endParaRPr lang="zh-CN" altLang="en-US" b="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Rectangle 110">
            <a:extLst>
              <a:ext uri="{FF2B5EF4-FFF2-40B4-BE49-F238E27FC236}">
                <a16:creationId xmlns:a16="http://schemas.microsoft.com/office/drawing/2014/main" id="{389DDDC0-202D-D476-A232-DDEFFF25E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433" y="2927570"/>
            <a:ext cx="4936777" cy="65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7" rIns="91434" bIns="45717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                      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相互独立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110">
            <a:extLst>
              <a:ext uri="{FF2B5EF4-FFF2-40B4-BE49-F238E27FC236}">
                <a16:creationId xmlns:a16="http://schemas.microsoft.com/office/drawing/2014/main" id="{A109C635-7864-29CD-938B-2F188FB7C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25" y="3613158"/>
            <a:ext cx="8550950" cy="1304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7" rIns="91434" bIns="45717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则称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是来自总体 </a:t>
            </a: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X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的一个</a:t>
            </a:r>
            <a:r>
              <a:rPr lang="zh-CN" altLang="en-US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简单随机样本</a:t>
            </a:r>
            <a:r>
              <a:rPr lang="en-US" altLang="zh-CN" b="0" dirty="0">
                <a:latin typeface="仿宋" panose="02010609060101010101" pitchFamily="49" charset="-122"/>
                <a:ea typeface="仿宋" panose="02010609060101010101" pitchFamily="49" charset="-122"/>
              </a:rPr>
              <a:t>,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简称</a:t>
            </a:r>
            <a:r>
              <a:rPr lang="zh-CN" altLang="en-US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称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为样本容量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E529D9-5495-392F-699E-5AB97E3962F2}"/>
              </a:ext>
            </a:extLst>
          </p:cNvPr>
          <p:cNvSpPr/>
          <p:nvPr/>
        </p:nvSpPr>
        <p:spPr>
          <a:xfrm>
            <a:off x="296525" y="1333720"/>
            <a:ext cx="1124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定义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1FADE3-0C7E-7C7B-F56B-17BD68AB6591}"/>
              </a:ext>
            </a:extLst>
          </p:cNvPr>
          <p:cNvSpPr/>
          <p:nvPr/>
        </p:nvSpPr>
        <p:spPr>
          <a:xfrm>
            <a:off x="6552411" y="2473504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（代表性）</a:t>
            </a:r>
            <a:endParaRPr lang="en-US" altLang="zh-CN" b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DD008C-DB94-D53B-ECA7-AE4AE85AC728}"/>
              </a:ext>
            </a:extLst>
          </p:cNvPr>
          <p:cNvSpPr/>
          <p:nvPr/>
        </p:nvSpPr>
        <p:spPr>
          <a:xfrm>
            <a:off x="6088492" y="3096152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（独立性）</a:t>
            </a:r>
            <a:endParaRPr lang="en-US" altLang="zh-CN" b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Rectangle 110">
            <a:extLst>
              <a:ext uri="{FF2B5EF4-FFF2-40B4-BE49-F238E27FC236}">
                <a16:creationId xmlns:a16="http://schemas.microsoft.com/office/drawing/2014/main" id="{5C2F062E-029E-90F0-CB69-A1CD2427B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25" y="1879394"/>
            <a:ext cx="6963667" cy="57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7" rIns="91434" bIns="45717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楷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i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                                </a:t>
            </a:r>
            <a:r>
              <a:rPr lang="en-US" altLang="zh-CN" b="0" dirty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若满足下列条件</a:t>
            </a:r>
            <a:r>
              <a:rPr lang="zh-CN" altLang="en-US" sz="25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graphicFrame>
        <p:nvGraphicFramePr>
          <p:cNvPr id="11" name="Object 13">
            <a:extLst>
              <a:ext uri="{FF2B5EF4-FFF2-40B4-BE49-F238E27FC236}">
                <a16:creationId xmlns:a16="http://schemas.microsoft.com/office/drawing/2014/main" id="{016F5EEB-9CCA-A431-56D4-89AE2FF14B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985308"/>
              </p:ext>
            </p:extLst>
          </p:nvPr>
        </p:nvGraphicFramePr>
        <p:xfrm>
          <a:off x="846863" y="1931142"/>
          <a:ext cx="2458837" cy="52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4" imgW="990360" imgH="241200" progId="Equation.DSMT4">
                  <p:embed/>
                </p:oleObj>
              </mc:Choice>
              <mc:Fallback>
                <p:oleObj name="Equation" r:id="rId4" imgW="990360" imgH="241200" progId="Equation.DSMT4">
                  <p:embed/>
                  <p:pic>
                    <p:nvPicPr>
                      <p:cNvPr id="7374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863" y="1931142"/>
                        <a:ext cx="2458837" cy="523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>
            <a:extLst>
              <a:ext uri="{FF2B5EF4-FFF2-40B4-BE49-F238E27FC236}">
                <a16:creationId xmlns:a16="http://schemas.microsoft.com/office/drawing/2014/main" id="{551AC8C8-C4DC-9502-93F8-1637C14C8D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116493"/>
              </p:ext>
            </p:extLst>
          </p:nvPr>
        </p:nvGraphicFramePr>
        <p:xfrm>
          <a:off x="2113163" y="2547576"/>
          <a:ext cx="2458837" cy="52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6" imgW="990360" imgH="241200" progId="Equation.DSMT4">
                  <p:embed/>
                </p:oleObj>
              </mc:Choice>
              <mc:Fallback>
                <p:oleObj name="Equation" r:id="rId6" imgW="990360" imgH="241200" progId="Equation.DSMT4">
                  <p:embed/>
                  <p:pic>
                    <p:nvPicPr>
                      <p:cNvPr id="11" name="Object 13">
                        <a:extLst>
                          <a:ext uri="{FF2B5EF4-FFF2-40B4-BE49-F238E27FC236}">
                            <a16:creationId xmlns:a16="http://schemas.microsoft.com/office/drawing/2014/main" id="{016F5EEB-9CCA-A431-56D4-89AE2FF14B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3163" y="2547576"/>
                        <a:ext cx="2458837" cy="523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>
            <a:extLst>
              <a:ext uri="{FF2B5EF4-FFF2-40B4-BE49-F238E27FC236}">
                <a16:creationId xmlns:a16="http://schemas.microsoft.com/office/drawing/2014/main" id="{F126F020-2032-262F-F671-8486C05A2C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642119"/>
              </p:ext>
            </p:extLst>
          </p:nvPr>
        </p:nvGraphicFramePr>
        <p:xfrm>
          <a:off x="2113163" y="3068960"/>
          <a:ext cx="2458837" cy="52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8" imgW="990360" imgH="241200" progId="Equation.DSMT4">
                  <p:embed/>
                </p:oleObj>
              </mc:Choice>
              <mc:Fallback>
                <p:oleObj name="Equation" r:id="rId8" imgW="990360" imgH="241200" progId="Equation.DSMT4">
                  <p:embed/>
                  <p:pic>
                    <p:nvPicPr>
                      <p:cNvPr id="12" name="Object 13">
                        <a:extLst>
                          <a:ext uri="{FF2B5EF4-FFF2-40B4-BE49-F238E27FC236}">
                            <a16:creationId xmlns:a16="http://schemas.microsoft.com/office/drawing/2014/main" id="{551AC8C8-C4DC-9502-93F8-1637C14C8D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3163" y="3068960"/>
                        <a:ext cx="2458837" cy="523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414A50F1-885B-AE42-CE7D-2AFC877DB8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137003"/>
              </p:ext>
            </p:extLst>
          </p:nvPr>
        </p:nvGraphicFramePr>
        <p:xfrm>
          <a:off x="1241630" y="3794927"/>
          <a:ext cx="2458837" cy="52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9" imgW="990360" imgH="241200" progId="Equation.DSMT4">
                  <p:embed/>
                </p:oleObj>
              </mc:Choice>
              <mc:Fallback>
                <p:oleObj name="Equation" r:id="rId9" imgW="990360" imgH="241200" progId="Equation.DSMT4">
                  <p:embed/>
                  <p:pic>
                    <p:nvPicPr>
                      <p:cNvPr id="12" name="Object 13">
                        <a:extLst>
                          <a:ext uri="{FF2B5EF4-FFF2-40B4-BE49-F238E27FC236}">
                            <a16:creationId xmlns:a16="http://schemas.microsoft.com/office/drawing/2014/main" id="{551AC8C8-C4DC-9502-93F8-1637C14C8D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630" y="3794927"/>
                        <a:ext cx="2458837" cy="523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5"/>
  <p:tag name="PROBLEMBLANK" val="[{&quot;Num&quot;:1,&quot;Score&quot;:0.5,&quot;Answers&quot;:[&quot;5&quot;],&quot;CaseSensitive&quot;:false,&quot;FuzzyMatch&quot;:false},{&quot;Num&quot;:2,&quot;Score&quot;:0.5,&quot;Answers&quot;:[&quot;5&quot;],&quot;CaseSensitive&quot;:false,&quot;FuzzyMatch&quot;:false},{&quot;Num&quot;:3,&quot;Score&quot;:0.5,&quot;Answers&quot;:[&quot;25&quot;],&quot;CaseSensitive&quot;:false,&quot;FuzzyMatch&quot;:false}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0.725&quot;],&quot;CaseSensitive&quot;:false,&quot;FuzzyMatch&quot;:false}]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1_课件">
  <a:themeElements>
    <a:clrScheme name="模板-黄01 3">
      <a:dk1>
        <a:srgbClr val="000000"/>
      </a:dk1>
      <a:lt1>
        <a:srgbClr val="FFFFCC"/>
      </a:lt1>
      <a:dk2>
        <a:srgbClr val="999933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模板-黄0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458A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069975" rtl="0" eaLnBrk="1" fontAlgn="base" latinLnBrk="0" hangingPunct="1">
          <a:lnSpc>
            <a:spcPct val="13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noFill/>
        <a:ln w="31750" cap="rnd" cmpd="sng" algn="ctr">
          <a:solidFill>
            <a:srgbClr val="00458A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模板-黄0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-黄0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中心极限定理 - 复制</Template>
  <TotalTime>462</TotalTime>
  <Words>2028</Words>
  <Application>Microsoft Office PowerPoint</Application>
  <PresentationFormat>全屏显示(4:3)</PresentationFormat>
  <Paragraphs>236</Paragraphs>
  <Slides>39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39</vt:i4>
      </vt:variant>
    </vt:vector>
  </HeadingPairs>
  <TitlesOfParts>
    <vt:vector size="61" baseType="lpstr">
      <vt:lpstr>Microsoft Yahei</vt:lpstr>
      <vt:lpstr>PMingLiU</vt:lpstr>
      <vt:lpstr>仿宋</vt:lpstr>
      <vt:lpstr>黑体</vt:lpstr>
      <vt:lpstr>华文细黑</vt:lpstr>
      <vt:lpstr>楷体_GB2312</vt:lpstr>
      <vt:lpstr>宋体</vt:lpstr>
      <vt:lpstr>微软雅黑</vt:lpstr>
      <vt:lpstr>微软雅黑 Light</vt:lpstr>
      <vt:lpstr>Arial</vt:lpstr>
      <vt:lpstr>Calibri</vt:lpstr>
      <vt:lpstr>Cambria Math</vt:lpstr>
      <vt:lpstr>Symbol</vt:lpstr>
      <vt:lpstr>Tahoma</vt:lpstr>
      <vt:lpstr>Times New Roman</vt:lpstr>
      <vt:lpstr>Verdana</vt:lpstr>
      <vt:lpstr>Wingdings</vt:lpstr>
      <vt:lpstr>1_课件</vt:lpstr>
      <vt:lpstr>Equation</vt:lpstr>
      <vt:lpstr>公式</vt:lpstr>
      <vt:lpstr>BMP 图象</vt:lpstr>
      <vt:lpstr>MathType 7.0 Equation</vt:lpstr>
      <vt:lpstr>PowerPoint 演示文稿</vt:lpstr>
      <vt:lpstr>引例 某厂生产一型号的合金材料，用随机的方法选取 </vt:lpstr>
      <vt:lpstr>第六章 样本及抽样分布</vt:lpstr>
      <vt:lpstr>PowerPoint 演示文稿</vt:lpstr>
      <vt:lpstr>一 、总体</vt:lpstr>
      <vt:lpstr>PowerPoint 演示文稿</vt:lpstr>
      <vt:lpstr>PowerPoint 演示文稿</vt:lpstr>
      <vt:lpstr>PowerPoint 演示文稿</vt:lpstr>
      <vt:lpstr>二、样    本</vt:lpstr>
      <vt:lpstr>PowerPoint 演示文稿</vt:lpstr>
      <vt:lpstr>PowerPoint 演示文稿</vt:lpstr>
      <vt:lpstr>定义1  设 </vt:lpstr>
      <vt:lpstr>PowerPoint 演示文稿</vt:lpstr>
      <vt:lpstr>PowerPoint 演示文稿</vt:lpstr>
      <vt:lpstr>PowerPoint 演示文稿</vt:lpstr>
      <vt:lpstr>PowerPoint 演示文稿</vt:lpstr>
      <vt:lpstr>证  由于</vt:lpstr>
      <vt:lpstr>PowerPoint 演示文稿</vt:lpstr>
      <vt:lpstr>PowerPoint 演示文稿</vt:lpstr>
      <vt:lpstr>PowerPoint 演示文稿</vt:lpstr>
      <vt:lpstr>PowerPoint 演示文稿</vt:lpstr>
      <vt:lpstr>一、</vt:lpstr>
      <vt:lpstr>PowerPoint 演示文稿</vt:lpstr>
      <vt:lpstr>PowerPoint 演示文稿</vt:lpstr>
      <vt:lpstr>PowerPoint 演示文稿</vt:lpstr>
      <vt:lpstr>PowerPoint 演示文稿</vt:lpstr>
      <vt:lpstr>例1  设                      是来自总体                     的一个样本</vt:lpstr>
      <vt:lpstr>PowerPoint 演示文稿</vt:lpstr>
      <vt:lpstr>PowerPoint 演示文稿</vt:lpstr>
      <vt:lpstr>二、t  分布</vt:lpstr>
      <vt:lpstr>PowerPoint 演示文稿</vt:lpstr>
      <vt:lpstr>PowerPoint 演示文稿</vt:lpstr>
      <vt:lpstr>例2  设                      是来自总体                     的一个样本</vt:lpstr>
      <vt:lpstr>PowerPoint 演示文稿</vt:lpstr>
      <vt:lpstr>三、F 分布</vt:lpstr>
      <vt:lpstr>PowerPoint 演示文稿</vt:lpstr>
      <vt:lpstr>PowerPoint 演示文稿</vt:lpstr>
      <vt:lpstr>例3  已知总体X 服从自由度为n 的 t 分布，求证：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]</dc:creator>
  <cp:lastModifiedBy>Administrator</cp:lastModifiedBy>
  <cp:revision>661</cp:revision>
  <dcterms:created xsi:type="dcterms:W3CDTF">2005-10-25T06:34:00Z</dcterms:created>
  <dcterms:modified xsi:type="dcterms:W3CDTF">2023-10-31T12:45:50Z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