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96" r:id="rId2"/>
    <p:sldId id="498" r:id="rId3"/>
    <p:sldId id="499" r:id="rId4"/>
    <p:sldId id="500" r:id="rId5"/>
    <p:sldId id="505" r:id="rId6"/>
    <p:sldId id="507" r:id="rId7"/>
    <p:sldId id="506" r:id="rId8"/>
    <p:sldId id="508" r:id="rId9"/>
    <p:sldId id="509" r:id="rId10"/>
    <p:sldId id="515" r:id="rId11"/>
    <p:sldId id="516" r:id="rId12"/>
    <p:sldId id="501" r:id="rId13"/>
    <p:sldId id="502" r:id="rId14"/>
    <p:sldId id="503" r:id="rId15"/>
    <p:sldId id="504" r:id="rId16"/>
    <p:sldId id="510" r:id="rId17"/>
    <p:sldId id="518" r:id="rId18"/>
    <p:sldId id="519" r:id="rId19"/>
    <p:sldId id="511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000066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000066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000066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000066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000066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000066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000066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000066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000066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2">
          <p15:clr>
            <a:srgbClr val="A4A3A4"/>
          </p15:clr>
        </p15:guide>
        <p15:guide id="2" pos="2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6">
          <p15:clr>
            <a:srgbClr val="A4A3A4"/>
          </p15:clr>
        </p15:guide>
        <p15:guide id="2" pos="223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95F2"/>
    <a:srgbClr val="0039B4"/>
    <a:srgbClr val="095BFF"/>
    <a:srgbClr val="FF93FF"/>
    <a:srgbClr val="FF0000"/>
    <a:srgbClr val="004ADE"/>
    <a:srgbClr val="0039A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65" autoAdjust="0"/>
    <p:restoredTop sz="94603" autoAdjust="0"/>
  </p:normalViewPr>
  <p:slideViewPr>
    <p:cSldViewPr>
      <p:cViewPr varScale="1">
        <p:scale>
          <a:sx n="62" d="100"/>
          <a:sy n="62" d="100"/>
        </p:scale>
        <p:origin x="1148" y="44"/>
      </p:cViewPr>
      <p:guideLst>
        <p:guide orient="horz" pos="1382"/>
        <p:guide pos="2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"/>
    </p:cViewPr>
  </p:sorterViewPr>
  <p:notesViewPr>
    <p:cSldViewPr>
      <p:cViewPr varScale="1">
        <p:scale>
          <a:sx n="58" d="100"/>
          <a:sy n="58" d="100"/>
        </p:scale>
        <p:origin x="-2520" y="-78"/>
      </p:cViewPr>
      <p:guideLst>
        <p:guide orient="horz" pos="2896"/>
        <p:guide pos="223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D1E6518-6B06-4852-BAF3-62F0214A045A}" type="datetimeFigureOut">
              <a:rPr lang="zh-CN" altLang="en-US"/>
              <a:t>2024/4/22</a:t>
            </a:fld>
            <a:endParaRPr lang="en-US" altLang="zh-CN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 b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371F93-CEA3-4922-9B4A-9FDD4627D6DC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97" y="2130242"/>
            <a:ext cx="7773206" cy="147055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2140" y="3886661"/>
            <a:ext cx="6399725" cy="1752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90525" indent="0" algn="ctr">
              <a:buNone/>
              <a:defRPr/>
            </a:lvl2pPr>
            <a:lvl3pPr marL="781685" indent="0" algn="ctr">
              <a:buNone/>
              <a:defRPr/>
            </a:lvl3pPr>
            <a:lvl4pPr marL="1172210" indent="0" algn="ctr">
              <a:buNone/>
              <a:defRPr/>
            </a:lvl4pPr>
            <a:lvl5pPr marL="1562735" indent="0" algn="ctr">
              <a:buNone/>
              <a:defRPr/>
            </a:lvl5pPr>
            <a:lvl6pPr marL="1953895" indent="0" algn="ctr">
              <a:buNone/>
              <a:defRPr/>
            </a:lvl6pPr>
            <a:lvl7pPr marL="2344420" indent="0" algn="ctr">
              <a:buNone/>
              <a:defRPr/>
            </a:lvl7pPr>
            <a:lvl8pPr marL="2734945" indent="0" algn="ctr">
              <a:buNone/>
              <a:defRPr/>
            </a:lvl8pPr>
            <a:lvl9pPr marL="312547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33550"/>
            <a:ext cx="6965950" cy="39179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656540" y="585474"/>
            <a:ext cx="1741714" cy="506584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399" y="585474"/>
            <a:ext cx="5096127" cy="50658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81184CEF-1894-47E7-9A81-B7D096AD5107}" type="datetimeFigureOut">
              <a:rPr lang="zh-CN" altLang="en-US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8E80F964-256A-407A-BAFE-6011329BB58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559AB885-58C6-4FEF-865D-BC2BB3DD7EAB}" type="datetimeFigureOut">
              <a:rPr lang="zh-CN" altLang="en-US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1637D93C-0BB0-4373-9A07-B4C65585DF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EB89E3BF-3BDA-40F7-912D-E93AE61900F8}" type="datetimeFigureOut">
              <a:rPr lang="zh-CN" altLang="en-US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F3E598AB-0359-4ED2-864B-F1D47F3170A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C5E3CFB3-FEF9-4F52-8DA3-5578BE0178F2}" type="datetimeFigureOut">
              <a:rPr lang="zh-CN" altLang="en-US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4ADAB8BA-FBD0-4B77-8C2A-77F76F5F3B6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B3238E03-100C-40BA-8AED-399AD6CEBE31}" type="datetimeFigureOut">
              <a:rPr lang="zh-CN" altLang="en-US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2DD1A9A2-9044-456F-BBCF-F3BFB8CB682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6C5FFF2B-574B-4F7B-AE71-81BF426D5A24}" type="datetimeFigureOut">
              <a:rPr lang="zh-CN" altLang="en-US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9C84FA8B-9DE9-488F-A11E-A7A16852A7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E354CADE-C55C-47F3-8109-C722490E596F}" type="datetimeFigureOut">
              <a:rPr lang="zh-CN" altLang="en-US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D199AF34-BC83-4BF6-9698-3FE115DAEC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CDED5C59-DA86-46C2-9E75-87B414BC766C}" type="datetimeFigureOut">
              <a:rPr lang="zh-CN" altLang="en-US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0BA59113-808D-4A8F-9C29-FDBA38EC460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733550"/>
            <a:ext cx="6965950" cy="3917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CFA78DBA-E06F-41E3-AA43-26750A532A3F}" type="datetimeFigureOut">
              <a:rPr lang="zh-CN" altLang="en-US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DA922897-E0E2-4C44-8916-2443D4FA2EF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9254948D-BDDA-43F3-AF7A-57DFF7108613}" type="datetimeFigureOut">
              <a:rPr lang="zh-CN" altLang="en-US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065AA773-F0D4-4B86-AC4C-FA5B3098153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8F30A667-0412-475C-B1B4-B8E511043E97}" type="datetimeFigureOut">
              <a:rPr lang="zh-CN" altLang="en-US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A9C362C9-DA34-4518-9F9C-F270C932EC0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34382415-9590-4E4A-BF99-42FCC8C42B22}" type="datetimeFigureOut">
              <a:rPr lang="zh-CN" altLang="en-US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6F1D6C52-6CF8-4EDD-9FF8-7D0D61F33A1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C64F693E-F9CD-4717-9D3E-2584ACE0BBEB}" type="datetimeFigureOut">
              <a:rPr lang="zh-CN" altLang="en-US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675F6720-B17B-40DC-9BAF-352E644A120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449E0707-310E-4888-91AD-501B7AF633F6}" type="datetimeFigureOut">
              <a:rPr lang="zh-CN" altLang="en-US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7A2A5C02-878A-4FB3-99E7-0032DC5C00C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75677320-C695-4683-A8F9-FB8B4AA59951}" type="datetimeFigureOut">
              <a:rPr lang="zh-CN" altLang="en-US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D412A7B7-B9A9-4179-9C7C-6187508CA73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14B4FFFD-34E0-4901-B792-57E4F8624ACB}" type="datetimeFigureOut">
              <a:rPr lang="zh-CN" altLang="en-US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ctr" eaLnBrk="1" hangingPunct="1">
              <a:defRPr/>
            </a:lvl1pPr>
          </a:lstStyle>
          <a:p>
            <a:pPr>
              <a:defRPr/>
            </a:pPr>
            <a:fld id="{1F7B6609-AB90-43F4-862C-5D919EAF18C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683" y="4407537"/>
            <a:ext cx="7773206" cy="1361979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1683" y="2906748"/>
            <a:ext cx="7773206" cy="15007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00"/>
            </a:lvl1pPr>
            <a:lvl2pPr marL="390525" indent="0">
              <a:buNone/>
              <a:defRPr sz="1500"/>
            </a:lvl2pPr>
            <a:lvl3pPr marL="781685" indent="0">
              <a:buNone/>
              <a:defRPr sz="1400"/>
            </a:lvl3pPr>
            <a:lvl4pPr marL="1172210" indent="0">
              <a:buNone/>
              <a:defRPr sz="1200"/>
            </a:lvl4pPr>
            <a:lvl5pPr marL="1562735" indent="0">
              <a:buNone/>
              <a:defRPr sz="1200"/>
            </a:lvl5pPr>
            <a:lvl6pPr marL="1953895" indent="0">
              <a:buNone/>
              <a:defRPr sz="1200"/>
            </a:lvl6pPr>
            <a:lvl7pPr marL="2344420" indent="0">
              <a:buNone/>
              <a:defRPr sz="1200"/>
            </a:lvl7pPr>
            <a:lvl8pPr marL="2734945" indent="0">
              <a:buNone/>
              <a:defRPr sz="1200"/>
            </a:lvl8pPr>
            <a:lvl9pPr marL="312547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399" y="1733055"/>
            <a:ext cx="3418921" cy="39182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79336" y="1733055"/>
            <a:ext cx="3418921" cy="39182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31" y="274871"/>
            <a:ext cx="8230138" cy="11420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931" y="1535148"/>
            <a:ext cx="4039810" cy="6390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390525" indent="0">
              <a:buNone/>
              <a:defRPr sz="1700" b="1"/>
            </a:lvl2pPr>
            <a:lvl3pPr marL="781685" indent="0">
              <a:buNone/>
              <a:defRPr sz="1500" b="1"/>
            </a:lvl3pPr>
            <a:lvl4pPr marL="1172210" indent="0">
              <a:buNone/>
              <a:defRPr sz="1400" b="1"/>
            </a:lvl4pPr>
            <a:lvl5pPr marL="1562735" indent="0">
              <a:buNone/>
              <a:defRPr sz="1400" b="1"/>
            </a:lvl5pPr>
            <a:lvl6pPr marL="1953895" indent="0">
              <a:buNone/>
              <a:defRPr sz="1400" b="1"/>
            </a:lvl6pPr>
            <a:lvl7pPr marL="2344420" indent="0">
              <a:buNone/>
              <a:defRPr sz="1400" b="1"/>
            </a:lvl7pPr>
            <a:lvl8pPr marL="2734945" indent="0">
              <a:buNone/>
              <a:defRPr sz="1400" b="1"/>
            </a:lvl8pPr>
            <a:lvl9pPr marL="312547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931" y="2174221"/>
            <a:ext cx="4039810" cy="395262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574" y="1535148"/>
            <a:ext cx="4042497" cy="6390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390525" indent="0">
              <a:buNone/>
              <a:defRPr sz="1700" b="1"/>
            </a:lvl2pPr>
            <a:lvl3pPr marL="781685" indent="0">
              <a:buNone/>
              <a:defRPr sz="1500" b="1"/>
            </a:lvl3pPr>
            <a:lvl4pPr marL="1172210" indent="0">
              <a:buNone/>
              <a:defRPr sz="1400" b="1"/>
            </a:lvl4pPr>
            <a:lvl5pPr marL="1562735" indent="0">
              <a:buNone/>
              <a:defRPr sz="1400" b="1"/>
            </a:lvl5pPr>
            <a:lvl6pPr marL="1953895" indent="0">
              <a:buNone/>
              <a:defRPr sz="1400" b="1"/>
            </a:lvl6pPr>
            <a:lvl7pPr marL="2344420" indent="0">
              <a:buNone/>
              <a:defRPr sz="1400" b="1"/>
            </a:lvl7pPr>
            <a:lvl8pPr marL="2734945" indent="0">
              <a:buNone/>
              <a:defRPr sz="1400" b="1"/>
            </a:lvl8pPr>
            <a:lvl9pPr marL="312547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574" y="2174221"/>
            <a:ext cx="4042497" cy="395262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34" y="273497"/>
            <a:ext cx="3009027" cy="1161324"/>
          </a:xfrm>
          <a:prstGeom prst="rect">
            <a:avLst/>
          </a:prstGeo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15" y="273498"/>
            <a:ext cx="5112254" cy="585335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934" y="1434821"/>
            <a:ext cx="3009027" cy="46920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90525" indent="0">
              <a:buNone/>
              <a:defRPr sz="1000"/>
            </a:lvl2pPr>
            <a:lvl3pPr marL="781685" indent="0">
              <a:buNone/>
              <a:defRPr sz="900"/>
            </a:lvl3pPr>
            <a:lvl4pPr marL="1172210" indent="0">
              <a:buNone/>
              <a:defRPr sz="800"/>
            </a:lvl4pPr>
            <a:lvl5pPr marL="1562735" indent="0">
              <a:buNone/>
              <a:defRPr sz="800"/>
            </a:lvl5pPr>
            <a:lvl6pPr marL="1953895" indent="0">
              <a:buNone/>
              <a:defRPr sz="800"/>
            </a:lvl6pPr>
            <a:lvl7pPr marL="2344420" indent="0">
              <a:buNone/>
              <a:defRPr sz="800"/>
            </a:lvl7pPr>
            <a:lvl8pPr marL="2734945" indent="0">
              <a:buNone/>
              <a:defRPr sz="800"/>
            </a:lvl8pPr>
            <a:lvl9pPr marL="31254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84" y="4800600"/>
            <a:ext cx="5485862" cy="566232"/>
          </a:xfrm>
          <a:prstGeom prst="rect">
            <a:avLst/>
          </a:prstGeo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84" y="612960"/>
            <a:ext cx="548586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 marL="390525" indent="0">
              <a:buNone/>
              <a:defRPr sz="2400"/>
            </a:lvl2pPr>
            <a:lvl3pPr marL="781685" indent="0">
              <a:buNone/>
              <a:defRPr sz="2100"/>
            </a:lvl3pPr>
            <a:lvl4pPr marL="1172210" indent="0">
              <a:buNone/>
              <a:defRPr sz="1700"/>
            </a:lvl4pPr>
            <a:lvl5pPr marL="1562735" indent="0">
              <a:buNone/>
              <a:defRPr sz="1700"/>
            </a:lvl5pPr>
            <a:lvl6pPr marL="1953895" indent="0">
              <a:buNone/>
              <a:defRPr sz="1700"/>
            </a:lvl6pPr>
            <a:lvl7pPr marL="2344420" indent="0">
              <a:buNone/>
              <a:defRPr sz="1700"/>
            </a:lvl7pPr>
            <a:lvl8pPr marL="2734945" indent="0">
              <a:buNone/>
              <a:defRPr sz="1700"/>
            </a:lvl8pPr>
            <a:lvl9pPr marL="3125470" indent="0">
              <a:buNone/>
              <a:defRPr sz="17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84" y="5366833"/>
            <a:ext cx="5485862" cy="805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90525" indent="0">
              <a:buNone/>
              <a:defRPr sz="1000"/>
            </a:lvl2pPr>
            <a:lvl3pPr marL="781685" indent="0">
              <a:buNone/>
              <a:defRPr sz="900"/>
            </a:lvl3pPr>
            <a:lvl4pPr marL="1172210" indent="0">
              <a:buNone/>
              <a:defRPr sz="800"/>
            </a:lvl4pPr>
            <a:lvl5pPr marL="1562735" indent="0">
              <a:buNone/>
              <a:defRPr sz="800"/>
            </a:lvl5pPr>
            <a:lvl6pPr marL="1953895" indent="0">
              <a:buNone/>
              <a:defRPr sz="800"/>
            </a:lvl6pPr>
            <a:lvl7pPr marL="2344420" indent="0">
              <a:buNone/>
              <a:defRPr sz="800"/>
            </a:lvl7pPr>
            <a:lvl8pPr marL="2734945" indent="0">
              <a:buNone/>
              <a:defRPr sz="800"/>
            </a:lvl8pPr>
            <a:lvl9pPr marL="31254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ppt/slideMasters/ppt/slideMasters/NULL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19" descr="http://100.cumt.edu.cn/guanhuai/images/xiaoming.gif"/>
          <p:cNvPicPr>
            <a:picLocks noChangeAspect="1" noChangeArrowheads="1"/>
          </p:cNvPicPr>
          <p:nvPr/>
        </p:nvPicPr>
        <p:blipFill>
          <a:blip r:embed="rId29" r:link="rId3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8535"/>
            <a:ext cx="1279528" cy="3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4"/>
          <p:cNvSpPr>
            <a:spLocks noChangeArrowheads="1"/>
          </p:cNvSpPr>
          <p:nvPr/>
        </p:nvSpPr>
        <p:spPr bwMode="gray">
          <a:xfrm>
            <a:off x="863600" y="481013"/>
            <a:ext cx="4679950" cy="14287"/>
          </a:xfrm>
          <a:prstGeom prst="rect">
            <a:avLst/>
          </a:prstGeom>
          <a:gradFill rotWithShape="0">
            <a:gsLst>
              <a:gs pos="0">
                <a:srgbClr val="0060C0"/>
              </a:gs>
              <a:gs pos="100000">
                <a:srgbClr val="CCECFF">
                  <a:alpha val="69000"/>
                </a:srgbClr>
              </a:gs>
            </a:gsLst>
            <a:lin ang="0" scaled="1"/>
          </a:gradFill>
          <a:ln>
            <a:noFill/>
          </a:ln>
        </p:spPr>
        <p:txBody>
          <a:bodyPr wrap="none" lIns="78136" tIns="39067" rIns="78136" bIns="39067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zh-CN" sz="21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030" name="Picture 34" descr="杰出模板3"/>
          <p:cNvPicPr>
            <a:picLocks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r="3088"/>
          <a:stretch>
            <a:fillRect/>
          </a:stretch>
        </p:blipFill>
        <p:spPr bwMode="auto">
          <a:xfrm>
            <a:off x="5580512" y="-21052"/>
            <a:ext cx="3600000" cy="50400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35" descr="深色木质"/>
          <p:cNvSpPr txBox="1">
            <a:spLocks noChangeArrowheads="1"/>
          </p:cNvSpPr>
          <p:nvPr/>
        </p:nvSpPr>
        <p:spPr bwMode="auto">
          <a:xfrm>
            <a:off x="2268538" y="244475"/>
            <a:ext cx="33305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8136" tIns="39067" rIns="78136" bIns="39067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000" b="0" dirty="0">
                <a:solidFill>
                  <a:srgbClr val="006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CHINA UNIVERSITY OF MINING AND TECHNOLOGY</a:t>
            </a:r>
          </a:p>
        </p:txBody>
      </p:sp>
      <p:pic>
        <p:nvPicPr>
          <p:cNvPr id="2" name="Picture 16"/>
          <p:cNvPicPr>
            <a:picLocks noChangeArrowheads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1913"/>
            <a:ext cx="6127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1F5C1F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39052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78168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172210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56273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400" b="1">
          <a:solidFill>
            <a:srgbClr val="00003C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20000"/>
        <a:buChar char="-"/>
        <a:defRPr sz="2700" b="1">
          <a:solidFill>
            <a:srgbClr val="00003C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»"/>
        <a:defRPr sz="2400" b="1">
          <a:solidFill>
            <a:srgbClr val="00003C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4pPr>
      <a:lvl5pPr marL="205613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5pPr>
      <a:lvl6pPr marL="244729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6pPr>
      <a:lvl7pPr marL="283845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7pPr>
      <a:lvl8pPr marL="3228975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8pPr>
      <a:lvl9pPr marL="361950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68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21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73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89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2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494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47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60.wmf"/><Relationship Id="rId3" Type="http://schemas.openxmlformats.org/officeDocument/2006/relationships/tags" Target="../tags/tag3.xml"/><Relationship Id="rId21" Type="http://schemas.openxmlformats.org/officeDocument/2006/relationships/oleObject" Target="../embeddings/oleObject53.bin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oleObject" Target="../embeddings/oleObject55.bin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57.wmf"/><Relationship Id="rId29" Type="http://schemas.openxmlformats.org/officeDocument/2006/relationships/image" Target="../media/image62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59.wmf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61.wmf"/><Relationship Id="rId10" Type="http://schemas.openxmlformats.org/officeDocument/2006/relationships/tags" Target="../tags/tag10.xml"/><Relationship Id="rId19" Type="http://schemas.openxmlformats.org/officeDocument/2006/relationships/oleObject" Target="../embeddings/oleObject52.bin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58.wmf"/><Relationship Id="rId27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image" Target="../media/image64.wmf"/><Relationship Id="rId26" Type="http://schemas.openxmlformats.org/officeDocument/2006/relationships/image" Target="../media/image68.wmf"/><Relationship Id="rId3" Type="http://schemas.openxmlformats.org/officeDocument/2006/relationships/tags" Target="../tags/tag20.xml"/><Relationship Id="rId21" Type="http://schemas.openxmlformats.org/officeDocument/2006/relationships/oleObject" Target="../embeddings/oleObject60.bin"/><Relationship Id="rId34" Type="http://schemas.openxmlformats.org/officeDocument/2006/relationships/image" Target="../media/image72.wmf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33" Type="http://schemas.openxmlformats.org/officeDocument/2006/relationships/oleObject" Target="../embeddings/oleObject66.bin"/><Relationship Id="rId2" Type="http://schemas.openxmlformats.org/officeDocument/2006/relationships/tags" Target="../tags/tag19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29" Type="http://schemas.openxmlformats.org/officeDocument/2006/relationships/oleObject" Target="../embeddings/oleObject64.bin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67.wmf"/><Relationship Id="rId32" Type="http://schemas.openxmlformats.org/officeDocument/2006/relationships/image" Target="../media/image71.wmf"/><Relationship Id="rId5" Type="http://schemas.openxmlformats.org/officeDocument/2006/relationships/tags" Target="../tags/tag22.xml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69.wmf"/><Relationship Id="rId10" Type="http://schemas.openxmlformats.org/officeDocument/2006/relationships/tags" Target="../tags/tag27.xml"/><Relationship Id="rId19" Type="http://schemas.openxmlformats.org/officeDocument/2006/relationships/oleObject" Target="../embeddings/oleObject59.bin"/><Relationship Id="rId31" Type="http://schemas.openxmlformats.org/officeDocument/2006/relationships/oleObject" Target="../embeddings/oleObject65.bin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63.bin"/><Relationship Id="rId30" Type="http://schemas.openxmlformats.org/officeDocument/2006/relationships/image" Target="../media/image70.wmf"/><Relationship Id="rId35" Type="http://schemas.openxmlformats.org/officeDocument/2006/relationships/image" Target="../media/image62.tmp"/><Relationship Id="rId8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8.emf"/><Relationship Id="rId3" Type="http://schemas.openxmlformats.org/officeDocument/2006/relationships/image" Target="../media/image73.emf"/><Relationship Id="rId7" Type="http://schemas.openxmlformats.org/officeDocument/2006/relationships/image" Target="../media/image75.emf"/><Relationship Id="rId12" Type="http://schemas.openxmlformats.org/officeDocument/2006/relationships/oleObject" Target="../embeddings/oleObject72.bin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7.emf"/><Relationship Id="rId5" Type="http://schemas.openxmlformats.org/officeDocument/2006/relationships/image" Target="../media/image74.e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6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79.emf"/><Relationship Id="rId7" Type="http://schemas.openxmlformats.org/officeDocument/2006/relationships/image" Target="../media/image81.w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83.wmf"/><Relationship Id="rId5" Type="http://schemas.openxmlformats.org/officeDocument/2006/relationships/image" Target="../media/image80.e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8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8.w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0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87.w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91.emf"/><Relationship Id="rId7" Type="http://schemas.openxmlformats.org/officeDocument/2006/relationships/image" Target="../media/image93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9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101.emf"/><Relationship Id="rId3" Type="http://schemas.openxmlformats.org/officeDocument/2006/relationships/image" Target="../media/image96.emf"/><Relationship Id="rId7" Type="http://schemas.openxmlformats.org/officeDocument/2006/relationships/image" Target="../media/image98.e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103.emf"/><Relationship Id="rId2" Type="http://schemas.openxmlformats.org/officeDocument/2006/relationships/oleObject" Target="../embeddings/oleObject90.bin"/><Relationship Id="rId16" Type="http://schemas.openxmlformats.org/officeDocument/2006/relationships/oleObject" Target="../embeddings/oleObject9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100.emf"/><Relationship Id="rId5" Type="http://schemas.openxmlformats.org/officeDocument/2006/relationships/image" Target="../media/image97.emf"/><Relationship Id="rId15" Type="http://schemas.openxmlformats.org/officeDocument/2006/relationships/image" Target="../media/image102.e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9.emf"/><Relationship Id="rId14" Type="http://schemas.openxmlformats.org/officeDocument/2006/relationships/oleObject" Target="../embeddings/oleObject96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43.xml"/><Relationship Id="rId18" Type="http://schemas.openxmlformats.org/officeDocument/2006/relationships/image" Target="../media/image105.wmf"/><Relationship Id="rId26" Type="http://schemas.openxmlformats.org/officeDocument/2006/relationships/image" Target="../media/image109.wmf"/><Relationship Id="rId3" Type="http://schemas.openxmlformats.org/officeDocument/2006/relationships/tags" Target="../tags/tag33.xml"/><Relationship Id="rId21" Type="http://schemas.openxmlformats.org/officeDocument/2006/relationships/oleObject" Target="../embeddings/oleObject101.bin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oleObject" Target="../embeddings/oleObject99.bin"/><Relationship Id="rId25" Type="http://schemas.openxmlformats.org/officeDocument/2006/relationships/oleObject" Target="../embeddings/oleObject103.bin"/><Relationship Id="rId33" Type="http://schemas.openxmlformats.org/officeDocument/2006/relationships/image" Target="../media/image62.tmp"/><Relationship Id="rId2" Type="http://schemas.openxmlformats.org/officeDocument/2006/relationships/tags" Target="../tags/tag32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29" Type="http://schemas.openxmlformats.org/officeDocument/2006/relationships/oleObject" Target="../embeddings/oleObject105.bin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image" Target="../media/image108.wmf"/><Relationship Id="rId32" Type="http://schemas.openxmlformats.org/officeDocument/2006/relationships/oleObject" Target="../embeddings/oleObject107.bin"/><Relationship Id="rId5" Type="http://schemas.openxmlformats.org/officeDocument/2006/relationships/tags" Target="../tags/tag35.xml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2.bin"/><Relationship Id="rId28" Type="http://schemas.openxmlformats.org/officeDocument/2006/relationships/image" Target="../media/image110.wmf"/><Relationship Id="rId10" Type="http://schemas.openxmlformats.org/officeDocument/2006/relationships/tags" Target="../tags/tag40.xml"/><Relationship Id="rId19" Type="http://schemas.openxmlformats.org/officeDocument/2006/relationships/oleObject" Target="../embeddings/oleObject100.bin"/><Relationship Id="rId31" Type="http://schemas.openxmlformats.org/officeDocument/2006/relationships/oleObject" Target="../embeddings/oleObject106.bin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107.wmf"/><Relationship Id="rId27" Type="http://schemas.openxmlformats.org/officeDocument/2006/relationships/oleObject" Target="../embeddings/oleObject104.bin"/><Relationship Id="rId30" Type="http://schemas.openxmlformats.org/officeDocument/2006/relationships/image" Target="../media/image111.wmf"/><Relationship Id="rId8" Type="http://schemas.openxmlformats.org/officeDocument/2006/relationships/tags" Target="../tags/tag38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56.xml"/><Relationship Id="rId18" Type="http://schemas.openxmlformats.org/officeDocument/2006/relationships/oleObject" Target="../embeddings/oleObject109.bin"/><Relationship Id="rId26" Type="http://schemas.openxmlformats.org/officeDocument/2006/relationships/oleObject" Target="../embeddings/oleObject113.bin"/><Relationship Id="rId21" Type="http://schemas.openxmlformats.org/officeDocument/2006/relationships/image" Target="../media/image114.wmf"/><Relationship Id="rId34" Type="http://schemas.openxmlformats.org/officeDocument/2006/relationships/oleObject" Target="../embeddings/oleObject117.bin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image" Target="../media/image112.wmf"/><Relationship Id="rId25" Type="http://schemas.openxmlformats.org/officeDocument/2006/relationships/image" Target="../media/image116.wmf"/><Relationship Id="rId33" Type="http://schemas.openxmlformats.org/officeDocument/2006/relationships/image" Target="../media/image120.wmf"/><Relationship Id="rId38" Type="http://schemas.openxmlformats.org/officeDocument/2006/relationships/image" Target="../media/image62.tmp"/><Relationship Id="rId2" Type="http://schemas.openxmlformats.org/officeDocument/2006/relationships/tags" Target="../tags/tag45.xml"/><Relationship Id="rId16" Type="http://schemas.openxmlformats.org/officeDocument/2006/relationships/oleObject" Target="../embeddings/oleObject108.bin"/><Relationship Id="rId20" Type="http://schemas.openxmlformats.org/officeDocument/2006/relationships/oleObject" Target="../embeddings/oleObject110.bin"/><Relationship Id="rId29" Type="http://schemas.openxmlformats.org/officeDocument/2006/relationships/image" Target="../media/image118.wmf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oleObject" Target="../embeddings/oleObject112.bin"/><Relationship Id="rId32" Type="http://schemas.openxmlformats.org/officeDocument/2006/relationships/oleObject" Target="../embeddings/oleObject116.bin"/><Relationship Id="rId37" Type="http://schemas.openxmlformats.org/officeDocument/2006/relationships/image" Target="../media/image122.wmf"/><Relationship Id="rId5" Type="http://schemas.openxmlformats.org/officeDocument/2006/relationships/tags" Target="../tags/tag48.xml"/><Relationship Id="rId15" Type="http://schemas.openxmlformats.org/officeDocument/2006/relationships/slideLayout" Target="../slideLayouts/slideLayout7.xml"/><Relationship Id="rId23" Type="http://schemas.openxmlformats.org/officeDocument/2006/relationships/image" Target="../media/image115.wmf"/><Relationship Id="rId28" Type="http://schemas.openxmlformats.org/officeDocument/2006/relationships/oleObject" Target="../embeddings/oleObject114.bin"/><Relationship Id="rId36" Type="http://schemas.openxmlformats.org/officeDocument/2006/relationships/oleObject" Target="../embeddings/oleObject118.bin"/><Relationship Id="rId10" Type="http://schemas.openxmlformats.org/officeDocument/2006/relationships/tags" Target="../tags/tag53.xml"/><Relationship Id="rId19" Type="http://schemas.openxmlformats.org/officeDocument/2006/relationships/image" Target="../media/image113.wmf"/><Relationship Id="rId31" Type="http://schemas.openxmlformats.org/officeDocument/2006/relationships/image" Target="../media/image119.wmf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oleObject" Target="../embeddings/oleObject111.bin"/><Relationship Id="rId27" Type="http://schemas.openxmlformats.org/officeDocument/2006/relationships/image" Target="../media/image117.wmf"/><Relationship Id="rId30" Type="http://schemas.openxmlformats.org/officeDocument/2006/relationships/oleObject" Target="../embeddings/oleObject115.bin"/><Relationship Id="rId35" Type="http://schemas.openxmlformats.org/officeDocument/2006/relationships/image" Target="../media/image121.wmf"/><Relationship Id="rId8" Type="http://schemas.openxmlformats.org/officeDocument/2006/relationships/tags" Target="../tags/tag51.xml"/><Relationship Id="rId3" Type="http://schemas.openxmlformats.org/officeDocument/2006/relationships/tags" Target="../tags/tag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8.emf"/><Relationship Id="rId2" Type="http://schemas.openxmlformats.org/officeDocument/2006/relationships/oleObject" Target="../embeddings/oleObject6.bin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4.wmf"/><Relationship Id="rId3" Type="http://schemas.openxmlformats.org/officeDocument/2006/relationships/image" Target="../media/image19.emf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19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3.wmf"/><Relationship Id="rId5" Type="http://schemas.openxmlformats.org/officeDocument/2006/relationships/image" Target="../media/image20.e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12" Type="http://schemas.openxmlformats.org/officeDocument/2006/relationships/oleObject" Target="../embeddings/oleObject25.bin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9.emf"/><Relationship Id="rId5" Type="http://schemas.openxmlformats.org/officeDocument/2006/relationships/image" Target="../media/image26.emf"/><Relationship Id="rId15" Type="http://schemas.openxmlformats.org/officeDocument/2006/relationships/image" Target="../media/image31.e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8.emf"/><Relationship Id="rId14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35.bin"/><Relationship Id="rId3" Type="http://schemas.openxmlformats.org/officeDocument/2006/relationships/image" Target="../media/image32.emf"/><Relationship Id="rId21" Type="http://schemas.openxmlformats.org/officeDocument/2006/relationships/image" Target="../media/image41.emf"/><Relationship Id="rId7" Type="http://schemas.openxmlformats.org/officeDocument/2006/relationships/image" Target="../media/image34.e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9.emf"/><Relationship Id="rId2" Type="http://schemas.openxmlformats.org/officeDocument/2006/relationships/oleObject" Target="../embeddings/oleObject27.bin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6.wmf"/><Relationship Id="rId5" Type="http://schemas.openxmlformats.org/officeDocument/2006/relationships/image" Target="../media/image33.e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3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7.wmf"/><Relationship Id="rId3" Type="http://schemas.openxmlformats.org/officeDocument/2006/relationships/image" Target="../media/image42.emf"/><Relationship Id="rId7" Type="http://schemas.openxmlformats.org/officeDocument/2006/relationships/image" Target="../media/image44.emf"/><Relationship Id="rId12" Type="http://schemas.openxmlformats.org/officeDocument/2006/relationships/oleObject" Target="../embeddings/oleObject42.bin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6.emf"/><Relationship Id="rId5" Type="http://schemas.openxmlformats.org/officeDocument/2006/relationships/image" Target="../media/image43.e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5.emf"/><Relationship Id="rId1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3.emf"/><Relationship Id="rId3" Type="http://schemas.openxmlformats.org/officeDocument/2006/relationships/image" Target="../media/image48.e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48.bin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2.emf"/><Relationship Id="rId5" Type="http://schemas.openxmlformats.org/officeDocument/2006/relationships/image" Target="../media/image49.e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7" Type="http://schemas.openxmlformats.org/officeDocument/2006/relationships/image" Target="../media/image56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5.emf"/><Relationship Id="rId4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ChangeArrowheads="1"/>
          </p:cNvSpPr>
          <p:nvPr/>
        </p:nvSpPr>
        <p:spPr bwMode="auto">
          <a:xfrm>
            <a:off x="2350313" y="3255640"/>
            <a:ext cx="564206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一、单个正态总体的抽样分布</a:t>
            </a:r>
          </a:p>
        </p:txBody>
      </p:sp>
      <p:sp>
        <p:nvSpPr>
          <p:cNvPr id="22531" name="Rectangle 6"/>
          <p:cNvSpPr>
            <a:spLocks noChangeArrowheads="1"/>
          </p:cNvSpPr>
          <p:nvPr/>
        </p:nvSpPr>
        <p:spPr bwMode="auto">
          <a:xfrm>
            <a:off x="2350312" y="4065730"/>
            <a:ext cx="4992947" cy="71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algn="ctr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二、两个正态总体的抽样分布</a:t>
            </a:r>
          </a:p>
        </p:txBody>
      </p:sp>
      <p:grpSp>
        <p:nvGrpSpPr>
          <p:cNvPr id="22532" name="Group 8"/>
          <p:cNvGrpSpPr/>
          <p:nvPr/>
        </p:nvGrpSpPr>
        <p:grpSpPr bwMode="auto">
          <a:xfrm>
            <a:off x="1222580" y="1035050"/>
            <a:ext cx="7065785" cy="1689100"/>
            <a:chOff x="1066" y="913"/>
            <a:chExt cx="4281" cy="1101"/>
          </a:xfrm>
        </p:grpSpPr>
        <p:pic>
          <p:nvPicPr>
            <p:cNvPr id="22534" name="Picture 8" descr="卷轴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13"/>
              <a:ext cx="4281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5" name="Rectangle 6" descr="信纸"/>
            <p:cNvSpPr>
              <a:spLocks noChangeArrowheads="1"/>
            </p:cNvSpPr>
            <p:nvPr/>
          </p:nvSpPr>
          <p:spPr bwMode="auto">
            <a:xfrm>
              <a:off x="1463" y="1168"/>
              <a:ext cx="343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algn="ctr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kumimoji="0" lang="zh-CN" altLang="en-US" sz="1800" b="0">
                <a:solidFill>
                  <a:srgbClr val="999933"/>
                </a:solidFill>
                <a:latin typeface="Verdana" panose="020B0604030504040204" pitchFamily="34" charset="0"/>
                <a:ea typeface="PMingLiU" panose="02020500000000000000" pitchFamily="18" charset="-120"/>
              </a:endParaRPr>
            </a:p>
          </p:txBody>
        </p:sp>
      </p:grpSp>
      <p:sp>
        <p:nvSpPr>
          <p:cNvPr id="12" name="Rectangle 6"/>
          <p:cNvSpPr txBox="1">
            <a:spLocks noChangeArrowheads="1"/>
          </p:cNvSpPr>
          <p:nvPr/>
        </p:nvSpPr>
        <p:spPr bwMode="auto">
          <a:xfrm>
            <a:off x="1485900" y="1558925"/>
            <a:ext cx="6330950" cy="9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9052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78168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172210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562735" algn="ctr" defTabSz="914400" rtl="0" eaLnBrk="1" fontAlgn="base" hangingPunct="1">
              <a:spcBef>
                <a:spcPct val="0"/>
              </a:spcBef>
              <a:spcAft>
                <a:spcPct val="0"/>
              </a:spcAft>
              <a:defRPr sz="31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dirty="0"/>
              <a:t>§6.4</a:t>
            </a:r>
            <a:r>
              <a:rPr kumimoji="0" lang="zh-CN" altLang="en-US" sz="3200" b="0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正态总体统计量的分布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5A9A55B-F127-3389-71BE-1C9AFD562C9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90600" y="20638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22203B-CC8C-6C8B-2D02-95D8C370B4D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395D6A-26B4-0F97-0A5A-15659DDCC80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5CB0BB-6963-2CB3-66C2-0F1B8F077EC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DDB91A-7B78-E1CE-7393-6D9CE87D997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04B108B-BC4B-9ADE-DCBC-3E11BDF7BF32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E3C7178-B611-1F7D-4F6E-61906B3D3A50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090225D-D5DA-3863-772F-267E34DDD344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DFC17AF-E25D-9E29-49A0-F9FEF914FDE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92E6210-D27C-B045-DCBC-FF50EF947323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85561F2-5985-0B85-AB99-AA9CC65F85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4425" y="1454445"/>
          <a:ext cx="51308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130720" imgH="1358640" progId="Equation.DSMT4">
                  <p:embed/>
                </p:oleObj>
              </mc:Choice>
              <mc:Fallback>
                <p:oleObj name="Equation" r:id="rId19" imgW="5130720" imgH="13586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885561F2-5985-0B85-AB99-AA9CC65F85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14425" y="1454445"/>
                        <a:ext cx="51308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98EEDA6D-0C9D-A33C-160A-39B6810C5F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6937" y="2836863"/>
          <a:ext cx="191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917360" imgH="444240" progId="Equation.DSMT4">
                  <p:embed/>
                </p:oleObj>
              </mc:Choice>
              <mc:Fallback>
                <p:oleObj name="Equation" r:id="rId21" imgW="1917360" imgH="4442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98EEDA6D-0C9D-A33C-160A-39B6810C5F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06937" y="2836863"/>
                        <a:ext cx="19177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7E9E3F7D-F011-E3F5-5C31-C3B629B0F3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8655" y="3781531"/>
          <a:ext cx="1727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726920" imgH="850680" progId="Equation.DSMT4">
                  <p:embed/>
                </p:oleObj>
              </mc:Choice>
              <mc:Fallback>
                <p:oleObj name="Equation" r:id="rId23" imgW="1726920" imgH="85068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7E9E3F7D-F011-E3F5-5C31-C3B629B0F3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938655" y="3781531"/>
                        <a:ext cx="17272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53434670-1E5E-D6A8-3ED3-499893305C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1098" y="4468866"/>
          <a:ext cx="201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019240" imgH="838080" progId="Equation.DSMT4">
                  <p:embed/>
                </p:oleObj>
              </mc:Choice>
              <mc:Fallback>
                <p:oleObj name="Equation" r:id="rId25" imgW="2019240" imgH="838080" progId="Equation.DSMT4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53434670-1E5E-D6A8-3ED3-499893305C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881098" y="4468866"/>
                        <a:ext cx="20193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F0D846E1-F5DD-8CFD-8015-C104D8FB87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6841" y="5541160"/>
          <a:ext cx="189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892160" imgH="444240" progId="Equation.DSMT4">
                  <p:embed/>
                </p:oleObj>
              </mc:Choice>
              <mc:Fallback>
                <p:oleObj name="Equation" r:id="rId27" imgW="1892160" imgH="44424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F0D846E1-F5DD-8CFD-8015-C104D8FB87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766841" y="5541160"/>
                        <a:ext cx="189230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B2EE9AD1-9545-91DB-D0EC-9F1ABD8DFB3A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2E875218-89AC-A5BB-7E2B-82D3469D2A1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9FFE83A4-F2BB-3CCB-2E7B-4803AE7505A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135E161A-6788-1E6A-E72E-48CADEF0D1C2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84512BA6-04E1-5D2F-4251-478705C319F6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0.5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17AB8E8A-03B0-1424-1B82-00733EF3CE16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454049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9F52EA5-C2C9-6629-0140-556D64FD0C1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061DF10-69F4-9123-6F68-1A5250F91F4C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114425" y="434834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614DA30-B41D-56B3-34C7-B9654F106BB9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4852749" y="4365724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6308D3D-768F-3EBD-8E9D-1735F23C6485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40303" y="541676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A096383-7624-4562-7D69-6E929C84F588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4859170" y="541676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B49D6AB-E445-9B28-AA66-FF6C219603AD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1" name="Rectangle 2062">
            <a:extLst>
              <a:ext uri="{FF2B5EF4-FFF2-40B4-BE49-F238E27FC236}">
                <a16:creationId xmlns:a16="http://schemas.microsoft.com/office/drawing/2014/main" id="{7D63858E-8C45-C89E-DA12-C0BCCC11D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55" y="810680"/>
            <a:ext cx="883920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latinLnBrk="0">
              <a:lnSpc>
                <a:spcPct val="100000"/>
              </a:lnSpc>
            </a:pPr>
            <a:r>
              <a:rPr lang="zh-CN" altLang="en-US" b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请回答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：设                   是来自正态总体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N(μ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σ</a:t>
            </a:r>
            <a:r>
              <a:rPr lang="en-US" altLang="zh-CN" b="0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 latinLnBrk="0">
              <a:lnSpc>
                <a:spcPct val="100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的样本，    是样本均值，记</a:t>
            </a:r>
          </a:p>
        </p:txBody>
      </p:sp>
      <p:graphicFrame>
        <p:nvGraphicFramePr>
          <p:cNvPr id="22" name="Object 2063">
            <a:extLst>
              <a:ext uri="{FF2B5EF4-FFF2-40B4-BE49-F238E27FC236}">
                <a16:creationId xmlns:a16="http://schemas.microsoft.com/office/drawing/2014/main" id="{BC3B61A0-22A9-102B-E96B-6D37461283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8336" y="801066"/>
          <a:ext cx="19192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876300" imgH="228600" progId="Equation.DSMT4">
                  <p:embed/>
                </p:oleObj>
              </mc:Choice>
              <mc:Fallback>
                <p:oleObj r:id="rId15" imgW="876300" imgH="228600" progId="Equation.DSMT4">
                  <p:embed/>
                  <p:pic>
                    <p:nvPicPr>
                      <p:cNvPr id="22" name="Object 2063">
                        <a:extLst>
                          <a:ext uri="{FF2B5EF4-FFF2-40B4-BE49-F238E27FC236}">
                            <a16:creationId xmlns:a16="http://schemas.microsoft.com/office/drawing/2014/main" id="{BC3B61A0-22A9-102B-E96B-6D37461283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336" y="801066"/>
                        <a:ext cx="19192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064">
            <a:extLst>
              <a:ext uri="{FF2B5EF4-FFF2-40B4-BE49-F238E27FC236}">
                <a16:creationId xmlns:a16="http://schemas.microsoft.com/office/drawing/2014/main" id="{EAF059C8-AFC4-2D60-4F50-3114452EA3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7021" y="1237628"/>
          <a:ext cx="361315" cy="38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77165" imgH="190500" progId="Equation.DSMT4">
                  <p:embed/>
                </p:oleObj>
              </mc:Choice>
              <mc:Fallback>
                <p:oleObj r:id="rId17" imgW="177165" imgH="190500" progId="Equation.DSMT4">
                  <p:embed/>
                  <p:pic>
                    <p:nvPicPr>
                      <p:cNvPr id="23" name="Object 2064">
                        <a:extLst>
                          <a:ext uri="{FF2B5EF4-FFF2-40B4-BE49-F238E27FC236}">
                            <a16:creationId xmlns:a16="http://schemas.microsoft.com/office/drawing/2014/main" id="{EAF059C8-AFC4-2D60-4F50-3114452EA3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 contras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021" y="1237628"/>
                        <a:ext cx="361315" cy="381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65">
            <a:extLst>
              <a:ext uri="{FF2B5EF4-FFF2-40B4-BE49-F238E27FC236}">
                <a16:creationId xmlns:a16="http://schemas.microsoft.com/office/drawing/2014/main" id="{55EB1E89-49F8-8B62-33E0-641FE79799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9309" y="1757574"/>
          <a:ext cx="289401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1435100" imgH="431800" progId="Equation.DSMT4">
                  <p:embed/>
                </p:oleObj>
              </mc:Choice>
              <mc:Fallback>
                <p:oleObj r:id="rId19" imgW="1435100" imgH="431800" progId="Equation.DSMT4">
                  <p:embed/>
                  <p:pic>
                    <p:nvPicPr>
                      <p:cNvPr id="24" name="Object 2065">
                        <a:extLst>
                          <a:ext uri="{FF2B5EF4-FFF2-40B4-BE49-F238E27FC236}">
                            <a16:creationId xmlns:a16="http://schemas.microsoft.com/office/drawing/2014/main" id="{55EB1E89-49F8-8B62-33E0-641FE79799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9309" y="1757574"/>
                        <a:ext cx="2894012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66">
            <a:extLst>
              <a:ext uri="{FF2B5EF4-FFF2-40B4-BE49-F238E27FC236}">
                <a16:creationId xmlns:a16="http://schemas.microsoft.com/office/drawing/2014/main" id="{35278DBC-70E6-EC7A-20FF-19DE22A8D4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6396" y="1751859"/>
          <a:ext cx="2558415" cy="86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1257300" imgH="431800" progId="Equation.DSMT4">
                  <p:embed/>
                </p:oleObj>
              </mc:Choice>
              <mc:Fallback>
                <p:oleObj r:id="rId21" imgW="1257300" imgH="431800" progId="Equation.DSMT4">
                  <p:embed/>
                  <p:pic>
                    <p:nvPicPr>
                      <p:cNvPr id="25" name="Object 2066">
                        <a:extLst>
                          <a:ext uri="{FF2B5EF4-FFF2-40B4-BE49-F238E27FC236}">
                            <a16:creationId xmlns:a16="http://schemas.microsoft.com/office/drawing/2014/main" id="{35278DBC-70E6-EC7A-20FF-19DE22A8D4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6396" y="1751859"/>
                        <a:ext cx="2558415" cy="868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067">
            <a:extLst>
              <a:ext uri="{FF2B5EF4-FFF2-40B4-BE49-F238E27FC236}">
                <a16:creationId xmlns:a16="http://schemas.microsoft.com/office/drawing/2014/main" id="{7B4F7D55-212D-36BC-B7FB-A4B475387A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4006" y="2616272"/>
          <a:ext cx="29162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3" imgW="1409065" imgH="431800" progId="Equation.DSMT4">
                  <p:embed/>
                </p:oleObj>
              </mc:Choice>
              <mc:Fallback>
                <p:oleObj r:id="rId23" imgW="1409065" imgH="431800" progId="Equation.DSMT4">
                  <p:embed/>
                  <p:pic>
                    <p:nvPicPr>
                      <p:cNvPr id="26" name="Object 2067">
                        <a:extLst>
                          <a:ext uri="{FF2B5EF4-FFF2-40B4-BE49-F238E27FC236}">
                            <a16:creationId xmlns:a16="http://schemas.microsoft.com/office/drawing/2014/main" id="{7B4F7D55-212D-36BC-B7FB-A4B475387A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006" y="2616272"/>
                        <a:ext cx="291623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068">
            <a:extLst>
              <a:ext uri="{FF2B5EF4-FFF2-40B4-BE49-F238E27FC236}">
                <a16:creationId xmlns:a16="http://schemas.microsoft.com/office/drawing/2014/main" id="{DB668BF6-C16E-301F-854C-F334DA139C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6396" y="2649749"/>
          <a:ext cx="2632710" cy="87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1282700" imgH="431800" progId="Equation.DSMT4">
                  <p:embed/>
                </p:oleObj>
              </mc:Choice>
              <mc:Fallback>
                <p:oleObj r:id="rId25" imgW="1282700" imgH="431800" progId="Equation.DSMT4">
                  <p:embed/>
                  <p:pic>
                    <p:nvPicPr>
                      <p:cNvPr id="27" name="Object 2068">
                        <a:extLst>
                          <a:ext uri="{FF2B5EF4-FFF2-40B4-BE49-F238E27FC236}">
                            <a16:creationId xmlns:a16="http://schemas.microsoft.com/office/drawing/2014/main" id="{DB668BF6-C16E-301F-854C-F334DA139C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-100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6396" y="2649749"/>
                        <a:ext cx="2632710" cy="878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073">
            <a:extLst>
              <a:ext uri="{FF2B5EF4-FFF2-40B4-BE49-F238E27FC236}">
                <a16:creationId xmlns:a16="http://schemas.microsoft.com/office/drawing/2014/main" id="{87C15780-B076-1ED9-E3FE-FB779C4EA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65220"/>
            <a:ext cx="84582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则服从自由度为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n-1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分布的随机变量是</a:t>
            </a:r>
            <a:r>
              <a:rPr lang="zh-CN" altLang="en-US" b="1" u="sng" dirty="0">
                <a:latin typeface="宋体" panose="02010600030101010101" pitchFamily="2" charset="-122"/>
              </a:rPr>
              <a:t>       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aphicFrame>
        <p:nvGraphicFramePr>
          <p:cNvPr id="29" name="Object 2069">
            <a:extLst>
              <a:ext uri="{FF2B5EF4-FFF2-40B4-BE49-F238E27FC236}">
                <a16:creationId xmlns:a16="http://schemas.microsoft.com/office/drawing/2014/main" id="{8A68C584-8FBA-C52A-674D-9D3132B617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1528" y="4248144"/>
          <a:ext cx="1930377" cy="9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977760" imgH="457200" progId="Equation.DSMT4">
                  <p:embed/>
                </p:oleObj>
              </mc:Choice>
              <mc:Fallback>
                <p:oleObj name="Equation" r:id="rId27" imgW="977760" imgH="457200" progId="Equation.DSMT4">
                  <p:embed/>
                  <p:pic>
                    <p:nvPicPr>
                      <p:cNvPr id="29" name="Object 2069">
                        <a:extLst>
                          <a:ext uri="{FF2B5EF4-FFF2-40B4-BE49-F238E27FC236}">
                            <a16:creationId xmlns:a16="http://schemas.microsoft.com/office/drawing/2014/main" id="{8A68C584-8FBA-C52A-674D-9D3132B617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-100000" contras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528" y="4248144"/>
                        <a:ext cx="1930377" cy="90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070">
            <a:extLst>
              <a:ext uri="{FF2B5EF4-FFF2-40B4-BE49-F238E27FC236}">
                <a16:creationId xmlns:a16="http://schemas.microsoft.com/office/drawing/2014/main" id="{5AD233F6-F1F3-EB18-BDAF-516157D5D2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6100" y="4235879"/>
          <a:ext cx="1636372" cy="837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888840" imgH="457200" progId="Equation.DSMT4">
                  <p:embed/>
                </p:oleObj>
              </mc:Choice>
              <mc:Fallback>
                <p:oleObj name="Equation" r:id="rId29" imgW="888840" imgH="457200" progId="Equation.DSMT4">
                  <p:embed/>
                  <p:pic>
                    <p:nvPicPr>
                      <p:cNvPr id="30" name="Object 2070">
                        <a:extLst>
                          <a:ext uri="{FF2B5EF4-FFF2-40B4-BE49-F238E27FC236}">
                            <a16:creationId xmlns:a16="http://schemas.microsoft.com/office/drawing/2014/main" id="{5AD233F6-F1F3-EB18-BDAF-516157D5D2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-100000" contras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4235879"/>
                        <a:ext cx="1636372" cy="837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071">
            <a:extLst>
              <a:ext uri="{FF2B5EF4-FFF2-40B4-BE49-F238E27FC236}">
                <a16:creationId xmlns:a16="http://schemas.microsoft.com/office/drawing/2014/main" id="{910C2F83-A2F2-3DD0-9146-B3B3ECCCAD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2544" y="5328695"/>
          <a:ext cx="1449316" cy="951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698400" imgH="457200" progId="Equation.DSMT4">
                  <p:embed/>
                </p:oleObj>
              </mc:Choice>
              <mc:Fallback>
                <p:oleObj name="Equation" r:id="rId31" imgW="698400" imgH="457200" progId="Equation.DSMT4">
                  <p:embed/>
                  <p:pic>
                    <p:nvPicPr>
                      <p:cNvPr id="31" name="Object 2071">
                        <a:extLst>
                          <a:ext uri="{FF2B5EF4-FFF2-40B4-BE49-F238E27FC236}">
                            <a16:creationId xmlns:a16="http://schemas.microsoft.com/office/drawing/2014/main" id="{910C2F83-A2F2-3DD0-9146-B3B3ECCCA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-100000" contras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544" y="5328695"/>
                        <a:ext cx="1449316" cy="9517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072">
            <a:extLst>
              <a:ext uri="{FF2B5EF4-FFF2-40B4-BE49-F238E27FC236}">
                <a16:creationId xmlns:a16="http://schemas.microsoft.com/office/drawing/2014/main" id="{4D53E94E-D932-A6AD-5C91-46BA44CFFF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6100" y="5310488"/>
          <a:ext cx="1331165" cy="85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711000" imgH="457200" progId="Equation.DSMT4">
                  <p:embed/>
                </p:oleObj>
              </mc:Choice>
              <mc:Fallback>
                <p:oleObj name="Equation" r:id="rId33" imgW="711000" imgH="457200" progId="Equation.DSMT4">
                  <p:embed/>
                  <p:pic>
                    <p:nvPicPr>
                      <p:cNvPr id="32" name="Object 2072">
                        <a:extLst>
                          <a:ext uri="{FF2B5EF4-FFF2-40B4-BE49-F238E27FC236}">
                            <a16:creationId xmlns:a16="http://schemas.microsoft.com/office/drawing/2014/main" id="{4D53E94E-D932-A6AD-5C91-46BA44CFFF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lum bright="-100000" contras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5310488"/>
                        <a:ext cx="1331165" cy="856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25EF2B53-5FC8-CFEA-48F1-3A153411B618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-56834" y="16827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9B072761-BD4D-F7CE-7B22-42E545389FC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-56834" y="16827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5D09F416-1050-BD30-2C6D-31390451589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-56834" y="16827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05C7B79D-536F-D4F9-3851-73974A4DE135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197166" y="16827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0FE20352-530E-5EA4-4C6C-4821D19949A7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469071" y="126047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0.5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95FF468-A64B-D8D2-AF91-CDEDC4968991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570199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>
          <a:xfrm>
            <a:off x="565150" y="584200"/>
            <a:ext cx="6629400" cy="533400"/>
          </a:xfrm>
        </p:spPr>
        <p:txBody>
          <a:bodyPr lIns="91440" tIns="45720" rIns="91440" bIns="45720"/>
          <a:lstStyle/>
          <a:p>
            <a:pPr algn="l"/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二、两个正态总体的抽样分布</a:t>
            </a:r>
          </a:p>
        </p:txBody>
      </p:sp>
      <p:sp>
        <p:nvSpPr>
          <p:cNvPr id="31753" name="Text Box 3"/>
          <p:cNvSpPr txBox="1">
            <a:spLocks noChangeArrowheads="1"/>
          </p:cNvSpPr>
          <p:nvPr/>
        </p:nvSpPr>
        <p:spPr bwMode="auto">
          <a:xfrm>
            <a:off x="580962" y="1257300"/>
            <a:ext cx="18923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1754" name="Rectangle 4"/>
          <p:cNvSpPr>
            <a:spLocks noChangeArrowheads="1"/>
          </p:cNvSpPr>
          <p:nvPr/>
        </p:nvSpPr>
        <p:spPr bwMode="auto">
          <a:xfrm>
            <a:off x="1604900" y="1257449"/>
            <a:ext cx="74676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 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 , 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0" i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="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0" i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="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="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 , 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="0" i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400" b="0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分别是来自正态</a:t>
            </a:r>
            <a:endParaRPr lang="zh-CN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Text Box 5"/>
          <p:cNvSpPr txBox="1">
            <a:spLocks noChangeArrowheads="1"/>
          </p:cNvSpPr>
          <p:nvPr/>
        </p:nvSpPr>
        <p:spPr bwMode="auto">
          <a:xfrm>
            <a:off x="647700" y="1854200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362076" y="1863844"/>
          <a:ext cx="2895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7000" imgH="533400" progId="Equation.DSMT4">
                  <p:embed/>
                </p:oleObj>
              </mc:Choice>
              <mc:Fallback>
                <p:oleObj name="Equation" r:id="rId2" imgW="2667000" imgH="533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6" y="1863844"/>
                        <a:ext cx="2895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7"/>
          <p:cNvSpPr txBox="1">
            <a:spLocks noChangeArrowheads="1"/>
          </p:cNvSpPr>
          <p:nvPr/>
        </p:nvSpPr>
        <p:spPr bwMode="auto">
          <a:xfrm>
            <a:off x="4179094" y="1900958"/>
            <a:ext cx="48034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的样本，并且这两个样本相互独立</a:t>
            </a:r>
          </a:p>
        </p:txBody>
      </p:sp>
      <p:sp>
        <p:nvSpPr>
          <p:cNvPr id="4109" name="Text Box 8"/>
          <p:cNvSpPr txBox="1">
            <a:spLocks noChangeArrowheads="1"/>
          </p:cNvSpPr>
          <p:nvPr/>
        </p:nvSpPr>
        <p:spPr bwMode="auto">
          <a:xfrm>
            <a:off x="713211" y="2420110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</a:t>
            </a:r>
          </a:p>
        </p:txBody>
      </p:sp>
      <p:graphicFrame>
        <p:nvGraphicFramePr>
          <p:cNvPr id="4099" name="Object 9"/>
          <p:cNvGraphicFramePr>
            <a:graphicFrameLocks noChangeAspect="1"/>
          </p:cNvGraphicFramePr>
          <p:nvPr/>
        </p:nvGraphicFramePr>
        <p:xfrm>
          <a:off x="1679575" y="2708920"/>
          <a:ext cx="2030413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900" imgH="863600" progId="Equation.DSMT4">
                  <p:embed/>
                </p:oleObj>
              </mc:Choice>
              <mc:Fallback>
                <p:oleObj name="Equation" r:id="rId4" imgW="1612900" imgH="863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2708920"/>
                        <a:ext cx="2030413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0"/>
          <p:cNvGraphicFramePr>
            <a:graphicFrameLocks noChangeAspect="1"/>
          </p:cNvGraphicFramePr>
          <p:nvPr/>
        </p:nvGraphicFramePr>
        <p:xfrm>
          <a:off x="1739900" y="3775720"/>
          <a:ext cx="18700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85900" imgH="863600" progId="Equation.DSMT4">
                  <p:embed/>
                </p:oleObj>
              </mc:Choice>
              <mc:Fallback>
                <p:oleObj name="Equation" r:id="rId6" imgW="1485900" imgH="863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775720"/>
                        <a:ext cx="187007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1"/>
          <p:cNvGraphicFramePr>
            <a:graphicFrameLocks noChangeAspect="1"/>
          </p:cNvGraphicFramePr>
          <p:nvPr/>
        </p:nvGraphicFramePr>
        <p:xfrm>
          <a:off x="4419600" y="2756545"/>
          <a:ext cx="3530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67400" imgH="1612900" progId="Equation.DSMT4">
                  <p:embed/>
                </p:oleObj>
              </mc:Choice>
              <mc:Fallback>
                <p:oleObj name="Equation" r:id="rId8" imgW="5867400" imgH="1612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756545"/>
                        <a:ext cx="3530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2"/>
          <p:cNvGraphicFramePr>
            <a:graphicFrameLocks noChangeAspect="1"/>
          </p:cNvGraphicFramePr>
          <p:nvPr/>
        </p:nvGraphicFramePr>
        <p:xfrm>
          <a:off x="4438650" y="3851920"/>
          <a:ext cx="33385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549900" imgH="1612900" progId="Equation.DSMT4">
                  <p:embed/>
                </p:oleObj>
              </mc:Choice>
              <mc:Fallback>
                <p:oleObj name="Equation" r:id="rId10" imgW="5549900" imgH="1612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3851920"/>
                        <a:ext cx="33385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723837" y="4992263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则有</a:t>
            </a:r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791580" y="5622565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dirty="0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⑴</a:t>
            </a:r>
          </a:p>
        </p:txBody>
      </p:sp>
      <p:graphicFrame>
        <p:nvGraphicFramePr>
          <p:cNvPr id="108559" name="Object 15"/>
          <p:cNvGraphicFramePr>
            <a:graphicFrameLocks noChangeAspect="1"/>
          </p:cNvGraphicFramePr>
          <p:nvPr/>
        </p:nvGraphicFramePr>
        <p:xfrm>
          <a:off x="1739900" y="5388620"/>
          <a:ext cx="3897312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86100" imgH="863600" progId="Equation.DSMT4">
                  <p:embed/>
                </p:oleObj>
              </mc:Choice>
              <mc:Fallback>
                <p:oleObj name="Equation" r:id="rId12" imgW="3086100" imgH="863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5388620"/>
                        <a:ext cx="3897312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7" grpId="0" build="p" autoUpdateAnimBg="0"/>
      <p:bldP spid="10855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13B378B-FA7F-0877-DE2A-FBD27EA3AB47}"/>
              </a:ext>
            </a:extLst>
          </p:cNvPr>
          <p:cNvSpPr/>
          <p:nvPr/>
        </p:nvSpPr>
        <p:spPr bwMode="auto">
          <a:xfrm>
            <a:off x="1061610" y="819150"/>
            <a:ext cx="4185465" cy="12152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85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802082"/>
              </p:ext>
            </p:extLst>
          </p:nvPr>
        </p:nvGraphicFramePr>
        <p:xfrm>
          <a:off x="1349762" y="880666"/>
          <a:ext cx="389731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86100" imgH="863600" progId="Equation.DSMT4">
                  <p:embed/>
                </p:oleObj>
              </mc:Choice>
              <mc:Fallback>
                <p:oleObj name="Equation" r:id="rId2" imgW="3086100" imgH="863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762" y="880666"/>
                        <a:ext cx="389731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47713" y="2303463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0797" y="3113881"/>
            <a:ext cx="297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由于两样本相互独立</a:t>
            </a:r>
          </a:p>
        </p:txBody>
      </p:sp>
      <p:graphicFrame>
        <p:nvGraphicFramePr>
          <p:cNvPr id="11" name="Object 15"/>
          <p:cNvGraphicFramePr>
            <a:graphicFrameLocks noChangeAspect="1"/>
          </p:cNvGraphicFramePr>
          <p:nvPr/>
        </p:nvGraphicFramePr>
        <p:xfrm>
          <a:off x="4902395" y="4643438"/>
          <a:ext cx="27749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97100" imgH="444500" progId="Equation.DSMT4">
                  <p:embed/>
                </p:oleObj>
              </mc:Choice>
              <mc:Fallback>
                <p:oleObj name="Equation" r:id="rId4" imgW="2197100" imgH="444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395" y="4643438"/>
                        <a:ext cx="27749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111750" y="2079625"/>
          <a:ext cx="301625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37665" imgH="533400" progId="Equation.DSMT4">
                  <p:embed/>
                </p:oleObj>
              </mc:Choice>
              <mc:Fallback>
                <p:oleObj name="Equation" r:id="rId6" imgW="1637665" imgH="533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2079625"/>
                        <a:ext cx="301625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1782763" y="2079625"/>
          <a:ext cx="2970212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533400" progId="Equation.DSMT4">
                  <p:embed/>
                </p:oleObj>
              </mc:Choice>
              <mc:Fallback>
                <p:oleObj name="Equation" r:id="rId8" imgW="1600200" imgH="533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2079625"/>
                        <a:ext cx="2970212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CC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2246507" y="3924300"/>
          <a:ext cx="25209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08100" imgH="1028700" progId="Equation.DSMT4">
                  <p:embed/>
                </p:oleObj>
              </mc:Choice>
              <mc:Fallback>
                <p:oleObj name="Equation" r:id="rId10" imgW="1308100" imgH="1028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507" y="3924300"/>
                        <a:ext cx="25209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CC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Text Box 3"/>
          <p:cNvSpPr txBox="1">
            <a:spLocks noChangeArrowheads="1"/>
          </p:cNvSpPr>
          <p:nvPr/>
        </p:nvSpPr>
        <p:spPr bwMode="auto">
          <a:xfrm>
            <a:off x="476545" y="754500"/>
            <a:ext cx="1778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⑵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1431318" y="771963"/>
          <a:ext cx="1863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25600" imgH="444500" progId="Equation.DSMT4">
                  <p:embed/>
                </p:oleObj>
              </mc:Choice>
              <mc:Fallback>
                <p:oleObj name="Equation" r:id="rId3" imgW="16256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318" y="771963"/>
                        <a:ext cx="18637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6"/>
          <p:cNvSpPr txBox="1">
            <a:spLocks noChangeArrowheads="1"/>
          </p:cNvSpPr>
          <p:nvPr/>
        </p:nvSpPr>
        <p:spPr bwMode="auto">
          <a:xfrm>
            <a:off x="3237893" y="751325"/>
            <a:ext cx="49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</a:p>
        </p:txBody>
      </p:sp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3731605" y="458670"/>
          <a:ext cx="465455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89400" imgH="1308100" progId="Equation.DSMT4">
                  <p:embed/>
                </p:oleObj>
              </mc:Choice>
              <mc:Fallback>
                <p:oleObj name="Equation" r:id="rId5" imgW="4089400" imgH="1308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1605" y="458670"/>
                        <a:ext cx="4654550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1827213" y="1902716"/>
          <a:ext cx="394017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54400" imgH="952500" progId="Equation.DSMT4">
                  <p:embed/>
                </p:oleObj>
              </mc:Choice>
              <mc:Fallback>
                <p:oleObj name="Equation" r:id="rId7" imgW="3454400" imgH="952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1902716"/>
                        <a:ext cx="3940175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885825" y="2180528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91580" y="3195405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0039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290680" y="3252555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相互独立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836585" y="4186456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</a:p>
        </p:txBody>
      </p:sp>
      <p:graphicFrame>
        <p:nvGraphicFramePr>
          <p:cNvPr id="28691" name="Object 19"/>
          <p:cNvGraphicFramePr>
            <a:graphicFrameLocks noChangeAspect="1"/>
          </p:cNvGraphicFramePr>
          <p:nvPr/>
        </p:nvGraphicFramePr>
        <p:xfrm>
          <a:off x="1693280" y="3023955"/>
          <a:ext cx="21590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29665" imgH="520700" progId="Equation.DSMT4">
                  <p:embed/>
                </p:oleObj>
              </mc:Choice>
              <mc:Fallback>
                <p:oleObj name="Equation" r:id="rId9" imgW="1129665" imgH="5207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280" y="3023955"/>
                        <a:ext cx="21590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CC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077705" y="3031892"/>
          <a:ext cx="21145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17600" imgH="520700" progId="Equation.DSMT4">
                  <p:embed/>
                </p:oleObj>
              </mc:Choice>
              <mc:Fallback>
                <p:oleObj name="Equation" r:id="rId11" imgW="1117600" imgH="520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7705" y="3031892"/>
                        <a:ext cx="21145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3" name="Object 21"/>
          <p:cNvGraphicFramePr>
            <a:graphicFrameLocks noChangeAspect="1"/>
          </p:cNvGraphicFramePr>
          <p:nvPr/>
        </p:nvGraphicFramePr>
        <p:xfrm>
          <a:off x="1829064" y="3969060"/>
          <a:ext cx="427513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46300" imgH="520700" progId="Equation.DSMT4">
                  <p:embed/>
                </p:oleObj>
              </mc:Choice>
              <mc:Fallback>
                <p:oleObj name="Equation" r:id="rId13" imgW="2146300" imgH="520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9064" y="3969060"/>
                        <a:ext cx="4275138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CC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1845680" y="5088253"/>
          <a:ext cx="40132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006600" imgH="787400" progId="Equation.DSMT4">
                  <p:embed/>
                </p:oleObj>
              </mc:Choice>
              <mc:Fallback>
                <p:oleObj name="Equation" r:id="rId15" imgW="2006600" imgH="787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680" y="5088253"/>
                        <a:ext cx="40132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CC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9"/>
          <p:cNvSpPr txBox="1">
            <a:spLocks noChangeArrowheads="1"/>
          </p:cNvSpPr>
          <p:nvPr/>
        </p:nvSpPr>
        <p:spPr bwMode="auto">
          <a:xfrm>
            <a:off x="846456" y="5319210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  <p:bldP spid="19" grpId="0"/>
      <p:bldP spid="20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"/>
          <p:cNvGrpSpPr/>
          <p:nvPr/>
        </p:nvGrpSpPr>
        <p:grpSpPr bwMode="auto">
          <a:xfrm>
            <a:off x="476882" y="774042"/>
            <a:ext cx="3105150" cy="601663"/>
            <a:chOff x="1196625" y="2173288"/>
            <a:chExt cx="3105345" cy="601662"/>
          </a:xfrm>
        </p:grpSpPr>
        <p:graphicFrame>
          <p:nvGraphicFramePr>
            <p:cNvPr id="7175" name="Object 7"/>
            <p:cNvGraphicFramePr>
              <a:graphicFrameLocks noChangeAspect="1"/>
            </p:cNvGraphicFramePr>
            <p:nvPr/>
          </p:nvGraphicFramePr>
          <p:xfrm>
            <a:off x="1864837" y="2173288"/>
            <a:ext cx="528638" cy="601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42900" imgH="381000" progId="Equation.DSMT4">
                    <p:embed/>
                  </p:oleObj>
                </mc:Choice>
                <mc:Fallback>
                  <p:oleObj name="Equation" r:id="rId2" imgW="342900" imgH="3810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4837" y="2173288"/>
                          <a:ext cx="528638" cy="601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8" name="TextBox 5"/>
            <p:cNvSpPr txBox="1">
              <a:spLocks noChangeArrowheads="1"/>
            </p:cNvSpPr>
            <p:nvPr/>
          </p:nvSpPr>
          <p:spPr bwMode="auto">
            <a:xfrm>
              <a:off x="1196625" y="2292260"/>
              <a:ext cx="3105345" cy="460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2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由于      的可加性</a:t>
              </a:r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76110" y="1799233"/>
            <a:ext cx="900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</a:p>
        </p:txBody>
      </p:sp>
      <p:graphicFrame>
        <p:nvGraphicFramePr>
          <p:cNvPr id="29706" name="Object 10"/>
          <p:cNvGraphicFramePr>
            <a:graphicFrameLocks noChangeAspect="1"/>
          </p:cNvGraphicFramePr>
          <p:nvPr/>
        </p:nvGraphicFramePr>
        <p:xfrm>
          <a:off x="2995472" y="681967"/>
          <a:ext cx="574198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59100" imgH="533400" progId="Equation.DSMT4">
                  <p:embed/>
                </p:oleObj>
              </mc:Choice>
              <mc:Fallback>
                <p:oleObj name="Equation" r:id="rId4" imgW="2959100" imgH="533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472" y="681967"/>
                        <a:ext cx="5741988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CC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1376219" y="1668968"/>
          <a:ext cx="53086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54300" imgH="1346200" progId="Equation.DSMT4">
                  <p:embed/>
                </p:oleObj>
              </mc:Choice>
              <mc:Fallback>
                <p:oleObj name="Equation" r:id="rId6" imgW="2654300" imgH="1346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219" y="1668968"/>
                        <a:ext cx="53086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CC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1115745" y="4599505"/>
          <a:ext cx="28956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47800" imgH="787400" progId="Equation.DSMT4">
                  <p:embed/>
                </p:oleObj>
              </mc:Choice>
              <mc:Fallback>
                <p:oleObj name="Equation" r:id="rId8" imgW="1447800" imgH="787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745" y="4599505"/>
                        <a:ext cx="28956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CC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4256965" y="4894266"/>
          <a:ext cx="220853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04265" imgH="266700" progId="Equation.DSMT4">
                  <p:embed/>
                </p:oleObj>
              </mc:Choice>
              <mc:Fallback>
                <p:oleObj name="Equation" r:id="rId10" imgW="1104265" imgH="266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965" y="4894266"/>
                        <a:ext cx="220853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CC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668338"/>
            <a:ext cx="4484688" cy="533400"/>
          </a:xfrm>
        </p:spPr>
        <p:txBody>
          <a:bodyPr lIns="91440" tIns="45720" rIns="91440" bIns="45720"/>
          <a:lstStyle/>
          <a:p>
            <a:pPr algn="l"/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设总体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, 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相互独立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4237040" y="695327"/>
          <a:ext cx="416052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67100" imgH="444500" progId="Equation.DSMT4">
                  <p:embed/>
                </p:oleObj>
              </mc:Choice>
              <mc:Fallback>
                <p:oleObj name="Equation" r:id="rId2" imgW="3467100" imgH="444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40" y="695327"/>
                        <a:ext cx="416052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4"/>
          <p:cNvSpPr txBox="1">
            <a:spLocks noChangeArrowheads="1"/>
          </p:cNvSpPr>
          <p:nvPr/>
        </p:nvSpPr>
        <p:spPr bwMode="auto">
          <a:xfrm>
            <a:off x="566555" y="1178750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其样本为</a:t>
            </a:r>
          </a:p>
        </p:txBody>
      </p:sp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1957205" y="1215263"/>
          <a:ext cx="422751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40100" imgH="406400" progId="Equation.DSMT4">
                  <p:embed/>
                </p:oleObj>
              </mc:Choice>
              <mc:Fallback>
                <p:oleObj name="Equation" r:id="rId4" imgW="3340100" imgH="40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205" y="1215263"/>
                        <a:ext cx="4227512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6"/>
          <p:cNvSpPr txBox="1">
            <a:spLocks noChangeArrowheads="1"/>
          </p:cNvSpPr>
          <p:nvPr/>
        </p:nvSpPr>
        <p:spPr bwMode="auto">
          <a:xfrm>
            <a:off x="6187892" y="1193038"/>
            <a:ext cx="2039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试求以下概率</a:t>
            </a:r>
          </a:p>
        </p:txBody>
      </p:sp>
      <p:graphicFrame>
        <p:nvGraphicFramePr>
          <p:cNvPr id="13316" name="Object 7"/>
          <p:cNvGraphicFramePr>
            <a:graphicFrameLocks noChangeAspect="1"/>
          </p:cNvGraphicFramePr>
          <p:nvPr/>
        </p:nvGraphicFramePr>
        <p:xfrm>
          <a:off x="590142" y="1703627"/>
          <a:ext cx="2514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95500" imgH="571500" progId="Equation.DSMT4">
                  <p:embed/>
                </p:oleObj>
              </mc:Choice>
              <mc:Fallback>
                <p:oleObj name="Equation" r:id="rId6" imgW="2095500" imgH="571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42" y="1703627"/>
                        <a:ext cx="25146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541536" y="2644776"/>
            <a:ext cx="2043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0000FF"/>
                </a:solidFill>
                <a:ea typeface="楷体_GB2312" pitchFamily="49" charset="-122"/>
              </a:rPr>
              <a:t>解</a:t>
            </a:r>
            <a:r>
              <a:rPr lang="zh-CN" altLang="en-US" sz="2400" b="0" dirty="0">
                <a:ea typeface="楷体_GB2312" pitchFamily="49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ea typeface="楷体_GB2312" pitchFamily="49" charset="-122"/>
              </a:rPr>
              <a:t>由已知得</a:t>
            </a:r>
          </a:p>
        </p:txBody>
      </p:sp>
      <p:graphicFrame>
        <p:nvGraphicFramePr>
          <p:cNvPr id="119817" name="Object 9"/>
          <p:cNvGraphicFramePr>
            <a:graphicFrameLocks noChangeAspect="1"/>
          </p:cNvGraphicFramePr>
          <p:nvPr/>
        </p:nvGraphicFramePr>
        <p:xfrm>
          <a:off x="2704533" y="2384428"/>
          <a:ext cx="377952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49600" imgH="825500" progId="Equation.DSMT4">
                  <p:embed/>
                </p:oleObj>
              </mc:Choice>
              <mc:Fallback>
                <p:oleObj name="Equation" r:id="rId8" imgW="3149600" imgH="825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4533" y="2384428"/>
                        <a:ext cx="377952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8" name="Object 10"/>
          <p:cNvGraphicFramePr>
            <a:graphicFrameLocks noChangeAspect="1"/>
          </p:cNvGraphicFramePr>
          <p:nvPr/>
        </p:nvGraphicFramePr>
        <p:xfrm>
          <a:off x="1155701" y="3412331"/>
          <a:ext cx="379571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09900" imgH="825500" progId="Equation.DSMT4">
                  <p:embed/>
                </p:oleObj>
              </mc:Choice>
              <mc:Fallback>
                <p:oleObj name="Equation" r:id="rId10" imgW="3009900" imgH="825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1" y="3412331"/>
                        <a:ext cx="3795712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4995863" y="3703638"/>
            <a:ext cx="493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119820" name="Object 12"/>
          <p:cNvGraphicFramePr>
            <a:graphicFrameLocks noChangeAspect="1"/>
          </p:cNvGraphicFramePr>
          <p:nvPr/>
        </p:nvGraphicFramePr>
        <p:xfrm>
          <a:off x="5489575" y="3469274"/>
          <a:ext cx="27003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33600" imgH="825500" progId="Equation.DSMT4">
                  <p:embed/>
                </p:oleObj>
              </mc:Choice>
              <mc:Fallback>
                <p:oleObj name="Equation" r:id="rId12" imgW="2133600" imgH="825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3469274"/>
                        <a:ext cx="2700338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1108075" y="4864100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</a:p>
        </p:txBody>
      </p:sp>
      <p:graphicFrame>
        <p:nvGraphicFramePr>
          <p:cNvPr id="119822" name="Object 14"/>
          <p:cNvGraphicFramePr>
            <a:graphicFrameLocks noChangeAspect="1"/>
          </p:cNvGraphicFramePr>
          <p:nvPr/>
        </p:nvGraphicFramePr>
        <p:xfrm>
          <a:off x="2011363" y="4667250"/>
          <a:ext cx="25114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93900" imgH="800100" progId="Equation.DSMT4">
                  <p:embed/>
                </p:oleObj>
              </mc:Choice>
              <mc:Fallback>
                <p:oleObj name="Equation" r:id="rId14" imgW="1993900" imgH="800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4667250"/>
                        <a:ext cx="25114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3" name="Object 15"/>
          <p:cNvGraphicFramePr>
            <a:graphicFrameLocks noChangeAspect="1"/>
          </p:cNvGraphicFramePr>
          <p:nvPr/>
        </p:nvGraphicFramePr>
        <p:xfrm>
          <a:off x="1058863" y="5719763"/>
          <a:ext cx="6313487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991100" imgH="609600" progId="Equation.DSMT4">
                  <p:embed/>
                </p:oleObj>
              </mc:Choice>
              <mc:Fallback>
                <p:oleObj name="Equation" r:id="rId16" imgW="4991100" imgH="609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5719763"/>
                        <a:ext cx="6313487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6" grpId="0" build="p" autoUpdateAnimBg="0"/>
      <p:bldP spid="119819" grpId="0" build="p" autoUpdateAnimBg="0"/>
      <p:bldP spid="11982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2986F2E-8767-0CE4-2249-F2723A1F43C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F82A958-9BEA-28D4-E609-81F7EEE553F3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926595" y="268962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FA7CFFE-564C-2AE0-9D76-83CBEC15A476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936438" y="3364700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EF3BA14-974F-4F69-9F18-CA7D869271DF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4770230" y="2680705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D93135E-AA19-336F-E630-EDBB2F307CB9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4855960" y="3309298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CF8B8ED-37A0-D0AF-4E81-1EA7B0F77268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2" name="Text Box 4">
            <a:extLst>
              <a:ext uri="{FF2B5EF4-FFF2-40B4-BE49-F238E27FC236}">
                <a16:creationId xmlns:a16="http://schemas.microsoft.com/office/drawing/2014/main" id="{77B01CB4-F6FA-4F5F-A361-C17897268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91" y="1068191"/>
            <a:ext cx="51303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设随机变量     相互独立，均服从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940F7C5F-5A7C-D29B-4C73-341B4DEAB5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139060"/>
              </p:ext>
            </p:extLst>
          </p:nvPr>
        </p:nvGraphicFramePr>
        <p:xfrm>
          <a:off x="2451360" y="1175780"/>
          <a:ext cx="7508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42720" imgH="203040" progId="Equation.DSMT4">
                  <p:embed/>
                </p:oleObj>
              </mc:Choice>
              <mc:Fallback>
                <p:oleObj name="Equation" r:id="rId15" imgW="342720" imgH="203040" progId="Equation.DSMT4">
                  <p:embed/>
                  <p:pic>
                    <p:nvPicPr>
                      <p:cNvPr id="25" name="Object 5">
                        <a:extLst>
                          <a:ext uri="{FF2B5EF4-FFF2-40B4-BE49-F238E27FC236}">
                            <a16:creationId xmlns:a16="http://schemas.microsoft.com/office/drawing/2014/main" id="{BED88A5D-E6CE-9442-02F8-11F694E982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360" y="1175780"/>
                        <a:ext cx="7508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71B96C12-A361-47D0-F065-F7A7377604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829156"/>
              </p:ext>
            </p:extLst>
          </p:nvPr>
        </p:nvGraphicFramePr>
        <p:xfrm>
          <a:off x="5749166" y="1089598"/>
          <a:ext cx="13350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09480" imgH="228600" progId="Equation.DSMT4">
                  <p:embed/>
                </p:oleObj>
              </mc:Choice>
              <mc:Fallback>
                <p:oleObj name="Equation" r:id="rId17" imgW="609480" imgH="228600" progId="Equation.DSMT4">
                  <p:embed/>
                  <p:pic>
                    <p:nvPicPr>
                      <p:cNvPr id="26" name="Object 5">
                        <a:extLst>
                          <a:ext uri="{FF2B5EF4-FFF2-40B4-BE49-F238E27FC236}">
                            <a16:creationId xmlns:a16="http://schemas.microsoft.com/office/drawing/2014/main" id="{1D7DE9F3-130D-A3B0-7E19-F33E669C59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166" y="1089598"/>
                        <a:ext cx="13350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4">
            <a:extLst>
              <a:ext uri="{FF2B5EF4-FFF2-40B4-BE49-F238E27FC236}">
                <a16:creationId xmlns:a16="http://schemas.microsoft.com/office/drawing/2014/main" id="{125CCC62-5141-E7F5-315D-189210397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137" y="2012655"/>
            <a:ext cx="50712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的样本，则概率               会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14006F54-832E-587A-3624-566219EB3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52239"/>
              </p:ext>
            </p:extLst>
          </p:nvPr>
        </p:nvGraphicFramePr>
        <p:xfrm>
          <a:off x="5734236" y="2006159"/>
          <a:ext cx="77946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55320" imgH="253800" progId="Equation.DSMT4">
                  <p:embed/>
                </p:oleObj>
              </mc:Choice>
              <mc:Fallback>
                <p:oleObj name="Equation" r:id="rId19" imgW="355320" imgH="253800" progId="Equation.DSMT4">
                  <p:embed/>
                  <p:pic>
                    <p:nvPicPr>
                      <p:cNvPr id="28" name="Object 5">
                        <a:extLst>
                          <a:ext uri="{FF2B5EF4-FFF2-40B4-BE49-F238E27FC236}">
                            <a16:creationId xmlns:a16="http://schemas.microsoft.com/office/drawing/2014/main" id="{327B5EA5-8AF6-A4E0-CD0A-D4DB094220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236" y="2006159"/>
                        <a:ext cx="77946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>
            <a:extLst>
              <a:ext uri="{FF2B5EF4-FFF2-40B4-BE49-F238E27FC236}">
                <a16:creationId xmlns:a16="http://schemas.microsoft.com/office/drawing/2014/main" id="{4393290D-DDA4-95A7-43DB-37AE31442E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780763"/>
              </p:ext>
            </p:extLst>
          </p:nvPr>
        </p:nvGraphicFramePr>
        <p:xfrm>
          <a:off x="3202247" y="2059000"/>
          <a:ext cx="21129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965160" imgH="241200" progId="Equation.DSMT4">
                  <p:embed/>
                </p:oleObj>
              </mc:Choice>
              <mc:Fallback>
                <p:oleObj name="Equation" r:id="rId21" imgW="965160" imgH="241200" progId="Equation.DSMT4">
                  <p:embed/>
                  <p:pic>
                    <p:nvPicPr>
                      <p:cNvPr id="29" name="Object 5">
                        <a:extLst>
                          <a:ext uri="{FF2B5EF4-FFF2-40B4-BE49-F238E27FC236}">
                            <a16:creationId xmlns:a16="http://schemas.microsoft.com/office/drawing/2014/main" id="{343DFC74-BFAD-2AFA-8713-1AD7EF8942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247" y="2059000"/>
                        <a:ext cx="21129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4">
            <a:extLst>
              <a:ext uri="{FF2B5EF4-FFF2-40B4-BE49-F238E27FC236}">
                <a16:creationId xmlns:a16="http://schemas.microsoft.com/office/drawing/2014/main" id="{C26C80D5-53CB-F851-0492-44112B9A6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607" y="2679205"/>
            <a:ext cx="35957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   的减小而减小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0" name="Object 5">
            <a:extLst>
              <a:ext uri="{FF2B5EF4-FFF2-40B4-BE49-F238E27FC236}">
                <a16:creationId xmlns:a16="http://schemas.microsoft.com/office/drawing/2014/main" id="{2AA3E849-0184-5D97-2409-9E4D327490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037146"/>
              </p:ext>
            </p:extLst>
          </p:nvPr>
        </p:nvGraphicFramePr>
        <p:xfrm>
          <a:off x="1973400" y="2813712"/>
          <a:ext cx="33337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52280" imgH="139680" progId="Equation.DSMT4">
                  <p:embed/>
                </p:oleObj>
              </mc:Choice>
              <mc:Fallback>
                <p:oleObj name="Equation" r:id="rId23" imgW="152280" imgH="139680" progId="Equation.DSMT4">
                  <p:embed/>
                  <p:pic>
                    <p:nvPicPr>
                      <p:cNvPr id="32" name="Object 5">
                        <a:extLst>
                          <a:ext uri="{FF2B5EF4-FFF2-40B4-BE49-F238E27FC236}">
                            <a16:creationId xmlns:a16="http://schemas.microsoft.com/office/drawing/2014/main" id="{48D884E5-B5D2-D635-3758-2F6F9AD63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400" y="2813712"/>
                        <a:ext cx="333375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4">
            <a:extLst>
              <a:ext uri="{FF2B5EF4-FFF2-40B4-BE49-F238E27FC236}">
                <a16:creationId xmlns:a16="http://schemas.microsoft.com/office/drawing/2014/main" id="{25ADBE6F-2C81-A99C-1082-108FFE3D4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746" y="3361380"/>
            <a:ext cx="35957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   的增加而减少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3" name="Object 5">
            <a:extLst>
              <a:ext uri="{FF2B5EF4-FFF2-40B4-BE49-F238E27FC236}">
                <a16:creationId xmlns:a16="http://schemas.microsoft.com/office/drawing/2014/main" id="{60DFA8C5-AB05-AA50-DA62-23E76DBD51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528329"/>
              </p:ext>
            </p:extLst>
          </p:nvPr>
        </p:nvGraphicFramePr>
        <p:xfrm>
          <a:off x="1981013" y="3483917"/>
          <a:ext cx="277813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26720" imgH="139680" progId="Equation.DSMT4">
                  <p:embed/>
                </p:oleObj>
              </mc:Choice>
              <mc:Fallback>
                <p:oleObj name="Equation" r:id="rId25" imgW="126720" imgH="139680" progId="Equation.DSMT4">
                  <p:embed/>
                  <p:pic>
                    <p:nvPicPr>
                      <p:cNvPr id="35" name="Object 5">
                        <a:extLst>
                          <a:ext uri="{FF2B5EF4-FFF2-40B4-BE49-F238E27FC236}">
                            <a16:creationId xmlns:a16="http://schemas.microsoft.com/office/drawing/2014/main" id="{B25C009C-31E3-9398-A2C7-E67C52E300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013" y="3483917"/>
                        <a:ext cx="277813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4">
            <a:extLst>
              <a:ext uri="{FF2B5EF4-FFF2-40B4-BE49-F238E27FC236}">
                <a16:creationId xmlns:a16="http://schemas.microsoft.com/office/drawing/2014/main" id="{33B1EBCF-F1A7-8396-55CC-07F43B770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572" y="2681930"/>
            <a:ext cx="35957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   的增加而减小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" name="Text Box 4">
            <a:extLst>
              <a:ext uri="{FF2B5EF4-FFF2-40B4-BE49-F238E27FC236}">
                <a16:creationId xmlns:a16="http://schemas.microsoft.com/office/drawing/2014/main" id="{E7226533-9149-01A5-5D68-B6C9F6E18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310" y="3309298"/>
            <a:ext cx="35957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随   的减少而减少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" name="Text Box 4">
            <a:extLst>
              <a:ext uri="{FF2B5EF4-FFF2-40B4-BE49-F238E27FC236}">
                <a16:creationId xmlns:a16="http://schemas.microsoft.com/office/drawing/2014/main" id="{9CD58220-71DF-9B5C-600E-DB525499D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465" y="1537195"/>
            <a:ext cx="50271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分别是来自总体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41622F1A-6D9E-4D86-3A66-E78869E31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992" y="1543415"/>
            <a:ext cx="29717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endParaRPr lang="zh-CN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0" name="Object 5">
            <a:extLst>
              <a:ext uri="{FF2B5EF4-FFF2-40B4-BE49-F238E27FC236}">
                <a16:creationId xmlns:a16="http://schemas.microsoft.com/office/drawing/2014/main" id="{8BA0FC21-B976-B653-F7DC-9FF5EEB632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189472"/>
              </p:ext>
            </p:extLst>
          </p:nvPr>
        </p:nvGraphicFramePr>
        <p:xfrm>
          <a:off x="1319010" y="1580604"/>
          <a:ext cx="19161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876240" imgH="228600" progId="Equation.DSMT4">
                  <p:embed/>
                </p:oleObj>
              </mc:Choice>
              <mc:Fallback>
                <p:oleObj name="Equation" r:id="rId27" imgW="876240" imgH="228600" progId="Equation.DSMT4">
                  <p:embed/>
                  <p:pic>
                    <p:nvPicPr>
                      <p:cNvPr id="42" name="Object 5">
                        <a:extLst>
                          <a:ext uri="{FF2B5EF4-FFF2-40B4-BE49-F238E27FC236}">
                            <a16:creationId xmlns:a16="http://schemas.microsoft.com/office/drawing/2014/main" id="{409B9E4C-B4FD-94B0-4F7A-E582C53236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010" y="1580604"/>
                        <a:ext cx="191611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5">
            <a:extLst>
              <a:ext uri="{FF2B5EF4-FFF2-40B4-BE49-F238E27FC236}">
                <a16:creationId xmlns:a16="http://schemas.microsoft.com/office/drawing/2014/main" id="{7BF217CB-B935-0821-3BF7-C47564E1C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658395"/>
              </p:ext>
            </p:extLst>
          </p:nvPr>
        </p:nvGraphicFramePr>
        <p:xfrm>
          <a:off x="3665529" y="1602416"/>
          <a:ext cx="16383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749160" imgH="241200" progId="Equation.DSMT4">
                  <p:embed/>
                </p:oleObj>
              </mc:Choice>
              <mc:Fallback>
                <p:oleObj name="Equation" r:id="rId29" imgW="749160" imgH="241200" progId="Equation.DSMT4">
                  <p:embed/>
                  <p:pic>
                    <p:nvPicPr>
                      <p:cNvPr id="43" name="Object 5">
                        <a:extLst>
                          <a:ext uri="{FF2B5EF4-FFF2-40B4-BE49-F238E27FC236}">
                            <a16:creationId xmlns:a16="http://schemas.microsoft.com/office/drawing/2014/main" id="{06EA5FDD-D1E6-5084-C6CF-D40651CF24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29" y="1602416"/>
                        <a:ext cx="16383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5">
            <a:extLst>
              <a:ext uri="{FF2B5EF4-FFF2-40B4-BE49-F238E27FC236}">
                <a16:creationId xmlns:a16="http://schemas.microsoft.com/office/drawing/2014/main" id="{FB0CC254-C14A-B7D4-A6BA-A2FE160DF1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48748"/>
              </p:ext>
            </p:extLst>
          </p:nvPr>
        </p:nvGraphicFramePr>
        <p:xfrm>
          <a:off x="5876094" y="2843951"/>
          <a:ext cx="333375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52280" imgH="139680" progId="Equation.DSMT4">
                  <p:embed/>
                </p:oleObj>
              </mc:Choice>
              <mc:Fallback>
                <p:oleObj name="Equation" r:id="rId31" imgW="152280" imgH="139680" progId="Equation.DSMT4">
                  <p:embed/>
                  <p:pic>
                    <p:nvPicPr>
                      <p:cNvPr id="44" name="Object 5">
                        <a:extLst>
                          <a:ext uri="{FF2B5EF4-FFF2-40B4-BE49-F238E27FC236}">
                            <a16:creationId xmlns:a16="http://schemas.microsoft.com/office/drawing/2014/main" id="{8D23E5FC-0B00-A7F5-57B9-598E451694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094" y="2843951"/>
                        <a:ext cx="333375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">
            <a:extLst>
              <a:ext uri="{FF2B5EF4-FFF2-40B4-BE49-F238E27FC236}">
                <a16:creationId xmlns:a16="http://schemas.microsoft.com/office/drawing/2014/main" id="{C7830896-CEFB-E976-B8BF-D6A1BCB100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066977"/>
              </p:ext>
            </p:extLst>
          </p:nvPr>
        </p:nvGraphicFramePr>
        <p:xfrm>
          <a:off x="5855306" y="3413276"/>
          <a:ext cx="277813" cy="27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26720" imgH="139680" progId="Equation.DSMT4">
                  <p:embed/>
                </p:oleObj>
              </mc:Choice>
              <mc:Fallback>
                <p:oleObj name="Equation" r:id="rId32" imgW="126720" imgH="139680" progId="Equation.DSMT4">
                  <p:embed/>
                  <p:pic>
                    <p:nvPicPr>
                      <p:cNvPr id="45" name="Object 5">
                        <a:extLst>
                          <a:ext uri="{FF2B5EF4-FFF2-40B4-BE49-F238E27FC236}">
                            <a16:creationId xmlns:a16="http://schemas.microsoft.com/office/drawing/2014/main" id="{F8F86CA7-8C5C-1A5C-DDD4-3FDFFA7F9A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306" y="3413276"/>
                        <a:ext cx="277813" cy="271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C42F65FB-797E-0B3F-7C09-1335114BC02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CB1D74E3-E4D7-D0B8-F6F6-20DEE645872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92622AC7-FEBE-8CDF-26FF-4F1059D1CDD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14FD8B9B-5C40-DE83-FBDC-67CEDAA1658D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920262D7-A9F7-9E67-33B6-CFF3E5A4D628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0.5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1DB3C83-3270-6594-7CE2-CAA368D37B25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516476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78E790-098A-148D-0ACF-11264C4098F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DCB625-A670-3324-8BDF-89ABB52BF1C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32192F0-DA5B-EEA6-446D-493C8CBB2CDF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F2FE0AA-60F1-CB63-BD7B-26324C1302A7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EEB38A2-B784-D14A-BE17-76DD8621B4F4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4620802" y="2815258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D5B447C-45AA-AF5F-0837-4B89FD0ECB8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4620802" y="3672508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1B8A496-D745-7B6B-F23E-06D88B5A43B4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1EBF8707-7136-2E17-EF45-B055C7B49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213833"/>
              </p:ext>
            </p:extLst>
          </p:nvPr>
        </p:nvGraphicFramePr>
        <p:xfrm>
          <a:off x="853445" y="1050948"/>
          <a:ext cx="26130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93760" imgH="215640" progId="Equation.DSMT4">
                  <p:embed/>
                </p:oleObj>
              </mc:Choice>
              <mc:Fallback>
                <p:oleObj name="Equation" r:id="rId16" imgW="1193760" imgH="215640" progId="Equation.DSMT4">
                  <p:embed/>
                  <p:pic>
                    <p:nvPicPr>
                      <p:cNvPr id="66" name="Object 5">
                        <a:extLst>
                          <a:ext uri="{FF2B5EF4-FFF2-40B4-BE49-F238E27FC236}">
                            <a16:creationId xmlns:a16="http://schemas.microsoft.com/office/drawing/2014/main" id="{F5A1AD16-66B1-596A-C637-DF5750CACB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5" y="1050948"/>
                        <a:ext cx="26130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CA926BB9-A5A2-8DFA-B2C5-233539BEA6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774695"/>
              </p:ext>
            </p:extLst>
          </p:nvPr>
        </p:nvGraphicFramePr>
        <p:xfrm>
          <a:off x="3492690" y="1096985"/>
          <a:ext cx="17827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12520" imgH="203040" progId="Equation.DSMT4">
                  <p:embed/>
                </p:oleObj>
              </mc:Choice>
              <mc:Fallback>
                <p:oleObj name="Equation" r:id="rId18" imgW="812520" imgH="203040" progId="Equation.DSMT4">
                  <p:embed/>
                  <p:pic>
                    <p:nvPicPr>
                      <p:cNvPr id="68" name="Object 5">
                        <a:extLst>
                          <a:ext uri="{FF2B5EF4-FFF2-40B4-BE49-F238E27FC236}">
                            <a16:creationId xmlns:a16="http://schemas.microsoft.com/office/drawing/2014/main" id="{D684CB41-18DE-6AC4-8BD5-C4C55F620C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690" y="1096985"/>
                        <a:ext cx="178276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4">
            <a:extLst>
              <a:ext uri="{FF2B5EF4-FFF2-40B4-BE49-F238E27FC236}">
                <a16:creationId xmlns:a16="http://schemas.microsoft.com/office/drawing/2014/main" id="{4F622E87-F6EB-A7D6-95B4-B79CA5134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554" y="1509613"/>
            <a:ext cx="72439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分别是来自正态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的样本，  和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0C44846A-1C3B-2805-EB9A-69B4EB5A3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804" y="1045012"/>
            <a:ext cx="297171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endParaRPr lang="zh-CN" altLang="zh-CN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A595D5BD-3594-73AF-3B07-78E880D96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308246"/>
              </p:ext>
            </p:extLst>
          </p:nvPr>
        </p:nvGraphicFramePr>
        <p:xfrm>
          <a:off x="5728658" y="1065235"/>
          <a:ext cx="188753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63280" imgH="228600" progId="Equation.DSMT4">
                  <p:embed/>
                </p:oleObj>
              </mc:Choice>
              <mc:Fallback>
                <p:oleObj name="Equation" r:id="rId20" imgW="863280" imgH="228600" progId="Equation.DSMT4">
                  <p:embed/>
                  <p:pic>
                    <p:nvPicPr>
                      <p:cNvPr id="71" name="Object 5">
                        <a:extLst>
                          <a:ext uri="{FF2B5EF4-FFF2-40B4-BE49-F238E27FC236}">
                            <a16:creationId xmlns:a16="http://schemas.microsoft.com/office/drawing/2014/main" id="{7F4C8CFB-0E0F-175D-EE31-4F445C631A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8658" y="1065235"/>
                        <a:ext cx="188753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>
            <a:extLst>
              <a:ext uri="{FF2B5EF4-FFF2-40B4-BE49-F238E27FC236}">
                <a16:creationId xmlns:a16="http://schemas.microsoft.com/office/drawing/2014/main" id="{18262CAC-04AB-4A9F-3895-47E482FD5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2394444"/>
              </p:ext>
            </p:extLst>
          </p:nvPr>
        </p:nvGraphicFramePr>
        <p:xfrm>
          <a:off x="1237562" y="1587523"/>
          <a:ext cx="16383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49160" imgH="228600" progId="Equation.DSMT4">
                  <p:embed/>
                </p:oleObj>
              </mc:Choice>
              <mc:Fallback>
                <p:oleObj name="Equation" r:id="rId22" imgW="749160" imgH="228600" progId="Equation.DSMT4">
                  <p:embed/>
                  <p:pic>
                    <p:nvPicPr>
                      <p:cNvPr id="72" name="Object 5">
                        <a:extLst>
                          <a:ext uri="{FF2B5EF4-FFF2-40B4-BE49-F238E27FC236}">
                            <a16:creationId xmlns:a16="http://schemas.microsoft.com/office/drawing/2014/main" id="{A3546A6A-A454-01C4-5716-FEFB155682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562" y="1587523"/>
                        <a:ext cx="16383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4">
            <a:extLst>
              <a:ext uri="{FF2B5EF4-FFF2-40B4-BE49-F238E27FC236}">
                <a16:creationId xmlns:a16="http://schemas.microsoft.com/office/drawing/2014/main" id="{8D81EFCF-8769-3FC3-8415-0A7582F5C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20" y="1997989"/>
            <a:ext cx="78755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分别为这两个样本的样本方差方差，则服从       的是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7" name="Object 5">
            <a:extLst>
              <a:ext uri="{FF2B5EF4-FFF2-40B4-BE49-F238E27FC236}">
                <a16:creationId xmlns:a16="http://schemas.microsoft.com/office/drawing/2014/main" id="{D8DAE193-D340-8336-BD07-ABFD4C0D2B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873677"/>
              </p:ext>
            </p:extLst>
          </p:nvPr>
        </p:nvGraphicFramePr>
        <p:xfrm>
          <a:off x="6773686" y="1512005"/>
          <a:ext cx="473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5640" imgH="241200" progId="Equation.DSMT4">
                  <p:embed/>
                </p:oleObj>
              </mc:Choice>
              <mc:Fallback>
                <p:oleObj name="Equation" r:id="rId24" imgW="215640" imgH="241200" progId="Equation.DSMT4">
                  <p:embed/>
                  <p:pic>
                    <p:nvPicPr>
                      <p:cNvPr id="74" name="Object 5">
                        <a:extLst>
                          <a:ext uri="{FF2B5EF4-FFF2-40B4-BE49-F238E27FC236}">
                            <a16:creationId xmlns:a16="http://schemas.microsoft.com/office/drawing/2014/main" id="{4F69A401-214C-3AF7-A263-D5357CE0DC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3686" y="1512005"/>
                        <a:ext cx="4730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A8F71A9D-6880-9D52-4C21-D90F1379C9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080499"/>
              </p:ext>
            </p:extLst>
          </p:nvPr>
        </p:nvGraphicFramePr>
        <p:xfrm>
          <a:off x="7441444" y="1526900"/>
          <a:ext cx="5000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28600" imgH="241200" progId="Equation.DSMT4">
                  <p:embed/>
                </p:oleObj>
              </mc:Choice>
              <mc:Fallback>
                <p:oleObj name="Equation" r:id="rId26" imgW="228600" imgH="241200" progId="Equation.DSMT4">
                  <p:embed/>
                  <p:pic>
                    <p:nvPicPr>
                      <p:cNvPr id="75" name="Object 5">
                        <a:extLst>
                          <a:ext uri="{FF2B5EF4-FFF2-40B4-BE49-F238E27FC236}">
                            <a16:creationId xmlns:a16="http://schemas.microsoft.com/office/drawing/2014/main" id="{DB6037C6-6BB1-9F5E-AA0E-9194F34A76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1444" y="1526900"/>
                        <a:ext cx="5000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>
            <a:extLst>
              <a:ext uri="{FF2B5EF4-FFF2-40B4-BE49-F238E27FC236}">
                <a16:creationId xmlns:a16="http://schemas.microsoft.com/office/drawing/2014/main" id="{7F94CAFC-4E95-D0F7-2DDD-AAD7B44F3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123234"/>
              </p:ext>
            </p:extLst>
          </p:nvPr>
        </p:nvGraphicFramePr>
        <p:xfrm>
          <a:off x="6566560" y="2064665"/>
          <a:ext cx="10271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69800" imgH="203040" progId="Equation.DSMT4">
                  <p:embed/>
                </p:oleObj>
              </mc:Choice>
              <mc:Fallback>
                <p:oleObj name="Equation" r:id="rId28" imgW="469800" imgH="20304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0F98F928-DACF-9304-9B0F-99A0592FA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6560" y="2064665"/>
                        <a:ext cx="10271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5">
            <a:extLst>
              <a:ext uri="{FF2B5EF4-FFF2-40B4-BE49-F238E27FC236}">
                <a16:creationId xmlns:a16="http://schemas.microsoft.com/office/drawing/2014/main" id="{016CF986-6378-3924-C8D7-24E65CE6EA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546048"/>
              </p:ext>
            </p:extLst>
          </p:nvPr>
        </p:nvGraphicFramePr>
        <p:xfrm>
          <a:off x="2020888" y="2676352"/>
          <a:ext cx="8350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80880" imgH="457200" progId="Equation.DSMT4">
                  <p:embed/>
                </p:oleObj>
              </mc:Choice>
              <mc:Fallback>
                <p:oleObj name="Equation" r:id="rId30" imgW="380880" imgH="457200" progId="Equation.DSMT4">
                  <p:embed/>
                  <p:pic>
                    <p:nvPicPr>
                      <p:cNvPr id="76" name="Object 5">
                        <a:extLst>
                          <a:ext uri="{FF2B5EF4-FFF2-40B4-BE49-F238E27FC236}">
                            <a16:creationId xmlns:a16="http://schemas.microsoft.com/office/drawing/2014/main" id="{826832CA-AD11-E21D-7023-A36260C1EC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2676352"/>
                        <a:ext cx="83502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">
            <a:extLst>
              <a:ext uri="{FF2B5EF4-FFF2-40B4-BE49-F238E27FC236}">
                <a16:creationId xmlns:a16="http://schemas.microsoft.com/office/drawing/2014/main" id="{3295134E-B5C5-9CC1-A729-22EE4F232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927436"/>
              </p:ext>
            </p:extLst>
          </p:nvPr>
        </p:nvGraphicFramePr>
        <p:xfrm>
          <a:off x="1966119" y="3560590"/>
          <a:ext cx="944562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431640" imgH="457200" progId="Equation.DSMT4">
                  <p:embed/>
                </p:oleObj>
              </mc:Choice>
              <mc:Fallback>
                <p:oleObj name="Equation" r:id="rId32" imgW="431640" imgH="457200" progId="Equation.DSMT4">
                  <p:embed/>
                  <p:pic>
                    <p:nvPicPr>
                      <p:cNvPr id="77" name="Object 5">
                        <a:extLst>
                          <a:ext uri="{FF2B5EF4-FFF2-40B4-BE49-F238E27FC236}">
                            <a16:creationId xmlns:a16="http://schemas.microsoft.com/office/drawing/2014/main" id="{1EB1DDDF-84C5-0921-E8C1-F3EB2189C5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119" y="3560590"/>
                        <a:ext cx="944562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5">
            <a:extLst>
              <a:ext uri="{FF2B5EF4-FFF2-40B4-BE49-F238E27FC236}">
                <a16:creationId xmlns:a16="http://schemas.microsoft.com/office/drawing/2014/main" id="{3D8D24D5-CF86-8D1A-287F-458BFC75C4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700372"/>
              </p:ext>
            </p:extLst>
          </p:nvPr>
        </p:nvGraphicFramePr>
        <p:xfrm>
          <a:off x="5713002" y="2676352"/>
          <a:ext cx="8350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380880" imgH="457200" progId="Equation.DSMT4">
                  <p:embed/>
                </p:oleObj>
              </mc:Choice>
              <mc:Fallback>
                <p:oleObj name="Equation" r:id="rId34" imgW="380880" imgH="457200" progId="Equation.DSMT4">
                  <p:embed/>
                  <p:pic>
                    <p:nvPicPr>
                      <p:cNvPr id="78" name="Object 5">
                        <a:extLst>
                          <a:ext uri="{FF2B5EF4-FFF2-40B4-BE49-F238E27FC236}">
                            <a16:creationId xmlns:a16="http://schemas.microsoft.com/office/drawing/2014/main" id="{BC714A97-4846-7647-17CD-061DFAE66E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002" y="2676352"/>
                        <a:ext cx="83502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5">
            <a:extLst>
              <a:ext uri="{FF2B5EF4-FFF2-40B4-BE49-F238E27FC236}">
                <a16:creationId xmlns:a16="http://schemas.microsoft.com/office/drawing/2014/main" id="{7963C2DE-CAA3-B58E-CBBE-F122F40D2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247707"/>
              </p:ext>
            </p:extLst>
          </p:nvPr>
        </p:nvGraphicFramePr>
        <p:xfrm>
          <a:off x="5657440" y="3520902"/>
          <a:ext cx="944562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431640" imgH="457200" progId="Equation.DSMT4">
                  <p:embed/>
                </p:oleObj>
              </mc:Choice>
              <mc:Fallback>
                <p:oleObj name="Equation" r:id="rId36" imgW="431640" imgH="457200" progId="Equation.DSMT4">
                  <p:embed/>
                  <p:pic>
                    <p:nvPicPr>
                      <p:cNvPr id="79" name="Object 5">
                        <a:extLst>
                          <a:ext uri="{FF2B5EF4-FFF2-40B4-BE49-F238E27FC236}">
                            <a16:creationId xmlns:a16="http://schemas.microsoft.com/office/drawing/2014/main" id="{138CB0EC-8A8A-8741-1467-9EF3FF1584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440" y="3520902"/>
                        <a:ext cx="944562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FCA247B0-0C09-EBCB-E76F-C1A7C4C1263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4DF3B31D-3591-0BA0-FF5A-FB9969F9938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38C04ACD-9720-978D-3409-F682D039761A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26E3F2CC-09D8-F2F3-2A94-4609002828D2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1F792BFB-8A99-5883-904E-41909EA3720C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0.5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E088739-F631-205E-F5ED-79A938FA5890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996277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3155950" y="12652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</a:t>
            </a:r>
          </a:p>
        </p:txBody>
      </p:sp>
      <p:sp>
        <p:nvSpPr>
          <p:cNvPr id="110595" name="Rectangle 3"/>
          <p:cNvSpPr>
            <a:spLocks noChangeArrowheads="1"/>
          </p:cNvSpPr>
          <p:nvPr/>
        </p:nvSpPr>
        <p:spPr bwMode="auto">
          <a:xfrm>
            <a:off x="3435350" y="2682875"/>
            <a:ext cx="68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200" b="0" dirty="0">
                <a:solidFill>
                  <a:schemeClr val="tx1"/>
                </a:solidFill>
                <a:ea typeface="楷体_GB2312" pitchFamily="49" charset="-122"/>
              </a:rPr>
              <a:t>样本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3130550" y="4740275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200" b="0" dirty="0">
                <a:solidFill>
                  <a:schemeClr val="tx1"/>
                </a:solidFill>
                <a:ea typeface="楷体_GB2312" pitchFamily="49" charset="-122"/>
              </a:rPr>
              <a:t>统计量</a:t>
            </a:r>
          </a:p>
        </p:txBody>
      </p:sp>
      <p:sp>
        <p:nvSpPr>
          <p:cNvPr id="110597" name="AutoShape 5"/>
          <p:cNvSpPr>
            <a:spLocks noChangeArrowheads="1"/>
          </p:cNvSpPr>
          <p:nvPr/>
        </p:nvSpPr>
        <p:spPr bwMode="auto">
          <a:xfrm rot="10765079" flipV="1">
            <a:off x="3663950" y="3902075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598" name="AutoShape 6"/>
          <p:cNvSpPr>
            <a:spLocks noChangeArrowheads="1"/>
          </p:cNvSpPr>
          <p:nvPr/>
        </p:nvSpPr>
        <p:spPr bwMode="auto">
          <a:xfrm rot="113845" flipV="1">
            <a:off x="2311400" y="3170238"/>
            <a:ext cx="1066800" cy="1524000"/>
          </a:xfrm>
          <a:prstGeom prst="curvedRightArrow">
            <a:avLst>
              <a:gd name="adj1" fmla="val 39881"/>
              <a:gd name="adj2" fmla="val 68452"/>
              <a:gd name="adj3" fmla="val 33333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1168400" y="3779838"/>
            <a:ext cx="14525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200" b="0" dirty="0">
                <a:solidFill>
                  <a:schemeClr val="tx1"/>
                </a:solidFill>
                <a:ea typeface="楷体_GB2312" pitchFamily="49" charset="-122"/>
              </a:rPr>
              <a:t>描述</a:t>
            </a:r>
          </a:p>
        </p:txBody>
      </p:sp>
      <p:sp>
        <p:nvSpPr>
          <p:cNvPr id="110600" name="AutoShape 8"/>
          <p:cNvSpPr>
            <a:spLocks noChangeArrowheads="1"/>
          </p:cNvSpPr>
          <p:nvPr/>
        </p:nvSpPr>
        <p:spPr bwMode="auto">
          <a:xfrm flipV="1">
            <a:off x="4526995" y="1333500"/>
            <a:ext cx="2228850" cy="3398838"/>
          </a:xfrm>
          <a:prstGeom prst="curvedLeftArrow">
            <a:avLst>
              <a:gd name="adj1" fmla="val 9037"/>
              <a:gd name="adj2" fmla="val 60997"/>
              <a:gd name="adj3" fmla="val 33333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5295345" y="3297238"/>
            <a:ext cx="18145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200" b="0" dirty="0">
                <a:solidFill>
                  <a:schemeClr val="tx1"/>
                </a:solidFill>
                <a:ea typeface="楷体_GB2312" pitchFamily="49" charset="-122"/>
              </a:rPr>
              <a:t>作出推断</a:t>
            </a:r>
          </a:p>
        </p:txBody>
      </p:sp>
      <p:sp>
        <p:nvSpPr>
          <p:cNvPr id="110602" name="AutoShape 10"/>
          <p:cNvSpPr>
            <a:spLocks noChangeArrowheads="1"/>
          </p:cNvSpPr>
          <p:nvPr/>
        </p:nvSpPr>
        <p:spPr bwMode="auto">
          <a:xfrm rot="10765079" flipV="1">
            <a:off x="3663950" y="1844675"/>
            <a:ext cx="228600" cy="838200"/>
          </a:xfrm>
          <a:prstGeom prst="downArrow">
            <a:avLst>
              <a:gd name="adj1" fmla="val 50000"/>
              <a:gd name="adj2" fmla="val 91667"/>
            </a:avLst>
          </a:prstGeom>
          <a:solidFill>
            <a:srgbClr val="FF0066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0603" name="Rectangle 11"/>
          <p:cNvSpPr>
            <a:spLocks noChangeArrowheads="1"/>
          </p:cNvSpPr>
          <p:nvPr/>
        </p:nvSpPr>
        <p:spPr bwMode="auto">
          <a:xfrm>
            <a:off x="1847850" y="1920875"/>
            <a:ext cx="181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3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随机抽样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679450" y="674688"/>
            <a:ext cx="7807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3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这一讲，我们介绍了数理统计的基本概念</a:t>
            </a:r>
            <a:r>
              <a:rPr lang="en-US" altLang="zh-CN" sz="3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822325" y="5654675"/>
            <a:ext cx="375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b="0" dirty="0">
                <a:solidFill>
                  <a:srgbClr val="FF0000"/>
                </a:solidFill>
                <a:ea typeface="楷体_GB2312" pitchFamily="49" charset="-122"/>
              </a:rPr>
              <a:t>熟记内容，灵活应用！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0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utoUpdateAnimBg="0"/>
      <p:bldP spid="110595" grpId="0" autoUpdateAnimBg="0"/>
      <p:bldP spid="110596" grpId="0" autoUpdateAnimBg="0"/>
      <p:bldP spid="110597" grpId="0" animBg="1"/>
      <p:bldP spid="110598" grpId="0" animBg="1"/>
      <p:bldP spid="110599" grpId="0" autoUpdateAnimBg="0"/>
      <p:bldP spid="110600" grpId="0" animBg="1"/>
      <p:bldP spid="110601" grpId="0" autoUpdateAnimBg="0"/>
      <p:bldP spid="110602" grpId="0" animBg="1"/>
      <p:bldP spid="110603" grpId="0" autoUpdateAnimBg="0"/>
      <p:bldP spid="11060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Rectangle 2"/>
          <p:cNvSpPr>
            <a:spLocks noGrp="1" noChangeArrowheads="1"/>
          </p:cNvSpPr>
          <p:nvPr>
            <p:ph type="title"/>
          </p:nvPr>
        </p:nvSpPr>
        <p:spPr>
          <a:xfrm>
            <a:off x="644525" y="806450"/>
            <a:ext cx="6629400" cy="533400"/>
          </a:xfrm>
        </p:spPr>
        <p:txBody>
          <a:bodyPr lIns="91440" tIns="45720" rIns="91440" bIns="45720"/>
          <a:lstStyle/>
          <a:p>
            <a:pPr algn="l">
              <a:defRPr/>
            </a:pPr>
            <a:r>
              <a:rPr lang="zh-CN" altLang="en-US" sz="28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一、单正态总体的抽样分布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508902" y="1547813"/>
            <a:ext cx="194786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/>
              </a:rPr>
              <a:t> </a:t>
            </a: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 </a:t>
            </a: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1746250" y="1538288"/>
            <a:ext cx="62738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 </a:t>
            </a:r>
            <a:r>
              <a:rPr lang="en-US" altLang="zh-CN" sz="2400" b="0" i="1" dirty="0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rPr>
              <a:t>X</a:t>
            </a:r>
            <a:r>
              <a:rPr lang="en-US" altLang="zh-CN" sz="2400" b="0" baseline="-25000" dirty="0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rPr>
              <a:t>1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rPr>
              <a:t>, </a:t>
            </a:r>
            <a:r>
              <a:rPr lang="en-US" altLang="zh-CN" sz="2400" b="0" i="1" dirty="0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rPr>
              <a:t>X</a:t>
            </a:r>
            <a:r>
              <a:rPr lang="en-US" altLang="zh-CN" sz="2400" b="0" baseline="-25000" dirty="0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rPr>
              <a:t>2 </a:t>
            </a:r>
            <a:r>
              <a:rPr lang="en-US" altLang="zh-CN" sz="2400" b="0" dirty="0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rPr>
              <a:t>, … , </a:t>
            </a:r>
            <a:r>
              <a:rPr lang="en-US" altLang="zh-CN" sz="2400" b="0" i="1" dirty="0" err="1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rPr>
              <a:t>X</a:t>
            </a:r>
            <a:r>
              <a:rPr lang="en-US" altLang="zh-CN" sz="2400" b="0" i="1" baseline="-25000" dirty="0" err="1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rPr>
              <a:t>n</a:t>
            </a:r>
            <a:r>
              <a:rPr lang="en-US" altLang="zh-CN" sz="2400" b="0" i="1" baseline="-25000" dirty="0">
                <a:solidFill>
                  <a:schemeClr val="tx1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是取自正态总体</a:t>
            </a:r>
            <a:endParaRPr lang="zh-CN" altLang="zh-CN" sz="2400" b="0" baseline="-25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6192180" y="1538288"/>
          <a:ext cx="13160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41400" imgH="381000" progId="Equation.3">
                  <p:embed/>
                </p:oleObj>
              </mc:Choice>
              <mc:Fallback>
                <p:oleObj name="公式" r:id="rId2" imgW="1041400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180" y="1538288"/>
                        <a:ext cx="13160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7408939" y="1537736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的样本，</a:t>
            </a:r>
          </a:p>
        </p:txBody>
      </p:sp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651688" y="2188521"/>
          <a:ext cx="10080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500" imgH="444500" progId="Equation.DSMT4">
                  <p:embed/>
                </p:oleObj>
              </mc:Choice>
              <mc:Fallback>
                <p:oleObj name="Equation" r:id="rId4" imgW="9525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88" y="2188521"/>
                        <a:ext cx="10080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1524813" y="2156771"/>
            <a:ext cx="4826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分别为样本均值和样本方差，则有</a:t>
            </a: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1760913" y="3146425"/>
            <a:ext cx="5429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j-lt"/>
                <a:ea typeface="楷体_GB2312"/>
              </a:rPr>
              <a:t>(1)</a:t>
            </a:r>
            <a:endParaRPr lang="zh-CN" altLang="en-US" sz="2400" dirty="0">
              <a:solidFill>
                <a:srgbClr val="FF0000"/>
              </a:solidFill>
              <a:latin typeface="+mj-lt"/>
              <a:ea typeface="楷体_GB2312"/>
            </a:endParaRPr>
          </a:p>
        </p:txBody>
      </p:sp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2435600" y="2878138"/>
          <a:ext cx="371157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46400" imgH="825500" progId="Equation.DSMT4">
                  <p:embed/>
                </p:oleObj>
              </mc:Choice>
              <mc:Fallback>
                <p:oleObj name="Equation" r:id="rId6" imgW="2946400" imgH="825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600" y="2878138"/>
                        <a:ext cx="3711575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1746625" y="4302125"/>
            <a:ext cx="5429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j-lt"/>
                <a:ea typeface="楷体_GB2312"/>
              </a:rPr>
              <a:t>(2)</a:t>
            </a:r>
            <a:endParaRPr lang="zh-CN" altLang="en-US" sz="2400" dirty="0">
              <a:solidFill>
                <a:srgbClr val="FF0000"/>
              </a:solidFill>
              <a:latin typeface="+mj-lt"/>
              <a:ea typeface="楷体_GB2312"/>
            </a:endParaRPr>
          </a:p>
        </p:txBody>
      </p:sp>
      <p:graphicFrame>
        <p:nvGraphicFramePr>
          <p:cNvPr id="105484" name="Object 12"/>
          <p:cNvGraphicFramePr>
            <a:graphicFrameLocks noChangeAspect="1"/>
          </p:cNvGraphicFramePr>
          <p:nvPr/>
        </p:nvGraphicFramePr>
        <p:xfrm>
          <a:off x="2481638" y="4033838"/>
          <a:ext cx="3205162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40000" imgH="825500" progId="Equation.DSMT4">
                  <p:embed/>
                </p:oleObj>
              </mc:Choice>
              <mc:Fallback>
                <p:oleObj name="Equation" r:id="rId8" imgW="2540000" imgH="825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638" y="4033838"/>
                        <a:ext cx="3205162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1760913" y="5254625"/>
            <a:ext cx="5429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j-lt"/>
                <a:ea typeface="楷体_GB2312"/>
              </a:rPr>
              <a:t>(3)</a:t>
            </a:r>
            <a:endParaRPr lang="zh-CN" altLang="en-US" sz="2400" dirty="0">
              <a:solidFill>
                <a:srgbClr val="FF0000"/>
              </a:solidFill>
              <a:latin typeface="+mj-lt"/>
              <a:ea typeface="楷体_GB2312"/>
            </a:endParaRPr>
          </a:p>
        </p:txBody>
      </p:sp>
      <p:graphicFrame>
        <p:nvGraphicFramePr>
          <p:cNvPr id="105486" name="Object 14"/>
          <p:cNvGraphicFramePr>
            <a:graphicFrameLocks noChangeAspect="1"/>
          </p:cNvGraphicFramePr>
          <p:nvPr/>
        </p:nvGraphicFramePr>
        <p:xfrm>
          <a:off x="2432425" y="5229225"/>
          <a:ext cx="10715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14400" imgH="444500" progId="Equation.DSMT4">
                  <p:embed/>
                </p:oleObj>
              </mc:Choice>
              <mc:Fallback>
                <p:oleObj name="Equation" r:id="rId10" imgW="914400" imgH="444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425" y="5229225"/>
                        <a:ext cx="107156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3445250" y="5229225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相互独立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5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5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5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5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 advAuto="0"/>
      <p:bldP spid="105476" grpId="0" autoUpdateAnimBg="0"/>
      <p:bldP spid="105478" grpId="0" build="p" autoUpdateAnimBg="0"/>
      <p:bldP spid="105480" grpId="0" build="p" autoUpdateAnimBg="0"/>
      <p:bldP spid="105481" grpId="0" build="p" autoUpdateAnimBg="0"/>
      <p:bldP spid="105483" grpId="0" build="p" autoUpdateAnimBg="0"/>
      <p:bldP spid="105485" grpId="0" build="p" autoUpdateAnimBg="0"/>
      <p:bldP spid="10548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717550"/>
            <a:ext cx="5511800" cy="533400"/>
          </a:xfrm>
        </p:spPr>
        <p:txBody>
          <a:bodyPr lIns="91440" tIns="45720" rIns="91440" bIns="45720"/>
          <a:lstStyle/>
          <a:p>
            <a:pPr algn="l"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设总体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服从正态分布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4668044" y="699293"/>
          <a:ext cx="32004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9100" imgH="533400" progId="Equation.DSMT4">
                  <p:embed/>
                </p:oleObj>
              </mc:Choice>
              <mc:Fallback>
                <p:oleObj name="Equation" r:id="rId2" imgW="2959100" imgH="533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044" y="699293"/>
                        <a:ext cx="32004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4"/>
          <p:cNvSpPr txBox="1">
            <a:spLocks noChangeArrowheads="1"/>
          </p:cNvSpPr>
          <p:nvPr/>
        </p:nvSpPr>
        <p:spPr bwMode="auto">
          <a:xfrm>
            <a:off x="636588" y="1292573"/>
            <a:ext cx="201295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的样本，</a:t>
            </a:r>
          </a:p>
        </p:txBody>
      </p:sp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2397125" y="1268760"/>
          <a:ext cx="1104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52500" imgH="444500" progId="Equation.DSMT4">
                  <p:embed/>
                </p:oleObj>
              </mc:Choice>
              <mc:Fallback>
                <p:oleObj name="Equation" r:id="rId4" imgW="9525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1268760"/>
                        <a:ext cx="11049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Text Box 6"/>
          <p:cNvSpPr txBox="1">
            <a:spLocks noChangeArrowheads="1"/>
          </p:cNvSpPr>
          <p:nvPr/>
        </p:nvSpPr>
        <p:spPr bwMode="auto">
          <a:xfrm>
            <a:off x="3432175" y="1268760"/>
            <a:ext cx="482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分别为样本均值和样本方差，则有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1250950" y="1954315"/>
            <a:ext cx="5429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(1)</a:t>
            </a:r>
            <a:endParaRPr lang="zh-CN" altLang="en-US" sz="2400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2138363" y="1763815"/>
          <a:ext cx="2643187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95500" imgH="825500" progId="Equation.DSMT4">
                  <p:embed/>
                </p:oleObj>
              </mc:Choice>
              <mc:Fallback>
                <p:oleObj name="Equation" r:id="rId6" imgW="2095500" imgH="825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1763815"/>
                        <a:ext cx="2643187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1268413" y="3135415"/>
            <a:ext cx="542925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(2)</a:t>
            </a:r>
            <a:endParaRPr lang="zh-CN" altLang="en-US" sz="2400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graphicFrame>
        <p:nvGraphicFramePr>
          <p:cNvPr id="106506" name="Object 10"/>
          <p:cNvGraphicFramePr>
            <a:graphicFrameLocks noChangeAspect="1"/>
          </p:cNvGraphicFramePr>
          <p:nvPr/>
        </p:nvGraphicFramePr>
        <p:xfrm>
          <a:off x="2138363" y="2906815"/>
          <a:ext cx="26162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70100" imgH="825500" progId="Equation.DSMT4">
                  <p:embed/>
                </p:oleObj>
              </mc:Choice>
              <mc:Fallback>
                <p:oleObj name="Equation" r:id="rId8" imgW="2070100" imgH="825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2906815"/>
                        <a:ext cx="261620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656565" y="4319975"/>
            <a:ext cx="1319213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sz="24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6508" name="Object 12"/>
          <p:cNvGraphicFramePr>
            <a:graphicFrameLocks noChangeAspect="1"/>
          </p:cNvGraphicFramePr>
          <p:nvPr/>
        </p:nvGraphicFramePr>
        <p:xfrm>
          <a:off x="2013878" y="4104075"/>
          <a:ext cx="1870075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85900" imgH="825500" progId="Equation.DSMT4">
                  <p:embed/>
                </p:oleObj>
              </mc:Choice>
              <mc:Fallback>
                <p:oleObj name="Equation" r:id="rId10" imgW="1485900" imgH="825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878" y="4104075"/>
                        <a:ext cx="1870075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9" name="Text Box 13"/>
          <p:cNvSpPr txBox="1">
            <a:spLocks noChangeArrowheads="1"/>
          </p:cNvSpPr>
          <p:nvPr/>
        </p:nvSpPr>
        <p:spPr bwMode="auto">
          <a:xfrm>
            <a:off x="3745840" y="4350138"/>
            <a:ext cx="11128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是样本</a:t>
            </a:r>
          </a:p>
        </p:txBody>
      </p:sp>
      <p:graphicFrame>
        <p:nvGraphicFramePr>
          <p:cNvPr id="106510" name="Object 14"/>
          <p:cNvGraphicFramePr>
            <a:graphicFrameLocks noChangeAspect="1"/>
          </p:cNvGraphicFramePr>
          <p:nvPr/>
        </p:nvGraphicFramePr>
        <p:xfrm>
          <a:off x="4677703" y="4381888"/>
          <a:ext cx="21907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39900" imgH="406400" progId="Equation.DSMT4">
                  <p:embed/>
                </p:oleObj>
              </mc:Choice>
              <mc:Fallback>
                <p:oleObj name="Equation" r:id="rId12" imgW="1739900" imgH="406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7703" y="4381888"/>
                        <a:ext cx="21907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1" name="Text Box 15"/>
          <p:cNvSpPr txBox="1">
            <a:spLocks noChangeArrowheads="1"/>
          </p:cNvSpPr>
          <p:nvPr/>
        </p:nvSpPr>
        <p:spPr bwMode="auto">
          <a:xfrm>
            <a:off x="6793840" y="4367600"/>
            <a:ext cx="2039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ea typeface="楷体_GB2312" pitchFamily="49" charset="-122"/>
              </a:rPr>
              <a:t>的线性组合，</a:t>
            </a: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886753" y="5355025"/>
            <a:ext cx="49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</a:p>
        </p:txBody>
      </p:sp>
      <p:graphicFrame>
        <p:nvGraphicFramePr>
          <p:cNvPr id="106513" name="Object 17"/>
          <p:cNvGraphicFramePr>
            <a:graphicFrameLocks noChangeAspect="1"/>
          </p:cNvGraphicFramePr>
          <p:nvPr/>
        </p:nvGraphicFramePr>
        <p:xfrm>
          <a:off x="1387119" y="5120303"/>
          <a:ext cx="23780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79600" imgH="914400" progId="Equation.DSMT4">
                  <p:embed/>
                </p:oleObj>
              </mc:Choice>
              <mc:Fallback>
                <p:oleObj name="Equation" r:id="rId14" imgW="1879600" imgH="9144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119" y="5120303"/>
                        <a:ext cx="237807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4" name="Text Box 18"/>
          <p:cNvSpPr txBox="1">
            <a:spLocks noChangeArrowheads="1"/>
          </p:cNvSpPr>
          <p:nvPr/>
        </p:nvSpPr>
        <p:spPr bwMode="auto">
          <a:xfrm>
            <a:off x="3652178" y="5374075"/>
            <a:ext cx="2351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，标准化后可得</a:t>
            </a:r>
          </a:p>
        </p:txBody>
      </p:sp>
      <p:graphicFrame>
        <p:nvGraphicFramePr>
          <p:cNvPr id="106515" name="Object 19"/>
          <p:cNvGraphicFramePr>
            <a:graphicFrameLocks noChangeAspect="1"/>
          </p:cNvGraphicFramePr>
          <p:nvPr/>
        </p:nvGraphicFramePr>
        <p:xfrm>
          <a:off x="6033428" y="5118488"/>
          <a:ext cx="2589212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57400" imgH="825500" progId="Equation.DSMT4">
                  <p:embed/>
                </p:oleObj>
              </mc:Choice>
              <mc:Fallback>
                <p:oleObj name="Equation" r:id="rId16" imgW="2057400" imgH="8255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3428" y="5118488"/>
                        <a:ext cx="2589212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6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 build="p" autoUpdateAnimBg="0"/>
      <p:bldP spid="106505" grpId="0" build="p" autoUpdateAnimBg="0"/>
      <p:bldP spid="106507" grpId="0" build="p" autoUpdateAnimBg="0"/>
      <p:bldP spid="106509" grpId="0" build="p" autoUpdateAnimBg="0"/>
      <p:bldP spid="106511" grpId="0" build="p" autoUpdateAnimBg="0"/>
      <p:bldP spid="106512" grpId="0" build="p" autoUpdateAnimBg="0"/>
      <p:bldP spid="10651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Text Box 3"/>
          <p:cNvSpPr txBox="1">
            <a:spLocks noChangeArrowheads="1"/>
          </p:cNvSpPr>
          <p:nvPr/>
        </p:nvSpPr>
        <p:spPr bwMode="auto">
          <a:xfrm>
            <a:off x="536575" y="896938"/>
            <a:ext cx="12779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</a:p>
        </p:txBody>
      </p:sp>
      <p:grpSp>
        <p:nvGrpSpPr>
          <p:cNvPr id="3" name="组合 17"/>
          <p:cNvGrpSpPr/>
          <p:nvPr/>
        </p:nvGrpSpPr>
        <p:grpSpPr bwMode="auto">
          <a:xfrm>
            <a:off x="1062038" y="1757363"/>
            <a:ext cx="3475037" cy="546100"/>
            <a:chOff x="1061610" y="1757775"/>
            <a:chExt cx="3475037" cy="546100"/>
          </a:xfrm>
        </p:grpSpPr>
        <p:graphicFrame>
          <p:nvGraphicFramePr>
            <p:cNvPr id="3079" name="Object 2"/>
            <p:cNvGraphicFramePr>
              <a:graphicFrameLocks noChangeAspect="1"/>
            </p:cNvGraphicFramePr>
            <p:nvPr/>
          </p:nvGraphicFramePr>
          <p:xfrm>
            <a:off x="1061610" y="1757775"/>
            <a:ext cx="1169987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52500" imgH="444500" progId="Equation.DSMT4">
                    <p:embed/>
                  </p:oleObj>
                </mc:Choice>
                <mc:Fallback>
                  <p:oleObj name="Equation" r:id="rId2" imgW="952500" imgH="4445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1610" y="1757775"/>
                          <a:ext cx="1169987" cy="546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9" name="Text Box 4"/>
            <p:cNvSpPr txBox="1">
              <a:spLocks noChangeArrowheads="1"/>
            </p:cNvSpPr>
            <p:nvPr/>
          </p:nvSpPr>
          <p:spPr bwMode="auto">
            <a:xfrm>
              <a:off x="2187147" y="1776825"/>
              <a:ext cx="23495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rgbClr val="000066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r>
                <a:rPr lang="zh-CN" altLang="en-US" sz="2400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相互独立，所以</a:t>
              </a:r>
            </a:p>
          </p:txBody>
        </p:sp>
      </p:grpSp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2592388" y="2392363"/>
          <a:ext cx="12223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825500" progId="Equation.DSMT4">
                  <p:embed/>
                </p:oleObj>
              </mc:Choice>
              <mc:Fallback>
                <p:oleObj name="Equation" r:id="rId4" imgW="914400" imgH="825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392363"/>
                        <a:ext cx="122237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6" name="Text Box 6"/>
          <p:cNvSpPr txBox="1">
            <a:spLocks noChangeArrowheads="1"/>
          </p:cNvSpPr>
          <p:nvPr/>
        </p:nvSpPr>
        <p:spPr bwMode="auto">
          <a:xfrm>
            <a:off x="1021513" y="3654025"/>
            <a:ext cx="611505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 eaLnBrk="0" hangingPunct="0">
              <a:defRPr/>
            </a:pP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也相互独立</a:t>
            </a:r>
            <a:r>
              <a:rPr lang="en-US" altLang="zh-CN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分布的定义得</a:t>
            </a:r>
          </a:p>
        </p:txBody>
      </p:sp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2542338" y="4292200"/>
          <a:ext cx="2457450" cy="210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43100" imgH="1676400" progId="Equation.DSMT4">
                  <p:embed/>
                </p:oleObj>
              </mc:Choice>
              <mc:Fallback>
                <p:oleObj name="Equation" r:id="rId6" imgW="1943100" imgH="167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2338" y="4292200"/>
                        <a:ext cx="2457450" cy="210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4972800" y="4814487"/>
          <a:ext cx="274955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84400" imgH="825500" progId="Equation.DSMT4">
                  <p:embed/>
                </p:oleObj>
              </mc:Choice>
              <mc:Fallback>
                <p:oleObj name="Equation" r:id="rId8" imgW="2184400" imgH="825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800" y="4814487"/>
                        <a:ext cx="274955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4616450" y="2489200"/>
          <a:ext cx="15716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3900" imgH="495300" progId="Equation.DSMT4">
                  <p:embed/>
                </p:oleObj>
              </mc:Choice>
              <mc:Fallback>
                <p:oleObj name="Equation" r:id="rId10" imgW="723900" imgH="495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450" y="2489200"/>
                        <a:ext cx="157162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CC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941763" y="2805113"/>
            <a:ext cx="539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</a:p>
        </p:txBody>
      </p:sp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2097088" y="638175"/>
          <a:ext cx="330993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4000" imgH="495300" progId="Equation.DSMT4">
                  <p:embed/>
                </p:oleObj>
              </mc:Choice>
              <mc:Fallback>
                <p:oleObj name="Equation" r:id="rId12" imgW="1524000" imgH="495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638175"/>
                        <a:ext cx="3309937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CC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build="p" autoUpdateAnimBg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638690"/>
            <a:ext cx="4800600" cy="533400"/>
          </a:xfrm>
        </p:spPr>
        <p:txBody>
          <a:bodyPr lIns="91440" tIns="45720" rIns="91440" bIns="45720"/>
          <a:lstStyle/>
          <a:p>
            <a:pPr algn="l"/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设总体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服从正态分布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4567237" y="713301"/>
          <a:ext cx="149479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900" imgH="381000" progId="Equation.DSMT4">
                  <p:embed/>
                </p:oleObj>
              </mc:Choice>
              <mc:Fallback>
                <p:oleObj name="Equation" r:id="rId2" imgW="1358900" imgH="381000" progId="Equation.DSMT4">
                  <p:embed/>
                  <p:pic>
                    <p:nvPicPr>
                      <p:cNvPr id="81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7" y="713301"/>
                        <a:ext cx="149479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4"/>
          <p:cNvSpPr txBox="1">
            <a:spLocks noChangeArrowheads="1"/>
          </p:cNvSpPr>
          <p:nvPr/>
        </p:nvSpPr>
        <p:spPr bwMode="auto">
          <a:xfrm>
            <a:off x="6007100" y="656152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，其样本为</a:t>
            </a:r>
          </a:p>
        </p:txBody>
      </p:sp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1331642" y="1118381"/>
          <a:ext cx="4935220" cy="662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54500" imgH="571500" progId="Equation.DSMT4">
                  <p:embed/>
                </p:oleObj>
              </mc:Choice>
              <mc:Fallback>
                <p:oleObj name="Equation" r:id="rId4" imgW="4254500" imgH="571500" progId="Equation.DSMT4">
                  <p:embed/>
                  <p:pic>
                    <p:nvPicPr>
                      <p:cNvPr id="81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2" y="1118381"/>
                        <a:ext cx="4935220" cy="662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679450" y="2292350"/>
            <a:ext cx="19062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由已知得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4695" name="Object 7"/>
          <p:cNvGraphicFramePr>
            <a:graphicFrameLocks noChangeAspect="1"/>
          </p:cNvGraphicFramePr>
          <p:nvPr/>
        </p:nvGraphicFramePr>
        <p:xfrm>
          <a:off x="2585739" y="2333570"/>
          <a:ext cx="1854835" cy="48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12900" imgH="419100" progId="Equation.DSMT4">
                  <p:embed/>
                </p:oleObj>
              </mc:Choice>
              <mc:Fallback>
                <p:oleObj name="Equation" r:id="rId6" imgW="1612900" imgH="419100" progId="Equation.DSMT4">
                  <p:embed/>
                  <p:pic>
                    <p:nvPicPr>
                      <p:cNvPr id="1146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5739" y="2333570"/>
                        <a:ext cx="1854835" cy="481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4256965" y="2336967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，得</a:t>
            </a:r>
          </a:p>
        </p:txBody>
      </p:sp>
      <p:graphicFrame>
        <p:nvGraphicFramePr>
          <p:cNvPr id="114697" name="Object 9"/>
          <p:cNvGraphicFramePr>
            <a:graphicFrameLocks noChangeAspect="1"/>
          </p:cNvGraphicFramePr>
          <p:nvPr/>
        </p:nvGraphicFramePr>
        <p:xfrm>
          <a:off x="5118523" y="2124212"/>
          <a:ext cx="230759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06600" imgH="762000" progId="Equation.DSMT4">
                  <p:embed/>
                </p:oleObj>
              </mc:Choice>
              <mc:Fallback>
                <p:oleObj name="Equation" r:id="rId8" imgW="2006600" imgH="762000" progId="Equation.DSMT4">
                  <p:embed/>
                  <p:pic>
                    <p:nvPicPr>
                      <p:cNvPr id="1146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523" y="2124212"/>
                        <a:ext cx="230759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10"/>
          <p:cNvGraphicFramePr>
            <a:graphicFrameLocks noChangeAspect="1"/>
          </p:cNvGraphicFramePr>
          <p:nvPr/>
        </p:nvGraphicFramePr>
        <p:xfrm>
          <a:off x="1167309" y="3094830"/>
          <a:ext cx="6900863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61000" imgH="863600" progId="Equation.DSMT4">
                  <p:embed/>
                </p:oleObj>
              </mc:Choice>
              <mc:Fallback>
                <p:oleObj name="Equation" r:id="rId10" imgW="5461000" imgH="863600" progId="Equation.DSMT4">
                  <p:embed/>
                  <p:pic>
                    <p:nvPicPr>
                      <p:cNvPr id="1146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309" y="3094830"/>
                        <a:ext cx="6900863" cy="1096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9" name="Object 11"/>
          <p:cNvGraphicFramePr>
            <a:graphicFrameLocks noChangeAspect="1"/>
          </p:cNvGraphicFramePr>
          <p:nvPr/>
        </p:nvGraphicFramePr>
        <p:xfrm>
          <a:off x="4192587" y="4191793"/>
          <a:ext cx="186944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25600" imgH="825500" progId="Equation.DSMT4">
                  <p:embed/>
                </p:oleObj>
              </mc:Choice>
              <mc:Fallback>
                <p:oleObj name="Equation" r:id="rId12" imgW="1625600" imgH="825500" progId="Equation.DSMT4">
                  <p:embed/>
                  <p:pic>
                    <p:nvPicPr>
                      <p:cNvPr id="1146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7" y="4191793"/>
                        <a:ext cx="186944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0" name="Object 12"/>
          <p:cNvGraphicFramePr>
            <a:graphicFrameLocks noChangeAspect="1"/>
          </p:cNvGraphicFramePr>
          <p:nvPr/>
        </p:nvGraphicFramePr>
        <p:xfrm>
          <a:off x="4192587" y="5505302"/>
          <a:ext cx="347599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22600" imgH="317500" progId="Equation.DSMT4">
                  <p:embed/>
                </p:oleObj>
              </mc:Choice>
              <mc:Fallback>
                <p:oleObj name="Equation" r:id="rId14" imgW="3022600" imgH="317500" progId="Equation.DSMT4">
                  <p:embed/>
                  <p:pic>
                    <p:nvPicPr>
                      <p:cNvPr id="1147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7" y="5505302"/>
                        <a:ext cx="347599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9655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 build="p" autoUpdateAnimBg="0"/>
      <p:bldP spid="11469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 bwMode="auto">
          <a:xfrm>
            <a:off x="5584250" y="4146522"/>
            <a:ext cx="2835315" cy="1130992"/>
          </a:xfrm>
          <a:prstGeom prst="roundRect">
            <a:avLst/>
          </a:prstGeom>
          <a:solidFill>
            <a:srgbClr val="8295F2"/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2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600075"/>
            <a:ext cx="4800600" cy="533400"/>
          </a:xfrm>
        </p:spPr>
        <p:txBody>
          <a:bodyPr lIns="91440" tIns="45720" rIns="91440" bIns="45720"/>
          <a:lstStyle/>
          <a:p>
            <a:pPr algn="l"/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设总体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服从正态分布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4302125" y="571717"/>
          <a:ext cx="14700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400" imgH="444500" progId="Equation.DSMT4">
                  <p:embed/>
                </p:oleObj>
              </mc:Choice>
              <mc:Fallback>
                <p:oleObj name="Equation" r:id="rId2" imgW="1168400" imgH="444500" progId="Equation.DSMT4">
                  <p:embed/>
                  <p:pic>
                    <p:nvPicPr>
                      <p:cNvPr id="1024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571717"/>
                        <a:ext cx="14700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Text Box 4"/>
          <p:cNvSpPr txBox="1">
            <a:spLocks noChangeArrowheads="1"/>
          </p:cNvSpPr>
          <p:nvPr/>
        </p:nvSpPr>
        <p:spPr bwMode="auto">
          <a:xfrm>
            <a:off x="5697125" y="635000"/>
            <a:ext cx="1731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，其样本为</a:t>
            </a:r>
          </a:p>
        </p:txBody>
      </p:sp>
      <p:graphicFrame>
        <p:nvGraphicFramePr>
          <p:cNvPr id="10243" name="Object 5"/>
          <p:cNvGraphicFramePr>
            <a:graphicFrameLocks noChangeAspect="1"/>
          </p:cNvGraphicFramePr>
          <p:nvPr/>
        </p:nvGraphicFramePr>
        <p:xfrm>
          <a:off x="1258887" y="1022133"/>
          <a:ext cx="521208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43400" imgH="914400" progId="Equation.DSMT4">
                  <p:embed/>
                </p:oleObj>
              </mc:Choice>
              <mc:Fallback>
                <p:oleObj name="Equation" r:id="rId4" imgW="4343400" imgH="914400" progId="Equation.DSMT4">
                  <p:embed/>
                  <p:pic>
                    <p:nvPicPr>
                      <p:cNvPr id="102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7" y="1022133"/>
                        <a:ext cx="5212080" cy="1097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459769" y="2193635"/>
            <a:ext cx="12907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6743" name="Object 7"/>
          <p:cNvGraphicFramePr>
            <a:graphicFrameLocks noChangeAspect="1"/>
          </p:cNvGraphicFramePr>
          <p:nvPr/>
        </p:nvGraphicFramePr>
        <p:xfrm>
          <a:off x="1887424" y="1996961"/>
          <a:ext cx="3230880" cy="9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400" imgH="800100" progId="Equation.DSMT4">
                  <p:embed/>
                </p:oleObj>
              </mc:Choice>
              <mc:Fallback>
                <p:oleObj name="Equation" r:id="rId6" imgW="2692400" imgH="800100" progId="Equation.DSMT4">
                  <p:embed/>
                  <p:pic>
                    <p:nvPicPr>
                      <p:cNvPr id="1167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424" y="1996961"/>
                        <a:ext cx="3230880" cy="96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8"/>
          <p:cNvGraphicFramePr>
            <a:graphicFrameLocks noChangeAspect="1"/>
          </p:cNvGraphicFramePr>
          <p:nvPr/>
        </p:nvGraphicFramePr>
        <p:xfrm>
          <a:off x="5491163" y="1988631"/>
          <a:ext cx="2183760" cy="96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212800" imgH="11582400" progId="Equation.DSMT4">
                  <p:embed/>
                </p:oleObj>
              </mc:Choice>
              <mc:Fallback>
                <p:oleObj name="Equation" r:id="rId8" imgW="26212800" imgH="11582400" progId="Equation.DSMT4">
                  <p:embed/>
                  <p:pic>
                    <p:nvPicPr>
                      <p:cNvPr id="1167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163" y="1988631"/>
                        <a:ext cx="2183760" cy="96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9"/>
          <p:cNvGraphicFramePr>
            <a:graphicFrameLocks noChangeAspect="1"/>
          </p:cNvGraphicFramePr>
          <p:nvPr/>
        </p:nvGraphicFramePr>
        <p:xfrm>
          <a:off x="5759282" y="4146522"/>
          <a:ext cx="2437920" cy="55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260800" imgH="6705600" progId="Equation.DSMT4">
                  <p:embed/>
                </p:oleObj>
              </mc:Choice>
              <mc:Fallback>
                <p:oleObj name="Equation" r:id="rId10" imgW="29260800" imgH="6705600" progId="Equation.DSMT4">
                  <p:embed/>
                  <p:pic>
                    <p:nvPicPr>
                      <p:cNvPr id="1167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282" y="4146522"/>
                        <a:ext cx="2437920" cy="558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6" name="Object 10"/>
          <p:cNvGraphicFramePr>
            <a:graphicFrameLocks noChangeAspect="1"/>
          </p:cNvGraphicFramePr>
          <p:nvPr/>
        </p:nvGraphicFramePr>
        <p:xfrm>
          <a:off x="5770880" y="4896634"/>
          <a:ext cx="1295280" cy="38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544800" imgH="4572000" progId="Equation.DSMT4">
                  <p:embed/>
                </p:oleObj>
              </mc:Choice>
              <mc:Fallback>
                <p:oleObj name="Equation" r:id="rId12" imgW="15544800" imgH="4572000" progId="Equation.DSMT4">
                  <p:embed/>
                  <p:pic>
                    <p:nvPicPr>
                      <p:cNvPr id="1167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880" y="4896634"/>
                        <a:ext cx="1295280" cy="380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1"/>
          <p:cNvGraphicFramePr>
            <a:graphicFrameLocks noChangeAspect="1"/>
          </p:cNvGraphicFramePr>
          <p:nvPr/>
        </p:nvGraphicFramePr>
        <p:xfrm>
          <a:off x="829767" y="2903425"/>
          <a:ext cx="6070320" cy="109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847200" imgH="13106400" progId="Equation.DSMT4">
                  <p:embed/>
                </p:oleObj>
              </mc:Choice>
              <mc:Fallback>
                <p:oleObj name="Equation" r:id="rId14" imgW="72847200" imgH="13106400" progId="Equation.DSMT4">
                  <p:embed/>
                  <p:pic>
                    <p:nvPicPr>
                      <p:cNvPr id="1167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767" y="2903425"/>
                        <a:ext cx="6070320" cy="1091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8" name="Object 12"/>
          <p:cNvGraphicFramePr>
            <a:graphicFrameLocks noChangeAspect="1"/>
          </p:cNvGraphicFramePr>
          <p:nvPr/>
        </p:nvGraphicFramePr>
        <p:xfrm>
          <a:off x="999905" y="3968505"/>
          <a:ext cx="3798888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009900" imgH="914400" progId="Equation.DSMT4">
                  <p:embed/>
                </p:oleObj>
              </mc:Choice>
              <mc:Fallback>
                <p:oleObj name="Equation" r:id="rId16" imgW="3009900" imgH="914400" progId="Equation.DSMT4">
                  <p:embed/>
                  <p:pic>
                    <p:nvPicPr>
                      <p:cNvPr id="1167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905" y="3968505"/>
                        <a:ext cx="3798888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9" name="Object 13"/>
          <p:cNvGraphicFramePr>
            <a:graphicFrameLocks noChangeAspect="1"/>
          </p:cNvGraphicFramePr>
          <p:nvPr/>
        </p:nvGraphicFramePr>
        <p:xfrm>
          <a:off x="963331" y="5448238"/>
          <a:ext cx="2450110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9260800" imgH="4572000" progId="Equation.DSMT4">
                  <p:embed/>
                </p:oleObj>
              </mc:Choice>
              <mc:Fallback>
                <p:oleObj name="Equation" r:id="rId18" imgW="29260800" imgH="4572000" progId="Equation.DSMT4">
                  <p:embed/>
                  <p:pic>
                    <p:nvPicPr>
                      <p:cNvPr id="1167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331" y="5448238"/>
                        <a:ext cx="2450110" cy="382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 bwMode="auto">
          <a:xfrm>
            <a:off x="1764991" y="4046476"/>
            <a:ext cx="2971958" cy="10795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 defTabSz="1069975">
              <a:lnSpc>
                <a:spcPct val="135000"/>
              </a:lnSpc>
              <a:defRPr/>
            </a:pPr>
            <a:endParaRPr lang="zh-CN" altLang="en-US" sz="2300" b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4094011" y="5125976"/>
          <a:ext cx="642938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08000" imgH="254000" progId="Equation.DSMT4">
                  <p:embed/>
                </p:oleObj>
              </mc:Choice>
              <mc:Fallback>
                <p:oleObj name="Equation" r:id="rId20" imgW="508000" imgH="254000" progId="Equation.DSMT4">
                  <p:embed/>
                  <p:pic>
                    <p:nvPicPr>
                      <p:cNvPr id="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011" y="5125976"/>
                        <a:ext cx="642938" cy="322262"/>
                      </a:xfrm>
                      <a:prstGeom prst="rect">
                        <a:avLst/>
                      </a:prstGeom>
                      <a:solidFill>
                        <a:srgbClr val="3366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0730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16742" grpId="0" build="p" autoUpdateAnimBg="0"/>
      <p:bldP spid="2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682625"/>
            <a:ext cx="4800600" cy="533400"/>
          </a:xfrm>
        </p:spPr>
        <p:txBody>
          <a:bodyPr lIns="91440" tIns="45720" rIns="91440" bIns="45720"/>
          <a:lstStyle/>
          <a:p>
            <a:pPr algn="l"/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设总体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服从正态分布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4533900" y="682625"/>
          <a:ext cx="133032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500" imgH="533400" progId="Equation.DSMT4">
                  <p:embed/>
                </p:oleObj>
              </mc:Choice>
              <mc:Fallback>
                <p:oleObj name="Equation" r:id="rId2" imgW="1206500" imgH="533400" progId="Equation.DSMT4">
                  <p:embed/>
                  <p:pic>
                    <p:nvPicPr>
                      <p:cNvPr id="921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682625"/>
                        <a:ext cx="133032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4"/>
          <p:cNvSpPr txBox="1">
            <a:spLocks noChangeArrowheads="1"/>
          </p:cNvSpPr>
          <p:nvPr/>
        </p:nvSpPr>
        <p:spPr bwMode="auto">
          <a:xfrm>
            <a:off x="5765800" y="708025"/>
            <a:ext cx="1730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，其样本为</a:t>
            </a:r>
          </a:p>
        </p:txBody>
      </p:sp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1364942" y="1250950"/>
          <a:ext cx="68722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78500" imgH="482600" progId="Equation.DSMT4">
                  <p:embed/>
                </p:oleObj>
              </mc:Choice>
              <mc:Fallback>
                <p:oleObj name="Equation" r:id="rId4" imgW="5778500" imgH="482600" progId="Equation.DSMT4">
                  <p:embed/>
                  <p:pic>
                    <p:nvPicPr>
                      <p:cNvPr id="92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942" y="1250950"/>
                        <a:ext cx="687228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" name="Text Box 6"/>
          <p:cNvSpPr txBox="1">
            <a:spLocks noChangeArrowheads="1"/>
          </p:cNvSpPr>
          <p:nvPr/>
        </p:nvSpPr>
        <p:spPr bwMode="auto">
          <a:xfrm>
            <a:off x="641350" y="2033588"/>
            <a:ext cx="19062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由已知得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2771800" y="1862961"/>
          <a:ext cx="21907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5000" imgH="825500" progId="Equation.DSMT4">
                  <p:embed/>
                </p:oleObj>
              </mc:Choice>
              <mc:Fallback>
                <p:oleObj name="Equation" r:id="rId6" imgW="1905000" imgH="825500" progId="Equation.DSMT4">
                  <p:embed/>
                  <p:pic>
                    <p:nvPicPr>
                      <p:cNvPr id="1157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862961"/>
                        <a:ext cx="21907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1084898" y="3066688"/>
          <a:ext cx="6187440" cy="1001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4000" imgH="863600" progId="Equation.DSMT4">
                  <p:embed/>
                </p:oleObj>
              </mc:Choice>
              <mc:Fallback>
                <p:oleObj name="Equation" r:id="rId8" imgW="5334000" imgH="863600" progId="Equation.DSMT4">
                  <p:embed/>
                  <p:pic>
                    <p:nvPicPr>
                      <p:cNvPr id="1157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898" y="3066688"/>
                        <a:ext cx="6187440" cy="1001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1" name="Object 9"/>
          <p:cNvGraphicFramePr>
            <a:graphicFrameLocks noChangeAspect="1"/>
          </p:cNvGraphicFramePr>
          <p:nvPr/>
        </p:nvGraphicFramePr>
        <p:xfrm>
          <a:off x="1015207" y="4600892"/>
          <a:ext cx="24336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30400" imgH="482600" progId="Equation.DSMT4">
                  <p:embed/>
                </p:oleObj>
              </mc:Choice>
              <mc:Fallback>
                <p:oleObj name="Equation" r:id="rId10" imgW="1930400" imgH="482600" progId="Equation.DSMT4">
                  <p:embed/>
                  <p:pic>
                    <p:nvPicPr>
                      <p:cNvPr id="1157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5207" y="4600892"/>
                        <a:ext cx="243363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2" name="Object 10"/>
          <p:cNvGraphicFramePr>
            <a:graphicFrameLocks noChangeAspect="1"/>
          </p:cNvGraphicFramePr>
          <p:nvPr/>
        </p:nvGraphicFramePr>
        <p:xfrm>
          <a:off x="3448844" y="4683713"/>
          <a:ext cx="1854000" cy="53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250400" imgH="6400800" progId="Equation.DSMT4">
                  <p:embed/>
                </p:oleObj>
              </mc:Choice>
              <mc:Fallback>
                <p:oleObj name="Equation" r:id="rId12" imgW="22250400" imgH="6400800" progId="Equation.DSMT4">
                  <p:embed/>
                  <p:pic>
                    <p:nvPicPr>
                      <p:cNvPr id="1157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8844" y="4683713"/>
                        <a:ext cx="1854000" cy="53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3" name="AutoShape 11"/>
          <p:cNvSpPr>
            <a:spLocks noChangeArrowheads="1"/>
          </p:cNvSpPr>
          <p:nvPr/>
        </p:nvSpPr>
        <p:spPr bwMode="auto">
          <a:xfrm>
            <a:off x="5482291" y="4110573"/>
            <a:ext cx="934914" cy="533400"/>
          </a:xfrm>
          <a:prstGeom prst="wedgeRectCallout">
            <a:avLst>
              <a:gd name="adj1" fmla="val -92500"/>
              <a:gd name="adj2" fmla="val 55653"/>
            </a:avLst>
          </a:prstGeom>
          <a:solidFill>
            <a:srgbClr val="0066FF"/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3861158" y="4683384"/>
                <a:ext cx="460465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−1.7459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158" y="4683384"/>
                <a:ext cx="4604656" cy="52322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3366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build="p" autoUpdateAnimBg="0"/>
      <p:bldP spid="115723" grpId="0" animBg="1" autoUpdateAnimBg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665163"/>
            <a:ext cx="4800600" cy="533400"/>
          </a:xfrm>
        </p:spPr>
        <p:txBody>
          <a:bodyPr lIns="91440" tIns="45720" rIns="91440" bIns="45720"/>
          <a:lstStyle/>
          <a:p>
            <a:pPr algn="l"/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设总体</a:t>
            </a:r>
            <a:r>
              <a:rPr lang="en-US" altLang="zh-CN" sz="2400" b="0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服从正态分布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4346575" y="657225"/>
          <a:ext cx="13525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500" imgH="533400" progId="Equation.DSMT4">
                  <p:embed/>
                </p:oleObj>
              </mc:Choice>
              <mc:Fallback>
                <p:oleObj name="Equation" r:id="rId2" imgW="1206500" imgH="533400" progId="Equation.DSMT4">
                  <p:embed/>
                  <p:pic>
                    <p:nvPicPr>
                      <p:cNvPr id="1126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657225"/>
                        <a:ext cx="13525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4"/>
          <p:cNvSpPr txBox="1">
            <a:spLocks noChangeArrowheads="1"/>
          </p:cNvSpPr>
          <p:nvPr/>
        </p:nvSpPr>
        <p:spPr bwMode="auto">
          <a:xfrm>
            <a:off x="5591175" y="687389"/>
            <a:ext cx="1730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，其样本为</a:t>
            </a:r>
          </a:p>
        </p:txBody>
      </p:sp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1206205" y="1133745"/>
          <a:ext cx="74612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05500" imgH="889000" progId="Equation.DSMT4">
                  <p:embed/>
                </p:oleObj>
              </mc:Choice>
              <mc:Fallback>
                <p:oleObj name="Equation" r:id="rId4" imgW="5905500" imgH="889000" progId="Equation.DSMT4">
                  <p:embed/>
                  <p:pic>
                    <p:nvPicPr>
                      <p:cNvPr id="1126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205" y="1133745"/>
                        <a:ext cx="746125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684213" y="3519488"/>
            <a:ext cx="19062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sz="24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由已知得</a:t>
            </a:r>
            <a:endParaRPr lang="zh-CN" altLang="en-US" sz="24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268" name="Object 7"/>
          <p:cNvGraphicFramePr>
            <a:graphicFrameLocks noChangeAspect="1"/>
          </p:cNvGraphicFramePr>
          <p:nvPr/>
        </p:nvGraphicFramePr>
        <p:xfrm>
          <a:off x="1934482" y="2139950"/>
          <a:ext cx="5486400" cy="93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5836800" imgH="11277600" progId="Equation.DSMT4">
                  <p:embed/>
                </p:oleObj>
              </mc:Choice>
              <mc:Fallback>
                <p:oleObj name="Equation" r:id="rId6" imgW="65836800" imgH="11277600" progId="Equation.DSMT4">
                  <p:embed/>
                  <p:pic>
                    <p:nvPicPr>
                      <p:cNvPr id="1126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4482" y="2139950"/>
                        <a:ext cx="5486400" cy="93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8"/>
          <p:cNvGraphicFramePr>
            <a:graphicFrameLocks noChangeAspect="1"/>
          </p:cNvGraphicFramePr>
          <p:nvPr/>
        </p:nvGraphicFramePr>
        <p:xfrm>
          <a:off x="2771775" y="3287715"/>
          <a:ext cx="536448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70400" imgH="825500" progId="Equation.DSMT4">
                  <p:embed/>
                </p:oleObj>
              </mc:Choice>
              <mc:Fallback>
                <p:oleObj name="Equation" r:id="rId8" imgW="4470400" imgH="825500" progId="Equation.DSMT4">
                  <p:embed/>
                  <p:pic>
                    <p:nvPicPr>
                      <p:cNvPr id="1177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287715"/>
                        <a:ext cx="536448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1241425" y="4452938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</a:t>
            </a:r>
          </a:p>
        </p:txBody>
      </p:sp>
      <p:graphicFrame>
        <p:nvGraphicFramePr>
          <p:cNvPr id="117770" name="Object 10"/>
          <p:cNvGraphicFramePr>
            <a:graphicFrameLocks noChangeAspect="1"/>
          </p:cNvGraphicFramePr>
          <p:nvPr/>
        </p:nvGraphicFramePr>
        <p:xfrm>
          <a:off x="2276475" y="4229102"/>
          <a:ext cx="393192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276600" imgH="825500" progId="Equation.DSMT4">
                  <p:embed/>
                </p:oleObj>
              </mc:Choice>
              <mc:Fallback>
                <p:oleObj name="Equation" r:id="rId10" imgW="3276600" imgH="825500" progId="Equation.DSMT4">
                  <p:embed/>
                  <p:pic>
                    <p:nvPicPr>
                      <p:cNvPr id="1177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4229102"/>
                        <a:ext cx="393192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1196975" y="5532438"/>
            <a:ext cx="142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标准化得</a:t>
            </a:r>
          </a:p>
        </p:txBody>
      </p:sp>
      <p:graphicFrame>
        <p:nvGraphicFramePr>
          <p:cNvPr id="117772" name="Object 12"/>
          <p:cNvGraphicFramePr>
            <a:graphicFrameLocks noChangeAspect="1"/>
          </p:cNvGraphicFramePr>
          <p:nvPr/>
        </p:nvGraphicFramePr>
        <p:xfrm>
          <a:off x="2816225" y="5284790"/>
          <a:ext cx="3931920" cy="102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76600" imgH="850900" progId="Equation.DSMT4">
                  <p:embed/>
                </p:oleObj>
              </mc:Choice>
              <mc:Fallback>
                <p:oleObj name="Equation" r:id="rId12" imgW="3276600" imgH="850900" progId="Equation.DSMT4">
                  <p:embed/>
                  <p:pic>
                    <p:nvPicPr>
                      <p:cNvPr id="1177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25" y="5284790"/>
                        <a:ext cx="3931920" cy="1021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196975" y="2378917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</a:p>
        </p:txBody>
      </p:sp>
    </p:spTree>
    <p:extLst>
      <p:ext uri="{BB962C8B-B14F-4D97-AF65-F5344CB8AC3E}">
        <p14:creationId xmlns:p14="http://schemas.microsoft.com/office/powerpoint/2010/main" val="1302230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6" grpId="0" build="p" autoUpdateAnimBg="0"/>
      <p:bldP spid="117769" grpId="0" build="p" autoUpdateAnimBg="0"/>
      <p:bldP spid="11777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687388" y="942975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又因为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2096728" y="665016"/>
          <a:ext cx="2849880" cy="96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900" imgH="800100" progId="Equation.DSMT4">
                  <p:embed/>
                </p:oleObj>
              </mc:Choice>
              <mc:Fallback>
                <p:oleObj name="Equation" r:id="rId2" imgW="2374900" imgH="800100" progId="Equation.DSMT4">
                  <p:embed/>
                  <p:pic>
                    <p:nvPicPr>
                      <p:cNvPr id="122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728" y="665016"/>
                        <a:ext cx="2849880" cy="96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765175" y="2695575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</a:p>
        </p:txBody>
      </p:sp>
      <p:graphicFrame>
        <p:nvGraphicFramePr>
          <p:cNvPr id="118789" name="Object 5"/>
          <p:cNvGraphicFramePr>
            <a:graphicFrameLocks noChangeAspect="1"/>
          </p:cNvGraphicFramePr>
          <p:nvPr/>
        </p:nvGraphicFramePr>
        <p:xfrm>
          <a:off x="1497013" y="1960566"/>
          <a:ext cx="4693920" cy="2026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11600" imgH="1689100" progId="Equation.DSMT4">
                  <p:embed/>
                </p:oleObj>
              </mc:Choice>
              <mc:Fallback>
                <p:oleObj name="Equation" r:id="rId4" imgW="3911600" imgH="1689100" progId="Equation.DSMT4">
                  <p:embed/>
                  <p:pic>
                    <p:nvPicPr>
                      <p:cNvPr id="1187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1960566"/>
                        <a:ext cx="4693920" cy="2026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Object 6"/>
          <p:cNvGraphicFramePr>
            <a:graphicFrameLocks noChangeAspect="1"/>
          </p:cNvGraphicFramePr>
          <p:nvPr/>
        </p:nvGraphicFramePr>
        <p:xfrm>
          <a:off x="1503840" y="4402138"/>
          <a:ext cx="4267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6000" imgH="889000" progId="Equation.DSMT4">
                  <p:embed/>
                </p:oleObj>
              </mc:Choice>
              <mc:Fallback>
                <p:oleObj name="Equation" r:id="rId6" imgW="3556000" imgH="889000" progId="Equation.DSMT4">
                  <p:embed/>
                  <p:pic>
                    <p:nvPicPr>
                      <p:cNvPr id="1187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840" y="4402138"/>
                        <a:ext cx="4267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46575" y="4704705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4038256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build="p" autoUpdateAnimBg="0"/>
      <p:bldP spid="7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0.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0.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heme/theme1.xml><?xml version="1.0" encoding="utf-8"?>
<a:theme xmlns:a="http://schemas.openxmlformats.org/drawingml/2006/main" name="1_课件">
  <a:themeElements>
    <a:clrScheme name="模板-黄01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模板-黄0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458A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069975" rtl="0" eaLnBrk="1" fontAlgn="base" latinLnBrk="0" hangingPunct="1">
          <a:lnSpc>
            <a:spcPct val="13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noFill/>
        <a:ln w="31750" cap="rnd" cmpd="sng" algn="ctr">
          <a:solidFill>
            <a:srgbClr val="00458A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模板-黄0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-黄0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中心极限定理 - 复制</Template>
  <TotalTime>102</TotalTime>
  <Words>455</Words>
  <Application>Microsoft Office PowerPoint</Application>
  <PresentationFormat>全屏显示(4:3)</PresentationFormat>
  <Paragraphs>122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黑体</vt:lpstr>
      <vt:lpstr>楷体_GB2312</vt:lpstr>
      <vt:lpstr>宋体</vt:lpstr>
      <vt:lpstr>Microsoft Yahei</vt:lpstr>
      <vt:lpstr>Microsoft Yahei</vt:lpstr>
      <vt:lpstr>Arial</vt:lpstr>
      <vt:lpstr>Cambria Math</vt:lpstr>
      <vt:lpstr>Symbol</vt:lpstr>
      <vt:lpstr>Tahoma</vt:lpstr>
      <vt:lpstr>Times New Roman</vt:lpstr>
      <vt:lpstr>Verdana</vt:lpstr>
      <vt:lpstr>Wingdings</vt:lpstr>
      <vt:lpstr>1_课件</vt:lpstr>
      <vt:lpstr>公式</vt:lpstr>
      <vt:lpstr>Equation</vt:lpstr>
      <vt:lpstr>MathType 7.0 Equation</vt:lpstr>
      <vt:lpstr>PowerPoint 演示文稿</vt:lpstr>
      <vt:lpstr>一、单正态总体的抽样分布</vt:lpstr>
      <vt:lpstr>定理2  设总体X 服从正态分布</vt:lpstr>
      <vt:lpstr>PowerPoint 演示文稿</vt:lpstr>
      <vt:lpstr>例1   设总体X 服从正态分布</vt:lpstr>
      <vt:lpstr>例2   设总体X 服从正态分布</vt:lpstr>
      <vt:lpstr>例3   设总体X 服从正态分布</vt:lpstr>
      <vt:lpstr>例4   设总体X 服从正态分布</vt:lpstr>
      <vt:lpstr>PowerPoint 演示文稿</vt:lpstr>
      <vt:lpstr>PowerPoint 演示文稿</vt:lpstr>
      <vt:lpstr>PowerPoint 演示文稿</vt:lpstr>
      <vt:lpstr>二、两个正态总体的抽样分布</vt:lpstr>
      <vt:lpstr>PowerPoint 演示文稿</vt:lpstr>
      <vt:lpstr>PowerPoint 演示文稿</vt:lpstr>
      <vt:lpstr>PowerPoint 演示文稿</vt:lpstr>
      <vt:lpstr>例5   设总体X , Y 相互独立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]</dc:creator>
  <cp:lastModifiedBy>新安 任</cp:lastModifiedBy>
  <cp:revision>660</cp:revision>
  <dcterms:created xsi:type="dcterms:W3CDTF">2005-10-25T06:34:00Z</dcterms:created>
  <dcterms:modified xsi:type="dcterms:W3CDTF">2024-04-22T02:51:04Z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