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6"/>
  </p:handoutMasterIdLst>
  <p:sldIdLst>
    <p:sldId id="759" r:id="rId3"/>
    <p:sldId id="776" r:id="rId4"/>
    <p:sldId id="760" r:id="rId5"/>
    <p:sldId id="761" r:id="rId7"/>
    <p:sldId id="1043" r:id="rId8"/>
    <p:sldId id="1044" r:id="rId9"/>
    <p:sldId id="762" r:id="rId10"/>
    <p:sldId id="763" r:id="rId11"/>
    <p:sldId id="764" r:id="rId12"/>
    <p:sldId id="765" r:id="rId13"/>
    <p:sldId id="766" r:id="rId14"/>
    <p:sldId id="982" r:id="rId15"/>
    <p:sldId id="767" r:id="rId16"/>
    <p:sldId id="768" r:id="rId17"/>
    <p:sldId id="888" r:id="rId18"/>
    <p:sldId id="769" r:id="rId19"/>
    <p:sldId id="771" r:id="rId20"/>
    <p:sldId id="772" r:id="rId21"/>
    <p:sldId id="1123" r:id="rId22"/>
    <p:sldId id="770" r:id="rId23"/>
    <p:sldId id="779" r:id="rId24"/>
    <p:sldId id="780" r:id="rId25"/>
    <p:sldId id="778" r:id="rId26"/>
    <p:sldId id="1124" r:id="rId27"/>
    <p:sldId id="782" r:id="rId28"/>
    <p:sldId id="793" r:id="rId29"/>
    <p:sldId id="794" r:id="rId30"/>
    <p:sldId id="796" r:id="rId31"/>
    <p:sldId id="924" r:id="rId32"/>
    <p:sldId id="800" r:id="rId33"/>
    <p:sldId id="798" r:id="rId34"/>
    <p:sldId id="1079" r:id="rId35"/>
    <p:sldId id="1072" r:id="rId36"/>
    <p:sldId id="1073" r:id="rId37"/>
    <p:sldId id="1074" r:id="rId38"/>
    <p:sldId id="1075" r:id="rId39"/>
    <p:sldId id="1099" r:id="rId40"/>
    <p:sldId id="1076" r:id="rId41"/>
    <p:sldId id="1077" r:id="rId42"/>
    <p:sldId id="1122" r:id="rId43"/>
    <p:sldId id="801" r:id="rId44"/>
    <p:sldId id="1078" r:id="rId45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182644"/>
    <a:srgbClr val="0000FF"/>
    <a:srgbClr val="D60093"/>
    <a:srgbClr val="FF00FF"/>
    <a:srgbClr val="A34D93"/>
    <a:srgbClr val="14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96852" autoAdjust="0"/>
  </p:normalViewPr>
  <p:slideViewPr>
    <p:cSldViewPr showGuides="1">
      <p:cViewPr varScale="1">
        <p:scale>
          <a:sx n="69" d="100"/>
          <a:sy n="69" d="100"/>
        </p:scale>
        <p:origin x="78" y="72"/>
      </p:cViewPr>
      <p:guideLst>
        <p:guide orient="horz" pos="2159"/>
        <p:guide pos="29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79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gs" Target="tags/tag6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emf"/><Relationship Id="rId4" Type="http://schemas.openxmlformats.org/officeDocument/2006/relationships/image" Target="../media/image84.wmf"/><Relationship Id="rId3" Type="http://schemas.openxmlformats.org/officeDocument/2006/relationships/image" Target="../media/image83.emf"/><Relationship Id="rId2" Type="http://schemas.openxmlformats.org/officeDocument/2006/relationships/image" Target="../media/image82.wmf"/><Relationship Id="rId1" Type="http://schemas.openxmlformats.org/officeDocument/2006/relationships/image" Target="../media/image8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3" Type="http://schemas.openxmlformats.org/officeDocument/2006/relationships/image" Target="../media/image121.wmf"/><Relationship Id="rId22" Type="http://schemas.openxmlformats.org/officeDocument/2006/relationships/image" Target="../media/image119.wmf"/><Relationship Id="rId21" Type="http://schemas.openxmlformats.org/officeDocument/2006/relationships/image" Target="../media/image118.wmf"/><Relationship Id="rId20" Type="http://schemas.openxmlformats.org/officeDocument/2006/relationships/image" Target="../media/image117.wmf"/><Relationship Id="rId2" Type="http://schemas.openxmlformats.org/officeDocument/2006/relationships/image" Target="../media/image98.wmf"/><Relationship Id="rId19" Type="http://schemas.openxmlformats.org/officeDocument/2006/relationships/image" Target="../media/image116.wmf"/><Relationship Id="rId18" Type="http://schemas.openxmlformats.org/officeDocument/2006/relationships/image" Target="../media/image115.wmf"/><Relationship Id="rId17" Type="http://schemas.openxmlformats.org/officeDocument/2006/relationships/image" Target="../media/image114.wmf"/><Relationship Id="rId16" Type="http://schemas.openxmlformats.org/officeDocument/2006/relationships/image" Target="../media/image113.wmf"/><Relationship Id="rId15" Type="http://schemas.openxmlformats.org/officeDocument/2006/relationships/image" Target="../media/image112.wmf"/><Relationship Id="rId14" Type="http://schemas.openxmlformats.org/officeDocument/2006/relationships/image" Target="../media/image111.w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6" Type="http://schemas.openxmlformats.org/officeDocument/2006/relationships/image" Target="../media/image157.wmf"/><Relationship Id="rId15" Type="http://schemas.openxmlformats.org/officeDocument/2006/relationships/image" Target="../media/image156.wmf"/><Relationship Id="rId14" Type="http://schemas.openxmlformats.org/officeDocument/2006/relationships/image" Target="../media/image155.wmf"/><Relationship Id="rId13" Type="http://schemas.openxmlformats.org/officeDocument/2006/relationships/image" Target="../media/image154.wmf"/><Relationship Id="rId12" Type="http://schemas.openxmlformats.org/officeDocument/2006/relationships/image" Target="../media/image153.wmf"/><Relationship Id="rId11" Type="http://schemas.openxmlformats.org/officeDocument/2006/relationships/image" Target="../media/image152.wmf"/><Relationship Id="rId10" Type="http://schemas.openxmlformats.org/officeDocument/2006/relationships/image" Target="../media/image151.wmf"/><Relationship Id="rId1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3.emf"/><Relationship Id="rId5" Type="http://schemas.openxmlformats.org/officeDocument/2006/relationships/image" Target="../media/image162.wmf"/><Relationship Id="rId4" Type="http://schemas.openxmlformats.org/officeDocument/2006/relationships/image" Target="../media/image161.emf"/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0.emf"/><Relationship Id="rId6" Type="http://schemas.openxmlformats.org/officeDocument/2006/relationships/image" Target="../media/image82.wmf"/><Relationship Id="rId5" Type="http://schemas.openxmlformats.org/officeDocument/2006/relationships/image" Target="../media/image169.emf"/><Relationship Id="rId4" Type="http://schemas.openxmlformats.org/officeDocument/2006/relationships/image" Target="../media/image168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16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ABAAD4D-5CC2-43BF-81DB-5ABE6BC232E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0EC0D3-C944-40D8-9ACF-D30FF06753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74DE0D-DBD2-4DA4-9905-F422B9196E21}" type="slidenum">
              <a:rPr lang="en-US" altLang="zh-CN" smtClean="0"/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4F1864-CA77-45FF-92F8-0A1642E86017}" type="slidenum">
              <a:rPr lang="en-US" altLang="zh-CN" smtClean="0"/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sym typeface="+mn-ea"/>
              </a:rPr>
              <a:t>启示：工作中应发扬团结互助精神，这样既能提高整个团队的工作效率，还可以营造融洽的人际关系。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3.png"/><Relationship Id="rId30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9" Type="http://schemas.openxmlformats.org/officeDocument/2006/relationships/image" Target="NULL" TargetMode="Externa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8" r:link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340" y="480677"/>
            <a:ext cx="4679950" cy="14816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7744" y="243887"/>
            <a:ext cx="3332162" cy="2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  <a:endParaRPr lang="en-US" altLang="zh-CN" sz="1000" b="0" dirty="0">
              <a:solidFill>
                <a:srgbClr val="0060C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384"/>
            <a:ext cx="6120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4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6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4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10.v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34.bin"/><Relationship Id="rId7" Type="http://schemas.openxmlformats.org/officeDocument/2006/relationships/tags" Target="../tags/tag6.xml"/><Relationship Id="rId6" Type="http://schemas.openxmlformats.org/officeDocument/2006/relationships/image" Target="../media/image43.wmf"/><Relationship Id="rId5" Type="http://schemas.openxmlformats.org/officeDocument/2006/relationships/tags" Target="../tags/tag5.xml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20.xml"/><Relationship Id="rId4" Type="http://schemas.openxmlformats.org/officeDocument/2006/relationships/tags" Target="../tags/tag4.xml"/><Relationship Id="rId39" Type="http://schemas.openxmlformats.org/officeDocument/2006/relationships/image" Target="../media/image52.png"/><Relationship Id="rId38" Type="http://schemas.openxmlformats.org/officeDocument/2006/relationships/tags" Target="../tags/tag19.xml"/><Relationship Id="rId37" Type="http://schemas.openxmlformats.org/officeDocument/2006/relationships/tags" Target="../tags/tag18.xml"/><Relationship Id="rId36" Type="http://schemas.openxmlformats.org/officeDocument/2006/relationships/tags" Target="../tags/tag17.xml"/><Relationship Id="rId35" Type="http://schemas.openxmlformats.org/officeDocument/2006/relationships/tags" Target="../tags/tag16.xml"/><Relationship Id="rId34" Type="http://schemas.openxmlformats.org/officeDocument/2006/relationships/tags" Target="../tags/tag15.xml"/><Relationship Id="rId33" Type="http://schemas.openxmlformats.org/officeDocument/2006/relationships/tags" Target="../tags/tag14.xml"/><Relationship Id="rId32" Type="http://schemas.openxmlformats.org/officeDocument/2006/relationships/image" Target="../media/image51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50.emf"/><Relationship Id="rId3" Type="http://schemas.openxmlformats.org/officeDocument/2006/relationships/tags" Target="../tags/tag3.xml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49.e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48.e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47.e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46.e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45.emf"/><Relationship Id="rId2" Type="http://schemas.openxmlformats.org/officeDocument/2006/relationships/tags" Target="../tags/tag2.xml"/><Relationship Id="rId19" Type="http://schemas.openxmlformats.org/officeDocument/2006/relationships/oleObject" Target="../embeddings/oleObject37.bin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oleObject" Target="../embeddings/oleObject36.bin"/><Relationship Id="rId12" Type="http://schemas.openxmlformats.org/officeDocument/2006/relationships/tags" Target="../tags/tag8.xml"/><Relationship Id="rId11" Type="http://schemas.openxmlformats.org/officeDocument/2006/relationships/oleObject" Target="../embeddings/oleObject35.bin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&#27010;&#29575;&#35838;&#20214;2008.2/&#27010;&#29575;&#31532;&#20108;&#31456;/&#20271;&#21162;&#21033;.ppt" TargetMode="Externa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7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wmf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55.bin"/><Relationship Id="rId24" Type="http://schemas.openxmlformats.org/officeDocument/2006/relationships/vmlDrawing" Target="../drawings/vmlDrawing1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7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4.e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9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1.e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emf"/><Relationship Id="rId1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7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0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7.xml"/><Relationship Id="rId21" Type="http://schemas.openxmlformats.org/officeDocument/2006/relationships/oleObject" Target="../embeddings/oleObject90.bin"/><Relationship Id="rId20" Type="http://schemas.openxmlformats.org/officeDocument/2006/relationships/oleObject" Target="../embeddings/oleObject89.bin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96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9.wmf"/><Relationship Id="rId50" Type="http://schemas.openxmlformats.org/officeDocument/2006/relationships/vmlDrawing" Target="../drawings/vmlDrawing21.vml"/><Relationship Id="rId5" Type="http://schemas.openxmlformats.org/officeDocument/2006/relationships/oleObject" Target="../embeddings/oleObject93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121.wmf"/><Relationship Id="rId47" Type="http://schemas.openxmlformats.org/officeDocument/2006/relationships/oleObject" Target="../embeddings/oleObject113.bin"/><Relationship Id="rId46" Type="http://schemas.openxmlformats.org/officeDocument/2006/relationships/image" Target="../media/image120.png"/><Relationship Id="rId45" Type="http://schemas.openxmlformats.org/officeDocument/2006/relationships/image" Target="../media/image119.wmf"/><Relationship Id="rId44" Type="http://schemas.openxmlformats.org/officeDocument/2006/relationships/oleObject" Target="../embeddings/oleObject112.bin"/><Relationship Id="rId43" Type="http://schemas.openxmlformats.org/officeDocument/2006/relationships/image" Target="../media/image118.wmf"/><Relationship Id="rId42" Type="http://schemas.openxmlformats.org/officeDocument/2006/relationships/oleObject" Target="../embeddings/oleObject111.bin"/><Relationship Id="rId41" Type="http://schemas.openxmlformats.org/officeDocument/2006/relationships/image" Target="../media/image117.wmf"/><Relationship Id="rId40" Type="http://schemas.openxmlformats.org/officeDocument/2006/relationships/oleObject" Target="../embeddings/oleObject110.bin"/><Relationship Id="rId4" Type="http://schemas.openxmlformats.org/officeDocument/2006/relationships/image" Target="../media/image98.wmf"/><Relationship Id="rId39" Type="http://schemas.openxmlformats.org/officeDocument/2006/relationships/image" Target="../media/image116.wmf"/><Relationship Id="rId38" Type="http://schemas.openxmlformats.org/officeDocument/2006/relationships/oleObject" Target="../embeddings/oleObject109.bin"/><Relationship Id="rId37" Type="http://schemas.openxmlformats.org/officeDocument/2006/relationships/image" Target="../media/image115.wmf"/><Relationship Id="rId36" Type="http://schemas.openxmlformats.org/officeDocument/2006/relationships/oleObject" Target="../embeddings/oleObject108.bin"/><Relationship Id="rId35" Type="http://schemas.openxmlformats.org/officeDocument/2006/relationships/image" Target="../media/image114.wmf"/><Relationship Id="rId34" Type="http://schemas.openxmlformats.org/officeDocument/2006/relationships/oleObject" Target="../embeddings/oleObject107.bin"/><Relationship Id="rId33" Type="http://schemas.openxmlformats.org/officeDocument/2006/relationships/image" Target="../media/image113.wmf"/><Relationship Id="rId32" Type="http://schemas.openxmlformats.org/officeDocument/2006/relationships/oleObject" Target="../embeddings/oleObject106.bin"/><Relationship Id="rId31" Type="http://schemas.openxmlformats.org/officeDocument/2006/relationships/image" Target="../media/image112.wmf"/><Relationship Id="rId30" Type="http://schemas.openxmlformats.org/officeDocument/2006/relationships/oleObject" Target="../embeddings/oleObject105.bin"/><Relationship Id="rId3" Type="http://schemas.openxmlformats.org/officeDocument/2006/relationships/oleObject" Target="../embeddings/oleObject92.bin"/><Relationship Id="rId29" Type="http://schemas.openxmlformats.org/officeDocument/2006/relationships/image" Target="../media/image111.wmf"/><Relationship Id="rId28" Type="http://schemas.openxmlformats.org/officeDocument/2006/relationships/oleObject" Target="../embeddings/oleObject104.bin"/><Relationship Id="rId27" Type="http://schemas.openxmlformats.org/officeDocument/2006/relationships/image" Target="../media/image110.wmf"/><Relationship Id="rId26" Type="http://schemas.openxmlformats.org/officeDocument/2006/relationships/oleObject" Target="../embeddings/oleObject103.bin"/><Relationship Id="rId25" Type="http://schemas.openxmlformats.org/officeDocument/2006/relationships/image" Target="../media/image109.wmf"/><Relationship Id="rId24" Type="http://schemas.openxmlformats.org/officeDocument/2006/relationships/oleObject" Target="../embeddings/oleObject102.bin"/><Relationship Id="rId23" Type="http://schemas.openxmlformats.org/officeDocument/2006/relationships/image" Target="../media/image108.wmf"/><Relationship Id="rId22" Type="http://schemas.openxmlformats.org/officeDocument/2006/relationships/oleObject" Target="../embeddings/oleObject101.bin"/><Relationship Id="rId21" Type="http://schemas.openxmlformats.org/officeDocument/2006/relationships/image" Target="../media/image107.wmf"/><Relationship Id="rId20" Type="http://schemas.openxmlformats.org/officeDocument/2006/relationships/image" Target="../media/image106.wmf"/><Relationship Id="rId2" Type="http://schemas.openxmlformats.org/officeDocument/2006/relationships/image" Target="../media/image97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22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1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29.wmf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2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5" Type="http://schemas.openxmlformats.org/officeDocument/2006/relationships/vmlDrawing" Target="../drawings/vmlDrawing24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43.xml"/><Relationship Id="rId32" Type="http://schemas.openxmlformats.org/officeDocument/2006/relationships/image" Target="../media/image52.png"/><Relationship Id="rId31" Type="http://schemas.openxmlformats.org/officeDocument/2006/relationships/tags" Target="../tags/tag42.xml"/><Relationship Id="rId30" Type="http://schemas.openxmlformats.org/officeDocument/2006/relationships/tags" Target="../tags/tag41.xml"/><Relationship Id="rId3" Type="http://schemas.openxmlformats.org/officeDocument/2006/relationships/tags" Target="../tags/tag24.xml"/><Relationship Id="rId29" Type="http://schemas.openxmlformats.org/officeDocument/2006/relationships/tags" Target="../tags/tag40.xml"/><Relationship Id="rId28" Type="http://schemas.openxmlformats.org/officeDocument/2006/relationships/tags" Target="../tags/tag39.xml"/><Relationship Id="rId27" Type="http://schemas.openxmlformats.org/officeDocument/2006/relationships/tags" Target="../tags/tag38.xml"/><Relationship Id="rId26" Type="http://schemas.openxmlformats.org/officeDocument/2006/relationships/tags" Target="../tags/tag37.xml"/><Relationship Id="rId25" Type="http://schemas.openxmlformats.org/officeDocument/2006/relationships/image" Target="../media/image141.wmf"/><Relationship Id="rId24" Type="http://schemas.openxmlformats.org/officeDocument/2006/relationships/oleObject" Target="../embeddings/oleObject133.bin"/><Relationship Id="rId23" Type="http://schemas.openxmlformats.org/officeDocument/2006/relationships/tags" Target="../tags/tag36.xml"/><Relationship Id="rId22" Type="http://schemas.openxmlformats.org/officeDocument/2006/relationships/image" Target="../media/image140.wmf"/><Relationship Id="rId21" Type="http://schemas.openxmlformats.org/officeDocument/2006/relationships/oleObject" Target="../embeddings/oleObject132.bin"/><Relationship Id="rId20" Type="http://schemas.openxmlformats.org/officeDocument/2006/relationships/tags" Target="../tags/tag35.xml"/><Relationship Id="rId2" Type="http://schemas.openxmlformats.org/officeDocument/2006/relationships/tags" Target="../tags/tag23.xml"/><Relationship Id="rId19" Type="http://schemas.openxmlformats.org/officeDocument/2006/relationships/image" Target="../media/image139.wmf"/><Relationship Id="rId18" Type="http://schemas.openxmlformats.org/officeDocument/2006/relationships/oleObject" Target="../embeddings/oleObject131.bin"/><Relationship Id="rId17" Type="http://schemas.openxmlformats.org/officeDocument/2006/relationships/tags" Target="../tags/tag34.xml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30.bin"/><Relationship Id="rId14" Type="http://schemas.openxmlformats.org/officeDocument/2006/relationships/tags" Target="../tags/tag33.xml"/><Relationship Id="rId13" Type="http://schemas.openxmlformats.org/officeDocument/2006/relationships/image" Target="../media/image137.wmf"/><Relationship Id="rId12" Type="http://schemas.openxmlformats.org/officeDocument/2006/relationships/oleObject" Target="../embeddings/oleObject129.bin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43.wmf"/><Relationship Id="rId36" Type="http://schemas.openxmlformats.org/officeDocument/2006/relationships/vmlDrawing" Target="../drawings/vmlDrawing25.vml"/><Relationship Id="rId35" Type="http://schemas.openxmlformats.org/officeDocument/2006/relationships/slideLayout" Target="../slideLayouts/slideLayout7.xml"/><Relationship Id="rId34" Type="http://schemas.openxmlformats.org/officeDocument/2006/relationships/oleObject" Target="../embeddings/oleObject151.bin"/><Relationship Id="rId33" Type="http://schemas.openxmlformats.org/officeDocument/2006/relationships/image" Target="../media/image157.wmf"/><Relationship Id="rId32" Type="http://schemas.openxmlformats.org/officeDocument/2006/relationships/oleObject" Target="../embeddings/oleObject150.bin"/><Relationship Id="rId31" Type="http://schemas.openxmlformats.org/officeDocument/2006/relationships/image" Target="../media/image156.wmf"/><Relationship Id="rId30" Type="http://schemas.openxmlformats.org/officeDocument/2006/relationships/oleObject" Target="../embeddings/oleObject149.bin"/><Relationship Id="rId3" Type="http://schemas.openxmlformats.org/officeDocument/2006/relationships/oleObject" Target="../embeddings/oleObject135.bin"/><Relationship Id="rId29" Type="http://schemas.openxmlformats.org/officeDocument/2006/relationships/image" Target="../media/image155.wmf"/><Relationship Id="rId28" Type="http://schemas.openxmlformats.org/officeDocument/2006/relationships/oleObject" Target="../embeddings/oleObject148.bin"/><Relationship Id="rId27" Type="http://schemas.openxmlformats.org/officeDocument/2006/relationships/image" Target="../media/image154.wmf"/><Relationship Id="rId26" Type="http://schemas.openxmlformats.org/officeDocument/2006/relationships/oleObject" Target="../embeddings/oleObject147.bin"/><Relationship Id="rId25" Type="http://schemas.openxmlformats.org/officeDocument/2006/relationships/image" Target="../media/image153.wmf"/><Relationship Id="rId24" Type="http://schemas.openxmlformats.org/officeDocument/2006/relationships/oleObject" Target="../embeddings/oleObject146.bin"/><Relationship Id="rId23" Type="http://schemas.openxmlformats.org/officeDocument/2006/relationships/oleObject" Target="../embeddings/oleObject145.bin"/><Relationship Id="rId22" Type="http://schemas.openxmlformats.org/officeDocument/2006/relationships/image" Target="../media/image152.wmf"/><Relationship Id="rId21" Type="http://schemas.openxmlformats.org/officeDocument/2006/relationships/oleObject" Target="../embeddings/oleObject144.bin"/><Relationship Id="rId20" Type="http://schemas.openxmlformats.org/officeDocument/2006/relationships/image" Target="../media/image151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43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42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1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3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58.e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64.png"/><Relationship Id="rId12" Type="http://schemas.openxmlformats.org/officeDocument/2006/relationships/image" Target="../media/image163.e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9" Type="http://schemas.openxmlformats.org/officeDocument/2006/relationships/tags" Target="../tags/tag60.xml"/><Relationship Id="rId18" Type="http://schemas.openxmlformats.org/officeDocument/2006/relationships/image" Target="../media/image52.png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image" Target="../media/image165.png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61.bin"/><Relationship Id="rId7" Type="http://schemas.openxmlformats.org/officeDocument/2006/relationships/image" Target="../media/image64.wmf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59.bin"/><Relationship Id="rId3" Type="http://schemas.openxmlformats.org/officeDocument/2006/relationships/image" Target="../media/image167.emf"/><Relationship Id="rId2" Type="http://schemas.openxmlformats.org/officeDocument/2006/relationships/oleObject" Target="../embeddings/oleObject158.bin"/><Relationship Id="rId17" Type="http://schemas.openxmlformats.org/officeDocument/2006/relationships/vmlDrawing" Target="../drawings/vmlDrawing2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70.emf"/><Relationship Id="rId14" Type="http://schemas.openxmlformats.org/officeDocument/2006/relationships/oleObject" Target="../embeddings/oleObject164.bin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163.bin"/><Relationship Id="rId11" Type="http://schemas.openxmlformats.org/officeDocument/2006/relationships/image" Target="../media/image169.emf"/><Relationship Id="rId10" Type="http://schemas.openxmlformats.org/officeDocument/2006/relationships/oleObject" Target="../embeddings/oleObject162.bin"/><Relationship Id="rId1" Type="http://schemas.openxmlformats.org/officeDocument/2006/relationships/image" Target="../media/image166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/>
          <p:cNvGrpSpPr/>
          <p:nvPr/>
        </p:nvGrpSpPr>
        <p:grpSpPr bwMode="auto">
          <a:xfrm>
            <a:off x="1259632" y="673051"/>
            <a:ext cx="6624736" cy="1747837"/>
            <a:chOff x="1066" y="913"/>
            <a:chExt cx="4281" cy="1101"/>
          </a:xfrm>
        </p:grpSpPr>
        <p:pic>
          <p:nvPicPr>
            <p:cNvPr id="13316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8612" y="1241425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kumimoji="1"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随机变量及其分布</a:t>
            </a:r>
            <a:endParaRPr kumimoji="1" lang="zh-CN" altLang="en-US" sz="32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7704" y="2479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§1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68584" y="30130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§2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离散型随机变量及其分布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8584" y="3622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随机变量的分布函数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8584" y="42322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§4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连续型随机变量及其分布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584" y="48418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§5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随机变量的函数的分布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038" y="671513"/>
            <a:ext cx="8462962" cy="1114425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观察某生物的寿命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单位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: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小时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),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令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Z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＝“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该生物的寿命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”,       </a:t>
            </a:r>
            <a:endParaRPr lang="en-US" altLang="zh-CN" b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       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则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Z 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就是一个随机变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量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它的取值为所有非负实数．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596900" y="3154363"/>
            <a:ext cx="7704138" cy="935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(2) {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Z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&gt;3000}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表示“该生物的寿命大于 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3000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小时”这一随机事件．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428625" y="1928813"/>
            <a:ext cx="80010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ct val="135000"/>
              </a:lnSpc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>
                <a:latin typeface="+mn-lt"/>
                <a:ea typeface="黑体" panose="02010609060101010101" pitchFamily="49" charset="-122"/>
              </a:rPr>
              <a:t>  (1) {</a:t>
            </a:r>
            <a:r>
              <a:rPr kumimoji="0" lang="en-US" altLang="zh-CN" sz="2400" b="0" i="1">
                <a:latin typeface="+mn-lt"/>
                <a:ea typeface="黑体" panose="02010609060101010101" pitchFamily="49" charset="-122"/>
              </a:rPr>
              <a:t>Z </a:t>
            </a:r>
            <a:r>
              <a:rPr kumimoji="0" lang="en-US" altLang="en-US" sz="2400" b="0">
                <a:solidFill>
                  <a:srgbClr val="00003C"/>
                </a:solidFill>
                <a:latin typeface="+mn-lt"/>
                <a:ea typeface="黑体" panose="02010609060101010101" pitchFamily="49" charset="-122"/>
              </a:rPr>
              <a:t>≤</a:t>
            </a:r>
            <a:r>
              <a:rPr kumimoji="0" lang="en-US" altLang="zh-CN" sz="2400" b="0">
                <a:latin typeface="+mn-lt"/>
                <a:ea typeface="黑体" panose="02010609060101010101" pitchFamily="49" charset="-122"/>
              </a:rPr>
              <a:t> 1500}</a:t>
            </a:r>
            <a:r>
              <a:rPr kumimoji="0" lang="zh-CN" altLang="zh-CN" sz="2400" b="0">
                <a:latin typeface="+mn-lt"/>
                <a:ea typeface="黑体" panose="02010609060101010101" pitchFamily="49" charset="-122"/>
              </a:rPr>
              <a:t>表示</a:t>
            </a: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“</a:t>
            </a:r>
            <a:r>
              <a:rPr kumimoji="0" lang="zh-CN" altLang="zh-CN" sz="2400" b="0">
                <a:latin typeface="+mn-lt"/>
                <a:ea typeface="黑体" panose="02010609060101010101" pitchFamily="49" charset="-122"/>
              </a:rPr>
              <a:t>该生物的寿命不超过1500小时</a:t>
            </a: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”</a:t>
            </a:r>
            <a:r>
              <a:rPr kumimoji="0" lang="zh-CN" altLang="zh-CN" sz="2400" b="0">
                <a:latin typeface="+mn-lt"/>
                <a:ea typeface="黑体" panose="02010609060101010101" pitchFamily="49" charset="-122"/>
              </a:rPr>
              <a:t>这一随机事件．</a:t>
            </a:r>
            <a:endParaRPr kumimoji="0"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1505" y="4500880"/>
            <a:ext cx="7426325" cy="1066800"/>
            <a:chOff x="552" y="3504"/>
            <a:chExt cx="3912" cy="672"/>
          </a:xfrm>
        </p:grpSpPr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552" y="3504"/>
            <a:ext cx="5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剪辑" r:id="rId1" imgW="1296035" imgH="3934460" progId="MS_ClipArt_Gallery.2">
                    <p:embed/>
                  </p:oleObj>
                </mc:Choice>
                <mc:Fallback>
                  <p:oleObj name="剪辑" r:id="rId1" imgW="1296035" imgH="39344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04"/>
                          <a:ext cx="50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99"/>
                                  </a:gs>
                                  <a:gs pos="100000">
                                    <a:srgbClr val="767647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1200" y="3648"/>
              <a:ext cx="3264" cy="523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注意：</a:t>
              </a: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Z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的取值是</a:t>
              </a:r>
              <a:r>
                <a:rPr lang="zh-CN" altLang="en-US" sz="2400" b="0" u="sng" dirty="0">
                  <a:latin typeface="+mn-lt"/>
                  <a:ea typeface="黑体" panose="02010609060101010101" pitchFamily="49" charset="-122"/>
                </a:rPr>
                <a:t>不可数无穷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个！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(Z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的取值充满区间，连续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)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9750" y="3011488"/>
            <a:ext cx="7632700" cy="590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1000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份报需要多少成本？卖出</a:t>
            </a:r>
            <a:r>
              <a:rPr lang="en-US" altLang="zh-CN" sz="2400" b="0" i="1" dirty="0"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ea typeface="黑体" panose="02010609060101010101" pitchFamily="49" charset="-122"/>
              </a:rPr>
              <a:t>份报纸所得？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143000" y="1882775"/>
            <a:ext cx="6629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708025"/>
            <a:ext cx="8001000" cy="20859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一报童卖报，每份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0.15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元，其成本为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0.10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报馆每天给报童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1000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份报，并规定他不得把卖不出的报纸退回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为报童每天卖出的报纸份数，试问怎样表示“报童赔钱”这一事件？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147763" y="3714750"/>
            <a:ext cx="44719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=“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报童赔钱”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=“ 0.15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&lt;100”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187700" y="4230688"/>
            <a:ext cx="15875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X&lt;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666}.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2535" name="Picture 10" descr="NEWSDELV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308475"/>
            <a:ext cx="174625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429000" y="2738438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0000FF"/>
                </a:solidFill>
                <a:ea typeface="黑体" panose="02010609060101010101" pitchFamily="49" charset="-122"/>
              </a:rPr>
              <a:t>100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00625" y="27686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ea typeface="黑体" panose="02010609060101010101" pitchFamily="49" charset="-122"/>
              </a:rPr>
              <a:t>0.15 </a:t>
            </a:r>
            <a:r>
              <a:rPr lang="en-US" altLang="zh-CN" sz="2000" b="0" i="1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61" grpId="0" autoUpdateAnimBg="0"/>
      <p:bldP spid="7066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/>
          <p:nvPr/>
        </p:nvSpPr>
        <p:spPr>
          <a:xfrm>
            <a:off x="539750" y="890905"/>
            <a:ext cx="788543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       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随机变量概念的产生是概率论发展史上的重大事件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.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引入随机变量后，对随机现象统计规律的研究，就由对</a:t>
            </a:r>
            <a:r>
              <a:rPr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事件及事件概率的研究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扩大为对</a:t>
            </a:r>
            <a:r>
              <a:rPr lang="zh-CN" altLang="en-US" sz="2400" b="1" dirty="0">
                <a:solidFill>
                  <a:srgbClr val="FF505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随机变量及其取值规律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的研究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</a:rPr>
              <a:t>.</a:t>
            </a: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</a:endParaRPr>
          </a:p>
        </p:txBody>
      </p:sp>
      <p:sp>
        <p:nvSpPr>
          <p:cNvPr id="142339" name="Oval 3"/>
          <p:cNvSpPr/>
          <p:nvPr/>
        </p:nvSpPr>
        <p:spPr>
          <a:xfrm>
            <a:off x="988060" y="3181985"/>
            <a:ext cx="2057400" cy="1676400"/>
          </a:xfrm>
          <a:prstGeom prst="ellipse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2340" name="Rectangle 4"/>
          <p:cNvSpPr/>
          <p:nvPr/>
        </p:nvSpPr>
        <p:spPr>
          <a:xfrm>
            <a:off x="1186498" y="3504248"/>
            <a:ext cx="160782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事件及</a:t>
            </a:r>
            <a:endParaRPr lang="zh-CN" altLang="en-US" sz="28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事件概率</a:t>
            </a:r>
            <a:endParaRPr lang="zh-CN" altLang="en-US" sz="2800" b="1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2341" name="AutoShape 5"/>
          <p:cNvSpPr/>
          <p:nvPr/>
        </p:nvSpPr>
        <p:spPr>
          <a:xfrm>
            <a:off x="3350260" y="3867785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42344" name="Oval 8"/>
          <p:cNvSpPr/>
          <p:nvPr/>
        </p:nvSpPr>
        <p:spPr>
          <a:xfrm>
            <a:off x="5026660" y="2496185"/>
            <a:ext cx="3048000" cy="2743200"/>
          </a:xfrm>
          <a:prstGeom prst="ellipse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charset="-122"/>
              </a:rPr>
              <a:t>随机变量及其</a:t>
            </a:r>
            <a:endParaRPr lang="zh-CN" altLang="en-US" b="1" dirty="0"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charset="-122"/>
              </a:rPr>
              <a:t>取值规律</a:t>
            </a:r>
            <a:endParaRPr lang="zh-CN" altLang="en-US" b="1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39" grpId="0" bldLvl="0" animBg="1"/>
      <p:bldP spid="142340" grpId="0"/>
      <p:bldP spid="142341" grpId="0" bldLvl="0" animBg="1"/>
      <p:bldP spid="14234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070" y="1739583"/>
            <a:ext cx="8534400" cy="1231900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5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在例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中取产品例子中，定义了随机变量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=“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取出 6 件产品中的次品数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”, 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但还可以定义其它的随机变量，例如可以定义：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816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3757" y="3186113"/>
          <a:ext cx="1687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1" imgW="660400" imgH="457200" progId="Equation.DSMT4">
                  <p:embed/>
                </p:oleObj>
              </mc:Choice>
              <mc:Fallback>
                <p:oleObj name="Equation" r:id="rId1" imgW="660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57" y="3186113"/>
                        <a:ext cx="16875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4170045" y="3156903"/>
          <a:ext cx="1654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673100" imgH="457200" progId="Equation.DSMT4">
                  <p:embed/>
                </p:oleObj>
              </mc:Choice>
              <mc:Fallback>
                <p:oleObj name="Equation" r:id="rId3" imgW="673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90000" contrast="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045" y="3156903"/>
                        <a:ext cx="1654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98780" y="970915"/>
            <a:ext cx="7489825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注：在同一个样本空间上可以定义多个随机变量．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1938020" y="3186113"/>
            <a:ext cx="223361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全是正品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1938020" y="3783013"/>
            <a:ext cx="223361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含有次品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auto">
          <a:xfrm>
            <a:off x="5467033" y="3177540"/>
            <a:ext cx="2532062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次品数小于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等于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</a:t>
            </a:r>
            <a:endParaRPr kumimoji="0"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auto">
          <a:xfrm>
            <a:off x="5467033" y="3753803"/>
            <a:ext cx="2674937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次品数大于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</a:t>
            </a:r>
            <a:endParaRPr kumimoji="0"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 autoUpdateAnimBg="0"/>
      <p:bldP spid="281610" grpId="0" autoUpdateAnimBg="0"/>
      <p:bldP spid="281611" grpId="0" autoUpdateAnimBg="0"/>
      <p:bldP spid="2816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49325" y="2928938"/>
            <a:ext cx="6408738" cy="461962"/>
          </a:xfrm>
          <a:prstGeom prst="rect">
            <a:avLst/>
          </a:prstGeom>
          <a:noFill/>
          <a:ln w="57150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是一个随机事件，它发生的概率记为：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2214563" y="3440113"/>
          <a:ext cx="1428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1" imgW="660400" imgH="254000" progId="Equation.DSMT4">
                  <p:embed/>
                </p:oleObj>
              </mc:Choice>
              <mc:Fallback>
                <p:oleObj name="Equation" r:id="rId1" imgW="660400" imgH="254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440113"/>
                        <a:ext cx="1428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3348038" y="2357438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862965" imgH="254000" progId="Equation.DSMT4">
                  <p:embed/>
                </p:oleObj>
              </mc:Choice>
              <mc:Fallback>
                <p:oleObj name="Equation" r:id="rId3" imgW="862965" imgH="25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57438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942975" y="1268413"/>
            <a:ext cx="7058025" cy="10334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是随机试验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的样本空间</a:t>
            </a:r>
            <a:r>
              <a:rPr lang="el-GR" altLang="zh-CN" sz="2400" b="0" i="1" dirty="0">
                <a:latin typeface="+mn-lt"/>
                <a:ea typeface="黑体" panose="02010609060101010101" pitchFamily="49" charset="-122"/>
              </a:rPr>
              <a:t>Ω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上一个随机变量，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是一个实数集，则样本点集合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6584" name="AutoShape 24"/>
          <p:cNvSpPr>
            <a:spLocks noChangeArrowheads="1"/>
          </p:cNvSpPr>
          <p:nvPr/>
        </p:nvSpPr>
        <p:spPr bwMode="auto">
          <a:xfrm>
            <a:off x="6227763" y="1785938"/>
            <a:ext cx="2447925" cy="1655762"/>
          </a:xfrm>
          <a:prstGeom prst="cloudCallout">
            <a:avLst>
              <a:gd name="adj1" fmla="val -72375"/>
              <a:gd name="adj2" fmla="val 9921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可以取区间或区间的并集等实数集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/>
        </p:nvGraphicFramePr>
        <p:xfrm>
          <a:off x="3643313" y="3429000"/>
          <a:ext cx="24161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5" imgW="1104900" imgH="254000" progId="Equation.DSMT4">
                  <p:embed/>
                </p:oleObj>
              </mc:Choice>
              <mc:Fallback>
                <p:oleObj name="Equation" r:id="rId5" imgW="1104900" imgH="254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429000"/>
                        <a:ext cx="24161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000125" y="4071938"/>
            <a:ext cx="6143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L</a:t>
            </a:r>
            <a:r>
              <a:rPr kumimoji="0"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取不同区间时对应的随机事件概率表示</a:t>
            </a:r>
            <a:endParaRPr kumimoji="0" lang="zh-CN" altLang="en-US" sz="24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2639" name="Object 15"/>
          <p:cNvGraphicFramePr>
            <a:graphicFrameLocks noChangeAspect="1"/>
          </p:cNvGraphicFramePr>
          <p:nvPr/>
        </p:nvGraphicFramePr>
        <p:xfrm>
          <a:off x="1000125" y="4657725"/>
          <a:ext cx="1357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7" imgW="622300" imgH="203200" progId="Equation.DSMT4">
                  <p:embed/>
                </p:oleObj>
              </mc:Choice>
              <mc:Fallback>
                <p:oleObj name="Equation" r:id="rId7" imgW="6223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657725"/>
                        <a:ext cx="1357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4" name="Object 20"/>
          <p:cNvGraphicFramePr>
            <a:graphicFrameLocks noChangeAspect="1"/>
          </p:cNvGraphicFramePr>
          <p:nvPr/>
        </p:nvGraphicFramePr>
        <p:xfrm>
          <a:off x="2357438" y="4584700"/>
          <a:ext cx="4429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9" imgW="2005965" imgH="254000" progId="Equation.DSMT4">
                  <p:embed/>
                </p:oleObj>
              </mc:Choice>
              <mc:Fallback>
                <p:oleObj name="Equation" r:id="rId9" imgW="2005965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584700"/>
                        <a:ext cx="44291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2" name="Object 11"/>
          <p:cNvGraphicFramePr>
            <a:graphicFrameLocks noChangeAspect="1"/>
          </p:cNvGraphicFramePr>
          <p:nvPr/>
        </p:nvGraphicFramePr>
        <p:xfrm>
          <a:off x="1071563" y="5297488"/>
          <a:ext cx="1571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1" imgW="711200" imgH="203200" progId="Equation.DSMT4">
                  <p:embed/>
                </p:oleObj>
              </mc:Choice>
              <mc:Fallback>
                <p:oleObj name="Equation" r:id="rId11" imgW="7112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97488"/>
                        <a:ext cx="1571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7" name="Object 23"/>
          <p:cNvGraphicFramePr>
            <a:graphicFrameLocks noChangeAspect="1"/>
          </p:cNvGraphicFramePr>
          <p:nvPr/>
        </p:nvGraphicFramePr>
        <p:xfrm>
          <a:off x="2633663" y="5235575"/>
          <a:ext cx="40100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3" imgW="1777365" imgH="254000" progId="Equation.DSMT4">
                  <p:embed/>
                </p:oleObj>
              </mc:Choice>
              <mc:Fallback>
                <p:oleObj name="Equation" r:id="rId13" imgW="1777365" imgH="254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5235575"/>
                        <a:ext cx="40100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14363" y="714375"/>
            <a:ext cx="2952750" cy="4619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三、随机变量概率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2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/>
      <p:bldP spid="66583" grpId="0"/>
      <p:bldP spid="66584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"/>
          <p:cNvGrpSpPr/>
          <p:nvPr/>
        </p:nvGrpSpPr>
        <p:grpSpPr bwMode="auto">
          <a:xfrm>
            <a:off x="971600" y="1105099"/>
            <a:ext cx="7272807" cy="1747837"/>
            <a:chOff x="1066" y="913"/>
            <a:chExt cx="4281" cy="1101"/>
          </a:xfrm>
        </p:grpSpPr>
        <p:pic>
          <p:nvPicPr>
            <p:cNvPr id="14340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40316" y="1676400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§2    </a:t>
            </a:r>
            <a:r>
              <a:rPr lang="zh-CN" altLang="en-US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离散型随机变量及其分布</a:t>
            </a:r>
            <a:endParaRPr kumimoji="1"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321768" y="326582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一、离散型随机变量的定义</a:t>
            </a:r>
            <a:endParaRPr kumimoji="1" lang="zh-CN" altLang="en-US" sz="2800" b="1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13384" y="4144963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二、常用的离散型随机变量</a:t>
            </a:r>
            <a:endParaRPr kumimoji="1"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844675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endParaRPr lang="en-US" altLang="zh-CN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246" name="Rectangle 18"/>
          <p:cNvSpPr>
            <a:spLocks noChangeArrowheads="1"/>
          </p:cNvSpPr>
          <p:nvPr/>
        </p:nvSpPr>
        <p:spPr bwMode="auto">
          <a:xfrm>
            <a:off x="458788" y="642938"/>
            <a:ext cx="64706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一、离散型随机变量及其分布律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68313" y="1268413"/>
            <a:ext cx="7993062" cy="1033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随机变量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的所有取值只有限多个或可列无限多个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这种随机变量称为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离散型随机变量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 ．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363913" y="4462463"/>
            <a:ext cx="299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=1,2,3,4 …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755650" y="4462463"/>
            <a:ext cx="14668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非负性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431800" y="2565400"/>
            <a:ext cx="8280400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如果离散型随机变量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取每个值</a:t>
            </a:r>
            <a:r>
              <a:rPr lang="en-US" altLang="zh-CN" sz="2400" b="0" i="1" dirty="0" err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i="1" baseline="-25000" dirty="0" err="1">
                <a:latin typeface="+mn-lt"/>
                <a:ea typeface="黑体" panose="02010609060101010101" pitchFamily="49" charset="-122"/>
              </a:rPr>
              <a:t>k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的概率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466725" y="3716338"/>
            <a:ext cx="85693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满足下面两条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就称上式为离散随机变量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的分布律，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81949" name="Object 29"/>
          <p:cNvGraphicFramePr>
            <a:graphicFrameLocks noChangeAspect="1"/>
          </p:cNvGraphicFramePr>
          <p:nvPr/>
        </p:nvGraphicFramePr>
        <p:xfrm>
          <a:off x="2597150" y="3212783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1" imgW="6489700" imgH="685800" progId="Equation.DSMT4">
                  <p:embed/>
                </p:oleObj>
              </mc:Choice>
              <mc:Fallback>
                <p:oleObj name="Equation" r:id="rId1" imgW="6489700" imgH="685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212783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2363788" y="4443413"/>
          <a:ext cx="1003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419100" imgH="203200" progId="Equation.DSMT4">
                  <p:embed/>
                </p:oleObj>
              </mc:Choice>
              <mc:Fallback>
                <p:oleObj name="Equation" r:id="rId3" imgW="4191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443413"/>
                        <a:ext cx="1003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725488" y="5000625"/>
            <a:ext cx="14668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(2)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归一性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339975" y="4970463"/>
          <a:ext cx="13382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5" imgW="558800" imgH="317500" progId="Equation.DSMT4">
                  <p:embed/>
                </p:oleObj>
              </mc:Choice>
              <mc:Fallback>
                <p:oleObj name="Equation" r:id="rId5" imgW="558800" imgH="317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70463"/>
                        <a:ext cx="13382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0" grpId="0"/>
      <p:bldP spid="81942" grpId="0"/>
      <p:bldP spid="81943" grpId="0"/>
      <p:bldP spid="81947" grpId="0"/>
      <p:bldP spid="8194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683915" y="823913"/>
            <a:ext cx="705643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离散型随机变量分布律表示方法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928688" y="1500188"/>
            <a:ext cx="14668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定义法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893763" y="2857500"/>
            <a:ext cx="15446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(2)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列表法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614488" y="3649663"/>
            <a:ext cx="4826000" cy="1584325"/>
            <a:chOff x="793" y="2704"/>
            <a:chExt cx="3040" cy="998"/>
          </a:xfrm>
        </p:grpSpPr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 flipV="1">
              <a:off x="793" y="3113"/>
              <a:ext cx="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1202" y="2704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884" y="2750"/>
              <a:ext cx="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i="1">
                  <a:solidFill>
                    <a:schemeClr val="tx1"/>
                  </a:solidFill>
                  <a:ea typeface="黑体" panose="02010609060101010101" pitchFamily="49" charset="-122"/>
                </a:rPr>
                <a:t>X</a:t>
              </a:r>
              <a:endParaRPr lang="en-US" altLang="zh-CN" b="0" i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28682" name="Object 10"/>
            <p:cNvGraphicFramePr>
              <a:graphicFrameLocks noChangeAspect="1"/>
            </p:cNvGraphicFramePr>
            <p:nvPr/>
          </p:nvGraphicFramePr>
          <p:xfrm>
            <a:off x="884" y="3203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1" imgW="609600" imgH="685800" progId="Equation.DSMT4">
                    <p:embed/>
                  </p:oleObj>
                </mc:Choice>
                <mc:Fallback>
                  <p:oleObj name="Equation" r:id="rId1" imgW="609600" imgH="685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203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1542" y="2795"/>
            <a:ext cx="19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3" imgW="5067300" imgH="685800" progId="Equation.DSMT4">
                    <p:embed/>
                  </p:oleObj>
                </mc:Choice>
                <mc:Fallback>
                  <p:oleObj name="Equation" r:id="rId3" imgW="5067300" imgH="685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795"/>
                          <a:ext cx="19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1530" y="3203"/>
            <a:ext cx="1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5" imgW="5130800" imgH="685800" progId="Equation.DSMT4">
                    <p:embed/>
                  </p:oleObj>
                </mc:Choice>
                <mc:Fallback>
                  <p:oleObj name="Equation" r:id="rId5" imgW="5130800" imgH="685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3203"/>
                          <a:ext cx="1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428750" y="2139950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7" imgW="3911600" imgH="431800" progId="Equation.DSMT4">
                  <p:embed/>
                </p:oleObj>
              </mc:Choice>
              <mc:Fallback>
                <p:oleObj name="Equation" r:id="rId7" imgW="39116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139950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466725" y="746125"/>
            <a:ext cx="8462963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某篮球运动员投中篮圈概率是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0.9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，求他两次独立投篮投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中次数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的概率分布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57263" y="1938338"/>
            <a:ext cx="75438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可取值为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0,1,2 ;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81038" y="2468563"/>
            <a:ext cx="553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 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{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=0}=(0.1)(0.1)=0.01;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88975" y="3043238"/>
            <a:ext cx="53832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{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=1}= 2(0.9)(0.1) =0.18;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785813" y="3692525"/>
            <a:ext cx="53292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 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{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=2}=(0.9)(0.9)=0.81.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87047" name="Picture 7" descr="蓝球入网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3259138"/>
            <a:ext cx="140493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8" descr="BASKBAL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3238500"/>
            <a:ext cx="207327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020763" y="4214813"/>
            <a:ext cx="42497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用表格表示这种分布律： </a:t>
            </a:r>
            <a:endParaRPr lang="zh-CN" altLang="en-US" sz="2400" b="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041400" y="4786313"/>
            <a:ext cx="3887788" cy="1428750"/>
            <a:chOff x="793" y="2704"/>
            <a:chExt cx="3040" cy="99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793" y="3113"/>
              <a:ext cx="3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201" y="2704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884" y="2749"/>
              <a:ext cx="36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i="1">
                  <a:solidFill>
                    <a:schemeClr val="tx1"/>
                  </a:solidFill>
                  <a:ea typeface="黑体" panose="02010609060101010101" pitchFamily="49" charset="-122"/>
                </a:rPr>
                <a:t>X</a:t>
              </a:r>
              <a:endParaRPr lang="en-US" altLang="zh-CN" b="0" i="1">
                <a:solidFill>
                  <a:schemeClr val="tx1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884" y="315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609600" imgH="685800" progId="Equation.DSMT4">
                    <p:embed/>
                  </p:oleObj>
                </mc:Choice>
                <mc:Fallback>
                  <p:oleObj name="Equation" r:id="rId3" imgW="609600" imgH="685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15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1690" y="2807"/>
            <a:ext cx="1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4279900" imgH="622300" progId="Equation.DSMT4">
                    <p:embed/>
                  </p:oleObj>
                </mc:Choice>
                <mc:Fallback>
                  <p:oleObj name="Equation" r:id="rId5" imgW="4279900" imgH="6223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2807"/>
                          <a:ext cx="16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1478" y="3215"/>
            <a:ext cx="2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5410200" imgH="622300" progId="Equation.DSMT4">
                    <p:embed/>
                  </p:oleObj>
                </mc:Choice>
                <mc:Fallback>
                  <p:oleObj name="Equation" r:id="rId7" imgW="5410200" imgH="622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3215"/>
                          <a:ext cx="2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  <p:bldP spid="87046" grpId="0" autoUpdateAnimBg="0"/>
      <p:bldP spid="870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06982" y="4566288"/>
            <a:ext cx="613568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4]</a:t>
            </a:r>
            <a:endParaRPr lang="en-US" altLang="zh-CN" sz="26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填分数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)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79856" y="2341562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1000760"/>
            <a:ext cx="8686800" cy="142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设一汽车在开往目的地的道路上需经过三盏信号灯，每盏信号灯以概率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=0.5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不允许汽车通过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表示汽车停车次数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设各信号灯的工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作是相互独立的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,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求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的分布律．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4" name="Group 36"/>
          <p:cNvGrpSpPr/>
          <p:nvPr/>
        </p:nvGrpSpPr>
        <p:grpSpPr bwMode="auto">
          <a:xfrm>
            <a:off x="717956" y="2596199"/>
            <a:ext cx="7239000" cy="1203325"/>
            <a:chOff x="480" y="1570"/>
            <a:chExt cx="4560" cy="758"/>
          </a:xfrm>
        </p:grpSpPr>
        <p:pic>
          <p:nvPicPr>
            <p:cNvPr id="15" name="Picture 37" descr="CAR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0" y="1826"/>
              <a:ext cx="81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" name="Object 38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735" y="1570"/>
            <a:ext cx="425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剪辑" r:id="rId8" imgW="1776730" imgH="3170555" progId="MS_ClipArt_Gallery.2">
                    <p:embed/>
                  </p:oleObj>
                </mc:Choice>
                <mc:Fallback>
                  <p:oleObj name="剪辑" r:id="rId8" imgW="1776730" imgH="3170555" progId="MS_ClipArt_Gallery.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570"/>
                          <a:ext cx="425" cy="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9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2551" y="1570"/>
            <a:ext cx="425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剪辑" r:id="rId11" imgW="1776730" imgH="3170555" progId="MS_ClipArt_Gallery.2">
                    <p:embed/>
                  </p:oleObj>
                </mc:Choice>
                <mc:Fallback>
                  <p:oleObj name="剪辑" r:id="rId11" imgW="1776730" imgH="3170555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570"/>
                          <a:ext cx="425" cy="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0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3415" y="1570"/>
            <a:ext cx="425" cy="7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剪辑" r:id="rId13" imgW="1776730" imgH="3170555" progId="MS_ClipArt_Gallery.2">
                    <p:embed/>
                  </p:oleObj>
                </mc:Choice>
                <mc:Fallback>
                  <p:oleObj name="剪辑" r:id="rId13" imgW="1776730" imgH="3170555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570"/>
                          <a:ext cx="425" cy="7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4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392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0" name="Line 4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888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pic>
          <p:nvPicPr>
            <p:cNvPr id="21" name="Picture 43" descr="CAR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22" y="1848"/>
              <a:ext cx="81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Line 4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200" y="19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061" y="194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Group 49"/>
          <p:cNvGrpSpPr/>
          <p:nvPr/>
        </p:nvGrpSpPr>
        <p:grpSpPr bwMode="auto">
          <a:xfrm>
            <a:off x="1148944" y="4429743"/>
            <a:ext cx="6096000" cy="1439863"/>
            <a:chOff x="204" y="845"/>
            <a:chExt cx="3840" cy="907"/>
          </a:xfrm>
        </p:grpSpPr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204" y="1181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26" name="Object 51"/>
            <p:cNvGraphicFramePr>
              <a:graphicFrameLocks noChangeAspect="1"/>
            </p:cNvGraphicFramePr>
            <p:nvPr/>
          </p:nvGraphicFramePr>
          <p:xfrm>
            <a:off x="276" y="933"/>
            <a:ext cx="2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19" imgW="546100" imgH="457200" progId="Equation.DSMT4">
                    <p:embed/>
                  </p:oleObj>
                </mc:Choice>
                <mc:Fallback>
                  <p:oleObj name="Equation" r:id="rId19" imgW="546100" imgH="45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933"/>
                          <a:ext cx="2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2"/>
            <p:cNvGraphicFramePr>
              <a:graphicFrameLocks noChangeAspect="1"/>
            </p:cNvGraphicFramePr>
            <p:nvPr/>
          </p:nvGraphicFramePr>
          <p:xfrm>
            <a:off x="237" y="1256"/>
            <a:ext cx="2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21" imgW="584200" imgH="685800" progId="Equation.DSMT4">
                    <p:embed/>
                  </p:oleObj>
                </mc:Choice>
                <mc:Fallback>
                  <p:oleObj name="Equation" r:id="rId21" imgW="584200" imgH="6858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1256"/>
                          <a:ext cx="26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3"/>
            <p:cNvGraphicFramePr>
              <a:graphicFrameLocks noChangeAspect="1"/>
            </p:cNvGraphicFramePr>
            <p:nvPr/>
          </p:nvGraphicFramePr>
          <p:xfrm>
            <a:off x="3540" y="881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23" imgW="292100" imgH="495300" progId="Equation.DSMT4">
                    <p:embed/>
                  </p:oleObj>
                </mc:Choice>
                <mc:Fallback>
                  <p:oleObj name="Equation" r:id="rId23" imgW="292100" imgH="4953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881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4"/>
            <p:cNvGraphicFramePr>
              <a:graphicFrameLocks noChangeAspect="1"/>
            </p:cNvGraphicFramePr>
            <p:nvPr/>
          </p:nvGraphicFramePr>
          <p:xfrm>
            <a:off x="1700" y="885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25" imgW="203200" imgH="469900" progId="Equation.DSMT4">
                    <p:embed/>
                  </p:oleObj>
                </mc:Choice>
                <mc:Fallback>
                  <p:oleObj name="Equation" r:id="rId25" imgW="203200" imgH="4699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885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5"/>
            <p:cNvGraphicFramePr>
              <a:graphicFrameLocks noChangeAspect="1"/>
            </p:cNvGraphicFramePr>
            <p:nvPr/>
          </p:nvGraphicFramePr>
          <p:xfrm>
            <a:off x="868" y="881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27" imgW="304800" imgH="495300" progId="Equation.DSMT4">
                    <p:embed/>
                  </p:oleObj>
                </mc:Choice>
                <mc:Fallback>
                  <p:oleObj name="Equation" r:id="rId27" imgW="304800" imgH="4953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881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56"/>
            <p:cNvGraphicFramePr>
              <a:graphicFrameLocks noChangeAspect="1"/>
            </p:cNvGraphicFramePr>
            <p:nvPr/>
          </p:nvGraphicFramePr>
          <p:xfrm>
            <a:off x="2604" y="885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29" imgW="330200" imgH="469900" progId="Equation.DSMT4">
                    <p:embed/>
                  </p:oleObj>
                </mc:Choice>
                <mc:Fallback>
                  <p:oleObj name="Equation" r:id="rId29" imgW="330200" imgH="4699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885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7"/>
            <p:cNvGraphicFramePr>
              <a:graphicFrameLocks noChangeAspect="1"/>
            </p:cNvGraphicFramePr>
            <p:nvPr/>
          </p:nvGraphicFramePr>
          <p:xfrm>
            <a:off x="854" y="1318"/>
            <a:ext cx="19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31" imgW="2743200" imgH="4267200" progId="Equation.DSMT4">
                    <p:embed/>
                  </p:oleObj>
                </mc:Choice>
                <mc:Fallback>
                  <p:oleObj name="Equation" r:id="rId31" imgW="2743200" imgH="42672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1318"/>
                          <a:ext cx="19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567" y="845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3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3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3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3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3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3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40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"/>
          <p:cNvGrpSpPr/>
          <p:nvPr/>
        </p:nvGrpSpPr>
        <p:grpSpPr bwMode="auto">
          <a:xfrm>
            <a:off x="2267743" y="1105099"/>
            <a:ext cx="4536505" cy="1747837"/>
            <a:chOff x="1066" y="913"/>
            <a:chExt cx="4281" cy="1101"/>
          </a:xfrm>
        </p:grpSpPr>
        <p:pic>
          <p:nvPicPr>
            <p:cNvPr id="14340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1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7828" y="1676400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§1    </a:t>
            </a:r>
            <a:r>
              <a:rPr kumimoji="1"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endParaRPr kumimoji="1"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3262287"/>
            <a:ext cx="8305800" cy="195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</a:t>
            </a: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为了更方便地从数量方面研究随机现象的统计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规律，引入随机变量的概念，即将随机试验的结果与实数对应起来，</a:t>
            </a:r>
            <a:r>
              <a:rPr lang="zh-CN" altLang="en-US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将随机试验结果数量化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kumimoji="1"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838200" y="1847850"/>
            <a:ext cx="79248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en-US" altLang="zh-CN" sz="2400" b="0">
              <a:latin typeface="+mn-lt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39750" y="2913063"/>
            <a:ext cx="31861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解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依据分布律的性质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3740150" y="2928938"/>
            <a:ext cx="1295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≥0 ,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468313" y="825500"/>
            <a:ext cx="43313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 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设随机变量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的分布律为：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274" name="Rectangle 16"/>
          <p:cNvSpPr>
            <a:spLocks noChangeArrowheads="1"/>
          </p:cNvSpPr>
          <p:nvPr/>
        </p:nvSpPr>
        <p:spPr bwMode="auto">
          <a:xfrm>
            <a:off x="4857750" y="1643063"/>
            <a:ext cx="17256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=0,1,2, …,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275" name="Rectangle 17"/>
          <p:cNvSpPr>
            <a:spLocks noChangeArrowheads="1"/>
          </p:cNvSpPr>
          <p:nvPr/>
        </p:nvSpPr>
        <p:spPr bwMode="auto">
          <a:xfrm>
            <a:off x="1081088" y="2263775"/>
            <a:ext cx="23383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试确定常数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．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7656" name="Object 12"/>
          <p:cNvGraphicFramePr>
            <a:graphicFrameLocks noChangeAspect="1"/>
          </p:cNvGraphicFramePr>
          <p:nvPr/>
        </p:nvGraphicFramePr>
        <p:xfrm>
          <a:off x="1312863" y="1357313"/>
          <a:ext cx="32956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1" imgW="1371600" imgH="368300" progId="Equation.DSMT4">
                  <p:embed/>
                </p:oleObj>
              </mc:Choice>
              <mc:Fallback>
                <p:oleObj name="Equation" r:id="rId1" imgW="13716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357313"/>
                        <a:ext cx="32956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2000250" y="3571875"/>
          <a:ext cx="23209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965200" imgH="393700" progId="Equation.DSMT4">
                  <p:embed/>
                </p:oleObj>
              </mc:Choice>
              <mc:Fallback>
                <p:oleObj name="Equation" r:id="rId3" imgW="9652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571875"/>
                        <a:ext cx="23209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038350" y="4643438"/>
          <a:ext cx="12477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5" imgW="520700" imgH="190500" progId="Equation.DSMT4">
                  <p:embed/>
                </p:oleObj>
              </mc:Choice>
              <mc:Fallback>
                <p:oleObj name="Equation" r:id="rId5" imgW="5207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643438"/>
                        <a:ext cx="12477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80355" y="3776980"/>
            <a:ext cx="3100070" cy="1583690"/>
            <a:chOff x="9120" y="6979"/>
            <a:chExt cx="4882" cy="2494"/>
          </a:xfrm>
        </p:grpSpPr>
        <p:sp>
          <p:nvSpPr>
            <p:cNvPr id="2" name="圆角矩形 1"/>
            <p:cNvSpPr/>
            <p:nvPr/>
          </p:nvSpPr>
          <p:spPr>
            <a:xfrm>
              <a:off x="9120" y="6979"/>
              <a:ext cx="4882" cy="249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Text Box 15"/>
            <p:cNvSpPr txBox="1"/>
            <p:nvPr/>
          </p:nvSpPr>
          <p:spPr>
            <a:xfrm>
              <a:off x="9646" y="8396"/>
              <a:ext cx="3665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马克劳林级数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graphicFrame>
          <p:nvGraphicFramePr>
            <p:cNvPr id="33835" name="Object 43"/>
            <p:cNvGraphicFramePr>
              <a:graphicFrameLocks noChangeAspect="1"/>
            </p:cNvGraphicFramePr>
            <p:nvPr/>
          </p:nvGraphicFramePr>
          <p:xfrm>
            <a:off x="9227" y="6991"/>
            <a:ext cx="4763" cy="1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" r:id="rId7" imgW="1460500" imgH="419100" progId="Equation.3">
                    <p:embed/>
                  </p:oleObj>
                </mc:Choice>
                <mc:Fallback>
                  <p:oleObj name="" r:id="rId7" imgW="1460500" imgH="419100" progId="Equation.3">
                    <p:embed/>
                    <p:pic>
                      <p:nvPicPr>
                        <p:cNvPr id="0" name="图片 36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27" y="6991"/>
                          <a:ext cx="4763" cy="1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  <p:bldP spid="85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93738" y="1520825"/>
            <a:ext cx="8686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1.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hlinkClick r:id="rId1"/>
              </a:rPr>
              <a:t>伯努利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概型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（概率论中最早研究的模型之一，也是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922338" y="1943100"/>
            <a:ext cx="85074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研究最多的模型之一，在理论上一些重要的结果也由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928688" y="2400300"/>
            <a:ext cx="1828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它推导）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922338" y="2874963"/>
            <a:ext cx="36576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①</a:t>
            </a:r>
            <a:r>
              <a:rPr lang="en-US" altLang="zh-CN" sz="2400" b="0" i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重独立试验</a:t>
            </a:r>
            <a:endParaRPr lang="zh-CN" altLang="en-US" sz="2400" b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933450" y="3367088"/>
            <a:ext cx="8382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在相同的条件下对试验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重复做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次，若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次试验中各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966788" y="3865563"/>
            <a:ext cx="8534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结果是相互独立的，则称这</a:t>
            </a:r>
            <a:r>
              <a:rPr lang="en-US" altLang="zh-CN" sz="2400" b="0" i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次试验是相互独立的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．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9816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55848" y="785813"/>
            <a:ext cx="3240088" cy="533400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eaLnBrk="1" hangingPunct="1"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、二项分布</a:t>
            </a:r>
            <a:endParaRPr lang="zh-CN" altLang="en-US" sz="2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33450" y="4432300"/>
            <a:ext cx="7559675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重复”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是指这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次试验中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= p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保持不变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933450" y="5006975"/>
            <a:ext cx="7777163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“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独立”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是指各次试验的结果互不影响 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2" grpId="0"/>
      <p:bldP spid="18443" grpId="0"/>
      <p:bldP spid="18444" grpId="0"/>
      <p:bldP spid="18445" grpId="0"/>
      <p:bldP spid="18446" grpId="0"/>
      <p:bldP spid="18456" grpId="0" autoUpdateAnimBg="0"/>
      <p:bldP spid="184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41363" y="3917950"/>
            <a:ext cx="4495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②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伯努利概型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41363" y="4445000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设随机试验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只有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703638" y="4446588"/>
            <a:ext cx="3200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两种可能结果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且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774700" y="5070475"/>
            <a:ext cx="7391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将试验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独立地重复进行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次，则称这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次试验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74700" y="5643563"/>
            <a:ext cx="7239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为</a:t>
            </a:r>
            <a:r>
              <a:rPr lang="en-US" altLang="zh-CN" sz="2400" b="0" i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重伯努利试验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，或称</a:t>
            </a:r>
            <a:r>
              <a:rPr lang="en-US" altLang="zh-CN" sz="2400" b="0" i="1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重伯努利概型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．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762000" y="1885950"/>
            <a:ext cx="72294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掷骰子：“掷出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点”，“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未掷出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点”；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750888" y="2405063"/>
            <a:ext cx="69818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抽验产品：“是正品”，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“是次品”；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711200" y="749300"/>
            <a:ext cx="8610600" cy="53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一般地，设在一次试验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中我们只考虑两个互逆的结果：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2544763" y="1285875"/>
          <a:ext cx="8890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1" imgW="584200" imgH="304800" progId="Equation.DSMT4">
                  <p:embed/>
                </p:oleObj>
              </mc:Choice>
              <mc:Fallback>
                <p:oleObj name="Equation" r:id="rId1" imgW="584200" imgH="304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285875"/>
                        <a:ext cx="8890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762000" y="3325813"/>
            <a:ext cx="56880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这样的试验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称为</a:t>
            </a: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伯努利试验</a:t>
            </a:r>
            <a:r>
              <a:rPr lang="zh-CN" altLang="en-US" sz="2400" b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89112" name="Object 14"/>
          <p:cNvGraphicFramePr>
            <a:graphicFrameLocks noChangeAspect="1"/>
          </p:cNvGraphicFramePr>
          <p:nvPr/>
        </p:nvGraphicFramePr>
        <p:xfrm>
          <a:off x="928688" y="3095625"/>
          <a:ext cx="2265362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3695700" imgH="393700" progId="Equation.DSMT4">
                  <p:embed/>
                </p:oleObj>
              </mc:Choice>
              <mc:Fallback>
                <p:oleObj name="Equation" r:id="rId3" imgW="36957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095625"/>
                        <a:ext cx="2265362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3060700" y="4414838"/>
          <a:ext cx="736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5" imgW="482600" imgH="304800" progId="Equation.DSMT4">
                  <p:embed/>
                </p:oleObj>
              </mc:Choice>
              <mc:Fallback>
                <p:oleObj name="Equation" r:id="rId5" imgW="482600" imgH="304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414838"/>
                        <a:ext cx="736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061075" y="4471988"/>
          <a:ext cx="2619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7" imgW="1091565" imgH="190500" progId="Equation.DSMT4">
                  <p:embed/>
                </p:oleObj>
              </mc:Choice>
              <mc:Fallback>
                <p:oleObj name="Equation" r:id="rId7" imgW="1091565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4471988"/>
                        <a:ext cx="2619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5" grpId="0"/>
      <p:bldP spid="89098" grpId="0"/>
      <p:bldP spid="89099" grpId="0"/>
      <p:bldP spid="89100" grpId="0"/>
      <p:bldP spid="89101" grpId="0"/>
      <p:bldP spid="89104" grpId="0"/>
      <p:bldP spid="89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500063" y="1777181"/>
            <a:ext cx="64087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：如果随机变量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的分布律为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488455" y="4869706"/>
          <a:ext cx="609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1" imgW="10121900" imgH="736600" progId="Equation.DSMT4">
                  <p:embed/>
                </p:oleObj>
              </mc:Choice>
              <mc:Fallback>
                <p:oleObj name="Equation" r:id="rId1" imgW="101219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55" y="4869706"/>
                        <a:ext cx="609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717550" y="2723394"/>
            <a:ext cx="61912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则称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服从参数为</a:t>
            </a:r>
            <a:r>
              <a:rPr lang="en-US" altLang="zh-CN" sz="24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0-1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分布．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318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488652" y="1138238"/>
            <a:ext cx="2643188" cy="5619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0-1</a:t>
            </a:r>
            <a:r>
              <a:rPr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分布</a:t>
            </a:r>
            <a:endParaRPr lang="zh-CN" altLang="en-US" sz="2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84700" name="Object 28"/>
          <p:cNvGraphicFramePr>
            <a:graphicFrameLocks noChangeAspect="1"/>
          </p:cNvGraphicFramePr>
          <p:nvPr/>
        </p:nvGraphicFramePr>
        <p:xfrm>
          <a:off x="5580112" y="1777181"/>
          <a:ext cx="196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3251200" imgH="1701800" progId="Equation.DSMT4">
                  <p:embed/>
                </p:oleObj>
              </mc:Choice>
              <mc:Fallback>
                <p:oleObj name="Equation" r:id="rId3" imgW="3251200" imgH="170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777181"/>
                        <a:ext cx="196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1" name="AutoShape 29"/>
          <p:cNvSpPr>
            <a:spLocks noChangeArrowheads="1"/>
          </p:cNvSpPr>
          <p:nvPr/>
        </p:nvSpPr>
        <p:spPr bwMode="auto">
          <a:xfrm>
            <a:off x="6564362" y="2689470"/>
            <a:ext cx="2700338" cy="3194050"/>
          </a:xfrm>
          <a:prstGeom prst="cloudCallout">
            <a:avLst>
              <a:gd name="adj1" fmla="val -71611"/>
              <a:gd name="adj2" fmla="val -20849"/>
            </a:avLst>
          </a:prstGeom>
          <a:solidFill>
            <a:srgbClr val="FFFF99"/>
          </a:solidFill>
          <a:ln w="9525" cap="sq">
            <a:solidFill>
              <a:srgbClr val="FF0000"/>
            </a:solidFill>
            <a:rou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比如：产品是否合格？新生儿是男是女？电力设备是否超负荷？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8788" y="642938"/>
            <a:ext cx="64706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二、常用的离散型随机变量</a:t>
            </a:r>
            <a:endParaRPr lang="zh-CN" altLang="en-US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81" grpId="0"/>
      <p:bldP spid="2847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466725" y="746125"/>
            <a:ext cx="8462963" cy="968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1’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某篮球运动员投中篮圈概率是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0.9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，求他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次独立投篮投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   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中次数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的概率分布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87047" name="Picture 7" descr="蓝球入网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02" y="1865462"/>
            <a:ext cx="140493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8" descr="BASKBAL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207327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68313" y="714375"/>
            <a:ext cx="73453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2.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二项分布定义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23900" y="2582863"/>
            <a:ext cx="914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其中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742950" y="3846513"/>
            <a:ext cx="1676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特别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当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2582863" y="3881438"/>
            <a:ext cx="3505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时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二项分布为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01675" y="4452938"/>
            <a:ext cx="4953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这就是（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0-1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）分布，常记为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14375" y="1285875"/>
            <a:ext cx="468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：如果随机变量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的分布律为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1643063" y="1925638"/>
          <a:ext cx="158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1" imgW="660400" imgH="190500" progId="Equation.DSMT4">
                  <p:embed/>
                </p:oleObj>
              </mc:Choice>
              <mc:Fallback>
                <p:oleObj name="Equation" r:id="rId1" imgW="660400" imgH="190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25638"/>
                        <a:ext cx="1584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214688" y="1857375"/>
          <a:ext cx="4179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1739900" imgH="215900" progId="Equation.DSMT4">
                  <p:embed/>
                </p:oleObj>
              </mc:Choice>
              <mc:Fallback>
                <p:oleObj name="Equation" r:id="rId3" imgW="1739900" imgH="215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857375"/>
                        <a:ext cx="4179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454150" y="2662238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5" imgW="2654300" imgH="393700" progId="Equation.DSMT4">
                  <p:embed/>
                </p:oleObj>
              </mc:Choice>
              <mc:Fallback>
                <p:oleObj name="Equation" r:id="rId5" imgW="26543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662238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3"/>
          <p:cNvGrpSpPr/>
          <p:nvPr/>
        </p:nvGrpSpPr>
        <p:grpSpPr bwMode="auto">
          <a:xfrm>
            <a:off x="4133850" y="2597150"/>
            <a:ext cx="5295900" cy="477838"/>
            <a:chOff x="4133221" y="2596437"/>
            <a:chExt cx="5296563" cy="479127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4133221" y="2596437"/>
              <a:ext cx="914514" cy="4616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则称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5060437" y="2613947"/>
              <a:ext cx="1981448" cy="4616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服从参数为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7251461" y="2609171"/>
              <a:ext cx="2178323" cy="4616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的</a:t>
              </a:r>
              <a:r>
                <a:rPr lang="zh-CN" altLang="en-US" sz="2400" b="0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二项分布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，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8934" name="Object 23"/>
            <p:cNvGraphicFramePr>
              <a:graphicFrameLocks noChangeAspect="1"/>
            </p:cNvGraphicFramePr>
            <p:nvPr/>
          </p:nvGraphicFramePr>
          <p:xfrm>
            <a:off x="4817433" y="2691470"/>
            <a:ext cx="342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7" imgW="342900" imgH="292100" progId="Equation.DSMT4">
                    <p:embed/>
                  </p:oleObj>
                </mc:Choice>
                <mc:Fallback>
                  <p:oleObj name="Equation" r:id="rId7" imgW="342900" imgH="2921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433" y="2691470"/>
                          <a:ext cx="3429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24"/>
            <p:cNvGraphicFramePr>
              <a:graphicFrameLocks noChangeAspect="1"/>
            </p:cNvGraphicFramePr>
            <p:nvPr/>
          </p:nvGraphicFramePr>
          <p:xfrm>
            <a:off x="6703395" y="2737770"/>
            <a:ext cx="57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9" imgW="571500" imgH="304800" progId="Equation.DSMT4">
                    <p:embed/>
                  </p:oleObj>
                </mc:Choice>
                <mc:Fallback>
                  <p:oleObj name="Equation" r:id="rId9" imgW="571500" imgH="304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3395" y="2737770"/>
                          <a:ext cx="5715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1785938" y="3214688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1" imgW="1790700" imgH="393700" progId="Equation.DSMT4">
                  <p:embed/>
                </p:oleObj>
              </mc:Choice>
              <mc:Fallback>
                <p:oleObj name="Equation" r:id="rId11" imgW="1790700" imgH="3937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214688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1868488" y="3937000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3" imgW="685800" imgH="317500" progId="Equation.DSMT4">
                  <p:embed/>
                </p:oleObj>
              </mc:Choice>
              <mc:Fallback>
                <p:oleObj name="Equation" r:id="rId13" imgW="685800" imgH="3175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937000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4583113" y="3900488"/>
          <a:ext cx="383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5" imgW="3835400" imgH="457200" progId="Equation.DSMT4">
                  <p:embed/>
                </p:oleObj>
              </mc:Choice>
              <mc:Fallback>
                <p:oleObj name="Equation" r:id="rId15" imgW="38354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900488"/>
                        <a:ext cx="383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4511675" y="4564063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7" imgW="1714500" imgH="393700" progId="Equation.DSMT4">
                  <p:embed/>
                </p:oleObj>
              </mc:Choice>
              <mc:Fallback>
                <p:oleObj name="Equation" r:id="rId17" imgW="1714500" imgH="393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564063"/>
                        <a:ext cx="171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6643688" y="3041650"/>
            <a:ext cx="642937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46760" y="5017770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34135" y="5051108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9" imgW="889000" imgH="190500" progId="Equation.DSMT4">
                  <p:embed/>
                </p:oleObj>
              </mc:Choice>
              <mc:Fallback>
                <p:oleObj name="Equation" r:id="rId19" imgW="8890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135" y="5051108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333818" y="5478145"/>
          <a:ext cx="5857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21" imgW="2794000" imgH="431800" progId="Equation.DSMT4">
                  <p:embed/>
                </p:oleObj>
              </mc:Choice>
              <mc:Fallback>
                <p:oleObj name="Equation" r:id="rId21" imgW="2794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818" y="5478145"/>
                        <a:ext cx="58578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/>
      <p:bldP spid="20506" grpId="0"/>
      <p:bldP spid="20508" grpId="0"/>
      <p:bldP spid="20510" grpId="0"/>
      <p:bldP spid="20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61950" y="693738"/>
            <a:ext cx="8496300" cy="186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 80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台同类型设备，各台工作相互独立，发生故障的概率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=0.01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，有两种配备维修工人的方法：①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个人每人负责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台；②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个人共同负责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80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台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问那种方案好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?(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比较发生故障而不能及时维修的概率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361950" y="2500313"/>
            <a:ext cx="8496300" cy="941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解  </a:t>
            </a:r>
            <a:r>
              <a:rPr lang="zh-CN" altLang="en-US" sz="2400" b="0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=“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第一人维护的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台中同时发生故障台数”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lang="en-US" altLang="zh-CN" sz="2400" b="0" i="1" baseline="-25000" dirty="0">
                <a:latin typeface="+mn-lt"/>
                <a:ea typeface="黑体" panose="02010609060101010101" pitchFamily="49" charset="-122"/>
              </a:rPr>
              <a:t>i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=“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第</a:t>
            </a:r>
            <a:r>
              <a:rPr lang="en-US" altLang="zh-CN" sz="2400" b="0" i="1" dirty="0" err="1">
                <a:latin typeface="+mn-lt"/>
                <a:ea typeface="黑体" panose="02010609060101010101" pitchFamily="49" charset="-122"/>
              </a:rPr>
              <a:t>i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人维护的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20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台中发生故障而不能及时维修”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2359025" y="3617913"/>
          <a:ext cx="26384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1" imgW="3924300" imgH="622300" progId="Equation.DSMT4">
                  <p:embed/>
                </p:oleObj>
              </mc:Choice>
              <mc:Fallback>
                <p:oleObj name="Equation" r:id="rId1" imgW="39243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617913"/>
                        <a:ext cx="26384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61975" y="3513138"/>
            <a:ext cx="172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由题意可得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41332" name="Object 20"/>
          <p:cNvGraphicFramePr>
            <a:graphicFrameLocks noChangeAspect="1"/>
          </p:cNvGraphicFramePr>
          <p:nvPr/>
        </p:nvGraphicFramePr>
        <p:xfrm>
          <a:off x="619125" y="4144963"/>
          <a:ext cx="5453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8915400" imgH="622300" progId="Equation.DSMT4">
                  <p:embed/>
                </p:oleObj>
              </mc:Choice>
              <mc:Fallback>
                <p:oleObj name="Equation" r:id="rId3" imgW="8915400" imgH="622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144963"/>
                        <a:ext cx="54530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3" name="Object 21"/>
          <p:cNvGraphicFramePr>
            <a:graphicFrameLocks noChangeAspect="1"/>
          </p:cNvGraphicFramePr>
          <p:nvPr/>
        </p:nvGraphicFramePr>
        <p:xfrm>
          <a:off x="646113" y="4654550"/>
          <a:ext cx="7569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12179300" imgH="749300" progId="Equation.DSMT4">
                  <p:embed/>
                </p:oleObj>
              </mc:Choice>
              <mc:Fallback>
                <p:oleObj name="Equation" r:id="rId5" imgW="12179300" imgH="749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654550"/>
                        <a:ext cx="7569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534988" y="5230813"/>
            <a:ext cx="71088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个人维护的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80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台中发生故障而不能及时维修的概率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41335" name="Object 23"/>
          <p:cNvGraphicFramePr>
            <a:graphicFrameLocks noChangeAspect="1"/>
          </p:cNvGraphicFramePr>
          <p:nvPr/>
        </p:nvGraphicFramePr>
        <p:xfrm>
          <a:off x="566738" y="5807075"/>
          <a:ext cx="7577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7" imgW="12230100" imgH="685800" progId="Equation.DSMT4">
                  <p:embed/>
                </p:oleObj>
              </mc:Choice>
              <mc:Fallback>
                <p:oleObj name="Equation" r:id="rId7" imgW="12230100" imgH="685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807075"/>
                        <a:ext cx="7577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utoUpdateAnimBg="0" build="p"/>
      <p:bldP spid="141331" grpId="0" autoUpdateAnimBg="0" build="p"/>
      <p:bldP spid="1413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9913" y="773430"/>
            <a:ext cx="55133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>
                <a:latin typeface="+mn-lt"/>
                <a:ea typeface="黑体" panose="02010609060101010101" pitchFamily="49" charset="-122"/>
              </a:rPr>
              <a:t>②  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设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=“80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台中同时发生故障的台数”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58800" y="1313180"/>
            <a:ext cx="4800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则发生故障而不能及时维修的概率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360488" y="1710055"/>
          <a:ext cx="42910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1" imgW="6515100" imgH="1536700" progId="Equation.DSMT4">
                  <p:embed/>
                </p:oleObj>
              </mc:Choice>
              <mc:Fallback>
                <p:oleObj name="Equation" r:id="rId1" imgW="6515100" imgH="1536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710055"/>
                        <a:ext cx="42910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1416050" y="2502218"/>
          <a:ext cx="57642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8724900" imgH="1536700" progId="Equation.DSMT4">
                  <p:embed/>
                </p:oleObj>
              </mc:Choice>
              <mc:Fallback>
                <p:oleObj name="Equation" r:id="rId3" imgW="8724900" imgH="1536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502218"/>
                        <a:ext cx="57642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549400" y="3480118"/>
          <a:ext cx="50942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5" imgW="7632700" imgH="685800" progId="Equation.DSMT4">
                  <p:embed/>
                </p:oleObj>
              </mc:Choice>
              <mc:Fallback>
                <p:oleObj name="Equation" r:id="rId5" imgW="7632700" imgH="685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480118"/>
                        <a:ext cx="50942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42925" y="3437255"/>
            <a:ext cx="800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总之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42925" y="4061143"/>
            <a:ext cx="41862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即第②种方案的工作效率高．</a:t>
            </a: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4872990"/>
            <a:ext cx="8488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启示：发扬团结协作精神。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utoUpdateAnimBg="0" build="p"/>
      <p:bldP spid="29710" grpId="0" autoUpdateAnimBg="0" build="p"/>
      <p:bldP spid="29714" grpId="0" autoUpdateAnimBg="0" build="p"/>
      <p:bldP spid="29715" grpId="0" autoUpdateAnimBg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11188" y="641350"/>
            <a:ext cx="3889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、泊松分布</a:t>
            </a:r>
            <a:endParaRPr lang="zh-CN" altLang="en-US" sz="2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9750" y="1290638"/>
            <a:ext cx="8389938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设随机变量</a:t>
            </a:r>
            <a:r>
              <a:rPr lang="en-US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所有可能取的值为</a:t>
            </a:r>
            <a:r>
              <a:rPr lang="en-US" sz="2400" b="0" dirty="0">
                <a:latin typeface="+mn-lt"/>
                <a:ea typeface="黑体" panose="02010609060101010101" pitchFamily="49" charset="-122"/>
              </a:rPr>
              <a:t>0,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sz="2400" b="0" dirty="0">
                <a:latin typeface="+mn-lt"/>
                <a:ea typeface="黑体" panose="02010609060101010101" pitchFamily="49" charset="-122"/>
              </a:rPr>
              <a:t>1,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sz="2400" b="0" dirty="0">
                <a:latin typeface="+mn-lt"/>
                <a:ea typeface="黑体" panose="02010609060101010101" pitchFamily="49" charset="-122"/>
              </a:rPr>
              <a:t>2,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sz="2400" b="0" dirty="0">
                <a:latin typeface="+mn-lt"/>
                <a:ea typeface="黑体" panose="02010609060101010101" pitchFamily="49" charset="-122"/>
              </a:rPr>
              <a:t>…,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而且分布律为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619250" y="1785938"/>
          <a:ext cx="5076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1" imgW="3784600" imgH="673100" progId="Equation.DSMT4">
                  <p:embed/>
                </p:oleObj>
              </mc:Choice>
              <mc:Fallback>
                <p:oleObj name="Equation" r:id="rId1" imgW="37846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85938"/>
                        <a:ext cx="50768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/>
        </p:nvGraphicFramePr>
        <p:xfrm>
          <a:off x="6804025" y="2074863"/>
          <a:ext cx="7683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" r:id="rId3" imgW="368935" imgH="178435" progId="Equation.3">
                  <p:embed/>
                </p:oleObj>
              </mc:Choice>
              <mc:Fallback>
                <p:oleObj name="" r:id="rId3" imgW="368935" imgH="1784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74863"/>
                        <a:ext cx="7683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组合 13"/>
          <p:cNvGrpSpPr/>
          <p:nvPr/>
        </p:nvGrpSpPr>
        <p:grpSpPr bwMode="auto">
          <a:xfrm>
            <a:off x="1282700" y="2786063"/>
            <a:ext cx="6575425" cy="514350"/>
            <a:chOff x="611188" y="3235642"/>
            <a:chExt cx="6575633" cy="513833"/>
          </a:xfrm>
        </p:grpSpPr>
        <p:graphicFrame>
          <p:nvGraphicFramePr>
            <p:cNvPr id="53258" name="Object 4"/>
            <p:cNvGraphicFramePr>
              <a:graphicFrameLocks noChangeAspect="1"/>
            </p:cNvGraphicFramePr>
            <p:nvPr/>
          </p:nvGraphicFramePr>
          <p:xfrm>
            <a:off x="1310750" y="3364575"/>
            <a:ext cx="306388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5" imgW="546100" imgH="457200" progId="Equation.DSMT4">
                    <p:embed/>
                  </p:oleObj>
                </mc:Choice>
                <mc:Fallback>
                  <p:oleObj name="Equation" r:id="rId5" imgW="5461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750" y="3364575"/>
                          <a:ext cx="306388" cy="263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Text Box 9"/>
            <p:cNvSpPr txBox="1">
              <a:spLocks noChangeArrowheads="1"/>
            </p:cNvSpPr>
            <p:nvPr/>
          </p:nvSpPr>
          <p:spPr bwMode="auto">
            <a:xfrm>
              <a:off x="611188" y="3235642"/>
              <a:ext cx="803300" cy="461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>
                  <a:latin typeface="+mn-lt"/>
                  <a:ea typeface="黑体" panose="02010609060101010101" pitchFamily="49" charset="-122"/>
                </a:rPr>
                <a:t>则称</a:t>
              </a: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1536730" y="3249915"/>
              <a:ext cx="1732017" cy="4614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服从参数为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3275097" y="3257845"/>
              <a:ext cx="2659147" cy="4614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的泊松分布，记作</a:t>
              </a:r>
              <a:endParaRPr lang="zh-CN" altLang="en-US" sz="2400" b="0" dirty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53262" name="Object 5"/>
            <p:cNvGraphicFramePr>
              <a:graphicFrameLocks noChangeAspect="1"/>
            </p:cNvGraphicFramePr>
            <p:nvPr/>
          </p:nvGraphicFramePr>
          <p:xfrm>
            <a:off x="3098992" y="3311063"/>
            <a:ext cx="2952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7" imgW="140335" imgH="179070" progId="Equation.DSMT4">
                    <p:embed/>
                  </p:oleObj>
                </mc:Choice>
                <mc:Fallback>
                  <p:oleObj name="Equation" r:id="rId7" imgW="140335" imgH="17907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992" y="3311063"/>
                          <a:ext cx="295275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3" name="Object 6"/>
            <p:cNvGraphicFramePr>
              <a:graphicFrameLocks noChangeAspect="1"/>
            </p:cNvGraphicFramePr>
            <p:nvPr/>
          </p:nvGraphicFramePr>
          <p:xfrm>
            <a:off x="5823159" y="3320850"/>
            <a:ext cx="136366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9" imgW="1041400" imgH="304800" progId="Equation.DSMT4">
                    <p:embed/>
                  </p:oleObj>
                </mc:Choice>
                <mc:Fallback>
                  <p:oleObj name="Equation" r:id="rId9" imgW="1041400" imgH="304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159" y="3320850"/>
                          <a:ext cx="1363662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11188" y="3429000"/>
            <a:ext cx="8026400" cy="2085975"/>
          </a:xfrm>
          <a:prstGeom prst="rect">
            <a:avLst/>
          </a:prstGeom>
          <a:noFill/>
          <a:ln w="57150">
            <a:solidFill>
              <a:srgbClr val="000099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注：二项分布是最重要的离散型概率分布之一。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时，二项分布即为（</a:t>
            </a:r>
            <a:r>
              <a:rPr lang="en-US" sz="2400" b="0" dirty="0">
                <a:latin typeface="+mn-lt"/>
                <a:ea typeface="黑体" panose="02010609060101010101" pitchFamily="49" charset="-122"/>
              </a:rPr>
              <a:t>0—1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）分布；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                        当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很大、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很小时，二项分布近似于</a:t>
            </a:r>
            <a:r>
              <a:rPr lang="zh-CN" altLang="en-US" sz="2400" b="0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400" b="0" i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= n p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泊松分布。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476250" y="4938713"/>
            <a:ext cx="1841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2400" b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95313" y="4619943"/>
            <a:ext cx="2800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</a:t>
            </a:r>
            <a:r>
              <a:rPr lang="zh-CN" altLang="en-US" b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定理表明：  </a:t>
            </a:r>
            <a:r>
              <a:rPr lang="zh-CN" altLang="en-US" b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b="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3" grpId="0" animBg="1" build="allAtOnce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/>
          <p:nvPr/>
        </p:nvSpPr>
        <p:spPr>
          <a:xfrm>
            <a:off x="304800" y="725170"/>
            <a:ext cx="8588375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</a:rPr>
              <a:t>在实际计算中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</a:rPr>
              <a:t>当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 20,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 0.05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可用上述公式近似计算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而当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 100, 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np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 10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时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charset="-122"/>
                <a:sym typeface="Euclid Symbol" panose="05050102010706020507" pitchFamily="18" charset="2"/>
              </a:rPr>
              <a:t>精度更好</a:t>
            </a:r>
            <a:endParaRPr lang="zh-CN" altLang="en-US" sz="2400" b="1" dirty="0">
              <a:latin typeface="Times New Roman" panose="02020603050405020304" pitchFamily="18" charset="0"/>
              <a:ea typeface="楷体_GB2312" panose="02010609030101010101" charset="-122"/>
              <a:sym typeface="Euclid Symbol" panose="05050102010706020507" pitchFamily="18" charset="2"/>
            </a:endParaRPr>
          </a:p>
        </p:txBody>
      </p:sp>
      <p:sp>
        <p:nvSpPr>
          <p:cNvPr id="153603" name="Text Box 3"/>
          <p:cNvSpPr txBox="1"/>
          <p:nvPr/>
        </p:nvSpPr>
        <p:spPr>
          <a:xfrm>
            <a:off x="538798" y="3681413"/>
            <a:ext cx="78152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charset="-122"/>
              </a:rPr>
              <a:t>  0     0.349      0.358        0.369        0.366        0.368 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53604" name="Text Box 4"/>
          <p:cNvSpPr txBox="1"/>
          <p:nvPr/>
        </p:nvSpPr>
        <p:spPr>
          <a:xfrm>
            <a:off x="554673" y="4129088"/>
            <a:ext cx="78152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charset="-122"/>
              </a:rPr>
              <a:t>  1     0.305      0.377        0.372        0.370        0.368 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53605" name="Text Box 5"/>
          <p:cNvSpPr txBox="1"/>
          <p:nvPr/>
        </p:nvSpPr>
        <p:spPr>
          <a:xfrm>
            <a:off x="548323" y="4530725"/>
            <a:ext cx="78152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charset="-122"/>
              </a:rPr>
              <a:t>  2     0.194      0.189        0.186        0.185        0.184 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53606" name="Text Box 6"/>
          <p:cNvSpPr txBox="1"/>
          <p:nvPr/>
        </p:nvSpPr>
        <p:spPr>
          <a:xfrm>
            <a:off x="538798" y="5030788"/>
            <a:ext cx="78152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charset="-122"/>
              </a:rPr>
              <a:t>  3     0.057      0.060        0.060        0.061        0.061 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53607" name="Text Box 7"/>
          <p:cNvSpPr txBox="1"/>
          <p:nvPr/>
        </p:nvSpPr>
        <p:spPr>
          <a:xfrm>
            <a:off x="538798" y="5491163"/>
            <a:ext cx="78025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_GB2312" panose="02010609030101010101" charset="-122"/>
              </a:rPr>
              <a:t>  4     0.011      0.013        0.014        0.015        0.015 </a:t>
            </a:r>
            <a:endParaRPr lang="en-US" altLang="zh-CN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24510" y="1819275"/>
            <a:ext cx="8305800" cy="4295775"/>
            <a:chOff x="240" y="1383"/>
            <a:chExt cx="5232" cy="2706"/>
          </a:xfrm>
        </p:grpSpPr>
        <p:sp>
          <p:nvSpPr>
            <p:cNvPr id="61449" name="Line 9"/>
            <p:cNvSpPr/>
            <p:nvPr/>
          </p:nvSpPr>
          <p:spPr>
            <a:xfrm>
              <a:off x="240" y="2496"/>
              <a:ext cx="52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Text Box 10"/>
            <p:cNvSpPr txBox="1"/>
            <p:nvPr/>
          </p:nvSpPr>
          <p:spPr>
            <a:xfrm>
              <a:off x="278" y="1388"/>
              <a:ext cx="5142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                           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按二项分布                         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Possion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                                                                           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公式 </a:t>
              </a:r>
              <a:endParaRPr lang="zh-CN" altLang="en-US" sz="2800" i="1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1" name="Text Box 11"/>
            <p:cNvSpPr txBox="1"/>
            <p:nvPr/>
          </p:nvSpPr>
          <p:spPr>
            <a:xfrm>
              <a:off x="294" y="1977"/>
              <a:ext cx="27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k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2" name="Rectangle 12"/>
            <p:cNvSpPr/>
            <p:nvPr/>
          </p:nvSpPr>
          <p:spPr>
            <a:xfrm>
              <a:off x="721" y="1887"/>
              <a:ext cx="864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 n=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10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p=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0.1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3" name="Rectangle 13"/>
            <p:cNvSpPr/>
            <p:nvPr/>
          </p:nvSpPr>
          <p:spPr>
            <a:xfrm>
              <a:off x="1537" y="1887"/>
              <a:ext cx="1056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n=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20 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p=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0.05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4" name="Rectangle 14"/>
            <p:cNvSpPr/>
            <p:nvPr/>
          </p:nvSpPr>
          <p:spPr>
            <a:xfrm>
              <a:off x="2449" y="1887"/>
              <a:ext cx="1056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n=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40 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p=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0.025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5" name="Rectangle 15"/>
            <p:cNvSpPr/>
            <p:nvPr/>
          </p:nvSpPr>
          <p:spPr>
            <a:xfrm>
              <a:off x="3457" y="1887"/>
              <a:ext cx="1056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n=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100 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p=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0.01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6" name="Rectangle 16"/>
            <p:cNvSpPr/>
            <p:nvPr/>
          </p:nvSpPr>
          <p:spPr>
            <a:xfrm>
              <a:off x="4377" y="2032"/>
              <a:ext cx="105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  <a:sym typeface="Euclid Symbol" panose="05050102010706020507" pitchFamily="18" charset="2"/>
                </a:rPr>
                <a:t>=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np=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1 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61457" name="Line 17"/>
            <p:cNvSpPr/>
            <p:nvPr/>
          </p:nvSpPr>
          <p:spPr>
            <a:xfrm>
              <a:off x="672" y="1392"/>
              <a:ext cx="0" cy="2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Line 18"/>
            <p:cNvSpPr/>
            <p:nvPr/>
          </p:nvSpPr>
          <p:spPr>
            <a:xfrm>
              <a:off x="4298" y="1383"/>
              <a:ext cx="0" cy="26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Line 19"/>
            <p:cNvSpPr/>
            <p:nvPr/>
          </p:nvSpPr>
          <p:spPr>
            <a:xfrm>
              <a:off x="672" y="1920"/>
              <a:ext cx="4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20"/>
            <p:cNvSpPr/>
            <p:nvPr/>
          </p:nvSpPr>
          <p:spPr>
            <a:xfrm>
              <a:off x="1462" y="1920"/>
              <a:ext cx="0" cy="2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21"/>
            <p:cNvSpPr/>
            <p:nvPr/>
          </p:nvSpPr>
          <p:spPr>
            <a:xfrm>
              <a:off x="3386" y="1920"/>
              <a:ext cx="0" cy="2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2"/>
            <p:cNvSpPr/>
            <p:nvPr/>
          </p:nvSpPr>
          <p:spPr>
            <a:xfrm>
              <a:off x="2352" y="1929"/>
              <a:ext cx="0" cy="2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/>
      <p:bldP spid="153604" grpId="0"/>
      <p:bldP spid="153605" grpId="0"/>
      <p:bldP spid="153606" grpId="0"/>
      <p:bldP spid="153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468313" y="1608138"/>
            <a:ext cx="75612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有许多随机试验的结果本身就是数量，比如：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57188" y="2915603"/>
            <a:ext cx="4010025" cy="2767012"/>
            <a:chOff x="225" y="1842"/>
            <a:chExt cx="2526" cy="1743"/>
          </a:xfrm>
        </p:grpSpPr>
        <p:pic>
          <p:nvPicPr>
            <p:cNvPr id="15378" name="Picture 4" descr="68907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842"/>
              <a:ext cx="2064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9" name="Rectangle 5"/>
            <p:cNvSpPr>
              <a:spLocks noChangeArrowheads="1"/>
            </p:cNvSpPr>
            <p:nvPr/>
          </p:nvSpPr>
          <p:spPr bwMode="auto">
            <a:xfrm>
              <a:off x="225" y="3294"/>
              <a:ext cx="25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掷一颗骰子面上出现的点数；</a:t>
              </a:r>
              <a:endParaRPr lang="zh-CN" altLang="en-US" b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5374" name="Picture 10" descr="CH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2808605"/>
            <a:ext cx="3136900" cy="247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/>
          <p:nvPr/>
        </p:nvGrpSpPr>
        <p:grpSpPr bwMode="auto">
          <a:xfrm>
            <a:off x="4752340" y="2817178"/>
            <a:ext cx="3852862" cy="2994024"/>
            <a:chOff x="2771" y="1800"/>
            <a:chExt cx="2427" cy="1886"/>
          </a:xfrm>
        </p:grpSpPr>
        <p:sp>
          <p:nvSpPr>
            <p:cNvPr id="15372" name="Rectangle 13"/>
            <p:cNvSpPr>
              <a:spLocks noChangeArrowheads="1"/>
            </p:cNvSpPr>
            <p:nvPr/>
          </p:nvSpPr>
          <p:spPr bwMode="auto">
            <a:xfrm>
              <a:off x="2771" y="3395"/>
              <a:ext cx="24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月份徐州的最高温度；</a:t>
              </a:r>
              <a:endParaRPr lang="zh-CN" altLang="en-US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373" name="Picture 14" descr="SUNFACE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" y="1800"/>
              <a:ext cx="751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4695" name="Rectangle 15"/>
          <p:cNvSpPr>
            <a:spLocks noChangeArrowheads="1"/>
          </p:cNvSpPr>
          <p:nvPr/>
        </p:nvSpPr>
        <p:spPr bwMode="auto">
          <a:xfrm>
            <a:off x="500063" y="762000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一、随机变量的定义</a:t>
            </a:r>
            <a:endParaRPr lang="zh-CN" altLang="en-US" sz="2800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utoUpdateAnimBg="0"/>
      <p:bldP spid="1146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659448" y="895985"/>
            <a:ext cx="369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泊松分布的应用</a:t>
            </a:r>
            <a:endParaRPr lang="zh-CN" altLang="en-US" sz="2800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659766" y="1502410"/>
            <a:ext cx="8072438" cy="4748213"/>
            <a:chOff x="1027" y="700"/>
            <a:chExt cx="5085" cy="2991"/>
          </a:xfrm>
        </p:grpSpPr>
        <p:sp>
          <p:nvSpPr>
            <p:cNvPr id="57349" name="Text Box 19"/>
            <p:cNvSpPr txBox="1">
              <a:spLocks noChangeArrowheads="1"/>
            </p:cNvSpPr>
            <p:nvPr/>
          </p:nvSpPr>
          <p:spPr bwMode="auto">
            <a:xfrm>
              <a:off x="1027" y="700"/>
              <a:ext cx="508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常与单位时间（或单位面积、单位产品等）上的计数过程相联系，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0" name="Text Box 20"/>
            <p:cNvSpPr txBox="1">
              <a:spLocks noChangeArrowheads="1"/>
            </p:cNvSpPr>
            <p:nvPr/>
          </p:nvSpPr>
          <p:spPr bwMode="auto">
            <a:xfrm>
              <a:off x="1648" y="1223"/>
              <a:ext cx="16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大卖场的顾客数；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2" name="Text Box 22"/>
            <p:cNvSpPr txBox="1">
              <a:spLocks noChangeArrowheads="1"/>
            </p:cNvSpPr>
            <p:nvPr/>
          </p:nvSpPr>
          <p:spPr bwMode="auto">
            <a:xfrm>
              <a:off x="1610" y="1559"/>
              <a:ext cx="33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市级医院急诊病人数；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3" name="Text Box 23"/>
            <p:cNvSpPr txBox="1">
              <a:spLocks noChangeArrowheads="1"/>
            </p:cNvSpPr>
            <p:nvPr/>
          </p:nvSpPr>
          <p:spPr bwMode="auto">
            <a:xfrm>
              <a:off x="1579" y="1905"/>
              <a:ext cx="27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某地区发生的交通事故的次数</a:t>
              </a:r>
              <a:r>
                <a:rPr lang="en-US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4" name="Text Box 25"/>
            <p:cNvSpPr txBox="1">
              <a:spLocks noChangeArrowheads="1"/>
            </p:cNvSpPr>
            <p:nvPr/>
          </p:nvSpPr>
          <p:spPr bwMode="auto">
            <a:xfrm>
              <a:off x="1623" y="2874"/>
              <a:ext cx="2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一个容器中的细菌数；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5" name="Text Box 26"/>
            <p:cNvSpPr txBox="1">
              <a:spLocks noChangeArrowheads="1"/>
            </p:cNvSpPr>
            <p:nvPr/>
          </p:nvSpPr>
          <p:spPr bwMode="auto">
            <a:xfrm>
              <a:off x="1628" y="3250"/>
              <a:ext cx="2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一本书一页中的印刷错误数；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6" name="Text Box 27"/>
            <p:cNvSpPr txBox="1">
              <a:spLocks noChangeArrowheads="1"/>
            </p:cNvSpPr>
            <p:nvPr/>
          </p:nvSpPr>
          <p:spPr bwMode="auto">
            <a:xfrm>
              <a:off x="1623" y="2568"/>
              <a:ext cx="2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一匹布上的疵点个数；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7" name="Rectangle 30"/>
            <p:cNvSpPr>
              <a:spLocks noChangeArrowheads="1"/>
            </p:cNvSpPr>
            <p:nvPr/>
          </p:nvSpPr>
          <p:spPr bwMode="auto">
            <a:xfrm>
              <a:off x="1072" y="1523"/>
              <a:ext cx="310" cy="1687"/>
            </a:xfrm>
            <a:prstGeom prst="rect">
              <a:avLst/>
            </a:prstGeom>
            <a:noFill/>
            <a:ln w="38100">
              <a:solidFill>
                <a:srgbClr val="FFCC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用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场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7358" name="Object 33"/>
            <p:cNvGraphicFramePr>
              <a:graphicFrameLocks noChangeAspect="1"/>
            </p:cNvGraphicFramePr>
            <p:nvPr/>
          </p:nvGraphicFramePr>
          <p:xfrm>
            <a:off x="1714" y="3541"/>
            <a:ext cx="1151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8" name="Equation" r:id="rId1" imgW="1003300" imgH="101600" progId="Equation.3">
                    <p:embed/>
                  </p:oleObj>
                </mc:Choice>
                <mc:Fallback>
                  <p:oleObj name="Equation" r:id="rId1" imgW="1003300" imgH="101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3541"/>
                          <a:ext cx="1151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59" name="Group 34"/>
            <p:cNvGrpSpPr/>
            <p:nvPr/>
          </p:nvGrpSpPr>
          <p:grpSpPr bwMode="auto">
            <a:xfrm>
              <a:off x="1603" y="2245"/>
              <a:ext cx="2734" cy="291"/>
              <a:chOff x="1603" y="2291"/>
              <a:chExt cx="2734" cy="291"/>
            </a:xfrm>
          </p:grpSpPr>
          <p:sp>
            <p:nvSpPr>
              <p:cNvPr id="57360" name="Text Box 35"/>
              <p:cNvSpPr txBox="1">
                <a:spLocks noChangeArrowheads="1"/>
              </p:cNvSpPr>
              <p:nvPr/>
            </p:nvSpPr>
            <p:spPr bwMode="auto">
              <a:xfrm>
                <a:off x="1603" y="2291"/>
                <a:ext cx="27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放射性物质发出的  粒子数；</a:t>
                </a:r>
                <a:endPara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57361" name="Object 36"/>
              <p:cNvGraphicFramePr>
                <a:graphicFrameLocks noChangeAspect="1"/>
              </p:cNvGraphicFramePr>
              <p:nvPr/>
            </p:nvGraphicFramePr>
            <p:xfrm>
              <a:off x="3217" y="2338"/>
              <a:ext cx="159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9" name="Equation" r:id="rId3" imgW="228600" imgH="203200" progId="Equation.DSMT4">
                      <p:embed/>
                    </p:oleObj>
                  </mc:Choice>
                  <mc:Fallback>
                    <p:oleObj name="Equation" r:id="rId3" imgW="228600" imgH="2032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7" y="2338"/>
                            <a:ext cx="159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/>
          <p:nvPr/>
        </p:nvSpPr>
        <p:spPr>
          <a:xfrm>
            <a:off x="441325" y="794385"/>
            <a:ext cx="85959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例</a:t>
            </a:r>
            <a:r>
              <a:rPr lang="en-US" altLang="zh-CN" sz="24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有产品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15000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件，其中次品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件，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今抽取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100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件，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69989" name="Text Box 5"/>
          <p:cNvSpPr txBox="1"/>
          <p:nvPr/>
        </p:nvSpPr>
        <p:spPr>
          <a:xfrm>
            <a:off x="1093312" y="1198880"/>
            <a:ext cx="3397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求有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件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是次品的概率。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64276" y="306896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400" b="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练习  </a:t>
            </a: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人射击的目中率为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表示首次击中目标时射击次数，求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的分布律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  <p:bldP spid="169989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 bwMode="auto">
          <a:xfrm>
            <a:off x="971600" y="1105099"/>
            <a:ext cx="7272807" cy="1747837"/>
            <a:chOff x="1066" y="913"/>
            <a:chExt cx="4281" cy="1101"/>
          </a:xfrm>
        </p:grpSpPr>
        <p:pic>
          <p:nvPicPr>
            <p:cNvPr id="8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844" y="1676400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    </a:t>
            </a:r>
            <a:r>
              <a:rPr lang="zh-CN" altLang="en-US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随机变量的分布函数</a:t>
            </a:r>
            <a:endParaRPr kumimoji="1" lang="zh-CN" altLang="en-US" sz="3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321768" y="326582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一、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分布函数的概念定义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2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13384" y="4144963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二、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分布函数的性质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03425" y="3117850"/>
            <a:ext cx="1222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分布律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9" name="TextBox 52"/>
          <p:cNvSpPr txBox="1">
            <a:spLocks noChangeArrowheads="1"/>
          </p:cNvSpPr>
          <p:nvPr/>
        </p:nvSpPr>
        <p:spPr bwMode="auto">
          <a:xfrm>
            <a:off x="1077913" y="2206625"/>
            <a:ext cx="3467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b="0" i="1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69975" y="4062413"/>
            <a:ext cx="562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不是离散的，怎么讨论分布？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50925" y="5110163"/>
            <a:ext cx="664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目的：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寻找一个统一的描述随机变量分布的工具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473575" y="2225675"/>
            <a:ext cx="2852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取值可以一一列出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endParaRPr lang="zh-CN" altLang="en-US" b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84375" y="4619625"/>
            <a:ext cx="3878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b="0">
                <a:solidFill>
                  <a:schemeClr val="tx1"/>
                </a:solidFill>
              </a:rPr>
              <a:t>：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投资收益、成绩、寿命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950" y="4605338"/>
            <a:ext cx="2852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</a:rPr>
              <a:t>(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取值充满某些区间</a:t>
            </a:r>
            <a:r>
              <a:rPr lang="en-US" altLang="zh-CN" b="0">
                <a:solidFill>
                  <a:srgbClr val="0000FF"/>
                </a:solidFill>
              </a:rPr>
              <a:t>)</a:t>
            </a:r>
            <a:endParaRPr lang="zh-CN" altLang="en-US" b="0">
              <a:solidFill>
                <a:srgbClr val="0000FF"/>
              </a:solidFill>
            </a:endParaRP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3298825" y="2724150"/>
            <a:ext cx="3897313" cy="1371600"/>
            <a:chOff x="1143000" y="2057400"/>
            <a:chExt cx="3897313" cy="1371600"/>
          </a:xfrm>
        </p:grpSpPr>
        <p:grpSp>
          <p:nvGrpSpPr>
            <p:cNvPr id="61452" name="组合 6"/>
            <p:cNvGrpSpPr/>
            <p:nvPr/>
          </p:nvGrpSpPr>
          <p:grpSpPr bwMode="auto">
            <a:xfrm>
              <a:off x="1143000" y="2057400"/>
              <a:ext cx="3886200" cy="1371600"/>
              <a:chOff x="1143000" y="2057400"/>
              <a:chExt cx="4191000" cy="137160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143000" y="2743200"/>
                <a:ext cx="4191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5400000">
                <a:off x="1143716" y="2743200"/>
                <a:ext cx="1371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1453" name="Object 36"/>
            <p:cNvGraphicFramePr>
              <a:graphicFrameLocks noChangeAspect="1"/>
            </p:cNvGraphicFramePr>
            <p:nvPr/>
          </p:nvGraphicFramePr>
          <p:xfrm>
            <a:off x="1295400" y="2286000"/>
            <a:ext cx="3905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1" imgW="177800" imgH="165100" progId="Equation.DSMT4">
                    <p:embed/>
                  </p:oleObj>
                </mc:Choice>
                <mc:Fallback>
                  <p:oleObj name="Equation" r:id="rId1" imgW="177800" imgH="1651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286000"/>
                          <a:ext cx="3905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37"/>
            <p:cNvGraphicFramePr>
              <a:graphicFrameLocks noChangeAspect="1"/>
            </p:cNvGraphicFramePr>
            <p:nvPr/>
          </p:nvGraphicFramePr>
          <p:xfrm>
            <a:off x="1295400" y="2971800"/>
            <a:ext cx="334963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3" imgW="152400" imgH="165100" progId="Equation.DSMT4">
                    <p:embed/>
                  </p:oleObj>
                </mc:Choice>
                <mc:Fallback>
                  <p:oleObj name="Equation" r:id="rId3" imgW="152400" imgH="1651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971800"/>
                          <a:ext cx="334963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38"/>
            <p:cNvGraphicFramePr>
              <a:graphicFrameLocks noChangeAspect="1"/>
            </p:cNvGraphicFramePr>
            <p:nvPr/>
          </p:nvGraphicFramePr>
          <p:xfrm>
            <a:off x="1981200" y="2209800"/>
            <a:ext cx="334963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5" imgW="152400" imgH="228600" progId="Equation.DSMT4">
                    <p:embed/>
                  </p:oleObj>
                </mc:Choice>
                <mc:Fallback>
                  <p:oleObj name="Equation" r:id="rId5" imgW="15240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2209800"/>
                          <a:ext cx="334963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39"/>
            <p:cNvGraphicFramePr>
              <a:graphicFrameLocks noChangeAspect="1"/>
            </p:cNvGraphicFramePr>
            <p:nvPr/>
          </p:nvGraphicFramePr>
          <p:xfrm>
            <a:off x="2667000" y="2209800"/>
            <a:ext cx="36195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7" imgW="165100" imgH="228600" progId="Equation.DSMT4">
                    <p:embed/>
                  </p:oleObj>
                </mc:Choice>
                <mc:Fallback>
                  <p:oleObj name="Equation" r:id="rId7" imgW="16510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2209800"/>
                          <a:ext cx="36195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7" name="Object 40"/>
            <p:cNvGraphicFramePr>
              <a:graphicFrameLocks noChangeAspect="1"/>
            </p:cNvGraphicFramePr>
            <p:nvPr/>
          </p:nvGraphicFramePr>
          <p:xfrm>
            <a:off x="4038600" y="2209800"/>
            <a:ext cx="36195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9" imgW="165100" imgH="228600" progId="Equation.DSMT4">
                    <p:embed/>
                  </p:oleObj>
                </mc:Choice>
                <mc:Fallback>
                  <p:oleObj name="Equation" r:id="rId9" imgW="165100" imgH="2286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2209800"/>
                          <a:ext cx="36195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8" name="Object 41"/>
            <p:cNvGraphicFramePr>
              <a:graphicFrameLocks noChangeAspect="1"/>
            </p:cNvGraphicFramePr>
            <p:nvPr/>
          </p:nvGraphicFramePr>
          <p:xfrm>
            <a:off x="1959163" y="2895600"/>
            <a:ext cx="390525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11" imgW="177800" imgH="228600" progId="Equation.DSMT4">
                    <p:embed/>
                  </p:oleObj>
                </mc:Choice>
                <mc:Fallback>
                  <p:oleObj name="Equation" r:id="rId11" imgW="177800" imgH="228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163" y="2895600"/>
                          <a:ext cx="390525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9" name="Object 42"/>
            <p:cNvGraphicFramePr>
              <a:graphicFrameLocks noChangeAspect="1"/>
            </p:cNvGraphicFramePr>
            <p:nvPr/>
          </p:nvGraphicFramePr>
          <p:xfrm>
            <a:off x="2652713" y="2895600"/>
            <a:ext cx="41910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3" imgW="190500" imgH="228600" progId="Equation.DSMT4">
                    <p:embed/>
                  </p:oleObj>
                </mc:Choice>
                <mc:Fallback>
                  <p:oleObj name="Equation" r:id="rId13" imgW="19050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713" y="2895600"/>
                          <a:ext cx="41910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0" name="Object 43"/>
            <p:cNvGraphicFramePr>
              <a:graphicFrameLocks noChangeAspect="1"/>
            </p:cNvGraphicFramePr>
            <p:nvPr/>
          </p:nvGraphicFramePr>
          <p:xfrm>
            <a:off x="4025900" y="2895600"/>
            <a:ext cx="417513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5" imgW="190500" imgH="228600" progId="Equation.DSMT4">
                    <p:embed/>
                  </p:oleObj>
                </mc:Choice>
                <mc:Fallback>
                  <p:oleObj name="Equation" r:id="rId15" imgW="19050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900" y="2895600"/>
                          <a:ext cx="417513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1" name="Object 44"/>
            <p:cNvGraphicFramePr>
              <a:graphicFrameLocks noChangeAspect="1"/>
            </p:cNvGraphicFramePr>
            <p:nvPr/>
          </p:nvGraphicFramePr>
          <p:xfrm>
            <a:off x="3352800" y="2362200"/>
            <a:ext cx="39211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17" imgW="177800" imgH="101600" progId="Equation.DSMT4">
                    <p:embed/>
                  </p:oleObj>
                </mc:Choice>
                <mc:Fallback>
                  <p:oleObj name="Equation" r:id="rId17" imgW="177800" imgH="101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2362200"/>
                          <a:ext cx="392113" cy="223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2" name="Object 45"/>
            <p:cNvGraphicFramePr>
              <a:graphicFrameLocks noChangeAspect="1"/>
            </p:cNvGraphicFramePr>
            <p:nvPr/>
          </p:nvGraphicFramePr>
          <p:xfrm>
            <a:off x="3352800" y="3048000"/>
            <a:ext cx="39211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Equation" r:id="rId19" imgW="177800" imgH="101600" progId="Equation.DSMT4">
                    <p:embed/>
                  </p:oleObj>
                </mc:Choice>
                <mc:Fallback>
                  <p:oleObj name="Equation" r:id="rId19" imgW="177800" imgH="1016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3048000"/>
                          <a:ext cx="392113" cy="223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3" name="Object 46"/>
            <p:cNvGraphicFramePr>
              <a:graphicFrameLocks noChangeAspect="1"/>
            </p:cNvGraphicFramePr>
            <p:nvPr/>
          </p:nvGraphicFramePr>
          <p:xfrm>
            <a:off x="4648200" y="2362200"/>
            <a:ext cx="39211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20" imgW="177800" imgH="101600" progId="Equation.DSMT4">
                    <p:embed/>
                  </p:oleObj>
                </mc:Choice>
                <mc:Fallback>
                  <p:oleObj name="Equation" r:id="rId20" imgW="177800" imgH="1016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2362200"/>
                          <a:ext cx="392113" cy="223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4" name="Object 47"/>
            <p:cNvGraphicFramePr>
              <a:graphicFrameLocks noChangeAspect="1"/>
            </p:cNvGraphicFramePr>
            <p:nvPr/>
          </p:nvGraphicFramePr>
          <p:xfrm>
            <a:off x="4648200" y="3066800"/>
            <a:ext cx="392113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Equation" r:id="rId21" imgW="177800" imgH="101600" progId="Equation.DSMT4">
                    <p:embed/>
                  </p:oleObj>
                </mc:Choice>
                <mc:Fallback>
                  <p:oleObj name="Equation" r:id="rId21" imgW="177800" imgH="1016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3066800"/>
                          <a:ext cx="392113" cy="223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42900" y="1065213"/>
            <a:ext cx="3714750" cy="5372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一、分布函数的概念</a:t>
            </a:r>
            <a:endParaRPr lang="zh-CN" altLang="en-US" sz="2800" b="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71513" y="1676400"/>
            <a:ext cx="215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概念的引入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39" grpId="0"/>
      <p:bldP spid="33" grpId="0"/>
      <p:bldP spid="34" grpId="0"/>
      <p:bldP spid="40" grpId="0"/>
      <p:bldP spid="41" grpId="0"/>
      <p:bldP spid="42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797300" y="4824413"/>
            <a:ext cx="838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2069" name="TextBox 8"/>
          <p:cNvSpPr txBox="1">
            <a:spLocks noChangeArrowheads="1"/>
          </p:cNvSpPr>
          <p:nvPr/>
        </p:nvSpPr>
        <p:spPr bwMode="auto">
          <a:xfrm>
            <a:off x="381000" y="10906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考试成绩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18684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产品寿命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831975" y="1874838"/>
          <a:ext cx="35131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1" imgW="2133600" imgH="203200" progId="Equation.DSMT4">
                  <p:embed/>
                </p:oleObj>
              </mc:Choice>
              <mc:Fallback>
                <p:oleObj name="Equation" r:id="rId1" imgW="2133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874838"/>
                        <a:ext cx="35131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259013" y="2627313"/>
          <a:ext cx="26527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1206500" imgH="228600" progId="Equation.DSMT4">
                  <p:embed/>
                </p:oleObj>
              </mc:Choice>
              <mc:Fallback>
                <p:oleObj name="Equation" r:id="rId3" imgW="1206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627313"/>
                        <a:ext cx="26527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68388" y="3224213"/>
          <a:ext cx="2346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224213"/>
                        <a:ext cx="2346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2209800" y="4908550"/>
          <a:ext cx="252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7" imgW="152400" imgH="165100" progId="Equation.DSMT4">
                  <p:embed/>
                </p:oleObj>
              </mc:Choice>
              <mc:Fallback>
                <p:oleObj name="Equation" r:id="rId7" imgW="152400" imgH="16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08550"/>
                        <a:ext cx="2524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1000" y="48323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若对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1079500" y="4883150"/>
          <a:ext cx="1033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9" imgW="469900" imgH="177800" progId="Equation.DSMT4">
                  <p:embed/>
                </p:oleObj>
              </mc:Choice>
              <mc:Fallback>
                <p:oleObj name="Equation" r:id="rId9" imgW="4699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83150"/>
                        <a:ext cx="1033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角星 18"/>
          <p:cNvSpPr/>
          <p:nvPr/>
        </p:nvSpPr>
        <p:spPr bwMode="auto">
          <a:xfrm>
            <a:off x="4787900" y="4941888"/>
            <a:ext cx="357188" cy="300037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3140075" y="3763963"/>
          <a:ext cx="1144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1" imgW="520700" imgH="228600" progId="Equation.DSMT4">
                  <p:embed/>
                </p:oleObj>
              </mc:Choice>
              <mc:Fallback>
                <p:oleObj name="Equation" r:id="rId11" imgW="520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763963"/>
                        <a:ext cx="11445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62213" y="4887913"/>
          <a:ext cx="11445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3" imgW="520700" imgH="203200" progId="Equation.DSMT4">
                  <p:embed/>
                </p:oleObj>
              </mc:Choice>
              <mc:Fallback>
                <p:oleObj name="Equation" r:id="rId13" imgW="5207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887913"/>
                        <a:ext cx="11445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3568700" y="4900613"/>
          <a:ext cx="10318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5" imgW="469900" imgH="203200" progId="Equation.DSMT4">
                  <p:embed/>
                </p:oleObj>
              </mc:Choice>
              <mc:Fallback>
                <p:oleObj name="Equation" r:id="rId15" imgW="4699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900613"/>
                        <a:ext cx="10318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1828800" y="1139825"/>
          <a:ext cx="3011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7" imgW="1765300" imgH="203200" progId="Equation.DSMT4">
                  <p:embed/>
                </p:oleObj>
              </mc:Choice>
              <mc:Fallback>
                <p:oleObj name="Equation" r:id="rId17" imgW="1765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39825"/>
                        <a:ext cx="30114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81000" y="2597150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问题转化为：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2"/>
          <p:cNvGrpSpPr/>
          <p:nvPr/>
        </p:nvGrpSpPr>
        <p:grpSpPr bwMode="auto">
          <a:xfrm>
            <a:off x="6634163" y="2462213"/>
            <a:ext cx="1747837" cy="1430337"/>
            <a:chOff x="6324600" y="2895600"/>
            <a:chExt cx="1747838" cy="1430338"/>
          </a:xfrm>
        </p:grpSpPr>
        <p:graphicFrame>
          <p:nvGraphicFramePr>
            <p:cNvPr id="62508" name="Object 16"/>
            <p:cNvGraphicFramePr>
              <a:graphicFrameLocks noChangeAspect="1"/>
            </p:cNvGraphicFramePr>
            <p:nvPr/>
          </p:nvGraphicFramePr>
          <p:xfrm>
            <a:off x="7543800" y="2895600"/>
            <a:ext cx="29845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19" imgW="114300" imgH="177800" progId="Equation.DSMT4">
                    <p:embed/>
                  </p:oleObj>
                </mc:Choice>
                <mc:Fallback>
                  <p:oleObj name="Equation" r:id="rId19" imgW="114300" imgH="177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2895600"/>
                          <a:ext cx="298450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2509" name="Picture 3" descr="PE02604_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2895600"/>
              <a:ext cx="1747838" cy="143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34"/>
          <p:cNvGrpSpPr/>
          <p:nvPr/>
        </p:nvGrpSpPr>
        <p:grpSpPr bwMode="auto">
          <a:xfrm>
            <a:off x="914400" y="4197350"/>
            <a:ext cx="2209800" cy="579438"/>
            <a:chOff x="914400" y="4876800"/>
            <a:chExt cx="2209800" cy="579438"/>
          </a:xfrm>
        </p:grpSpPr>
        <p:graphicFrame>
          <p:nvGraphicFramePr>
            <p:cNvPr id="62502" name="Object 14"/>
            <p:cNvGraphicFramePr>
              <a:graphicFrameLocks noChangeAspect="1"/>
            </p:cNvGraphicFramePr>
            <p:nvPr/>
          </p:nvGraphicFramePr>
          <p:xfrm>
            <a:off x="1295400" y="4953000"/>
            <a:ext cx="334963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2" imgW="152400" imgH="228600" progId="Equation.DSMT4">
                    <p:embed/>
                  </p:oleObj>
                </mc:Choice>
                <mc:Fallback>
                  <p:oleObj name="Equation" r:id="rId22" imgW="1524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4953000"/>
                          <a:ext cx="334963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3" name="Object 15"/>
            <p:cNvGraphicFramePr>
              <a:graphicFrameLocks noChangeAspect="1"/>
            </p:cNvGraphicFramePr>
            <p:nvPr/>
          </p:nvGraphicFramePr>
          <p:xfrm>
            <a:off x="2286000" y="4953000"/>
            <a:ext cx="36195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24" imgW="165100" imgH="228600" progId="Equation.DSMT4">
                    <p:embed/>
                  </p:oleObj>
                </mc:Choice>
                <mc:Fallback>
                  <p:oleObj name="Equation" r:id="rId24" imgW="1651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953000"/>
                          <a:ext cx="36195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504" name="组合 34"/>
            <p:cNvGrpSpPr/>
            <p:nvPr/>
          </p:nvGrpSpPr>
          <p:grpSpPr bwMode="auto">
            <a:xfrm>
              <a:off x="914400" y="4876800"/>
              <a:ext cx="2209800" cy="152400"/>
              <a:chOff x="914400" y="4876800"/>
              <a:chExt cx="2209800" cy="15240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914400" y="4953000"/>
                <a:ext cx="2209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椭圆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286000" y="4876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4" name="任意多边形 33"/>
          <p:cNvSpPr/>
          <p:nvPr/>
        </p:nvSpPr>
        <p:spPr>
          <a:xfrm>
            <a:off x="1449388" y="3900488"/>
            <a:ext cx="925512" cy="395287"/>
          </a:xfrm>
          <a:custGeom>
            <a:avLst/>
            <a:gdLst>
              <a:gd name="connsiteX0" fmla="*/ 0 w 926275"/>
              <a:gd name="connsiteY0" fmla="*/ 372093 h 395844"/>
              <a:gd name="connsiteX1" fmla="*/ 415636 w 926275"/>
              <a:gd name="connsiteY1" fmla="*/ 3958 h 395844"/>
              <a:gd name="connsiteX2" fmla="*/ 926275 w 926275"/>
              <a:gd name="connsiteY2" fmla="*/ 395844 h 395844"/>
              <a:gd name="connsiteX3" fmla="*/ 926275 w 926275"/>
              <a:gd name="connsiteY3" fmla="*/ 395844 h 395844"/>
              <a:gd name="connsiteX4" fmla="*/ 914400 w 926275"/>
              <a:gd name="connsiteY4" fmla="*/ 383969 h 39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75" h="395844">
                <a:moveTo>
                  <a:pt x="0" y="372093"/>
                </a:moveTo>
                <a:cubicBezTo>
                  <a:pt x="130628" y="186046"/>
                  <a:pt x="261257" y="0"/>
                  <a:pt x="415636" y="3958"/>
                </a:cubicBezTo>
                <a:cubicBezTo>
                  <a:pt x="570015" y="7916"/>
                  <a:pt x="926275" y="395844"/>
                  <a:pt x="926275" y="395844"/>
                </a:cubicBezTo>
                <a:lnTo>
                  <a:pt x="926275" y="395844"/>
                </a:lnTo>
                <a:lnTo>
                  <a:pt x="914400" y="383969"/>
                </a:ln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/>
          </a:p>
        </p:txBody>
      </p:sp>
      <p:sp>
        <p:nvSpPr>
          <p:cNvPr id="36" name="任意多边形 35"/>
          <p:cNvSpPr/>
          <p:nvPr/>
        </p:nvSpPr>
        <p:spPr>
          <a:xfrm>
            <a:off x="487363" y="3643313"/>
            <a:ext cx="1887537" cy="641350"/>
          </a:xfrm>
          <a:custGeom>
            <a:avLst/>
            <a:gdLst>
              <a:gd name="connsiteX0" fmla="*/ 1888177 w 1888177"/>
              <a:gd name="connsiteY0" fmla="*/ 641268 h 641268"/>
              <a:gd name="connsiteX1" fmla="*/ 1401289 w 1888177"/>
              <a:gd name="connsiteY1" fmla="*/ 130629 h 641268"/>
              <a:gd name="connsiteX2" fmla="*/ 0 w 1888177"/>
              <a:gd name="connsiteY2" fmla="*/ 0 h 641268"/>
              <a:gd name="connsiteX3" fmla="*/ 0 w 1888177"/>
              <a:gd name="connsiteY3" fmla="*/ 0 h 64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8177" h="641268">
                <a:moveTo>
                  <a:pt x="1888177" y="641268"/>
                </a:moveTo>
                <a:cubicBezTo>
                  <a:pt x="1802081" y="439387"/>
                  <a:pt x="1715985" y="237507"/>
                  <a:pt x="1401289" y="130629"/>
                </a:cubicBezTo>
                <a:cubicBezTo>
                  <a:pt x="1086593" y="2375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/>
          </a:p>
        </p:txBody>
      </p:sp>
      <p:sp>
        <p:nvSpPr>
          <p:cNvPr id="37" name="椭圆 36"/>
          <p:cNvSpPr/>
          <p:nvPr/>
        </p:nvSpPr>
        <p:spPr>
          <a:xfrm>
            <a:off x="1371600" y="41973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15925" y="3805238"/>
            <a:ext cx="1033463" cy="493712"/>
          </a:xfrm>
          <a:custGeom>
            <a:avLst/>
            <a:gdLst>
              <a:gd name="connsiteX0" fmla="*/ 1033153 w 1033153"/>
              <a:gd name="connsiteY0" fmla="*/ 492827 h 492827"/>
              <a:gd name="connsiteX1" fmla="*/ 665018 w 1033153"/>
              <a:gd name="connsiteY1" fmla="*/ 77190 h 492827"/>
              <a:gd name="connsiteX2" fmla="*/ 0 w 1033153"/>
              <a:gd name="connsiteY2" fmla="*/ 29689 h 49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153" h="492827">
                <a:moveTo>
                  <a:pt x="1033153" y="492827"/>
                </a:moveTo>
                <a:cubicBezTo>
                  <a:pt x="935181" y="323603"/>
                  <a:pt x="837210" y="154380"/>
                  <a:pt x="665018" y="77190"/>
                </a:cubicBezTo>
                <a:cubicBezTo>
                  <a:pt x="492826" y="0"/>
                  <a:pt x="246413" y="14844"/>
                  <a:pt x="0" y="29689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/>
          </a:p>
        </p:txBody>
      </p:sp>
      <p:graphicFrame>
        <p:nvGraphicFramePr>
          <p:cNvPr id="40" name="Object 27"/>
          <p:cNvGraphicFramePr>
            <a:graphicFrameLocks noChangeAspect="1"/>
          </p:cNvGraphicFramePr>
          <p:nvPr/>
        </p:nvGraphicFramePr>
        <p:xfrm>
          <a:off x="3533775" y="3225800"/>
          <a:ext cx="125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26" imgW="571500" imgH="228600" progId="Equation.DSMT4">
                  <p:embed/>
                </p:oleObj>
              </mc:Choice>
              <mc:Fallback>
                <p:oleObj name="Equation" r:id="rId26" imgW="571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3225800"/>
                        <a:ext cx="125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8"/>
          <p:cNvGraphicFramePr>
            <a:graphicFrameLocks noChangeAspect="1"/>
          </p:cNvGraphicFramePr>
          <p:nvPr/>
        </p:nvGraphicFramePr>
        <p:xfrm>
          <a:off x="5172075" y="3227388"/>
          <a:ext cx="1228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28" imgW="558800" imgH="228600" progId="Equation.DSMT4">
                  <p:embed/>
                </p:oleObj>
              </mc:Choice>
              <mc:Fallback>
                <p:oleObj name="Equation" r:id="rId28" imgW="5588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3227388"/>
                        <a:ext cx="1228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4781550" y="1150938"/>
          <a:ext cx="4133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30" imgW="1879600" imgH="203200" progId="Equation.DSMT4">
                  <p:embed/>
                </p:oleObj>
              </mc:Choice>
              <mc:Fallback>
                <p:oleObj name="Equation" r:id="rId30" imgW="18796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50938"/>
                        <a:ext cx="41338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5324475" y="1890713"/>
          <a:ext cx="2511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2" imgW="1143000" imgH="203200" progId="Equation.DSMT4">
                  <p:embed/>
                </p:oleObj>
              </mc:Choice>
              <mc:Fallback>
                <p:oleObj name="Equation" r:id="rId32" imgW="11430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1890713"/>
                        <a:ext cx="2511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5327650" y="1892300"/>
          <a:ext cx="1898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4" imgW="862965" imgH="203200" progId="Equation.DSMT4">
                  <p:embed/>
                </p:oleObj>
              </mc:Choice>
              <mc:Fallback>
                <p:oleObj name="Equation" r:id="rId34" imgW="862965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892300"/>
                        <a:ext cx="1898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7"/>
          <p:cNvGraphicFramePr>
            <a:graphicFrameLocks noChangeAspect="1"/>
          </p:cNvGraphicFramePr>
          <p:nvPr/>
        </p:nvGraphicFramePr>
        <p:xfrm>
          <a:off x="4729163" y="3379788"/>
          <a:ext cx="28098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6" imgW="127000" imgH="101600" progId="Equation.DSMT4">
                  <p:embed/>
                </p:oleObj>
              </mc:Choice>
              <mc:Fallback>
                <p:oleObj name="Equation" r:id="rId36" imgW="127000" imgH="101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3379788"/>
                        <a:ext cx="28098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/>
        </p:nvGraphicFramePr>
        <p:xfrm>
          <a:off x="4946650" y="329088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8" imgW="152400" imgH="165100" progId="Equation.DSMT4">
                  <p:embed/>
                </p:oleObj>
              </mc:Choice>
              <mc:Fallback>
                <p:oleObj name="Equation" r:id="rId38" imgW="152400" imgH="165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29088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/>
        </p:nvGraphicFramePr>
        <p:xfrm>
          <a:off x="3343275" y="327818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0" imgW="152400" imgH="165100" progId="Equation.DSMT4">
                  <p:embed/>
                </p:oleObj>
              </mc:Choice>
              <mc:Fallback>
                <p:oleObj name="Equation" r:id="rId40" imgW="152400" imgH="1651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327818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4203700" y="3781425"/>
          <a:ext cx="10906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42" imgW="495300" imgH="228600" progId="Equation.DSMT4">
                  <p:embed/>
                </p:oleObj>
              </mc:Choice>
              <mc:Fallback>
                <p:oleObj name="Equation" r:id="rId42" imgW="4953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781425"/>
                        <a:ext cx="10906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>
            <a:off x="3352800" y="3697288"/>
            <a:ext cx="1295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953000" y="3705225"/>
            <a:ext cx="1295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42"/>
          <p:cNvGraphicFramePr>
            <a:graphicFrameLocks noChangeAspect="1"/>
          </p:cNvGraphicFramePr>
          <p:nvPr/>
        </p:nvGraphicFramePr>
        <p:xfrm>
          <a:off x="4791075" y="1130300"/>
          <a:ext cx="33353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44" imgW="1955800" imgH="203200" progId="Equation.DSMT4">
                  <p:embed/>
                </p:oleObj>
              </mc:Choice>
              <mc:Fallback>
                <p:oleObj name="Equation" r:id="rId44" imgW="1955800" imgH="203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1130300"/>
                        <a:ext cx="33353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图片 48" descr="下载.png"/>
          <p:cNvPicPr>
            <a:picLocks noChangeAspect="1"/>
          </p:cNvPicPr>
          <p:nvPr/>
        </p:nvPicPr>
        <p:blipFill>
          <a:blip r:embed="rId4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72400" y="2233626"/>
            <a:ext cx="762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8" name="矩形 47"/>
          <p:cNvSpPr/>
          <p:nvPr/>
        </p:nvSpPr>
        <p:spPr>
          <a:xfrm>
            <a:off x="1106488" y="3300413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1054100" y="3287713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7" imgW="152400" imgH="165100" progId="Equation.DSMT4">
                  <p:embed/>
                </p:oleObj>
              </mc:Choice>
              <mc:Fallback>
                <p:oleObj name="Equation" r:id="rId47" imgW="152400" imgH="165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87713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069" grpId="0"/>
      <p:bldP spid="11" grpId="0"/>
      <p:bldP spid="17" grpId="0"/>
      <p:bldP spid="25" grpId="0"/>
      <p:bldP spid="37" grpId="0" bldLvl="0" animBg="1"/>
      <p:bldP spid="4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31875" y="2954338"/>
            <a:ext cx="2578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分布函数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014413" y="1836738"/>
            <a:ext cx="3328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是一个随机变量，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01663" y="1219200"/>
            <a:ext cx="2938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分布函数的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4013200" y="1828800"/>
            <a:ext cx="3449638" cy="461963"/>
            <a:chOff x="5103747" y="1609083"/>
            <a:chExt cx="3540942" cy="346099"/>
          </a:xfrm>
        </p:grpSpPr>
        <p:sp>
          <p:nvSpPr>
            <p:cNvPr id="63511" name="Text Box 39"/>
            <p:cNvSpPr txBox="1">
              <a:spLocks noChangeArrowheads="1"/>
            </p:cNvSpPr>
            <p:nvPr/>
          </p:nvSpPr>
          <p:spPr bwMode="auto">
            <a:xfrm>
              <a:off x="5295849" y="1609083"/>
              <a:ext cx="3348840" cy="346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是任意实数，则称函数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3512" name="Object 3"/>
            <p:cNvGraphicFramePr>
              <a:graphicFrameLocks noChangeAspect="1"/>
            </p:cNvGraphicFramePr>
            <p:nvPr/>
          </p:nvGraphicFramePr>
          <p:xfrm>
            <a:off x="5103747" y="1685869"/>
            <a:ext cx="210212" cy="232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1" imgW="127000" imgH="139700" progId="Equation.DSMT4">
                    <p:embed/>
                  </p:oleObj>
                </mc:Choice>
                <mc:Fallback>
                  <p:oleObj name="Equation" r:id="rId1" imgW="127000" imgH="139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747" y="1685869"/>
                          <a:ext cx="210212" cy="232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221413" y="2981325"/>
            <a:ext cx="2465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932363" y="5068888"/>
            <a:ext cx="3243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内的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概率。</a:t>
            </a:r>
            <a:endParaRPr lang="en-US" altLang="zh-CN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4276725" y="5073650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3" imgW="736600" imgH="292100" progId="Equation.DSMT4">
                  <p:embed/>
                </p:oleObj>
              </mc:Choice>
              <mc:Fallback>
                <p:oleObj name="Equation" r:id="rId3" imgW="736600" imgH="2921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5073650"/>
                        <a:ext cx="7524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993900" y="5067300"/>
            <a:ext cx="344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r>
              <a:rPr lang="zh-CN" altLang="en-US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落在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/>
        </p:nvGraphicFramePr>
        <p:xfrm>
          <a:off x="2757488" y="2468563"/>
          <a:ext cx="10318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5" imgW="469900" imgH="203200" progId="Equation.DSMT4">
                  <p:embed/>
                </p:oleObj>
              </mc:Choice>
              <mc:Fallback>
                <p:oleObj name="Equation" r:id="rId5" imgW="4699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68563"/>
                        <a:ext cx="10318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/>
          <p:cNvGraphicFramePr>
            <a:graphicFrameLocks noChangeAspect="1"/>
          </p:cNvGraphicFramePr>
          <p:nvPr/>
        </p:nvGraphicFramePr>
        <p:xfrm>
          <a:off x="3794125" y="2492375"/>
          <a:ext cx="1368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7" imgW="622300" imgH="203200" progId="Equation.DSMT4">
                  <p:embed/>
                </p:oleObj>
              </mc:Choice>
              <mc:Fallback>
                <p:oleObj name="Equation" r:id="rId7" imgW="6223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492375"/>
                        <a:ext cx="1368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7748588" y="3090863"/>
          <a:ext cx="2778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9" imgW="127000" imgH="139700" progId="Equation.DSMT4">
                  <p:embed/>
                </p:oleObj>
              </mc:Choice>
              <mc:Fallback>
                <p:oleObj name="Equation" r:id="rId9" imgW="127000" imgH="139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3090863"/>
                        <a:ext cx="27781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椭圆 44"/>
          <p:cNvSpPr/>
          <p:nvPr/>
        </p:nvSpPr>
        <p:spPr>
          <a:xfrm>
            <a:off x="7837488" y="2974975"/>
            <a:ext cx="87312" cy="682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grpSp>
        <p:nvGrpSpPr>
          <p:cNvPr id="3" name="组合 37"/>
          <p:cNvGrpSpPr/>
          <p:nvPr/>
        </p:nvGrpSpPr>
        <p:grpSpPr bwMode="auto">
          <a:xfrm>
            <a:off x="1655763" y="4433888"/>
            <a:ext cx="5683250" cy="531812"/>
            <a:chOff x="1655763" y="4433892"/>
            <a:chExt cx="5683187" cy="531746"/>
          </a:xfrm>
        </p:grpSpPr>
        <p:sp>
          <p:nvSpPr>
            <p:cNvPr id="63508" name="Text Box 32"/>
            <p:cNvSpPr txBox="1">
              <a:spLocks noChangeArrowheads="1"/>
            </p:cNvSpPr>
            <p:nvPr/>
          </p:nvSpPr>
          <p:spPr bwMode="auto">
            <a:xfrm>
              <a:off x="4759262" y="4433892"/>
              <a:ext cx="2579688" cy="47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b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函数值的含义</a:t>
              </a: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3509" name="矩形 46"/>
            <p:cNvSpPr>
              <a:spLocks noChangeArrowheads="1"/>
            </p:cNvSpPr>
            <p:nvPr/>
          </p:nvSpPr>
          <p:spPr bwMode="auto">
            <a:xfrm>
              <a:off x="1655763" y="4464050"/>
              <a:ext cx="3467616" cy="46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(2)</a:t>
              </a: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分布函数     在</a:t>
              </a:r>
              <a:r>
                <a:rPr lang="en-US" altLang="zh-CN" b="0" i="1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处 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10" name="Object 36"/>
            <p:cNvGraphicFramePr>
              <a:graphicFrameLocks noChangeAspect="1"/>
            </p:cNvGraphicFramePr>
            <p:nvPr/>
          </p:nvGraphicFramePr>
          <p:xfrm>
            <a:off x="3329050" y="4519550"/>
            <a:ext cx="75406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1" imgW="342900" imgH="203200" progId="Equation.DSMT4">
                    <p:embed/>
                  </p:oleObj>
                </mc:Choice>
                <mc:Fallback>
                  <p:oleObj name="Equation" r:id="rId11" imgW="342900" imgH="203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050" y="4519550"/>
                          <a:ext cx="754062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任意多边形 38"/>
          <p:cNvSpPr/>
          <p:nvPr/>
        </p:nvSpPr>
        <p:spPr>
          <a:xfrm>
            <a:off x="6248400" y="2362200"/>
            <a:ext cx="1625600" cy="660400"/>
          </a:xfrm>
          <a:custGeom>
            <a:avLst/>
            <a:gdLst>
              <a:gd name="connsiteX0" fmla="*/ 1504208 w 1504208"/>
              <a:gd name="connsiteY0" fmla="*/ 659080 h 659080"/>
              <a:gd name="connsiteX1" fmla="*/ 1278577 w 1504208"/>
              <a:gd name="connsiteY1" fmla="*/ 207818 h 659080"/>
              <a:gd name="connsiteX2" fmla="*/ 186047 w 1504208"/>
              <a:gd name="connsiteY2" fmla="*/ 29688 h 659080"/>
              <a:gd name="connsiteX3" fmla="*/ 162297 w 1504208"/>
              <a:gd name="connsiteY3" fmla="*/ 29688 h 6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208" h="659080">
                <a:moveTo>
                  <a:pt x="1504208" y="659080"/>
                </a:moveTo>
                <a:cubicBezTo>
                  <a:pt x="1501239" y="485898"/>
                  <a:pt x="1498271" y="312717"/>
                  <a:pt x="1278577" y="207818"/>
                </a:cubicBezTo>
                <a:cubicBezTo>
                  <a:pt x="1058884" y="102919"/>
                  <a:pt x="372094" y="59376"/>
                  <a:pt x="186047" y="29688"/>
                </a:cubicBezTo>
                <a:cubicBezTo>
                  <a:pt x="0" y="0"/>
                  <a:pt x="81148" y="14844"/>
                  <a:pt x="162297" y="29688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/>
          </a:p>
        </p:txBody>
      </p:sp>
      <p:cxnSp>
        <p:nvCxnSpPr>
          <p:cNvPr id="43" name="直接连接符 42"/>
          <p:cNvCxnSpPr/>
          <p:nvPr/>
        </p:nvCxnSpPr>
        <p:spPr>
          <a:xfrm>
            <a:off x="4156075" y="2930525"/>
            <a:ext cx="914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3"/>
          <p:cNvGrpSpPr/>
          <p:nvPr/>
        </p:nvGrpSpPr>
        <p:grpSpPr bwMode="auto">
          <a:xfrm>
            <a:off x="1054100" y="3767138"/>
            <a:ext cx="6413500" cy="465137"/>
            <a:chOff x="1054100" y="3767138"/>
            <a:chExt cx="6413500" cy="464566"/>
          </a:xfrm>
        </p:grpSpPr>
        <p:sp>
          <p:nvSpPr>
            <p:cNvPr id="63506" name="Text Box 36"/>
            <p:cNvSpPr txBox="1">
              <a:spLocks noChangeArrowheads="1"/>
            </p:cNvSpPr>
            <p:nvPr/>
          </p:nvSpPr>
          <p:spPr bwMode="auto">
            <a:xfrm>
              <a:off x="1054100" y="3767138"/>
              <a:ext cx="6413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</a:t>
              </a:r>
              <a:r>
                <a:rPr lang="en-US" altLang="zh-CN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: </a:t>
              </a:r>
              <a:r>
                <a:rPr lang="en-US" altLang="zh-CN" b="0">
                  <a:solidFill>
                    <a:srgbClr val="0000FF"/>
                  </a:solidFill>
                  <a:ea typeface="黑体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(1)</a:t>
              </a: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分布函数是定义在        普通函数；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3507" name="Object 23"/>
            <p:cNvGraphicFramePr>
              <a:graphicFrameLocks noChangeAspect="1"/>
            </p:cNvGraphicFramePr>
            <p:nvPr/>
          </p:nvGraphicFramePr>
          <p:xfrm>
            <a:off x="4608576" y="3785616"/>
            <a:ext cx="1116013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13" imgW="508000" imgH="203200" progId="Equation.DSMT4">
                    <p:embed/>
                  </p:oleObj>
                </mc:Choice>
                <mc:Fallback>
                  <p:oleObj name="Equation" r:id="rId13" imgW="508000" imgH="203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576" y="3785616"/>
                          <a:ext cx="1116013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  <p:bldP spid="6" grpId="0" autoUpdateAnimBg="0" build="p"/>
      <p:bldP spid="7" grpId="0" autoUpdateAnimBg="0" build="p"/>
      <p:bldP spid="33" grpId="0" autoUpdateAnimBg="0" build="p"/>
      <p:bldP spid="37" grpId="0"/>
      <p:bldP spid="4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601663" y="788670"/>
            <a:ext cx="44275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相关概率的分布函数表示</a:t>
            </a:r>
            <a:endParaRPr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109980" y="1496695"/>
          <a:ext cx="2346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1" imgW="1066800" imgH="228600" progId="Equation.DSMT4">
                  <p:embed/>
                </p:oleObj>
              </mc:Choice>
              <mc:Fallback>
                <p:oleObj name="Equation" r:id="rId1" imgW="1066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980" y="1496695"/>
                        <a:ext cx="2346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416300" y="1491933"/>
          <a:ext cx="1927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3" imgW="876300" imgH="228600" progId="Equation.DSMT4">
                  <p:embed/>
                </p:oleObj>
              </mc:Choice>
              <mc:Fallback>
                <p:oleObj name="Equation" r:id="rId3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491933"/>
                        <a:ext cx="1927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70610" y="2311400"/>
          <a:ext cx="1647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5" imgW="748665" imgH="203200" progId="Equation.DSMT4">
                  <p:embed/>
                </p:oleObj>
              </mc:Choice>
              <mc:Fallback>
                <p:oleObj name="Equation" r:id="rId5" imgW="7486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610" y="2311400"/>
                        <a:ext cx="16478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11730" y="3033713"/>
          <a:ext cx="2457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7" imgW="1116965" imgH="203200" progId="Equation.DSMT4">
                  <p:embed/>
                </p:oleObj>
              </mc:Choice>
              <mc:Fallback>
                <p:oleObj name="Equation" r:id="rId7" imgW="11169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30" y="3033713"/>
                        <a:ext cx="2457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508625" y="3034030"/>
          <a:ext cx="1065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9" imgW="481965" imgH="177800" progId="Equation.DSMT4">
                  <p:embed/>
                </p:oleObj>
              </mc:Choice>
              <mc:Fallback>
                <p:oleObj name="Equation" r:id="rId9" imgW="481965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34030"/>
                        <a:ext cx="1065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626360" y="2327275"/>
          <a:ext cx="29321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1" imgW="1333500" imgH="203200" progId="Equation.DSMT4">
                  <p:embed/>
                </p:oleObj>
              </mc:Choice>
              <mc:Fallback>
                <p:oleObj name="Equation" r:id="rId11" imgW="13335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360" y="2327275"/>
                        <a:ext cx="29321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1115695" y="3933190"/>
          <a:ext cx="1619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3" imgW="736600" imgH="203200" progId="Equation.DSMT4">
                  <p:embed/>
                </p:oleObj>
              </mc:Choice>
              <mc:Fallback>
                <p:oleObj name="Equation" r:id="rId13" imgW="7366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5" y="3933190"/>
                        <a:ext cx="1619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2814320" y="3967480"/>
          <a:ext cx="11731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5" imgW="533400" imgH="203200" progId="Equation.DSMT4">
                  <p:embed/>
                </p:oleObj>
              </mc:Choice>
              <mc:Fallback>
                <p:oleObj name="Equation" r:id="rId15" imgW="5334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320" y="3967480"/>
                        <a:ext cx="11731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835785" y="2924016"/>
          <a:ext cx="195643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12" imgW="889000" imgH="228600" progId="Equation.DSMT4">
                  <p:embed/>
                </p:oleObj>
              </mc:Choice>
              <mc:Fallback>
                <p:oleObj name="Equation" r:id="rId12" imgW="889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85" y="2924016"/>
                        <a:ext cx="1956435" cy="50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87450" y="1771968"/>
          <a:ext cx="2346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15" imgW="1066800" imgH="228600" progId="Equation.DSMT4">
                  <p:embed/>
                </p:oleObj>
              </mc:Choice>
              <mc:Fallback>
                <p:oleObj name="Equation" r:id="rId15" imgW="1066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1968"/>
                        <a:ext cx="2346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835785" y="3781266"/>
          <a:ext cx="2432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18" imgW="1104900" imgH="228600" progId="Equation.DSMT4">
                  <p:embed/>
                </p:oleObj>
              </mc:Choice>
              <mc:Fallback>
                <p:oleObj name="Equation" r:id="rId18" imgW="1104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85" y="3781266"/>
                        <a:ext cx="2432685" cy="50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763395" y="4580731"/>
          <a:ext cx="2432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21" imgW="1104900" imgH="228600" progId="Equation.DSMT4">
                  <p:embed/>
                </p:oleObj>
              </mc:Choice>
              <mc:Fallback>
                <p:oleObj name="Equation" r:id="rId21" imgW="1104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95" y="4580731"/>
                        <a:ext cx="2432685" cy="50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763395" y="5412581"/>
          <a:ext cx="243268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24" imgW="1104900" imgH="228600" progId="Equation.DSMT4">
                  <p:embed/>
                </p:oleObj>
              </mc:Choice>
              <mc:Fallback>
                <p:oleObj name="Equation" r:id="rId24" imgW="1104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95" y="5412581"/>
                        <a:ext cx="2432685" cy="504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26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7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2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2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3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0.5分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9F3B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74320" y="744855"/>
            <a:ext cx="4214813" cy="5372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三、分布函数的性质</a:t>
            </a:r>
            <a:endParaRPr lang="zh-CN" altLang="en-US" sz="2800" b="0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91540" y="1488440"/>
            <a:ext cx="357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单调不减性：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3733165" y="1478915"/>
          <a:ext cx="1062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1" imgW="482600" imgH="228600" progId="Equation.DSMT4">
                  <p:embed/>
                </p:oleObj>
              </mc:Choice>
              <mc:Fallback>
                <p:oleObj name="Equation" r:id="rId1" imgW="482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165" y="1478915"/>
                        <a:ext cx="10620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4761865" y="1531303"/>
          <a:ext cx="2373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865" y="1531303"/>
                        <a:ext cx="23733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/>
          <p:cNvGraphicFramePr>
            <a:graphicFrameLocks noChangeAspect="1"/>
          </p:cNvGraphicFramePr>
          <p:nvPr/>
        </p:nvGraphicFramePr>
        <p:xfrm>
          <a:off x="1361123" y="2958148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5" imgW="469900" imgH="203200" progId="Equation.DSMT4">
                  <p:embed/>
                </p:oleObj>
              </mc:Choice>
              <mc:Fallback>
                <p:oleObj name="Equation" r:id="rId5" imgW="4699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123" y="2958148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2364423" y="2929573"/>
          <a:ext cx="16192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7" imgW="736600" imgH="279400" progId="Equation.DSMT4">
                  <p:embed/>
                </p:oleObj>
              </mc:Choice>
              <mc:Fallback>
                <p:oleObj name="Equation" r:id="rId7" imgW="736600" imgH="279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23" y="2929573"/>
                        <a:ext cx="16192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912235" y="2929573"/>
          <a:ext cx="22336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9" imgW="1016000" imgH="279400" progId="Equation.DSMT4">
                  <p:embed/>
                </p:oleObj>
              </mc:Choice>
              <mc:Fallback>
                <p:oleObj name="Equation" r:id="rId9" imgW="10160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235" y="2929573"/>
                        <a:ext cx="223361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0"/>
          <p:cNvGraphicFramePr>
            <a:graphicFrameLocks noChangeAspect="1"/>
          </p:cNvGraphicFramePr>
          <p:nvPr/>
        </p:nvGraphicFramePr>
        <p:xfrm>
          <a:off x="6123623" y="2958148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1" imgW="241300" imgH="177800" progId="Equation.DSMT4">
                  <p:embed/>
                </p:oleObj>
              </mc:Choice>
              <mc:Fallback>
                <p:oleObj name="Equation" r:id="rId11" imgW="241300" imgH="177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623" y="2958148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356360" y="3602673"/>
          <a:ext cx="10334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3" imgW="469900" imgH="203200" progId="Equation.DSMT4">
                  <p:embed/>
                </p:oleObj>
              </mc:Choice>
              <mc:Fallback>
                <p:oleObj name="Equation" r:id="rId13" imgW="4699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60" y="3602673"/>
                        <a:ext cx="10334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359660" y="3574098"/>
          <a:ext cx="16192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5" imgW="736600" imgH="279400" progId="Equation.DSMT4">
                  <p:embed/>
                </p:oleObj>
              </mc:Choice>
              <mc:Fallback>
                <p:oleObj name="Equation" r:id="rId15" imgW="736600" imgH="279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660" y="3574098"/>
                        <a:ext cx="16192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3907473" y="3574098"/>
          <a:ext cx="22336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7" imgW="1016000" imgH="279400" progId="Equation.DSMT4">
                  <p:embed/>
                </p:oleObj>
              </mc:Choice>
              <mc:Fallback>
                <p:oleObj name="Equation" r:id="rId17" imgW="1016000" imgH="279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73" y="3574098"/>
                        <a:ext cx="22336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145848" y="3616960"/>
          <a:ext cx="4746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19" imgW="215900" imgH="165100" progId="Equation.DSMT4">
                  <p:embed/>
                </p:oleObj>
              </mc:Choice>
              <mc:Fallback>
                <p:oleObj name="Equation" r:id="rId19" imgW="215900" imgH="165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848" y="3616960"/>
                        <a:ext cx="4746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8"/>
          <p:cNvGrpSpPr/>
          <p:nvPr/>
        </p:nvGrpSpPr>
        <p:grpSpPr bwMode="auto">
          <a:xfrm>
            <a:off x="5499735" y="2345373"/>
            <a:ext cx="3429000" cy="460375"/>
            <a:chOff x="4800600" y="4407725"/>
            <a:chExt cx="3429000" cy="461665"/>
          </a:xfrm>
        </p:grpSpPr>
        <p:graphicFrame>
          <p:nvGraphicFramePr>
            <p:cNvPr id="65564" name="Object 20"/>
            <p:cNvGraphicFramePr>
              <a:graphicFrameLocks noChangeAspect="1"/>
            </p:cNvGraphicFramePr>
            <p:nvPr/>
          </p:nvGraphicFramePr>
          <p:xfrm>
            <a:off x="4800600" y="4419600"/>
            <a:ext cx="1144587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Equation" r:id="rId21" imgW="520700" imgH="203200" progId="Equation.DSMT4">
                    <p:embed/>
                  </p:oleObj>
                </mc:Choice>
                <mc:Fallback>
                  <p:oleObj name="Equation" r:id="rId21" imgW="520700" imgH="203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419600"/>
                          <a:ext cx="1144587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5" name="TextBox 27"/>
            <p:cNvSpPr txBox="1">
              <a:spLocks noChangeArrowheads="1"/>
            </p:cNvSpPr>
            <p:nvPr/>
          </p:nvSpPr>
          <p:spPr bwMode="auto">
            <a:xfrm>
              <a:off x="5890498" y="4407725"/>
              <a:ext cx="23391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趋于不可能事件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5488623" y="2348548"/>
            <a:ext cx="3121025" cy="461962"/>
            <a:chOff x="4800600" y="4407725"/>
            <a:chExt cx="3121223" cy="461665"/>
          </a:xfrm>
        </p:grpSpPr>
        <p:graphicFrame>
          <p:nvGraphicFramePr>
            <p:cNvPr id="65562" name="Object 19"/>
            <p:cNvGraphicFramePr>
              <a:graphicFrameLocks noChangeAspect="1"/>
            </p:cNvGraphicFramePr>
            <p:nvPr/>
          </p:nvGraphicFramePr>
          <p:xfrm>
            <a:off x="4800600" y="4419600"/>
            <a:ext cx="1144587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Equation" r:id="rId23" imgW="520700" imgH="203200" progId="Equation.DSMT4">
                    <p:embed/>
                  </p:oleObj>
                </mc:Choice>
                <mc:Fallback>
                  <p:oleObj name="Equation" r:id="rId23" imgW="5207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419600"/>
                          <a:ext cx="1144587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3" name="TextBox 31"/>
            <p:cNvSpPr txBox="1">
              <a:spLocks noChangeArrowheads="1"/>
            </p:cNvSpPr>
            <p:nvPr/>
          </p:nvSpPr>
          <p:spPr bwMode="auto">
            <a:xfrm>
              <a:off x="5890498" y="4407725"/>
              <a:ext cx="2031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趋于必然事件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3191510" y="2353310"/>
          <a:ext cx="1701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24" imgW="774065" imgH="203200" progId="Equation.DSMT4">
                  <p:embed/>
                </p:oleObj>
              </mc:Choice>
              <mc:Fallback>
                <p:oleObj name="Equation" r:id="rId24" imgW="774065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510" y="2353310"/>
                        <a:ext cx="1701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27723" y="2319973"/>
            <a:ext cx="357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非负有界性：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24" name="Object 16"/>
          <p:cNvGraphicFramePr>
            <a:graphicFrameLocks noChangeAspect="1"/>
          </p:cNvGraphicFramePr>
          <p:nvPr/>
        </p:nvGraphicFramePr>
        <p:xfrm>
          <a:off x="3814445" y="855980"/>
          <a:ext cx="2368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26" imgW="1078865" imgH="203200" progId="Equation.DSMT4">
                  <p:embed/>
                </p:oleObj>
              </mc:Choice>
              <mc:Fallback>
                <p:oleObj name="Equation" r:id="rId26" imgW="1078865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445" y="855980"/>
                        <a:ext cx="2368550" cy="446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840423" y="4320223"/>
            <a:ext cx="2706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右连续性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3"/>
          <p:cNvGraphicFramePr>
            <a:graphicFrameLocks noChangeAspect="1"/>
          </p:cNvGraphicFramePr>
          <p:nvPr/>
        </p:nvGraphicFramePr>
        <p:xfrm>
          <a:off x="2821623" y="4320223"/>
          <a:ext cx="26812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28" imgW="1219200" imgH="279400" progId="Equation.DSMT4">
                  <p:embed/>
                </p:oleObj>
              </mc:Choice>
              <mc:Fallback>
                <p:oleObj name="Equation" r:id="rId28" imgW="1219200" imgH="279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623" y="4320223"/>
                        <a:ext cx="26812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4"/>
          <p:cNvGraphicFramePr>
            <a:graphicFrameLocks noChangeAspect="1"/>
          </p:cNvGraphicFramePr>
          <p:nvPr/>
        </p:nvGraphicFramePr>
        <p:xfrm>
          <a:off x="5412423" y="4348798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0" imgW="469900" imgH="203200" progId="Equation.DSMT4">
                  <p:embed/>
                </p:oleObj>
              </mc:Choice>
              <mc:Fallback>
                <p:oleObj name="Equation" r:id="rId30" imgW="469900" imgH="203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423" y="4348798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460173" y="4309110"/>
            <a:ext cx="1312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证明略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7"/>
          <p:cNvGrpSpPr/>
          <p:nvPr/>
        </p:nvGrpSpPr>
        <p:grpSpPr bwMode="auto">
          <a:xfrm>
            <a:off x="955040" y="5022215"/>
            <a:ext cx="5108575" cy="487363"/>
            <a:chOff x="644511" y="1905000"/>
            <a:chExt cx="5109091" cy="486663"/>
          </a:xfrm>
        </p:grpSpPr>
        <p:sp>
          <p:nvSpPr>
            <p:cNvPr id="66573" name="Text Box 22"/>
            <p:cNvSpPr txBox="1">
              <a:spLocks noChangeArrowheads="1"/>
            </p:cNvSpPr>
            <p:nvPr/>
          </p:nvSpPr>
          <p:spPr bwMode="auto">
            <a:xfrm>
              <a:off x="644511" y="1905000"/>
              <a:ext cx="51090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rgbClr val="00206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注： 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若函数          满足上述三条性质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6574" name="Object 15"/>
            <p:cNvGraphicFramePr>
              <a:graphicFrameLocks noChangeAspect="1"/>
            </p:cNvGraphicFramePr>
            <p:nvPr/>
          </p:nvGraphicFramePr>
          <p:xfrm>
            <a:off x="2309750" y="1945575"/>
            <a:ext cx="752475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32" imgW="342900" imgH="203200" progId="Equation.DSMT4">
                    <p:embed/>
                  </p:oleObj>
                </mc:Choice>
                <mc:Fallback>
                  <p:oleObj name="Equation" r:id="rId32" imgW="3429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750" y="1945575"/>
                          <a:ext cx="752475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左右箭头 35"/>
          <p:cNvSpPr/>
          <p:nvPr/>
        </p:nvSpPr>
        <p:spPr>
          <a:xfrm>
            <a:off x="1740853" y="5666740"/>
            <a:ext cx="433387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0">
              <a:solidFill>
                <a:srgbClr val="FFFFFF"/>
              </a:solidFill>
            </a:endParaRPr>
          </a:p>
        </p:txBody>
      </p:sp>
      <p:grpSp>
        <p:nvGrpSpPr>
          <p:cNvPr id="9" name="组合 38"/>
          <p:cNvGrpSpPr/>
          <p:nvPr/>
        </p:nvGrpSpPr>
        <p:grpSpPr bwMode="auto">
          <a:xfrm>
            <a:off x="2150428" y="5555615"/>
            <a:ext cx="4214812" cy="465138"/>
            <a:chOff x="1400300" y="2438400"/>
            <a:chExt cx="4215433" cy="464888"/>
          </a:xfrm>
        </p:grpSpPr>
        <p:graphicFrame>
          <p:nvGraphicFramePr>
            <p:cNvPr id="66571" name="Object 16"/>
            <p:cNvGraphicFramePr>
              <a:graphicFrameLocks noChangeAspect="1"/>
            </p:cNvGraphicFramePr>
            <p:nvPr/>
          </p:nvGraphicFramePr>
          <p:xfrm>
            <a:off x="1400300" y="2457200"/>
            <a:ext cx="752475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34" imgW="342900" imgH="203200" progId="Equation.DSMT4">
                    <p:embed/>
                  </p:oleObj>
                </mc:Choice>
                <mc:Fallback>
                  <p:oleObj name="Equation" r:id="rId34" imgW="342900" imgH="203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300" y="2457200"/>
                          <a:ext cx="752475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2" name="矩形 36"/>
            <p:cNvSpPr>
              <a:spLocks noChangeArrowheads="1"/>
            </p:cNvSpPr>
            <p:nvPr/>
          </p:nvSpPr>
          <p:spPr bwMode="auto">
            <a:xfrm>
              <a:off x="2045525" y="2438400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是某个随机变量分布函数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autoUpdateAnimBg="0" build="p"/>
      <p:bldP spid="29" grpId="0" autoUpdateAnimBg="0" build="p"/>
      <p:bldP spid="30" grpId="0" autoUpdateAnimBg="0" build="p"/>
      <p:bldP spid="33" grpId="0"/>
      <p:bldP spid="3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3400" y="160734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+mn-lt"/>
                <a:ea typeface="华文细黑" panose="02010600040101010101" pitchFamily="2" charset="-122"/>
              </a:rPr>
              <a:t>解</a:t>
            </a:r>
            <a:endParaRPr lang="zh-CN" altLang="en-US" sz="2800" b="1">
              <a:solidFill>
                <a:srgbClr val="0000CC"/>
              </a:solidFill>
              <a:latin typeface="+mn-lt"/>
              <a:ea typeface="华文细黑" panose="02010600040101010101" pitchFamily="2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295400" y="1454943"/>
          <a:ext cx="3276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1" imgW="2374900" imgH="635000" progId="Equation.DSMT4">
                  <p:embed/>
                </p:oleObj>
              </mc:Choice>
              <mc:Fallback>
                <p:oleObj name="Equation" r:id="rId1" imgW="23749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54943"/>
                        <a:ext cx="3276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295400" y="2278856"/>
          <a:ext cx="30480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2159000" imgH="635000" progId="Equation.DSMT4">
                  <p:embed/>
                </p:oleObj>
              </mc:Choice>
              <mc:Fallback>
                <p:oleObj name="Equation" r:id="rId3" imgW="2159000" imgH="6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78856"/>
                        <a:ext cx="30480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331913" y="3586956"/>
          <a:ext cx="2667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5" imgW="2019300" imgH="635000" progId="Equation.DSMT4">
                  <p:embed/>
                </p:oleObj>
              </mc:Choice>
              <mc:Fallback>
                <p:oleObj name="Equation" r:id="rId5" imgW="20193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86956"/>
                        <a:ext cx="2667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6" name="Group 6"/>
          <p:cNvGrpSpPr/>
          <p:nvPr/>
        </p:nvGrpSpPr>
        <p:grpSpPr bwMode="auto">
          <a:xfrm>
            <a:off x="517525" y="759618"/>
            <a:ext cx="6942138" cy="552450"/>
            <a:chOff x="326" y="288"/>
            <a:chExt cx="4373" cy="348"/>
          </a:xfrm>
        </p:grpSpPr>
        <p:sp>
          <p:nvSpPr>
            <p:cNvPr id="56331" name="Text Box 7"/>
            <p:cNvSpPr txBox="1">
              <a:spLocks noChangeArrowheads="1"/>
            </p:cNvSpPr>
            <p:nvPr/>
          </p:nvSpPr>
          <p:spPr bwMode="auto">
            <a:xfrm>
              <a:off x="326" y="288"/>
              <a:ext cx="106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CC"/>
                  </a:solidFill>
                  <a:latin typeface="+mn-lt"/>
                  <a:ea typeface="华文细黑" panose="02010600040101010101" pitchFamily="2" charset="-122"/>
                </a:rPr>
                <a:t>例</a:t>
              </a:r>
              <a:r>
                <a:rPr lang="en-US" altLang="zh-CN" sz="2800" b="1">
                  <a:solidFill>
                    <a:srgbClr val="0000CC"/>
                  </a:solidFill>
                  <a:latin typeface="+mn-lt"/>
                  <a:ea typeface="华文细黑" panose="02010600040101010101" pitchFamily="2" charset="-122"/>
                </a:rPr>
                <a:t>6</a:t>
              </a:r>
              <a:r>
                <a:rPr lang="en-US" altLang="zh-CN" sz="2800" b="1">
                  <a:latin typeface="+mn-lt"/>
                  <a:ea typeface="华文细黑" panose="02010600040101010101" pitchFamily="2" charset="-122"/>
                </a:rPr>
                <a:t>   </a:t>
              </a:r>
              <a:r>
                <a:rPr lang="zh-CN" altLang="en-US" sz="2800" b="1">
                  <a:latin typeface="+mn-lt"/>
                  <a:ea typeface="华文细黑" panose="02010600040101010101" pitchFamily="2" charset="-122"/>
                </a:rPr>
                <a:t>已知</a:t>
              </a:r>
              <a:endParaRPr lang="zh-CN" altLang="en-US" sz="2800" b="1">
                <a:latin typeface="+mn-lt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56332" name="Object 8"/>
            <p:cNvGraphicFramePr>
              <a:graphicFrameLocks noChangeAspect="1"/>
            </p:cNvGraphicFramePr>
            <p:nvPr/>
          </p:nvGraphicFramePr>
          <p:xfrm>
            <a:off x="1392" y="318"/>
            <a:ext cx="187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" name="Equation" r:id="rId7" imgW="2197100" imgH="355600" progId="Equation.DSMT4">
                    <p:embed/>
                  </p:oleObj>
                </mc:Choice>
                <mc:Fallback>
                  <p:oleObj name="Equation" r:id="rId7" imgW="2197100" imgH="355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8"/>
                          <a:ext cx="187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3264" y="309"/>
              <a:ext cx="1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n-lt"/>
                  <a:ea typeface="华文细黑" panose="02010600040101010101" pitchFamily="2" charset="-122"/>
                </a:rPr>
                <a:t>，求 </a:t>
              </a:r>
              <a:r>
                <a:rPr lang="en-US" altLang="zh-CN" sz="2800" b="1">
                  <a:latin typeface="+mn-lt"/>
                  <a:ea typeface="华文细黑" panose="02010600040101010101" pitchFamily="2" charset="-122"/>
                </a:rPr>
                <a:t>A</a:t>
              </a:r>
              <a:r>
                <a:rPr lang="zh-CN" altLang="en-US" sz="2800" b="1">
                  <a:latin typeface="+mn-lt"/>
                  <a:ea typeface="华文细黑" panose="02010600040101010101" pitchFamily="2" charset="-122"/>
                </a:rPr>
                <a:t>、 </a:t>
              </a:r>
              <a:r>
                <a:rPr lang="en-US" altLang="zh-CN" sz="2800" b="1">
                  <a:latin typeface="+mn-lt"/>
                  <a:ea typeface="华文细黑" panose="02010600040101010101" pitchFamily="2" charset="-122"/>
                </a:rPr>
                <a:t>B</a:t>
              </a:r>
              <a:r>
                <a:rPr lang="zh-CN" altLang="en-US" sz="2800" b="1">
                  <a:latin typeface="+mn-lt"/>
                  <a:ea typeface="华文细黑" panose="02010600040101010101" pitchFamily="2" charset="-122"/>
                </a:rPr>
                <a:t>。</a:t>
              </a:r>
              <a:endParaRPr lang="zh-CN" altLang="en-US" sz="2800" b="1">
                <a:latin typeface="+mn-lt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56334" name="Object 10"/>
            <p:cNvGraphicFramePr>
              <a:graphicFrameLocks noChangeAspect="1"/>
            </p:cNvGraphicFramePr>
            <p:nvPr/>
          </p:nvGraphicFramePr>
          <p:xfrm>
            <a:off x="2844" y="32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Equation" r:id="rId9" imgW="114300" imgH="215900" progId="Equation.3">
                    <p:embed/>
                  </p:oleObj>
                </mc:Choice>
                <mc:Fallback>
                  <p:oleObj name="Equation" r:id="rId9" imgW="114300" imgH="215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32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019300" y="4739481"/>
          <a:ext cx="35607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1" imgW="2717800" imgH="749300" progId="Equation.DSMT4">
                  <p:embed/>
                </p:oleObj>
              </mc:Choice>
              <mc:Fallback>
                <p:oleObj name="Equation" r:id="rId11" imgW="2717800" imgH="749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4739481"/>
                        <a:ext cx="35607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AutoShape 12"/>
          <p:cNvSpPr/>
          <p:nvPr/>
        </p:nvSpPr>
        <p:spPr bwMode="auto">
          <a:xfrm>
            <a:off x="4724400" y="1674018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1236663" y="4952206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+mn-lt"/>
                <a:ea typeface="华文细黑" panose="02010600040101010101" pitchFamily="2" charset="-122"/>
              </a:rPr>
              <a:t>所以</a:t>
            </a:r>
            <a:endParaRPr kumimoji="1" lang="zh-CN" altLang="en-US" sz="2800" b="1">
              <a:latin typeface="+mn-lt"/>
              <a:ea typeface="华文细黑" panose="02010600040101010101" pitchFamily="2" charset="-122"/>
            </a:endParaRPr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570831"/>
            <a:ext cx="2951163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 build="p"/>
      <p:bldP spid="55308" grpId="0" bldLvl="0" animBg="1"/>
      <p:bldP spid="5530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083" y="1105853"/>
            <a:ext cx="80772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有一些随机试验结果虽然不是数值</a:t>
            </a: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    </a:t>
            </a:r>
            <a:endParaRPr lang="en-US" altLang="zh-CN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0890" y="1901190"/>
            <a:ext cx="75203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◆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抛一枚硬币，观察出现正反面情况；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◆</a:t>
            </a:r>
            <a:r>
              <a:rPr lang="zh-CN" altLang="en-US" sz="2400">
                <a:latin typeface="+mn-lt"/>
                <a:ea typeface="华文细黑" panose="02010600040101010101" pitchFamily="2" charset="-122"/>
                <a:sym typeface="+mn-ea"/>
              </a:rPr>
              <a:t>将一枚硬币连抛三次，观察出现正反面的情况；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◆</a:t>
            </a:r>
            <a:r>
              <a:rPr lang="zh-CN" altLang="en-US" sz="2400">
                <a:latin typeface="华文细黑" panose="02010600040101010101" pitchFamily="2" charset="-122"/>
                <a:ea typeface="华文细黑" panose="02010600040101010101" pitchFamily="2" charset="-122"/>
              </a:rPr>
              <a:t>检查一个产品，只考虑其合格与否，记录检查结果。</a:t>
            </a:r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97560" y="692785"/>
            <a:ext cx="6797040" cy="1813560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1D6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/>
          <p:nvPr/>
        </p:nvGrpSpPr>
        <p:grpSpPr bwMode="auto">
          <a:xfrm>
            <a:off x="785813" y="785813"/>
            <a:ext cx="1906587" cy="615950"/>
            <a:chOff x="431" y="482"/>
            <a:chExt cx="1043" cy="363"/>
          </a:xfrm>
        </p:grpSpPr>
        <p:sp>
          <p:nvSpPr>
            <p:cNvPr id="58381" name="AutoShape 29"/>
            <p:cNvSpPr>
              <a:spLocks noChangeArrowheads="1"/>
            </p:cNvSpPr>
            <p:nvPr/>
          </p:nvSpPr>
          <p:spPr bwMode="auto">
            <a:xfrm>
              <a:off x="431" y="482"/>
              <a:ext cx="998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106985" tIns="53492" rIns="106985" bIns="53492" anchor="ctr"/>
            <a:lstStyle>
              <a:lvl1pPr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1069975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Text Box 30"/>
            <p:cNvSpPr txBox="1">
              <a:spLocks noChangeArrowheads="1"/>
            </p:cNvSpPr>
            <p:nvPr/>
          </p:nvSpPr>
          <p:spPr bwMode="auto">
            <a:xfrm>
              <a:off x="841" y="482"/>
              <a:ext cx="633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defTabSz="1069975">
                <a:defRPr/>
              </a:pPr>
              <a:r>
                <a:rPr lang="zh-CN" altLang="en-US" sz="2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  <a:endPara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58383" name="Group 31"/>
            <p:cNvGrpSpPr/>
            <p:nvPr/>
          </p:nvGrpSpPr>
          <p:grpSpPr bwMode="auto">
            <a:xfrm>
              <a:off x="452" y="498"/>
              <a:ext cx="388" cy="316"/>
              <a:chOff x="601" y="1717"/>
              <a:chExt cx="735" cy="399"/>
            </a:xfrm>
          </p:grpSpPr>
          <p:sp>
            <p:nvSpPr>
              <p:cNvPr id="58384" name="AutoShape 32"/>
              <p:cNvSpPr>
                <a:spLocks noChangeArrowheads="1"/>
              </p:cNvSpPr>
              <p:nvPr/>
            </p:nvSpPr>
            <p:spPr bwMode="auto">
              <a:xfrm>
                <a:off x="601" y="1717"/>
                <a:ext cx="735" cy="3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05300" tIns="54756" rIns="105300" bIns="54756" anchor="ctr">
                <a:spAutoFit/>
              </a:bodyPr>
              <a:lstStyle>
                <a:lvl1pPr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defTabSz="1069975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58385" name="Picture 33" descr="pic014"/>
              <p:cNvPicPr>
                <a:picLocks noChangeAspect="1" noChangeArrowheads="1" noCrop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703" y="17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71563" y="1928813"/>
            <a:ext cx="3743325" cy="1052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一、参数为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4700" name="Object 28"/>
          <p:cNvGraphicFramePr>
            <a:graphicFrameLocks noChangeAspect="1"/>
          </p:cNvGraphicFramePr>
          <p:nvPr/>
        </p:nvGraphicFramePr>
        <p:xfrm>
          <a:off x="4246563" y="1785938"/>
          <a:ext cx="196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2" imgW="3251200" imgH="1701800" progId="Equation.DSMT4">
                  <p:embed/>
                </p:oleObj>
              </mc:Choice>
              <mc:Fallback>
                <p:oleObj name="Equation" r:id="rId2" imgW="3251200" imgH="170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785938"/>
                        <a:ext cx="196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82675" y="29892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二、二项分布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08075" y="4286250"/>
            <a:ext cx="2032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三、泊松分布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62" name="Object 4"/>
          <p:cNvGraphicFramePr>
            <a:graphicFrameLocks noChangeAspect="1"/>
          </p:cNvGraphicFramePr>
          <p:nvPr/>
        </p:nvGraphicFramePr>
        <p:xfrm>
          <a:off x="1714500" y="3641725"/>
          <a:ext cx="1584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4" imgW="660400" imgH="190500" progId="Equation.DSMT4">
                  <p:embed/>
                </p:oleObj>
              </mc:Choice>
              <mc:Fallback>
                <p:oleObj name="Equation" r:id="rId4" imgW="6604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641725"/>
                        <a:ext cx="1584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5"/>
          <p:cNvGraphicFramePr>
            <a:graphicFrameLocks noChangeAspect="1"/>
          </p:cNvGraphicFramePr>
          <p:nvPr/>
        </p:nvGraphicFramePr>
        <p:xfrm>
          <a:off x="3286125" y="3571875"/>
          <a:ext cx="41798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6" imgW="1739900" imgH="215900" progId="Equation.DSMT4">
                  <p:embed/>
                </p:oleObj>
              </mc:Choice>
              <mc:Fallback>
                <p:oleObj name="Equation" r:id="rId6" imgW="17399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571875"/>
                        <a:ext cx="41798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3011488" y="3132138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8" imgW="1765300" imgH="393700" progId="Equation.DSMT4">
                  <p:embed/>
                </p:oleObj>
              </mc:Choice>
              <mc:Fallback>
                <p:oleObj name="Equation" r:id="rId8" imgW="17653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132138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2"/>
          <p:cNvGraphicFramePr>
            <a:graphicFrameLocks noChangeAspect="1"/>
          </p:cNvGraphicFramePr>
          <p:nvPr/>
        </p:nvGraphicFramePr>
        <p:xfrm>
          <a:off x="1709738" y="4786313"/>
          <a:ext cx="51609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3835400" imgH="673100" progId="Equation.DSMT4">
                  <p:embed/>
                </p:oleObj>
              </mc:Choice>
              <mc:Fallback>
                <p:oleObj name="Equation" r:id="rId10" imgW="38354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786313"/>
                        <a:ext cx="51609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3"/>
          <p:cNvGraphicFramePr>
            <a:graphicFrameLocks noChangeAspect="1"/>
          </p:cNvGraphicFramePr>
          <p:nvPr/>
        </p:nvGraphicFramePr>
        <p:xfrm>
          <a:off x="6935788" y="5075238"/>
          <a:ext cx="7683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" r:id="rId12" imgW="368935" imgH="178435" progId="Equation.3">
                  <p:embed/>
                </p:oleObj>
              </mc:Choice>
              <mc:Fallback>
                <p:oleObj name="" r:id="rId12" imgW="368935" imgH="1784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5075238"/>
                        <a:ext cx="7683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7"/>
          <p:cNvGraphicFramePr>
            <a:graphicFrameLocks noChangeAspect="1"/>
          </p:cNvGraphicFramePr>
          <p:nvPr/>
        </p:nvGraphicFramePr>
        <p:xfrm>
          <a:off x="3025775" y="4370388"/>
          <a:ext cx="11318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4" imgW="1028700" imgH="304800" progId="Equation.DSMT4">
                  <p:embed/>
                </p:oleObj>
              </mc:Choice>
              <mc:Fallback>
                <p:oleObj name="Equation" r:id="rId14" imgW="10287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370388"/>
                        <a:ext cx="11318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34"/>
          <p:cNvGrpSpPr/>
          <p:nvPr/>
        </p:nvGrpSpPr>
        <p:grpSpPr bwMode="auto">
          <a:xfrm>
            <a:off x="454025" y="1493838"/>
            <a:ext cx="1906588" cy="615950"/>
            <a:chOff x="431" y="482"/>
            <a:chExt cx="1043" cy="363"/>
          </a:xfrm>
        </p:grpSpPr>
        <p:sp>
          <p:nvSpPr>
            <p:cNvPr id="70666" name="AutoShape 29"/>
            <p:cNvSpPr>
              <a:spLocks noChangeArrowheads="1"/>
            </p:cNvSpPr>
            <p:nvPr/>
          </p:nvSpPr>
          <p:spPr bwMode="auto">
            <a:xfrm>
              <a:off x="431" y="482"/>
              <a:ext cx="998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106985" tIns="53492" rIns="106985" bIns="53492" anchor="ctr"/>
            <a:lstStyle>
              <a:lvl1pPr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1069975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Text Box 30"/>
            <p:cNvSpPr txBox="1">
              <a:spLocks noChangeArrowheads="1"/>
            </p:cNvSpPr>
            <p:nvPr/>
          </p:nvSpPr>
          <p:spPr bwMode="auto">
            <a:xfrm>
              <a:off x="841" y="482"/>
              <a:ext cx="633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defTabSz="1069975">
                <a:defRPr/>
              </a:pPr>
              <a:r>
                <a:rPr lang="zh-CN" altLang="en-US" sz="2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  <a:endPara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0668" name="Group 31"/>
            <p:cNvGrpSpPr/>
            <p:nvPr/>
          </p:nvGrpSpPr>
          <p:grpSpPr bwMode="auto">
            <a:xfrm>
              <a:off x="452" y="498"/>
              <a:ext cx="388" cy="316"/>
              <a:chOff x="601" y="1717"/>
              <a:chExt cx="735" cy="399"/>
            </a:xfrm>
          </p:grpSpPr>
          <p:sp>
            <p:nvSpPr>
              <p:cNvPr id="70669" name="AutoShape 32"/>
              <p:cNvSpPr>
                <a:spLocks noChangeArrowheads="1"/>
              </p:cNvSpPr>
              <p:nvPr/>
            </p:nvSpPr>
            <p:spPr bwMode="auto">
              <a:xfrm>
                <a:off x="601" y="1717"/>
                <a:ext cx="735" cy="3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05300" tIns="54756" rIns="105300" bIns="54756" anchor="ctr">
                <a:spAutoFit/>
              </a:bodyPr>
              <a:lstStyle>
                <a:lvl1pPr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defTabSz="1069975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70670" name="Picture 33" descr="pic014"/>
              <p:cNvPicPr>
                <a:picLocks noChangeAspect="1" noChangeArrowheads="1" noCrop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703" y="17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0659" name="Rectangle 17"/>
          <p:cNvSpPr>
            <a:spLocks noChangeArrowheads="1"/>
          </p:cNvSpPr>
          <p:nvPr/>
        </p:nvSpPr>
        <p:spPr bwMode="auto">
          <a:xfrm>
            <a:off x="2295525" y="1374775"/>
            <a:ext cx="4170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随机变量分布函数</a:t>
            </a:r>
            <a:endParaRPr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585788" y="2422525"/>
            <a:ext cx="495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、分布函数的定义、含义、性质；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585788" y="2984500"/>
            <a:ext cx="8545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、随机变量相关概率的分布函数表示法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点概率、区间概率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5675" y="1226185"/>
            <a:ext cx="72326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检查一个产品，只考虑其合格与否，则其样本空间为Ω</a:t>
            </a:r>
            <a:r>
              <a:rPr lang="en-US" altLang="zh-CN" sz="2400" b="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={</a:t>
            </a:r>
            <a:r>
              <a:rPr lang="zh-CN" altLang="en-US" sz="2400" b="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合格品，次品</a:t>
            </a:r>
            <a:r>
              <a:rPr lang="en-US" altLang="zh-CN" sz="2400" b="0" dirty="0">
                <a:latin typeface="华文细黑" panose="02010600040101010101" pitchFamily="2" charset="-122"/>
                <a:ea typeface="华文细黑" panose="02010600040101010101" pitchFamily="2" charset="-122"/>
                <a:cs typeface="华文细黑" panose="02010600040101010101" pitchFamily="2" charset="-122"/>
                <a:sym typeface="+mn-ea"/>
              </a:rPr>
              <a:t>}</a:t>
            </a:r>
            <a:endParaRPr lang="en-US" altLang="zh-CN" sz="2400" b="0" dirty="0">
              <a:latin typeface="华文细黑" panose="02010600040101010101" pitchFamily="2" charset="-122"/>
              <a:ea typeface="华文细黑" panose="02010600040101010101" pitchFamily="2" charset="-122"/>
              <a:cs typeface="华文细黑" panose="02010600040101010101" pitchFamily="2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327275" y="3168650"/>
            <a:ext cx="4215130" cy="10795"/>
          </a:xfrm>
          <a:prstGeom prst="line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652395" y="2586355"/>
            <a:ext cx="137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样本点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924425" y="2586355"/>
            <a:ext cx="161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 </a:t>
            </a:r>
            <a:r>
              <a:rPr lang="zh-CN" altLang="en-US" sz="2800"/>
              <a:t>的取值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606040" y="3618230"/>
            <a:ext cx="146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合格品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702942" y="453580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次品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194810" y="3860800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flipV="1">
            <a:off x="4236720" y="479107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5527040" y="3605530"/>
            <a:ext cx="146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5527040" y="453580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2003425" y="5648325"/>
            <a:ext cx="590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</a:t>
            </a:r>
            <a:r>
              <a:rPr lang="zh-CN" altLang="en-US" sz="2800" dirty="0"/>
              <a:t>为</a:t>
            </a:r>
            <a:r>
              <a:rPr lang="en-US" altLang="zh-CN" sz="2800" dirty="0"/>
              <a:t>“</a:t>
            </a:r>
            <a:r>
              <a:rPr lang="zh-CN" altLang="en-US" sz="2800" dirty="0"/>
              <a:t>检查一个产品中次品数</a:t>
            </a:r>
            <a:r>
              <a:rPr lang="en-US" altLang="zh-CN" sz="2800" dirty="0"/>
              <a:t>”</a:t>
            </a: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2145" y="1014730"/>
            <a:ext cx="78390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检查三个产品，若记 </a:t>
            </a:r>
            <a:r>
              <a:rPr lang="en-US" altLang="zh-CN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0" i="1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三个产品中的次品数</a:t>
            </a:r>
            <a:r>
              <a:rPr lang="en-US" altLang="zh-CN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，则 </a:t>
            </a:r>
            <a:r>
              <a:rPr lang="en-US" altLang="zh-CN" sz="2400" b="0" i="1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zh-CN" altLang="en-US" sz="2400" b="0" dirty="0"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的取值与样本点之间有如下对应关系：</a:t>
            </a:r>
            <a:endParaRPr lang="en-US" altLang="zh-CN" sz="2400" b="0" dirty="0"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152650" y="2606040"/>
            <a:ext cx="4215130" cy="10795"/>
          </a:xfrm>
          <a:prstGeom prst="line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293620" y="2084070"/>
            <a:ext cx="1370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样本点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793615" y="2084070"/>
            <a:ext cx="1618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X </a:t>
            </a:r>
            <a:r>
              <a:rPr lang="zh-CN" altLang="en-US" sz="2800"/>
              <a:t>的取值</a:t>
            </a:r>
            <a:endParaRPr lang="zh-CN" altLang="en-US" sz="28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224020" y="2947670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flipV="1">
            <a:off x="4215130" y="3890010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5406390" y="2680335"/>
            <a:ext cx="1463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5406390" y="320484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  <a:endParaRPr lang="en-US" altLang="zh-CN" sz="28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215130" y="343852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/>
          <p:nvPr/>
        </p:nvCxnSpPr>
        <p:spPr>
          <a:xfrm flipV="1">
            <a:off x="4224020" y="632396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/>
          <p:nvPr/>
        </p:nvCxnSpPr>
        <p:spPr>
          <a:xfrm flipV="1">
            <a:off x="4224020" y="584517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V="1">
            <a:off x="4224020" y="5354320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/>
          <p:nvPr/>
        </p:nvCxnSpPr>
        <p:spPr>
          <a:xfrm flipV="1">
            <a:off x="4215130" y="433895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 flipV="1">
            <a:off x="4215130" y="4816475"/>
            <a:ext cx="1024890" cy="12065"/>
          </a:xfrm>
          <a:prstGeom prst="straightConnector1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21865" y="2726055"/>
          <a:ext cx="165989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749300" imgH="215900" progId="Equation.KSEE3">
                  <p:embed/>
                </p:oleObj>
              </mc:Choice>
              <mc:Fallback>
                <p:oleObj name="" r:id="rId1" imgW="749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1865" y="2726055"/>
                        <a:ext cx="165989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35835" y="3204845"/>
          <a:ext cx="163195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736600" imgH="215900" progId="Equation.KSEE3">
                  <p:embed/>
                </p:oleObj>
              </mc:Choice>
              <mc:Fallback>
                <p:oleObj name="" r:id="rId3" imgW="736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5835" y="3204845"/>
                        <a:ext cx="163195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45360" y="3685858"/>
          <a:ext cx="163195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736600" imgH="228600" progId="Equation.KSEE3">
                  <p:embed/>
                </p:oleObj>
              </mc:Choice>
              <mc:Fallback>
                <p:oleObj name="" r:id="rId5" imgW="73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5360" y="3685858"/>
                        <a:ext cx="163195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32025" y="4154170"/>
          <a:ext cx="163195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736600" imgH="215900" progId="Equation.KSEE3">
                  <p:embed/>
                </p:oleObj>
              </mc:Choice>
              <mc:Fallback>
                <p:oleObj name="" r:id="rId7" imgW="736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2025" y="4154170"/>
                        <a:ext cx="163195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9965" y="4618673"/>
          <a:ext cx="157607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711200" imgH="228600" progId="Equation.KSEE3">
                  <p:embed/>
                </p:oleObj>
              </mc:Choice>
              <mc:Fallback>
                <p:oleObj name="" r:id="rId9" imgW="71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9965" y="4618673"/>
                        <a:ext cx="157607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9965" y="5106353"/>
          <a:ext cx="157607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1" imgW="711200" imgH="228600" progId="Equation.KSEE3">
                  <p:embed/>
                </p:oleObj>
              </mc:Choice>
              <mc:Fallback>
                <p:oleObj name="" r:id="rId11" imgW="71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9965" y="5106353"/>
                        <a:ext cx="157607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9965" y="5597208"/>
          <a:ext cx="157607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3" imgW="711200" imgH="228600" progId="Equation.KSEE3">
                  <p:embed/>
                </p:oleObj>
              </mc:Choice>
              <mc:Fallback>
                <p:oleObj name="" r:id="rId13" imgW="71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9965" y="5597208"/>
                        <a:ext cx="1576070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6003" y="6075998"/>
          <a:ext cx="149161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5" imgW="673100" imgH="228600" progId="Equation.KSEE3">
                  <p:embed/>
                </p:oleObj>
              </mc:Choice>
              <mc:Fallback>
                <p:oleObj name="" r:id="rId15" imgW="673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06003" y="6075998"/>
                        <a:ext cx="149161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06390" y="368363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文本框 34"/>
          <p:cNvSpPr txBox="1"/>
          <p:nvPr/>
        </p:nvSpPr>
        <p:spPr>
          <a:xfrm>
            <a:off x="5406390" y="4110990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6" name="文本框 35"/>
          <p:cNvSpPr txBox="1"/>
          <p:nvPr/>
        </p:nvSpPr>
        <p:spPr>
          <a:xfrm>
            <a:off x="5406390" y="4584700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7" name="文本框 36"/>
          <p:cNvSpPr txBox="1"/>
          <p:nvPr/>
        </p:nvSpPr>
        <p:spPr>
          <a:xfrm>
            <a:off x="5406390" y="512635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8" name="文本框 37"/>
          <p:cNvSpPr txBox="1"/>
          <p:nvPr/>
        </p:nvSpPr>
        <p:spPr>
          <a:xfrm>
            <a:off x="5406390" y="5597525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9" name="文本框 38"/>
          <p:cNvSpPr txBox="1"/>
          <p:nvPr/>
        </p:nvSpPr>
        <p:spPr>
          <a:xfrm>
            <a:off x="5406390" y="6061710"/>
            <a:ext cx="179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</a:t>
            </a:r>
            <a:endParaRPr lang="en-US" altLang="zh-CN" sz="28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56933" y="3215958"/>
            <a:ext cx="7208837" cy="1606550"/>
            <a:chOff x="657" y="2193"/>
            <a:chExt cx="4541" cy="101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657" y="2193"/>
              <a:ext cx="1104" cy="96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e</a:t>
              </a: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.</a:t>
              </a:r>
              <a:endParaRPr lang="en-US" altLang="zh-CN" sz="2400" b="0">
                <a:latin typeface="+mn-lt"/>
                <a:ea typeface="黑体" panose="02010609060101010101" pitchFamily="49" charset="-122"/>
              </a:endParaRPr>
            </a:p>
            <a:p>
              <a:pPr eaLnBrk="1" hangingPunct="1">
                <a:defRPr/>
              </a:pPr>
              <a:endParaRPr lang="en-US" altLang="zh-CN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36" name="Line 4"/>
            <p:cNvSpPr>
              <a:spLocks noChangeShapeType="1"/>
            </p:cNvSpPr>
            <p:nvPr/>
          </p:nvSpPr>
          <p:spPr bwMode="auto">
            <a:xfrm>
              <a:off x="2481" y="3009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37" name="Freeform 5"/>
            <p:cNvSpPr/>
            <p:nvPr/>
          </p:nvSpPr>
          <p:spPr bwMode="auto">
            <a:xfrm>
              <a:off x="1281" y="2577"/>
              <a:ext cx="2496" cy="432"/>
            </a:xfrm>
            <a:custGeom>
              <a:avLst/>
              <a:gdLst>
                <a:gd name="T0" fmla="*/ 0 w 2544"/>
                <a:gd name="T1" fmla="*/ 0 h 288"/>
                <a:gd name="T2" fmla="*/ 1790 w 2544"/>
                <a:gd name="T3" fmla="*/ 144 h 288"/>
                <a:gd name="T4" fmla="*/ 2496 w 2544"/>
                <a:gd name="T5" fmla="*/ 432 h 288"/>
                <a:gd name="T6" fmla="*/ 0 60000 65536"/>
                <a:gd name="T7" fmla="*/ 0 60000 65536"/>
                <a:gd name="T8" fmla="*/ 0 60000 65536"/>
                <a:gd name="T9" fmla="*/ 0 w 2544"/>
                <a:gd name="T10" fmla="*/ 0 h 288"/>
                <a:gd name="T11" fmla="*/ 2544 w 25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88">
                  <a:moveTo>
                    <a:pt x="0" y="0"/>
                  </a:moveTo>
                  <a:cubicBezTo>
                    <a:pt x="700" y="24"/>
                    <a:pt x="1400" y="48"/>
                    <a:pt x="1824" y="96"/>
                  </a:cubicBezTo>
                  <a:cubicBezTo>
                    <a:pt x="2248" y="144"/>
                    <a:pt x="2424" y="248"/>
                    <a:pt x="254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38" name="Rectangle 6"/>
            <p:cNvSpPr>
              <a:spLocks noChangeArrowheads="1"/>
            </p:cNvSpPr>
            <p:nvPr/>
          </p:nvSpPr>
          <p:spPr bwMode="auto">
            <a:xfrm>
              <a:off x="3582" y="2463"/>
              <a:ext cx="45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(e)</a:t>
              </a:r>
              <a:endParaRPr lang="en-US" altLang="zh-CN" sz="2400" b="0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39" name="Line 7"/>
            <p:cNvSpPr>
              <a:spLocks noChangeShapeType="1"/>
            </p:cNvSpPr>
            <p:nvPr/>
          </p:nvSpPr>
          <p:spPr bwMode="auto">
            <a:xfrm>
              <a:off x="3777" y="27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8448" name="Object 8"/>
            <p:cNvGraphicFramePr>
              <a:graphicFrameLocks noChangeAspect="1"/>
            </p:cNvGraphicFramePr>
            <p:nvPr/>
          </p:nvGraphicFramePr>
          <p:xfrm>
            <a:off x="681" y="2933"/>
            <a:ext cx="2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1" imgW="241300" imgH="241300" progId="Equation.DSMT4">
                    <p:embed/>
                  </p:oleObj>
                </mc:Choice>
                <mc:Fallback>
                  <p:oleObj name="Equation" r:id="rId1" imgW="241300" imgH="2413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2933"/>
                          <a:ext cx="2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4833" y="300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41" name="Rectangle 10"/>
            <p:cNvSpPr>
              <a:spLocks noChangeArrowheads="1"/>
            </p:cNvSpPr>
            <p:nvPr/>
          </p:nvSpPr>
          <p:spPr bwMode="auto">
            <a:xfrm>
              <a:off x="4964" y="291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R</a:t>
              </a:r>
              <a:endParaRPr lang="en-US" altLang="zh-CN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363220" y="1180783"/>
            <a:ext cx="81375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 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定义在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样本空间</a:t>
            </a:r>
            <a:r>
              <a:rPr lang="el-GR" altLang="zh-CN" sz="2400" b="0" i="1" dirty="0">
                <a:latin typeface="+mn-lt"/>
                <a:ea typeface="黑体" panose="02010609060101010101" pitchFamily="49" charset="-122"/>
              </a:rPr>
              <a:t>Ω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上的实值函数：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335884" name="Object 12"/>
          <p:cNvGraphicFramePr>
            <a:graphicFrameLocks noChangeAspect="1"/>
          </p:cNvGraphicFramePr>
          <p:nvPr/>
        </p:nvGraphicFramePr>
        <p:xfrm>
          <a:off x="2342833" y="1858645"/>
          <a:ext cx="2697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4216400" imgH="622300" progId="Equation.DSMT4">
                  <p:embed/>
                </p:oleObj>
              </mc:Choice>
              <mc:Fallback>
                <p:oleObj name="Equation" r:id="rId3" imgW="42164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833" y="1858645"/>
                        <a:ext cx="26971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5" name="Text Box 13"/>
          <p:cNvSpPr txBox="1">
            <a:spLocks noChangeArrowheads="1"/>
          </p:cNvSpPr>
          <p:nvPr/>
        </p:nvSpPr>
        <p:spPr bwMode="auto">
          <a:xfrm>
            <a:off x="407670" y="2404745"/>
            <a:ext cx="71643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称为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随机变量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2628583" y="4868545"/>
            <a:ext cx="3192462" cy="573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     样本点→数值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5889" name="AutoShape 17"/>
          <p:cNvSpPr>
            <a:spLocks noChangeArrowheads="1"/>
          </p:cNvSpPr>
          <p:nvPr/>
        </p:nvSpPr>
        <p:spPr bwMode="auto">
          <a:xfrm>
            <a:off x="6299835" y="1858645"/>
            <a:ext cx="2772410" cy="2286000"/>
          </a:xfrm>
          <a:prstGeom prst="cloudCallout">
            <a:avLst>
              <a:gd name="adj1" fmla="val -52125"/>
              <a:gd name="adj2" fmla="val 36491"/>
            </a:avLst>
          </a:prstGeom>
          <a:noFill/>
          <a:ln w="9525">
            <a:solidFill>
              <a:srgbClr val="FF00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通常用大写英文字</a:t>
            </a:r>
            <a:r>
              <a:rPr lang="en-US" altLang="zh-CN" b="0" i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X,Y,Z,W,N 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等表示，多个随机变量可以用下标表示！</a:t>
            </a:r>
            <a:endParaRPr lang="zh-CN" altLang="en-US" b="0" dirty="0"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1126173" y="2864803"/>
            <a:ext cx="12144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3" grpId="0"/>
      <p:bldP spid="335885" grpId="0"/>
      <p:bldP spid="335886" grpId="0" bldLvl="0" animBg="1" autoUpdateAnimBg="0"/>
      <p:bldP spid="33588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625" y="714375"/>
            <a:ext cx="53228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二、</a:t>
            </a:r>
            <a:r>
              <a:rPr kumimoji="0"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用随机变量表示事件</a:t>
            </a:r>
            <a:endParaRPr kumimoji="0" lang="zh-CN" altLang="en-US" sz="28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403350"/>
            <a:ext cx="8512175" cy="1584325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  <a:defRPr/>
            </a:pPr>
            <a:r>
              <a:rPr lang="zh-CN" altLang="en-US" b="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一批产品有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50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件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其中有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件次品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42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件正品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现从中取出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6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件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令</a:t>
            </a:r>
            <a:r>
              <a:rPr lang="en-US" altLang="zh-CN" b="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=“</a:t>
            </a:r>
            <a:r>
              <a:rPr lang="zh-CN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取出 6 件产品中的次品数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”, </a:t>
            </a:r>
            <a:r>
              <a:rPr lang="zh-CN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则</a:t>
            </a:r>
            <a:r>
              <a:rPr lang="en-US" altLang="zh-CN" b="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 </a:t>
            </a:r>
            <a:r>
              <a:rPr lang="zh-CN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就是一个随机变量</a:t>
            </a:r>
            <a:r>
              <a:rPr lang="en-US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</a:t>
            </a:r>
            <a:r>
              <a:rPr lang="zh-CN" altLang="zh-CN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它的取值</a:t>
            </a:r>
            <a:r>
              <a:rPr lang="zh-CN" altLang="en-US" b="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是什么？</a:t>
            </a:r>
            <a:endParaRPr lang="zh-CN" altLang="en-US" b="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43255" y="3568700"/>
            <a:ext cx="61277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dirty="0">
                <a:latin typeface="+mj-lt"/>
                <a:ea typeface="黑体" panose="02010609060101010101" pitchFamily="49" charset="-122"/>
              </a:rPr>
              <a:t>  {</a:t>
            </a:r>
            <a:r>
              <a:rPr kumimoji="0" lang="en-US" altLang="zh-CN" sz="2400" b="0" i="1" dirty="0">
                <a:latin typeface="+mj-lt"/>
                <a:ea typeface="黑体" panose="02010609060101010101" pitchFamily="49" charset="-122"/>
              </a:rPr>
              <a:t>X</a:t>
            </a:r>
            <a:r>
              <a:rPr kumimoji="0" lang="en-US" altLang="zh-CN" sz="2400" b="0" dirty="0">
                <a:latin typeface="+mj-lt"/>
                <a:ea typeface="黑体" panose="02010609060101010101" pitchFamily="49" charset="-122"/>
              </a:rPr>
              <a:t>=0}</a:t>
            </a:r>
            <a:r>
              <a:rPr kumimoji="0" lang="zh-CN" altLang="en-US" sz="2400" b="0" dirty="0">
                <a:latin typeface="+mj-lt"/>
                <a:ea typeface="黑体" panose="02010609060101010101" pitchFamily="49" charset="-122"/>
              </a:rPr>
              <a:t>表示“取出的产品全是正品”</a:t>
            </a:r>
            <a:endParaRPr kumimoji="0"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3255" y="4283075"/>
            <a:ext cx="698341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dirty="0">
                <a:latin typeface="+mj-lt"/>
                <a:ea typeface="黑体" panose="02010609060101010101" pitchFamily="49" charset="-122"/>
              </a:rPr>
              <a:t>  {</a:t>
            </a:r>
            <a:r>
              <a:rPr kumimoji="0" lang="en-US" altLang="zh-CN" sz="2400" b="0" i="1" dirty="0">
                <a:latin typeface="+mj-lt"/>
                <a:ea typeface="黑体" panose="02010609060101010101" pitchFamily="49" charset="-122"/>
              </a:rPr>
              <a:t>X</a:t>
            </a:r>
            <a:r>
              <a:rPr kumimoji="0" lang="en-US" altLang="en-US" sz="2400" b="0" dirty="0">
                <a:solidFill>
                  <a:srgbClr val="00003C"/>
                </a:solidFill>
                <a:latin typeface="+mj-lt"/>
                <a:ea typeface="黑体" panose="02010609060101010101" pitchFamily="49" charset="-122"/>
              </a:rPr>
              <a:t>≥</a:t>
            </a:r>
            <a:r>
              <a:rPr kumimoji="0" lang="en-US" altLang="zh-CN" sz="2400" b="0" dirty="0">
                <a:latin typeface="+mj-lt"/>
                <a:ea typeface="黑体" panose="02010609060101010101" pitchFamily="49" charset="-122"/>
              </a:rPr>
              <a:t>1}</a:t>
            </a:r>
            <a:r>
              <a:rPr kumimoji="0" lang="zh-CN" altLang="en-US" sz="2400" b="0" dirty="0">
                <a:latin typeface="+mj-lt"/>
                <a:ea typeface="黑体" panose="02010609060101010101" pitchFamily="49" charset="-122"/>
              </a:rPr>
              <a:t>表示”取出的产品至少有一件次品”</a:t>
            </a:r>
            <a:endParaRPr kumimoji="0"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00113" y="5291138"/>
            <a:ext cx="6210300" cy="1066800"/>
            <a:chOff x="552" y="3504"/>
            <a:chExt cx="3912" cy="672"/>
          </a:xfrm>
        </p:grpSpPr>
        <p:graphicFrame>
          <p:nvGraphicFramePr>
            <p:cNvPr id="19465" name="Object 6"/>
            <p:cNvGraphicFramePr>
              <a:graphicFrameLocks noChangeAspect="1"/>
            </p:cNvGraphicFramePr>
            <p:nvPr/>
          </p:nvGraphicFramePr>
          <p:xfrm>
            <a:off x="552" y="3504"/>
            <a:ext cx="5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剪辑" r:id="rId1" imgW="1296035" imgH="3934460" progId="MS_ClipArt_Gallery.2">
                    <p:embed/>
                  </p:oleObj>
                </mc:Choice>
                <mc:Fallback>
                  <p:oleObj name="剪辑" r:id="rId1" imgW="1296035" imgH="39344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04"/>
                          <a:ext cx="50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200" y="3648"/>
              <a:ext cx="3264" cy="291"/>
            </a:xfrm>
            <a:prstGeom prst="rect">
              <a:avLst/>
            </a:prstGeom>
            <a:noFill/>
            <a:ln w="5715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rPr>
                <a:t>注意：</a:t>
              </a:r>
              <a:r>
                <a:rPr lang="zh-CN" altLang="en-US" sz="2400" b="0">
                  <a:latin typeface="+mj-lt"/>
                  <a:ea typeface="黑体" panose="02010609060101010101" pitchFamily="49" charset="-122"/>
                </a:rPr>
                <a:t> </a:t>
              </a:r>
              <a:r>
                <a:rPr lang="en-US" altLang="zh-CN" sz="2400" b="0" i="1">
                  <a:latin typeface="+mj-lt"/>
                  <a:ea typeface="黑体" panose="02010609060101010101" pitchFamily="49" charset="-122"/>
                </a:rPr>
                <a:t>X</a:t>
              </a:r>
              <a:r>
                <a:rPr lang="zh-CN" altLang="en-US" sz="2400" b="0">
                  <a:latin typeface="+mj-lt"/>
                  <a:ea typeface="黑体" panose="02010609060101010101" pitchFamily="49" charset="-122"/>
                </a:rPr>
                <a:t>的取值是有限个！</a:t>
              </a:r>
              <a:endParaRPr lang="zh-CN" altLang="en-US" sz="2400" b="0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57568" y="2925763"/>
            <a:ext cx="3724275" cy="4619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i="1" dirty="0">
                <a:latin typeface="+mj-lt"/>
                <a:ea typeface="黑体" panose="02010609060101010101" pitchFamily="49" charset="-122"/>
              </a:rPr>
              <a:t>X</a:t>
            </a:r>
            <a:r>
              <a:rPr kumimoji="0" lang="zh-CN" altLang="zh-CN" sz="2400" b="0" dirty="0">
                <a:latin typeface="+mj-lt"/>
                <a:ea typeface="黑体" panose="02010609060101010101" pitchFamily="49" charset="-122"/>
              </a:rPr>
              <a:t>的取值为 0，1，2，…6</a:t>
            </a:r>
            <a:r>
              <a:rPr kumimoji="0" lang="en-US" altLang="zh-CN" sz="2400" b="0" dirty="0">
                <a:latin typeface="+mj-lt"/>
                <a:ea typeface="黑体" panose="02010609060101010101" pitchFamily="49" charset="-122"/>
              </a:rPr>
              <a:t>.</a:t>
            </a:r>
            <a:endParaRPr kumimoji="0" lang="en-US" altLang="zh-CN" sz="2400" b="0" dirty="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17086" y="2928938"/>
          <a:ext cx="275526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143000" imgH="203200" progId="Equation.DSMT4">
                  <p:embed/>
                </p:oleObj>
              </mc:Choice>
              <mc:Fallback>
                <p:oleObj name="Equation" r:id="rId3" imgW="11430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086" y="2928938"/>
                        <a:ext cx="275526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549275"/>
            <a:ext cx="7702550" cy="93503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35000"/>
              </a:lnSpc>
              <a:buFont typeface="Symbol" panose="05050102010706020507" pitchFamily="18" charset="2"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每天上午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8:00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～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9:00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在某路口观察，设 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＝“</a:t>
            </a:r>
            <a:r>
              <a:rPr lang="zh-CN" altLang="zh-CN" b="0">
                <a:solidFill>
                  <a:schemeClr val="tx1"/>
                </a:solidFill>
                <a:ea typeface="黑体" panose="02010609060101010101" pitchFamily="49" charset="-122"/>
              </a:rPr>
              <a:t>该时间间隔内通过的汽车数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”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,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846138" y="2565400"/>
            <a:ext cx="81788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(2){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&lt;100}=“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通过的汽车数小于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100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辆”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865188" y="3357563"/>
            <a:ext cx="8207375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  <a:defRPr/>
            </a:pP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(3){50&lt;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kumimoji="0" lang="en-US" altLang="en-US" sz="2400" b="0" dirty="0">
                <a:solidFill>
                  <a:srgbClr val="00003C"/>
                </a:solidFill>
                <a:latin typeface="+mn-lt"/>
                <a:ea typeface="黑体" panose="02010609060101010101" pitchFamily="49" charset="-122"/>
              </a:rPr>
              <a:t>≤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100}=“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通过的汽车数大于 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50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辆但不超过 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100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辆”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865188" y="1773238"/>
            <a:ext cx="8064500" cy="46196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的取值为 0，1，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…</a:t>
            </a:r>
            <a:endParaRPr lang="en-US" altLang="zh-CN" sz="2400" b="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900113" y="4508500"/>
            <a:ext cx="6210300" cy="1066800"/>
            <a:chOff x="552" y="3504"/>
            <a:chExt cx="3912" cy="672"/>
          </a:xfrm>
        </p:grpSpPr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552" y="3504"/>
            <a:ext cx="5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剪辑" r:id="rId1" imgW="1296035" imgH="3934460" progId="MS_ClipArt_Gallery.2">
                    <p:embed/>
                  </p:oleObj>
                </mc:Choice>
                <mc:Fallback>
                  <p:oleObj name="剪辑" r:id="rId1" imgW="1296035" imgH="39344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04"/>
                          <a:ext cx="504" cy="67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99"/>
                            </a:gs>
                            <a:gs pos="100000">
                              <a:srgbClr val="767647"/>
                            </a:gs>
                          </a:gsLst>
                          <a:lin ang="189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200" y="3648"/>
              <a:ext cx="3264" cy="29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注意：</a:t>
              </a:r>
              <a:r>
                <a:rPr lang="zh-CN" altLang="en-US" sz="2400" b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Y</a:t>
              </a: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 </a:t>
              </a:r>
              <a:r>
                <a:rPr lang="zh-CN" altLang="en-US" sz="2400" b="0">
                  <a:latin typeface="+mn-lt"/>
                  <a:ea typeface="黑体" panose="02010609060101010101" pitchFamily="49" charset="-122"/>
                </a:rPr>
                <a:t>的取值</a:t>
              </a:r>
              <a:r>
                <a:rPr lang="zh-CN" altLang="en-US" sz="2400" b="0" u="sng">
                  <a:latin typeface="+mn-lt"/>
                  <a:ea typeface="黑体" panose="02010609060101010101" pitchFamily="49" charset="-122"/>
                </a:rPr>
                <a:t>可列无穷</a:t>
              </a:r>
              <a:r>
                <a:rPr lang="zh-CN" altLang="en-US" sz="2400" b="0">
                  <a:latin typeface="+mn-lt"/>
                  <a:ea typeface="黑体" panose="02010609060101010101" pitchFamily="49" charset="-122"/>
                </a:rPr>
                <a:t>个！</a:t>
              </a: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4102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BLANK" val="[{&quot;Num&quot;:1,&quot;Score&quot;:0.5,&quot;Answers&quot;:[&quot;1/8&quot;,&quot;0.125&quot;],&quot;CaseSensitive&quot;:false,&quot;FuzzyMatch&quot;:false},{&quot;Num&quot;:2,&quot;Score&quot;:0.5,&quot;Answers&quot;:[&quot;3/8&quot;,&quot;0.375&quot;],&quot;CaseSensitive&quot;:false,&quot;FuzzyMatch&quot;:false},{&quot;Num&quot;:3,&quot;Score&quot;:0.5,&quot;Answers&quot;:[&quot;3/8&quot;,&quot;0.375&quot;],&quot;CaseSensitive&quot;:false,&quot;FuzzyMatch&quot;:false},{&quot;Num&quot;:4,&quot;Score&quot;:0.5,&quot;Answers&quot;:[&quot;1/8&quot;,&quot;&quot;],&quot;CaseSensitive&quot;:false,&quot;FuzzyMatch&quot;:false}]"/>
  <p:tag name="PROBLEMSCORE" val="2.0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1.xml><?xml version="1.0" encoding="utf-8"?>
<p:tagLst xmlns:p="http://schemas.openxmlformats.org/presentationml/2006/main">
  <p:tag name="RAINPROBLEM" val="ProblemSubmit"/>
  <p:tag name="RAINPROBLEMTYPE" val="MultipleChoice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p="http://schemas.openxmlformats.org/presentationml/2006/main">
  <p:tag name="RAINPROBLEM" val="MultipleChoice"/>
  <p:tag name="PROBLEMSCORE" val="0.5"/>
</p:tagLst>
</file>

<file path=ppt/tags/tag44.xml><?xml version="1.0" encoding="utf-8"?>
<p:tagLst xmlns:p="http://schemas.openxmlformats.org/presentationml/2006/main">
  <p:tag name="RAINPROBLEM" val="ProblemItem"/>
  <p:tag name="KSO_WM_DIAGRAM_VIRTUALLY_FRAME" val="{&quot;height&quot;:253.1,&quot;left&quot;:87.75,&quot;top&quot;:219.35,&quot;width&quot;:560.25}"/>
</p:tagLst>
</file>

<file path=ppt/tags/tag45.xml><?xml version="1.0" encoding="utf-8"?>
<p:tagLst xmlns:p="http://schemas.openxmlformats.org/presentationml/2006/main">
  <p:tag name="RAINPROBLEM" val="ProblemItem"/>
  <p:tag name="KSO_WM_DIAGRAM_VIRTUALLY_FRAME" val="{&quot;height&quot;:253.1,&quot;left&quot;:87.75,&quot;top&quot;:219.35,&quot;width&quot;:560.25}"/>
</p:tagLst>
</file>

<file path=ppt/tags/tag46.xml><?xml version="1.0" encoding="utf-8"?>
<p:tagLst xmlns:p="http://schemas.openxmlformats.org/presentationml/2006/main">
  <p:tag name="RAINPROBLEM" val="ProblemItem"/>
  <p:tag name="KSO_WM_DIAGRAM_VIRTUALLY_FRAME" val="{&quot;height&quot;:253.1,&quot;left&quot;:87.75,&quot;top&quot;:219.35,&quot;width&quot;:560.25}"/>
</p:tagLst>
</file>

<file path=ppt/tags/tag47.xml><?xml version="1.0" encoding="utf-8"?>
<p:tagLst xmlns:p="http://schemas.openxmlformats.org/presentationml/2006/main">
  <p:tag name="RAINPROBLEM" val="ProblemItem"/>
  <p:tag name="KSO_WM_DIAGRAM_VIRTUALLY_FRAME" val="{&quot;height&quot;:253.1,&quot;left&quot;:87.75,&quot;top&quot;:219.35,&quot;width&quot;:560.25}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87.75,&quot;top&quot;:219.35,&quot;width&quot;:560.25}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87.75,&quot;top&quot;:219.35,&quot;width&quot;:560.25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87.75,&quot;top&quot;:219.35,&quot;width&quot;:560.25}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87.75,&quot;top&quot;:219.35,&quot;width&quot;:560.25}"/>
</p:tagLst>
</file>

<file path=ppt/tags/tag52.xml><?xml version="1.0" encoding="utf-8"?>
<p:tagLst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p="http://schemas.openxmlformats.org/presentationml/2006/main">
  <p:tag name="KSO_WM_BEAUTIFY_FLAG" val=""/>
  <p:tag name="KSO_WM_UNIT_PLACING_PICTURE_USER_VIEWPORT" val="{&quot;height&quot;:2856,&quot;width&quot;:10704}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RAINPROBLEM" val="MultipleChoice"/>
  <p:tag name="PROBLEMSCORE" val="1.0"/>
</p:tagLst>
</file>

<file path=ppt/tags/tag61.xml><?xml version="1.0" encoding="utf-8"?>
<p:tagLst xmlns:p="http://schemas.openxmlformats.org/presentationml/2006/main">
  <p:tag name="COMMONDATA" val="eyJoZGlkIjoiYjA4YzkwOWE3M2FjOTM0ODMzZGIxYjE3NTc3N2VkNjY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0</TotalTime>
  <Words>4230</Words>
  <Application>WPS 演示</Application>
  <PresentationFormat>全屏显示(4:3)</PresentationFormat>
  <Paragraphs>526</Paragraphs>
  <Slides>42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164</vt:i4>
      </vt:variant>
      <vt:variant>
        <vt:lpstr>幻灯片标题</vt:lpstr>
      </vt:variant>
      <vt:variant>
        <vt:i4>42</vt:i4>
      </vt:variant>
    </vt:vector>
  </HeadingPairs>
  <TitlesOfParts>
    <vt:vector size="224" baseType="lpstr">
      <vt:lpstr>Arial</vt:lpstr>
      <vt:lpstr>宋体</vt:lpstr>
      <vt:lpstr>Wingdings</vt:lpstr>
      <vt:lpstr>Times New Roman</vt:lpstr>
      <vt:lpstr>Tahoma</vt:lpstr>
      <vt:lpstr>Cambria Math</vt:lpstr>
      <vt:lpstr>Calibri</vt:lpstr>
      <vt:lpstr>Symbol</vt:lpstr>
      <vt:lpstr>Verdana</vt:lpstr>
      <vt:lpstr>PMingLiU</vt:lpstr>
      <vt:lpstr>黑体</vt:lpstr>
      <vt:lpstr>华文细黑</vt:lpstr>
      <vt:lpstr>微软雅黑</vt:lpstr>
      <vt:lpstr>Arial Unicode MS</vt:lpstr>
      <vt:lpstr>楷体_GB2312</vt:lpstr>
      <vt:lpstr>新宋体</vt:lpstr>
      <vt:lpstr>Euclid Symbol</vt:lpstr>
      <vt:lpstr>1_课件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MS_ClipArt_Gallery.2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MS_ClipArt_Gallery.2</vt:lpstr>
      <vt:lpstr>MS_ClipArt_Gallery.2</vt:lpstr>
      <vt:lpstr>MS_ClipArt_Gallery.2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第二章 随机变量及其分布</vt:lpstr>
      <vt:lpstr>§1    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    离散型随机变量及其分布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2、二项分布</vt:lpstr>
      <vt:lpstr>PowerPoint 演示文稿</vt:lpstr>
      <vt:lpstr>1、0-1分布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    随机变量的分布函数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 程 力 学</dc:title>
  <dc:creator>maoxianbiao</dc:creator>
  <cp:lastModifiedBy>chenli</cp:lastModifiedBy>
  <cp:revision>927</cp:revision>
  <dcterms:created xsi:type="dcterms:W3CDTF">2001-08-16T15:12:00Z</dcterms:created>
  <dcterms:modified xsi:type="dcterms:W3CDTF">2024-03-11T02:28:45Z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31B706D296864FDEB2CA40277A329177</vt:lpwstr>
  </property>
</Properties>
</file>