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41"/>
  </p:handoutMasterIdLst>
  <p:sldIdLst>
    <p:sldId id="759" r:id="rId3"/>
    <p:sldId id="802" r:id="rId4"/>
    <p:sldId id="809" r:id="rId5"/>
    <p:sldId id="810" r:id="rId6"/>
    <p:sldId id="1033" r:id="rId7"/>
    <p:sldId id="812" r:id="rId8"/>
    <p:sldId id="1032" r:id="rId9"/>
    <p:sldId id="1110" r:id="rId10"/>
    <p:sldId id="1111" r:id="rId11"/>
    <p:sldId id="907" r:id="rId12"/>
    <p:sldId id="908" r:id="rId13"/>
    <p:sldId id="909" r:id="rId14"/>
    <p:sldId id="814" r:id="rId15"/>
    <p:sldId id="889" r:id="rId16"/>
    <p:sldId id="890" r:id="rId17"/>
    <p:sldId id="891" r:id="rId18"/>
    <p:sldId id="892" r:id="rId19"/>
    <p:sldId id="893" r:id="rId20"/>
    <p:sldId id="894" r:id="rId21"/>
    <p:sldId id="895" r:id="rId22"/>
    <p:sldId id="896" r:id="rId23"/>
    <p:sldId id="897" r:id="rId24"/>
    <p:sldId id="898" r:id="rId26"/>
    <p:sldId id="899" r:id="rId27"/>
    <p:sldId id="1080" r:id="rId28"/>
    <p:sldId id="1068" r:id="rId29"/>
    <p:sldId id="900" r:id="rId30"/>
    <p:sldId id="901" r:id="rId31"/>
    <p:sldId id="902" r:id="rId32"/>
    <p:sldId id="903" r:id="rId33"/>
    <p:sldId id="1081" r:id="rId34"/>
    <p:sldId id="823" r:id="rId35"/>
    <p:sldId id="824" r:id="rId36"/>
    <p:sldId id="825" r:id="rId37"/>
    <p:sldId id="1069" r:id="rId38"/>
    <p:sldId id="1070" r:id="rId39"/>
    <p:sldId id="828" r:id="rId40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0000"/>
    <a:srgbClr val="FF00FF"/>
    <a:srgbClr val="A34D93"/>
    <a:srgbClr val="FF0000"/>
    <a:srgbClr val="14203A"/>
    <a:srgbClr val="18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96852" autoAdjust="0"/>
  </p:normalViewPr>
  <p:slideViewPr>
    <p:cSldViewPr showGuides="1">
      <p:cViewPr varScale="1">
        <p:scale>
          <a:sx n="70" d="100"/>
          <a:sy n="70" d="100"/>
        </p:scale>
        <p:origin x="1536" y="78"/>
      </p:cViewPr>
      <p:guideLst>
        <p:guide orient="horz" pos="2124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832"/>
        <p:guide pos="22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40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1" Type="http://schemas.openxmlformats.org/officeDocument/2006/relationships/image" Target="../media/image16.emf"/><Relationship Id="rId10" Type="http://schemas.openxmlformats.org/officeDocument/2006/relationships/image" Target="../media/image15.e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image" Target="../media/image123.wmf"/><Relationship Id="rId7" Type="http://schemas.openxmlformats.org/officeDocument/2006/relationships/image" Target="../media/image104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0" Type="http://schemas.openxmlformats.org/officeDocument/2006/relationships/image" Target="../media/image135.wmf"/><Relationship Id="rId2" Type="http://schemas.openxmlformats.org/officeDocument/2006/relationships/image" Target="../media/image118.wmf"/><Relationship Id="rId19" Type="http://schemas.openxmlformats.org/officeDocument/2006/relationships/image" Target="../media/image134.wmf"/><Relationship Id="rId18" Type="http://schemas.openxmlformats.org/officeDocument/2006/relationships/image" Target="../media/image133.wmf"/><Relationship Id="rId17" Type="http://schemas.openxmlformats.org/officeDocument/2006/relationships/image" Target="../media/image132.wmf"/><Relationship Id="rId16" Type="http://schemas.openxmlformats.org/officeDocument/2006/relationships/image" Target="../media/image131.wmf"/><Relationship Id="rId15" Type="http://schemas.openxmlformats.org/officeDocument/2006/relationships/image" Target="../media/image130.wmf"/><Relationship Id="rId14" Type="http://schemas.openxmlformats.org/officeDocument/2006/relationships/image" Target="../media/image129.wmf"/><Relationship Id="rId13" Type="http://schemas.openxmlformats.org/officeDocument/2006/relationships/image" Target="../media/image128.wmf"/><Relationship Id="rId12" Type="http://schemas.openxmlformats.org/officeDocument/2006/relationships/image" Target="../media/image127.wmf"/><Relationship Id="rId11" Type="http://schemas.openxmlformats.org/officeDocument/2006/relationships/image" Target="../media/image126.wmf"/><Relationship Id="rId10" Type="http://schemas.openxmlformats.org/officeDocument/2006/relationships/image" Target="../media/image125.wmf"/><Relationship Id="rId1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e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1" Type="http://schemas.openxmlformats.org/officeDocument/2006/relationships/image" Target="../media/image150.wmf"/><Relationship Id="rId10" Type="http://schemas.openxmlformats.org/officeDocument/2006/relationships/image" Target="../media/image149.wmf"/><Relationship Id="rId1" Type="http://schemas.openxmlformats.org/officeDocument/2006/relationships/image" Target="../media/image14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4" Type="http://schemas.openxmlformats.org/officeDocument/2006/relationships/image" Target="../media/image164.wmf"/><Relationship Id="rId13" Type="http://schemas.openxmlformats.org/officeDocument/2006/relationships/image" Target="../media/image163.wmf"/><Relationship Id="rId12" Type="http://schemas.openxmlformats.org/officeDocument/2006/relationships/image" Target="../media/image162.wmf"/><Relationship Id="rId11" Type="http://schemas.openxmlformats.org/officeDocument/2006/relationships/image" Target="../media/image161.wmf"/><Relationship Id="rId10" Type="http://schemas.openxmlformats.org/officeDocument/2006/relationships/image" Target="../media/image160.wmf"/><Relationship Id="rId1" Type="http://schemas.openxmlformats.org/officeDocument/2006/relationships/image" Target="../media/image15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image" Target="../media/image24.emf"/><Relationship Id="rId7" Type="http://schemas.openxmlformats.org/officeDocument/2006/relationships/image" Target="../media/image23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3" Type="http://schemas.openxmlformats.org/officeDocument/2006/relationships/image" Target="../media/image49.wmf"/><Relationship Id="rId32" Type="http://schemas.openxmlformats.org/officeDocument/2006/relationships/image" Target="../media/image48.wmf"/><Relationship Id="rId31" Type="http://schemas.openxmlformats.org/officeDocument/2006/relationships/image" Target="../media/image47.wmf"/><Relationship Id="rId30" Type="http://schemas.openxmlformats.org/officeDocument/2006/relationships/image" Target="../media/image46.emf"/><Relationship Id="rId3" Type="http://schemas.openxmlformats.org/officeDocument/2006/relationships/image" Target="../media/image19.emf"/><Relationship Id="rId29" Type="http://schemas.openxmlformats.org/officeDocument/2006/relationships/image" Target="../media/image45.wmf"/><Relationship Id="rId28" Type="http://schemas.openxmlformats.org/officeDocument/2006/relationships/image" Target="../media/image44.emf"/><Relationship Id="rId27" Type="http://schemas.openxmlformats.org/officeDocument/2006/relationships/image" Target="../media/image43.wmf"/><Relationship Id="rId26" Type="http://schemas.openxmlformats.org/officeDocument/2006/relationships/image" Target="../media/image42.emf"/><Relationship Id="rId25" Type="http://schemas.openxmlformats.org/officeDocument/2006/relationships/image" Target="../media/image41.wmf"/><Relationship Id="rId24" Type="http://schemas.openxmlformats.org/officeDocument/2006/relationships/image" Target="../media/image40.emf"/><Relationship Id="rId23" Type="http://schemas.openxmlformats.org/officeDocument/2006/relationships/image" Target="../media/image39.wmf"/><Relationship Id="rId22" Type="http://schemas.openxmlformats.org/officeDocument/2006/relationships/image" Target="../media/image38.emf"/><Relationship Id="rId21" Type="http://schemas.openxmlformats.org/officeDocument/2006/relationships/image" Target="../media/image37.emf"/><Relationship Id="rId20" Type="http://schemas.openxmlformats.org/officeDocument/2006/relationships/image" Target="../media/image36.emf"/><Relationship Id="rId2" Type="http://schemas.openxmlformats.org/officeDocument/2006/relationships/image" Target="../media/image18.emf"/><Relationship Id="rId19" Type="http://schemas.openxmlformats.org/officeDocument/2006/relationships/image" Target="../media/image35.emf"/><Relationship Id="rId18" Type="http://schemas.openxmlformats.org/officeDocument/2006/relationships/image" Target="../media/image34.emf"/><Relationship Id="rId17" Type="http://schemas.openxmlformats.org/officeDocument/2006/relationships/image" Target="../media/image33.emf"/><Relationship Id="rId16" Type="http://schemas.openxmlformats.org/officeDocument/2006/relationships/image" Target="../media/image32.emf"/><Relationship Id="rId15" Type="http://schemas.openxmlformats.org/officeDocument/2006/relationships/image" Target="../media/image31.emf"/><Relationship Id="rId14" Type="http://schemas.openxmlformats.org/officeDocument/2006/relationships/image" Target="../media/image30.emf"/><Relationship Id="rId13" Type="http://schemas.openxmlformats.org/officeDocument/2006/relationships/image" Target="../media/image29.emf"/><Relationship Id="rId12" Type="http://schemas.openxmlformats.org/officeDocument/2006/relationships/image" Target="../media/image28.emf"/><Relationship Id="rId11" Type="http://schemas.openxmlformats.org/officeDocument/2006/relationships/image" Target="../media/image27.emf"/><Relationship Id="rId10" Type="http://schemas.openxmlformats.org/officeDocument/2006/relationships/image" Target="../media/image26.emf"/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emf"/><Relationship Id="rId8" Type="http://schemas.openxmlformats.org/officeDocument/2006/relationships/image" Target="../media/image172.emf"/><Relationship Id="rId7" Type="http://schemas.openxmlformats.org/officeDocument/2006/relationships/image" Target="../media/image171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1" Type="http://schemas.openxmlformats.org/officeDocument/2006/relationships/image" Target="../media/image175.emf"/><Relationship Id="rId10" Type="http://schemas.openxmlformats.org/officeDocument/2006/relationships/image" Target="../media/image174.emf"/><Relationship Id="rId1" Type="http://schemas.openxmlformats.org/officeDocument/2006/relationships/image" Target="../media/image165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68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17.wmf"/><Relationship Id="rId2" Type="http://schemas.openxmlformats.org/officeDocument/2006/relationships/image" Target="../media/image177.wmf"/><Relationship Id="rId14" Type="http://schemas.openxmlformats.org/officeDocument/2006/relationships/image" Target="../media/image186.wmf"/><Relationship Id="rId13" Type="http://schemas.openxmlformats.org/officeDocument/2006/relationships/image" Target="../media/image185.wmf"/><Relationship Id="rId12" Type="http://schemas.openxmlformats.org/officeDocument/2006/relationships/image" Target="../media/image16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17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emf"/><Relationship Id="rId8" Type="http://schemas.openxmlformats.org/officeDocument/2006/relationships/image" Target="../media/image200.emf"/><Relationship Id="rId7" Type="http://schemas.openxmlformats.org/officeDocument/2006/relationships/image" Target="../media/image199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4" Type="http://schemas.openxmlformats.org/officeDocument/2006/relationships/image" Target="../media/image206.emf"/><Relationship Id="rId13" Type="http://schemas.openxmlformats.org/officeDocument/2006/relationships/image" Target="../media/image205.emf"/><Relationship Id="rId12" Type="http://schemas.openxmlformats.org/officeDocument/2006/relationships/image" Target="../media/image204.emf"/><Relationship Id="rId11" Type="http://schemas.openxmlformats.org/officeDocument/2006/relationships/image" Target="../media/image203.emf"/><Relationship Id="rId10" Type="http://schemas.openxmlformats.org/officeDocument/2006/relationships/image" Target="../media/image202.emf"/><Relationship Id="rId1" Type="http://schemas.openxmlformats.org/officeDocument/2006/relationships/image" Target="../media/image193.e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3.e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image" Target="../media/image24.emf"/><Relationship Id="rId7" Type="http://schemas.openxmlformats.org/officeDocument/2006/relationships/image" Target="../media/image23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51.wmf"/><Relationship Id="rId12" Type="http://schemas.openxmlformats.org/officeDocument/2006/relationships/image" Target="../media/image39.wmf"/><Relationship Id="rId11" Type="http://schemas.openxmlformats.org/officeDocument/2006/relationships/image" Target="../media/image52.wmf"/><Relationship Id="rId10" Type="http://schemas.openxmlformats.org/officeDocument/2006/relationships/image" Target="../media/image26.emf"/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image" Target="../media/image25.emf"/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8" Type="http://schemas.openxmlformats.org/officeDocument/2006/relationships/image" Target="../media/image69.wmf"/><Relationship Id="rId17" Type="http://schemas.openxmlformats.org/officeDocument/2006/relationships/image" Target="../media/image68.wmf"/><Relationship Id="rId16" Type="http://schemas.openxmlformats.org/officeDocument/2006/relationships/image" Target="../media/image67.wmf"/><Relationship Id="rId15" Type="http://schemas.openxmlformats.org/officeDocument/2006/relationships/image" Target="../media/image16.emf"/><Relationship Id="rId14" Type="http://schemas.openxmlformats.org/officeDocument/2006/relationships/image" Target="../media/image15.emf"/><Relationship Id="rId13" Type="http://schemas.openxmlformats.org/officeDocument/2006/relationships/image" Target="../media/image14.emf"/><Relationship Id="rId12" Type="http://schemas.openxmlformats.org/officeDocument/2006/relationships/image" Target="../media/image13.emf"/><Relationship Id="rId11" Type="http://schemas.openxmlformats.org/officeDocument/2006/relationships/image" Target="../media/image12.emf"/><Relationship Id="rId10" Type="http://schemas.openxmlformats.org/officeDocument/2006/relationships/image" Target="../media/image11.emf"/><Relationship Id="rId1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7" Type="http://schemas.openxmlformats.org/officeDocument/2006/relationships/image" Target="../media/image78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3" Type="http://schemas.openxmlformats.org/officeDocument/2006/relationships/image" Target="../media/image7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ABAAD4D-5CC2-43BF-81DB-5ABE6BC232E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0EC0D3-C944-40D8-9ACF-D30FF067533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A9BDFE-C3EE-47B0-B75C-44D835CBA91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板书推导</a:t>
            </a:r>
            <a:r>
              <a:rPr lang="en-US" altLang="zh-CN" smtClean="0"/>
              <a:t>f(x)</a:t>
            </a:r>
            <a:r>
              <a:rPr lang="zh-CN" altLang="en-US" smtClean="0"/>
              <a:t>的意义公式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CB0C76-5917-4B25-87A6-A3AF0EAC8ED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板书推导</a:t>
            </a:r>
            <a:r>
              <a:rPr lang="en-US" altLang="zh-CN" smtClean="0"/>
              <a:t>f(x)</a:t>
            </a:r>
            <a:r>
              <a:rPr lang="zh-CN" altLang="en-US" smtClean="0"/>
              <a:t>的意义公式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D575AE-F532-40B7-9DF7-4042E26E811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板书推导</a:t>
            </a:r>
            <a:r>
              <a:rPr lang="en-US" altLang="zh-CN" smtClean="0"/>
              <a:t>f(x)</a:t>
            </a:r>
            <a:r>
              <a:rPr lang="zh-CN" altLang="en-US" smtClean="0"/>
              <a:t>的意义公式</a:t>
            </a: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3.png"/><Relationship Id="rId30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9" Type="http://schemas.openxmlformats.org/officeDocument/2006/relationships/image" Target="NULL" TargetMode="Externa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8" r:link="rId2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340" y="480677"/>
            <a:ext cx="4679950" cy="14816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7744" y="243887"/>
            <a:ext cx="3332162" cy="2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 smtClean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  <a:endParaRPr lang="en-US" altLang="zh-CN" sz="1000" b="0" dirty="0" smtClean="0">
              <a:solidFill>
                <a:srgbClr val="0060C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384"/>
            <a:ext cx="6120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75.e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72.e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77.e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76.emf"/><Relationship Id="rId1" Type="http://schemas.openxmlformats.org/officeDocument/2006/relationships/oleObject" Target="../embeddings/oleObject10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83.e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82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81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80.e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6.png"/><Relationship Id="rId12" Type="http://schemas.openxmlformats.org/officeDocument/2006/relationships/image" Target="../media/image85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84.emf"/><Relationship Id="rId1" Type="http://schemas.openxmlformats.org/officeDocument/2006/relationships/oleObject" Target="../embeddings/oleObject11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87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1.png"/><Relationship Id="rId2" Type="http://schemas.microsoft.com/office/2007/relationships/media" Target="file:///C:\Users\cmr\AppData\Local\Microsoft\Windows\Temporary%20Internet%20Files\Content.MSO\916B5364.wmv" TargetMode="External"/><Relationship Id="rId1" Type="http://schemas.openxmlformats.org/officeDocument/2006/relationships/video" Target="file:///C:\Users\cmr\AppData\Local\Microsoft\Windows\Temporary%20Internet%20Files\Content.MSO\916B5364.wm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6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oleObject" Target="../embeddings/oleObject123.bin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121.bin"/><Relationship Id="rId3" Type="http://schemas.openxmlformats.org/officeDocument/2006/relationships/image" Target="../media/image98.wmf"/><Relationship Id="rId2" Type="http://schemas.openxmlformats.org/officeDocument/2006/relationships/oleObject" Target="../embeddings/oleObject120.bin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03.wmf"/><Relationship Id="rId12" Type="http://schemas.openxmlformats.org/officeDocument/2006/relationships/oleObject" Target="../embeddings/oleObject125.bin"/><Relationship Id="rId11" Type="http://schemas.openxmlformats.org/officeDocument/2006/relationships/image" Target="../media/image102.wmf"/><Relationship Id="rId10" Type="http://schemas.openxmlformats.org/officeDocument/2006/relationships/oleObject" Target="../embeddings/oleObject124.bin"/><Relationship Id="rId1" Type="http://schemas.openxmlformats.org/officeDocument/2006/relationships/image" Target="../media/image97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2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31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06.emf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11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7.xml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19.wmf"/><Relationship Id="rId57" Type="http://schemas.openxmlformats.org/officeDocument/2006/relationships/vmlDrawing" Target="../drawings/vmlDrawing15.v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8.xml"/><Relationship Id="rId54" Type="http://schemas.openxmlformats.org/officeDocument/2006/relationships/image" Target="../media/image135.wmf"/><Relationship Id="rId53" Type="http://schemas.openxmlformats.org/officeDocument/2006/relationships/oleObject" Target="../embeddings/oleObject171.bin"/><Relationship Id="rId52" Type="http://schemas.openxmlformats.org/officeDocument/2006/relationships/image" Target="../media/image134.wmf"/><Relationship Id="rId51" Type="http://schemas.openxmlformats.org/officeDocument/2006/relationships/oleObject" Target="../embeddings/oleObject170.bin"/><Relationship Id="rId50" Type="http://schemas.openxmlformats.org/officeDocument/2006/relationships/image" Target="../media/image133.wmf"/><Relationship Id="rId5" Type="http://schemas.openxmlformats.org/officeDocument/2006/relationships/oleObject" Target="../embeddings/oleObject141.bin"/><Relationship Id="rId49" Type="http://schemas.openxmlformats.org/officeDocument/2006/relationships/oleObject" Target="../embeddings/oleObject169.bin"/><Relationship Id="rId48" Type="http://schemas.openxmlformats.org/officeDocument/2006/relationships/image" Target="../media/image132.wmf"/><Relationship Id="rId47" Type="http://schemas.openxmlformats.org/officeDocument/2006/relationships/oleObject" Target="../embeddings/oleObject168.bin"/><Relationship Id="rId46" Type="http://schemas.openxmlformats.org/officeDocument/2006/relationships/image" Target="../media/image131.wmf"/><Relationship Id="rId45" Type="http://schemas.openxmlformats.org/officeDocument/2006/relationships/oleObject" Target="../embeddings/oleObject167.bin"/><Relationship Id="rId44" Type="http://schemas.openxmlformats.org/officeDocument/2006/relationships/oleObject" Target="../embeddings/oleObject166.bin"/><Relationship Id="rId43" Type="http://schemas.openxmlformats.org/officeDocument/2006/relationships/image" Target="../media/image130.wmf"/><Relationship Id="rId42" Type="http://schemas.openxmlformats.org/officeDocument/2006/relationships/oleObject" Target="../embeddings/oleObject165.bin"/><Relationship Id="rId41" Type="http://schemas.openxmlformats.org/officeDocument/2006/relationships/image" Target="../media/image129.wmf"/><Relationship Id="rId40" Type="http://schemas.openxmlformats.org/officeDocument/2006/relationships/oleObject" Target="../embeddings/oleObject164.bin"/><Relationship Id="rId4" Type="http://schemas.openxmlformats.org/officeDocument/2006/relationships/image" Target="../media/image118.wmf"/><Relationship Id="rId39" Type="http://schemas.openxmlformats.org/officeDocument/2006/relationships/image" Target="../media/image128.wmf"/><Relationship Id="rId38" Type="http://schemas.openxmlformats.org/officeDocument/2006/relationships/oleObject" Target="../embeddings/oleObject163.bin"/><Relationship Id="rId37" Type="http://schemas.openxmlformats.org/officeDocument/2006/relationships/image" Target="../media/image127.wmf"/><Relationship Id="rId36" Type="http://schemas.openxmlformats.org/officeDocument/2006/relationships/oleObject" Target="../embeddings/oleObject162.bin"/><Relationship Id="rId35" Type="http://schemas.openxmlformats.org/officeDocument/2006/relationships/image" Target="../media/image126.wmf"/><Relationship Id="rId34" Type="http://schemas.openxmlformats.org/officeDocument/2006/relationships/oleObject" Target="../embeddings/oleObject161.bin"/><Relationship Id="rId33" Type="http://schemas.openxmlformats.org/officeDocument/2006/relationships/image" Target="../media/image125.wmf"/><Relationship Id="rId32" Type="http://schemas.openxmlformats.org/officeDocument/2006/relationships/oleObject" Target="../embeddings/oleObject160.bin"/><Relationship Id="rId31" Type="http://schemas.openxmlformats.org/officeDocument/2006/relationships/image" Target="../media/image124.wmf"/><Relationship Id="rId30" Type="http://schemas.openxmlformats.org/officeDocument/2006/relationships/oleObject" Target="../embeddings/oleObject159.bin"/><Relationship Id="rId3" Type="http://schemas.openxmlformats.org/officeDocument/2006/relationships/oleObject" Target="../embeddings/oleObject140.bin"/><Relationship Id="rId29" Type="http://schemas.openxmlformats.org/officeDocument/2006/relationships/image" Target="../media/image123.wmf"/><Relationship Id="rId28" Type="http://schemas.openxmlformats.org/officeDocument/2006/relationships/oleObject" Target="../embeddings/oleObject158.bin"/><Relationship Id="rId27" Type="http://schemas.openxmlformats.org/officeDocument/2006/relationships/image" Target="../media/image104.wmf"/><Relationship Id="rId26" Type="http://schemas.openxmlformats.org/officeDocument/2006/relationships/oleObject" Target="../embeddings/oleObject157.bin"/><Relationship Id="rId25" Type="http://schemas.openxmlformats.org/officeDocument/2006/relationships/oleObject" Target="../embeddings/oleObject156.bin"/><Relationship Id="rId24" Type="http://schemas.openxmlformats.org/officeDocument/2006/relationships/oleObject" Target="../embeddings/oleObject155.bin"/><Relationship Id="rId23" Type="http://schemas.openxmlformats.org/officeDocument/2006/relationships/oleObject" Target="../embeddings/oleObject154.bin"/><Relationship Id="rId22" Type="http://schemas.openxmlformats.org/officeDocument/2006/relationships/oleObject" Target="../embeddings/oleObject153.bin"/><Relationship Id="rId21" Type="http://schemas.openxmlformats.org/officeDocument/2006/relationships/oleObject" Target="../embeddings/oleObject152.bin"/><Relationship Id="rId20" Type="http://schemas.openxmlformats.org/officeDocument/2006/relationships/image" Target="../media/image122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51.bin"/><Relationship Id="rId18" Type="http://schemas.openxmlformats.org/officeDocument/2006/relationships/slide" Target="slide1.xml"/><Relationship Id="rId17" Type="http://schemas.openxmlformats.org/officeDocument/2006/relationships/oleObject" Target="../embeddings/oleObject150.bin"/><Relationship Id="rId16" Type="http://schemas.openxmlformats.org/officeDocument/2006/relationships/oleObject" Target="../embeddings/oleObject149.bin"/><Relationship Id="rId15" Type="http://schemas.openxmlformats.org/officeDocument/2006/relationships/oleObject" Target="../embeddings/oleObject148.bin"/><Relationship Id="rId14" Type="http://schemas.openxmlformats.org/officeDocument/2006/relationships/oleObject" Target="../embeddings/oleObject147.bin"/><Relationship Id="rId13" Type="http://schemas.openxmlformats.org/officeDocument/2006/relationships/image" Target="../media/image121.wmf"/><Relationship Id="rId12" Type="http://schemas.openxmlformats.org/officeDocument/2006/relationships/oleObject" Target="../embeddings/oleObject146.bin"/><Relationship Id="rId11" Type="http://schemas.openxmlformats.org/officeDocument/2006/relationships/oleObject" Target="../embeddings/oleObject145.bin"/><Relationship Id="rId10" Type="http://schemas.openxmlformats.org/officeDocument/2006/relationships/oleObject" Target="../embeddings/oleObject144.bin"/><Relationship Id="rId1" Type="http://schemas.openxmlformats.org/officeDocument/2006/relationships/oleObject" Target="../embeddings/oleObject13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37.png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136.emf"/><Relationship Id="rId4" Type="http://schemas.openxmlformats.org/officeDocument/2006/relationships/oleObject" Target="../embeddings/oleObject172.bin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.xml"/><Relationship Id="rId16" Type="http://schemas.openxmlformats.org/officeDocument/2006/relationships/image" Target="../media/image138.png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9.emf"/><Relationship Id="rId1" Type="http://schemas.openxmlformats.org/officeDocument/2006/relationships/oleObject" Target="../embeddings/oleObject17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75.bin"/><Relationship Id="rId25" Type="http://schemas.openxmlformats.org/officeDocument/2006/relationships/notesSlide" Target="../notesSlides/notesSlide2.xml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0.w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149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46.e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7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52.wmf"/><Relationship Id="rId31" Type="http://schemas.openxmlformats.org/officeDocument/2006/relationships/notesSlide" Target="../notesSlides/notesSlide3.xml"/><Relationship Id="rId30" Type="http://schemas.openxmlformats.org/officeDocument/2006/relationships/vmlDrawing" Target="../drawings/vmlDrawing19.vml"/><Relationship Id="rId3" Type="http://schemas.openxmlformats.org/officeDocument/2006/relationships/oleObject" Target="../embeddings/oleObject18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64.wmf"/><Relationship Id="rId27" Type="http://schemas.openxmlformats.org/officeDocument/2006/relationships/oleObject" Target="../embeddings/oleObject198.bin"/><Relationship Id="rId26" Type="http://schemas.openxmlformats.org/officeDocument/2006/relationships/image" Target="../media/image163.wmf"/><Relationship Id="rId25" Type="http://schemas.openxmlformats.org/officeDocument/2006/relationships/oleObject" Target="../embeddings/oleObject197.bin"/><Relationship Id="rId24" Type="http://schemas.openxmlformats.org/officeDocument/2006/relationships/image" Target="../media/image162.wmf"/><Relationship Id="rId23" Type="http://schemas.openxmlformats.org/officeDocument/2006/relationships/oleObject" Target="../embeddings/oleObject196.bin"/><Relationship Id="rId22" Type="http://schemas.openxmlformats.org/officeDocument/2006/relationships/image" Target="../media/image161.wmf"/><Relationship Id="rId21" Type="http://schemas.openxmlformats.org/officeDocument/2006/relationships/oleObject" Target="../embeddings/oleObject195.bin"/><Relationship Id="rId20" Type="http://schemas.openxmlformats.org/officeDocument/2006/relationships/image" Target="../media/image160.wmf"/><Relationship Id="rId2" Type="http://schemas.openxmlformats.org/officeDocument/2006/relationships/image" Target="../media/image151.wmf"/><Relationship Id="rId19" Type="http://schemas.openxmlformats.org/officeDocument/2006/relationships/oleObject" Target="../embeddings/oleObject194.bin"/><Relationship Id="rId18" Type="http://schemas.openxmlformats.org/officeDocument/2006/relationships/image" Target="../media/image159.wmf"/><Relationship Id="rId17" Type="http://schemas.openxmlformats.org/officeDocument/2006/relationships/oleObject" Target="../embeddings/oleObject193.bin"/><Relationship Id="rId16" Type="http://schemas.openxmlformats.org/officeDocument/2006/relationships/image" Target="../media/image158.wmf"/><Relationship Id="rId15" Type="http://schemas.openxmlformats.org/officeDocument/2006/relationships/oleObject" Target="../embeddings/oleObject192.bin"/><Relationship Id="rId14" Type="http://schemas.openxmlformats.org/officeDocument/2006/relationships/image" Target="../media/image157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8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200.bin"/><Relationship Id="rId25" Type="http://schemas.openxmlformats.org/officeDocument/2006/relationships/vmlDrawing" Target="../drawings/vmlDrawing20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22.xml"/><Relationship Id="rId22" Type="http://schemas.openxmlformats.org/officeDocument/2006/relationships/image" Target="../media/image175.emf"/><Relationship Id="rId21" Type="http://schemas.openxmlformats.org/officeDocument/2006/relationships/oleObject" Target="../embeddings/oleObject209.bin"/><Relationship Id="rId20" Type="http://schemas.openxmlformats.org/officeDocument/2006/relationships/image" Target="../media/image174.emf"/><Relationship Id="rId2" Type="http://schemas.openxmlformats.org/officeDocument/2006/relationships/image" Target="../media/image165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173.e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172.e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171.e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70.e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69.emf"/><Relationship Id="rId1" Type="http://schemas.openxmlformats.org/officeDocument/2006/relationships/oleObject" Target="../embeddings/oleObject19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6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5.emf"/><Relationship Id="rId2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77.wmf"/><Relationship Id="rId31" Type="http://schemas.openxmlformats.org/officeDocument/2006/relationships/vmlDrawing" Target="../drawings/vmlDrawing2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11.bin"/><Relationship Id="rId29" Type="http://schemas.openxmlformats.org/officeDocument/2006/relationships/tags" Target="../tags/tag23.xml"/><Relationship Id="rId28" Type="http://schemas.openxmlformats.org/officeDocument/2006/relationships/image" Target="../media/image186.wmf"/><Relationship Id="rId27" Type="http://schemas.openxmlformats.org/officeDocument/2006/relationships/oleObject" Target="../embeddings/oleObject223.bin"/><Relationship Id="rId26" Type="http://schemas.openxmlformats.org/officeDocument/2006/relationships/image" Target="../media/image185.wmf"/><Relationship Id="rId25" Type="http://schemas.openxmlformats.org/officeDocument/2006/relationships/oleObject" Target="../embeddings/oleObject222.bin"/><Relationship Id="rId24" Type="http://schemas.openxmlformats.org/officeDocument/2006/relationships/image" Target="../media/image165.w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184.w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183.wmf"/><Relationship Id="rId2" Type="http://schemas.openxmlformats.org/officeDocument/2006/relationships/image" Target="../media/image176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81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68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21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224.bin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3" Type="http://schemas.openxmlformats.org/officeDocument/2006/relationships/vmlDrawing" Target="../drawings/vmlDrawing22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9.xml"/><Relationship Id="rId20" Type="http://schemas.openxmlformats.org/officeDocument/2006/relationships/image" Target="../media/image138.png"/><Relationship Id="rId2" Type="http://schemas.openxmlformats.org/officeDocument/2006/relationships/tags" Target="../tags/tag25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image" Target="../media/image188.emf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0.bin"/><Relationship Id="rId8" Type="http://schemas.openxmlformats.org/officeDocument/2006/relationships/image" Target="../media/image190.emf"/><Relationship Id="rId7" Type="http://schemas.openxmlformats.org/officeDocument/2006/relationships/oleObject" Target="../embeddings/oleObject229.bin"/><Relationship Id="rId6" Type="http://schemas.openxmlformats.org/officeDocument/2006/relationships/image" Target="../media/image189.e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188.emf"/><Relationship Id="rId3" Type="http://schemas.openxmlformats.org/officeDocument/2006/relationships/oleObject" Target="../embeddings/oleObject227.bin"/><Relationship Id="rId2" Type="http://schemas.openxmlformats.org/officeDocument/2006/relationships/image" Target="../media/image187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2.emf"/><Relationship Id="rId11" Type="http://schemas.openxmlformats.org/officeDocument/2006/relationships/oleObject" Target="../embeddings/oleObject231.bin"/><Relationship Id="rId10" Type="http://schemas.openxmlformats.org/officeDocument/2006/relationships/image" Target="../media/image191.emf"/><Relationship Id="rId1" Type="http://schemas.openxmlformats.org/officeDocument/2006/relationships/oleObject" Target="../embeddings/oleObject22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196.e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195.e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94.emf"/><Relationship Id="rId30" Type="http://schemas.openxmlformats.org/officeDocument/2006/relationships/vmlDrawing" Target="../drawings/vmlDrawing24.vml"/><Relationship Id="rId3" Type="http://schemas.openxmlformats.org/officeDocument/2006/relationships/oleObject" Target="../embeddings/oleObject23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06.emf"/><Relationship Id="rId27" Type="http://schemas.openxmlformats.org/officeDocument/2006/relationships/oleObject" Target="../embeddings/oleObject245.bin"/><Relationship Id="rId26" Type="http://schemas.openxmlformats.org/officeDocument/2006/relationships/image" Target="../media/image205.emf"/><Relationship Id="rId25" Type="http://schemas.openxmlformats.org/officeDocument/2006/relationships/oleObject" Target="../embeddings/oleObject244.bin"/><Relationship Id="rId24" Type="http://schemas.openxmlformats.org/officeDocument/2006/relationships/image" Target="../media/image204.e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03.e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02.emf"/><Relationship Id="rId2" Type="http://schemas.openxmlformats.org/officeDocument/2006/relationships/image" Target="../media/image193.e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01.e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00.e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199.e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198.e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197.emf"/><Relationship Id="rId1" Type="http://schemas.openxmlformats.org/officeDocument/2006/relationships/oleObject" Target="../embeddings/oleObject23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0.bin"/><Relationship Id="rId8" Type="http://schemas.openxmlformats.org/officeDocument/2006/relationships/image" Target="../media/image210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08.emf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07.e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252.bin"/><Relationship Id="rId12" Type="http://schemas.openxmlformats.org/officeDocument/2006/relationships/image" Target="../media/image212.wmf"/><Relationship Id="rId11" Type="http://schemas.openxmlformats.org/officeDocument/2006/relationships/oleObject" Target="../embeddings/oleObject251.bin"/><Relationship Id="rId10" Type="http://schemas.openxmlformats.org/officeDocument/2006/relationships/image" Target="../media/image211.wmf"/><Relationship Id="rId1" Type="http://schemas.openxmlformats.org/officeDocument/2006/relationships/oleObject" Target="../embeddings/oleObject24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4.GIF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8.wmf"/><Relationship Id="rId8" Type="http://schemas.openxmlformats.org/officeDocument/2006/relationships/oleObject" Target="../embeddings/oleObject256.bin"/><Relationship Id="rId7" Type="http://schemas.openxmlformats.org/officeDocument/2006/relationships/image" Target="../media/image217.wmf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54.bin"/><Relationship Id="rId3" Type="http://schemas.openxmlformats.org/officeDocument/2006/relationships/image" Target="../media/image215.wmf"/><Relationship Id="rId2" Type="http://schemas.openxmlformats.org/officeDocument/2006/relationships/oleObject" Target="../embeddings/oleObject253.bin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0.wmf"/><Relationship Id="rId12" Type="http://schemas.openxmlformats.org/officeDocument/2006/relationships/oleObject" Target="../embeddings/oleObject258.bin"/><Relationship Id="rId11" Type="http://schemas.openxmlformats.org/officeDocument/2006/relationships/image" Target="../media/image219.wmf"/><Relationship Id="rId10" Type="http://schemas.openxmlformats.org/officeDocument/2006/relationships/oleObject" Target="../embeddings/oleObject257.bin"/><Relationship Id="rId1" Type="http://schemas.openxmlformats.org/officeDocument/2006/relationships/image" Target="../media/image214.GI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0.emf"/><Relationship Id="rId71" Type="http://schemas.openxmlformats.org/officeDocument/2006/relationships/vmlDrawing" Target="../drawings/vmlDrawing2.vml"/><Relationship Id="rId70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69" Type="http://schemas.openxmlformats.org/officeDocument/2006/relationships/image" Target="../media/image49.wmf"/><Relationship Id="rId68" Type="http://schemas.openxmlformats.org/officeDocument/2006/relationships/oleObject" Target="../embeddings/oleObject47.bin"/><Relationship Id="rId67" Type="http://schemas.openxmlformats.org/officeDocument/2006/relationships/image" Target="../media/image48.wmf"/><Relationship Id="rId66" Type="http://schemas.openxmlformats.org/officeDocument/2006/relationships/oleObject" Target="../embeddings/oleObject46.bin"/><Relationship Id="rId65" Type="http://schemas.openxmlformats.org/officeDocument/2006/relationships/image" Target="../media/image47.wmf"/><Relationship Id="rId64" Type="http://schemas.openxmlformats.org/officeDocument/2006/relationships/oleObject" Target="../embeddings/oleObject45.bin"/><Relationship Id="rId63" Type="http://schemas.openxmlformats.org/officeDocument/2006/relationships/image" Target="../media/image46.emf"/><Relationship Id="rId62" Type="http://schemas.openxmlformats.org/officeDocument/2006/relationships/oleObject" Target="../embeddings/oleObject44.bin"/><Relationship Id="rId61" Type="http://schemas.openxmlformats.org/officeDocument/2006/relationships/image" Target="../media/image45.wmf"/><Relationship Id="rId60" Type="http://schemas.openxmlformats.org/officeDocument/2006/relationships/oleObject" Target="../embeddings/oleObject43.bin"/><Relationship Id="rId6" Type="http://schemas.openxmlformats.org/officeDocument/2006/relationships/image" Target="../media/image19.emf"/><Relationship Id="rId59" Type="http://schemas.openxmlformats.org/officeDocument/2006/relationships/image" Target="../media/image44.emf"/><Relationship Id="rId58" Type="http://schemas.openxmlformats.org/officeDocument/2006/relationships/oleObject" Target="../embeddings/oleObject42.bin"/><Relationship Id="rId57" Type="http://schemas.openxmlformats.org/officeDocument/2006/relationships/image" Target="../media/image43.wmf"/><Relationship Id="rId56" Type="http://schemas.openxmlformats.org/officeDocument/2006/relationships/oleObject" Target="../embeddings/oleObject41.bin"/><Relationship Id="rId55" Type="http://schemas.openxmlformats.org/officeDocument/2006/relationships/image" Target="../media/image42.emf"/><Relationship Id="rId54" Type="http://schemas.openxmlformats.org/officeDocument/2006/relationships/oleObject" Target="../embeddings/oleObject40.bin"/><Relationship Id="rId53" Type="http://schemas.openxmlformats.org/officeDocument/2006/relationships/image" Target="../media/image41.wmf"/><Relationship Id="rId52" Type="http://schemas.openxmlformats.org/officeDocument/2006/relationships/oleObject" Target="../embeddings/oleObject39.bin"/><Relationship Id="rId51" Type="http://schemas.openxmlformats.org/officeDocument/2006/relationships/image" Target="../media/image40.emf"/><Relationship Id="rId50" Type="http://schemas.openxmlformats.org/officeDocument/2006/relationships/oleObject" Target="../embeddings/oleObject38.bin"/><Relationship Id="rId5" Type="http://schemas.openxmlformats.org/officeDocument/2006/relationships/oleObject" Target="../embeddings/oleObject14.bin"/><Relationship Id="rId49" Type="http://schemas.openxmlformats.org/officeDocument/2006/relationships/oleObject" Target="../embeddings/oleObject37.bin"/><Relationship Id="rId48" Type="http://schemas.openxmlformats.org/officeDocument/2006/relationships/oleObject" Target="../embeddings/oleObject36.bin"/><Relationship Id="rId47" Type="http://schemas.openxmlformats.org/officeDocument/2006/relationships/oleObject" Target="../embeddings/oleObject35.bin"/><Relationship Id="rId46" Type="http://schemas.openxmlformats.org/officeDocument/2006/relationships/image" Target="../media/image39.wmf"/><Relationship Id="rId45" Type="http://schemas.openxmlformats.org/officeDocument/2006/relationships/oleObject" Target="../embeddings/oleObject34.bin"/><Relationship Id="rId44" Type="http://schemas.openxmlformats.org/officeDocument/2006/relationships/image" Target="../media/image38.emf"/><Relationship Id="rId43" Type="http://schemas.openxmlformats.org/officeDocument/2006/relationships/oleObject" Target="../embeddings/oleObject33.bin"/><Relationship Id="rId42" Type="http://schemas.openxmlformats.org/officeDocument/2006/relationships/image" Target="../media/image37.emf"/><Relationship Id="rId41" Type="http://schemas.openxmlformats.org/officeDocument/2006/relationships/oleObject" Target="../embeddings/oleObject32.bin"/><Relationship Id="rId40" Type="http://schemas.openxmlformats.org/officeDocument/2006/relationships/image" Target="../media/image36.emf"/><Relationship Id="rId4" Type="http://schemas.openxmlformats.org/officeDocument/2006/relationships/image" Target="../media/image18.emf"/><Relationship Id="rId39" Type="http://schemas.openxmlformats.org/officeDocument/2006/relationships/oleObject" Target="../embeddings/oleObject31.bin"/><Relationship Id="rId38" Type="http://schemas.openxmlformats.org/officeDocument/2006/relationships/image" Target="../media/image35.emf"/><Relationship Id="rId37" Type="http://schemas.openxmlformats.org/officeDocument/2006/relationships/oleObject" Target="../embeddings/oleObject30.bin"/><Relationship Id="rId36" Type="http://schemas.openxmlformats.org/officeDocument/2006/relationships/image" Target="../media/image34.emf"/><Relationship Id="rId35" Type="http://schemas.openxmlformats.org/officeDocument/2006/relationships/oleObject" Target="../embeddings/oleObject29.bin"/><Relationship Id="rId34" Type="http://schemas.openxmlformats.org/officeDocument/2006/relationships/image" Target="../media/image33.emf"/><Relationship Id="rId33" Type="http://schemas.openxmlformats.org/officeDocument/2006/relationships/oleObject" Target="../embeddings/oleObject28.bin"/><Relationship Id="rId32" Type="http://schemas.openxmlformats.org/officeDocument/2006/relationships/image" Target="../media/image32.emf"/><Relationship Id="rId31" Type="http://schemas.openxmlformats.org/officeDocument/2006/relationships/oleObject" Target="../embeddings/oleObject27.bin"/><Relationship Id="rId30" Type="http://schemas.openxmlformats.org/officeDocument/2006/relationships/image" Target="../media/image31.e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6.bin"/><Relationship Id="rId28" Type="http://schemas.openxmlformats.org/officeDocument/2006/relationships/image" Target="../media/image30.emf"/><Relationship Id="rId27" Type="http://schemas.openxmlformats.org/officeDocument/2006/relationships/oleObject" Target="../embeddings/oleObject25.bin"/><Relationship Id="rId26" Type="http://schemas.openxmlformats.org/officeDocument/2006/relationships/image" Target="../media/image29.emf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8.e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7.e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6.emf"/><Relationship Id="rId2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5.e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4.e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3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9" Type="http://schemas.openxmlformats.org/officeDocument/2006/relationships/vmlDrawing" Target="../drawings/vmlDrawing3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62.bin"/><Relationship Id="rId26" Type="http://schemas.openxmlformats.org/officeDocument/2006/relationships/oleObject" Target="../embeddings/oleObject61.bin"/><Relationship Id="rId25" Type="http://schemas.openxmlformats.org/officeDocument/2006/relationships/oleObject" Target="../embeddings/oleObject60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26.emf"/><Relationship Id="rId2" Type="http://schemas.openxmlformats.org/officeDocument/2006/relationships/image" Target="../media/image50.e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25.e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24.e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23.e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52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6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72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5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.e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25.e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7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82.bin"/><Relationship Id="rId40" Type="http://schemas.openxmlformats.org/officeDocument/2006/relationships/vmlDrawing" Target="../drawings/vmlDrawing6.vml"/><Relationship Id="rId4" Type="http://schemas.openxmlformats.org/officeDocument/2006/relationships/image" Target="../media/image61.wmf"/><Relationship Id="rId39" Type="http://schemas.openxmlformats.org/officeDocument/2006/relationships/slideLayout" Target="../slideLayouts/slideLayout7.xml"/><Relationship Id="rId38" Type="http://schemas.openxmlformats.org/officeDocument/2006/relationships/oleObject" Target="../embeddings/oleObject99.bin"/><Relationship Id="rId37" Type="http://schemas.openxmlformats.org/officeDocument/2006/relationships/image" Target="../media/image69.wmf"/><Relationship Id="rId36" Type="http://schemas.openxmlformats.org/officeDocument/2006/relationships/oleObject" Target="../embeddings/oleObject98.bin"/><Relationship Id="rId35" Type="http://schemas.openxmlformats.org/officeDocument/2006/relationships/oleObject" Target="../embeddings/oleObject97.bin"/><Relationship Id="rId34" Type="http://schemas.openxmlformats.org/officeDocument/2006/relationships/image" Target="../media/image68.wmf"/><Relationship Id="rId33" Type="http://schemas.openxmlformats.org/officeDocument/2006/relationships/oleObject" Target="../embeddings/oleObject96.bin"/><Relationship Id="rId32" Type="http://schemas.openxmlformats.org/officeDocument/2006/relationships/image" Target="../media/image67.wmf"/><Relationship Id="rId31" Type="http://schemas.openxmlformats.org/officeDocument/2006/relationships/oleObject" Target="../embeddings/oleObject95.bin"/><Relationship Id="rId30" Type="http://schemas.openxmlformats.org/officeDocument/2006/relationships/image" Target="../media/image16.emf"/><Relationship Id="rId3" Type="http://schemas.openxmlformats.org/officeDocument/2006/relationships/oleObject" Target="../embeddings/oleObject81.bin"/><Relationship Id="rId29" Type="http://schemas.openxmlformats.org/officeDocument/2006/relationships/oleObject" Target="../embeddings/oleObject94.bin"/><Relationship Id="rId28" Type="http://schemas.openxmlformats.org/officeDocument/2006/relationships/image" Target="../media/image15.emf"/><Relationship Id="rId27" Type="http://schemas.openxmlformats.org/officeDocument/2006/relationships/oleObject" Target="../embeddings/oleObject93.bin"/><Relationship Id="rId26" Type="http://schemas.openxmlformats.org/officeDocument/2006/relationships/image" Target="../media/image14.e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13.e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12.e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11.e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10.e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8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.xml"/><Relationship Id="rId7" Type="http://schemas.openxmlformats.org/officeDocument/2006/relationships/image" Target="../media/image71.wmf"/><Relationship Id="rId6" Type="http://schemas.openxmlformats.org/officeDocument/2006/relationships/oleObject" Target="../embeddings/oleObject101.bin"/><Relationship Id="rId5" Type="http://schemas.openxmlformats.org/officeDocument/2006/relationships/tags" Target="../tags/tag3.xml"/><Relationship Id="rId4" Type="http://schemas.openxmlformats.org/officeDocument/2006/relationships/image" Target="../media/image70.emf"/><Relationship Id="rId3" Type="http://schemas.openxmlformats.org/officeDocument/2006/relationships/oleObject" Target="../embeddings/oleObject100.bin"/><Relationship Id="rId2" Type="http://schemas.openxmlformats.org/officeDocument/2006/relationships/tags" Target="../tags/tag2.xml"/><Relationship Id="rId10" Type="http://schemas.openxmlformats.org/officeDocument/2006/relationships/vmlDrawing" Target="../drawings/vmlDrawing7.v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/>
          <p:cNvGrpSpPr/>
          <p:nvPr/>
        </p:nvGrpSpPr>
        <p:grpSpPr bwMode="auto">
          <a:xfrm>
            <a:off x="1259632" y="673051"/>
            <a:ext cx="6624736" cy="1747837"/>
            <a:chOff x="1066" y="913"/>
            <a:chExt cx="4281" cy="1101"/>
          </a:xfrm>
        </p:grpSpPr>
        <p:pic>
          <p:nvPicPr>
            <p:cNvPr id="13316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8612" y="1241425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kumimoji="1" lang="zh-CN" altLang="en-US" sz="3200" b="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随机变量及其分布</a:t>
            </a:r>
            <a:endParaRPr kumimoji="1" lang="zh-CN" altLang="en-US" sz="3200" b="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7704" y="2479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§1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68584" y="30130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§2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离散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型随机变量及其分布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8584" y="3622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的分布函数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8584" y="42322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§4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连续型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随机变量及其分布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584" y="48418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§5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的函数的分布</a:t>
            </a:r>
            <a:endParaRPr kumimoji="1" lang="zh-CN" altLang="en-US" sz="28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383983" y="3622040"/>
          <a:ext cx="8715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7" name="Equation" r:id="rId1" imgW="1295400" imgH="546100" progId="Equation.DSMT4">
                  <p:embed/>
                </p:oleObj>
              </mc:Choice>
              <mc:Fallback>
                <p:oleObj name="Equation" r:id="rId1" imgW="1295400" imgH="546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983" y="3622040"/>
                        <a:ext cx="87153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737995" y="3021965"/>
          <a:ext cx="259016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8" name="Equation" r:id="rId3" imgW="4191000" imgH="635000" progId="Equation.DSMT4">
                  <p:embed/>
                </p:oleObj>
              </mc:Choice>
              <mc:Fallback>
                <p:oleObj name="Equation" r:id="rId3" imgW="4191000" imgH="635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995" y="3021965"/>
                        <a:ext cx="2590165" cy="405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86410" y="526415"/>
            <a:ext cx="7603490" cy="989330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/>
            <a:r>
              <a:rPr lang="zh-CN" altLang="en-US" sz="2400" b="0" dirty="0" smtClean="0">
                <a:solidFill>
                  <a:srgbClr val="0000FF"/>
                </a:solidFill>
                <a:latin typeface="+mn-lt"/>
                <a:ea typeface="华文细黑" panose="02010600040101010101" pitchFamily="2" charset="-122"/>
              </a:rPr>
              <a:t>例</a:t>
            </a:r>
            <a:r>
              <a:rPr lang="en-US" altLang="zh-CN" sz="2400" b="0" dirty="0" smtClean="0">
                <a:solidFill>
                  <a:srgbClr val="0000FF"/>
                </a:solidFill>
                <a:latin typeface="+mn-lt"/>
                <a:ea typeface="华文细黑" panose="02010600040101010101" pitchFamily="2" charset="-122"/>
              </a:rPr>
              <a:t>3</a:t>
            </a:r>
            <a:r>
              <a:rPr lang="en-US" altLang="zh-CN" sz="2400" b="0" dirty="0" smtClean="0">
                <a:latin typeface="+mn-lt"/>
                <a:ea typeface="华文细黑" panose="02010600040101010101" pitchFamily="2" charset="-122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rPr>
              <a:t>已知 </a:t>
            </a:r>
            <a:r>
              <a:rPr kumimoji="1" lang="zh-CN" altLang="en-US" sz="2400" b="0">
                <a:latin typeface="+mn-lt"/>
                <a:ea typeface="华文细黑" panose="02010600040101010101" pitchFamily="2" charset="-122"/>
                <a:sym typeface="+mn-ea"/>
              </a:rPr>
              <a:t>靶子半径是 </a:t>
            </a:r>
            <a:r>
              <a:rPr kumimoji="1" lang="en-US" altLang="zh-CN" sz="2400" b="0">
                <a:latin typeface="+mn-lt"/>
                <a:ea typeface="华文细黑" panose="02010600040101010101" pitchFamily="2" charset="-122"/>
                <a:sym typeface="+mn-ea"/>
              </a:rPr>
              <a:t>2 </a:t>
            </a:r>
            <a:r>
              <a:rPr kumimoji="1" lang="zh-CN" altLang="en-US" sz="2400" b="0">
                <a:latin typeface="+mn-lt"/>
                <a:ea typeface="华文细黑" panose="02010600040101010101" pitchFamily="2" charset="-122"/>
                <a:sym typeface="+mn-ea"/>
              </a:rPr>
              <a:t>米，</a:t>
            </a:r>
            <a:r>
              <a:rPr lang="en-US" altLang="zh-CN" sz="2400" b="0" i="1" dirty="0" smtClean="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rPr>
              <a:t>X </a:t>
            </a:r>
            <a:r>
              <a:rPr lang="zh-CN" altLang="en-US" sz="2400" b="0" dirty="0" smtClean="0">
                <a:solidFill>
                  <a:schemeClr val="tx1"/>
                </a:solidFill>
                <a:latin typeface="+mn-lt"/>
                <a:ea typeface="华文细黑" panose="02010600040101010101" pitchFamily="2" charset="-122"/>
              </a:rPr>
              <a:t>表示击中点与靶心的距离，</a:t>
            </a:r>
            <a:endParaRPr lang="zh-CN" altLang="en-US" sz="2400" b="0" dirty="0" smtClean="0">
              <a:solidFill>
                <a:schemeClr val="tx1"/>
              </a:solidFill>
              <a:latin typeface="+mn-lt"/>
              <a:ea typeface="华文细黑" panose="02010600040101010101" pitchFamily="2" charset="-122"/>
            </a:endParaRPr>
          </a:p>
        </p:txBody>
      </p:sp>
      <p:graphicFrame>
        <p:nvGraphicFramePr>
          <p:cNvPr id="50207" name="Object 31"/>
          <p:cNvGraphicFramePr>
            <a:graphicFrameLocks noGrp="1" noChangeAspect="1"/>
          </p:cNvGraphicFramePr>
          <p:nvPr>
            <p:ph idx="4294967295"/>
          </p:nvPr>
        </p:nvGraphicFramePr>
        <p:xfrm>
          <a:off x="1198880" y="5106670"/>
          <a:ext cx="245935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9" name="Equation" r:id="rId5" imgW="2603500" imgH="393700" progId="Equation.3">
                  <p:embed/>
                </p:oleObj>
              </mc:Choice>
              <mc:Fallback>
                <p:oleObj name="Equation" r:id="rId5" imgW="26035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880" y="5106670"/>
                        <a:ext cx="2459355" cy="372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14"/>
          <p:cNvSpPr txBox="1">
            <a:spLocks noChangeArrowheads="1"/>
          </p:cNvSpPr>
          <p:nvPr/>
        </p:nvSpPr>
        <p:spPr bwMode="auto">
          <a:xfrm>
            <a:off x="533400" y="899160"/>
            <a:ext cx="7802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 b="0" dirty="0">
                <a:latin typeface="+mn-lt"/>
                <a:ea typeface="华文细黑" panose="02010600040101010101" pitchFamily="2" charset="-122"/>
              </a:rPr>
              <a:t>击中靶上任一同心圆盘上点的概率与该圆盘面积</a:t>
            </a:r>
            <a:r>
              <a:rPr lang="zh-CN" altLang="en-US" sz="2400" b="0">
                <a:latin typeface="+mn-lt"/>
                <a:ea typeface="华文细黑" panose="02010600040101010101" pitchFamily="2" charset="-122"/>
                <a:sym typeface="+mn-ea"/>
              </a:rPr>
              <a:t>成正比；</a:t>
            </a:r>
            <a:endParaRPr kumimoji="1" lang="zh-CN" altLang="en-US" sz="2400" b="0" dirty="0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59399" name="Text Box 15"/>
          <p:cNvSpPr txBox="1">
            <a:spLocks noChangeArrowheads="1"/>
          </p:cNvSpPr>
          <p:nvPr/>
        </p:nvSpPr>
        <p:spPr bwMode="auto">
          <a:xfrm>
            <a:off x="533400" y="1295400"/>
            <a:ext cx="26212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+mn-lt"/>
                <a:ea typeface="华文细黑" panose="02010600040101010101" pitchFamily="2" charset="-122"/>
              </a:rPr>
              <a:t>每次射击都中靶。</a:t>
            </a:r>
            <a:endParaRPr kumimoji="1" lang="zh-CN" altLang="en-US" sz="2400" b="0">
              <a:latin typeface="+mn-lt"/>
              <a:ea typeface="华文细黑" panose="02010600040101010101" pitchFamily="2" charset="-122"/>
            </a:endParaRPr>
          </a:p>
        </p:txBody>
      </p:sp>
      <p:sp>
        <p:nvSpPr>
          <p:cNvPr id="59400" name="Text Box 18"/>
          <p:cNvSpPr txBox="1">
            <a:spLocks noChangeArrowheads="1"/>
          </p:cNvSpPr>
          <p:nvPr/>
        </p:nvSpPr>
        <p:spPr bwMode="auto">
          <a:xfrm>
            <a:off x="584200" y="1868805"/>
            <a:ext cx="33667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 dirty="0">
                <a:latin typeface="+mn-lt"/>
                <a:ea typeface="华文细黑" panose="02010600040101010101" pitchFamily="2" charset="-122"/>
              </a:rPr>
              <a:t>求 X 的分布函数 F(x) 。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457200" y="2967038"/>
            <a:ext cx="487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   </a:t>
            </a:r>
            <a:endParaRPr lang="zh-CN" altLang="en-US" sz="2400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945515" y="2954338"/>
            <a:ext cx="7924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897573" y="3572828"/>
            <a:ext cx="487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2270760" y="3572828"/>
            <a:ext cx="7924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+mn-lt"/>
                <a:ea typeface="华文细黑" panose="02010600040101010101" pitchFamily="2" charset="-122"/>
              </a:rPr>
              <a:t>时，</a:t>
            </a:r>
            <a:endParaRPr kumimoji="1" lang="zh-CN" altLang="en-US" sz="2400" b="0">
              <a:latin typeface="+mn-lt"/>
              <a:ea typeface="华文细黑" panose="02010600040101010101" pitchFamily="2" charset="-122"/>
            </a:endParaRPr>
          </a:p>
        </p:txBody>
      </p: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2929890" y="3623945"/>
          <a:ext cx="12611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0" name="Equation" r:id="rId7" imgW="1930400" imgH="635000" progId="Equation.DSMT4">
                  <p:embed/>
                </p:oleObj>
              </mc:Choice>
              <mc:Fallback>
                <p:oleObj name="Equation" r:id="rId7" imgW="1930400" imgH="635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890" y="3623945"/>
                        <a:ext cx="1261110" cy="42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4125913" y="3556953"/>
            <a:ext cx="2011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不可能发生，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5915660" y="3596640"/>
          <a:ext cx="141922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1" name="Equation" r:id="rId9" imgW="2197100" imgH="635000" progId="Equation.DSMT4">
                  <p:embed/>
                </p:oleObj>
              </mc:Choice>
              <mc:Fallback>
                <p:oleObj name="Equation" r:id="rId9" imgW="2197100" imgH="635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660" y="3596640"/>
                        <a:ext cx="1419225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1412240" y="4530725"/>
          <a:ext cx="1504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2" name="Equation" r:id="rId11" imgW="2260600" imgH="571500" progId="Equation.DSMT4">
                  <p:embed/>
                </p:oleObj>
              </mc:Choice>
              <mc:Fallback>
                <p:oleObj name="Equation" r:id="rId11" imgW="2260600" imgH="5715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240" y="4530725"/>
                        <a:ext cx="15049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959485" y="4454525"/>
            <a:ext cx="4876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935605" y="4516120"/>
            <a:ext cx="7924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kumimoji="1"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205" name="Object 29"/>
          <p:cNvGraphicFramePr>
            <a:graphicFrameLocks noChangeAspect="1"/>
          </p:cNvGraphicFramePr>
          <p:nvPr/>
        </p:nvGraphicFramePr>
        <p:xfrm>
          <a:off x="3686810" y="5020310"/>
          <a:ext cx="503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3" name="Equation" r:id="rId13" imgW="8420100" imgH="749300" progId="Equation.DSMT4">
                  <p:embed/>
                </p:oleObj>
              </mc:Choice>
              <mc:Fallback>
                <p:oleObj name="Equation" r:id="rId13" imgW="8420100" imgH="7493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810" y="5020310"/>
                        <a:ext cx="5038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337935" y="1252855"/>
            <a:ext cx="2101215" cy="2138680"/>
            <a:chOff x="10241" y="2002"/>
            <a:chExt cx="3309" cy="3368"/>
          </a:xfrm>
        </p:grpSpPr>
        <p:sp>
          <p:nvSpPr>
            <p:cNvPr id="50178" name="Oval 2"/>
            <p:cNvSpPr>
              <a:spLocks noChangeArrowheads="1"/>
            </p:cNvSpPr>
            <p:nvPr/>
          </p:nvSpPr>
          <p:spPr bwMode="auto">
            <a:xfrm>
              <a:off x="11566" y="3352"/>
              <a:ext cx="660" cy="6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华文细黑" panose="02010600040101010101" pitchFamily="2" charset="-122"/>
              </a:endParaRPr>
            </a:p>
          </p:txBody>
        </p:sp>
        <p:sp>
          <p:nvSpPr>
            <p:cNvPr id="2" name="Oval 30"/>
            <p:cNvSpPr>
              <a:spLocks noChangeArrowheads="1"/>
            </p:cNvSpPr>
            <p:nvPr/>
          </p:nvSpPr>
          <p:spPr bwMode="black">
            <a:xfrm>
              <a:off x="10241" y="2040"/>
              <a:ext cx="3309" cy="333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accent1"/>
              </a:solidFill>
              <a:round/>
            </a:ln>
          </p:spPr>
          <p:txBody>
            <a:bodyPr wrap="none" anchor="ctr"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0208" name="Oval 32"/>
            <p:cNvSpPr>
              <a:spLocks noChangeArrowheads="1"/>
            </p:cNvSpPr>
            <p:nvPr/>
          </p:nvSpPr>
          <p:spPr bwMode="black">
            <a:xfrm>
              <a:off x="11857" y="3705"/>
              <a:ext cx="100" cy="93"/>
            </a:xfrm>
            <a:prstGeom prst="ellipse">
              <a:avLst/>
            </a:prstGeom>
            <a:solidFill>
              <a:srgbClr val="FF0066"/>
            </a:solidFill>
            <a:ln w="6350">
              <a:solidFill>
                <a:schemeClr val="tx1"/>
              </a:solidFill>
              <a:round/>
            </a:ln>
          </p:spPr>
          <p:txBody>
            <a:bodyPr wrap="none" anchor="ctr"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5" name="Object 25"/>
            <p:cNvGraphicFramePr>
              <a:graphicFrameLocks noChangeAspect="1"/>
            </p:cNvGraphicFramePr>
            <p:nvPr/>
          </p:nvGraphicFramePr>
          <p:xfrm>
            <a:off x="11957" y="2002"/>
            <a:ext cx="26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5" imgW="215900" imgH="292100" progId="Equation.DSMT4">
                    <p:embed/>
                  </p:oleObj>
                </mc:Choice>
                <mc:Fallback>
                  <p:oleObj name="Equation" r:id="rId15" imgW="215900" imgH="2921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7" y="2002"/>
                          <a:ext cx="26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9" name="Line 33"/>
            <p:cNvSpPr>
              <a:spLocks noChangeShapeType="1"/>
            </p:cNvSpPr>
            <p:nvPr/>
          </p:nvSpPr>
          <p:spPr bwMode="black">
            <a:xfrm flipV="1">
              <a:off x="11896" y="2040"/>
              <a:ext cx="0" cy="166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3" name="Oval 31"/>
          <p:cNvSpPr>
            <a:spLocks noChangeArrowheads="1"/>
          </p:cNvSpPr>
          <p:nvPr/>
        </p:nvSpPr>
        <p:spPr bwMode="blackWhite">
          <a:xfrm>
            <a:off x="6600190" y="1594485"/>
            <a:ext cx="1591945" cy="14687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14203A"/>
            </a:solidFill>
            <a:round/>
          </a:ln>
        </p:spPr>
        <p:txBody>
          <a:bodyPr wrap="none" anchor="ctr"/>
          <a:p>
            <a:pPr algn="ctr" eaLnBrk="0" hangingPunct="0"/>
            <a:endParaRPr lang="zh-CN" altLang="zh-CN" sz="2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88860" y="2310765"/>
            <a:ext cx="1146810" cy="398780"/>
            <a:chOff x="11833" y="3622"/>
            <a:chExt cx="1806" cy="628"/>
          </a:xfrm>
        </p:grpSpPr>
        <p:sp>
          <p:nvSpPr>
            <p:cNvPr id="50210" name="Line 34"/>
            <p:cNvSpPr>
              <a:spLocks noChangeShapeType="1"/>
            </p:cNvSpPr>
            <p:nvPr/>
          </p:nvSpPr>
          <p:spPr bwMode="black">
            <a:xfrm>
              <a:off x="11833" y="3705"/>
              <a:ext cx="120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0211" name="Text Box 35"/>
            <p:cNvSpPr txBox="1">
              <a:spLocks noChangeArrowheads="1"/>
            </p:cNvSpPr>
            <p:nvPr/>
          </p:nvSpPr>
          <p:spPr bwMode="black">
            <a:xfrm>
              <a:off x="12937" y="3622"/>
              <a:ext cx="702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rgbClr val="FF3399"/>
                  </a:solidFill>
                  <a:ea typeface="宋体" panose="02010600030101010101" pitchFamily="2" charset="-122"/>
                </a:rPr>
                <a:t>X</a:t>
              </a:r>
              <a:endParaRPr lang="en-US" altLang="zh-CN" sz="2400" b="0">
                <a:solidFill>
                  <a:srgbClr val="FF33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9" name="Oval 32"/>
          <p:cNvSpPr>
            <a:spLocks noChangeArrowheads="1"/>
          </p:cNvSpPr>
          <p:nvPr/>
        </p:nvSpPr>
        <p:spPr bwMode="black">
          <a:xfrm>
            <a:off x="8154670" y="2329180"/>
            <a:ext cx="63500" cy="59055"/>
          </a:xfrm>
          <a:prstGeom prst="ellipse">
            <a:avLst/>
          </a:prstGeom>
          <a:solidFill>
            <a:srgbClr val="FF0066"/>
          </a:solidFill>
          <a:ln w="6350">
            <a:solidFill>
              <a:schemeClr val="tx1"/>
            </a:solidFill>
            <a:round/>
          </a:ln>
        </p:spPr>
        <p:txBody>
          <a:bodyPr wrap="none" anchor="ctr"/>
          <a:p>
            <a:pPr algn="ctr">
              <a:spcBef>
                <a:spcPct val="50000"/>
              </a:spcBef>
            </a:pP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9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9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9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20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020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0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20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5" grpId="0" autoUpdateAnimBg="0" uiExpand="1" build="p"/>
      <p:bldP spid="50196" grpId="0" autoUpdateAnimBg="0" uiExpand="1" build="p"/>
      <p:bldP spid="50197" grpId="0" autoUpdateAnimBg="0" uiExpand="1" build="p"/>
      <p:bldP spid="50198" grpId="0" autoUpdateAnimBg="0" uiExpand="1" build="p"/>
      <p:bldP spid="50200" grpId="0" autoUpdateAnimBg="0" uiExpand="1" build="p"/>
      <p:bldP spid="50203" grpId="0" autoUpdateAnimBg="0" uiExpand="1" build="p"/>
      <p:bldP spid="50204" grpId="0" autoUpdateAnimBg="0" uiExpand="1" build="p"/>
      <p:bldP spid="3" grpId="0" bldLvl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626110" y="1313180"/>
          <a:ext cx="3636010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2" name="Equation" r:id="rId1" imgW="5638800" imgH="622300" progId="Equation.DSMT4">
                  <p:embed/>
                </p:oleObj>
              </mc:Choice>
              <mc:Fallback>
                <p:oleObj name="Equation" r:id="rId1" imgW="5638800" imgH="622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" y="1313180"/>
                        <a:ext cx="3636010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10"/>
          <p:cNvGraphicFramePr>
            <a:graphicFrameLocks noChangeAspect="1"/>
          </p:cNvGraphicFramePr>
          <p:nvPr/>
        </p:nvGraphicFramePr>
        <p:xfrm>
          <a:off x="1068705" y="746760"/>
          <a:ext cx="26962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3" name="Equation" r:id="rId3" imgW="4152900" imgH="635000" progId="Equation.DSMT4">
                  <p:embed/>
                </p:oleObj>
              </mc:Choice>
              <mc:Fallback>
                <p:oleObj name="Equation" r:id="rId3" imgW="4152900" imgH="63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05" y="746760"/>
                        <a:ext cx="2696210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Text Box 11"/>
          <p:cNvSpPr txBox="1">
            <a:spLocks noChangeArrowheads="1"/>
          </p:cNvSpPr>
          <p:nvPr/>
        </p:nvSpPr>
        <p:spPr bwMode="auto">
          <a:xfrm>
            <a:off x="530860" y="687035"/>
            <a:ext cx="538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endParaRPr kumimoji="1" lang="zh-CN" altLang="en-US" sz="28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626110" y="1793875"/>
          <a:ext cx="264033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4" name="Equation" r:id="rId5" imgW="3873500" imgH="749300" progId="Equation.DSMT4">
                  <p:embed/>
                </p:oleObj>
              </mc:Choice>
              <mc:Fallback>
                <p:oleObj name="Equation" r:id="rId5" imgW="3873500" imgH="749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" y="1793875"/>
                        <a:ext cx="2640330" cy="518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845185" y="2990498"/>
          <a:ext cx="8731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5" name="Equation" r:id="rId7" imgW="1295400" imgH="546100" progId="Equation.DSMT4">
                  <p:embed/>
                </p:oleObj>
              </mc:Choice>
              <mc:Fallback>
                <p:oleObj name="Equation" r:id="rId7" imgW="1295400" imgH="546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" y="2990498"/>
                        <a:ext cx="8731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1935" y="2896835"/>
            <a:ext cx="5384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endParaRPr kumimoji="1" lang="zh-CN" altLang="en-US" sz="28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1765935" y="2896835"/>
            <a:ext cx="8940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kumimoji="1" lang="zh-CN" altLang="en-US" sz="28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2527935" y="2992120"/>
          <a:ext cx="306133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6" name="Equation" r:id="rId9" imgW="5067300" imgH="635000" progId="Equation.DSMT4">
                  <p:embed/>
                </p:oleObj>
              </mc:Choice>
              <mc:Fallback>
                <p:oleObj name="Equation" r:id="rId9" imgW="5067300" imgH="63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935" y="2992120"/>
                        <a:ext cx="306133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302260" y="3812188"/>
            <a:ext cx="42837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综上可得 </a:t>
            </a:r>
            <a:r>
              <a:rPr kumimoji="1" lang="en-US" altLang="zh-CN" sz="28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 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的分布函数为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873885" y="4512275"/>
          <a:ext cx="42354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7" name="Equation" r:id="rId11" imgW="6350000" imgH="2578100" progId="Equation.DSMT4">
                  <p:embed/>
                </p:oleObj>
              </mc:Choice>
              <mc:Fallback>
                <p:oleObj name="Equation" r:id="rId11" imgW="6350000" imgH="2578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885" y="4512275"/>
                        <a:ext cx="4235450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41" name="Group 41"/>
          <p:cNvGrpSpPr/>
          <p:nvPr/>
        </p:nvGrpSpPr>
        <p:grpSpPr bwMode="auto">
          <a:xfrm>
            <a:off x="5866130" y="681990"/>
            <a:ext cx="3176270" cy="3036821"/>
            <a:chOff x="3279" y="1616"/>
            <a:chExt cx="2141" cy="2206"/>
          </a:xfrm>
        </p:grpSpPr>
        <p:sp>
          <p:nvSpPr>
            <p:cNvPr id="60429" name="Rectangle 42"/>
            <p:cNvSpPr>
              <a:spLocks noChangeArrowheads="1"/>
            </p:cNvSpPr>
            <p:nvPr/>
          </p:nvSpPr>
          <p:spPr bwMode="auto">
            <a:xfrm>
              <a:off x="3279" y="3443"/>
              <a:ext cx="208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3399"/>
                  </a:solidFill>
                  <a:latin typeface="楷体" panose="02010609060101010101" charset="-122"/>
                  <a:ea typeface="楷体" panose="02010609060101010101" charset="-122"/>
                </a:rPr>
                <a:t>图形为一连续曲线</a:t>
              </a:r>
              <a:endParaRPr lang="zh-CN" altLang="en-US" sz="2800" b="1">
                <a:solidFill>
                  <a:srgbClr val="FF3399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60430" name="Picture 4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" y="1616"/>
              <a:ext cx="2109" cy="1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 uiExpand="1" build="p"/>
      <p:bldP spid="51215" grpId="0" autoUpdateAnimBg="0" uiExpand="1" build="p"/>
      <p:bldP spid="51217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17"/>
          <p:cNvGraphicFramePr>
            <a:graphicFrameLocks noChangeAspect="1"/>
          </p:cNvGraphicFramePr>
          <p:nvPr/>
        </p:nvGraphicFramePr>
        <p:xfrm>
          <a:off x="828358" y="1192530"/>
          <a:ext cx="4279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8" name="Equation" r:id="rId1" imgW="4279900" imgH="1409700" progId="Equation.3">
                  <p:embed/>
                </p:oleObj>
              </mc:Choice>
              <mc:Fallback>
                <p:oleObj name="Equation" r:id="rId1" imgW="4279900" imgH="1409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8" y="1192530"/>
                        <a:ext cx="4279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828358" y="2797493"/>
          <a:ext cx="3479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9" name="Equation" r:id="rId3" imgW="3479800" imgH="698500" progId="Equation.3">
                  <p:embed/>
                </p:oleObj>
              </mc:Choice>
              <mc:Fallback>
                <p:oleObj name="Equation" r:id="rId3" imgW="3479800" imgH="698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8" y="2797493"/>
                        <a:ext cx="3479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828358" y="3876993"/>
          <a:ext cx="763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0" name="Equation" r:id="rId5" imgW="7632700" imgH="431800" progId="Equation.3">
                  <p:embed/>
                </p:oleObj>
              </mc:Choice>
              <mc:Fallback>
                <p:oleObj name="Equation" r:id="rId5" imgW="76327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8" y="3876993"/>
                        <a:ext cx="763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828358" y="4638993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1" name="Equation" r:id="rId7" imgW="4445000" imgH="444500" progId="Equation.DSMT4">
                  <p:embed/>
                </p:oleObj>
              </mc:Choice>
              <mc:Fallback>
                <p:oleObj name="Equation" r:id="rId7" imgW="4445000" imgH="444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8" y="4638993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 bwMode="auto">
          <a:xfrm>
            <a:off x="971600" y="1105099"/>
            <a:ext cx="7272807" cy="1747837"/>
            <a:chOff x="1066" y="913"/>
            <a:chExt cx="4281" cy="1101"/>
          </a:xfrm>
        </p:grpSpPr>
        <p:pic>
          <p:nvPicPr>
            <p:cNvPr id="9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357313" y="1676599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kern="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§4    </a:t>
            </a:r>
            <a:r>
              <a:rPr kumimoji="0" lang="zh-CN" altLang="en-US" sz="3200" kern="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连续型随机变量及其分布</a:t>
            </a:r>
            <a:endParaRPr kumimoji="1" lang="zh-CN" altLang="en-US" sz="3200" b="0" kern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321768" y="326582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、连续型随机变量的定义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13384" y="4144963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二</a:t>
            </a:r>
            <a:r>
              <a:rPr kumimoji="1"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、常用的连续型随机变量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467171" y="1066100"/>
            <a:ext cx="1152501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defTabSz="1069975">
              <a:lnSpc>
                <a:spcPct val="135000"/>
              </a:lnSpc>
              <a:defRPr/>
            </a:pPr>
            <a:endParaRPr kumimoji="1" lang="zh-CN" altLang="en-US" sz="24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477838" y="1127125"/>
            <a:ext cx="37338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4650" y="549275"/>
            <a:ext cx="6429375" cy="4778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>
              <a:spcBef>
                <a:spcPct val="50000"/>
              </a:spcBef>
              <a:buClr>
                <a:srgbClr val="800000"/>
              </a:buClr>
              <a:buSzPct val="80000"/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一、连续型随机变量的定义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68313" y="1025525"/>
            <a:ext cx="842486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关注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小时平均浓度值，设其为随机变量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，怎样描述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的分布规律呢？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pic>
        <p:nvPicPr>
          <p:cNvPr id="2" name="柴静-片段_4.wmv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432048" y="2079121"/>
            <a:ext cx="8388424" cy="4718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467171" y="1178957"/>
            <a:ext cx="1152501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defTabSz="1069975">
              <a:lnSpc>
                <a:spcPct val="135000"/>
              </a:lnSpc>
              <a:defRPr/>
            </a:pPr>
            <a:endParaRPr kumimoji="1" lang="zh-CN" altLang="en-US" sz="2400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2405" name="Rectangle 4"/>
          <p:cNvSpPr>
            <a:spLocks noChangeArrowheads="1"/>
          </p:cNvSpPr>
          <p:nvPr/>
        </p:nvSpPr>
        <p:spPr bwMode="auto">
          <a:xfrm>
            <a:off x="477838" y="1239838"/>
            <a:ext cx="3733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74650" y="604838"/>
            <a:ext cx="6429375" cy="4778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>
              <a:spcBef>
                <a:spcPct val="50000"/>
              </a:spcBef>
              <a:buClr>
                <a:srgbClr val="800000"/>
              </a:buClr>
              <a:buSzPct val="80000"/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一、连续型随机变量的定义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102407" name="Text Box 11"/>
          <p:cNvSpPr txBox="1">
            <a:spLocks noChangeArrowheads="1"/>
          </p:cNvSpPr>
          <p:nvPr/>
        </p:nvSpPr>
        <p:spPr bwMode="auto">
          <a:xfrm>
            <a:off x="468313" y="1138238"/>
            <a:ext cx="8424862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  近年来我国造成雾霾天气的元凶之一是空气中的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（直径小于等于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微米的颗粒物）。关注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小时平均浓度值，设用随机变量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表示，如何描述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的分布规律呢？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pic>
        <p:nvPicPr>
          <p:cNvPr id="12" name="图片 11" descr="20141029123719845982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3240088"/>
            <a:ext cx="68056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 bwMode="auto">
          <a:xfrm>
            <a:off x="467171" y="679310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3434" name="Rectangle 4"/>
          <p:cNvSpPr>
            <a:spLocks noChangeArrowheads="1"/>
          </p:cNvSpPr>
          <p:nvPr/>
        </p:nvSpPr>
        <p:spPr bwMode="auto">
          <a:xfrm>
            <a:off x="484188" y="741363"/>
            <a:ext cx="3735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pic>
        <p:nvPicPr>
          <p:cNvPr id="103435" name="图片 13" descr="nanjing_1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524125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6" name="Text Box 11"/>
          <p:cNvSpPr txBox="1">
            <a:spLocks noChangeArrowheads="1"/>
          </p:cNvSpPr>
          <p:nvPr/>
        </p:nvSpPr>
        <p:spPr bwMode="auto">
          <a:xfrm>
            <a:off x="468313" y="646113"/>
            <a:ext cx="84248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 设南京市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小时平均浓度值是随机变量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，为了描述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的分布规律，根据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2013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月的采样结果，画出频率直方图如下：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5" name="图片 12" descr="nanjing_2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78088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67171" y="679310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4459" name="Rectangle 4"/>
          <p:cNvSpPr>
            <a:spLocks noChangeArrowheads="1"/>
          </p:cNvSpPr>
          <p:nvPr/>
        </p:nvSpPr>
        <p:spPr bwMode="auto">
          <a:xfrm>
            <a:off x="484188" y="741363"/>
            <a:ext cx="3735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04460" name="Text Box 11"/>
          <p:cNvSpPr txBox="1">
            <a:spLocks noChangeArrowheads="1"/>
          </p:cNvSpPr>
          <p:nvPr/>
        </p:nvSpPr>
        <p:spPr bwMode="auto">
          <a:xfrm>
            <a:off x="468313" y="646113"/>
            <a:ext cx="84248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 设南京市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小时平均浓度值是随机变量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，为了描述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的分布规律，根据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2013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月的采样结果，画出频率直方图如下：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9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524125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67171" y="679310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5483" name="Rectangle 4"/>
          <p:cNvSpPr>
            <a:spLocks noChangeArrowheads="1"/>
          </p:cNvSpPr>
          <p:nvPr/>
        </p:nvSpPr>
        <p:spPr bwMode="auto">
          <a:xfrm>
            <a:off x="484188" y="741363"/>
            <a:ext cx="3735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05484" name="Text Box 11"/>
          <p:cNvSpPr txBox="1">
            <a:spLocks noChangeArrowheads="1"/>
          </p:cNvSpPr>
          <p:nvPr/>
        </p:nvSpPr>
        <p:spPr bwMode="auto">
          <a:xfrm>
            <a:off x="468313" y="646113"/>
            <a:ext cx="84248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 设南京市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小时平均浓度值是随机变量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，为了描述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的分布规律，根据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2013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2015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月的采样结果，画出频率直方图如下：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3" name="图片 12" descr="nanjing_40_norm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524125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/>
        </p:nvSpPr>
        <p:spPr bwMode="auto">
          <a:xfrm>
            <a:off x="467171" y="679310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106507" name="Rectangle 4"/>
          <p:cNvSpPr>
            <a:spLocks noChangeArrowheads="1"/>
          </p:cNvSpPr>
          <p:nvPr/>
        </p:nvSpPr>
        <p:spPr bwMode="auto">
          <a:xfrm>
            <a:off x="484188" y="741363"/>
            <a:ext cx="37353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引例    （污染问题）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06508" name="Text Box 11"/>
          <p:cNvSpPr txBox="1">
            <a:spLocks noChangeArrowheads="1"/>
          </p:cNvSpPr>
          <p:nvPr/>
        </p:nvSpPr>
        <p:spPr bwMode="auto">
          <a:xfrm>
            <a:off x="468313" y="646113"/>
            <a:ext cx="8424862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      设南京市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PM2.5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的每天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24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小时平均浓度值是随机变量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，为了描述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的分布规律，根据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2021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月到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2023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年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10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月的采样结果，画出频率直方图如下：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"/>
          <p:cNvGrpSpPr/>
          <p:nvPr/>
        </p:nvGrpSpPr>
        <p:grpSpPr bwMode="auto">
          <a:xfrm>
            <a:off x="971600" y="1105099"/>
            <a:ext cx="7272807" cy="1747837"/>
            <a:chOff x="1066" y="913"/>
            <a:chExt cx="4281" cy="1101"/>
          </a:xfrm>
        </p:grpSpPr>
        <p:pic>
          <p:nvPicPr>
            <p:cNvPr id="8" name="Picture 8" descr="卷轴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1844" y="1676400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lang="en-US" altLang="zh-CN" sz="32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    </a:t>
            </a:r>
            <a:r>
              <a:rPr lang="zh-CN" altLang="en-US" sz="32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随机变量的分布函数</a:t>
            </a:r>
            <a:endParaRPr kumimoji="1" lang="zh-CN" altLang="en-US" sz="32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321768" y="326582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一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分布函数的</a:t>
            </a:r>
            <a:r>
              <a:rPr lang="zh-CN" altLang="en-US" sz="2800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概念定义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" name="Text Box 1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13384" y="4144963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二</a:t>
            </a:r>
            <a:r>
              <a:rPr kumimoji="1" lang="zh-CN" altLang="en-US" sz="28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分布函数</a:t>
            </a:r>
            <a:r>
              <a:rPr lang="zh-CN" altLang="en-US" sz="2800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性质</a:t>
            </a:r>
            <a:endParaRPr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norm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16003" y="2686748"/>
            <a:ext cx="5343525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96276" name="Object 2"/>
          <p:cNvGraphicFramePr>
            <a:graphicFrameLocks noChangeAspect="1"/>
          </p:cNvGraphicFramePr>
          <p:nvPr/>
        </p:nvGraphicFramePr>
        <p:xfrm>
          <a:off x="4295775" y="3013075"/>
          <a:ext cx="781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4" name="Equation" r:id="rId2" imgW="368300" imgH="203200" progId="Equation.DSMT4">
                  <p:embed/>
                </p:oleObj>
              </mc:Choice>
              <mc:Fallback>
                <p:oleObj name="Equation" r:id="rId2" imgW="368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013075"/>
                        <a:ext cx="781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647700" y="620713"/>
            <a:ext cx="4860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可求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落于任何区间的概率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639763" y="1196975"/>
            <a:ext cx="180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1295400" y="1270000"/>
          <a:ext cx="2800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5" name="Equation" r:id="rId4" imgW="1282700" imgH="203200" progId="Equation.DSMT4">
                  <p:embed/>
                </p:oleObj>
              </mc:Choice>
              <mc:Fallback>
                <p:oleObj name="Equation" r:id="rId4" imgW="12827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70000"/>
                        <a:ext cx="28003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87"/>
          <p:cNvGrpSpPr/>
          <p:nvPr/>
        </p:nvGrpSpPr>
        <p:grpSpPr bwMode="auto">
          <a:xfrm>
            <a:off x="3019425" y="3573463"/>
            <a:ext cx="831850" cy="2663825"/>
            <a:chOff x="3019356" y="3573016"/>
            <a:chExt cx="832564" cy="2664296"/>
          </a:xfrm>
        </p:grpSpPr>
        <p:cxnSp>
          <p:nvCxnSpPr>
            <p:cNvPr id="1054" name="直接连接符 45"/>
            <p:cNvCxnSpPr>
              <a:cxnSpLocks noChangeShapeType="1"/>
            </p:cNvCxnSpPr>
            <p:nvPr/>
          </p:nvCxnSpPr>
          <p:spPr bwMode="auto">
            <a:xfrm>
              <a:off x="3019356" y="3573016"/>
              <a:ext cx="0" cy="266429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5" name="直接连接符 46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93610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6" name="直接连接符 49"/>
            <p:cNvCxnSpPr>
              <a:cxnSpLocks noChangeShapeType="1"/>
            </p:cNvCxnSpPr>
            <p:nvPr/>
          </p:nvCxnSpPr>
          <p:spPr bwMode="auto">
            <a:xfrm>
              <a:off x="3044066" y="3717032"/>
              <a:ext cx="303798" cy="14401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7" name="直接连接符 51"/>
            <p:cNvCxnSpPr>
              <a:cxnSpLocks noChangeShapeType="1"/>
            </p:cNvCxnSpPr>
            <p:nvPr/>
          </p:nvCxnSpPr>
          <p:spPr bwMode="auto">
            <a:xfrm>
              <a:off x="3028300" y="3869432"/>
              <a:ext cx="391572" cy="20764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8" name="直接连接符 54"/>
            <p:cNvCxnSpPr>
              <a:cxnSpLocks noChangeShapeType="1"/>
            </p:cNvCxnSpPr>
            <p:nvPr/>
          </p:nvCxnSpPr>
          <p:spPr bwMode="auto">
            <a:xfrm>
              <a:off x="3035122" y="4022392"/>
              <a:ext cx="384750" cy="19869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9" name="直接连接符 60"/>
            <p:cNvCxnSpPr>
              <a:cxnSpLocks noChangeShapeType="1"/>
            </p:cNvCxnSpPr>
            <p:nvPr/>
          </p:nvCxnSpPr>
          <p:spPr bwMode="auto">
            <a:xfrm>
              <a:off x="3028300" y="4143260"/>
              <a:ext cx="535588" cy="29385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0" name="直接连接符 62"/>
            <p:cNvCxnSpPr>
              <a:cxnSpLocks noChangeShapeType="1"/>
            </p:cNvCxnSpPr>
            <p:nvPr/>
          </p:nvCxnSpPr>
          <p:spPr bwMode="auto">
            <a:xfrm>
              <a:off x="3044066" y="4295660"/>
              <a:ext cx="535588" cy="29385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1" name="直接连接符 63"/>
            <p:cNvCxnSpPr>
              <a:cxnSpLocks noChangeShapeType="1"/>
            </p:cNvCxnSpPr>
            <p:nvPr/>
          </p:nvCxnSpPr>
          <p:spPr bwMode="auto">
            <a:xfrm>
              <a:off x="3044066" y="4432294"/>
              <a:ext cx="591830" cy="29285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2" name="直接连接符 69"/>
            <p:cNvCxnSpPr>
              <a:cxnSpLocks noChangeShapeType="1"/>
            </p:cNvCxnSpPr>
            <p:nvPr/>
          </p:nvCxnSpPr>
          <p:spPr bwMode="auto">
            <a:xfrm>
              <a:off x="3028300" y="4553162"/>
              <a:ext cx="679604" cy="315998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3" name="直接连接符 70"/>
            <p:cNvCxnSpPr>
              <a:cxnSpLocks noChangeShapeType="1"/>
            </p:cNvCxnSpPr>
            <p:nvPr/>
          </p:nvCxnSpPr>
          <p:spPr bwMode="auto">
            <a:xfrm>
              <a:off x="3028300" y="4689796"/>
              <a:ext cx="679604" cy="315998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4" name="直接连接符 71"/>
            <p:cNvCxnSpPr>
              <a:cxnSpLocks noChangeShapeType="1"/>
            </p:cNvCxnSpPr>
            <p:nvPr/>
          </p:nvCxnSpPr>
          <p:spPr bwMode="auto">
            <a:xfrm>
              <a:off x="3044066" y="4826430"/>
              <a:ext cx="735846" cy="33076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5" name="直接连接符 73"/>
            <p:cNvCxnSpPr>
              <a:cxnSpLocks noChangeShapeType="1"/>
            </p:cNvCxnSpPr>
            <p:nvPr/>
          </p:nvCxnSpPr>
          <p:spPr bwMode="auto">
            <a:xfrm>
              <a:off x="3044066" y="4947298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6" name="直接连接符 75"/>
            <p:cNvCxnSpPr>
              <a:cxnSpLocks noChangeShapeType="1"/>
            </p:cNvCxnSpPr>
            <p:nvPr/>
          </p:nvCxnSpPr>
          <p:spPr bwMode="auto">
            <a:xfrm>
              <a:off x="3028300" y="5083932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7" name="直接连接符 76"/>
            <p:cNvCxnSpPr>
              <a:cxnSpLocks noChangeShapeType="1"/>
            </p:cNvCxnSpPr>
            <p:nvPr/>
          </p:nvCxnSpPr>
          <p:spPr bwMode="auto">
            <a:xfrm>
              <a:off x="3044066" y="5220566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8" name="直接连接符 77"/>
            <p:cNvCxnSpPr>
              <a:cxnSpLocks noChangeShapeType="1"/>
            </p:cNvCxnSpPr>
            <p:nvPr/>
          </p:nvCxnSpPr>
          <p:spPr bwMode="auto">
            <a:xfrm>
              <a:off x="3044066" y="5341434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9" name="直接连接符 78"/>
            <p:cNvCxnSpPr>
              <a:cxnSpLocks noChangeShapeType="1"/>
            </p:cNvCxnSpPr>
            <p:nvPr/>
          </p:nvCxnSpPr>
          <p:spPr bwMode="auto">
            <a:xfrm>
              <a:off x="3028300" y="5478068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0" name="直接连接符 79"/>
            <p:cNvCxnSpPr>
              <a:cxnSpLocks noChangeShapeType="1"/>
            </p:cNvCxnSpPr>
            <p:nvPr/>
          </p:nvCxnSpPr>
          <p:spPr bwMode="auto">
            <a:xfrm>
              <a:off x="3044066" y="5614702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1" name="直接连接符 80"/>
            <p:cNvCxnSpPr>
              <a:cxnSpLocks noChangeShapeType="1"/>
            </p:cNvCxnSpPr>
            <p:nvPr/>
          </p:nvCxnSpPr>
          <p:spPr bwMode="auto">
            <a:xfrm>
              <a:off x="3028300" y="5719804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2" name="直接连接符 81"/>
            <p:cNvCxnSpPr>
              <a:cxnSpLocks noChangeShapeType="1"/>
            </p:cNvCxnSpPr>
            <p:nvPr/>
          </p:nvCxnSpPr>
          <p:spPr bwMode="auto">
            <a:xfrm>
              <a:off x="3028300" y="5840672"/>
              <a:ext cx="807854" cy="353910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3" name="直接连接符 82"/>
            <p:cNvCxnSpPr>
              <a:cxnSpLocks noChangeShapeType="1"/>
            </p:cNvCxnSpPr>
            <p:nvPr/>
          </p:nvCxnSpPr>
          <p:spPr bwMode="auto">
            <a:xfrm>
              <a:off x="3028300" y="5961540"/>
              <a:ext cx="679604" cy="27577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4" name="直接连接符 84"/>
            <p:cNvCxnSpPr>
              <a:cxnSpLocks noChangeShapeType="1"/>
            </p:cNvCxnSpPr>
            <p:nvPr/>
          </p:nvCxnSpPr>
          <p:spPr bwMode="auto">
            <a:xfrm>
              <a:off x="3044066" y="6101680"/>
              <a:ext cx="375806" cy="13563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106"/>
          <p:cNvGrpSpPr/>
          <p:nvPr/>
        </p:nvGrpSpPr>
        <p:grpSpPr bwMode="auto">
          <a:xfrm>
            <a:off x="2627313" y="3644900"/>
            <a:ext cx="1036637" cy="2978150"/>
            <a:chOff x="2627784" y="3645024"/>
            <a:chExt cx="1035992" cy="2978026"/>
          </a:xfrm>
        </p:grpSpPr>
        <p:cxnSp>
          <p:nvCxnSpPr>
            <p:cNvPr id="1037" name="直接连接符 89"/>
            <p:cNvCxnSpPr>
              <a:cxnSpLocks noChangeShapeType="1"/>
            </p:cNvCxnSpPr>
            <p:nvPr/>
          </p:nvCxnSpPr>
          <p:spPr bwMode="auto">
            <a:xfrm>
              <a:off x="3491880" y="4236854"/>
              <a:ext cx="0" cy="201622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8" name="直接连接符 90"/>
            <p:cNvCxnSpPr>
              <a:cxnSpLocks noChangeShapeType="1"/>
            </p:cNvCxnSpPr>
            <p:nvPr/>
          </p:nvCxnSpPr>
          <p:spPr bwMode="auto">
            <a:xfrm>
              <a:off x="3003590" y="3645024"/>
              <a:ext cx="360040" cy="28803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9" name="直接连接符 91"/>
            <p:cNvCxnSpPr>
              <a:cxnSpLocks noChangeShapeType="1"/>
            </p:cNvCxnSpPr>
            <p:nvPr/>
          </p:nvCxnSpPr>
          <p:spPr bwMode="auto">
            <a:xfrm>
              <a:off x="2931582" y="3789040"/>
              <a:ext cx="576064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0" name="直接连接符 92"/>
            <p:cNvCxnSpPr>
              <a:cxnSpLocks noChangeShapeType="1"/>
            </p:cNvCxnSpPr>
            <p:nvPr/>
          </p:nvCxnSpPr>
          <p:spPr bwMode="auto">
            <a:xfrm>
              <a:off x="2875340" y="3989298"/>
              <a:ext cx="648072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1" name="直接连接符 93"/>
            <p:cNvCxnSpPr>
              <a:cxnSpLocks noChangeShapeType="1"/>
            </p:cNvCxnSpPr>
            <p:nvPr/>
          </p:nvCxnSpPr>
          <p:spPr bwMode="auto">
            <a:xfrm>
              <a:off x="2859574" y="4164846"/>
              <a:ext cx="648072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2" name="直接连接符 94"/>
            <p:cNvCxnSpPr>
              <a:cxnSpLocks noChangeShapeType="1"/>
            </p:cNvCxnSpPr>
            <p:nvPr/>
          </p:nvCxnSpPr>
          <p:spPr bwMode="auto">
            <a:xfrm>
              <a:off x="2859574" y="4365104"/>
              <a:ext cx="648072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3" name="直接连接符 95"/>
            <p:cNvCxnSpPr>
              <a:cxnSpLocks noChangeShapeType="1"/>
            </p:cNvCxnSpPr>
            <p:nvPr/>
          </p:nvCxnSpPr>
          <p:spPr bwMode="auto">
            <a:xfrm>
              <a:off x="2787566" y="4533830"/>
              <a:ext cx="720080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4" name="直接连接符 96"/>
            <p:cNvCxnSpPr>
              <a:cxnSpLocks noChangeShapeType="1"/>
            </p:cNvCxnSpPr>
            <p:nvPr/>
          </p:nvCxnSpPr>
          <p:spPr bwMode="auto">
            <a:xfrm>
              <a:off x="2787566" y="4725144"/>
              <a:ext cx="720080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5" name="直接连接符 97"/>
            <p:cNvCxnSpPr>
              <a:cxnSpLocks noChangeShapeType="1"/>
            </p:cNvCxnSpPr>
            <p:nvPr/>
          </p:nvCxnSpPr>
          <p:spPr bwMode="auto">
            <a:xfrm>
              <a:off x="2771800" y="4869160"/>
              <a:ext cx="720080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6" name="直接连接符 98"/>
            <p:cNvCxnSpPr>
              <a:cxnSpLocks noChangeShapeType="1"/>
            </p:cNvCxnSpPr>
            <p:nvPr/>
          </p:nvCxnSpPr>
          <p:spPr bwMode="auto">
            <a:xfrm>
              <a:off x="2756034" y="5013176"/>
              <a:ext cx="720080" cy="50405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直接连接符 99"/>
            <p:cNvCxnSpPr>
              <a:cxnSpLocks noChangeShapeType="1"/>
            </p:cNvCxnSpPr>
            <p:nvPr/>
          </p:nvCxnSpPr>
          <p:spPr bwMode="auto">
            <a:xfrm>
              <a:off x="2699792" y="5125660"/>
              <a:ext cx="792088" cy="57606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直接连接符 100"/>
            <p:cNvCxnSpPr>
              <a:cxnSpLocks noChangeShapeType="1"/>
            </p:cNvCxnSpPr>
            <p:nvPr/>
          </p:nvCxnSpPr>
          <p:spPr bwMode="auto">
            <a:xfrm>
              <a:off x="2715558" y="5316974"/>
              <a:ext cx="792088" cy="57606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9" name="直接连接符 101"/>
            <p:cNvCxnSpPr>
              <a:cxnSpLocks noChangeShapeType="1"/>
            </p:cNvCxnSpPr>
            <p:nvPr/>
          </p:nvCxnSpPr>
          <p:spPr bwMode="auto">
            <a:xfrm>
              <a:off x="2690848" y="5469374"/>
              <a:ext cx="792088" cy="57606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0" name="直接连接符 102"/>
            <p:cNvCxnSpPr>
              <a:cxnSpLocks noChangeShapeType="1"/>
            </p:cNvCxnSpPr>
            <p:nvPr/>
          </p:nvCxnSpPr>
          <p:spPr bwMode="auto">
            <a:xfrm>
              <a:off x="2659316" y="5589240"/>
              <a:ext cx="792088" cy="57606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1" name="直接连接符 103"/>
            <p:cNvCxnSpPr>
              <a:cxnSpLocks noChangeShapeType="1"/>
            </p:cNvCxnSpPr>
            <p:nvPr/>
          </p:nvCxnSpPr>
          <p:spPr bwMode="auto">
            <a:xfrm>
              <a:off x="2627784" y="5735378"/>
              <a:ext cx="735846" cy="501934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2" name="直接连接符 104"/>
            <p:cNvCxnSpPr>
              <a:cxnSpLocks noChangeShapeType="1"/>
            </p:cNvCxnSpPr>
            <p:nvPr/>
          </p:nvCxnSpPr>
          <p:spPr bwMode="auto">
            <a:xfrm>
              <a:off x="2643550" y="5949280"/>
              <a:ext cx="432048" cy="288032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3" name="直接连接符 105"/>
            <p:cNvCxnSpPr>
              <a:cxnSpLocks noChangeShapeType="1"/>
            </p:cNvCxnSpPr>
            <p:nvPr/>
          </p:nvCxnSpPr>
          <p:spPr bwMode="auto">
            <a:xfrm>
              <a:off x="2643550" y="6093296"/>
              <a:ext cx="216024" cy="144016"/>
            </a:xfrm>
            <a:prstGeom prst="line">
              <a:avLst/>
            </a:prstGeom>
            <a:noFill/>
            <a:ln w="2857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1031" name="Object 4"/>
            <p:cNvGraphicFramePr>
              <a:graphicFrameLocks noChangeAspect="1"/>
            </p:cNvGraphicFramePr>
            <p:nvPr/>
          </p:nvGraphicFramePr>
          <p:xfrm>
            <a:off x="3347864" y="6278563"/>
            <a:ext cx="315912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586" name="Equation" r:id="rId6" imgW="127000" imgH="139700" progId="Equation.DSMT4">
                    <p:embed/>
                  </p:oleObj>
                </mc:Choice>
                <mc:Fallback>
                  <p:oleObj name="Equation" r:id="rId6" imgW="127000" imgH="139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6278563"/>
                          <a:ext cx="315912" cy="344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29" name="Object 5"/>
          <p:cNvGraphicFramePr>
            <a:graphicFrameLocks noChangeAspect="1"/>
          </p:cNvGraphicFramePr>
          <p:nvPr/>
        </p:nvGraphicFramePr>
        <p:xfrm>
          <a:off x="4140200" y="1062038"/>
          <a:ext cx="19685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7" name="Equation" r:id="rId8" imgW="901065" imgH="330200" progId="Equation.DSMT4">
                  <p:embed/>
                </p:oleObj>
              </mc:Choice>
              <mc:Fallback>
                <p:oleObj name="Equation" r:id="rId8" imgW="901065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062038"/>
                        <a:ext cx="196850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31" name="Object 6"/>
          <p:cNvGraphicFramePr>
            <a:graphicFrameLocks noChangeAspect="1"/>
          </p:cNvGraphicFramePr>
          <p:nvPr/>
        </p:nvGraphicFramePr>
        <p:xfrm>
          <a:off x="3584575" y="1860550"/>
          <a:ext cx="16351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8" name="Equation" r:id="rId10" imgW="749300" imgH="330200" progId="Equation.DSMT4">
                  <p:embed/>
                </p:oleObj>
              </mc:Choice>
              <mc:Fallback>
                <p:oleObj name="Equation" r:id="rId10" imgW="7493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1860550"/>
                        <a:ext cx="163512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274763" y="2028825"/>
          <a:ext cx="23574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89" name="Equation" r:id="rId12" imgW="1078865" imgH="203200" progId="Equation.DSMT4">
                  <p:embed/>
                </p:oleObj>
              </mc:Choice>
              <mc:Fallback>
                <p:oleObj name="Equation" r:id="rId12" imgW="1078865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028825"/>
                        <a:ext cx="23574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 bwMode="auto">
          <a:xfrm>
            <a:off x="467171" y="1105967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2055" name="Text Box 4"/>
          <p:cNvSpPr txBox="1">
            <a:spLocks noChangeArrowheads="1"/>
          </p:cNvSpPr>
          <p:nvPr/>
        </p:nvSpPr>
        <p:spPr bwMode="auto">
          <a:xfrm>
            <a:off x="1857375" y="1138238"/>
            <a:ext cx="710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设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的分布函数，若存在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非负函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68313" y="1814513"/>
            <a:ext cx="410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数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，使对任意实数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，有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057" name="Rectangle 4"/>
          <p:cNvSpPr>
            <a:spLocks noChangeArrowheads="1"/>
          </p:cNvSpPr>
          <p:nvPr/>
        </p:nvSpPr>
        <p:spPr bwMode="auto">
          <a:xfrm>
            <a:off x="422275" y="1166813"/>
            <a:ext cx="12858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定义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82600" y="2981325"/>
            <a:ext cx="82804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则称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</a:t>
            </a:r>
            <a:r>
              <a:rPr kumimoji="1"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连续型随机变量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称函数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概率密度函数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，简称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概率密度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或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密度函数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692275" y="5127625"/>
            <a:ext cx="741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  </a:t>
            </a:r>
            <a:r>
              <a:rPr kumimoji="1"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连续型随机变量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的分布函数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必是连续函数！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692275" y="5805488"/>
            <a:ext cx="7272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 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概率密度 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在个别点的值可以改变！  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97312" name="Object 2"/>
          <p:cNvGraphicFramePr>
            <a:graphicFrameLocks noChangeAspect="1"/>
          </p:cNvGraphicFramePr>
          <p:nvPr/>
        </p:nvGraphicFramePr>
        <p:xfrm>
          <a:off x="3279775" y="2343150"/>
          <a:ext cx="23002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6" name="Equation" r:id="rId1" imgW="1054100" imgH="330200" progId="Equation.DSMT4">
                  <p:embed/>
                </p:oleObj>
              </mc:Choice>
              <mc:Fallback>
                <p:oleObj name="Equation" r:id="rId1" imgW="10541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343150"/>
                        <a:ext cx="2300288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圆角矩形 23"/>
          <p:cNvSpPr/>
          <p:nvPr/>
        </p:nvSpPr>
        <p:spPr bwMode="auto">
          <a:xfrm>
            <a:off x="481612" y="5125660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FFFF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36563" y="5187950"/>
            <a:ext cx="1285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E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说明：</a:t>
            </a:r>
            <a:endParaRPr kumimoji="1" lang="zh-CN" altLang="en-US" sz="2400">
              <a:solidFill>
                <a:srgbClr val="FFFFE2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811463" y="4486275"/>
          <a:ext cx="32654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7" name="Equation" r:id="rId3" imgW="1497965" imgH="203200" progId="Equation.DSMT4">
                  <p:embed/>
                </p:oleObj>
              </mc:Choice>
              <mc:Fallback>
                <p:oleObj name="Equation" r:id="rId3" imgW="14979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4486275"/>
                        <a:ext cx="326548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08000" y="4262438"/>
            <a:ext cx="21923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记为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95288" y="558800"/>
            <a:ext cx="18065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1.  </a:t>
            </a:r>
            <a:r>
              <a:rPr kumimoji="1" lang="zh-CN" altLang="en-US" sz="240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概率密度</a:t>
            </a:r>
            <a:endParaRPr kumimoji="1" lang="zh-CN" altLang="en-US" sz="2400" dirty="0">
              <a:solidFill>
                <a:srgbClr val="0000CC"/>
              </a:solidFill>
              <a:latin typeface="+mn-lt"/>
              <a:ea typeface="黑体" panose="02010609060101010101" pitchFamily="49" charset="-122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19" grpId="0"/>
      <p:bldP spid="22" grpId="0"/>
      <p:bldP spid="25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95288" y="3141663"/>
            <a:ext cx="1620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归一性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01638" y="1541463"/>
            <a:ext cx="154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非负性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2" name="AutoShape 19"/>
          <p:cNvSpPr>
            <a:spLocks noChangeArrowheads="1"/>
          </p:cNvSpPr>
          <p:nvPr/>
        </p:nvSpPr>
        <p:spPr bwMode="auto">
          <a:xfrm>
            <a:off x="6764020" y="2158683"/>
            <a:ext cx="2087563" cy="863600"/>
          </a:xfrm>
          <a:prstGeom prst="cloudCallout">
            <a:avLst>
              <a:gd name="adj1" fmla="val -28886"/>
              <a:gd name="adj2" fmla="val 15069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pitchFamily="2" charset="-122"/>
              </a:rPr>
              <a:t>面积为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/>
                <a:ea typeface="华文细黑" panose="02010600040101010101" pitchFamily="2" charset="-122"/>
              </a:rPr>
              <a:t>1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/>
              <a:ea typeface="华文细黑" panose="0201060004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4478338" y="2462530"/>
            <a:ext cx="3581400" cy="2819400"/>
            <a:chOff x="432" y="2112"/>
            <a:chExt cx="2256" cy="1776"/>
          </a:xfrm>
        </p:grpSpPr>
        <p:sp>
          <p:nvSpPr>
            <p:cNvPr id="3101" name="Text Box 26"/>
            <p:cNvSpPr txBox="1">
              <a:spLocks noChangeArrowheads="1"/>
            </p:cNvSpPr>
            <p:nvPr/>
          </p:nvSpPr>
          <p:spPr bwMode="auto">
            <a:xfrm>
              <a:off x="1344" y="2112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)</a:t>
              </a:r>
              <a:endPara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3102" name="Rectangle 27" descr="深色上对角线"/>
            <p:cNvSpPr>
              <a:spLocks noChangeArrowheads="1"/>
            </p:cNvSpPr>
            <p:nvPr/>
          </p:nvSpPr>
          <p:spPr bwMode="auto">
            <a:xfrm>
              <a:off x="486" y="3168"/>
              <a:ext cx="1902" cy="193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3103" name="Freeform 28" descr="深色上对角线"/>
            <p:cNvSpPr/>
            <p:nvPr/>
          </p:nvSpPr>
          <p:spPr bwMode="auto">
            <a:xfrm>
              <a:off x="432" y="2632"/>
              <a:ext cx="2016" cy="536"/>
            </a:xfrm>
            <a:custGeom>
              <a:avLst/>
              <a:gdLst>
                <a:gd name="T0" fmla="*/ 0 w 1872"/>
                <a:gd name="T1" fmla="*/ 536 h 536"/>
                <a:gd name="T2" fmla="*/ 334 w 1872"/>
                <a:gd name="T3" fmla="*/ 440 h 536"/>
                <a:gd name="T4" fmla="*/ 613 w 1872"/>
                <a:gd name="T5" fmla="*/ 104 h 536"/>
                <a:gd name="T6" fmla="*/ 1002 w 1872"/>
                <a:gd name="T7" fmla="*/ 440 h 536"/>
                <a:gd name="T8" fmla="*/ 1503 w 1872"/>
                <a:gd name="T9" fmla="*/ 8 h 536"/>
                <a:gd name="T10" fmla="*/ 1948 w 1872"/>
                <a:gd name="T11" fmla="*/ 392 h 536"/>
                <a:gd name="T12" fmla="*/ 2171 w 1872"/>
                <a:gd name="T13" fmla="*/ 536 h 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536"/>
                <a:gd name="T23" fmla="*/ 1872 w 1872"/>
                <a:gd name="T24" fmla="*/ 536 h 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536">
                  <a:moveTo>
                    <a:pt x="0" y="536"/>
                  </a:moveTo>
                  <a:cubicBezTo>
                    <a:pt x="100" y="524"/>
                    <a:pt x="200" y="512"/>
                    <a:pt x="288" y="440"/>
                  </a:cubicBezTo>
                  <a:cubicBezTo>
                    <a:pt x="376" y="368"/>
                    <a:pt x="432" y="104"/>
                    <a:pt x="528" y="104"/>
                  </a:cubicBezTo>
                  <a:cubicBezTo>
                    <a:pt x="624" y="104"/>
                    <a:pt x="736" y="456"/>
                    <a:pt x="864" y="440"/>
                  </a:cubicBezTo>
                  <a:cubicBezTo>
                    <a:pt x="992" y="424"/>
                    <a:pt x="1160" y="16"/>
                    <a:pt x="1296" y="8"/>
                  </a:cubicBezTo>
                  <a:cubicBezTo>
                    <a:pt x="1432" y="0"/>
                    <a:pt x="1584" y="304"/>
                    <a:pt x="1680" y="392"/>
                  </a:cubicBezTo>
                  <a:cubicBezTo>
                    <a:pt x="1776" y="480"/>
                    <a:pt x="1824" y="508"/>
                    <a:pt x="1872" y="536"/>
                  </a:cubicBezTo>
                </a:path>
              </a:pathLst>
            </a:custGeom>
            <a:pattFill prst="dkUpDiag">
              <a:fgClr>
                <a:schemeClr val="bg1"/>
              </a:fgClr>
              <a:bgClr>
                <a:schemeClr val="tx1"/>
              </a:bgClr>
            </a:pattFill>
            <a:ln w="28575" cap="flat" cmpd="sng">
              <a:solidFill>
                <a:srgbClr val="0000FF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7" name="Object 2"/>
            <p:cNvGraphicFramePr>
              <a:graphicFrameLocks noChangeAspect="1"/>
            </p:cNvGraphicFramePr>
            <p:nvPr/>
          </p:nvGraphicFramePr>
          <p:xfrm>
            <a:off x="1008" y="3024"/>
            <a:ext cx="9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19" name="Equation" r:id="rId1" imgW="2823210" imgH="6160135" progId="Equation.DSMT4">
                    <p:embed/>
                  </p:oleObj>
                </mc:Choice>
                <mc:Fallback>
                  <p:oleObj name="Equation" r:id="rId1" imgW="2823210" imgH="6160135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24"/>
                          <a:ext cx="98" cy="2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4" name="Line 30"/>
            <p:cNvSpPr>
              <a:spLocks noChangeShapeType="1"/>
            </p:cNvSpPr>
            <p:nvPr/>
          </p:nvSpPr>
          <p:spPr bwMode="auto">
            <a:xfrm flipV="1">
              <a:off x="1296" y="2304"/>
              <a:ext cx="0" cy="1584"/>
            </a:xfrm>
            <a:prstGeom prst="line">
              <a:avLst/>
            </a:prstGeom>
            <a:noFill/>
            <a:ln w="25400" cap="sq">
              <a:solidFill>
                <a:srgbClr val="0000FF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5" name="Text Box 31"/>
            <p:cNvSpPr txBox="1">
              <a:spLocks noChangeArrowheads="1"/>
            </p:cNvSpPr>
            <p:nvPr/>
          </p:nvSpPr>
          <p:spPr bwMode="auto">
            <a:xfrm>
              <a:off x="2400" y="3321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rPr>
                <a:t>x</a:t>
              </a:r>
              <a:endPara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sp>
          <p:nvSpPr>
            <p:cNvPr id="3106" name="Line 32" descr="深色上对角线"/>
            <p:cNvSpPr>
              <a:spLocks noChangeShapeType="1"/>
            </p:cNvSpPr>
            <p:nvPr/>
          </p:nvSpPr>
          <p:spPr bwMode="auto">
            <a:xfrm>
              <a:off x="432" y="3360"/>
              <a:ext cx="22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8" name="Object 3"/>
            <p:cNvGraphicFramePr>
              <a:graphicFrameLocks noChangeAspect="1"/>
            </p:cNvGraphicFramePr>
            <p:nvPr/>
          </p:nvGraphicFramePr>
          <p:xfrm>
            <a:off x="1346" y="3360"/>
            <a:ext cx="14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0" name="Equation" r:id="rId3" imgW="168275" imgH="264795" progId="Equation.DSMT4">
                    <p:embed/>
                  </p:oleObj>
                </mc:Choice>
                <mc:Fallback>
                  <p:oleObj name="Equation" r:id="rId3" imgW="168275" imgH="26479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3360"/>
                          <a:ext cx="14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23850" y="803275"/>
            <a:ext cx="6429375" cy="4762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>
              <a:spcBef>
                <a:spcPct val="50000"/>
              </a:spcBef>
              <a:buClr>
                <a:srgbClr val="800000"/>
              </a:buClr>
              <a:buSzPct val="80000"/>
              <a:defRPr/>
            </a:pPr>
            <a:r>
              <a:rPr kumimoji="1"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2.  </a:t>
            </a:r>
            <a:r>
              <a:rPr kumimoji="1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概率密度的性质</a:t>
            </a:r>
            <a:endParaRPr kumimoji="1" lang="zh-CN" altLang="en-US" sz="24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844952" y="589156"/>
            <a:ext cx="2833022" cy="69537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组合 35"/>
          <p:cNvGrpSpPr/>
          <p:nvPr/>
        </p:nvGrpSpPr>
        <p:grpSpPr bwMode="auto">
          <a:xfrm>
            <a:off x="1763713" y="2133600"/>
            <a:ext cx="1871662" cy="719138"/>
            <a:chOff x="1763688" y="2276872"/>
            <a:chExt cx="1872208" cy="720080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1763688" y="2276872"/>
              <a:ext cx="1872208" cy="7200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1979712" y="2410370"/>
            <a:ext cx="1385887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1" name="Equation" r:id="rId5" imgW="558800" imgH="203200" progId="Equation.DSMT4">
                    <p:embed/>
                  </p:oleObj>
                </mc:Choice>
                <mc:Fallback>
                  <p:oleObj name="Equation" r:id="rId5" imgW="5588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410370"/>
                          <a:ext cx="1385887" cy="50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6"/>
          <p:cNvGrpSpPr/>
          <p:nvPr/>
        </p:nvGrpSpPr>
        <p:grpSpPr bwMode="auto">
          <a:xfrm>
            <a:off x="1258888" y="3854450"/>
            <a:ext cx="2968625" cy="869950"/>
            <a:chOff x="1315874" y="4141966"/>
            <a:chExt cx="2968094" cy="871210"/>
          </a:xfrm>
        </p:grpSpPr>
        <p:sp>
          <p:nvSpPr>
            <p:cNvPr id="30" name="圆角矩形 29"/>
            <p:cNvSpPr/>
            <p:nvPr/>
          </p:nvSpPr>
          <p:spPr bwMode="auto">
            <a:xfrm>
              <a:off x="1315874" y="4206175"/>
              <a:ext cx="2968094" cy="80700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5" name="Object 5"/>
            <p:cNvGraphicFramePr>
              <a:graphicFrameLocks noChangeAspect="1"/>
            </p:cNvGraphicFramePr>
            <p:nvPr/>
          </p:nvGraphicFramePr>
          <p:xfrm>
            <a:off x="1690315" y="4141966"/>
            <a:ext cx="2233613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2" name="Equation" r:id="rId7" imgW="901065" imgH="330200" progId="Equation.DSMT4">
                    <p:embed/>
                  </p:oleObj>
                </mc:Choice>
                <mc:Fallback>
                  <p:oleObj name="Equation" r:id="rId7" imgW="901065" imgH="330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315" y="4141966"/>
                          <a:ext cx="2233613" cy="823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6019483" y="525463"/>
          <a:ext cx="24653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3" name="Equation" r:id="rId9" imgW="1079500" imgH="330200" progId="Equation.DSMT4">
                  <p:embed/>
                </p:oleObj>
              </mc:Choice>
              <mc:Fallback>
                <p:oleObj name="Equation" r:id="rId9" imgW="10795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483" y="525463"/>
                        <a:ext cx="2465387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36283" y="5114925"/>
            <a:ext cx="6769100" cy="1079500"/>
          </a:xfrm>
          <a:prstGeom prst="horizontalScroll">
            <a:avLst>
              <a:gd name="adj" fmla="val 125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defTabSz="1069975">
              <a:lnSpc>
                <a:spcPct val="135000"/>
              </a:lnSpc>
              <a:defRPr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这两个性质是函数为概率密度的充分必要条件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custDataLst>
      <p:tags r:id="rId11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 build="p"/>
      <p:bldP spid="11" grpId="0"/>
      <p:bldP spid="12" grpId="0" bldLvl="0" animBg="1" autoUpdateAnimBg="0"/>
      <p:bldP spid="3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4"/>
          <p:cNvSpPr txBox="1">
            <a:spLocks noChangeArrowheads="1"/>
          </p:cNvSpPr>
          <p:nvPr/>
        </p:nvSpPr>
        <p:spPr bwMode="auto">
          <a:xfrm>
            <a:off x="1800225" y="668338"/>
            <a:ext cx="687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已知函数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64522" name="Text Box 6"/>
          <p:cNvSpPr txBox="1">
            <a:spLocks noChangeArrowheads="1"/>
          </p:cNvSpPr>
          <p:nvPr/>
        </p:nvSpPr>
        <p:spPr bwMode="auto">
          <a:xfrm>
            <a:off x="539750" y="2276475"/>
            <a:ext cx="813593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求：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常数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为何值时，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可以作为某个连续型随机变量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的概率密度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的分布函数．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547688" y="3452813"/>
            <a:ext cx="1312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解</a:t>
            </a:r>
            <a:r>
              <a:rPr lang="zh-CN" altLang="en-US" sz="2400">
                <a:solidFill>
                  <a:srgbClr val="999933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由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171575" y="4333875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得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55318" y="620688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4111" name="Rectangle 4"/>
          <p:cNvSpPr>
            <a:spLocks noChangeArrowheads="1"/>
          </p:cNvSpPr>
          <p:nvPr/>
        </p:nvSpPr>
        <p:spPr bwMode="auto">
          <a:xfrm>
            <a:off x="525463" y="682625"/>
            <a:ext cx="1285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例题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2231" name="Object 2"/>
          <p:cNvGraphicFramePr>
            <a:graphicFrameLocks noChangeAspect="1"/>
          </p:cNvGraphicFramePr>
          <p:nvPr/>
        </p:nvGraphicFramePr>
        <p:xfrm>
          <a:off x="2254250" y="1271588"/>
          <a:ext cx="43513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1" imgW="1993900" imgH="457200" progId="Equation.DSMT4">
                  <p:embed/>
                </p:oleObj>
              </mc:Choice>
              <mc:Fallback>
                <p:oleObj name="Equation" r:id="rId1" imgW="1993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1271588"/>
                        <a:ext cx="435133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2" name="Object 3"/>
          <p:cNvGraphicFramePr>
            <a:graphicFrameLocks noChangeAspect="1"/>
          </p:cNvGraphicFramePr>
          <p:nvPr/>
        </p:nvGraphicFramePr>
        <p:xfrm>
          <a:off x="2101850" y="3352800"/>
          <a:ext cx="19669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3" imgW="901065" imgH="330200" progId="Equation.DSMT4">
                  <p:embed/>
                </p:oleObj>
              </mc:Choice>
              <mc:Fallback>
                <p:oleObj name="Equation" r:id="rId3" imgW="901065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352800"/>
                        <a:ext cx="1966913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3" name="Object 4"/>
          <p:cNvGraphicFramePr>
            <a:graphicFrameLocks noChangeAspect="1"/>
          </p:cNvGraphicFramePr>
          <p:nvPr/>
        </p:nvGraphicFramePr>
        <p:xfrm>
          <a:off x="4117975" y="3357563"/>
          <a:ext cx="24098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8" name="Equation" r:id="rId5" imgW="1104900" imgH="330200" progId="Equation.DSMT4">
                  <p:embed/>
                </p:oleObj>
              </mc:Choice>
              <mc:Fallback>
                <p:oleObj name="Equation" r:id="rId5" imgW="11049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3357563"/>
                        <a:ext cx="2409825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4" name="Object 5"/>
          <p:cNvGraphicFramePr>
            <a:graphicFrameLocks noChangeAspect="1"/>
          </p:cNvGraphicFramePr>
          <p:nvPr/>
        </p:nvGraphicFramePr>
        <p:xfrm>
          <a:off x="6565900" y="3538538"/>
          <a:ext cx="8858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9" name="Equation" r:id="rId7" imgW="405765" imgH="165100" progId="Equation.DSMT4">
                  <p:embed/>
                </p:oleObj>
              </mc:Choice>
              <mc:Fallback>
                <p:oleObj name="Equation" r:id="rId7" imgW="405765" imgH="165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3538538"/>
                        <a:ext cx="8858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5" name="Object 6"/>
          <p:cNvGraphicFramePr>
            <a:graphicFrameLocks noChangeAspect="1"/>
          </p:cNvGraphicFramePr>
          <p:nvPr/>
        </p:nvGraphicFramePr>
        <p:xfrm>
          <a:off x="1979613" y="4149725"/>
          <a:ext cx="9953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0" name="Equation" r:id="rId9" imgW="457200" imgH="393700" progId="Equation.DSMT4">
                  <p:embed/>
                </p:oleObj>
              </mc:Choice>
              <mc:Fallback>
                <p:oleObj name="Equation" r:id="rId9" imgW="4572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149725"/>
                        <a:ext cx="9953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5"/>
          <p:cNvGrpSpPr/>
          <p:nvPr/>
        </p:nvGrpSpPr>
        <p:grpSpPr bwMode="auto">
          <a:xfrm>
            <a:off x="1258888" y="5013325"/>
            <a:ext cx="4537075" cy="1439863"/>
            <a:chOff x="1403350" y="5013176"/>
            <a:chExt cx="4536802" cy="1440160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1403648" y="5013176"/>
              <a:ext cx="4536504" cy="14401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3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403350" y="5013325"/>
            <a:ext cx="4516438" cy="139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1" name="Equation" r:id="rId11" imgW="2070100" imgH="635000" progId="Equation.DSMT4">
                    <p:embed/>
                  </p:oleObj>
                </mc:Choice>
                <mc:Fallback>
                  <p:oleObj name="Equation" r:id="rId11" imgW="2070100" imgH="635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5013325"/>
                          <a:ext cx="4516438" cy="1395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  <p:bldP spid="177161" grpId="0" autoUpdateAnimBg="0" build="p"/>
      <p:bldP spid="177163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ext Box 6"/>
          <p:cNvSpPr txBox="1">
            <a:spLocks noChangeArrowheads="1"/>
          </p:cNvSpPr>
          <p:nvPr/>
        </p:nvSpPr>
        <p:spPr bwMode="auto">
          <a:xfrm>
            <a:off x="381000" y="784225"/>
            <a:ext cx="62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41325" y="1614488"/>
            <a:ext cx="210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当            时，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57200" y="2420938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当                   时，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pSp>
        <p:nvGrpSpPr>
          <p:cNvPr id="2" name="组合 13"/>
          <p:cNvGrpSpPr/>
          <p:nvPr/>
        </p:nvGrpSpPr>
        <p:grpSpPr bwMode="auto">
          <a:xfrm>
            <a:off x="4572000" y="2370138"/>
            <a:ext cx="4321175" cy="695325"/>
            <a:chOff x="4572000" y="3074988"/>
            <a:chExt cx="4320479" cy="695053"/>
          </a:xfrm>
        </p:grpSpPr>
        <p:sp>
          <p:nvSpPr>
            <p:cNvPr id="59415" name="Line 18"/>
            <p:cNvSpPr>
              <a:spLocks noChangeShapeType="1"/>
            </p:cNvSpPr>
            <p:nvPr/>
          </p:nvSpPr>
          <p:spPr bwMode="auto">
            <a:xfrm>
              <a:off x="4572000" y="3341584"/>
              <a:ext cx="4320479" cy="38085"/>
            </a:xfrm>
            <a:prstGeom prst="line">
              <a:avLst/>
            </a:prstGeom>
            <a:ln>
              <a:solidFill>
                <a:srgbClr val="009900"/>
              </a:solidFill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>
                <a:defRPr/>
              </a:pPr>
              <a:endParaRPr kumimoji="1" lang="zh-CN" altLang="en-US" sz="2400">
                <a:solidFill>
                  <a:srgbClr val="000000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5209" name="Line 19"/>
            <p:cNvSpPr>
              <a:spLocks noChangeShapeType="1"/>
            </p:cNvSpPr>
            <p:nvPr/>
          </p:nvSpPr>
          <p:spPr bwMode="auto">
            <a:xfrm>
              <a:off x="6206862" y="3303499"/>
              <a:ext cx="0" cy="761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0" name="Line 20"/>
            <p:cNvSpPr>
              <a:spLocks noChangeShapeType="1"/>
            </p:cNvSpPr>
            <p:nvPr/>
          </p:nvSpPr>
          <p:spPr bwMode="auto">
            <a:xfrm>
              <a:off x="7443325" y="3303499"/>
              <a:ext cx="0" cy="761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AutoShape 21"/>
            <p:cNvSpPr/>
            <p:nvPr/>
          </p:nvSpPr>
          <p:spPr bwMode="auto">
            <a:xfrm rot="5400000">
              <a:off x="6754472" y="2470236"/>
              <a:ext cx="95213" cy="1304715"/>
            </a:xfrm>
            <a:prstGeom prst="leftBrace">
              <a:avLst>
                <a:gd name="adj1" fmla="val 7498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</p:txBody>
        </p:sp>
        <p:graphicFrame>
          <p:nvGraphicFramePr>
            <p:cNvPr id="5153" name="Object 2"/>
            <p:cNvGraphicFramePr>
              <a:graphicFrameLocks noChangeAspect="1"/>
            </p:cNvGraphicFramePr>
            <p:nvPr/>
          </p:nvGraphicFramePr>
          <p:xfrm>
            <a:off x="6099175" y="3449366"/>
            <a:ext cx="2047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1" name="Equation" r:id="rId1" imgW="203200" imgH="317500" progId="Equation.DSMT4">
                    <p:embed/>
                  </p:oleObj>
                </mc:Choice>
                <mc:Fallback>
                  <p:oleObj name="Equation" r:id="rId1" imgW="203200" imgH="317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9175" y="3449366"/>
                          <a:ext cx="2047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3"/>
            <p:cNvGraphicFramePr>
              <a:graphicFrameLocks noChangeAspect="1"/>
            </p:cNvGraphicFramePr>
            <p:nvPr/>
          </p:nvGraphicFramePr>
          <p:xfrm>
            <a:off x="7378700" y="3455716"/>
            <a:ext cx="2159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2" name="Equation" r:id="rId3" imgW="215900" imgH="304800" progId="Equation.DSMT4">
                    <p:embed/>
                  </p:oleObj>
                </mc:Choice>
                <mc:Fallback>
                  <p:oleObj name="Equation" r:id="rId3" imgW="215900" imgH="304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8700" y="3455716"/>
                          <a:ext cx="2159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565775" y="2811463"/>
          <a:ext cx="16033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3" name="Equation" r:id="rId5" imgW="215900" imgH="228600" progId="Equation.DSMT4">
                  <p:embed/>
                </p:oleObj>
              </mc:Choice>
              <mc:Fallback>
                <p:oleObj name="Equation" r:id="rId5" imgW="21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775" y="2811463"/>
                        <a:ext cx="160338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54"/>
          <p:cNvGrpSpPr/>
          <p:nvPr/>
        </p:nvGrpSpPr>
        <p:grpSpPr bwMode="auto">
          <a:xfrm>
            <a:off x="4572000" y="2038350"/>
            <a:ext cx="1069975" cy="582613"/>
            <a:chOff x="4157494" y="2780928"/>
            <a:chExt cx="1454150" cy="582613"/>
          </a:xfrm>
        </p:grpSpPr>
        <p:graphicFrame>
          <p:nvGraphicFramePr>
            <p:cNvPr id="5149" name="Object 5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4" name="Equation" r:id="rId7" imgW="114300" imgH="215900" progId="Equation.3">
                    <p:embed/>
                  </p:oleObj>
                </mc:Choice>
                <mc:Fallback>
                  <p:oleObj name="Equation" r:id="rId7" imgW="114300" imgH="215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6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5" name="Equation" r:id="rId9" imgW="114300" imgH="215900" progId="Equation.3">
                    <p:embed/>
                  </p:oleObj>
                </mc:Choice>
                <mc:Fallback>
                  <p:oleObj name="Equation" r:id="rId9" imgW="114300" imgH="215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1" name="Object 7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6" name="Equation" r:id="rId10" imgW="114300" imgH="215900" progId="Equation.3">
                    <p:embed/>
                  </p:oleObj>
                </mc:Choice>
                <mc:Fallback>
                  <p:oleObj name="Equation" r:id="rId10" imgW="114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2" name="Object 8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7" name="Equation" r:id="rId11" imgW="114300" imgH="215900" progId="Equation.3">
                    <p:embed/>
                  </p:oleObj>
                </mc:Choice>
                <mc:Fallback>
                  <p:oleObj name="Equation" r:id="rId11" imgW="114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96" name="Line 19"/>
            <p:cNvSpPr>
              <a:spLocks noChangeShapeType="1"/>
            </p:cNvSpPr>
            <p:nvPr/>
          </p:nvSpPr>
          <p:spPr bwMode="auto">
            <a:xfrm>
              <a:off x="5611644" y="3287341"/>
              <a:ext cx="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7" name="Line 21"/>
            <p:cNvSpPr>
              <a:spLocks noChangeShapeType="1"/>
            </p:cNvSpPr>
            <p:nvPr/>
          </p:nvSpPr>
          <p:spPr bwMode="auto">
            <a:xfrm flipV="1">
              <a:off x="5611644" y="2982541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8" name="Line 22"/>
            <p:cNvSpPr>
              <a:spLocks noChangeShapeType="1"/>
            </p:cNvSpPr>
            <p:nvPr/>
          </p:nvSpPr>
          <p:spPr bwMode="auto">
            <a:xfrm flipH="1">
              <a:off x="4157494" y="2982541"/>
              <a:ext cx="1454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23"/>
            <p:cNvSpPr>
              <a:spLocks noChangeShapeType="1"/>
            </p:cNvSpPr>
            <p:nvPr/>
          </p:nvSpPr>
          <p:spPr bwMode="auto">
            <a:xfrm flipH="1">
              <a:off x="4163967" y="2982541"/>
              <a:ext cx="15318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Line 24"/>
            <p:cNvSpPr>
              <a:spLocks noChangeShapeType="1"/>
            </p:cNvSpPr>
            <p:nvPr/>
          </p:nvSpPr>
          <p:spPr bwMode="auto">
            <a:xfrm flipH="1">
              <a:off x="4317148" y="2982541"/>
              <a:ext cx="15102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25"/>
            <p:cNvSpPr>
              <a:spLocks noChangeShapeType="1"/>
            </p:cNvSpPr>
            <p:nvPr/>
          </p:nvSpPr>
          <p:spPr bwMode="auto">
            <a:xfrm flipH="1">
              <a:off x="4468173" y="2982541"/>
              <a:ext cx="15318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6"/>
            <p:cNvSpPr>
              <a:spLocks noChangeShapeType="1"/>
            </p:cNvSpPr>
            <p:nvPr/>
          </p:nvSpPr>
          <p:spPr bwMode="auto">
            <a:xfrm flipH="1">
              <a:off x="4621356" y="2982541"/>
              <a:ext cx="15102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27"/>
            <p:cNvSpPr>
              <a:spLocks noChangeShapeType="1"/>
            </p:cNvSpPr>
            <p:nvPr/>
          </p:nvSpPr>
          <p:spPr bwMode="auto">
            <a:xfrm flipH="1">
              <a:off x="4772380" y="2982541"/>
              <a:ext cx="15318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Line 28"/>
            <p:cNvSpPr>
              <a:spLocks noChangeShapeType="1"/>
            </p:cNvSpPr>
            <p:nvPr/>
          </p:nvSpPr>
          <p:spPr bwMode="auto">
            <a:xfrm flipH="1">
              <a:off x="4925561" y="2982541"/>
              <a:ext cx="15318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29"/>
            <p:cNvSpPr>
              <a:spLocks noChangeShapeType="1"/>
            </p:cNvSpPr>
            <p:nvPr/>
          </p:nvSpPr>
          <p:spPr bwMode="auto">
            <a:xfrm flipH="1">
              <a:off x="5078744" y="2982541"/>
              <a:ext cx="15102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30"/>
            <p:cNvSpPr>
              <a:spLocks noChangeShapeType="1"/>
            </p:cNvSpPr>
            <p:nvPr/>
          </p:nvSpPr>
          <p:spPr bwMode="auto">
            <a:xfrm flipH="1">
              <a:off x="5229768" y="2982541"/>
              <a:ext cx="15318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7" name="Line 31"/>
            <p:cNvSpPr>
              <a:spLocks noChangeShapeType="1"/>
            </p:cNvSpPr>
            <p:nvPr/>
          </p:nvSpPr>
          <p:spPr bwMode="auto">
            <a:xfrm flipH="1">
              <a:off x="5382950" y="2982541"/>
              <a:ext cx="15318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流程图: 联系 34"/>
          <p:cNvSpPr/>
          <p:nvPr/>
        </p:nvSpPr>
        <p:spPr bwMode="auto">
          <a:xfrm>
            <a:off x="6851650" y="2581275"/>
            <a:ext cx="104775" cy="1143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773863" y="2833688"/>
          <a:ext cx="31908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8" name="Equation" r:id="rId12" imgW="215900" imgH="228600" progId="Equation.DSMT4">
                  <p:embed/>
                </p:oleObj>
              </mc:Choice>
              <mc:Fallback>
                <p:oleObj name="Equation" r:id="rId12" imgW="215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2833688"/>
                        <a:ext cx="31908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93"/>
          <p:cNvGrpSpPr/>
          <p:nvPr/>
        </p:nvGrpSpPr>
        <p:grpSpPr bwMode="auto">
          <a:xfrm>
            <a:off x="4767263" y="2060575"/>
            <a:ext cx="2130425" cy="582613"/>
            <a:chOff x="4767766" y="2060848"/>
            <a:chExt cx="2130071" cy="582613"/>
          </a:xfrm>
        </p:grpSpPr>
        <p:graphicFrame>
          <p:nvGraphicFramePr>
            <p:cNvPr id="5145" name="Object 10"/>
            <p:cNvGraphicFramePr>
              <a:graphicFrameLocks noChangeAspect="1"/>
            </p:cNvGraphicFramePr>
            <p:nvPr/>
          </p:nvGraphicFramePr>
          <p:xfrm>
            <a:off x="6437407" y="2060848"/>
            <a:ext cx="160454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9" name="Equation" r:id="rId14" imgW="114300" imgH="215900" progId="Equation.3">
                    <p:embed/>
                  </p:oleObj>
                </mc:Choice>
                <mc:Fallback>
                  <p:oleObj name="Equation" r:id="rId14" imgW="114300" imgH="215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407" y="2060848"/>
                          <a:ext cx="160454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11"/>
            <p:cNvGraphicFramePr>
              <a:graphicFrameLocks noChangeAspect="1"/>
            </p:cNvGraphicFramePr>
            <p:nvPr/>
          </p:nvGraphicFramePr>
          <p:xfrm>
            <a:off x="6437407" y="2060848"/>
            <a:ext cx="160454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0" name="Equation" r:id="rId15" imgW="114300" imgH="215900" progId="Equation.3">
                    <p:embed/>
                  </p:oleObj>
                </mc:Choice>
                <mc:Fallback>
                  <p:oleObj name="Equation" r:id="rId15" imgW="114300" imgH="21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407" y="2060848"/>
                          <a:ext cx="160454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Object 12"/>
            <p:cNvGraphicFramePr>
              <a:graphicFrameLocks noChangeAspect="1"/>
            </p:cNvGraphicFramePr>
            <p:nvPr/>
          </p:nvGraphicFramePr>
          <p:xfrm>
            <a:off x="6437407" y="2060848"/>
            <a:ext cx="160454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1" name="Equation" r:id="rId16" imgW="114300" imgH="215900" progId="Equation.3">
                    <p:embed/>
                  </p:oleObj>
                </mc:Choice>
                <mc:Fallback>
                  <p:oleObj name="Equation" r:id="rId16" imgW="1143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407" y="2060848"/>
                          <a:ext cx="160454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13"/>
            <p:cNvGraphicFramePr>
              <a:graphicFrameLocks noChangeAspect="1"/>
            </p:cNvGraphicFramePr>
            <p:nvPr/>
          </p:nvGraphicFramePr>
          <p:xfrm>
            <a:off x="6437407" y="2060848"/>
            <a:ext cx="160454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2" name="Equation" r:id="rId17" imgW="114300" imgH="215900" progId="Equation.3">
                    <p:embed/>
                  </p:oleObj>
                </mc:Choice>
                <mc:Fallback>
                  <p:oleObj name="Equation" r:id="rId17" imgW="1143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7407" y="2060848"/>
                          <a:ext cx="160454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4" name="Line 19"/>
            <p:cNvSpPr>
              <a:spLocks noChangeShapeType="1"/>
            </p:cNvSpPr>
            <p:nvPr/>
          </p:nvSpPr>
          <p:spPr bwMode="auto">
            <a:xfrm>
              <a:off x="6897837" y="2567261"/>
              <a:ext cx="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Line 21"/>
            <p:cNvSpPr>
              <a:spLocks noChangeShapeType="1"/>
            </p:cNvSpPr>
            <p:nvPr/>
          </p:nvSpPr>
          <p:spPr bwMode="auto">
            <a:xfrm flipV="1">
              <a:off x="6897837" y="2262461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22"/>
            <p:cNvSpPr>
              <a:spLocks noChangeShapeType="1"/>
            </p:cNvSpPr>
            <p:nvPr/>
          </p:nvSpPr>
          <p:spPr bwMode="auto">
            <a:xfrm flipH="1">
              <a:off x="4767766" y="2262461"/>
              <a:ext cx="21300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Line 23"/>
            <p:cNvSpPr>
              <a:spLocks noChangeShapeType="1"/>
            </p:cNvSpPr>
            <p:nvPr/>
          </p:nvSpPr>
          <p:spPr bwMode="auto">
            <a:xfrm flipH="1">
              <a:off x="4777289" y="2262461"/>
              <a:ext cx="2238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Line 24"/>
            <p:cNvSpPr>
              <a:spLocks noChangeShapeType="1"/>
            </p:cNvSpPr>
            <p:nvPr/>
          </p:nvSpPr>
          <p:spPr bwMode="auto">
            <a:xfrm flipH="1">
              <a:off x="5001089" y="2262461"/>
              <a:ext cx="22221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9" name="Line 25"/>
            <p:cNvSpPr>
              <a:spLocks noChangeShapeType="1"/>
            </p:cNvSpPr>
            <p:nvPr/>
          </p:nvSpPr>
          <p:spPr bwMode="auto">
            <a:xfrm flipH="1">
              <a:off x="5223302" y="2262461"/>
              <a:ext cx="22380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0" name="Line 26"/>
            <p:cNvSpPr>
              <a:spLocks noChangeShapeType="1"/>
            </p:cNvSpPr>
            <p:nvPr/>
          </p:nvSpPr>
          <p:spPr bwMode="auto">
            <a:xfrm flipH="1">
              <a:off x="5447103" y="2262461"/>
              <a:ext cx="22221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" name="Line 27"/>
            <p:cNvSpPr>
              <a:spLocks noChangeShapeType="1"/>
            </p:cNvSpPr>
            <p:nvPr/>
          </p:nvSpPr>
          <p:spPr bwMode="auto">
            <a:xfrm flipH="1">
              <a:off x="5669316" y="2262461"/>
              <a:ext cx="2238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Line 28"/>
            <p:cNvSpPr>
              <a:spLocks noChangeShapeType="1"/>
            </p:cNvSpPr>
            <p:nvPr/>
          </p:nvSpPr>
          <p:spPr bwMode="auto">
            <a:xfrm flipH="1">
              <a:off x="5893116" y="2262461"/>
              <a:ext cx="22380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3" name="Line 29"/>
            <p:cNvSpPr>
              <a:spLocks noChangeShapeType="1"/>
            </p:cNvSpPr>
            <p:nvPr/>
          </p:nvSpPr>
          <p:spPr bwMode="auto">
            <a:xfrm flipH="1">
              <a:off x="6116917" y="2262461"/>
              <a:ext cx="222213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Line 30"/>
            <p:cNvSpPr>
              <a:spLocks noChangeShapeType="1"/>
            </p:cNvSpPr>
            <p:nvPr/>
          </p:nvSpPr>
          <p:spPr bwMode="auto">
            <a:xfrm flipH="1">
              <a:off x="6339130" y="2262461"/>
              <a:ext cx="22380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5" name="Line 31"/>
            <p:cNvSpPr>
              <a:spLocks noChangeShapeType="1"/>
            </p:cNvSpPr>
            <p:nvPr/>
          </p:nvSpPr>
          <p:spPr bwMode="auto">
            <a:xfrm flipH="1">
              <a:off x="6562930" y="2262461"/>
              <a:ext cx="223801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62" name="组合 95"/>
          <p:cNvGrpSpPr/>
          <p:nvPr/>
        </p:nvGrpSpPr>
        <p:grpSpPr bwMode="auto">
          <a:xfrm>
            <a:off x="5867400" y="549275"/>
            <a:ext cx="3097213" cy="1008063"/>
            <a:chOff x="5004048" y="548680"/>
            <a:chExt cx="4099476" cy="11521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5004048" y="548680"/>
              <a:ext cx="4099476" cy="115212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细黑" panose="02010600040101010101" pitchFamily="2" charset="-122"/>
              </a:endParaRPr>
            </a:p>
          </p:txBody>
        </p:sp>
        <p:graphicFrame>
          <p:nvGraphicFramePr>
            <p:cNvPr id="5144" name="Object 14">
              <a:hlinkClick r:id="rId18" action="ppaction://hlinksldjump"/>
            </p:cNvPr>
            <p:cNvGraphicFramePr>
              <a:graphicFrameLocks noChangeAspect="1"/>
            </p:cNvGraphicFramePr>
            <p:nvPr/>
          </p:nvGraphicFramePr>
          <p:xfrm>
            <a:off x="5004048" y="620713"/>
            <a:ext cx="4098925" cy="1036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3" name="Equation" r:id="rId19" imgW="2197100" imgH="647700" progId="Equation.DSMT4">
                    <p:embed/>
                  </p:oleObj>
                </mc:Choice>
                <mc:Fallback>
                  <p:oleObj name="Equation" r:id="rId19" imgW="2197100" imgH="647700" progId="Equation.DSMT4">
                    <p:embed/>
                    <p:pic>
                      <p:nvPicPr>
                        <p:cNvPr id="0" name="Object 14">
                          <a:hlinkClick r:id="rId18" action="ppaction://hlinksldjump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620713"/>
                          <a:ext cx="4098925" cy="1036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12763" y="4208463"/>
            <a:ext cx="210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当            时，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98" name="流程图: 联系 97"/>
          <p:cNvSpPr/>
          <p:nvPr/>
        </p:nvSpPr>
        <p:spPr bwMode="auto">
          <a:xfrm>
            <a:off x="7956550" y="2593975"/>
            <a:ext cx="71438" cy="1143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graphicFrame>
        <p:nvGraphicFramePr>
          <p:cNvPr id="99" name="Object 15"/>
          <p:cNvGraphicFramePr>
            <a:graphicFrameLocks noChangeAspect="1"/>
          </p:cNvGraphicFramePr>
          <p:nvPr/>
        </p:nvGraphicFramePr>
        <p:xfrm>
          <a:off x="7862888" y="2820988"/>
          <a:ext cx="21748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4" name="Equation" r:id="rId21" imgW="215900" imgH="228600" progId="Equation.DSMT4">
                  <p:embed/>
                </p:oleObj>
              </mc:Choice>
              <mc:Fallback>
                <p:oleObj name="Equation" r:id="rId21" imgW="2159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2820988"/>
                        <a:ext cx="21748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99"/>
          <p:cNvGrpSpPr/>
          <p:nvPr/>
        </p:nvGrpSpPr>
        <p:grpSpPr bwMode="auto">
          <a:xfrm>
            <a:off x="4716463" y="2054225"/>
            <a:ext cx="3270250" cy="582613"/>
            <a:chOff x="4157494" y="2780928"/>
            <a:chExt cx="1454150" cy="582613"/>
          </a:xfrm>
        </p:grpSpPr>
        <p:graphicFrame>
          <p:nvGraphicFramePr>
            <p:cNvPr id="5140" name="Object 16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5" name="Equation" r:id="rId22" imgW="114300" imgH="215900" progId="Equation.3">
                    <p:embed/>
                  </p:oleObj>
                </mc:Choice>
                <mc:Fallback>
                  <p:oleObj name="Equation" r:id="rId22" imgW="1143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1" name="Object 17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6" name="Equation" r:id="rId23" imgW="114300" imgH="215900" progId="Equation.3">
                    <p:embed/>
                  </p:oleObj>
                </mc:Choice>
                <mc:Fallback>
                  <p:oleObj name="Equation" r:id="rId23" imgW="1143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18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7" name="Equation" r:id="rId24" imgW="114300" imgH="215900" progId="Equation.3">
                    <p:embed/>
                  </p:oleObj>
                </mc:Choice>
                <mc:Fallback>
                  <p:oleObj name="Equation" r:id="rId24" imgW="1143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19"/>
            <p:cNvGraphicFramePr>
              <a:graphicFrameLocks noChangeAspect="1"/>
            </p:cNvGraphicFramePr>
            <p:nvPr/>
          </p:nvGraphicFramePr>
          <p:xfrm>
            <a:off x="5297319" y="2780928"/>
            <a:ext cx="109538" cy="20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8" name="Equation" r:id="rId25" imgW="114300" imgH="215900" progId="Equation.3">
                    <p:embed/>
                  </p:oleObj>
                </mc:Choice>
                <mc:Fallback>
                  <p:oleObj name="Equation" r:id="rId25" imgW="1143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319" y="2780928"/>
                          <a:ext cx="109538" cy="201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" name="Line 19"/>
            <p:cNvSpPr>
              <a:spLocks noChangeShapeType="1"/>
            </p:cNvSpPr>
            <p:nvPr/>
          </p:nvSpPr>
          <p:spPr bwMode="auto">
            <a:xfrm>
              <a:off x="5611644" y="3287341"/>
              <a:ext cx="0" cy="76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" name="Line 21"/>
            <p:cNvSpPr>
              <a:spLocks noChangeShapeType="1"/>
            </p:cNvSpPr>
            <p:nvPr/>
          </p:nvSpPr>
          <p:spPr bwMode="auto">
            <a:xfrm flipV="1">
              <a:off x="5611644" y="2982541"/>
              <a:ext cx="0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22"/>
            <p:cNvSpPr>
              <a:spLocks noChangeShapeType="1"/>
            </p:cNvSpPr>
            <p:nvPr/>
          </p:nvSpPr>
          <p:spPr bwMode="auto">
            <a:xfrm flipH="1">
              <a:off x="4157494" y="2982541"/>
              <a:ext cx="145415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23"/>
            <p:cNvSpPr>
              <a:spLocks noChangeShapeType="1"/>
            </p:cNvSpPr>
            <p:nvPr/>
          </p:nvSpPr>
          <p:spPr bwMode="auto">
            <a:xfrm flipH="1">
              <a:off x="4163847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24"/>
            <p:cNvSpPr>
              <a:spLocks noChangeShapeType="1"/>
            </p:cNvSpPr>
            <p:nvPr/>
          </p:nvSpPr>
          <p:spPr bwMode="auto">
            <a:xfrm flipH="1">
              <a:off x="4316321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25"/>
            <p:cNvSpPr>
              <a:spLocks noChangeShapeType="1"/>
            </p:cNvSpPr>
            <p:nvPr/>
          </p:nvSpPr>
          <p:spPr bwMode="auto">
            <a:xfrm flipH="1">
              <a:off x="4468795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Line 26"/>
            <p:cNvSpPr>
              <a:spLocks noChangeShapeType="1"/>
            </p:cNvSpPr>
            <p:nvPr/>
          </p:nvSpPr>
          <p:spPr bwMode="auto">
            <a:xfrm flipH="1">
              <a:off x="4621269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27"/>
            <p:cNvSpPr>
              <a:spLocks noChangeShapeType="1"/>
            </p:cNvSpPr>
            <p:nvPr/>
          </p:nvSpPr>
          <p:spPr bwMode="auto">
            <a:xfrm flipH="1">
              <a:off x="4773743" y="2982541"/>
              <a:ext cx="151768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28"/>
            <p:cNvSpPr>
              <a:spLocks noChangeShapeType="1"/>
            </p:cNvSpPr>
            <p:nvPr/>
          </p:nvSpPr>
          <p:spPr bwMode="auto">
            <a:xfrm flipH="1">
              <a:off x="4925511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29"/>
            <p:cNvSpPr>
              <a:spLocks noChangeShapeType="1"/>
            </p:cNvSpPr>
            <p:nvPr/>
          </p:nvSpPr>
          <p:spPr bwMode="auto">
            <a:xfrm flipH="1">
              <a:off x="5077985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30"/>
            <p:cNvSpPr>
              <a:spLocks noChangeShapeType="1"/>
            </p:cNvSpPr>
            <p:nvPr/>
          </p:nvSpPr>
          <p:spPr bwMode="auto">
            <a:xfrm flipH="1">
              <a:off x="5230459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31"/>
            <p:cNvSpPr>
              <a:spLocks noChangeShapeType="1"/>
            </p:cNvSpPr>
            <p:nvPr/>
          </p:nvSpPr>
          <p:spPr bwMode="auto">
            <a:xfrm flipH="1">
              <a:off x="5382933" y="2982541"/>
              <a:ext cx="152474" cy="381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0434" name="Object 20"/>
          <p:cNvGraphicFramePr>
            <a:graphicFrameLocks noChangeAspect="1"/>
          </p:cNvGraphicFramePr>
          <p:nvPr/>
        </p:nvGraphicFramePr>
        <p:xfrm>
          <a:off x="1042988" y="692150"/>
          <a:ext cx="23002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9" name="Equation" r:id="rId26" imgW="1054100" imgH="330200" progId="Equation.DSMT4">
                  <p:embed/>
                </p:oleObj>
              </mc:Choice>
              <mc:Fallback>
                <p:oleObj name="Equation" r:id="rId26" imgW="10541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92150"/>
                        <a:ext cx="23002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5" name="Object 21"/>
          <p:cNvGraphicFramePr>
            <a:graphicFrameLocks noChangeAspect="1"/>
          </p:cNvGraphicFramePr>
          <p:nvPr/>
        </p:nvGraphicFramePr>
        <p:xfrm>
          <a:off x="900113" y="1638300"/>
          <a:ext cx="7762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0" name="Equation" r:id="rId28" imgW="354965" imgH="177800" progId="Equation.DSMT4">
                  <p:embed/>
                </p:oleObj>
              </mc:Choice>
              <mc:Fallback>
                <p:oleObj name="Equation" r:id="rId28" imgW="354965" imgH="177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38300"/>
                        <a:ext cx="7762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6" name="Object 22"/>
          <p:cNvGraphicFramePr>
            <a:graphicFrameLocks noChangeAspect="1"/>
          </p:cNvGraphicFramePr>
          <p:nvPr/>
        </p:nvGraphicFramePr>
        <p:xfrm>
          <a:off x="2268538" y="1677988"/>
          <a:ext cx="1190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1" name="Equation" r:id="rId30" imgW="545465" imgH="203200" progId="Equation.DSMT4">
                  <p:embed/>
                </p:oleObj>
              </mc:Choice>
              <mc:Fallback>
                <p:oleObj name="Equation" r:id="rId30" imgW="545465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677988"/>
                        <a:ext cx="11906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7" name="Object 23"/>
          <p:cNvGraphicFramePr>
            <a:graphicFrameLocks noChangeAspect="1"/>
          </p:cNvGraphicFramePr>
          <p:nvPr/>
        </p:nvGraphicFramePr>
        <p:xfrm>
          <a:off x="960438" y="2476500"/>
          <a:ext cx="1247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2" name="Equation" r:id="rId32" imgW="570865" imgH="177800" progId="Equation.DSMT4">
                  <p:embed/>
                </p:oleObj>
              </mc:Choice>
              <mc:Fallback>
                <p:oleObj name="Equation" r:id="rId32" imgW="570865" imgH="177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476500"/>
                        <a:ext cx="12477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39" name="Object 24"/>
          <p:cNvGraphicFramePr>
            <a:graphicFrameLocks noChangeAspect="1"/>
          </p:cNvGraphicFramePr>
          <p:nvPr/>
        </p:nvGraphicFramePr>
        <p:xfrm>
          <a:off x="909638" y="3419475"/>
          <a:ext cx="10255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3" name="Equation" r:id="rId34" imgW="469900" imgH="203200" progId="Equation.DSMT4">
                  <p:embed/>
                </p:oleObj>
              </mc:Choice>
              <mc:Fallback>
                <p:oleObj name="Equation" r:id="rId34" imgW="469900" imgH="203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419475"/>
                        <a:ext cx="10255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0" name="Object 25"/>
          <p:cNvGraphicFramePr>
            <a:graphicFrameLocks noChangeAspect="1"/>
          </p:cNvGraphicFramePr>
          <p:nvPr/>
        </p:nvGraphicFramePr>
        <p:xfrm>
          <a:off x="2036763" y="3213100"/>
          <a:ext cx="1746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4" name="Equation" r:id="rId36" imgW="799465" imgH="330200" progId="Equation.DSMT4">
                  <p:embed/>
                </p:oleObj>
              </mc:Choice>
              <mc:Fallback>
                <p:oleObj name="Equation" r:id="rId36" imgW="799465" imgH="330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213100"/>
                        <a:ext cx="174625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2" name="Object 26"/>
          <p:cNvGraphicFramePr>
            <a:graphicFrameLocks noChangeAspect="1"/>
          </p:cNvGraphicFramePr>
          <p:nvPr/>
        </p:nvGraphicFramePr>
        <p:xfrm>
          <a:off x="1960563" y="3187700"/>
          <a:ext cx="35480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5" name="Equation" r:id="rId38" imgW="1625600" imgH="393700" progId="Equation.DSMT4">
                  <p:embed/>
                </p:oleObj>
              </mc:Choice>
              <mc:Fallback>
                <p:oleObj name="Equation" r:id="rId38" imgW="16256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3187700"/>
                        <a:ext cx="354806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3" name="Object 27"/>
          <p:cNvGraphicFramePr>
            <a:graphicFrameLocks noChangeAspect="1"/>
          </p:cNvGraphicFramePr>
          <p:nvPr/>
        </p:nvGraphicFramePr>
        <p:xfrm>
          <a:off x="5518150" y="3221038"/>
          <a:ext cx="20780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6" name="Equation" r:id="rId40" imgW="951865" imgH="393700" progId="Equation.DSMT4">
                  <p:embed/>
                </p:oleObj>
              </mc:Choice>
              <mc:Fallback>
                <p:oleObj name="Equation" r:id="rId40" imgW="951865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221038"/>
                        <a:ext cx="20780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4" name="Object 28"/>
          <p:cNvGraphicFramePr>
            <a:graphicFrameLocks noChangeAspect="1"/>
          </p:cNvGraphicFramePr>
          <p:nvPr/>
        </p:nvGraphicFramePr>
        <p:xfrm>
          <a:off x="987425" y="4262438"/>
          <a:ext cx="7762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7" name="Equation" r:id="rId42" imgW="354965" imgH="177800" progId="Equation.DSMT4">
                  <p:embed/>
                </p:oleObj>
              </mc:Choice>
              <mc:Fallback>
                <p:oleObj name="Equation" r:id="rId42" imgW="354965" imgH="177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262438"/>
                        <a:ext cx="776288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6" name="Object 29"/>
          <p:cNvGraphicFramePr>
            <a:graphicFrameLocks noChangeAspect="1"/>
          </p:cNvGraphicFramePr>
          <p:nvPr/>
        </p:nvGraphicFramePr>
        <p:xfrm>
          <a:off x="2587625" y="4292600"/>
          <a:ext cx="10255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8" name="Equation" r:id="rId44" imgW="469900" imgH="203200" progId="Equation.DSMT4">
                  <p:embed/>
                </p:oleObj>
              </mc:Choice>
              <mc:Fallback>
                <p:oleObj name="Equation" r:id="rId44" imgW="469900" imgH="203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4292600"/>
                        <a:ext cx="10255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7" name="Object 30"/>
          <p:cNvGraphicFramePr>
            <a:graphicFrameLocks noChangeAspect="1"/>
          </p:cNvGraphicFramePr>
          <p:nvPr/>
        </p:nvGraphicFramePr>
        <p:xfrm>
          <a:off x="3703638" y="4121150"/>
          <a:ext cx="44608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9" name="Equation" r:id="rId45" imgW="2044700" imgH="330200" progId="Equation.DSMT4">
                  <p:embed/>
                </p:oleObj>
              </mc:Choice>
              <mc:Fallback>
                <p:oleObj name="Equation" r:id="rId45" imgW="2044700" imgH="330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4121150"/>
                        <a:ext cx="44608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51" name="Object 31"/>
          <p:cNvGraphicFramePr>
            <a:graphicFrameLocks noChangeAspect="1"/>
          </p:cNvGraphicFramePr>
          <p:nvPr/>
        </p:nvGraphicFramePr>
        <p:xfrm>
          <a:off x="2268538" y="5013325"/>
          <a:ext cx="2522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0" name="Equation" r:id="rId47" imgW="1155700" imgH="393700" progId="Equation.DSMT4">
                  <p:embed/>
                </p:oleObj>
              </mc:Choice>
              <mc:Fallback>
                <p:oleObj name="Equation" r:id="rId47" imgW="1155700" imgH="393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13325"/>
                        <a:ext cx="252253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52" name="Object 32"/>
          <p:cNvGraphicFramePr>
            <a:graphicFrameLocks noChangeAspect="1"/>
          </p:cNvGraphicFramePr>
          <p:nvPr/>
        </p:nvGraphicFramePr>
        <p:xfrm>
          <a:off x="2270125" y="5980113"/>
          <a:ext cx="469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1" name="Equation" r:id="rId49" imgW="215900" imgH="165100" progId="Equation.DSMT4">
                  <p:embed/>
                </p:oleObj>
              </mc:Choice>
              <mc:Fallback>
                <p:oleObj name="Equation" r:id="rId49" imgW="215900" imgH="165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980113"/>
                        <a:ext cx="469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3394075" y="4076700"/>
          <a:ext cx="487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2" name="Equation" r:id="rId51" imgW="2235200" imgH="393700" progId="Equation.DSMT4">
                  <p:embed/>
                </p:oleObj>
              </mc:Choice>
              <mc:Fallback>
                <p:oleObj name="Equation" r:id="rId51" imgW="2235200" imgH="393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4076700"/>
                        <a:ext cx="4876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20"/>
          <p:cNvGrpSpPr/>
          <p:nvPr/>
        </p:nvGrpSpPr>
        <p:grpSpPr bwMode="auto">
          <a:xfrm>
            <a:off x="4932363" y="4821238"/>
            <a:ext cx="3887787" cy="1944687"/>
            <a:chOff x="1619672" y="4077072"/>
            <a:chExt cx="4896544" cy="2088232"/>
          </a:xfrm>
        </p:grpSpPr>
        <p:sp>
          <p:nvSpPr>
            <p:cNvPr id="119" name="圆角矩形 118"/>
            <p:cNvSpPr/>
            <p:nvPr/>
          </p:nvSpPr>
          <p:spPr bwMode="auto">
            <a:xfrm>
              <a:off x="1619672" y="4077072"/>
              <a:ext cx="4896544" cy="20882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39" name="Object 34"/>
            <p:cNvGraphicFramePr>
              <a:graphicFrameLocks noChangeAspect="1"/>
            </p:cNvGraphicFramePr>
            <p:nvPr/>
          </p:nvGraphicFramePr>
          <p:xfrm>
            <a:off x="1770037" y="4164846"/>
            <a:ext cx="4602163" cy="195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3" name="Equation" r:id="rId53" imgW="2108200" imgH="889000" progId="Equation.DSMT4">
                    <p:embed/>
                  </p:oleObj>
                </mc:Choice>
                <mc:Fallback>
                  <p:oleObj name="Equation" r:id="rId53" imgW="2108200" imgH="8890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037" y="4164846"/>
                          <a:ext cx="4602163" cy="1952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" name="流程图: 联系 94"/>
          <p:cNvSpPr/>
          <p:nvPr/>
        </p:nvSpPr>
        <p:spPr bwMode="auto">
          <a:xfrm>
            <a:off x="5605463" y="2565400"/>
            <a:ext cx="104775" cy="1143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</p:spTree>
    <p:custDataLst>
      <p:tags r:id="rId5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3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3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utoUpdateAnimBg="0" build="p"/>
      <p:bldP spid="178187" grpId="0" autoUpdateAnimBg="0" build="p"/>
      <p:bldP spid="35" grpId="0" animBg="1"/>
      <p:bldP spid="35" grpId="1" animBg="1"/>
      <p:bldP spid="73" grpId="0" autoUpdateAnimBg="0" build="p"/>
      <p:bldP spid="98" grpId="0" animBg="1"/>
      <p:bldP spid="95" grpId="0" animBg="1"/>
      <p:bldP spid="9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  <a:round/>
          </a:ln>
        </p:spPr>
        <p:txBody>
          <a:bodyPr wrap="none" anchor="ctr" anchorCtr="1">
            <a:noAutofit/>
          </a:bodyPr>
          <a:p>
            <a:pPr algn="ctr" eaLnBrk="0" hangingPunct="0"/>
            <a:r>
              <a:rPr lang="zh-CN" altLang="zh-CN" sz="1600" b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zh-CN" sz="1600" b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28575">
            <a:noFill/>
            <a:round/>
          </a:ln>
          <a:extLs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round/>
              </a14:hiddenLine>
            </a:ext>
          </a:extLst>
        </p:spPr>
        <p:txBody>
          <a:bodyPr wrap="none" anchor="ctr" anchorCtr="1">
            <a:noAutofit/>
          </a:bodyPr>
          <a:p>
            <a:pPr lvl="0" algn="l" eaLnBrk="0" hangingPunct="0">
              <a:buNone/>
            </a:pPr>
            <a:r>
              <a:rPr lang="zh-CN" altLang="zh-CN" sz="1200" b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zh-CN" sz="1200" b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80227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306638" y="1322388"/>
          <a:ext cx="320040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9" name="公式" r:id="rId4" imgW="2438400" imgH="1155700" progId="Equation.3">
                  <p:embed/>
                </p:oleObj>
              </mc:Choice>
              <mc:Fallback>
                <p:oleObj name="公式" r:id="rId4" imgW="2438400" imgH="1155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6638" y="1322388"/>
                        <a:ext cx="320040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Rectangle 10"/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714375" y="2924175"/>
            <a:ext cx="46815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kumimoji="0" lang="zh-CN" altLang="en-US">
                <a:solidFill>
                  <a:srgbClr val="000000"/>
                </a:solidFill>
              </a:rPr>
              <a:t>求随机变量</a:t>
            </a:r>
            <a:r>
              <a:rPr kumimoji="0" lang="en-US" altLang="zh-CN" i="1">
                <a:solidFill>
                  <a:srgbClr val="000000"/>
                </a:solidFill>
              </a:rPr>
              <a:t>X</a:t>
            </a:r>
            <a:r>
              <a:rPr kumimoji="0" lang="zh-CN" altLang="en-US">
                <a:solidFill>
                  <a:srgbClr val="000000"/>
                </a:solidFill>
              </a:rPr>
              <a:t>的分布函数．</a:t>
            </a:r>
            <a:endParaRPr kumimoji="0" lang="zh-CN" altLang="en-US">
              <a:solidFill>
                <a:srgbClr val="000000"/>
              </a:solidFill>
            </a:endParaRPr>
          </a:p>
        </p:txBody>
      </p:sp>
      <p:grpSp>
        <p:nvGrpSpPr>
          <p:cNvPr id="86028" name="组合 29"/>
          <p:cNvGrpSpPr/>
          <p:nvPr/>
        </p:nvGrpSpPr>
        <p:grpSpPr bwMode="auto">
          <a:xfrm>
            <a:off x="500063" y="714375"/>
            <a:ext cx="1357312" cy="703263"/>
            <a:chOff x="500063" y="1571625"/>
            <a:chExt cx="1356902" cy="703263"/>
          </a:xfrm>
        </p:grpSpPr>
        <p:pic>
          <p:nvPicPr>
            <p:cNvPr id="86029" name="Picture 12" descr="WB02282_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33" y="1571625"/>
              <a:ext cx="1271502" cy="703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00063" y="1590675"/>
              <a:ext cx="1356902" cy="537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algn="ctr" defTabSz="1069975">
                <a:defRPr/>
              </a:pPr>
              <a:r>
                <a:rPr lang="zh-CN" altLang="en-US" sz="28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华文细黑" panose="02010600040101010101" pitchFamily="2" charset="-122"/>
                </a:rPr>
                <a:t>练习</a:t>
              </a:r>
              <a:endParaRPr lang="zh-CN" altLang="en-US" sz="2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华文细黑" panose="02010600040101010101" pitchFamily="2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8575">
              <a:noFill/>
              <a:round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ctr" eaLnBrk="0" hangingPunct="0"/>
              <a:endParaRPr lang="zh-CN" altLang="zh-CN" sz="24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8575">
              <a:noFill/>
              <a:round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ctr" eaLnBrk="0" hangingPunct="0"/>
              <a:endParaRPr lang="zh-CN" altLang="zh-CN" sz="24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1D6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52" name="Object 28"/>
          <p:cNvGraphicFramePr>
            <a:graphicFrameLocks noChangeAspect="1"/>
          </p:cNvGraphicFramePr>
          <p:nvPr/>
        </p:nvGraphicFramePr>
        <p:xfrm>
          <a:off x="1332230" y="1196975"/>
          <a:ext cx="3824288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9" name="Equation" r:id="rId1" imgW="3289300" imgH="2171700" progId="Equation.DSMT4">
                  <p:embed/>
                </p:oleObj>
              </mc:Choice>
              <mc:Fallback>
                <p:oleObj name="Equation" r:id="rId1" imgW="3289300" imgH="2171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32230" y="1196975"/>
                        <a:ext cx="3824288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11163" y="1341438"/>
            <a:ext cx="84248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571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连续型随机变量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取任何常数值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的概率必为零，即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323850" y="803275"/>
            <a:ext cx="6429375" cy="4762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lIns="106985" tIns="53492" rIns="106985" bIns="53492">
            <a:spAutoFit/>
          </a:bodyPr>
          <a:lstStyle/>
          <a:p>
            <a:pPr defTabSz="1069975">
              <a:spcBef>
                <a:spcPct val="50000"/>
              </a:spcBef>
              <a:buClr>
                <a:srgbClr val="800000"/>
              </a:buClr>
              <a:buSzPct val="80000"/>
              <a:defRPr/>
            </a:pPr>
            <a:r>
              <a:rPr kumimoji="1" lang="en-US" altLang="zh-CN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3.  </a:t>
            </a:r>
            <a:r>
              <a:rPr kumimoji="1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华文细黑" panose="02010600040101010101" pitchFamily="2" charset="-122"/>
              </a:rPr>
              <a:t>连续型随机变量的重要结论</a:t>
            </a:r>
            <a:endParaRPr kumimoji="1" lang="zh-CN" altLang="en-US" sz="2400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4916488" y="2708275"/>
            <a:ext cx="295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是不是不可能事件？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0200" name="Object 2"/>
          <p:cNvGraphicFramePr>
            <a:graphicFrameLocks noChangeAspect="1"/>
          </p:cNvGraphicFramePr>
          <p:nvPr/>
        </p:nvGraphicFramePr>
        <p:xfrm>
          <a:off x="3635375" y="2133600"/>
          <a:ext cx="1857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9" name="Equation" r:id="rId1" imgW="850265" imgH="203200" progId="Equation.DSMT4">
                  <p:embed/>
                </p:oleObj>
              </mc:Choice>
              <mc:Fallback>
                <p:oleObj name="Equation" r:id="rId1" imgW="850265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33600"/>
                        <a:ext cx="1857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1" name="Object 3"/>
          <p:cNvGraphicFramePr>
            <a:graphicFrameLocks noChangeAspect="1"/>
          </p:cNvGraphicFramePr>
          <p:nvPr/>
        </p:nvGraphicFramePr>
        <p:xfrm>
          <a:off x="1695450" y="2765425"/>
          <a:ext cx="1939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0" name="Equation" r:id="rId3" imgW="888365" imgH="203200" progId="Equation.DSMT4">
                  <p:embed/>
                </p:oleObj>
              </mc:Choice>
              <mc:Fallback>
                <p:oleObj name="Equation" r:id="rId3" imgW="8883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765425"/>
                        <a:ext cx="1939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2" name="Object 4"/>
          <p:cNvGraphicFramePr>
            <a:graphicFrameLocks noChangeAspect="1"/>
          </p:cNvGraphicFramePr>
          <p:nvPr/>
        </p:nvGraphicFramePr>
        <p:xfrm>
          <a:off x="3779838" y="2763838"/>
          <a:ext cx="1136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1" name="Equation" r:id="rId5" imgW="520700" imgH="203200" progId="Equation.DSMT4">
                  <p:embed/>
                </p:oleObj>
              </mc:Choice>
              <mc:Fallback>
                <p:oleObj name="Equation" r:id="rId5" imgW="5207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763838"/>
                        <a:ext cx="11366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827088" y="427672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且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0208" name="Object 5"/>
          <p:cNvGraphicFramePr>
            <a:graphicFrameLocks noChangeAspect="1"/>
          </p:cNvGraphicFramePr>
          <p:nvPr/>
        </p:nvGraphicFramePr>
        <p:xfrm>
          <a:off x="1485900" y="4344988"/>
          <a:ext cx="3937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2" name="Equation" r:id="rId7" imgW="1803400" imgH="203200" progId="Equation.DSMT4">
                  <p:embed/>
                </p:oleObj>
              </mc:Choice>
              <mc:Fallback>
                <p:oleObj name="Equation" r:id="rId7" imgW="18034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344988"/>
                        <a:ext cx="3937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09" name="Object 6"/>
          <p:cNvGraphicFramePr>
            <a:graphicFrameLocks noChangeAspect="1"/>
          </p:cNvGraphicFramePr>
          <p:nvPr/>
        </p:nvGraphicFramePr>
        <p:xfrm>
          <a:off x="3259138" y="4978400"/>
          <a:ext cx="2105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3" name="Equation" r:id="rId9" imgW="965200" imgH="203200" progId="Equation.DSMT4">
                  <p:embed/>
                </p:oleObj>
              </mc:Choice>
              <mc:Fallback>
                <p:oleObj name="Equation" r:id="rId9" imgW="9652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4978400"/>
                        <a:ext cx="2105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5527675" y="3328988"/>
            <a:ext cx="3581400" cy="3124200"/>
            <a:chOff x="3504" y="720"/>
            <a:chExt cx="2256" cy="1776"/>
          </a:xfrm>
        </p:grpSpPr>
        <p:sp>
          <p:nvSpPr>
            <p:cNvPr id="6171" name="Text Box 10"/>
            <p:cNvSpPr txBox="1">
              <a:spLocks noChangeArrowheads="1"/>
            </p:cNvSpPr>
            <p:nvPr/>
          </p:nvSpPr>
          <p:spPr bwMode="auto">
            <a:xfrm>
              <a:off x="4416" y="720"/>
              <a:ext cx="72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2" name="Freeform 11" descr="深色上对角线"/>
            <p:cNvSpPr/>
            <p:nvPr/>
          </p:nvSpPr>
          <p:spPr bwMode="auto">
            <a:xfrm>
              <a:off x="3504" y="1240"/>
              <a:ext cx="2016" cy="536"/>
            </a:xfrm>
            <a:custGeom>
              <a:avLst/>
              <a:gdLst>
                <a:gd name="T0" fmla="*/ 0 w 1872"/>
                <a:gd name="T1" fmla="*/ 536 h 536"/>
                <a:gd name="T2" fmla="*/ 360 w 1872"/>
                <a:gd name="T3" fmla="*/ 440 h 536"/>
                <a:gd name="T4" fmla="*/ 660 w 1872"/>
                <a:gd name="T5" fmla="*/ 104 h 536"/>
                <a:gd name="T6" fmla="*/ 1079 w 1872"/>
                <a:gd name="T7" fmla="*/ 440 h 536"/>
                <a:gd name="T8" fmla="*/ 1619 w 1872"/>
                <a:gd name="T9" fmla="*/ 8 h 536"/>
                <a:gd name="T10" fmla="*/ 2098 w 1872"/>
                <a:gd name="T11" fmla="*/ 392 h 536"/>
                <a:gd name="T12" fmla="*/ 2338 w 1872"/>
                <a:gd name="T13" fmla="*/ 536 h 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536"/>
                <a:gd name="T23" fmla="*/ 1872 w 1872"/>
                <a:gd name="T24" fmla="*/ 536 h 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536">
                  <a:moveTo>
                    <a:pt x="0" y="536"/>
                  </a:moveTo>
                  <a:cubicBezTo>
                    <a:pt x="100" y="524"/>
                    <a:pt x="200" y="512"/>
                    <a:pt x="288" y="440"/>
                  </a:cubicBezTo>
                  <a:cubicBezTo>
                    <a:pt x="376" y="368"/>
                    <a:pt x="432" y="104"/>
                    <a:pt x="528" y="104"/>
                  </a:cubicBezTo>
                  <a:cubicBezTo>
                    <a:pt x="624" y="104"/>
                    <a:pt x="736" y="456"/>
                    <a:pt x="864" y="440"/>
                  </a:cubicBezTo>
                  <a:cubicBezTo>
                    <a:pt x="992" y="424"/>
                    <a:pt x="1160" y="16"/>
                    <a:pt x="1296" y="8"/>
                  </a:cubicBezTo>
                  <a:cubicBezTo>
                    <a:pt x="1432" y="0"/>
                    <a:pt x="1584" y="304"/>
                    <a:pt x="1680" y="392"/>
                  </a:cubicBezTo>
                  <a:cubicBezTo>
                    <a:pt x="1776" y="480"/>
                    <a:pt x="1824" y="508"/>
                    <a:pt x="1872" y="53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3" name="Object 7"/>
            <p:cNvGraphicFramePr>
              <a:graphicFrameLocks noChangeAspect="1"/>
            </p:cNvGraphicFramePr>
            <p:nvPr/>
          </p:nvGraphicFramePr>
          <p:xfrm>
            <a:off x="4069" y="1608"/>
            <a:ext cx="9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4" name="Equation" r:id="rId11" imgW="139700" imgH="304800" progId="Equation.DSMT4">
                    <p:embed/>
                  </p:oleObj>
                </mc:Choice>
                <mc:Fallback>
                  <p:oleObj name="Equation" r:id="rId11" imgW="139700" imgH="304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608"/>
                          <a:ext cx="97" cy="21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Line 13"/>
            <p:cNvSpPr>
              <a:spLocks noChangeShapeType="1"/>
            </p:cNvSpPr>
            <p:nvPr/>
          </p:nvSpPr>
          <p:spPr bwMode="auto">
            <a:xfrm flipV="1">
              <a:off x="4368" y="912"/>
              <a:ext cx="0" cy="158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Text Box 14"/>
            <p:cNvSpPr txBox="1">
              <a:spLocks noChangeArrowheads="1"/>
            </p:cNvSpPr>
            <p:nvPr/>
          </p:nvSpPr>
          <p:spPr bwMode="auto">
            <a:xfrm>
              <a:off x="5472" y="1929"/>
              <a:ext cx="2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75" name="Line 15" descr="深色上对角线"/>
            <p:cNvSpPr>
              <a:spLocks noChangeShapeType="1"/>
            </p:cNvSpPr>
            <p:nvPr/>
          </p:nvSpPr>
          <p:spPr bwMode="auto">
            <a:xfrm>
              <a:off x="3504" y="1968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4" name="Object 8"/>
            <p:cNvGraphicFramePr>
              <a:graphicFrameLocks noChangeAspect="1"/>
            </p:cNvGraphicFramePr>
            <p:nvPr/>
          </p:nvGraphicFramePr>
          <p:xfrm>
            <a:off x="4176" y="2022"/>
            <a:ext cx="11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5" name="Equation" r:id="rId13" imgW="168275" imgH="264795" progId="Equation.DSMT4">
                    <p:embed/>
                  </p:oleObj>
                </mc:Choice>
                <mc:Fallback>
                  <p:oleObj name="Equation" r:id="rId13" imgW="168275" imgH="26479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022"/>
                          <a:ext cx="111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17"/>
            <p:cNvSpPr>
              <a:spLocks noChangeShapeType="1"/>
            </p:cNvSpPr>
            <p:nvPr/>
          </p:nvSpPr>
          <p:spPr bwMode="auto">
            <a:xfrm>
              <a:off x="4656" y="1488"/>
              <a:ext cx="0" cy="48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18"/>
            <p:cNvSpPr>
              <a:spLocks noChangeShapeType="1"/>
            </p:cNvSpPr>
            <p:nvPr/>
          </p:nvSpPr>
          <p:spPr bwMode="auto">
            <a:xfrm>
              <a:off x="5100" y="1380"/>
              <a:ext cx="0" cy="598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19"/>
            <p:cNvSpPr>
              <a:spLocks noChangeShapeType="1"/>
            </p:cNvSpPr>
            <p:nvPr/>
          </p:nvSpPr>
          <p:spPr bwMode="auto">
            <a:xfrm flipH="1">
              <a:off x="4656" y="1260"/>
              <a:ext cx="322" cy="281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20"/>
            <p:cNvSpPr>
              <a:spLocks noChangeShapeType="1"/>
            </p:cNvSpPr>
            <p:nvPr/>
          </p:nvSpPr>
          <p:spPr bwMode="auto">
            <a:xfrm flipH="1">
              <a:off x="4656" y="1344"/>
              <a:ext cx="384" cy="336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21"/>
            <p:cNvSpPr>
              <a:spLocks noChangeShapeType="1"/>
            </p:cNvSpPr>
            <p:nvPr/>
          </p:nvSpPr>
          <p:spPr bwMode="auto">
            <a:xfrm flipH="1">
              <a:off x="4656" y="1440"/>
              <a:ext cx="432" cy="384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22"/>
            <p:cNvSpPr>
              <a:spLocks noChangeShapeType="1"/>
            </p:cNvSpPr>
            <p:nvPr/>
          </p:nvSpPr>
          <p:spPr bwMode="auto">
            <a:xfrm flipH="1">
              <a:off x="4656" y="1584"/>
              <a:ext cx="432" cy="384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Line 23"/>
            <p:cNvSpPr>
              <a:spLocks noChangeShapeType="1"/>
            </p:cNvSpPr>
            <p:nvPr/>
          </p:nvSpPr>
          <p:spPr bwMode="auto">
            <a:xfrm flipH="1">
              <a:off x="4800" y="1728"/>
              <a:ext cx="288" cy="24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Line 24"/>
            <p:cNvSpPr>
              <a:spLocks noChangeShapeType="1"/>
            </p:cNvSpPr>
            <p:nvPr/>
          </p:nvSpPr>
          <p:spPr bwMode="auto">
            <a:xfrm flipH="1">
              <a:off x="4992" y="1872"/>
              <a:ext cx="96" cy="96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5" name="Object 9"/>
            <p:cNvGraphicFramePr>
              <a:graphicFrameLocks noChangeAspect="1"/>
            </p:cNvGraphicFramePr>
            <p:nvPr/>
          </p:nvGraphicFramePr>
          <p:xfrm>
            <a:off x="4593" y="2033"/>
            <a:ext cx="14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6" name="Equation" r:id="rId15" imgW="228600" imgH="228600" progId="Equation.DSMT4">
                    <p:embed/>
                  </p:oleObj>
                </mc:Choice>
                <mc:Fallback>
                  <p:oleObj name="Equation" r:id="rId15" imgW="2286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033"/>
                          <a:ext cx="147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0"/>
            <p:cNvGraphicFramePr>
              <a:graphicFrameLocks noChangeAspect="1"/>
            </p:cNvGraphicFramePr>
            <p:nvPr/>
          </p:nvGraphicFramePr>
          <p:xfrm>
            <a:off x="5051" y="1983"/>
            <a:ext cx="13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777" name="Equation" r:id="rId17" imgW="203200" imgH="317500" progId="Equation.DSMT4">
                    <p:embed/>
                  </p:oleObj>
                </mc:Choice>
                <mc:Fallback>
                  <p:oleObj name="Equation" r:id="rId17" imgW="203200" imgH="317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1" y="1983"/>
                          <a:ext cx="131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AutoShape 17"/>
          <p:cNvSpPr>
            <a:spLocks noChangeArrowheads="1"/>
          </p:cNvSpPr>
          <p:nvPr/>
        </p:nvSpPr>
        <p:spPr bwMode="auto">
          <a:xfrm>
            <a:off x="827088" y="3268663"/>
            <a:ext cx="4465637" cy="908050"/>
          </a:xfrm>
          <a:prstGeom prst="horizontalScroll">
            <a:avLst>
              <a:gd name="adj" fmla="val 12500"/>
            </a:avLst>
          </a:prstGeom>
          <a:solidFill>
            <a:srgbClr val="FFAFD7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defTabSz="1069975">
              <a:lnSpc>
                <a:spcPct val="135000"/>
              </a:lnSpc>
              <a:defRPr/>
            </a:pP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概率为</a:t>
            </a: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的事件是可能发生的</a:t>
            </a:r>
            <a:endParaRPr kumimoji="1"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20207" name="Object 11"/>
          <p:cNvGraphicFramePr>
            <a:graphicFrameLocks noChangeAspect="1"/>
          </p:cNvGraphicFramePr>
          <p:nvPr/>
        </p:nvGraphicFramePr>
        <p:xfrm>
          <a:off x="1531938" y="3357563"/>
          <a:ext cx="34655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8" name="Equation" r:id="rId19" imgW="1587500" imgH="330200" progId="Equation.DSMT4">
                  <p:embed/>
                </p:oleObj>
              </mc:Choice>
              <mc:Fallback>
                <p:oleObj name="Equation" r:id="rId19" imgW="15875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3357563"/>
                        <a:ext cx="34655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238" name="Object 12"/>
          <p:cNvGraphicFramePr>
            <a:graphicFrameLocks noChangeAspect="1"/>
          </p:cNvGraphicFramePr>
          <p:nvPr/>
        </p:nvGraphicFramePr>
        <p:xfrm>
          <a:off x="3259138" y="5661025"/>
          <a:ext cx="2105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9" name="Equation" r:id="rId21" imgW="965200" imgH="203200" progId="Equation.DSMT4">
                  <p:embed/>
                </p:oleObj>
              </mc:Choice>
              <mc:Fallback>
                <p:oleObj name="Equation" r:id="rId21" imgW="9652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661025"/>
                        <a:ext cx="2105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46125" y="27082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问题：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11163" y="2735263"/>
            <a:ext cx="5097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(2)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对于任意实数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,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b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&lt;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4916488" y="270827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并非不可能事件？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20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220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 autoUpdateAnimBg="0" build="p"/>
      <p:bldP spid="42" grpId="0"/>
      <p:bldP spid="71" grpId="0" animBg="1"/>
      <p:bldP spid="41" grpId="0"/>
      <p:bldP spid="41" grpId="1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Text Box 11"/>
          <p:cNvSpPr txBox="1">
            <a:spLocks noChangeArrowheads="1"/>
          </p:cNvSpPr>
          <p:nvPr/>
        </p:nvSpPr>
        <p:spPr bwMode="auto">
          <a:xfrm>
            <a:off x="339725" y="757238"/>
            <a:ext cx="3851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(3)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的连续点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处，有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3271" name="Object 2"/>
          <p:cNvGraphicFramePr>
            <a:graphicFrameLocks noChangeAspect="1"/>
          </p:cNvGraphicFramePr>
          <p:nvPr/>
        </p:nvGraphicFramePr>
        <p:xfrm>
          <a:off x="4283075" y="780733"/>
          <a:ext cx="18018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2" name="Equation" r:id="rId1" imgW="825500" imgH="203200" progId="Equation.DSMT4">
                  <p:embed/>
                </p:oleObj>
              </mc:Choice>
              <mc:Fallback>
                <p:oleObj name="Equation" r:id="rId1" imgW="825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780733"/>
                        <a:ext cx="18018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2" name="Object 3"/>
          <p:cNvGraphicFramePr>
            <a:graphicFrameLocks noChangeAspect="1"/>
          </p:cNvGraphicFramePr>
          <p:nvPr/>
        </p:nvGraphicFramePr>
        <p:xfrm>
          <a:off x="755650" y="1862138"/>
          <a:ext cx="10810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3" name="Equation" r:id="rId3" imgW="494665" imgH="203200" progId="Equation.DSMT4">
                  <p:embed/>
                </p:oleObj>
              </mc:Choice>
              <mc:Fallback>
                <p:oleObj name="Equation" r:id="rId3" imgW="494665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62138"/>
                        <a:ext cx="10810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3" name="Object 4"/>
          <p:cNvGraphicFramePr>
            <a:graphicFrameLocks noChangeAspect="1"/>
          </p:cNvGraphicFramePr>
          <p:nvPr/>
        </p:nvGraphicFramePr>
        <p:xfrm>
          <a:off x="1960563" y="1549400"/>
          <a:ext cx="3457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4" name="Equation" r:id="rId5" imgW="1587500" imgH="457200" progId="Equation.DSMT4">
                  <p:embed/>
                </p:oleObj>
              </mc:Choice>
              <mc:Fallback>
                <p:oleObj name="Equation" r:id="rId5" imgW="1587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549400"/>
                        <a:ext cx="34575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4" name="Object 5"/>
          <p:cNvGraphicFramePr>
            <a:graphicFrameLocks noChangeAspect="1"/>
          </p:cNvGraphicFramePr>
          <p:nvPr/>
        </p:nvGraphicFramePr>
        <p:xfrm>
          <a:off x="1592263" y="2730500"/>
          <a:ext cx="3965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5" name="Equation" r:id="rId7" imgW="1816100" imgH="482600" progId="Equation.DSMT4">
                  <p:embed/>
                </p:oleObj>
              </mc:Choice>
              <mc:Fallback>
                <p:oleObj name="Equation" r:id="rId7" imgW="1816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730500"/>
                        <a:ext cx="3965575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5" name="Object 6"/>
          <p:cNvGraphicFramePr>
            <a:graphicFrameLocks noChangeAspect="1"/>
          </p:cNvGraphicFramePr>
          <p:nvPr/>
        </p:nvGraphicFramePr>
        <p:xfrm>
          <a:off x="5719763" y="2527300"/>
          <a:ext cx="28209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6" name="Equation" r:id="rId9" imgW="1295400" imgH="584200" progId="Equation.DSMT4">
                  <p:embed/>
                </p:oleObj>
              </mc:Choice>
              <mc:Fallback>
                <p:oleObj name="Equation" r:id="rId9" imgW="1295400" imgH="584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2527300"/>
                        <a:ext cx="2820987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6" name="Object 7"/>
          <p:cNvGraphicFramePr>
            <a:graphicFrameLocks noChangeAspect="1"/>
          </p:cNvGraphicFramePr>
          <p:nvPr/>
        </p:nvGraphicFramePr>
        <p:xfrm>
          <a:off x="1616075" y="4025900"/>
          <a:ext cx="2265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7" name="Equation" r:id="rId11" imgW="1041400" imgH="457200" progId="Equation.DSMT4">
                  <p:embed/>
                </p:oleObj>
              </mc:Choice>
              <mc:Fallback>
                <p:oleObj name="Equation" r:id="rId11" imgW="1041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25900"/>
                        <a:ext cx="22653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7" name="Object 8"/>
          <p:cNvGraphicFramePr>
            <a:graphicFrameLocks noChangeAspect="1"/>
          </p:cNvGraphicFramePr>
          <p:nvPr/>
        </p:nvGraphicFramePr>
        <p:xfrm>
          <a:off x="4119563" y="4292600"/>
          <a:ext cx="17938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8" name="Equation" r:id="rId13" imgW="824865" imgH="304800" progId="Equation.DSMT4">
                  <p:embed/>
                </p:oleObj>
              </mc:Choice>
              <mc:Fallback>
                <p:oleObj name="Equation" r:id="rId13" imgW="824865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4292600"/>
                        <a:ext cx="179387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78" name="Object 9"/>
          <p:cNvGraphicFramePr>
            <a:graphicFrameLocks noChangeAspect="1"/>
          </p:cNvGraphicFramePr>
          <p:nvPr/>
        </p:nvGraphicFramePr>
        <p:xfrm>
          <a:off x="6069013" y="4446588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39" name="Equation" r:id="rId15" imgW="139700" imgH="127000" progId="Equation.DSMT4">
                  <p:embed/>
                </p:oleObj>
              </mc:Choice>
              <mc:Fallback>
                <p:oleObj name="Equation" r:id="rId15" imgW="139700" imgH="127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446588"/>
                        <a:ext cx="3048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6443663" y="4318000"/>
          <a:ext cx="860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0" name="Equation" r:id="rId17" imgW="393700" imgH="228600" progId="Equation.DSMT4">
                  <p:embed/>
                </p:oleObj>
              </mc:Choice>
              <mc:Fallback>
                <p:oleObj name="Equation" r:id="rId17" imgW="393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318000"/>
                        <a:ext cx="8604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14" name="Object 11"/>
          <p:cNvGraphicFramePr>
            <a:graphicFrameLocks noChangeAspect="1"/>
          </p:cNvGraphicFramePr>
          <p:nvPr/>
        </p:nvGraphicFramePr>
        <p:xfrm>
          <a:off x="4999038" y="2852738"/>
          <a:ext cx="24130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1" name="Equation" r:id="rId19" imgW="1104900" imgH="457200" progId="Equation.DSMT4">
                  <p:embed/>
                </p:oleObj>
              </mc:Choice>
              <mc:Fallback>
                <p:oleObj name="Equation" r:id="rId19" imgW="11049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2852738"/>
                        <a:ext cx="2413000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938338" y="2868613"/>
            <a:ext cx="65722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buFont typeface="宋体" panose="02010600030101010101" pitchFamily="2" charset="-122"/>
              <a:buAutoNum type="circleNumDbPlain"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与物理中的线密度                                 类似，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故称为概率密度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.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1612" y="3053194"/>
            <a:ext cx="1224136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FFFFE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6563" y="3114675"/>
            <a:ext cx="12858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FFE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说明：</a:t>
            </a:r>
            <a:endParaRPr kumimoji="1" lang="zh-CN" altLang="en-US" sz="2400">
              <a:solidFill>
                <a:srgbClr val="FFFFE2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68313" y="4652963"/>
            <a:ext cx="319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宋体" panose="02010600030101010101" pitchFamily="2" charset="-122"/>
              <a:buAutoNum type="circleNumDbPlain" startAt="2"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当        非常小时，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3315" name="Object 12"/>
          <p:cNvGraphicFramePr>
            <a:graphicFrameLocks noChangeAspect="1"/>
          </p:cNvGraphicFramePr>
          <p:nvPr/>
        </p:nvGraphicFramePr>
        <p:xfrm>
          <a:off x="1371600" y="4687888"/>
          <a:ext cx="5254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2" name="Equation" r:id="rId21" imgW="241300" imgH="190500" progId="Equation.DSMT4">
                  <p:embed/>
                </p:oleObj>
              </mc:Choice>
              <mc:Fallback>
                <p:oleObj name="Equation" r:id="rId21" imgW="241300" imgH="190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87888"/>
                        <a:ext cx="5254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17" name="Object 13"/>
          <p:cNvGraphicFramePr>
            <a:graphicFrameLocks noChangeAspect="1"/>
          </p:cNvGraphicFramePr>
          <p:nvPr/>
        </p:nvGraphicFramePr>
        <p:xfrm>
          <a:off x="1547813" y="5240338"/>
          <a:ext cx="45005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3" name="Equation" r:id="rId23" imgW="2070100" imgH="266700" progId="Equation.DSMT4">
                  <p:embed/>
                </p:oleObj>
              </mc:Choice>
              <mc:Fallback>
                <p:oleObj name="Equation" r:id="rId23" imgW="2070100" imgH="266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40338"/>
                        <a:ext cx="45005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900113" y="5830888"/>
            <a:ext cx="6954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表示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随机变量在点 </a:t>
            </a: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附近单位长度内的概率。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3318" name="Object 14"/>
          <p:cNvGraphicFramePr>
            <a:graphicFrameLocks noChangeAspect="1"/>
          </p:cNvGraphicFramePr>
          <p:nvPr/>
        </p:nvGraphicFramePr>
        <p:xfrm>
          <a:off x="6659563" y="4832350"/>
          <a:ext cx="22082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4" name="Equation" r:id="rId25" imgW="1015365" imgH="215900" progId="Equation.DSMT4">
                  <p:embed/>
                </p:oleObj>
              </mc:Choice>
              <mc:Fallback>
                <p:oleObj name="Equation" r:id="rId25" imgW="1015365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832350"/>
                        <a:ext cx="220821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5603875" y="1812925"/>
            <a:ext cx="1287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只考虑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23319" name="Object 15"/>
          <p:cNvGraphicFramePr>
            <a:graphicFrameLocks noChangeAspect="1"/>
          </p:cNvGraphicFramePr>
          <p:nvPr/>
        </p:nvGraphicFramePr>
        <p:xfrm>
          <a:off x="6858000" y="1851025"/>
          <a:ext cx="127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45" name="Equation" r:id="rId27" imgW="584200" imgH="228600" progId="Equation.DSMT4">
                  <p:embed/>
                </p:oleObj>
              </mc:Choice>
              <mc:Fallback>
                <p:oleObj name="Equation" r:id="rId27" imgW="584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851025"/>
                        <a:ext cx="1270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23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3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3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3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3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3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2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3 -3.7037E-6 L -0.62969 -0.3550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1300" y="-177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0243 -0.1763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0" y="-88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0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1116013" y="4868863"/>
            <a:ext cx="4032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571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可得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在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=1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点不可导，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8206" name="Text Box 4"/>
          <p:cNvSpPr txBox="1">
            <a:spLocks noChangeArrowheads="1"/>
          </p:cNvSpPr>
          <p:nvPr/>
        </p:nvSpPr>
        <p:spPr bwMode="auto">
          <a:xfrm>
            <a:off x="1692275" y="723900"/>
            <a:ext cx="7018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设 随机变量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的分布函数为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8207" name="Text Box 6"/>
          <p:cNvSpPr txBox="1">
            <a:spLocks noChangeArrowheads="1"/>
          </p:cNvSpPr>
          <p:nvPr/>
        </p:nvSpPr>
        <p:spPr bwMode="auto">
          <a:xfrm>
            <a:off x="539750" y="2867025"/>
            <a:ext cx="583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求：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(1)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随机变量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的概率密度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；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547688" y="4206875"/>
            <a:ext cx="1312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解</a:t>
            </a:r>
            <a:r>
              <a:rPr lang="zh-CN" altLang="en-US" sz="2400">
                <a:solidFill>
                  <a:srgbClr val="999933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    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555318" y="692696"/>
            <a:ext cx="1208370" cy="5760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细黑" panose="02010600040101010101" pitchFamily="2" charset="-122"/>
            </a:endParaRPr>
          </a:p>
        </p:txBody>
      </p:sp>
      <p:sp>
        <p:nvSpPr>
          <p:cNvPr id="8212" name="Rectangle 4"/>
          <p:cNvSpPr>
            <a:spLocks noChangeArrowheads="1"/>
          </p:cNvSpPr>
          <p:nvPr/>
        </p:nvSpPr>
        <p:spPr bwMode="auto">
          <a:xfrm>
            <a:off x="446088" y="754063"/>
            <a:ext cx="126206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例题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08175" y="1268413"/>
          <a:ext cx="3132138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7" name="Equation" r:id="rId1" imgW="1435100" imgH="711200" progId="Equation.DSMT4">
                  <p:embed/>
                </p:oleObj>
              </mc:Choice>
              <mc:Fallback>
                <p:oleObj name="Equation" r:id="rId1" imgW="14351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3132138" cy="156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6"/>
          <p:cNvSpPr txBox="1">
            <a:spLocks noChangeArrowheads="1"/>
          </p:cNvSpPr>
          <p:nvPr/>
        </p:nvSpPr>
        <p:spPr bwMode="auto">
          <a:xfrm>
            <a:off x="1171575" y="3486150"/>
            <a:ext cx="5832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(2)</a:t>
            </a:r>
            <a:endParaRPr kumimoji="1" lang="zh-CN" altLang="en-US" sz="2400" i="1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24025" y="3289300"/>
          <a:ext cx="22717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8" name="Equation" r:id="rId3" imgW="1040765" imgH="431800" progId="Equation.DSMT4">
                  <p:embed/>
                </p:oleObj>
              </mc:Choice>
              <mc:Fallback>
                <p:oleObj name="Equation" r:id="rId3" imgW="1040765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289300"/>
                        <a:ext cx="227171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86" name="Object 4"/>
          <p:cNvGraphicFramePr>
            <a:graphicFrameLocks noChangeAspect="1"/>
          </p:cNvGraphicFramePr>
          <p:nvPr/>
        </p:nvGraphicFramePr>
        <p:xfrm>
          <a:off x="1792288" y="4252913"/>
          <a:ext cx="18859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9" name="Equation" r:id="rId5" imgW="862965" imgH="203200" progId="Equation.DSMT4">
                  <p:embed/>
                </p:oleObj>
              </mc:Choice>
              <mc:Fallback>
                <p:oleObj name="Equation" r:id="rId5" imgW="8629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252913"/>
                        <a:ext cx="18859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716338" y="4119563"/>
            <a:ext cx="4600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571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考虑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的可导性，如图所示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152525" y="5516563"/>
            <a:ext cx="73802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5715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但可补充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f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(1)=0</a:t>
            </a:r>
            <a:r>
              <a:rPr kumimoji="1" lang="zh-CN" altLang="en-US" sz="2400" i="1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或其它值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).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pSp>
        <p:nvGrpSpPr>
          <p:cNvPr id="2" name="组合 54"/>
          <p:cNvGrpSpPr/>
          <p:nvPr/>
        </p:nvGrpSpPr>
        <p:grpSpPr bwMode="auto">
          <a:xfrm>
            <a:off x="5187950" y="4821238"/>
            <a:ext cx="3600450" cy="1296987"/>
            <a:chOff x="2267744" y="4797152"/>
            <a:chExt cx="3600400" cy="129614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2267744" y="4797152"/>
              <a:ext cx="3600400" cy="129614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04" name="Object 5"/>
            <p:cNvGraphicFramePr>
              <a:graphicFrameLocks noChangeAspect="1"/>
            </p:cNvGraphicFramePr>
            <p:nvPr/>
          </p:nvGraphicFramePr>
          <p:xfrm>
            <a:off x="2450931" y="4941168"/>
            <a:ext cx="3160713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0" name="Equation" r:id="rId7" imgW="1447800" imgH="457200" progId="Equation.DSMT4">
                    <p:embed/>
                  </p:oleObj>
                </mc:Choice>
                <mc:Fallback>
                  <p:oleObj name="Equation" r:id="rId7" imgW="144780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0931" y="4941168"/>
                          <a:ext cx="3160713" cy="1003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77"/>
          <p:cNvGrpSpPr/>
          <p:nvPr/>
        </p:nvGrpSpPr>
        <p:grpSpPr bwMode="auto">
          <a:xfrm>
            <a:off x="5565775" y="939800"/>
            <a:ext cx="3430588" cy="2181225"/>
            <a:chOff x="5508104" y="1003316"/>
            <a:chExt cx="3429491" cy="2181407"/>
          </a:xfrm>
        </p:grpSpPr>
        <p:sp>
          <p:nvSpPr>
            <p:cNvPr id="8218" name="Line 21"/>
            <p:cNvSpPr>
              <a:spLocks noChangeShapeType="1"/>
            </p:cNvSpPr>
            <p:nvPr/>
          </p:nvSpPr>
          <p:spPr bwMode="auto">
            <a:xfrm flipH="1" flipV="1">
              <a:off x="6759243" y="1168499"/>
              <a:ext cx="5789" cy="2016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23"/>
            <p:cNvSpPr>
              <a:spLocks noChangeShapeType="1"/>
            </p:cNvSpPr>
            <p:nvPr/>
          </p:nvSpPr>
          <p:spPr bwMode="auto">
            <a:xfrm flipV="1">
              <a:off x="7527032" y="2727523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25"/>
            <p:cNvSpPr>
              <a:spLocks noChangeShapeType="1"/>
            </p:cNvSpPr>
            <p:nvPr/>
          </p:nvSpPr>
          <p:spPr bwMode="auto">
            <a:xfrm flipV="1">
              <a:off x="8289032" y="2727523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6765032" y="1945065"/>
              <a:ext cx="76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28"/>
            <p:cNvSpPr>
              <a:spLocks noChangeShapeType="1"/>
            </p:cNvSpPr>
            <p:nvPr/>
          </p:nvSpPr>
          <p:spPr bwMode="auto">
            <a:xfrm flipV="1">
              <a:off x="7527031" y="1960586"/>
              <a:ext cx="24299" cy="766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>
              <a:off x="7542798" y="1960831"/>
              <a:ext cx="914400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Freeform 31"/>
            <p:cNvSpPr/>
            <p:nvPr/>
          </p:nvSpPr>
          <p:spPr bwMode="auto">
            <a:xfrm>
              <a:off x="6745981" y="1960587"/>
              <a:ext cx="805349" cy="858902"/>
            </a:xfrm>
            <a:custGeom>
              <a:avLst/>
              <a:gdLst>
                <a:gd name="T0" fmla="*/ 0 w 480"/>
                <a:gd name="T1" fmla="*/ 768450701 h 960"/>
                <a:gd name="T2" fmla="*/ 810733097 w 480"/>
                <a:gd name="T3" fmla="*/ 537915200 h 960"/>
                <a:gd name="T4" fmla="*/ 1351223017 w 480"/>
                <a:gd name="T5" fmla="*/ 0 h 960"/>
                <a:gd name="T6" fmla="*/ 0 60000 65536"/>
                <a:gd name="T7" fmla="*/ 0 60000 65536"/>
                <a:gd name="T8" fmla="*/ 0 60000 65536"/>
                <a:gd name="T9" fmla="*/ 0 w 480"/>
                <a:gd name="T10" fmla="*/ 0 h 960"/>
                <a:gd name="T11" fmla="*/ 480 w 4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960">
                  <a:moveTo>
                    <a:pt x="0" y="960"/>
                  </a:moveTo>
                  <a:cubicBezTo>
                    <a:pt x="104" y="896"/>
                    <a:pt x="208" y="832"/>
                    <a:pt x="288" y="672"/>
                  </a:cubicBezTo>
                  <a:cubicBezTo>
                    <a:pt x="368" y="512"/>
                    <a:pt x="424" y="256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6765032" y="1960831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7" name="Object 6"/>
            <p:cNvGraphicFramePr>
              <a:graphicFrameLocks noChangeAspect="1"/>
            </p:cNvGraphicFramePr>
            <p:nvPr/>
          </p:nvGraphicFramePr>
          <p:xfrm>
            <a:off x="7494969" y="2935595"/>
            <a:ext cx="96838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1" name="Equation" r:id="rId9" imgW="2823210" imgH="6160135" progId="Equation.DSMT4">
                    <p:embed/>
                  </p:oleObj>
                </mc:Choice>
                <mc:Fallback>
                  <p:oleObj name="Equation" r:id="rId9" imgW="2823210" imgH="616013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4969" y="2935595"/>
                          <a:ext cx="96838" cy="214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7"/>
            <p:cNvGraphicFramePr>
              <a:graphicFrameLocks noChangeAspect="1"/>
            </p:cNvGraphicFramePr>
            <p:nvPr/>
          </p:nvGraphicFramePr>
          <p:xfrm>
            <a:off x="8218904" y="2935595"/>
            <a:ext cx="149225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2" name="Equation" r:id="rId11" imgW="4363720" imgH="6160135" progId="Equation.DSMT4">
                    <p:embed/>
                  </p:oleObj>
                </mc:Choice>
                <mc:Fallback>
                  <p:oleObj name="Equation" r:id="rId11" imgW="4363720" imgH="61601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8904" y="2935595"/>
                          <a:ext cx="149225" cy="214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8"/>
            <p:cNvGraphicFramePr>
              <a:graphicFrameLocks noChangeAspect="1"/>
            </p:cNvGraphicFramePr>
            <p:nvPr/>
          </p:nvGraphicFramePr>
          <p:xfrm>
            <a:off x="6547545" y="2914739"/>
            <a:ext cx="141288" cy="223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3" name="Equation" r:id="rId13" imgW="4106545" imgH="6416675" progId="Equation.DSMT4">
                    <p:embed/>
                  </p:oleObj>
                </mc:Choice>
                <mc:Fallback>
                  <p:oleObj name="Equation" r:id="rId13" imgW="4106545" imgH="641667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7545" y="2914739"/>
                          <a:ext cx="141288" cy="223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9"/>
            <p:cNvGraphicFramePr>
              <a:graphicFrameLocks noChangeAspect="1"/>
            </p:cNvGraphicFramePr>
            <p:nvPr/>
          </p:nvGraphicFramePr>
          <p:xfrm>
            <a:off x="6556692" y="1834049"/>
            <a:ext cx="96838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4" name="Equation" r:id="rId15" imgW="120015" imgH="256540" progId="Equation.DSMT4">
                    <p:embed/>
                  </p:oleObj>
                </mc:Choice>
                <mc:Fallback>
                  <p:oleObj name="Equation" r:id="rId15" imgW="120015" imgH="2565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692" y="1834049"/>
                          <a:ext cx="96838" cy="214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0"/>
            <p:cNvGraphicFramePr>
              <a:graphicFrameLocks noChangeAspect="1"/>
            </p:cNvGraphicFramePr>
            <p:nvPr/>
          </p:nvGraphicFramePr>
          <p:xfrm>
            <a:off x="6876256" y="1003316"/>
            <a:ext cx="609600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5" name="Equation" r:id="rId17" imgW="14886940" imgH="7957185" progId="Equation.DSMT4">
                    <p:embed/>
                  </p:oleObj>
                </mc:Choice>
                <mc:Fallback>
                  <p:oleObj name="Equation" r:id="rId17" imgW="14886940" imgH="795718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1003316"/>
                          <a:ext cx="609600" cy="331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1"/>
            <p:cNvGraphicFramePr>
              <a:graphicFrameLocks noChangeAspect="1"/>
            </p:cNvGraphicFramePr>
            <p:nvPr/>
          </p:nvGraphicFramePr>
          <p:xfrm>
            <a:off x="8724870" y="2928223"/>
            <a:ext cx="212725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6" name="Equation" r:id="rId19" imgW="4363720" imgH="4620260" progId="Equation.DSMT4">
                    <p:embed/>
                  </p:oleObj>
                </mc:Choice>
                <mc:Fallback>
                  <p:oleObj name="Equation" r:id="rId19" imgW="4363720" imgH="462026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4870" y="2928223"/>
                          <a:ext cx="212725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26" name="直接箭头连接符 66"/>
            <p:cNvCxnSpPr>
              <a:cxnSpLocks noChangeShapeType="1"/>
            </p:cNvCxnSpPr>
            <p:nvPr/>
          </p:nvCxnSpPr>
          <p:spPr bwMode="auto">
            <a:xfrm>
              <a:off x="5508104" y="2824683"/>
              <a:ext cx="3267363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7" name="Line 22"/>
            <p:cNvSpPr>
              <a:spLocks noChangeShapeType="1"/>
            </p:cNvSpPr>
            <p:nvPr/>
          </p:nvSpPr>
          <p:spPr bwMode="auto">
            <a:xfrm flipV="1">
              <a:off x="5967294" y="2730237"/>
              <a:ext cx="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3" name="Object 12"/>
            <p:cNvGraphicFramePr>
              <a:graphicFrameLocks noChangeAspect="1"/>
            </p:cNvGraphicFramePr>
            <p:nvPr/>
          </p:nvGraphicFramePr>
          <p:xfrm>
            <a:off x="5834728" y="2922186"/>
            <a:ext cx="307975" cy="214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7" name="Equation" r:id="rId21" imgW="8983345" imgH="6160135" progId="Equation.DSMT4">
                    <p:embed/>
                  </p:oleObj>
                </mc:Choice>
                <mc:Fallback>
                  <p:oleObj name="Equation" r:id="rId21" imgW="8983345" imgH="616013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4728" y="2922186"/>
                          <a:ext cx="307975" cy="214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28" name="直接连接符 76"/>
            <p:cNvCxnSpPr>
              <a:cxnSpLocks noChangeShapeType="1"/>
            </p:cNvCxnSpPr>
            <p:nvPr/>
          </p:nvCxnSpPr>
          <p:spPr bwMode="auto">
            <a:xfrm>
              <a:off x="5595878" y="2821404"/>
              <a:ext cx="1152128" cy="0"/>
            </a:xfrm>
            <a:prstGeom prst="line">
              <a:avLst/>
            </a:prstGeom>
            <a:noFill/>
            <a:ln w="28575" algn="ctr">
              <a:solidFill>
                <a:srgbClr val="00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2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77161" grpId="0" autoUpdateAnimBg="0" build="p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339725" y="723900"/>
            <a:ext cx="8116570" cy="5372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106985" tIns="53492" rIns="106985" bIns="53492">
            <a:spAutoFit/>
          </a:bodyPr>
          <a:lstStyle/>
          <a:p>
            <a:pPr defTabSz="1069975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0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一、离散型随机变量的分布函数</a:t>
            </a:r>
            <a:endParaRPr lang="zh-CN" altLang="en-US" sz="2800" b="0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461135" y="1562100"/>
            <a:ext cx="414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已知随机变量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的分布律为：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590" name="Object 30"/>
          <p:cNvGraphicFramePr>
            <a:graphicFrameLocks noChangeAspect="1"/>
          </p:cNvGraphicFramePr>
          <p:nvPr/>
        </p:nvGraphicFramePr>
        <p:xfrm>
          <a:off x="3017520" y="2462530"/>
          <a:ext cx="194373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6" name="Equation" r:id="rId1" imgW="837565" imgH="393700" progId="Equation.DSMT4">
                  <p:embed/>
                </p:oleObj>
              </mc:Choice>
              <mc:Fallback>
                <p:oleObj name="Equation" r:id="rId1" imgW="837565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520" y="2462530"/>
                        <a:ext cx="194373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32"/>
          <p:cNvGraphicFramePr>
            <a:graphicFrameLocks noChangeAspect="1"/>
          </p:cNvGraphicFramePr>
          <p:nvPr/>
        </p:nvGraphicFramePr>
        <p:xfrm>
          <a:off x="4942205" y="2687320"/>
          <a:ext cx="212788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7" name="Equation" r:id="rId3" imgW="850265" imgH="203200" progId="Equation.DSMT4">
                  <p:embed/>
                </p:oleObj>
              </mc:Choice>
              <mc:Fallback>
                <p:oleObj name="Equation" r:id="rId3" imgW="850265" imgH="203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205" y="2687320"/>
                        <a:ext cx="212788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7"/>
          <p:cNvGrpSpPr/>
          <p:nvPr/>
        </p:nvGrpSpPr>
        <p:grpSpPr bwMode="auto">
          <a:xfrm>
            <a:off x="739775" y="2678430"/>
            <a:ext cx="2362200" cy="490538"/>
            <a:chOff x="506413" y="2625725"/>
            <a:chExt cx="2361843" cy="490197"/>
          </a:xfrm>
        </p:grpSpPr>
        <p:sp>
          <p:nvSpPr>
            <p:cNvPr id="66588" name="Text Box 17"/>
            <p:cNvSpPr txBox="1">
              <a:spLocks noChangeArrowheads="1"/>
            </p:cNvSpPr>
            <p:nvPr/>
          </p:nvSpPr>
          <p:spPr bwMode="auto">
            <a:xfrm>
              <a:off x="506413" y="2625725"/>
              <a:ext cx="2361843" cy="461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求分布函数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6589" name="Object 19"/>
            <p:cNvGraphicFramePr>
              <a:graphicFrameLocks noChangeAspect="1"/>
            </p:cNvGraphicFramePr>
            <p:nvPr/>
          </p:nvGraphicFramePr>
          <p:xfrm>
            <a:off x="2064352" y="2703172"/>
            <a:ext cx="7508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78" name="Equation" r:id="rId5" imgW="1346200" imgH="609600" progId="Equation.DSMT4">
                    <p:embed/>
                  </p:oleObj>
                </mc:Choice>
                <mc:Fallback>
                  <p:oleObj name="Equation" r:id="rId5" imgW="1346200" imgH="609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352" y="2703172"/>
                          <a:ext cx="750888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32"/>
          <p:cNvGrpSpPr/>
          <p:nvPr/>
        </p:nvGrpSpPr>
        <p:grpSpPr bwMode="auto">
          <a:xfrm>
            <a:off x="5551170" y="392430"/>
            <a:ext cx="2971800" cy="2212975"/>
            <a:chOff x="5629275" y="3114675"/>
            <a:chExt cx="2971800" cy="2212975"/>
          </a:xfrm>
        </p:grpSpPr>
        <p:grpSp>
          <p:nvGrpSpPr>
            <p:cNvPr id="66575" name="组合 56"/>
            <p:cNvGrpSpPr/>
            <p:nvPr/>
          </p:nvGrpSpPr>
          <p:grpSpPr bwMode="auto">
            <a:xfrm>
              <a:off x="5629275" y="3114675"/>
              <a:ext cx="2971800" cy="2212975"/>
              <a:chOff x="5672138" y="1460382"/>
              <a:chExt cx="2971800" cy="2213093"/>
            </a:xfrm>
          </p:grpSpPr>
          <p:grpSp>
            <p:nvGrpSpPr>
              <p:cNvPr id="66577" name="Group 5"/>
              <p:cNvGrpSpPr/>
              <p:nvPr/>
            </p:nvGrpSpPr>
            <p:grpSpPr bwMode="auto">
              <a:xfrm>
                <a:off x="5672138" y="1460382"/>
                <a:ext cx="2971800" cy="1330368"/>
                <a:chOff x="3024" y="632"/>
                <a:chExt cx="1872" cy="1330368"/>
              </a:xfrm>
            </p:grpSpPr>
            <p:sp>
              <p:nvSpPr>
                <p:cNvPr id="66586" name="Line 12"/>
                <p:cNvSpPr>
                  <a:spLocks noChangeShapeType="1"/>
                </p:cNvSpPr>
                <p:nvPr/>
              </p:nvSpPr>
              <p:spPr bwMode="auto">
                <a:xfrm>
                  <a:off x="3024" y="1331000"/>
                  <a:ext cx="187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87" name="Line 13"/>
                <p:cNvSpPr>
                  <a:spLocks noChangeShapeType="1"/>
                </p:cNvSpPr>
                <p:nvPr/>
              </p:nvSpPr>
              <p:spPr bwMode="auto">
                <a:xfrm>
                  <a:off x="3440" y="632"/>
                  <a:ext cx="0" cy="96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6578" name="Object 20"/>
              <p:cNvGraphicFramePr>
                <a:graphicFrameLocks noChangeAspect="1"/>
              </p:cNvGraphicFramePr>
              <p:nvPr/>
            </p:nvGraphicFramePr>
            <p:xfrm>
              <a:off x="5786446" y="2387596"/>
              <a:ext cx="398463" cy="39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9" name="Equation" r:id="rId7" imgW="698500" imgH="584200" progId="Equation.DSMT4">
                      <p:embed/>
                    </p:oleObj>
                  </mc:Choice>
                  <mc:Fallback>
                    <p:oleObj name="Equation" r:id="rId7" imgW="698500" imgH="5842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6446" y="2387596"/>
                            <a:ext cx="398463" cy="398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79" name="Object 21"/>
              <p:cNvGraphicFramePr>
                <a:graphicFrameLocks noChangeAspect="1"/>
              </p:cNvGraphicFramePr>
              <p:nvPr/>
            </p:nvGraphicFramePr>
            <p:xfrm>
              <a:off x="8143900" y="2791231"/>
              <a:ext cx="23812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0" name="Equation" r:id="rId9" imgW="393700" imgH="1333500" progId="Equation.DSMT4">
                      <p:embed/>
                    </p:oleObj>
                  </mc:Choice>
                  <mc:Fallback>
                    <p:oleObj name="Equation" r:id="rId9" imgW="393700" imgH="13335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791231"/>
                            <a:ext cx="238125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0" name="Object 22"/>
              <p:cNvGraphicFramePr>
                <a:graphicFrameLocks noChangeAspect="1"/>
              </p:cNvGraphicFramePr>
              <p:nvPr/>
            </p:nvGraphicFramePr>
            <p:xfrm>
              <a:off x="7475560" y="2791231"/>
              <a:ext cx="239712" cy="876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1" name="Equation" r:id="rId11" imgW="393700" imgH="1346200" progId="Equation.DSMT4">
                      <p:embed/>
                    </p:oleObj>
                  </mc:Choice>
                  <mc:Fallback>
                    <p:oleObj name="Equation" r:id="rId11" imgW="393700" imgH="13462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5560" y="2791231"/>
                            <a:ext cx="239712" cy="876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1" name="Object 23"/>
              <p:cNvGraphicFramePr>
                <a:graphicFrameLocks noChangeAspect="1"/>
              </p:cNvGraphicFramePr>
              <p:nvPr/>
            </p:nvGraphicFramePr>
            <p:xfrm>
              <a:off x="6643702" y="2795588"/>
              <a:ext cx="215900" cy="877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2" name="Equation" r:id="rId13" imgW="355600" imgH="1346200" progId="Equation.DSMT4">
                      <p:embed/>
                    </p:oleObj>
                  </mc:Choice>
                  <mc:Fallback>
                    <p:oleObj name="Equation" r:id="rId13" imgW="355600" imgH="13462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795588"/>
                            <a:ext cx="215900" cy="877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2" name="Object 24"/>
              <p:cNvGraphicFramePr>
                <a:graphicFrameLocks noChangeAspect="1"/>
              </p:cNvGraphicFramePr>
              <p:nvPr/>
            </p:nvGraphicFramePr>
            <p:xfrm>
              <a:off x="5857884" y="3000372"/>
              <a:ext cx="3302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3" name="Equation" r:id="rId15" imgW="571500" imgH="673100" progId="Equation.DSMT4">
                      <p:embed/>
                    </p:oleObj>
                  </mc:Choice>
                  <mc:Fallback>
                    <p:oleObj name="Equation" r:id="rId15" imgW="571500" imgH="6731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4" y="3000372"/>
                            <a:ext cx="3302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3" name="Object 25"/>
              <p:cNvGraphicFramePr>
                <a:graphicFrameLocks noChangeAspect="1"/>
              </p:cNvGraphicFramePr>
              <p:nvPr/>
            </p:nvGraphicFramePr>
            <p:xfrm>
              <a:off x="6643702" y="2357430"/>
              <a:ext cx="182562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4" name="Equation" r:id="rId17" imgW="292100" imgH="469900" progId="Equation.DSMT4">
                      <p:embed/>
                    </p:oleObj>
                  </mc:Choice>
                  <mc:Fallback>
                    <p:oleObj name="Equation" r:id="rId17" imgW="292100" imgH="4699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357430"/>
                            <a:ext cx="182562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4" name="Object 26"/>
              <p:cNvGraphicFramePr>
                <a:graphicFrameLocks noChangeAspect="1"/>
              </p:cNvGraphicFramePr>
              <p:nvPr/>
            </p:nvGraphicFramePr>
            <p:xfrm>
              <a:off x="7500958" y="2357430"/>
              <a:ext cx="125412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5" name="Equation" r:id="rId19" imgW="190500" imgH="457200" progId="Equation.DSMT4">
                      <p:embed/>
                    </p:oleObj>
                  </mc:Choice>
                  <mc:Fallback>
                    <p:oleObj name="Equation" r:id="rId19" imgW="190500" imgH="4572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0958" y="2357430"/>
                            <a:ext cx="125412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5" name="Object 27"/>
              <p:cNvGraphicFramePr>
                <a:graphicFrameLocks noChangeAspect="1"/>
              </p:cNvGraphicFramePr>
              <p:nvPr/>
            </p:nvGraphicFramePr>
            <p:xfrm>
              <a:off x="8143900" y="2357430"/>
              <a:ext cx="1936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6" name="Equation" r:id="rId21" imgW="317500" imgH="457200" progId="Equation.DSMT4">
                      <p:embed/>
                    </p:oleObj>
                  </mc:Choice>
                  <mc:Fallback>
                    <p:oleObj name="Equation" r:id="rId21" imgW="317500" imgH="4572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357430"/>
                            <a:ext cx="193675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76" name="Line 13"/>
            <p:cNvSpPr>
              <a:spLocks noChangeShapeType="1"/>
            </p:cNvSpPr>
            <p:nvPr/>
          </p:nvSpPr>
          <p:spPr bwMode="auto">
            <a:xfrm>
              <a:off x="6289675" y="3963988"/>
              <a:ext cx="0" cy="13192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01675" y="1577975"/>
            <a:ext cx="642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Text Box 9"/>
          <p:cNvSpPr txBox="1">
            <a:spLocks noChangeArrowheads="1"/>
          </p:cNvSpPr>
          <p:nvPr/>
        </p:nvSpPr>
        <p:spPr bwMode="auto">
          <a:xfrm>
            <a:off x="395288" y="855663"/>
            <a:ext cx="1698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(2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) 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解法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1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41" name="Object 2"/>
          <p:cNvGraphicFramePr>
            <a:graphicFrameLocks noChangeAspect="1"/>
          </p:cNvGraphicFramePr>
          <p:nvPr/>
        </p:nvGraphicFramePr>
        <p:xfrm>
          <a:off x="5651500" y="2474913"/>
          <a:ext cx="35560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0" name="Equation" r:id="rId1" imgW="443865" imgH="304800" progId="Equation.DSMT4">
                  <p:embed/>
                </p:oleObj>
              </mc:Choice>
              <mc:Fallback>
                <p:oleObj name="Equation" r:id="rId1" imgW="443865" imgH="30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74913"/>
                        <a:ext cx="355600" cy="24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7493000" y="2476500"/>
          <a:ext cx="3921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1" name="Equation" r:id="rId3" imgW="520700" imgH="317500" progId="Equation.DSMT4">
                  <p:embed/>
                </p:oleObj>
              </mc:Choice>
              <mc:Fallback>
                <p:oleObj name="Equation" r:id="rId3" imgW="5207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2476500"/>
                        <a:ext cx="3921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5292725" y="2327275"/>
            <a:ext cx="3671888" cy="22225"/>
          </a:xfrm>
          <a:prstGeom prst="line">
            <a:avLst/>
          </a:prstGeom>
          <a:ln>
            <a:solidFill>
              <a:srgbClr val="00990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kumimoji="1"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32" name="AutoShape 21"/>
          <p:cNvSpPr/>
          <p:nvPr/>
        </p:nvSpPr>
        <p:spPr bwMode="auto">
          <a:xfrm rot="5400000">
            <a:off x="7565232" y="1499393"/>
            <a:ext cx="95250" cy="1217613"/>
          </a:xfrm>
          <a:prstGeom prst="leftBrace">
            <a:avLst>
              <a:gd name="adj1" fmla="val 74984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6956425" y="2466975"/>
          <a:ext cx="1619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2" name="Equation" r:id="rId5" imgW="203200" imgH="317500" progId="Equation.DSMT4">
                  <p:embed/>
                </p:oleObj>
              </mc:Choice>
              <mc:Fallback>
                <p:oleObj name="Equation" r:id="rId5" imgW="203200" imgH="317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2466975"/>
                        <a:ext cx="16192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/>
          <p:cNvGraphicFramePr>
            <a:graphicFrameLocks noChangeAspect="1"/>
          </p:cNvGraphicFramePr>
          <p:nvPr/>
        </p:nvGraphicFramePr>
        <p:xfrm>
          <a:off x="8186738" y="2473325"/>
          <a:ext cx="11112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3" name="Equation" r:id="rId7" imgW="139700" imgH="304800" progId="Equation.DSMT4">
                  <p:embed/>
                </p:oleObj>
              </mc:Choice>
              <mc:Fallback>
                <p:oleObj name="Equation" r:id="rId7" imgW="1397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738" y="2473325"/>
                        <a:ext cx="111125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流程图: 联系 39"/>
          <p:cNvSpPr/>
          <p:nvPr/>
        </p:nvSpPr>
        <p:spPr bwMode="auto">
          <a:xfrm>
            <a:off x="8148638" y="2247900"/>
            <a:ext cx="104775" cy="1143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43" name="流程图: 联系 42"/>
          <p:cNvSpPr/>
          <p:nvPr/>
        </p:nvSpPr>
        <p:spPr bwMode="auto">
          <a:xfrm>
            <a:off x="7004050" y="2252663"/>
            <a:ext cx="106363" cy="1143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44" name="流程图: 联系 43"/>
          <p:cNvSpPr/>
          <p:nvPr/>
        </p:nvSpPr>
        <p:spPr bwMode="auto">
          <a:xfrm>
            <a:off x="7634288" y="2252663"/>
            <a:ext cx="106362" cy="114300"/>
          </a:xfrm>
          <a:prstGeom prst="flowChartConnector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sp>
        <p:nvSpPr>
          <p:cNvPr id="46" name="流程图: 联系 45"/>
          <p:cNvSpPr/>
          <p:nvPr/>
        </p:nvSpPr>
        <p:spPr bwMode="auto">
          <a:xfrm>
            <a:off x="5834063" y="2252663"/>
            <a:ext cx="106362" cy="114300"/>
          </a:xfrm>
          <a:prstGeom prst="flowChartConnector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>
              <a:lnSpc>
                <a:spcPct val="135000"/>
              </a:lnSpc>
              <a:defRPr/>
            </a:pPr>
            <a:endParaRPr kumimoji="1" lang="zh-CN" altLang="en-US" sz="2400" b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/>
              <a:ea typeface="华文细黑" panose="02010600040101010101" pitchFamily="2" charset="-122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104900" y="1300163"/>
          <a:ext cx="24669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4" name="Equation" r:id="rId9" imgW="1129665" imgH="431800" progId="Equation.DSMT4">
                  <p:embed/>
                </p:oleObj>
              </mc:Choice>
              <mc:Fallback>
                <p:oleObj name="Equation" r:id="rId9" imgW="11296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300163"/>
                        <a:ext cx="2466975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4" name="组合 29"/>
          <p:cNvGrpSpPr/>
          <p:nvPr/>
        </p:nvGrpSpPr>
        <p:grpSpPr bwMode="auto">
          <a:xfrm>
            <a:off x="6443663" y="566738"/>
            <a:ext cx="2628900" cy="1071562"/>
            <a:chOff x="2267744" y="4797152"/>
            <a:chExt cx="3317748" cy="121513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267744" y="4797152"/>
              <a:ext cx="3317748" cy="121513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4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31" name="Object 7"/>
            <p:cNvGraphicFramePr>
              <a:graphicFrameLocks noChangeAspect="1"/>
            </p:cNvGraphicFramePr>
            <p:nvPr/>
          </p:nvGraphicFramePr>
          <p:xfrm>
            <a:off x="2320897" y="4920005"/>
            <a:ext cx="3160714" cy="1003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85" name="Equation" r:id="rId11" imgW="1447800" imgH="457200" progId="Equation.DSMT4">
                    <p:embed/>
                  </p:oleObj>
                </mc:Choice>
                <mc:Fallback>
                  <p:oleObj name="Equation" r:id="rId11" imgW="144780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897" y="4920005"/>
                          <a:ext cx="3160714" cy="1003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38" name="Object 8"/>
          <p:cNvGraphicFramePr>
            <a:graphicFrameLocks noChangeAspect="1"/>
          </p:cNvGraphicFramePr>
          <p:nvPr/>
        </p:nvGraphicFramePr>
        <p:xfrm>
          <a:off x="3619500" y="1284288"/>
          <a:ext cx="1441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6" name="Equation" r:id="rId13" imgW="660400" imgH="381000" progId="Equation.DSMT4">
                  <p:embed/>
                </p:oleObj>
              </mc:Choice>
              <mc:Fallback>
                <p:oleObj name="Equation" r:id="rId13" imgW="660400" imgH="38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1284288"/>
                        <a:ext cx="14414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9" name="Object 9"/>
          <p:cNvGraphicFramePr>
            <a:graphicFrameLocks noChangeAspect="1"/>
          </p:cNvGraphicFramePr>
          <p:nvPr/>
        </p:nvGraphicFramePr>
        <p:xfrm>
          <a:off x="900113" y="2306638"/>
          <a:ext cx="2217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7" name="Equation" r:id="rId15" imgW="1016000" imgH="381000" progId="Equation.DSMT4">
                  <p:embed/>
                </p:oleObj>
              </mc:Choice>
              <mc:Fallback>
                <p:oleObj name="Equation" r:id="rId15" imgW="10160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06638"/>
                        <a:ext cx="2217737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0" name="Object 10"/>
          <p:cNvGraphicFramePr>
            <a:graphicFrameLocks noChangeAspect="1"/>
          </p:cNvGraphicFramePr>
          <p:nvPr/>
        </p:nvGraphicFramePr>
        <p:xfrm>
          <a:off x="1535113" y="2581275"/>
          <a:ext cx="2106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8" name="Equation" r:id="rId17" imgW="965200" imgH="203200" progId="Equation.DSMT4">
                  <p:embed/>
                </p:oleObj>
              </mc:Choice>
              <mc:Fallback>
                <p:oleObj name="Equation" r:id="rId17" imgW="9652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81275"/>
                        <a:ext cx="21066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1" name="Object 11"/>
          <p:cNvGraphicFramePr>
            <a:graphicFrameLocks noChangeAspect="1"/>
          </p:cNvGraphicFramePr>
          <p:nvPr/>
        </p:nvGraphicFramePr>
        <p:xfrm>
          <a:off x="3779838" y="2349500"/>
          <a:ext cx="582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9" name="Equation" r:id="rId19" imgW="266700" imgH="393065" progId="Equation.DSMT4">
                  <p:embed/>
                </p:oleObj>
              </mc:Choice>
              <mc:Fallback>
                <p:oleObj name="Equation" r:id="rId19" imgW="266700" imgH="3930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9500"/>
                        <a:ext cx="582612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723583" y="3429000"/>
            <a:ext cx="126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解法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：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graphicFrame>
        <p:nvGraphicFramePr>
          <p:cNvPr id="231490" name="Object 12"/>
          <p:cNvGraphicFramePr>
            <a:graphicFrameLocks noChangeAspect="1"/>
          </p:cNvGraphicFramePr>
          <p:nvPr/>
        </p:nvGraphicFramePr>
        <p:xfrm>
          <a:off x="1042988" y="3963988"/>
          <a:ext cx="218916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0" name="Equation" r:id="rId21" imgW="1002665" imgH="431800" progId="Equation.DSMT4">
                  <p:embed/>
                </p:oleObj>
              </mc:Choice>
              <mc:Fallback>
                <p:oleObj name="Equation" r:id="rId21" imgW="1002665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63988"/>
                        <a:ext cx="2189162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8"/>
          <p:cNvGrpSpPr/>
          <p:nvPr/>
        </p:nvGrpSpPr>
        <p:grpSpPr bwMode="auto">
          <a:xfrm>
            <a:off x="5980113" y="3429000"/>
            <a:ext cx="3097212" cy="1512888"/>
            <a:chOff x="5796136" y="3068960"/>
            <a:chExt cx="3347864" cy="1584176"/>
          </a:xfrm>
        </p:grpSpPr>
        <p:sp>
          <p:nvSpPr>
            <p:cNvPr id="38" name="圆角矩形 37"/>
            <p:cNvSpPr/>
            <p:nvPr/>
          </p:nvSpPr>
          <p:spPr bwMode="auto">
            <a:xfrm>
              <a:off x="5796136" y="3068960"/>
              <a:ext cx="3347864" cy="158417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defTabSz="1069975">
                <a:lnSpc>
                  <a:spcPct val="135000"/>
                </a:lnSpc>
                <a:defRPr/>
              </a:pPr>
              <a:endParaRPr kumimoji="1" lang="zh-CN" altLang="en-US" sz="2300" b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30" name="Object 13"/>
            <p:cNvGraphicFramePr>
              <a:graphicFrameLocks noChangeAspect="1"/>
            </p:cNvGraphicFramePr>
            <p:nvPr/>
          </p:nvGraphicFramePr>
          <p:xfrm>
            <a:off x="5868144" y="3092624"/>
            <a:ext cx="3132138" cy="1560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891" name="Equation" r:id="rId23" imgW="1435100" imgH="711200" progId="Equation.DSMT4">
                    <p:embed/>
                  </p:oleObj>
                </mc:Choice>
                <mc:Fallback>
                  <p:oleObj name="Equation" r:id="rId23" imgW="1435100" imgH="71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092624"/>
                          <a:ext cx="3132138" cy="15605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92" name="Object 14"/>
          <p:cNvGraphicFramePr>
            <a:graphicFrameLocks noChangeAspect="1"/>
          </p:cNvGraphicFramePr>
          <p:nvPr/>
        </p:nvGraphicFramePr>
        <p:xfrm>
          <a:off x="3206750" y="3963988"/>
          <a:ext cx="23018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2" name="Equation" r:id="rId25" imgW="1054100" imgH="431800" progId="Equation.DSMT4">
                  <p:embed/>
                </p:oleObj>
              </mc:Choice>
              <mc:Fallback>
                <p:oleObj name="Equation" r:id="rId25" imgW="1054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963988"/>
                        <a:ext cx="23018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93" name="Object 15"/>
          <p:cNvGraphicFramePr>
            <a:graphicFrameLocks noChangeAspect="1"/>
          </p:cNvGraphicFramePr>
          <p:nvPr/>
        </p:nvGraphicFramePr>
        <p:xfrm>
          <a:off x="3162300" y="5002213"/>
          <a:ext cx="205263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3" name="Equation" r:id="rId27" imgW="939800" imgH="469900" progId="Equation.DSMT4">
                  <p:embed/>
                </p:oleObj>
              </mc:Choice>
              <mc:Fallback>
                <p:oleObj name="Equation" r:id="rId27" imgW="9398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5002213"/>
                        <a:ext cx="2052638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3" grpId="0" animBg="1"/>
      <p:bldP spid="44" grpId="0" animBg="1"/>
      <p:bldP spid="46" grpId="0" animBg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  <a:round/>
          </a:ln>
        </p:spPr>
        <p:txBody>
          <a:bodyPr wrap="none" anchor="ctr" anchorCtr="1">
            <a:noAutofit/>
          </a:bodyPr>
          <a:p>
            <a:pPr algn="ctr" eaLnBrk="0" hangingPunct="0"/>
            <a:r>
              <a:rPr lang="zh-CN" altLang="zh-CN" sz="1600" b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zh-CN" sz="1600" b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28575">
            <a:noFill/>
            <a:round/>
          </a:ln>
          <a:extLs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round/>
              </a14:hiddenLine>
            </a:ext>
          </a:extLst>
        </p:spPr>
        <p:txBody>
          <a:bodyPr wrap="none" anchor="ctr" anchorCtr="1">
            <a:noAutofit/>
          </a:bodyPr>
          <a:p>
            <a:pPr lvl="0" algn="l" eaLnBrk="0" hangingPunct="0">
              <a:buNone/>
            </a:pPr>
            <a:r>
              <a:rPr lang="zh-CN" altLang="zh-CN" sz="1200" b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  <a:endParaRPr lang="zh-CN" altLang="zh-CN" sz="1200" b="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946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7988" y="2000250"/>
            <a:ext cx="11160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rgbClr val="0000CC"/>
              </a:solidFill>
            </a:endParaRPr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727518" y="1400493"/>
          <a:ext cx="33464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6" name="Equation" r:id="rId5" imgW="6515100" imgH="2514600" progId="Equation.DSMT4">
                  <p:embed/>
                </p:oleObj>
              </mc:Choice>
              <mc:Fallback>
                <p:oleObj name="Equation" r:id="rId5" imgW="6515100" imgH="2514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18" y="1400493"/>
                        <a:ext cx="33464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6125" y="2854325"/>
            <a:ext cx="242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求：⑴  常数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endParaRPr lang="zh-CN" altLang="en-US" sz="2000" i="1">
              <a:solidFill>
                <a:schemeClr val="tx1"/>
              </a:solidFill>
            </a:endParaRPr>
          </a:p>
        </p:txBody>
      </p:sp>
      <p:graphicFrame>
        <p:nvGraphicFramePr>
          <p:cNvPr id="64515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024188" y="2928938"/>
          <a:ext cx="2347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" name="Equation" r:id="rId9" imgW="4140200" imgH="622300" progId="Equation.DSMT4">
                  <p:embed/>
                </p:oleObj>
              </mc:Choice>
              <mc:Fallback>
                <p:oleObj name="Equation" r:id="rId9" imgW="41402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928938"/>
                        <a:ext cx="2347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8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443538" y="2854325"/>
            <a:ext cx="2682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(3)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zh-CN" altLang="en-US" sz="2400" dirty="0">
                <a:latin typeface="+mn-lt"/>
              </a:rPr>
              <a:t>的分布函数．</a:t>
            </a:r>
            <a:endParaRPr lang="zh-CN" altLang="en-US" sz="2400" dirty="0">
              <a:latin typeface="+mn-lt"/>
            </a:endParaRPr>
          </a:p>
        </p:txBody>
      </p:sp>
      <p:sp>
        <p:nvSpPr>
          <p:cNvPr id="82958" name="Rectangle 9"/>
          <p:cNvSpPr>
            <a:spLocks noGrp="1" noChangeArrowheads="1"/>
          </p:cNvSpPr>
          <p:nvPr>
            <p:custDataLst>
              <p:tags r:id="rId12"/>
            </p:custDataLst>
          </p:nvPr>
        </p:nvSpPr>
        <p:spPr>
          <a:xfrm>
            <a:off x="400744" y="714375"/>
            <a:ext cx="4459288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838200" indent="-838200" algn="l" eaLnBrk="1" hangingPunct="1"/>
            <a:r>
              <a:rPr lang="zh-CN" altLang="en-US" sz="2400" dirty="0" smtClean="0">
                <a:solidFill>
                  <a:srgbClr val="0000FF"/>
                </a:solidFill>
                <a:latin typeface="华文细黑" panose="02010600040101010101" pitchFamily="2" charset="-122"/>
                <a:ea typeface="楷体_GB2312" panose="02010609030101010101" pitchFamily="49" charset="-122"/>
              </a:rPr>
              <a:t>课堂小测：</a:t>
            </a:r>
            <a:endParaRPr lang="zh-CN" altLang="en-US" sz="2400" dirty="0" smtClean="0">
              <a:solidFill>
                <a:srgbClr val="0000FF"/>
              </a:solidFill>
              <a:latin typeface="华文细黑" panose="02010600040101010101" pitchFamily="2" charset="-122"/>
              <a:ea typeface="楷体_GB2312" panose="02010609030101010101" pitchFamily="49" charset="-122"/>
            </a:endParaRPr>
          </a:p>
        </p:txBody>
      </p:sp>
      <p:sp>
        <p:nvSpPr>
          <p:cNvPr id="64521" name="Text Box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932305" y="716280"/>
            <a:ext cx="734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>
                <a:solidFill>
                  <a:schemeClr val="tx1"/>
                </a:solidFill>
              </a:rPr>
              <a:t>设 </a:t>
            </a:r>
            <a:r>
              <a:rPr kumimoji="0" lang="en-US" altLang="zh-CN" i="1">
                <a:solidFill>
                  <a:schemeClr val="tx1"/>
                </a:solidFill>
              </a:rPr>
              <a:t>X </a:t>
            </a:r>
            <a:r>
              <a:rPr kumimoji="0" lang="zh-CN" altLang="en-US">
                <a:solidFill>
                  <a:schemeClr val="tx1"/>
                </a:solidFill>
              </a:rPr>
              <a:t>是连续型随机变量，其概率密度为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8575">
              <a:noFill/>
              <a:round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ctr" eaLnBrk="0" hangingPunct="0"/>
              <a:endParaRPr lang="zh-CN" altLang="zh-CN" sz="24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8575">
              <a:noFill/>
              <a:round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round/>
                </a14:hiddenLine>
              </a:ext>
            </a:extLst>
          </p:spPr>
          <p:txBody>
            <a:bodyPr wrap="none" anchor="ctr"/>
            <a:p>
              <a:pPr algn="ctr" eaLnBrk="0" hangingPunct="0"/>
              <a:endParaRPr lang="zh-CN" altLang="zh-CN" sz="24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1.5分</a:t>
              </a:r>
              <a:endPara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1D6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/>
      <p:bldP spid="64523" grpId="0"/>
      <p:bldP spid="645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407988" y="2000250"/>
            <a:ext cx="11160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rgbClr val="0000CC"/>
              </a:solidFill>
            </a:endParaRPr>
          </a:p>
        </p:txBody>
      </p:sp>
      <p:sp>
        <p:nvSpPr>
          <p:cNvPr id="64521" name="Text Box 4"/>
          <p:cNvSpPr txBox="1">
            <a:spLocks noChangeArrowheads="1"/>
          </p:cNvSpPr>
          <p:nvPr/>
        </p:nvSpPr>
        <p:spPr bwMode="auto">
          <a:xfrm>
            <a:off x="1932305" y="716280"/>
            <a:ext cx="7343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>
                <a:solidFill>
                  <a:schemeClr val="tx1"/>
                </a:solidFill>
              </a:rPr>
              <a:t>设 </a:t>
            </a:r>
            <a:r>
              <a:rPr kumimoji="0" lang="en-US" altLang="zh-CN" i="1">
                <a:solidFill>
                  <a:schemeClr val="tx1"/>
                </a:solidFill>
              </a:rPr>
              <a:t>X </a:t>
            </a:r>
            <a:r>
              <a:rPr kumimoji="0" lang="zh-CN" altLang="en-US">
                <a:solidFill>
                  <a:schemeClr val="tx1"/>
                </a:solidFill>
              </a:rPr>
              <a:t>是连续型随机变量，其概率密度为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4514" name="Object 5"/>
          <p:cNvGraphicFramePr>
            <a:graphicFrameLocks noChangeAspect="1"/>
          </p:cNvGraphicFramePr>
          <p:nvPr/>
        </p:nvGraphicFramePr>
        <p:xfrm>
          <a:off x="1727518" y="1400493"/>
          <a:ext cx="334645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6" name="Equation" r:id="rId1" imgW="6515100" imgH="2514600" progId="Equation.DSMT4">
                  <p:embed/>
                </p:oleObj>
              </mc:Choice>
              <mc:Fallback>
                <p:oleObj name="Equation" r:id="rId1" imgW="6515100" imgH="2514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518" y="1400493"/>
                        <a:ext cx="3346450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6"/>
          <p:cNvSpPr txBox="1">
            <a:spLocks noChangeArrowheads="1"/>
          </p:cNvSpPr>
          <p:nvPr/>
        </p:nvSpPr>
        <p:spPr bwMode="auto">
          <a:xfrm>
            <a:off x="746125" y="2854325"/>
            <a:ext cx="2425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求：⑴  常数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 sz="2000">
                <a:solidFill>
                  <a:schemeClr val="tx1"/>
                </a:solidFill>
              </a:rPr>
              <a:t>；</a:t>
            </a:r>
            <a:endParaRPr lang="zh-CN" altLang="en-US" sz="2000" i="1">
              <a:solidFill>
                <a:schemeClr val="tx1"/>
              </a:solidFill>
            </a:endParaRPr>
          </a:p>
        </p:txBody>
      </p:sp>
      <p:graphicFrame>
        <p:nvGraphicFramePr>
          <p:cNvPr id="64515" name="Object 7"/>
          <p:cNvGraphicFramePr>
            <a:graphicFrameLocks noChangeAspect="1"/>
          </p:cNvGraphicFramePr>
          <p:nvPr/>
        </p:nvGraphicFramePr>
        <p:xfrm>
          <a:off x="3024188" y="2928938"/>
          <a:ext cx="2347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7" name="Equation" r:id="rId3" imgW="4140200" imgH="622300" progId="Equation.DSMT4">
                  <p:embed/>
                </p:oleObj>
              </mc:Choice>
              <mc:Fallback>
                <p:oleObj name="Equation" r:id="rId3" imgW="41402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2928938"/>
                        <a:ext cx="2347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3" name="Text Box 8"/>
          <p:cNvSpPr txBox="1">
            <a:spLocks noChangeArrowheads="1"/>
          </p:cNvSpPr>
          <p:nvPr/>
        </p:nvSpPr>
        <p:spPr bwMode="auto">
          <a:xfrm>
            <a:off x="5443538" y="2854325"/>
            <a:ext cx="26828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+mn-lt"/>
              </a:rPr>
              <a:t>(3)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zh-CN" altLang="en-US" sz="2400" dirty="0">
                <a:latin typeface="+mn-lt"/>
              </a:rPr>
              <a:t>的分布函数．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754063" y="3855403"/>
            <a:ext cx="142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>
                <a:solidFill>
                  <a:srgbClr val="0000CC"/>
                </a:solidFill>
              </a:rPr>
              <a:t>解</a:t>
            </a:r>
            <a:r>
              <a:rPr kumimoji="0" lang="zh-CN" altLang="en-US">
                <a:solidFill>
                  <a:schemeClr val="tx2"/>
                </a:solidFill>
              </a:rPr>
              <a:t>  </a:t>
            </a:r>
            <a:r>
              <a:rPr kumimoji="0" lang="zh-CN" altLang="en-US">
                <a:solidFill>
                  <a:schemeClr val="tx1"/>
                </a:solidFill>
              </a:rPr>
              <a:t>⑴  由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2441575" y="3688715"/>
          <a:ext cx="20732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8" name="Equation" r:id="rId5" imgW="3860800" imgH="1193800" progId="Equation.DSMT4">
                  <p:embed/>
                </p:oleObj>
              </mc:Choice>
              <mc:Fallback>
                <p:oleObj name="Equation" r:id="rId5" imgW="3860800" imgH="119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3688715"/>
                        <a:ext cx="20732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762000" y="484600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得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1447800" y="4641215"/>
          <a:ext cx="2281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9" name="Equation" r:id="rId7" imgW="3924300" imgH="1511300" progId="Equation.DSMT4">
                  <p:embed/>
                </p:oleObj>
              </mc:Choice>
              <mc:Fallback>
                <p:oleObj name="Equation" r:id="rId7" imgW="3924300" imgH="151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1215"/>
                        <a:ext cx="22812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6886575" y="4784090"/>
          <a:ext cx="18430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0" name="Equation" r:id="rId9" imgW="2743200" imgH="495300" progId="Equation.DSMT4">
                  <p:embed/>
                </p:oleObj>
              </mc:Choice>
              <mc:Fallback>
                <p:oleObj name="Equation" r:id="rId9" imgW="27432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4784090"/>
                        <a:ext cx="18430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3800475" y="4784090"/>
          <a:ext cx="30337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1" name="Equation" r:id="rId11" imgW="5118100" imgH="749300" progId="Equation.DSMT4">
                  <p:embed/>
                </p:oleObj>
              </mc:Choice>
              <mc:Fallback>
                <p:oleObj name="Equation" r:id="rId11" imgW="5118100" imgH="749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4784090"/>
                        <a:ext cx="30337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00744" y="714375"/>
            <a:ext cx="4459288" cy="609600"/>
          </a:xfrm>
          <a:prstGeom prst="rect">
            <a:avLst/>
          </a:prstGeom>
        </p:spPr>
        <p:txBody>
          <a:bodyPr/>
          <a:lstStyle/>
          <a:p>
            <a:pPr marL="838200" indent="-838200" algn="l" eaLnBrk="1" hangingPunct="1"/>
            <a:r>
              <a:rPr lang="zh-CN" altLang="en-US" sz="2400" dirty="0" smtClean="0">
                <a:solidFill>
                  <a:srgbClr val="0000FF"/>
                </a:solidFill>
                <a:latin typeface="华文细黑" panose="02010600040101010101" pitchFamily="2" charset="-122"/>
                <a:ea typeface="楷体_GB2312" panose="02010609030101010101" pitchFamily="49" charset="-122"/>
              </a:rPr>
              <a:t>课堂小测：</a:t>
            </a:r>
            <a:endParaRPr lang="zh-CN" altLang="en-US" sz="2400" dirty="0" smtClean="0">
              <a:solidFill>
                <a:srgbClr val="0000FF"/>
              </a:solidFill>
              <a:latin typeface="华文细黑" panose="02010600040101010101" pitchFamily="2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  <p:bldP spid="64523" grpId="0"/>
      <p:bldP spid="177161" grpId="0" autoUpdateAnimBg="0" build="p"/>
      <p:bldP spid="177163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1000125" y="2786063"/>
          <a:ext cx="31083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1" name="Equation" r:id="rId1" imgW="4648200" imgH="1193800" progId="Equation.DSMT4">
                  <p:embed/>
                </p:oleObj>
              </mc:Choice>
              <mc:Fallback>
                <p:oleObj name="Equation" r:id="rId1" imgW="4648200" imgH="119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86063"/>
                        <a:ext cx="31083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1071563" y="752475"/>
          <a:ext cx="44878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2" name="Equation" r:id="rId3" imgW="7797800" imgH="1676400" progId="Equation.DSMT4">
                  <p:embed/>
                </p:oleObj>
              </mc:Choice>
              <mc:Fallback>
                <p:oleObj name="Equation" r:id="rId3" imgW="7797800" imgH="167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752475"/>
                        <a:ext cx="44878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49250" y="938213"/>
            <a:ext cx="620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(2) 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2928938" y="1857375"/>
          <a:ext cx="2967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3" name="Equation" r:id="rId5" imgW="4927600" imgH="1371600" progId="Equation.DSMT4">
                  <p:embed/>
                </p:oleObj>
              </mc:Choice>
              <mc:Fallback>
                <p:oleObj name="Equation" r:id="rId5" imgW="492760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857375"/>
                        <a:ext cx="2967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81000" y="2955925"/>
            <a:ext cx="620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(3)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41325" y="378618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914400" y="3894138"/>
          <a:ext cx="10239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4" name="Equation" r:id="rId7" imgW="1663700" imgH="520700" progId="Equation.DSMT4">
                  <p:embed/>
                </p:oleObj>
              </mc:Choice>
              <mc:Fallback>
                <p:oleObj name="Equation" r:id="rId7" imgW="16637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94138"/>
                        <a:ext cx="102393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908175" y="38052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时，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2643188" y="3884613"/>
          <a:ext cx="13287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5" name="Equation" r:id="rId9" imgW="2171700" imgH="622300" progId="Equation.DSMT4">
                  <p:embed/>
                </p:oleObj>
              </mc:Choice>
              <mc:Fallback>
                <p:oleObj name="Equation" r:id="rId9" imgW="2171700" imgH="622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884613"/>
                        <a:ext cx="13287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57200" y="458946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8188" name="Object 12"/>
          <p:cNvGraphicFramePr>
            <a:graphicFrameLocks noChangeAspect="1"/>
          </p:cNvGraphicFramePr>
          <p:nvPr/>
        </p:nvGraphicFramePr>
        <p:xfrm>
          <a:off x="903288" y="4684713"/>
          <a:ext cx="15367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6" name="Equation" r:id="rId11" imgW="2501900" imgH="558800" progId="Equation.DSMT4">
                  <p:embed/>
                </p:oleObj>
              </mc:Choice>
              <mc:Fallback>
                <p:oleObj name="Equation" r:id="rId11" imgW="2501900" imgH="558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4684713"/>
                        <a:ext cx="15367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381250" y="45894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时，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3059113" y="4678363"/>
          <a:ext cx="10731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7" name="Equation" r:id="rId13" imgW="1752600" imgH="622300" progId="Equation.DSMT4">
                  <p:embed/>
                </p:oleObj>
              </mc:Choice>
              <mc:Fallback>
                <p:oleObj name="Equation" r:id="rId13" imgW="1752600" imgH="622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78363"/>
                        <a:ext cx="10731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ChangeAspect="1"/>
          </p:cNvGraphicFramePr>
          <p:nvPr/>
        </p:nvGraphicFramePr>
        <p:xfrm>
          <a:off x="5497513" y="4446588"/>
          <a:ext cx="25431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8" name="Equation" r:id="rId15" imgW="4178300" imgH="1511300" progId="Equation.DSMT4">
                  <p:embed/>
                </p:oleObj>
              </mc:Choice>
              <mc:Fallback>
                <p:oleObj name="Equation" r:id="rId15" imgW="4178300" imgH="151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4446588"/>
                        <a:ext cx="25431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2" name="Object 16"/>
          <p:cNvGraphicFramePr>
            <a:graphicFrameLocks noChangeAspect="1"/>
          </p:cNvGraphicFramePr>
          <p:nvPr/>
        </p:nvGraphicFramePr>
        <p:xfrm>
          <a:off x="4278313" y="4484688"/>
          <a:ext cx="11874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9" name="Equation" r:id="rId17" imgW="1943100" imgH="1193800" progId="Equation.DSMT4">
                  <p:embed/>
                </p:oleObj>
              </mc:Choice>
              <mc:Fallback>
                <p:oleObj name="Equation" r:id="rId17" imgW="1943100" imgH="1193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4484688"/>
                        <a:ext cx="118745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5292725" y="3074988"/>
            <a:ext cx="2895600" cy="688975"/>
            <a:chOff x="3648" y="1920"/>
            <a:chExt cx="1824" cy="434"/>
          </a:xfrm>
        </p:grpSpPr>
        <p:sp>
          <p:nvSpPr>
            <p:cNvPr id="83988" name="Line 18"/>
            <p:cNvSpPr>
              <a:spLocks noChangeShapeType="1"/>
            </p:cNvSpPr>
            <p:nvPr/>
          </p:nvSpPr>
          <p:spPr bwMode="auto">
            <a:xfrm>
              <a:off x="3648" y="2112"/>
              <a:ext cx="17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9" name="Line 19"/>
            <p:cNvSpPr>
              <a:spLocks noChangeShapeType="1"/>
            </p:cNvSpPr>
            <p:nvPr/>
          </p:nvSpPr>
          <p:spPr bwMode="auto">
            <a:xfrm>
              <a:off x="4224" y="2064"/>
              <a:ext cx="0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Line 20"/>
            <p:cNvSpPr>
              <a:spLocks noChangeShapeType="1"/>
            </p:cNvSpPr>
            <p:nvPr/>
          </p:nvSpPr>
          <p:spPr bwMode="auto">
            <a:xfrm>
              <a:off x="4704" y="2064"/>
              <a:ext cx="0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AutoShape 21"/>
            <p:cNvSpPr/>
            <p:nvPr/>
          </p:nvSpPr>
          <p:spPr bwMode="auto">
            <a:xfrm rot="5400000">
              <a:off x="4428" y="1680"/>
              <a:ext cx="60" cy="5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83992" name="Object 22"/>
            <p:cNvGraphicFramePr>
              <a:graphicFrameLocks noChangeAspect="1"/>
            </p:cNvGraphicFramePr>
            <p:nvPr/>
          </p:nvGraphicFramePr>
          <p:xfrm>
            <a:off x="4080" y="2160"/>
            <a:ext cx="28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0" name="Equation" r:id="rId19" imgW="711200" imgH="469900" progId="Equation.DSMT4">
                    <p:embed/>
                  </p:oleObj>
                </mc:Choice>
                <mc:Fallback>
                  <p:oleObj name="Equation" r:id="rId19" imgW="711200" imgH="4699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160"/>
                          <a:ext cx="28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3" name="Object 23"/>
            <p:cNvGraphicFramePr>
              <a:graphicFrameLocks noChangeAspect="1"/>
            </p:cNvGraphicFramePr>
            <p:nvPr/>
          </p:nvGraphicFramePr>
          <p:xfrm>
            <a:off x="4687" y="2160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1" name="Equation" r:id="rId21" imgW="203200" imgH="469900" progId="Equation.DSMT4">
                    <p:embed/>
                  </p:oleObj>
                </mc:Choice>
                <mc:Fallback>
                  <p:oleObj name="Equation" r:id="rId21" imgW="203200" imgH="4699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" y="2160"/>
                          <a:ext cx="8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4" name="Object 24"/>
            <p:cNvGraphicFramePr>
              <a:graphicFrameLocks noChangeAspect="1"/>
            </p:cNvGraphicFramePr>
            <p:nvPr/>
          </p:nvGraphicFramePr>
          <p:xfrm>
            <a:off x="5335" y="2208"/>
            <a:ext cx="137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2" name="Equation" r:id="rId23" imgW="330200" imgH="342900" progId="Equation.DSMT4">
                    <p:embed/>
                  </p:oleObj>
                </mc:Choice>
                <mc:Fallback>
                  <p:oleObj name="Equation" r:id="rId23" imgW="330200" imgH="3429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5" y="2208"/>
                          <a:ext cx="137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7" name="Object 25"/>
          <p:cNvGraphicFramePr>
            <a:graphicFrameLocks noChangeAspect="1"/>
          </p:cNvGraphicFramePr>
          <p:nvPr/>
        </p:nvGraphicFramePr>
        <p:xfrm>
          <a:off x="3862388" y="5559425"/>
          <a:ext cx="23764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3" name="Equation" r:id="rId25" imgW="3898900" imgH="1346200" progId="Equation.DSMT4">
                  <p:embed/>
                </p:oleObj>
              </mc:Choice>
              <mc:Fallback>
                <p:oleObj name="Equation" r:id="rId25" imgW="3898900" imgH="1346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5559425"/>
                        <a:ext cx="237648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7" name="Object 12"/>
          <p:cNvGraphicFramePr>
            <a:graphicFrameLocks noChangeAspect="1"/>
          </p:cNvGraphicFramePr>
          <p:nvPr/>
        </p:nvGraphicFramePr>
        <p:xfrm>
          <a:off x="6215063" y="785813"/>
          <a:ext cx="2632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4" name="Equation" r:id="rId27" imgW="6515100" imgH="2514600" progId="Equation.DSMT4">
                  <p:embed/>
                </p:oleObj>
              </mc:Choice>
              <mc:Fallback>
                <p:oleObj name="Equation" r:id="rId27" imgW="6515100" imgH="2514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785813"/>
                        <a:ext cx="26320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 build="p"/>
      <p:bldP spid="178183" grpId="0" autoUpdateAnimBg="0" build="p"/>
      <p:bldP spid="178185" grpId="0" autoUpdateAnimBg="0" build="p"/>
      <p:bldP spid="178187" grpId="0" autoUpdateAnimBg="0" build="p"/>
      <p:bldP spid="178189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"/>
          <p:cNvGraphicFramePr>
            <a:graphicFrameLocks noChangeAspect="1"/>
          </p:cNvGraphicFramePr>
          <p:nvPr/>
        </p:nvGraphicFramePr>
        <p:xfrm>
          <a:off x="1752600" y="3349625"/>
          <a:ext cx="5105400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Equation" r:id="rId1" imgW="8940800" imgH="3314700" progId="Equation.DSMT4">
                  <p:embed/>
                </p:oleObj>
              </mc:Choice>
              <mc:Fallback>
                <p:oleObj name="Equation" r:id="rId1" imgW="8940800" imgH="331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49625"/>
                        <a:ext cx="5105400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57200" y="7143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当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990600" y="809625"/>
          <a:ext cx="730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3" name="Equation" r:id="rId3" imgW="1168400" imgH="558800" progId="Equation.DSMT4">
                  <p:embed/>
                </p:oleObj>
              </mc:Choice>
              <mc:Fallback>
                <p:oleObj name="Equation" r:id="rId3" imgW="11684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09625"/>
                        <a:ext cx="730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8" name="Object 8"/>
          <p:cNvGraphicFramePr>
            <a:graphicFrameLocks noChangeAspect="1"/>
          </p:cNvGraphicFramePr>
          <p:nvPr/>
        </p:nvGraphicFramePr>
        <p:xfrm>
          <a:off x="736600" y="1390650"/>
          <a:ext cx="28241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Equation" r:id="rId5" imgW="4648200" imgH="1193800" progId="Equation.DSMT4">
                  <p:embed/>
                </p:oleObj>
              </mc:Choice>
              <mc:Fallback>
                <p:oleObj name="Equation" r:id="rId5" imgW="4648200" imgH="119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390650"/>
                        <a:ext cx="28241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39750" y="40147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所以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762000" y="5657850"/>
            <a:ext cx="3810000" cy="914400"/>
          </a:xfrm>
          <a:prstGeom prst="wedgeRectCallout">
            <a:avLst>
              <a:gd name="adj1" fmla="val -8708"/>
              <a:gd name="adj2" fmla="val -180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>
                <a:solidFill>
                  <a:schemeClr val="tx1"/>
                </a:solidFill>
                <a:latin typeface="楷体_GB2312" panose="02010609030101010101" pitchFamily="49" charset="-122"/>
              </a:rPr>
              <a:t>由于</a:t>
            </a:r>
            <a:r>
              <a:rPr lang="en-US" altLang="zh-CN" i="1">
                <a:solidFill>
                  <a:schemeClr val="tx1"/>
                </a:solidFill>
              </a:rPr>
              <a:t>f</a:t>
            </a:r>
            <a:r>
              <a:rPr lang="en-US" altLang="zh-CN">
                <a:solidFill>
                  <a:schemeClr val="tx1"/>
                </a:solidFill>
                <a:latin typeface="楷体_GB2312" panose="02010609030101010101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latin typeface="楷体_GB2312" panose="02010609030101010101" pitchFamily="49" charset="-122"/>
              </a:rPr>
              <a:t>)</a:t>
            </a:r>
            <a:r>
              <a:rPr lang="zh-CN" altLang="zh-CN">
                <a:solidFill>
                  <a:schemeClr val="tx1"/>
                </a:solidFill>
                <a:latin typeface="楷体_GB2312" panose="02010609030101010101" pitchFamily="49" charset="-122"/>
              </a:rPr>
              <a:t>是分段表达的，</a:t>
            </a:r>
            <a:endParaRPr lang="zh-CN" altLang="en-US">
              <a:solidFill>
                <a:schemeClr val="tx1"/>
              </a:solidFill>
              <a:latin typeface="楷体_GB2312" panose="0201060903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>
                <a:solidFill>
                  <a:schemeClr val="tx1"/>
                </a:solidFill>
                <a:latin typeface="楷体_GB2312" panose="02010609030101010101" pitchFamily="49" charset="-122"/>
              </a:rPr>
              <a:t>求</a:t>
            </a:r>
            <a:r>
              <a:rPr lang="en-US" altLang="zh-CN" i="1">
                <a:solidFill>
                  <a:schemeClr val="tx1"/>
                </a:solidFill>
                <a:latin typeface="楷体_GB2312" panose="02010609030101010101" pitchFamily="49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latin typeface="楷体_GB2312" panose="02010609030101010101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  <a:latin typeface="楷体_GB2312" panose="02010609030101010101" pitchFamily="49" charset="-122"/>
              </a:rPr>
              <a:t>)</a:t>
            </a:r>
            <a:r>
              <a:rPr lang="zh-CN" altLang="zh-CN">
                <a:solidFill>
                  <a:schemeClr val="tx1"/>
                </a:solidFill>
                <a:latin typeface="楷体_GB2312" panose="02010609030101010101" pitchFamily="49" charset="-122"/>
              </a:rPr>
              <a:t>时注意分段求</a:t>
            </a:r>
            <a:r>
              <a:rPr lang="zh-CN" altLang="en-US">
                <a:solidFill>
                  <a:schemeClr val="tx1"/>
                </a:solidFill>
                <a:latin typeface="楷体_GB2312" panose="02010609030101010101" pitchFamily="49" charset="-122"/>
              </a:rPr>
              <a:t>．</a:t>
            </a:r>
            <a:endParaRPr lang="zh-CN" altLang="en-US">
              <a:solidFill>
                <a:schemeClr val="tx1"/>
              </a:solidFill>
              <a:latin typeface="楷体_GB2312" panose="02010609030101010101" pitchFamily="49" charset="-122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492250" y="2290763"/>
          <a:ext cx="2590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Equation" r:id="rId7" imgW="2590800" imgH="927100" progId="Equation.DSMT4">
                  <p:embed/>
                </p:oleObj>
              </mc:Choice>
              <mc:Fallback>
                <p:oleObj name="Equation" r:id="rId7" imgW="25908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2290763"/>
                        <a:ext cx="2590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473200" y="2287588"/>
          <a:ext cx="4813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" name="Equation" r:id="rId9" imgW="4813300" imgH="927100" progId="Equation.DSMT4">
                  <p:embed/>
                </p:oleObj>
              </mc:Choice>
              <mc:Fallback>
                <p:oleObj name="Equation" r:id="rId9" imgW="4813300" imgH="927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287588"/>
                        <a:ext cx="4813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035425" y="2544763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name="Equation" r:id="rId11" imgW="482600" imgH="304800" progId="Equation.DSMT4">
                  <p:embed/>
                </p:oleObj>
              </mc:Choice>
              <mc:Fallback>
                <p:oleObj name="Equation" r:id="rId11" imgW="482600" imgH="30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5425" y="2544763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8"/>
          <p:cNvGraphicFramePr>
            <a:graphicFrameLocks noChangeAspect="1"/>
          </p:cNvGraphicFramePr>
          <p:nvPr/>
        </p:nvGraphicFramePr>
        <p:xfrm>
          <a:off x="6215063" y="785813"/>
          <a:ext cx="2632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Equation" r:id="rId13" imgW="6515100" imgH="2514600" progId="Equation.DSMT4">
                  <p:embed/>
                </p:oleObj>
              </mc:Choice>
              <mc:Fallback>
                <p:oleObj name="Equation" r:id="rId13" imgW="6515100" imgH="2514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785813"/>
                        <a:ext cx="26320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 build="p"/>
      <p:bldP spid="179209" grpId="0" autoUpdateAnimBg="0" build="p"/>
      <p:bldP spid="179210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407988" y="2000250"/>
            <a:ext cx="11160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2000">
              <a:solidFill>
                <a:srgbClr val="0000CC"/>
              </a:solidFill>
            </a:endParaRPr>
          </a:p>
        </p:txBody>
      </p:sp>
      <p:sp>
        <p:nvSpPr>
          <p:cNvPr id="64521" name="Text Box 4"/>
          <p:cNvSpPr txBox="1">
            <a:spLocks noChangeArrowheads="1"/>
          </p:cNvSpPr>
          <p:nvPr/>
        </p:nvSpPr>
        <p:spPr bwMode="auto">
          <a:xfrm>
            <a:off x="1663700" y="713740"/>
            <a:ext cx="4998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8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非离散、非连续的随机变量</a:t>
            </a:r>
            <a:endParaRPr kumimoji="0" lang="en-US" altLang="zh-CN" sz="2800" b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958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408364" y="713740"/>
            <a:ext cx="4459288" cy="609600"/>
          </a:xfrm>
          <a:prstGeom prst="rect">
            <a:avLst/>
          </a:prstGeom>
        </p:spPr>
        <p:txBody>
          <a:bodyPr/>
          <a:lstStyle/>
          <a:p>
            <a:pPr marL="838200" indent="-838200" algn="l" eaLnBrk="1" hangingPunct="1"/>
            <a:r>
              <a:rPr lang="zh-CN" altLang="en-US" sz="2800" b="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例题</a:t>
            </a:r>
            <a:r>
              <a:rPr lang="en-US" altLang="zh-CN" sz="2800" b="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2800" b="0" dirty="0" smtClean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588135" y="1405413"/>
            <a:ext cx="22199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教材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P</a:t>
            </a:r>
            <a:r>
              <a:rPr lang="en-US" altLang="zh-CN" sz="2800" b="0" baseline="-25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58 </a:t>
            </a: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T</a:t>
            </a:r>
            <a:r>
              <a:rPr lang="en-US" altLang="zh-CN" sz="2800" b="0" baseline="-25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8</a:t>
            </a:r>
            <a:endParaRPr lang="en-US" altLang="zh-CN" sz="2800" b="0" baseline="-25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34"/>
          <p:cNvGrpSpPr/>
          <p:nvPr/>
        </p:nvGrpSpPr>
        <p:grpSpPr bwMode="auto">
          <a:xfrm>
            <a:off x="454025" y="1493838"/>
            <a:ext cx="1906588" cy="615950"/>
            <a:chOff x="431" y="482"/>
            <a:chExt cx="1043" cy="363"/>
          </a:xfrm>
        </p:grpSpPr>
        <p:sp>
          <p:nvSpPr>
            <p:cNvPr id="70666" name="AutoShape 29"/>
            <p:cNvSpPr>
              <a:spLocks noChangeArrowheads="1"/>
            </p:cNvSpPr>
            <p:nvPr/>
          </p:nvSpPr>
          <p:spPr bwMode="auto">
            <a:xfrm>
              <a:off x="431" y="482"/>
              <a:ext cx="998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106985" tIns="53492" rIns="106985" bIns="53492" anchor="ctr"/>
            <a:lstStyle>
              <a:lvl1pPr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1069975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Text Box 30"/>
            <p:cNvSpPr txBox="1">
              <a:spLocks noChangeArrowheads="1"/>
            </p:cNvSpPr>
            <p:nvPr/>
          </p:nvSpPr>
          <p:spPr bwMode="auto">
            <a:xfrm>
              <a:off x="841" y="482"/>
              <a:ext cx="633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defTabSz="1069975">
                <a:defRPr/>
              </a:pPr>
              <a:r>
                <a:rPr lang="zh-CN" altLang="en-US" sz="2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  <a:endPara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0668" name="Group 31"/>
            <p:cNvGrpSpPr/>
            <p:nvPr/>
          </p:nvGrpSpPr>
          <p:grpSpPr bwMode="auto">
            <a:xfrm>
              <a:off x="452" y="498"/>
              <a:ext cx="388" cy="316"/>
              <a:chOff x="601" y="1717"/>
              <a:chExt cx="735" cy="399"/>
            </a:xfrm>
          </p:grpSpPr>
          <p:sp>
            <p:nvSpPr>
              <p:cNvPr id="70669" name="AutoShape 32"/>
              <p:cNvSpPr>
                <a:spLocks noChangeArrowheads="1"/>
              </p:cNvSpPr>
              <p:nvPr/>
            </p:nvSpPr>
            <p:spPr bwMode="auto">
              <a:xfrm>
                <a:off x="601" y="1717"/>
                <a:ext cx="735" cy="3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05300" tIns="54756" rIns="105300" bIns="54756" anchor="ctr">
                <a:spAutoFit/>
              </a:bodyPr>
              <a:lstStyle>
                <a:lvl1pPr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defTabSz="1069975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70670" name="Picture 33" descr="pic014"/>
              <p:cNvPicPr>
                <a:picLocks noChangeAspect="1" noChangeArrowheads="1" noCrop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703" y="17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70659" name="Rectangle 17"/>
          <p:cNvSpPr>
            <a:spLocks noChangeArrowheads="1"/>
          </p:cNvSpPr>
          <p:nvPr/>
        </p:nvSpPr>
        <p:spPr bwMode="auto">
          <a:xfrm>
            <a:off x="2295525" y="1374775"/>
            <a:ext cx="41703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随机变量分布函数</a:t>
            </a:r>
            <a:endParaRPr lang="zh-CN" altLang="en-US" sz="2800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585788" y="2422525"/>
            <a:ext cx="4954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、分布函数的定义、含义、性质；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571500" y="4186238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离散型随机变量分布函数的特点。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32"/>
          <p:cNvGrpSpPr/>
          <p:nvPr/>
        </p:nvGrpSpPr>
        <p:grpSpPr bwMode="auto">
          <a:xfrm>
            <a:off x="585788" y="3606800"/>
            <a:ext cx="7548880" cy="460375"/>
            <a:chOff x="585788" y="2697165"/>
            <a:chExt cx="7547153" cy="459189"/>
          </a:xfrm>
        </p:grpSpPr>
        <p:sp>
          <p:nvSpPr>
            <p:cNvPr id="70664" name="TextBox 23"/>
            <p:cNvSpPr txBox="1">
              <a:spLocks noChangeArrowheads="1"/>
            </p:cNvSpPr>
            <p:nvPr/>
          </p:nvSpPr>
          <p:spPr bwMode="auto">
            <a:xfrm>
              <a:off x="585788" y="2697165"/>
              <a:ext cx="7547153" cy="45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、离散型随机变量的分布律        分布函数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相互求解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；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左右箭头 31"/>
            <p:cNvSpPr/>
            <p:nvPr/>
          </p:nvSpPr>
          <p:spPr>
            <a:xfrm>
              <a:off x="4570772" y="2878625"/>
              <a:ext cx="428527" cy="163091"/>
            </a:xfrm>
            <a:prstGeom prst="leftRightArrow">
              <a:avLst/>
            </a:prstGeom>
            <a:solidFill>
              <a:srgbClr val="4C6B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585788" y="2984500"/>
            <a:ext cx="8545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、随机变量相关概率的分布函数表示法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点概率、区间概率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Group 34"/>
          <p:cNvGrpSpPr/>
          <p:nvPr/>
        </p:nvGrpSpPr>
        <p:grpSpPr bwMode="auto">
          <a:xfrm>
            <a:off x="785813" y="785813"/>
            <a:ext cx="1906587" cy="615950"/>
            <a:chOff x="431" y="482"/>
            <a:chExt cx="1043" cy="363"/>
          </a:xfrm>
        </p:grpSpPr>
        <p:sp>
          <p:nvSpPr>
            <p:cNvPr id="88077" name="AutoShape 29"/>
            <p:cNvSpPr>
              <a:spLocks noChangeArrowheads="1"/>
            </p:cNvSpPr>
            <p:nvPr/>
          </p:nvSpPr>
          <p:spPr bwMode="auto">
            <a:xfrm>
              <a:off x="431" y="482"/>
              <a:ext cx="998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106985" tIns="53492" rIns="106985" bIns="53492" anchor="ctr"/>
            <a:lstStyle>
              <a:lvl1pPr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1069975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841" y="482"/>
              <a:ext cx="633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defTabSz="1069975">
                <a:defRPr/>
              </a:pPr>
              <a:r>
                <a:rPr lang="zh-CN" altLang="en-US" sz="2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  <a:endParaRPr lang="zh-CN" alt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88079" name="Group 31"/>
            <p:cNvGrpSpPr/>
            <p:nvPr/>
          </p:nvGrpSpPr>
          <p:grpSpPr bwMode="auto">
            <a:xfrm>
              <a:off x="452" y="498"/>
              <a:ext cx="388" cy="316"/>
              <a:chOff x="601" y="1717"/>
              <a:chExt cx="735" cy="399"/>
            </a:xfrm>
          </p:grpSpPr>
          <p:sp>
            <p:nvSpPr>
              <p:cNvPr id="88080" name="AutoShape 32"/>
              <p:cNvSpPr>
                <a:spLocks noChangeArrowheads="1"/>
              </p:cNvSpPr>
              <p:nvPr/>
            </p:nvSpPr>
            <p:spPr bwMode="auto">
              <a:xfrm>
                <a:off x="601" y="1717"/>
                <a:ext cx="735" cy="3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05300" tIns="54756" rIns="105300" bIns="54756" anchor="ctr">
                <a:spAutoFit/>
              </a:bodyPr>
              <a:lstStyle>
                <a:lvl1pPr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defTabSz="1069975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88081" name="Picture 33" descr="pic014"/>
              <p:cNvPicPr>
                <a:picLocks noChangeAspect="1" noChangeArrowheads="1" noCrop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703" y="17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28688" y="2000250"/>
            <a:ext cx="54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(1)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428750" y="2000250"/>
          <a:ext cx="1866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2" imgW="850265" imgH="203200" progId="Equation.DSMT4">
                  <p:embed/>
                </p:oleObj>
              </mc:Choice>
              <mc:Fallback>
                <p:oleObj name="Equation" r:id="rId2" imgW="850265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000250"/>
                        <a:ext cx="18669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3643313" y="1846263"/>
          <a:ext cx="24796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name="Equation" r:id="rId4" imgW="1129665" imgH="330200" progId="Equation.DSMT4">
                  <p:embed/>
                </p:oleObj>
              </mc:Choice>
              <mc:Fallback>
                <p:oleObj name="Equation" r:id="rId4" imgW="1129665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846263"/>
                        <a:ext cx="24796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04938" y="2643188"/>
            <a:ext cx="3587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注意是否需要分段讨论。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28688" y="3290888"/>
            <a:ext cx="54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(2)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428750" y="3357563"/>
          <a:ext cx="18669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8" name="Equation" r:id="rId6" imgW="850265" imgH="203200" progId="Equation.DSMT4">
                  <p:embed/>
                </p:oleObj>
              </mc:Choice>
              <mc:Fallback>
                <p:oleObj name="Equation" r:id="rId6" imgW="8502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357563"/>
                        <a:ext cx="18669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501073" y="3357245"/>
          <a:ext cx="18113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8" imgW="825500" imgH="203200" progId="Equation.DSMT4">
                  <p:embed/>
                </p:oleObj>
              </mc:Choice>
              <mc:Fallback>
                <p:oleObj name="Equation" r:id="rId8" imgW="8255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073" y="3357245"/>
                        <a:ext cx="18113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44563" y="4044950"/>
            <a:ext cx="544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(3)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500505" y="4062730"/>
          <a:ext cx="1967230" cy="49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0" name="Equation" r:id="rId10" imgW="850265" imgH="203200" progId="Equation.DSMT4">
                  <p:embed/>
                </p:oleObj>
              </mc:Choice>
              <mc:Fallback>
                <p:oleObj name="Equation" r:id="rId10" imgW="8502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505" y="4062730"/>
                        <a:ext cx="1967230" cy="49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538220" y="3895725"/>
          <a:ext cx="1736725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1" name="Equation" r:id="rId12" imgW="749300" imgH="330200" progId="Equation.DSMT4">
                  <p:embed/>
                </p:oleObj>
              </mc:Choice>
              <mc:Fallback>
                <p:oleObj name="Equation" r:id="rId12" imgW="7493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20" y="3895725"/>
                        <a:ext cx="1736725" cy="760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 noChangeAspect="1"/>
          </p:cNvGrpSpPr>
          <p:nvPr/>
        </p:nvGrpSpPr>
        <p:grpSpPr bwMode="auto">
          <a:xfrm>
            <a:off x="381000" y="1619250"/>
            <a:ext cx="2082800" cy="461963"/>
            <a:chOff x="195" y="1392"/>
            <a:chExt cx="1382" cy="306"/>
          </a:xfrm>
        </p:grpSpPr>
        <p:sp>
          <p:nvSpPr>
            <p:cNvPr id="67666" name="Text Box 21"/>
            <p:cNvSpPr txBox="1">
              <a:spLocks noChangeAspect="1" noChangeArrowheads="1"/>
            </p:cNvSpPr>
            <p:nvPr/>
          </p:nvSpPr>
          <p:spPr bwMode="auto">
            <a:xfrm>
              <a:off x="195" y="1392"/>
              <a:ext cx="138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当          时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7667" name="Object 2"/>
            <p:cNvGraphicFramePr>
              <a:graphicFrameLocks noChangeAspect="1"/>
            </p:cNvGraphicFramePr>
            <p:nvPr/>
          </p:nvGraphicFramePr>
          <p:xfrm>
            <a:off x="687" y="1395"/>
            <a:ext cx="51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72" name="Equation" r:id="rId1" imgW="546100" imgH="254000" progId="Equation.DSMT4">
                    <p:embed/>
                  </p:oleObj>
                </mc:Choice>
                <mc:Fallback>
                  <p:oleObj name="Equation" r:id="rId1" imgW="546100" imgH="2540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1395"/>
                          <a:ext cx="51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53"/>
          <p:cNvGraphicFramePr>
            <a:graphicFrameLocks noChangeAspect="1"/>
          </p:cNvGraphicFramePr>
          <p:nvPr/>
        </p:nvGraphicFramePr>
        <p:xfrm>
          <a:off x="1109663" y="2106613"/>
          <a:ext cx="12557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3" name="Equation" r:id="rId3" imgW="901700" imgH="292100" progId="Equation.DSMT4">
                  <p:embed/>
                </p:oleObj>
              </mc:Choice>
              <mc:Fallback>
                <p:oleObj name="Equation" r:id="rId3" imgW="901700" imgH="2921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106613"/>
                        <a:ext cx="12557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2"/>
          <p:cNvSpPr txBox="1">
            <a:spLocks noChangeArrowheads="1"/>
          </p:cNvSpPr>
          <p:nvPr/>
        </p:nvSpPr>
        <p:spPr bwMode="auto">
          <a:xfrm>
            <a:off x="400050" y="11191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Line 18"/>
          <p:cNvSpPr>
            <a:spLocks noChangeShapeType="1"/>
          </p:cNvSpPr>
          <p:nvPr/>
        </p:nvSpPr>
        <p:spPr bwMode="auto">
          <a:xfrm flipV="1">
            <a:off x="5486400" y="2719388"/>
            <a:ext cx="3379788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67"/>
          <p:cNvGrpSpPr/>
          <p:nvPr/>
        </p:nvGrpSpPr>
        <p:grpSpPr bwMode="auto">
          <a:xfrm>
            <a:off x="6729413" y="2713038"/>
            <a:ext cx="338137" cy="561975"/>
            <a:chOff x="6729413" y="2713038"/>
            <a:chExt cx="338137" cy="561975"/>
          </a:xfrm>
        </p:grpSpPr>
        <p:sp>
          <p:nvSpPr>
            <p:cNvPr id="67664" name="TextBox 82"/>
            <p:cNvSpPr txBox="1">
              <a:spLocks noChangeArrowheads="1"/>
            </p:cNvSpPr>
            <p:nvPr/>
          </p:nvSpPr>
          <p:spPr bwMode="auto">
            <a:xfrm>
              <a:off x="6729413" y="2813050"/>
              <a:ext cx="338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858000" y="2713038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268"/>
          <p:cNvGrpSpPr/>
          <p:nvPr/>
        </p:nvGrpSpPr>
        <p:grpSpPr bwMode="auto">
          <a:xfrm>
            <a:off x="7386638" y="2708275"/>
            <a:ext cx="338137" cy="577850"/>
            <a:chOff x="7386638" y="2708275"/>
            <a:chExt cx="338137" cy="577850"/>
          </a:xfrm>
        </p:grpSpPr>
        <p:sp>
          <p:nvSpPr>
            <p:cNvPr id="67662" name="TextBox 83"/>
            <p:cNvSpPr txBox="1">
              <a:spLocks noChangeArrowheads="1"/>
            </p:cNvSpPr>
            <p:nvPr/>
          </p:nvSpPr>
          <p:spPr bwMode="auto">
            <a:xfrm>
              <a:off x="7386638" y="2824163"/>
              <a:ext cx="338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508875" y="2708275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269"/>
          <p:cNvGrpSpPr/>
          <p:nvPr/>
        </p:nvGrpSpPr>
        <p:grpSpPr bwMode="auto">
          <a:xfrm>
            <a:off x="8066088" y="2690813"/>
            <a:ext cx="338137" cy="584200"/>
            <a:chOff x="8066088" y="2690813"/>
            <a:chExt cx="338137" cy="584200"/>
          </a:xfrm>
        </p:grpSpPr>
        <p:sp>
          <p:nvSpPr>
            <p:cNvPr id="67660" name="TextBox 84"/>
            <p:cNvSpPr txBox="1">
              <a:spLocks noChangeArrowheads="1"/>
            </p:cNvSpPr>
            <p:nvPr/>
          </p:nvSpPr>
          <p:spPr bwMode="auto">
            <a:xfrm>
              <a:off x="8066088" y="2813050"/>
              <a:ext cx="338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181975" y="269081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67593" name="组合 182"/>
          <p:cNvGrpSpPr/>
          <p:nvPr/>
        </p:nvGrpSpPr>
        <p:grpSpPr bwMode="auto">
          <a:xfrm>
            <a:off x="5679440" y="185738"/>
            <a:ext cx="2438400" cy="1676400"/>
            <a:chOff x="5867400" y="609600"/>
            <a:chExt cx="2971800" cy="1830432"/>
          </a:xfrm>
        </p:grpSpPr>
        <p:grpSp>
          <p:nvGrpSpPr>
            <p:cNvPr id="67647" name="组合 56"/>
            <p:cNvGrpSpPr/>
            <p:nvPr/>
          </p:nvGrpSpPr>
          <p:grpSpPr bwMode="auto">
            <a:xfrm>
              <a:off x="5867400" y="609600"/>
              <a:ext cx="2971800" cy="1801813"/>
              <a:chOff x="5672138" y="1460382"/>
              <a:chExt cx="2971800" cy="2213093"/>
            </a:xfrm>
          </p:grpSpPr>
          <p:grpSp>
            <p:nvGrpSpPr>
              <p:cNvPr id="67649" name="Group 5"/>
              <p:cNvGrpSpPr/>
              <p:nvPr/>
            </p:nvGrpSpPr>
            <p:grpSpPr bwMode="auto">
              <a:xfrm>
                <a:off x="5672138" y="1460382"/>
                <a:ext cx="2971800" cy="1330368"/>
                <a:chOff x="3024" y="632"/>
                <a:chExt cx="1872" cy="1330368"/>
              </a:xfrm>
            </p:grpSpPr>
            <p:sp>
              <p:nvSpPr>
                <p:cNvPr id="67658" name="Line 12"/>
                <p:cNvSpPr>
                  <a:spLocks noChangeShapeType="1"/>
                </p:cNvSpPr>
                <p:nvPr/>
              </p:nvSpPr>
              <p:spPr bwMode="auto">
                <a:xfrm>
                  <a:off x="3024" y="1331000"/>
                  <a:ext cx="187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59" name="Line 13"/>
                <p:cNvSpPr>
                  <a:spLocks noChangeShapeType="1"/>
                </p:cNvSpPr>
                <p:nvPr/>
              </p:nvSpPr>
              <p:spPr bwMode="auto">
                <a:xfrm>
                  <a:off x="3440" y="632"/>
                  <a:ext cx="0" cy="96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7650" name="Object 20"/>
              <p:cNvGraphicFramePr>
                <a:graphicFrameLocks noChangeAspect="1"/>
              </p:cNvGraphicFramePr>
              <p:nvPr/>
            </p:nvGraphicFramePr>
            <p:xfrm>
              <a:off x="5786446" y="2387596"/>
              <a:ext cx="398463" cy="39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4" name="Equation" r:id="rId5" imgW="698500" imgH="584200" progId="Equation.DSMT4">
                      <p:embed/>
                    </p:oleObj>
                  </mc:Choice>
                  <mc:Fallback>
                    <p:oleObj name="Equation" r:id="rId5" imgW="698500" imgH="5842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6446" y="2387596"/>
                            <a:ext cx="398463" cy="398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1" name="Object 31"/>
              <p:cNvGraphicFramePr>
                <a:graphicFrameLocks noChangeAspect="1"/>
              </p:cNvGraphicFramePr>
              <p:nvPr/>
            </p:nvGraphicFramePr>
            <p:xfrm>
              <a:off x="8143900" y="2791231"/>
              <a:ext cx="23812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5" name="Equation" r:id="rId7" imgW="393700" imgH="1333500" progId="Equation.DSMT4">
                      <p:embed/>
                    </p:oleObj>
                  </mc:Choice>
                  <mc:Fallback>
                    <p:oleObj name="Equation" r:id="rId7" imgW="393700" imgH="13335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791231"/>
                            <a:ext cx="238125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2" name="Object 22"/>
              <p:cNvGraphicFramePr>
                <a:graphicFrameLocks noChangeAspect="1"/>
              </p:cNvGraphicFramePr>
              <p:nvPr/>
            </p:nvGraphicFramePr>
            <p:xfrm>
              <a:off x="7475560" y="2791231"/>
              <a:ext cx="239712" cy="876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6" name="Equation" r:id="rId9" imgW="393700" imgH="1346200" progId="Equation.DSMT4">
                      <p:embed/>
                    </p:oleObj>
                  </mc:Choice>
                  <mc:Fallback>
                    <p:oleObj name="Equation" r:id="rId9" imgW="393700" imgH="13462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5560" y="2791231"/>
                            <a:ext cx="239712" cy="876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3" name="Object 23"/>
              <p:cNvGraphicFramePr>
                <a:graphicFrameLocks noChangeAspect="1"/>
              </p:cNvGraphicFramePr>
              <p:nvPr/>
            </p:nvGraphicFramePr>
            <p:xfrm>
              <a:off x="6643702" y="2795588"/>
              <a:ext cx="215900" cy="877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7" name="Equation" r:id="rId11" imgW="355600" imgH="1346200" progId="Equation.DSMT4">
                      <p:embed/>
                    </p:oleObj>
                  </mc:Choice>
                  <mc:Fallback>
                    <p:oleObj name="Equation" r:id="rId11" imgW="355600" imgH="13462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795588"/>
                            <a:ext cx="215900" cy="877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4" name="Object 24"/>
              <p:cNvGraphicFramePr>
                <a:graphicFrameLocks noChangeAspect="1"/>
              </p:cNvGraphicFramePr>
              <p:nvPr/>
            </p:nvGraphicFramePr>
            <p:xfrm>
              <a:off x="5857884" y="3000372"/>
              <a:ext cx="3302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8" name="Equation" r:id="rId13" imgW="571500" imgH="673100" progId="Equation.DSMT4">
                      <p:embed/>
                    </p:oleObj>
                  </mc:Choice>
                  <mc:Fallback>
                    <p:oleObj name="Equation" r:id="rId13" imgW="571500" imgH="6731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4" y="3000372"/>
                            <a:ext cx="3302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5" name="Object 25"/>
              <p:cNvGraphicFramePr>
                <a:graphicFrameLocks noChangeAspect="1"/>
              </p:cNvGraphicFramePr>
              <p:nvPr/>
            </p:nvGraphicFramePr>
            <p:xfrm>
              <a:off x="6643702" y="2357430"/>
              <a:ext cx="182562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9" name="Equation" r:id="rId15" imgW="292100" imgH="469900" progId="Equation.DSMT4">
                      <p:embed/>
                    </p:oleObj>
                  </mc:Choice>
                  <mc:Fallback>
                    <p:oleObj name="Equation" r:id="rId15" imgW="292100" imgH="4699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357430"/>
                            <a:ext cx="182562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6" name="Object 35"/>
              <p:cNvGraphicFramePr>
                <a:graphicFrameLocks noChangeAspect="1"/>
              </p:cNvGraphicFramePr>
              <p:nvPr/>
            </p:nvGraphicFramePr>
            <p:xfrm>
              <a:off x="7500958" y="2357430"/>
              <a:ext cx="125412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80" name="Equation" r:id="rId17" imgW="190500" imgH="457200" progId="Equation.DSMT4">
                      <p:embed/>
                    </p:oleObj>
                  </mc:Choice>
                  <mc:Fallback>
                    <p:oleObj name="Equation" r:id="rId17" imgW="190500" imgH="45720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0958" y="2357430"/>
                            <a:ext cx="125412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7" name="Object 36"/>
              <p:cNvGraphicFramePr>
                <a:graphicFrameLocks noChangeAspect="1"/>
              </p:cNvGraphicFramePr>
              <p:nvPr/>
            </p:nvGraphicFramePr>
            <p:xfrm>
              <a:off x="8143900" y="2357430"/>
              <a:ext cx="1936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81" name="Equation" r:id="rId19" imgW="317500" imgH="457200" progId="Equation.DSMT4">
                      <p:embed/>
                    </p:oleObj>
                  </mc:Choice>
                  <mc:Fallback>
                    <p:oleObj name="Equation" r:id="rId19" imgW="317500" imgH="4572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357430"/>
                            <a:ext cx="193675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648" name="Line 13"/>
            <p:cNvSpPr>
              <a:spLocks noChangeShapeType="1"/>
            </p:cNvSpPr>
            <p:nvPr/>
          </p:nvSpPr>
          <p:spPr bwMode="auto">
            <a:xfrm>
              <a:off x="6562722" y="1373233"/>
              <a:ext cx="1" cy="10667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25"/>
          <p:cNvGrpSpPr>
            <a:grpSpLocks noChangeAspect="1"/>
          </p:cNvGrpSpPr>
          <p:nvPr/>
        </p:nvGrpSpPr>
        <p:grpSpPr bwMode="auto">
          <a:xfrm>
            <a:off x="398463" y="2609850"/>
            <a:ext cx="2697162" cy="461963"/>
            <a:chOff x="186" y="1795"/>
            <a:chExt cx="1788" cy="307"/>
          </a:xfrm>
        </p:grpSpPr>
        <p:sp>
          <p:nvSpPr>
            <p:cNvPr id="67645" name="Text Box 26"/>
            <p:cNvSpPr txBox="1">
              <a:spLocks noChangeAspect="1" noChangeArrowheads="1"/>
            </p:cNvSpPr>
            <p:nvPr/>
          </p:nvSpPr>
          <p:spPr bwMode="auto">
            <a:xfrm>
              <a:off x="186" y="1795"/>
              <a:ext cx="17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当                  时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7646" name="Object 21"/>
            <p:cNvGraphicFramePr>
              <a:graphicFrameLocks noChangeAspect="1"/>
            </p:cNvGraphicFramePr>
            <p:nvPr/>
          </p:nvGraphicFramePr>
          <p:xfrm>
            <a:off x="677" y="1823"/>
            <a:ext cx="7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2" name="Equation" r:id="rId21" imgW="850900" imgH="254000" progId="Equation.DSMT4">
                    <p:embed/>
                  </p:oleObj>
                </mc:Choice>
                <mc:Fallback>
                  <p:oleObj name="Equation" r:id="rId21" imgW="850900" imgH="254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823"/>
                          <a:ext cx="7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" name="Object 28"/>
          <p:cNvGraphicFramePr>
            <a:graphicFrameLocks noChangeAspect="1"/>
          </p:cNvGraphicFramePr>
          <p:nvPr/>
        </p:nvGraphicFramePr>
        <p:xfrm>
          <a:off x="838200" y="3248025"/>
          <a:ext cx="7540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3" name="Equation" r:id="rId23" imgW="520700" imgH="292100" progId="Equation.DSMT4">
                  <p:embed/>
                </p:oleObj>
              </mc:Choice>
              <mc:Fallback>
                <p:oleObj name="Equation" r:id="rId23" imgW="520700" imgH="292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48025"/>
                        <a:ext cx="7540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29"/>
          <p:cNvGraphicFramePr>
            <a:graphicFrameLocks noChangeAspect="1"/>
          </p:cNvGraphicFramePr>
          <p:nvPr/>
        </p:nvGraphicFramePr>
        <p:xfrm>
          <a:off x="1676400" y="3248025"/>
          <a:ext cx="1619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4" name="Equation" r:id="rId25" imgW="1168400" imgH="292100" progId="Equation.3">
                  <p:embed/>
                </p:oleObj>
              </mc:Choice>
              <mc:Fallback>
                <p:oleObj name="Equation" r:id="rId25" imgW="1168400" imgH="2921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48025"/>
                        <a:ext cx="1619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57"/>
          <p:cNvGraphicFramePr>
            <a:graphicFrameLocks noChangeAspect="1"/>
          </p:cNvGraphicFramePr>
          <p:nvPr/>
        </p:nvGraphicFramePr>
        <p:xfrm>
          <a:off x="3251200" y="3008313"/>
          <a:ext cx="5588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5" name="Equation" r:id="rId27" imgW="381000" imgH="609600" progId="Equation.3">
                  <p:embed/>
                </p:oleObj>
              </mc:Choice>
              <mc:Fallback>
                <p:oleObj name="Equation" r:id="rId27" imgW="381000" imgH="609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008313"/>
                        <a:ext cx="5588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31"/>
          <p:cNvGrpSpPr>
            <a:grpSpLocks noChangeAspect="1"/>
          </p:cNvGrpSpPr>
          <p:nvPr/>
        </p:nvGrpSpPr>
        <p:grpSpPr bwMode="auto">
          <a:xfrm>
            <a:off x="357188" y="3895725"/>
            <a:ext cx="2697162" cy="461963"/>
            <a:chOff x="396" y="2215"/>
            <a:chExt cx="1788" cy="306"/>
          </a:xfrm>
        </p:grpSpPr>
        <p:sp>
          <p:nvSpPr>
            <p:cNvPr id="67643" name="Text Box 32"/>
            <p:cNvSpPr txBox="1">
              <a:spLocks noChangeAspect="1" noChangeArrowheads="1"/>
            </p:cNvSpPr>
            <p:nvPr/>
          </p:nvSpPr>
          <p:spPr bwMode="auto">
            <a:xfrm>
              <a:off x="396" y="2215"/>
              <a:ext cx="178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(3)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当                  时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7644" name="Object 33"/>
            <p:cNvGraphicFramePr>
              <a:graphicFrameLocks noChangeAspect="1"/>
            </p:cNvGraphicFramePr>
            <p:nvPr/>
          </p:nvGraphicFramePr>
          <p:xfrm>
            <a:off x="881" y="2238"/>
            <a:ext cx="79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86" name="Equation" r:id="rId29" imgW="850900" imgH="254000" progId="Equation.DSMT4">
                    <p:embed/>
                  </p:oleObj>
                </mc:Choice>
                <mc:Fallback>
                  <p:oleObj name="Equation" r:id="rId29" imgW="850900" imgH="254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238"/>
                          <a:ext cx="79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" name="Object 34"/>
          <p:cNvGraphicFramePr>
            <a:graphicFrameLocks noChangeAspect="1"/>
          </p:cNvGraphicFramePr>
          <p:nvPr/>
        </p:nvGraphicFramePr>
        <p:xfrm>
          <a:off x="738188" y="4565650"/>
          <a:ext cx="1033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7" name="Equation" r:id="rId31" imgW="736600" imgH="292100" progId="Equation.3">
                  <p:embed/>
                </p:oleObj>
              </mc:Choice>
              <mc:Fallback>
                <p:oleObj name="Equation" r:id="rId31" imgW="736600" imgH="292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565650"/>
                        <a:ext cx="10334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" name="Object 35"/>
          <p:cNvGraphicFramePr>
            <a:graphicFrameLocks noChangeAspect="1"/>
          </p:cNvGraphicFramePr>
          <p:nvPr/>
        </p:nvGraphicFramePr>
        <p:xfrm>
          <a:off x="4676775" y="4332288"/>
          <a:ext cx="10890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8" name="Equation" r:id="rId33" imgW="774700" imgH="609600" progId="Equation.3">
                  <p:embed/>
                </p:oleObj>
              </mc:Choice>
              <mc:Fallback>
                <p:oleObj name="Equation" r:id="rId33" imgW="774700" imgH="609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4332288"/>
                        <a:ext cx="10890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" name="Object 38"/>
          <p:cNvGraphicFramePr>
            <a:graphicFrameLocks noChangeAspect="1"/>
          </p:cNvGraphicFramePr>
          <p:nvPr/>
        </p:nvGraphicFramePr>
        <p:xfrm>
          <a:off x="5791200" y="4332288"/>
          <a:ext cx="5857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9" name="Equation" r:id="rId35" imgW="393700" imgH="609600" progId="Equation.3">
                  <p:embed/>
                </p:oleObj>
              </mc:Choice>
              <mc:Fallback>
                <p:oleObj name="Equation" r:id="rId35" imgW="393700" imgH="609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32288"/>
                        <a:ext cx="5857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39"/>
          <p:cNvGraphicFramePr>
            <a:graphicFrameLocks noChangeAspect="1"/>
          </p:cNvGraphicFramePr>
          <p:nvPr/>
        </p:nvGraphicFramePr>
        <p:xfrm>
          <a:off x="1793875" y="4581525"/>
          <a:ext cx="2847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0" name="Equation" r:id="rId37" imgW="2108200" imgH="292100" progId="Equation.3">
                  <p:embed/>
                </p:oleObj>
              </mc:Choice>
              <mc:Fallback>
                <p:oleObj name="Equation" r:id="rId37" imgW="2108200" imgH="2921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581525"/>
                        <a:ext cx="28479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/>
        </p:nvGraphicFramePr>
        <p:xfrm>
          <a:off x="762000" y="5888038"/>
          <a:ext cx="10334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1" name="Equation" r:id="rId39" imgW="736600" imgH="292100" progId="Equation.3">
                  <p:embed/>
                </p:oleObj>
              </mc:Choice>
              <mc:Fallback>
                <p:oleObj name="Equation" r:id="rId39" imgW="736600" imgH="2921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88038"/>
                        <a:ext cx="10334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1828800" y="5894388"/>
          <a:ext cx="195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92" name="Equation" r:id="rId41" imgW="101600" imgH="228600" progId="Equation.DSMT4">
                  <p:embed/>
                </p:oleObj>
              </mc:Choice>
              <mc:Fallback>
                <p:oleObj name="Equation" r:id="rId41" imgW="10160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894388"/>
                        <a:ext cx="1952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222"/>
          <p:cNvGrpSpPr/>
          <p:nvPr/>
        </p:nvGrpSpPr>
        <p:grpSpPr bwMode="auto">
          <a:xfrm>
            <a:off x="369888" y="5334000"/>
            <a:ext cx="2390775" cy="508000"/>
            <a:chOff x="783580" y="5616575"/>
            <a:chExt cx="2390087" cy="508000"/>
          </a:xfrm>
        </p:grpSpPr>
        <p:graphicFrame>
          <p:nvGraphicFramePr>
            <p:cNvPr id="67641" name="Object 42"/>
            <p:cNvGraphicFramePr>
              <a:graphicFrameLocks noChangeAspect="1"/>
            </p:cNvGraphicFramePr>
            <p:nvPr/>
          </p:nvGraphicFramePr>
          <p:xfrm>
            <a:off x="1441450" y="5616575"/>
            <a:ext cx="1079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3" name="Equation" r:id="rId43" imgW="673100" imgH="292100" progId="Equation.DSMT4">
                    <p:embed/>
                  </p:oleObj>
                </mc:Choice>
                <mc:Fallback>
                  <p:oleObj name="Equation" r:id="rId43" imgW="673100" imgH="2921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450" y="5616575"/>
                          <a:ext cx="10795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42" name="Text Box 32"/>
            <p:cNvSpPr txBox="1">
              <a:spLocks noChangeAspect="1" noChangeArrowheads="1"/>
            </p:cNvSpPr>
            <p:nvPr/>
          </p:nvSpPr>
          <p:spPr bwMode="auto">
            <a:xfrm>
              <a:off x="783580" y="5622460"/>
              <a:ext cx="23900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(4)</a:t>
              </a: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当             时</a:t>
              </a: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endPara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266"/>
          <p:cNvGrpSpPr/>
          <p:nvPr/>
        </p:nvGrpSpPr>
        <p:grpSpPr bwMode="auto">
          <a:xfrm>
            <a:off x="5451475" y="2292350"/>
            <a:ext cx="1150938" cy="922338"/>
            <a:chOff x="5450774" y="2291937"/>
            <a:chExt cx="1151638" cy="922001"/>
          </a:xfrm>
        </p:grpSpPr>
        <p:grpSp>
          <p:nvGrpSpPr>
            <p:cNvPr id="67637" name="组合 250"/>
            <p:cNvGrpSpPr/>
            <p:nvPr/>
          </p:nvGrpSpPr>
          <p:grpSpPr bwMode="auto">
            <a:xfrm>
              <a:off x="6324600" y="272440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9" name="Object 27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4" name="Equation" r:id="rId45" imgW="127000" imgH="139700" progId="Equation.DSMT4">
                      <p:embed/>
                    </p:oleObj>
                  </mc:Choice>
                  <mc:Fallback>
                    <p:oleObj name="Equation" r:id="rId45" imgW="127000" imgH="1397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椭圆 248"/>
              <p:cNvSpPr/>
              <p:nvPr/>
            </p:nvSpPr>
            <p:spPr>
              <a:xfrm>
                <a:off x="6400676" y="2725167"/>
                <a:ext cx="76246" cy="7617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0" name="任意多边形 249"/>
            <p:cNvSpPr/>
            <p:nvPr/>
          </p:nvSpPr>
          <p:spPr>
            <a:xfrm>
              <a:off x="5450774" y="2291937"/>
              <a:ext cx="973730" cy="463381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16" name="组合 263"/>
          <p:cNvGrpSpPr/>
          <p:nvPr/>
        </p:nvGrpSpPr>
        <p:grpSpPr bwMode="auto">
          <a:xfrm>
            <a:off x="6324600" y="2286000"/>
            <a:ext cx="1143000" cy="915988"/>
            <a:chOff x="6324600" y="2286000"/>
            <a:chExt cx="1143000" cy="916063"/>
          </a:xfrm>
        </p:grpSpPr>
        <p:grpSp>
          <p:nvGrpSpPr>
            <p:cNvPr id="67633" name="组合 251"/>
            <p:cNvGrpSpPr/>
            <p:nvPr/>
          </p:nvGrpSpPr>
          <p:grpSpPr bwMode="auto">
            <a:xfrm>
              <a:off x="7189788" y="2712525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5" name="Object 58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5" name="Equation" r:id="rId47" imgW="127000" imgH="139700" progId="Equation.DSMT4">
                      <p:embed/>
                    </p:oleObj>
                  </mc:Choice>
                  <mc:Fallback>
                    <p:oleObj name="Equation" r:id="rId47" imgW="127000" imgH="139700" progId="Equation.DSMT4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4" name="椭圆 253"/>
              <p:cNvSpPr/>
              <p:nvPr/>
            </p:nvSpPr>
            <p:spPr>
              <a:xfrm>
                <a:off x="6400800" y="2724948"/>
                <a:ext cx="76200" cy="762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1" name="任意多边形 260"/>
            <p:cNvSpPr/>
            <p:nvPr/>
          </p:nvSpPr>
          <p:spPr>
            <a:xfrm>
              <a:off x="6324600" y="2286000"/>
              <a:ext cx="973138" cy="46358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18" name="组合 264"/>
          <p:cNvGrpSpPr/>
          <p:nvPr/>
        </p:nvGrpSpPr>
        <p:grpSpPr bwMode="auto">
          <a:xfrm>
            <a:off x="6934200" y="2286000"/>
            <a:ext cx="1114425" cy="904875"/>
            <a:chOff x="6934200" y="2286000"/>
            <a:chExt cx="1114300" cy="904188"/>
          </a:xfrm>
        </p:grpSpPr>
        <p:grpSp>
          <p:nvGrpSpPr>
            <p:cNvPr id="67629" name="组合 254"/>
            <p:cNvGrpSpPr/>
            <p:nvPr/>
          </p:nvGrpSpPr>
          <p:grpSpPr bwMode="auto">
            <a:xfrm>
              <a:off x="7770688" y="270065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1" name="Object 59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6" name="Equation" r:id="rId48" imgW="127000" imgH="139700" progId="Equation.DSMT4">
                      <p:embed/>
                    </p:oleObj>
                  </mc:Choice>
                  <mc:Fallback>
                    <p:oleObj name="Equation" r:id="rId48" imgW="127000" imgH="13970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7" name="椭圆 256"/>
              <p:cNvSpPr/>
              <p:nvPr/>
            </p:nvSpPr>
            <p:spPr>
              <a:xfrm>
                <a:off x="6400822" y="2723773"/>
                <a:ext cx="76191" cy="7614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2" name="任意多边形 261"/>
            <p:cNvSpPr/>
            <p:nvPr/>
          </p:nvSpPr>
          <p:spPr>
            <a:xfrm>
              <a:off x="6934200" y="2286000"/>
              <a:ext cx="973029" cy="46319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20" name="组合 265"/>
          <p:cNvGrpSpPr/>
          <p:nvPr/>
        </p:nvGrpSpPr>
        <p:grpSpPr bwMode="auto">
          <a:xfrm>
            <a:off x="7543800" y="2286000"/>
            <a:ext cx="1112838" cy="898525"/>
            <a:chOff x="7543800" y="2286000"/>
            <a:chExt cx="1112325" cy="899238"/>
          </a:xfrm>
        </p:grpSpPr>
        <p:grpSp>
          <p:nvGrpSpPr>
            <p:cNvPr id="67625" name="组合 257"/>
            <p:cNvGrpSpPr/>
            <p:nvPr/>
          </p:nvGrpSpPr>
          <p:grpSpPr bwMode="auto">
            <a:xfrm>
              <a:off x="8378313" y="269570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27" name="Object 60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7" name="Equation" r:id="rId49" imgW="127000" imgH="139700" progId="Equation.DSMT4">
                      <p:embed/>
                    </p:oleObj>
                  </mc:Choice>
                  <mc:Fallback>
                    <p:oleObj name="Equation" r:id="rId49" imgW="127000" imgH="13970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0" name="椭圆 259"/>
              <p:cNvSpPr/>
              <p:nvPr/>
            </p:nvSpPr>
            <p:spPr>
              <a:xfrm>
                <a:off x="6400892" y="2724600"/>
                <a:ext cx="76165" cy="762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3" name="任意多边形 262"/>
            <p:cNvSpPr/>
            <p:nvPr/>
          </p:nvSpPr>
          <p:spPr>
            <a:xfrm>
              <a:off x="7543800" y="2286000"/>
              <a:ext cx="974276" cy="46391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22" name="组合 286"/>
          <p:cNvGrpSpPr/>
          <p:nvPr/>
        </p:nvGrpSpPr>
        <p:grpSpPr bwMode="auto">
          <a:xfrm>
            <a:off x="2274888" y="1616075"/>
            <a:ext cx="1762125" cy="446088"/>
            <a:chOff x="2515363" y="1616075"/>
            <a:chExt cx="1761812" cy="446088"/>
          </a:xfrm>
        </p:grpSpPr>
        <p:graphicFrame>
          <p:nvGraphicFramePr>
            <p:cNvPr id="67623" name="Object 52"/>
            <p:cNvGraphicFramePr>
              <a:graphicFrameLocks noChangeAspect="1"/>
            </p:cNvGraphicFramePr>
            <p:nvPr/>
          </p:nvGraphicFramePr>
          <p:xfrm>
            <a:off x="2515363" y="1616075"/>
            <a:ext cx="1144587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8" name="Equation" r:id="rId50" imgW="825500" imgH="292100" progId="Equation.DSMT4">
                    <p:embed/>
                  </p:oleObj>
                </mc:Choice>
                <mc:Fallback>
                  <p:oleObj name="Equation" r:id="rId50" imgW="825500" imgH="2921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363" y="1616075"/>
                          <a:ext cx="1144587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61"/>
            <p:cNvGraphicFramePr>
              <a:graphicFrameLocks noChangeAspect="1"/>
            </p:cNvGraphicFramePr>
            <p:nvPr/>
          </p:nvGraphicFramePr>
          <p:xfrm>
            <a:off x="3635825" y="1617663"/>
            <a:ext cx="641350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9" name="Equation" r:id="rId52" imgW="292100" imgH="177800" progId="Equation.DSMT4">
                    <p:embed/>
                  </p:oleObj>
                </mc:Choice>
                <mc:Fallback>
                  <p:oleObj name="Equation" r:id="rId52" imgW="292100" imgH="1778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25" y="1617663"/>
                          <a:ext cx="641350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85"/>
          <p:cNvGrpSpPr/>
          <p:nvPr/>
        </p:nvGrpSpPr>
        <p:grpSpPr bwMode="auto">
          <a:xfrm>
            <a:off x="2932113" y="2649538"/>
            <a:ext cx="2511425" cy="481012"/>
            <a:chOff x="2931925" y="2650175"/>
            <a:chExt cx="2511915" cy="480375"/>
          </a:xfrm>
        </p:grpSpPr>
        <p:graphicFrame>
          <p:nvGraphicFramePr>
            <p:cNvPr id="67621" name="Object 63"/>
            <p:cNvGraphicFramePr>
              <a:graphicFrameLocks noChangeAspect="1"/>
            </p:cNvGraphicFramePr>
            <p:nvPr/>
          </p:nvGraphicFramePr>
          <p:xfrm>
            <a:off x="2931925" y="2650175"/>
            <a:ext cx="1144669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0" name="Equation" r:id="rId54" imgW="825500" imgH="292100" progId="Equation.DSMT4">
                    <p:embed/>
                  </p:oleObj>
                </mc:Choice>
                <mc:Fallback>
                  <p:oleObj name="Equation" r:id="rId54" imgW="825500" imgH="2921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925" y="2650175"/>
                          <a:ext cx="1144669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2" name="Object 64"/>
            <p:cNvGraphicFramePr>
              <a:graphicFrameLocks noChangeAspect="1"/>
            </p:cNvGraphicFramePr>
            <p:nvPr/>
          </p:nvGraphicFramePr>
          <p:xfrm>
            <a:off x="4042079" y="2682875"/>
            <a:ext cx="1401761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1" name="Equation" r:id="rId56" imgW="635000" imgH="203200" progId="Equation.DSMT4">
                    <p:embed/>
                  </p:oleObj>
                </mc:Choice>
                <mc:Fallback>
                  <p:oleObj name="Equation" r:id="rId56" imgW="635000" imgH="203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079" y="2682875"/>
                          <a:ext cx="1401761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87"/>
          <p:cNvGrpSpPr/>
          <p:nvPr/>
        </p:nvGrpSpPr>
        <p:grpSpPr bwMode="auto">
          <a:xfrm>
            <a:off x="2871788" y="3913188"/>
            <a:ext cx="3771900" cy="455612"/>
            <a:chOff x="4181475" y="3700463"/>
            <a:chExt cx="3771838" cy="455737"/>
          </a:xfrm>
        </p:grpSpPr>
        <p:graphicFrame>
          <p:nvGraphicFramePr>
            <p:cNvPr id="67619" name="Object 65"/>
            <p:cNvGraphicFramePr>
              <a:graphicFrameLocks noChangeAspect="1"/>
            </p:cNvGraphicFramePr>
            <p:nvPr/>
          </p:nvGraphicFramePr>
          <p:xfrm>
            <a:off x="4181475" y="3700463"/>
            <a:ext cx="11445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2" name="Equation" r:id="rId58" imgW="825500" imgH="292100" progId="Equation.DSMT4">
                    <p:embed/>
                  </p:oleObj>
                </mc:Choice>
                <mc:Fallback>
                  <p:oleObj name="Equation" r:id="rId58" imgW="825500" imgH="2921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475" y="3700463"/>
                          <a:ext cx="11445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0" name="Object 66"/>
            <p:cNvGraphicFramePr>
              <a:graphicFrameLocks noChangeAspect="1"/>
            </p:cNvGraphicFramePr>
            <p:nvPr/>
          </p:nvGraphicFramePr>
          <p:xfrm>
            <a:off x="5272025" y="3710113"/>
            <a:ext cx="268128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3" name="Equation" r:id="rId60" imgW="1218565" imgH="203200" progId="Equation.DSMT4">
                    <p:embed/>
                  </p:oleObj>
                </mc:Choice>
                <mc:Fallback>
                  <p:oleObj name="Equation" r:id="rId60" imgW="1218565" imgH="2032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025" y="3710113"/>
                          <a:ext cx="2681288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67"/>
          <p:cNvGraphicFramePr>
            <a:graphicFrameLocks noChangeAspect="1"/>
          </p:cNvGraphicFramePr>
          <p:nvPr/>
        </p:nvGraphicFramePr>
        <p:xfrm>
          <a:off x="2743200" y="5335588"/>
          <a:ext cx="11445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4" name="Equation" r:id="rId62" imgW="825500" imgH="292100" progId="Equation.DSMT4">
                  <p:embed/>
                </p:oleObj>
              </mc:Choice>
              <mc:Fallback>
                <p:oleObj name="Equation" r:id="rId62" imgW="825500" imgH="2921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35588"/>
                        <a:ext cx="11445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4"/>
          <p:cNvGraphicFramePr>
            <a:graphicFrameLocks noChangeAspect="1"/>
          </p:cNvGraphicFramePr>
          <p:nvPr/>
        </p:nvGraphicFramePr>
        <p:xfrm>
          <a:off x="1136650" y="1177925"/>
          <a:ext cx="2368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5" name="Equation" r:id="rId64" imgW="1078865" imgH="203200" progId="Equation.DSMT4">
                  <p:embed/>
                </p:oleObj>
              </mc:Choice>
              <mc:Fallback>
                <p:oleObj name="Equation" r:id="rId64" imgW="1078865" imgH="203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177925"/>
                        <a:ext cx="2368550" cy="4460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89"/>
          <p:cNvGrpSpPr/>
          <p:nvPr/>
        </p:nvGrpSpPr>
        <p:grpSpPr bwMode="auto">
          <a:xfrm>
            <a:off x="3886200" y="5334000"/>
            <a:ext cx="4038600" cy="381000"/>
            <a:chOff x="5410200" y="3505200"/>
            <a:chExt cx="3733800" cy="381000"/>
          </a:xfrm>
        </p:grpSpPr>
        <p:sp>
          <p:nvSpPr>
            <p:cNvPr id="89" name="矩形 88"/>
            <p:cNvSpPr/>
            <p:nvPr/>
          </p:nvSpPr>
          <p:spPr>
            <a:xfrm>
              <a:off x="5410200" y="3505200"/>
              <a:ext cx="37338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  <p:graphicFrame>
          <p:nvGraphicFramePr>
            <p:cNvPr id="67618" name="Object 15"/>
            <p:cNvGraphicFramePr>
              <a:graphicFrameLocks noChangeAspect="1"/>
            </p:cNvGraphicFramePr>
            <p:nvPr/>
          </p:nvGraphicFramePr>
          <p:xfrm>
            <a:off x="5410200" y="3505200"/>
            <a:ext cx="615950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6" name="Equation" r:id="rId66" imgW="279400" imgH="165100" progId="Equation.DSMT4">
                    <p:embed/>
                  </p:oleObj>
                </mc:Choice>
                <mc:Fallback>
                  <p:oleObj name="Equation" r:id="rId66" imgW="279400" imgH="165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3505200"/>
                          <a:ext cx="615950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53" name="Object 68"/>
          <p:cNvGraphicFramePr>
            <a:graphicFrameLocks noChangeAspect="1"/>
          </p:cNvGraphicFramePr>
          <p:nvPr/>
        </p:nvGraphicFramePr>
        <p:xfrm>
          <a:off x="3851275" y="5334000"/>
          <a:ext cx="40497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7" name="Equation" r:id="rId68" imgW="1841500" imgH="203200" progId="Equation.DSMT4">
                  <p:embed/>
                </p:oleObj>
              </mc:Choice>
              <mc:Fallback>
                <p:oleObj name="Equation" r:id="rId68" imgW="1841500" imgH="2032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34000"/>
                        <a:ext cx="40497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32815" y="3883660"/>
            <a:ext cx="620331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b="0" i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的可能取值分段讨论，区间左闭右开；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3708400" y="4896485"/>
          <a:ext cx="22494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1" name="Equation" r:id="rId1" imgW="1663700" imgH="584200" progId="Equation.DSMT4">
                  <p:embed/>
                </p:oleObj>
              </mc:Choice>
              <mc:Fallback>
                <p:oleObj name="Equation" r:id="rId1" imgW="1663700" imgH="584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96485"/>
                        <a:ext cx="22494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343025" y="4917123"/>
          <a:ext cx="2371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2" name="Equation" r:id="rId3" imgW="1078865" imgH="203200" progId="Equation.DSMT4">
                  <p:embed/>
                </p:oleObj>
              </mc:Choice>
              <mc:Fallback>
                <p:oleObj name="Equation" r:id="rId3" imgW="1078865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917123"/>
                        <a:ext cx="23717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48310" y="3011805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注：离散型随机变量分布函数求解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06463" y="4864735"/>
            <a:ext cx="544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  <a:cs typeface="Times New Roman" panose="02020603050405020304" pitchFamily="18" charset="0"/>
              </a:rPr>
              <a:t>(2)</a:t>
            </a:r>
            <a:endParaRPr lang="zh-CN" altLang="en-US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72225" y="493966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累积概率</a:t>
            </a: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b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593" name="组合 182"/>
          <p:cNvGrpSpPr/>
          <p:nvPr/>
        </p:nvGrpSpPr>
        <p:grpSpPr bwMode="auto">
          <a:xfrm>
            <a:off x="943610" y="-101282"/>
            <a:ext cx="2438400" cy="1676400"/>
            <a:chOff x="5867400" y="609600"/>
            <a:chExt cx="2971800" cy="1830432"/>
          </a:xfrm>
        </p:grpSpPr>
        <p:grpSp>
          <p:nvGrpSpPr>
            <p:cNvPr id="67647" name="组合 56"/>
            <p:cNvGrpSpPr/>
            <p:nvPr/>
          </p:nvGrpSpPr>
          <p:grpSpPr bwMode="auto">
            <a:xfrm>
              <a:off x="5867400" y="609600"/>
              <a:ext cx="2971800" cy="1801813"/>
              <a:chOff x="5672138" y="1460382"/>
              <a:chExt cx="2971800" cy="2213093"/>
            </a:xfrm>
          </p:grpSpPr>
          <p:grpSp>
            <p:nvGrpSpPr>
              <p:cNvPr id="67649" name="Group 5"/>
              <p:cNvGrpSpPr/>
              <p:nvPr/>
            </p:nvGrpSpPr>
            <p:grpSpPr bwMode="auto">
              <a:xfrm>
                <a:off x="5672138" y="1460382"/>
                <a:ext cx="2971800" cy="1330368"/>
                <a:chOff x="3024" y="632"/>
                <a:chExt cx="1872" cy="1330368"/>
              </a:xfrm>
            </p:grpSpPr>
            <p:sp>
              <p:nvSpPr>
                <p:cNvPr id="67658" name="Line 12"/>
                <p:cNvSpPr>
                  <a:spLocks noChangeShapeType="1"/>
                </p:cNvSpPr>
                <p:nvPr/>
              </p:nvSpPr>
              <p:spPr bwMode="auto">
                <a:xfrm>
                  <a:off x="3024" y="1331000"/>
                  <a:ext cx="187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67659" name="Line 13"/>
                <p:cNvSpPr>
                  <a:spLocks noChangeShapeType="1"/>
                </p:cNvSpPr>
                <p:nvPr/>
              </p:nvSpPr>
              <p:spPr bwMode="auto">
                <a:xfrm>
                  <a:off x="3440" y="632"/>
                  <a:ext cx="0" cy="96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p>
                  <a:endParaRPr lang="zh-CN" altLang="en-US"/>
                </a:p>
              </p:txBody>
            </p:sp>
          </p:grpSp>
          <p:graphicFrame>
            <p:nvGraphicFramePr>
              <p:cNvPr id="67650" name="Object 20"/>
              <p:cNvGraphicFramePr>
                <a:graphicFrameLocks noChangeAspect="1"/>
              </p:cNvGraphicFramePr>
              <p:nvPr/>
            </p:nvGraphicFramePr>
            <p:xfrm>
              <a:off x="5786446" y="2387596"/>
              <a:ext cx="398463" cy="39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4" name="Equation" r:id="rId5" imgW="698500" imgH="584200" progId="Equation.DSMT4">
                      <p:embed/>
                    </p:oleObj>
                  </mc:Choice>
                  <mc:Fallback>
                    <p:oleObj name="Equation" r:id="rId5" imgW="698500" imgH="5842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6446" y="2387596"/>
                            <a:ext cx="398463" cy="398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1" name="Object 31"/>
              <p:cNvGraphicFramePr>
                <a:graphicFrameLocks noChangeAspect="1"/>
              </p:cNvGraphicFramePr>
              <p:nvPr/>
            </p:nvGraphicFramePr>
            <p:xfrm>
              <a:off x="8143900" y="2791231"/>
              <a:ext cx="23812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5" name="Equation" r:id="rId7" imgW="393700" imgH="1333500" progId="Equation.DSMT4">
                      <p:embed/>
                    </p:oleObj>
                  </mc:Choice>
                  <mc:Fallback>
                    <p:oleObj name="Equation" r:id="rId7" imgW="393700" imgH="13335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791231"/>
                            <a:ext cx="238125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2" name="Object 22"/>
              <p:cNvGraphicFramePr>
                <a:graphicFrameLocks noChangeAspect="1"/>
              </p:cNvGraphicFramePr>
              <p:nvPr/>
            </p:nvGraphicFramePr>
            <p:xfrm>
              <a:off x="7475560" y="2791231"/>
              <a:ext cx="239712" cy="876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6" name="Equation" r:id="rId9" imgW="393700" imgH="1346200" progId="Equation.DSMT4">
                      <p:embed/>
                    </p:oleObj>
                  </mc:Choice>
                  <mc:Fallback>
                    <p:oleObj name="Equation" r:id="rId9" imgW="393700" imgH="13462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5560" y="2791231"/>
                            <a:ext cx="239712" cy="876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3" name="Object 23"/>
              <p:cNvGraphicFramePr>
                <a:graphicFrameLocks noChangeAspect="1"/>
              </p:cNvGraphicFramePr>
              <p:nvPr/>
            </p:nvGraphicFramePr>
            <p:xfrm>
              <a:off x="6643702" y="2795588"/>
              <a:ext cx="215900" cy="877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7" name="Equation" r:id="rId11" imgW="355600" imgH="1346200" progId="Equation.DSMT4">
                      <p:embed/>
                    </p:oleObj>
                  </mc:Choice>
                  <mc:Fallback>
                    <p:oleObj name="Equation" r:id="rId11" imgW="355600" imgH="13462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795588"/>
                            <a:ext cx="215900" cy="877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4" name="Object 24"/>
              <p:cNvGraphicFramePr>
                <a:graphicFrameLocks noChangeAspect="1"/>
              </p:cNvGraphicFramePr>
              <p:nvPr/>
            </p:nvGraphicFramePr>
            <p:xfrm>
              <a:off x="5857884" y="3000372"/>
              <a:ext cx="3302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8" name="Equation" r:id="rId13" imgW="571500" imgH="673100" progId="Equation.DSMT4">
                      <p:embed/>
                    </p:oleObj>
                  </mc:Choice>
                  <mc:Fallback>
                    <p:oleObj name="Equation" r:id="rId13" imgW="571500" imgH="6731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4" y="3000372"/>
                            <a:ext cx="3302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5" name="Object 25"/>
              <p:cNvGraphicFramePr>
                <a:graphicFrameLocks noChangeAspect="1"/>
              </p:cNvGraphicFramePr>
              <p:nvPr/>
            </p:nvGraphicFramePr>
            <p:xfrm>
              <a:off x="6643702" y="2357430"/>
              <a:ext cx="182562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79" name="Equation" r:id="rId15" imgW="292100" imgH="469900" progId="Equation.DSMT4">
                      <p:embed/>
                    </p:oleObj>
                  </mc:Choice>
                  <mc:Fallback>
                    <p:oleObj name="Equation" r:id="rId15" imgW="292100" imgH="4699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357430"/>
                            <a:ext cx="182562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6" name="Object 35"/>
              <p:cNvGraphicFramePr>
                <a:graphicFrameLocks noChangeAspect="1"/>
              </p:cNvGraphicFramePr>
              <p:nvPr/>
            </p:nvGraphicFramePr>
            <p:xfrm>
              <a:off x="7500958" y="2357430"/>
              <a:ext cx="125412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80" name="Equation" r:id="rId17" imgW="190500" imgH="457200" progId="Equation.DSMT4">
                      <p:embed/>
                    </p:oleObj>
                  </mc:Choice>
                  <mc:Fallback>
                    <p:oleObj name="Equation" r:id="rId17" imgW="190500" imgH="45720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0958" y="2357430"/>
                            <a:ext cx="125412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57" name="Object 36"/>
              <p:cNvGraphicFramePr>
                <a:graphicFrameLocks noChangeAspect="1"/>
              </p:cNvGraphicFramePr>
              <p:nvPr/>
            </p:nvGraphicFramePr>
            <p:xfrm>
              <a:off x="8143900" y="2357430"/>
              <a:ext cx="1936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81" name="Equation" r:id="rId19" imgW="317500" imgH="457200" progId="Equation.DSMT4">
                      <p:embed/>
                    </p:oleObj>
                  </mc:Choice>
                  <mc:Fallback>
                    <p:oleObj name="Equation" r:id="rId19" imgW="317500" imgH="4572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357430"/>
                            <a:ext cx="193675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7648" name="Line 13"/>
            <p:cNvSpPr>
              <a:spLocks noChangeShapeType="1"/>
            </p:cNvSpPr>
            <p:nvPr/>
          </p:nvSpPr>
          <p:spPr bwMode="auto">
            <a:xfrm>
              <a:off x="6562722" y="1373233"/>
              <a:ext cx="1" cy="106679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p>
              <a:endParaRPr lang="zh-CN" altLang="en-US"/>
            </a:p>
          </p:txBody>
        </p:sp>
      </p:grpSp>
      <p:graphicFrame>
        <p:nvGraphicFramePr>
          <p:cNvPr id="69634" name="Object 9"/>
          <p:cNvGraphicFramePr>
            <a:graphicFrameLocks noChangeAspect="1"/>
          </p:cNvGraphicFramePr>
          <p:nvPr/>
        </p:nvGraphicFramePr>
        <p:xfrm>
          <a:off x="4401185" y="549910"/>
          <a:ext cx="307149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8" name="Equation" r:id="rId21" imgW="1460500" imgH="1295400" progId="Equation.DSMT4">
                  <p:embed/>
                </p:oleObj>
              </mc:Choice>
              <mc:Fallback>
                <p:oleObj name="Equation" r:id="rId21" imgW="1460500" imgH="12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185" y="549910"/>
                        <a:ext cx="3071495" cy="225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Line 18"/>
          <p:cNvSpPr>
            <a:spLocks noChangeShapeType="1"/>
          </p:cNvSpPr>
          <p:nvPr/>
        </p:nvSpPr>
        <p:spPr bwMode="auto">
          <a:xfrm flipV="1">
            <a:off x="822325" y="2288858"/>
            <a:ext cx="3379788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67"/>
          <p:cNvGrpSpPr/>
          <p:nvPr/>
        </p:nvGrpSpPr>
        <p:grpSpPr bwMode="auto">
          <a:xfrm>
            <a:off x="2065338" y="2282508"/>
            <a:ext cx="338137" cy="561975"/>
            <a:chOff x="6729413" y="2713038"/>
            <a:chExt cx="338137" cy="561975"/>
          </a:xfrm>
        </p:grpSpPr>
        <p:sp>
          <p:nvSpPr>
            <p:cNvPr id="67664" name="TextBox 82"/>
            <p:cNvSpPr txBox="1">
              <a:spLocks noChangeArrowheads="1"/>
            </p:cNvSpPr>
            <p:nvPr/>
          </p:nvSpPr>
          <p:spPr bwMode="auto">
            <a:xfrm>
              <a:off x="6729413" y="2813050"/>
              <a:ext cx="338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6858000" y="2713038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268"/>
          <p:cNvGrpSpPr/>
          <p:nvPr/>
        </p:nvGrpSpPr>
        <p:grpSpPr bwMode="auto">
          <a:xfrm>
            <a:off x="2722563" y="2277745"/>
            <a:ext cx="338137" cy="577850"/>
            <a:chOff x="7386638" y="2708275"/>
            <a:chExt cx="338137" cy="577850"/>
          </a:xfrm>
        </p:grpSpPr>
        <p:sp>
          <p:nvSpPr>
            <p:cNvPr id="67662" name="TextBox 83"/>
            <p:cNvSpPr txBox="1">
              <a:spLocks noChangeArrowheads="1"/>
            </p:cNvSpPr>
            <p:nvPr/>
          </p:nvSpPr>
          <p:spPr bwMode="auto">
            <a:xfrm>
              <a:off x="7386638" y="2824163"/>
              <a:ext cx="338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508875" y="2708275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269"/>
          <p:cNvGrpSpPr/>
          <p:nvPr/>
        </p:nvGrpSpPr>
        <p:grpSpPr bwMode="auto">
          <a:xfrm>
            <a:off x="3402013" y="2260283"/>
            <a:ext cx="338137" cy="584200"/>
            <a:chOff x="8066088" y="2690813"/>
            <a:chExt cx="338137" cy="584200"/>
          </a:xfrm>
        </p:grpSpPr>
        <p:sp>
          <p:nvSpPr>
            <p:cNvPr id="67660" name="TextBox 84"/>
            <p:cNvSpPr txBox="1">
              <a:spLocks noChangeArrowheads="1"/>
            </p:cNvSpPr>
            <p:nvPr/>
          </p:nvSpPr>
          <p:spPr bwMode="auto">
            <a:xfrm>
              <a:off x="8066088" y="2813050"/>
              <a:ext cx="338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8181975" y="2690813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组合 266"/>
          <p:cNvGrpSpPr/>
          <p:nvPr/>
        </p:nvGrpSpPr>
        <p:grpSpPr bwMode="auto">
          <a:xfrm>
            <a:off x="787400" y="1861820"/>
            <a:ext cx="1150938" cy="922338"/>
            <a:chOff x="5450774" y="2291937"/>
            <a:chExt cx="1151638" cy="922001"/>
          </a:xfrm>
        </p:grpSpPr>
        <p:grpSp>
          <p:nvGrpSpPr>
            <p:cNvPr id="67637" name="组合 250"/>
            <p:cNvGrpSpPr/>
            <p:nvPr/>
          </p:nvGrpSpPr>
          <p:grpSpPr bwMode="auto">
            <a:xfrm>
              <a:off x="6324600" y="272440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9" name="Object 27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4" name="Equation" r:id="rId23" imgW="127000" imgH="139700" progId="Equation.DSMT4">
                      <p:embed/>
                    </p:oleObj>
                  </mc:Choice>
                  <mc:Fallback>
                    <p:oleObj name="Equation" r:id="rId23" imgW="127000" imgH="1397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9" name="椭圆 248"/>
              <p:cNvSpPr/>
              <p:nvPr/>
            </p:nvSpPr>
            <p:spPr>
              <a:xfrm>
                <a:off x="6400676" y="2725167"/>
                <a:ext cx="76246" cy="7617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0" name="任意多边形 249"/>
            <p:cNvSpPr/>
            <p:nvPr/>
          </p:nvSpPr>
          <p:spPr>
            <a:xfrm>
              <a:off x="5450774" y="2291937"/>
              <a:ext cx="973730" cy="463381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16" name="组合 263"/>
          <p:cNvGrpSpPr/>
          <p:nvPr/>
        </p:nvGrpSpPr>
        <p:grpSpPr bwMode="auto">
          <a:xfrm>
            <a:off x="1660525" y="1855470"/>
            <a:ext cx="1143000" cy="915988"/>
            <a:chOff x="6324600" y="2286000"/>
            <a:chExt cx="1143000" cy="916063"/>
          </a:xfrm>
        </p:grpSpPr>
        <p:grpSp>
          <p:nvGrpSpPr>
            <p:cNvPr id="67633" name="组合 251"/>
            <p:cNvGrpSpPr/>
            <p:nvPr/>
          </p:nvGrpSpPr>
          <p:grpSpPr bwMode="auto">
            <a:xfrm>
              <a:off x="7189788" y="2712525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5" name="Object 58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5" name="Equation" r:id="rId25" imgW="127000" imgH="139700" progId="Equation.DSMT4">
                      <p:embed/>
                    </p:oleObj>
                  </mc:Choice>
                  <mc:Fallback>
                    <p:oleObj name="Equation" r:id="rId25" imgW="127000" imgH="139700" progId="Equation.DSMT4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4" name="椭圆 253"/>
              <p:cNvSpPr/>
              <p:nvPr/>
            </p:nvSpPr>
            <p:spPr>
              <a:xfrm>
                <a:off x="6400800" y="2724948"/>
                <a:ext cx="76200" cy="762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1" name="任意多边形 260"/>
            <p:cNvSpPr/>
            <p:nvPr/>
          </p:nvSpPr>
          <p:spPr>
            <a:xfrm>
              <a:off x="6324600" y="2286000"/>
              <a:ext cx="973138" cy="46358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2" name="组合 264"/>
          <p:cNvGrpSpPr/>
          <p:nvPr/>
        </p:nvGrpSpPr>
        <p:grpSpPr bwMode="auto">
          <a:xfrm>
            <a:off x="2270125" y="1855470"/>
            <a:ext cx="1114425" cy="904875"/>
            <a:chOff x="6934200" y="2286000"/>
            <a:chExt cx="1114300" cy="904188"/>
          </a:xfrm>
        </p:grpSpPr>
        <p:grpSp>
          <p:nvGrpSpPr>
            <p:cNvPr id="67629" name="组合 254"/>
            <p:cNvGrpSpPr/>
            <p:nvPr/>
          </p:nvGrpSpPr>
          <p:grpSpPr bwMode="auto">
            <a:xfrm>
              <a:off x="7770688" y="270065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31" name="Object 59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6" name="Equation" r:id="rId26" imgW="127000" imgH="139700" progId="Equation.DSMT4">
                      <p:embed/>
                    </p:oleObj>
                  </mc:Choice>
                  <mc:Fallback>
                    <p:oleObj name="Equation" r:id="rId26" imgW="127000" imgH="13970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7" name="椭圆 256"/>
              <p:cNvSpPr/>
              <p:nvPr/>
            </p:nvSpPr>
            <p:spPr>
              <a:xfrm>
                <a:off x="6400822" y="2723773"/>
                <a:ext cx="76191" cy="76142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2" name="任意多边形 261"/>
            <p:cNvSpPr/>
            <p:nvPr/>
          </p:nvSpPr>
          <p:spPr>
            <a:xfrm>
              <a:off x="6934200" y="2286000"/>
              <a:ext cx="973029" cy="46319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  <p:grpSp>
        <p:nvGrpSpPr>
          <p:cNvPr id="6" name="组合 265"/>
          <p:cNvGrpSpPr/>
          <p:nvPr/>
        </p:nvGrpSpPr>
        <p:grpSpPr bwMode="auto">
          <a:xfrm>
            <a:off x="2879725" y="1855470"/>
            <a:ext cx="1112838" cy="898525"/>
            <a:chOff x="7543800" y="2286000"/>
            <a:chExt cx="1112325" cy="899238"/>
          </a:xfrm>
        </p:grpSpPr>
        <p:grpSp>
          <p:nvGrpSpPr>
            <p:cNvPr id="67625" name="组合 257"/>
            <p:cNvGrpSpPr/>
            <p:nvPr/>
          </p:nvGrpSpPr>
          <p:grpSpPr bwMode="auto">
            <a:xfrm>
              <a:off x="8378313" y="2695700"/>
              <a:ext cx="277812" cy="489538"/>
              <a:chOff x="6324600" y="2724400"/>
              <a:chExt cx="277812" cy="489538"/>
            </a:xfrm>
          </p:grpSpPr>
          <p:graphicFrame>
            <p:nvGraphicFramePr>
              <p:cNvPr id="67627" name="Object 60"/>
              <p:cNvGraphicFramePr>
                <a:graphicFrameLocks noChangeAspect="1"/>
              </p:cNvGraphicFramePr>
              <p:nvPr/>
            </p:nvGraphicFramePr>
            <p:xfrm>
              <a:off x="6324600" y="2907475"/>
              <a:ext cx="277812" cy="3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197" name="Equation" r:id="rId27" imgW="127000" imgH="139700" progId="Equation.DSMT4">
                      <p:embed/>
                    </p:oleObj>
                  </mc:Choice>
                  <mc:Fallback>
                    <p:oleObj name="Equation" r:id="rId27" imgW="127000" imgH="13970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24600" y="2907475"/>
                            <a:ext cx="277812" cy="3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0" name="椭圆 259"/>
              <p:cNvSpPr/>
              <p:nvPr/>
            </p:nvSpPr>
            <p:spPr>
              <a:xfrm>
                <a:off x="6400892" y="2724600"/>
                <a:ext cx="76165" cy="7626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3" name="任意多边形 262"/>
            <p:cNvSpPr/>
            <p:nvPr/>
          </p:nvSpPr>
          <p:spPr>
            <a:xfrm>
              <a:off x="7543800" y="2286000"/>
              <a:ext cx="974276" cy="463918"/>
            </a:xfrm>
            <a:custGeom>
              <a:avLst/>
              <a:gdLst>
                <a:gd name="connsiteX0" fmla="*/ 973777 w 973777"/>
                <a:gd name="connsiteY0" fmla="*/ 463138 h 463138"/>
                <a:gd name="connsiteX1" fmla="*/ 795647 w 973777"/>
                <a:gd name="connsiteY1" fmla="*/ 225631 h 463138"/>
                <a:gd name="connsiteX2" fmla="*/ 0 w 973777"/>
                <a:gd name="connsiteY2" fmla="*/ 0 h 463138"/>
                <a:gd name="connsiteX3" fmla="*/ 0 w 973777"/>
                <a:gd name="connsiteY3" fmla="*/ 0 h 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777" h="463138">
                  <a:moveTo>
                    <a:pt x="973777" y="463138"/>
                  </a:moveTo>
                  <a:cubicBezTo>
                    <a:pt x="965860" y="382979"/>
                    <a:pt x="957943" y="302821"/>
                    <a:pt x="795647" y="225631"/>
                  </a:cubicBezTo>
                  <a:cubicBezTo>
                    <a:pt x="633351" y="148441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9"/>
          <p:cNvGraphicFramePr>
            <a:graphicFrameLocks noChangeAspect="1"/>
          </p:cNvGraphicFramePr>
          <p:nvPr/>
        </p:nvGraphicFramePr>
        <p:xfrm>
          <a:off x="617220" y="594360"/>
          <a:ext cx="307149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88" name="Equation" r:id="rId1" imgW="1460500" imgH="1295400" progId="Equation.DSMT4">
                  <p:embed/>
                </p:oleObj>
              </mc:Choice>
              <mc:Fallback>
                <p:oleObj name="Equation" r:id="rId1" imgW="1460500" imgH="12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" y="594360"/>
                        <a:ext cx="3071495" cy="225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23"/>
          <p:cNvSpPr>
            <a:spLocks noChangeShapeType="1"/>
          </p:cNvSpPr>
          <p:nvPr/>
        </p:nvSpPr>
        <p:spPr bwMode="auto">
          <a:xfrm flipH="1">
            <a:off x="4814570" y="2580005"/>
            <a:ext cx="7921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Freeform 30"/>
          <p:cNvSpPr/>
          <p:nvPr/>
        </p:nvSpPr>
        <p:spPr bwMode="auto">
          <a:xfrm>
            <a:off x="5592445" y="2506980"/>
            <a:ext cx="144463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31"/>
          <p:cNvSpPr>
            <a:spLocks noChangeShapeType="1"/>
          </p:cNvSpPr>
          <p:nvPr/>
        </p:nvSpPr>
        <p:spPr bwMode="auto">
          <a:xfrm>
            <a:off x="5663883" y="213709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Freeform 32"/>
          <p:cNvSpPr/>
          <p:nvPr/>
        </p:nvSpPr>
        <p:spPr bwMode="auto">
          <a:xfrm>
            <a:off x="5592445" y="2065655"/>
            <a:ext cx="144463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Freeform 33"/>
          <p:cNvSpPr/>
          <p:nvPr/>
        </p:nvSpPr>
        <p:spPr bwMode="auto">
          <a:xfrm>
            <a:off x="6384608" y="2065655"/>
            <a:ext cx="144462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5"/>
          <p:cNvSpPr/>
          <p:nvPr/>
        </p:nvSpPr>
        <p:spPr bwMode="auto">
          <a:xfrm>
            <a:off x="7167245" y="1208405"/>
            <a:ext cx="144463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36"/>
          <p:cNvSpPr/>
          <p:nvPr/>
        </p:nvSpPr>
        <p:spPr bwMode="auto">
          <a:xfrm>
            <a:off x="7170420" y="1779905"/>
            <a:ext cx="144463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6456045" y="1851343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38"/>
          <p:cNvSpPr/>
          <p:nvPr/>
        </p:nvSpPr>
        <p:spPr bwMode="auto">
          <a:xfrm>
            <a:off x="6383020" y="1779905"/>
            <a:ext cx="144463" cy="144463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2147483646 w 62"/>
              <a:gd name="T7" fmla="*/ 2147483646 h 62"/>
              <a:gd name="T8" fmla="*/ 2147483646 w 62"/>
              <a:gd name="T9" fmla="*/ 2147483646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"/>
              <a:gd name="T16" fmla="*/ 0 h 62"/>
              <a:gd name="T17" fmla="*/ 62 w 62"/>
              <a:gd name="T18" fmla="*/ 62 h 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" h="62">
                <a:moveTo>
                  <a:pt x="8" y="54"/>
                </a:moveTo>
                <a:cubicBezTo>
                  <a:pt x="0" y="46"/>
                  <a:pt x="0" y="16"/>
                  <a:pt x="8" y="8"/>
                </a:cubicBezTo>
                <a:cubicBezTo>
                  <a:pt x="16" y="0"/>
                  <a:pt x="46" y="0"/>
                  <a:pt x="54" y="8"/>
                </a:cubicBezTo>
                <a:cubicBezTo>
                  <a:pt x="62" y="16"/>
                  <a:pt x="62" y="46"/>
                  <a:pt x="54" y="54"/>
                </a:cubicBezTo>
                <a:cubicBezTo>
                  <a:pt x="46" y="62"/>
                  <a:pt x="16" y="62"/>
                  <a:pt x="8" y="54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" name="Line 39"/>
          <p:cNvSpPr>
            <a:spLocks noChangeShapeType="1"/>
          </p:cNvSpPr>
          <p:nvPr/>
        </p:nvSpPr>
        <p:spPr bwMode="auto">
          <a:xfrm>
            <a:off x="7303770" y="1290955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28"/>
          <p:cNvGrpSpPr/>
          <p:nvPr/>
        </p:nvGrpSpPr>
        <p:grpSpPr bwMode="auto">
          <a:xfrm>
            <a:off x="4814570" y="779780"/>
            <a:ext cx="3000375" cy="2376488"/>
            <a:chOff x="657180" y="714355"/>
            <a:chExt cx="3000414" cy="2376489"/>
          </a:xfrm>
        </p:grpSpPr>
        <p:sp>
          <p:nvSpPr>
            <p:cNvPr id="69671" name="Line 21"/>
            <p:cNvSpPr>
              <a:spLocks noChangeShapeType="1"/>
            </p:cNvSpPr>
            <p:nvPr/>
          </p:nvSpPr>
          <p:spPr bwMode="auto">
            <a:xfrm>
              <a:off x="657180" y="2500309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2" name="Line 22"/>
            <p:cNvSpPr>
              <a:spLocks noChangeShapeType="1"/>
            </p:cNvSpPr>
            <p:nvPr/>
          </p:nvSpPr>
          <p:spPr bwMode="auto">
            <a:xfrm flipV="1">
              <a:off x="1500166" y="785794"/>
              <a:ext cx="0" cy="2305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673" name="Object 7"/>
            <p:cNvGraphicFramePr>
              <a:graphicFrameLocks noChangeAspect="1"/>
            </p:cNvGraphicFramePr>
            <p:nvPr/>
          </p:nvGraphicFramePr>
          <p:xfrm>
            <a:off x="1643042" y="714355"/>
            <a:ext cx="855663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9" name="Equation" r:id="rId3" imgW="342900" imgH="203200" progId="Equation.DSMT4">
                    <p:embed/>
                  </p:oleObj>
                </mc:Choice>
                <mc:Fallback>
                  <p:oleObj name="Equation" r:id="rId3" imgW="3429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042" y="714355"/>
                          <a:ext cx="855663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4" name="Object 15"/>
            <p:cNvGraphicFramePr>
              <a:graphicFrameLocks noChangeAspect="1"/>
            </p:cNvGraphicFramePr>
            <p:nvPr/>
          </p:nvGraphicFramePr>
          <p:xfrm>
            <a:off x="3428994" y="2643182"/>
            <a:ext cx="2286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90" name="Equation" r:id="rId5" imgW="165100" imgH="190500" progId="Equation.DSMT4">
                    <p:embed/>
                  </p:oleObj>
                </mc:Choice>
                <mc:Fallback>
                  <p:oleObj name="Equation" r:id="rId5" imgW="165100" imgH="190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4" y="2643182"/>
                          <a:ext cx="228600" cy="25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5" name="Text Box 24"/>
            <p:cNvSpPr txBox="1">
              <a:spLocks noChangeArrowheads="1"/>
            </p:cNvSpPr>
            <p:nvPr/>
          </p:nvSpPr>
          <p:spPr bwMode="auto">
            <a:xfrm>
              <a:off x="1201536" y="2457386"/>
              <a:ext cx="3129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</a:rPr>
                <a:t>o</a:t>
              </a:r>
              <a:endParaRPr lang="en-US" altLang="zh-CN" sz="20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43"/>
          <p:cNvGrpSpPr/>
          <p:nvPr/>
        </p:nvGrpSpPr>
        <p:grpSpPr bwMode="auto">
          <a:xfrm>
            <a:off x="5237163" y="1065530"/>
            <a:ext cx="2242820" cy="1900238"/>
            <a:chOff x="2494287" y="4071943"/>
            <a:chExt cx="2242989" cy="1900291"/>
          </a:xfrm>
        </p:grpSpPr>
        <p:grpSp>
          <p:nvGrpSpPr>
            <p:cNvPr id="69660" name="组合 45"/>
            <p:cNvGrpSpPr/>
            <p:nvPr/>
          </p:nvGrpSpPr>
          <p:grpSpPr bwMode="auto">
            <a:xfrm>
              <a:off x="2494287" y="4071943"/>
              <a:ext cx="2242989" cy="1900291"/>
              <a:chOff x="1079798" y="1000130"/>
              <a:chExt cx="2243003" cy="1900283"/>
            </a:xfrm>
          </p:grpSpPr>
          <p:sp>
            <p:nvSpPr>
              <p:cNvPr id="69662" name="Text Box 24"/>
              <p:cNvSpPr txBox="1">
                <a:spLocks noChangeArrowheads="1"/>
              </p:cNvSpPr>
              <p:nvPr/>
            </p:nvSpPr>
            <p:spPr bwMode="auto">
              <a:xfrm>
                <a:off x="2152631" y="2500306"/>
                <a:ext cx="312908" cy="40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0">
                    <a:solidFill>
                      <a:schemeClr val="tx1"/>
                    </a:solidFill>
                  </a:rPr>
                  <a:t>1</a:t>
                </a:r>
                <a:endParaRPr lang="en-US" altLang="zh-CN" sz="2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663" name="Text Box 27"/>
              <p:cNvSpPr txBox="1">
                <a:spLocks noChangeArrowheads="1"/>
              </p:cNvSpPr>
              <p:nvPr/>
            </p:nvSpPr>
            <p:spPr bwMode="auto">
              <a:xfrm>
                <a:off x="3009893" y="2500306"/>
                <a:ext cx="312908" cy="400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b="0">
                    <a:solidFill>
                      <a:schemeClr val="tx1"/>
                    </a:solidFill>
                  </a:rPr>
                  <a:t>2</a:t>
                </a:r>
                <a:endParaRPr lang="en-US" altLang="zh-CN" sz="2000" b="0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9664" name="Object 8"/>
              <p:cNvGraphicFramePr>
                <a:graphicFrameLocks noChangeAspect="1"/>
              </p:cNvGraphicFramePr>
              <p:nvPr/>
            </p:nvGraphicFramePr>
            <p:xfrm>
              <a:off x="1079798" y="1958368"/>
              <a:ext cx="323876" cy="398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91" name="Equation" r:id="rId7" imgW="165100" imgH="203200" progId="Equation.DSMT4">
                      <p:embed/>
                    </p:oleObj>
                  </mc:Choice>
                  <mc:Fallback>
                    <p:oleObj name="Equation" r:id="rId7" imgW="165100" imgH="2032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9798" y="1958368"/>
                            <a:ext cx="323876" cy="398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5" name="Object 12"/>
              <p:cNvGraphicFramePr>
                <a:graphicFrameLocks noChangeAspect="1"/>
              </p:cNvGraphicFramePr>
              <p:nvPr/>
            </p:nvGraphicFramePr>
            <p:xfrm>
              <a:off x="1286522" y="1000130"/>
              <a:ext cx="161925" cy="301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92" name="Equation" r:id="rId9" imgW="88900" imgH="164465" progId="Equation.DSMT4">
                      <p:embed/>
                    </p:oleObj>
                  </mc:Choice>
                  <mc:Fallback>
                    <p:oleObj name="Equation" r:id="rId9" imgW="88900" imgH="164465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6522" y="1000130"/>
                            <a:ext cx="161925" cy="301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666" name="Object 6"/>
              <p:cNvGraphicFramePr>
                <a:graphicFrameLocks noChangeAspect="1"/>
              </p:cNvGraphicFramePr>
              <p:nvPr/>
            </p:nvGraphicFramePr>
            <p:xfrm>
              <a:off x="1151559" y="1603394"/>
              <a:ext cx="321971" cy="3968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793" name="Equation" r:id="rId11" imgW="165100" imgH="203200" progId="Equation.DSMT4">
                      <p:embed/>
                    </p:oleObj>
                  </mc:Choice>
                  <mc:Fallback>
                    <p:oleObj name="Equation" r:id="rId11" imgW="165100" imgH="203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1559" y="1603394"/>
                            <a:ext cx="321971" cy="3968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9667" name="直接连接符 37"/>
              <p:cNvCxnSpPr>
                <a:cxnSpLocks noChangeShapeType="1"/>
              </p:cNvCxnSpPr>
              <p:nvPr/>
            </p:nvCxnSpPr>
            <p:spPr bwMode="auto">
              <a:xfrm>
                <a:off x="1500166" y="1785926"/>
                <a:ext cx="142876" cy="1588"/>
              </a:xfrm>
              <a:prstGeom prst="line">
                <a:avLst/>
              </a:prstGeom>
              <a:noFill/>
              <a:ln w="9525" algn="ctr">
                <a:solidFill>
                  <a:srgbClr val="00458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8" name="直接连接符 39"/>
              <p:cNvCxnSpPr>
                <a:cxnSpLocks noChangeShapeType="1"/>
              </p:cNvCxnSpPr>
              <p:nvPr/>
            </p:nvCxnSpPr>
            <p:spPr bwMode="auto">
              <a:xfrm>
                <a:off x="1500165" y="1214443"/>
                <a:ext cx="142876" cy="1588"/>
              </a:xfrm>
              <a:prstGeom prst="line">
                <a:avLst/>
              </a:prstGeom>
              <a:noFill/>
              <a:ln w="9525" algn="ctr">
                <a:solidFill>
                  <a:srgbClr val="00458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69" name="直接连接符 4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228032" y="2428868"/>
                <a:ext cx="142876" cy="1588"/>
              </a:xfrm>
              <a:prstGeom prst="line">
                <a:avLst/>
              </a:prstGeom>
              <a:noFill/>
              <a:ln w="9525" algn="ctr">
                <a:solidFill>
                  <a:srgbClr val="00458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670" name="直接连接符 4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085294" y="2428868"/>
                <a:ext cx="143670" cy="794"/>
              </a:xfrm>
              <a:prstGeom prst="line">
                <a:avLst/>
              </a:prstGeom>
              <a:noFill/>
              <a:ln w="9525" algn="ctr">
                <a:solidFill>
                  <a:srgbClr val="00458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9661" name="直接连接符 37"/>
            <p:cNvCxnSpPr>
              <a:cxnSpLocks noChangeShapeType="1"/>
            </p:cNvCxnSpPr>
            <p:nvPr/>
          </p:nvCxnSpPr>
          <p:spPr bwMode="auto">
            <a:xfrm>
              <a:off x="2928926" y="5141924"/>
              <a:ext cx="142875" cy="1588"/>
            </a:xfrm>
            <a:prstGeom prst="line">
              <a:avLst/>
            </a:prstGeom>
            <a:noFill/>
            <a:ln w="9525" algn="ctr">
              <a:solidFill>
                <a:srgbClr val="00458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" name="TextBox 23"/>
          <p:cNvSpPr txBox="1">
            <a:spLocks noChangeArrowheads="1"/>
          </p:cNvSpPr>
          <p:nvPr/>
        </p:nvSpPr>
        <p:spPr bwMode="auto">
          <a:xfrm>
            <a:off x="409575" y="3365818"/>
            <a:ext cx="5108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注：离散型随机变量分布函数的特点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Text Box 11"/>
          <p:cNvSpPr txBox="1">
            <a:spLocks noChangeArrowheads="1"/>
          </p:cNvSpPr>
          <p:nvPr/>
        </p:nvSpPr>
        <p:spPr bwMode="auto">
          <a:xfrm>
            <a:off x="1019175" y="3903980"/>
            <a:ext cx="84296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阶梯形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分段函数，</a:t>
            </a:r>
            <a:endParaRPr lang="en-US" altLang="zh-CN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1019175" y="5046980"/>
            <a:ext cx="797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右连续的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分段区间左闭右开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4551363" y="3924618"/>
            <a:ext cx="38433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跳跃间断点是</a:t>
            </a:r>
            <a:r>
              <a:rPr lang="en-US" altLang="zh-CN" b="0" i="1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的可能取值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b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019800" y="444849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跳跃值</a:t>
            </a:r>
            <a:endParaRPr lang="zh-CN" altLang="en-US" b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1513205" y="4441825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4" name="Equation" r:id="rId13" imgW="1790700" imgH="431800" progId="Equation.DSMT4">
                  <p:embed/>
                </p:oleObj>
              </mc:Choice>
              <mc:Fallback>
                <p:oleObj name="Equation" r:id="rId13" imgW="17907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205" y="4441825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3352800" y="444182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95" name="Equation" r:id="rId15" imgW="2514600" imgH="431800" progId="Equation.DSMT4">
                  <p:embed/>
                </p:oleObj>
              </mc:Choice>
              <mc:Fallback>
                <p:oleObj name="Equation" r:id="rId15" imgW="25146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41825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27880" y="1264920"/>
            <a:ext cx="3307080" cy="2835910"/>
            <a:chOff x="7288" y="749"/>
            <a:chExt cx="5208" cy="4466"/>
          </a:xfrm>
        </p:grpSpPr>
        <p:sp>
          <p:nvSpPr>
            <p:cNvPr id="7" name="圆角矩形 6"/>
            <p:cNvSpPr/>
            <p:nvPr/>
          </p:nvSpPr>
          <p:spPr>
            <a:xfrm>
              <a:off x="7288" y="749"/>
              <a:ext cx="5209" cy="446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4" name="Object 9"/>
            <p:cNvGraphicFramePr>
              <a:graphicFrameLocks noChangeAspect="1"/>
            </p:cNvGraphicFramePr>
            <p:nvPr/>
          </p:nvGraphicFramePr>
          <p:xfrm>
            <a:off x="7422" y="1519"/>
            <a:ext cx="4837" cy="3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88" name="Equation" r:id="rId1" imgW="1460500" imgH="1295400" progId="Equation.DSMT4">
                    <p:embed/>
                  </p:oleObj>
                </mc:Choice>
                <mc:Fallback>
                  <p:oleObj name="Equation" r:id="rId1" imgW="1460500" imgH="1295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2" y="1519"/>
                          <a:ext cx="4837" cy="3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7343" y="848"/>
              <a:ext cx="220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分布函数</a:t>
              </a:r>
              <a:endPara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260" y="1337945"/>
            <a:ext cx="2807970" cy="2736850"/>
            <a:chOff x="1076" y="864"/>
            <a:chExt cx="4422" cy="4310"/>
          </a:xfrm>
        </p:grpSpPr>
        <p:sp>
          <p:nvSpPr>
            <p:cNvPr id="6" name="圆角矩形 5"/>
            <p:cNvSpPr/>
            <p:nvPr/>
          </p:nvSpPr>
          <p:spPr>
            <a:xfrm>
              <a:off x="1076" y="864"/>
              <a:ext cx="4423" cy="43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1452" y="959"/>
              <a:ext cx="172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分布律</a:t>
              </a:r>
              <a:endParaRPr lang="zh-CN" altLang="en-US" b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593" name="组合 182"/>
            <p:cNvGrpSpPr/>
            <p:nvPr/>
          </p:nvGrpSpPr>
          <p:grpSpPr bwMode="auto">
            <a:xfrm>
              <a:off x="1363" y="1079"/>
              <a:ext cx="3840" cy="2640"/>
              <a:chOff x="5867400" y="609600"/>
              <a:chExt cx="2971800" cy="1830432"/>
            </a:xfrm>
          </p:grpSpPr>
          <p:grpSp>
            <p:nvGrpSpPr>
              <p:cNvPr id="67647" name="组合 56"/>
              <p:cNvGrpSpPr/>
              <p:nvPr/>
            </p:nvGrpSpPr>
            <p:grpSpPr bwMode="auto">
              <a:xfrm>
                <a:off x="5867400" y="609600"/>
                <a:ext cx="2971800" cy="1801813"/>
                <a:chOff x="5672138" y="1460382"/>
                <a:chExt cx="2971800" cy="2213093"/>
              </a:xfrm>
            </p:grpSpPr>
            <p:grpSp>
              <p:nvGrpSpPr>
                <p:cNvPr id="67649" name="Group 5"/>
                <p:cNvGrpSpPr/>
                <p:nvPr/>
              </p:nvGrpSpPr>
              <p:grpSpPr bwMode="auto">
                <a:xfrm>
                  <a:off x="5672138" y="1460382"/>
                  <a:ext cx="2971800" cy="1330368"/>
                  <a:chOff x="3024" y="632"/>
                  <a:chExt cx="1872" cy="1330368"/>
                </a:xfrm>
              </p:grpSpPr>
              <p:sp>
                <p:nvSpPr>
                  <p:cNvPr id="6765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1331000"/>
                    <a:ext cx="187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p>
                    <a:endParaRPr lang="zh-CN" altLang="en-US"/>
                  </a:p>
                </p:txBody>
              </p:sp>
              <p:sp>
                <p:nvSpPr>
                  <p:cNvPr id="6765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440" y="632"/>
                    <a:ext cx="0" cy="960"/>
                  </a:xfrm>
                  <a:prstGeom prst="line">
                    <a:avLst/>
                  </a:prstGeom>
                  <a:noFill/>
                  <a:ln w="22225">
                    <a:solidFill>
                      <a:srgbClr val="FF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67650" name="Object 20"/>
                <p:cNvGraphicFramePr>
                  <a:graphicFrameLocks noChangeAspect="1"/>
                </p:cNvGraphicFramePr>
                <p:nvPr/>
              </p:nvGraphicFramePr>
              <p:xfrm>
                <a:off x="5786446" y="2387596"/>
                <a:ext cx="398463" cy="398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4" name="Equation" r:id="rId3" imgW="698500" imgH="584200" progId="Equation.DSMT4">
                        <p:embed/>
                      </p:oleObj>
                    </mc:Choice>
                    <mc:Fallback>
                      <p:oleObj name="Equation" r:id="rId3" imgW="698500" imgH="584200" progId="Equation.DSMT4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86446" y="2387596"/>
                              <a:ext cx="398463" cy="3984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1" name="Object 31"/>
                <p:cNvGraphicFramePr>
                  <a:graphicFrameLocks noChangeAspect="1"/>
                </p:cNvGraphicFramePr>
                <p:nvPr/>
              </p:nvGraphicFramePr>
              <p:xfrm>
                <a:off x="8143900" y="2791231"/>
                <a:ext cx="238125" cy="863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5" name="Equation" r:id="rId5" imgW="393700" imgH="1333500" progId="Equation.DSMT4">
                        <p:embed/>
                      </p:oleObj>
                    </mc:Choice>
                    <mc:Fallback>
                      <p:oleObj name="Equation" r:id="rId5" imgW="393700" imgH="1333500" progId="Equation.DSMT4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43900" y="2791231"/>
                              <a:ext cx="238125" cy="863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2" name="Object 22"/>
                <p:cNvGraphicFramePr>
                  <a:graphicFrameLocks noChangeAspect="1"/>
                </p:cNvGraphicFramePr>
                <p:nvPr/>
              </p:nvGraphicFramePr>
              <p:xfrm>
                <a:off x="7475560" y="2791231"/>
                <a:ext cx="239712" cy="8763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6" name="Equation" r:id="rId7" imgW="393700" imgH="1346200" progId="Equation.DSMT4">
                        <p:embed/>
                      </p:oleObj>
                    </mc:Choice>
                    <mc:Fallback>
                      <p:oleObj name="Equation" r:id="rId7" imgW="393700" imgH="1346200" progId="Equation.DSMT4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75560" y="2791231"/>
                              <a:ext cx="239712" cy="8763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3" name="Object 23"/>
                <p:cNvGraphicFramePr>
                  <a:graphicFrameLocks noChangeAspect="1"/>
                </p:cNvGraphicFramePr>
                <p:nvPr/>
              </p:nvGraphicFramePr>
              <p:xfrm>
                <a:off x="6643702" y="2795588"/>
                <a:ext cx="215900" cy="8778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7" name="Equation" r:id="rId9" imgW="355600" imgH="1346200" progId="Equation.DSMT4">
                        <p:embed/>
                      </p:oleObj>
                    </mc:Choice>
                    <mc:Fallback>
                      <p:oleObj name="Equation" r:id="rId9" imgW="355600" imgH="1346200" progId="Equation.DSMT4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3702" y="2795588"/>
                              <a:ext cx="215900" cy="8778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4" name="Object 24"/>
                <p:cNvGraphicFramePr>
                  <a:graphicFrameLocks noChangeAspect="1"/>
                </p:cNvGraphicFramePr>
                <p:nvPr/>
              </p:nvGraphicFramePr>
              <p:xfrm>
                <a:off x="5857884" y="3000372"/>
                <a:ext cx="330200" cy="4524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8" name="Equation" r:id="rId11" imgW="571500" imgH="673100" progId="Equation.DSMT4">
                        <p:embed/>
                      </p:oleObj>
                    </mc:Choice>
                    <mc:Fallback>
                      <p:oleObj name="Equation" r:id="rId11" imgW="571500" imgH="673100" progId="Equation.DSMT4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57884" y="3000372"/>
                              <a:ext cx="330200" cy="452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5" name="Object 25"/>
                <p:cNvGraphicFramePr>
                  <a:graphicFrameLocks noChangeAspect="1"/>
                </p:cNvGraphicFramePr>
                <p:nvPr/>
              </p:nvGraphicFramePr>
              <p:xfrm>
                <a:off x="6643702" y="2357430"/>
                <a:ext cx="182562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79" name="Equation" r:id="rId13" imgW="292100" imgH="469900" progId="Equation.DSMT4">
                        <p:embed/>
                      </p:oleObj>
                    </mc:Choice>
                    <mc:Fallback>
                      <p:oleObj name="Equation" r:id="rId13" imgW="292100" imgH="469900" progId="Equation.DSMT4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43702" y="2357430"/>
                              <a:ext cx="182562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6" name="Object 35"/>
                <p:cNvGraphicFramePr>
                  <a:graphicFrameLocks noChangeAspect="1"/>
                </p:cNvGraphicFramePr>
                <p:nvPr/>
              </p:nvGraphicFramePr>
              <p:xfrm>
                <a:off x="7500958" y="2357430"/>
                <a:ext cx="125412" cy="3190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80" name="Equation" r:id="rId15" imgW="190500" imgH="457200" progId="Equation.DSMT4">
                        <p:embed/>
                      </p:oleObj>
                    </mc:Choice>
                    <mc:Fallback>
                      <p:oleObj name="Equation" r:id="rId15" imgW="190500" imgH="457200" progId="Equation.DSMT4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500958" y="2357430"/>
                              <a:ext cx="125412" cy="3190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657" name="Object 36"/>
                <p:cNvGraphicFramePr>
                  <a:graphicFrameLocks noChangeAspect="1"/>
                </p:cNvGraphicFramePr>
                <p:nvPr/>
              </p:nvGraphicFramePr>
              <p:xfrm>
                <a:off x="8143900" y="2357430"/>
                <a:ext cx="193675" cy="317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8181" name="Equation" r:id="rId17" imgW="317500" imgH="457200" progId="Equation.DSMT4">
                        <p:embed/>
                      </p:oleObj>
                    </mc:Choice>
                    <mc:Fallback>
                      <p:oleObj name="Equation" r:id="rId17" imgW="317500" imgH="457200" progId="Equation.DSMT4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43900" y="2357430"/>
                              <a:ext cx="193675" cy="3175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7648" name="Line 13"/>
              <p:cNvSpPr>
                <a:spLocks noChangeShapeType="1"/>
              </p:cNvSpPr>
              <p:nvPr/>
            </p:nvSpPr>
            <p:spPr bwMode="auto">
              <a:xfrm>
                <a:off x="6562722" y="1373233"/>
                <a:ext cx="1" cy="106679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p>
                <a:endParaRPr lang="zh-CN" altLang="en-US"/>
              </a:p>
            </p:txBody>
          </p:sp>
        </p:grpSp>
      </p:grpSp>
      <p:sp>
        <p:nvSpPr>
          <p:cNvPr id="13" name="右箭头 12"/>
          <p:cNvSpPr/>
          <p:nvPr/>
        </p:nvSpPr>
        <p:spPr>
          <a:xfrm>
            <a:off x="3707765" y="2129790"/>
            <a:ext cx="720090" cy="215900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10800000">
            <a:off x="3668395" y="2611755"/>
            <a:ext cx="720090" cy="215900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4494530" y="3140710"/>
            <a:ext cx="4253865" cy="2514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851660" y="3141345"/>
            <a:ext cx="2398395" cy="2514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31" name="Object 3"/>
          <p:cNvGraphicFramePr>
            <a:graphicFrameLocks noChangeAspect="1"/>
          </p:cNvGraphicFramePr>
          <p:nvPr/>
        </p:nvGraphicFramePr>
        <p:xfrm>
          <a:off x="3605848" y="3819208"/>
          <a:ext cx="5794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8" name="Equation" r:id="rId1" imgW="254000" imgH="393700" progId="Equation.DSMT4">
                  <p:embed/>
                </p:oleObj>
              </mc:Choice>
              <mc:Fallback>
                <p:oleObj name="Equation" r:id="rId1" imgW="254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848" y="3819208"/>
                        <a:ext cx="5794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2"/>
          <p:cNvGraphicFramePr>
            <a:graphicFrameLocks noChangeAspect="1"/>
          </p:cNvGraphicFramePr>
          <p:nvPr/>
        </p:nvGraphicFramePr>
        <p:xfrm>
          <a:off x="6900863" y="4686300"/>
          <a:ext cx="9906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9" name="Equation" r:id="rId3" imgW="431800" imgH="393700" progId="Equation.DSMT4">
                  <p:embed/>
                </p:oleObj>
              </mc:Choice>
              <mc:Fallback>
                <p:oleObj name="Equation" r:id="rId3" imgW="431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686300"/>
                        <a:ext cx="9906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3"/>
          <p:cNvGraphicFramePr>
            <a:graphicFrameLocks noChangeAspect="1"/>
          </p:cNvGraphicFramePr>
          <p:nvPr/>
        </p:nvGraphicFramePr>
        <p:xfrm>
          <a:off x="7944485" y="4686300"/>
          <a:ext cx="6111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0" name="Equation" r:id="rId5" imgW="266700" imgH="393065" progId="Equation.DSMT4">
                  <p:embed/>
                </p:oleObj>
              </mc:Choice>
              <mc:Fallback>
                <p:oleObj name="Equation" r:id="rId5" imgW="266700" imgH="39306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485" y="4686300"/>
                        <a:ext cx="6111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637088" y="3301365"/>
          <a:ext cx="1784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3" name="Equation" r:id="rId7" imgW="812165" imgH="203200" progId="Equation.DSMT4">
                  <p:embed/>
                </p:oleObj>
              </mc:Choice>
              <mc:Fallback>
                <p:oleObj name="Equation" r:id="rId7" imgW="812165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3301365"/>
                        <a:ext cx="1784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4580573" y="4899025"/>
          <a:ext cx="23415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4" name="Equation" r:id="rId9" imgW="1066165" imgH="203200" progId="Equation.DSMT4">
                  <p:embed/>
                </p:oleObj>
              </mc:Choice>
              <mc:Fallback>
                <p:oleObj name="Equation" r:id="rId9" imgW="1066165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573" y="4899025"/>
                        <a:ext cx="23415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2148523" y="3108325"/>
          <a:ext cx="1422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5" name="Equation" r:id="rId11" imgW="647700" imgH="393700" progId="Equation.DSMT4">
                  <p:embed/>
                </p:oleObj>
              </mc:Choice>
              <mc:Fallback>
                <p:oleObj name="Equation" r:id="rId11" imgW="6477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523" y="3108325"/>
                        <a:ext cx="1422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/>
        </p:nvGraphicFramePr>
        <p:xfrm>
          <a:off x="2021205" y="4719320"/>
          <a:ext cx="10620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13" imgW="482600" imgH="393700" progId="Equation.DSMT4">
                  <p:embed/>
                </p:oleObj>
              </mc:Choice>
              <mc:Fallback>
                <p:oleObj name="Equation" r:id="rId13" imgW="4826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205" y="4719320"/>
                        <a:ext cx="10620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2"/>
          <p:cNvGrpSpPr/>
          <p:nvPr/>
        </p:nvGrpSpPr>
        <p:grpSpPr bwMode="auto">
          <a:xfrm>
            <a:off x="1039495" y="165100"/>
            <a:ext cx="2971800" cy="2212975"/>
            <a:chOff x="5629275" y="3114675"/>
            <a:chExt cx="2971800" cy="2212975"/>
          </a:xfrm>
        </p:grpSpPr>
        <p:grpSp>
          <p:nvGrpSpPr>
            <p:cNvPr id="66575" name="组合 56"/>
            <p:cNvGrpSpPr/>
            <p:nvPr/>
          </p:nvGrpSpPr>
          <p:grpSpPr bwMode="auto">
            <a:xfrm>
              <a:off x="5629275" y="3114675"/>
              <a:ext cx="2971800" cy="2212975"/>
              <a:chOff x="5672138" y="1460382"/>
              <a:chExt cx="2971800" cy="2213093"/>
            </a:xfrm>
          </p:grpSpPr>
          <p:grpSp>
            <p:nvGrpSpPr>
              <p:cNvPr id="66577" name="Group 5"/>
              <p:cNvGrpSpPr/>
              <p:nvPr/>
            </p:nvGrpSpPr>
            <p:grpSpPr bwMode="auto">
              <a:xfrm>
                <a:off x="5672138" y="1460382"/>
                <a:ext cx="2971800" cy="1330368"/>
                <a:chOff x="3024" y="632"/>
                <a:chExt cx="1872" cy="1330368"/>
              </a:xfrm>
            </p:grpSpPr>
            <p:sp>
              <p:nvSpPr>
                <p:cNvPr id="66586" name="Line 12"/>
                <p:cNvSpPr>
                  <a:spLocks noChangeShapeType="1"/>
                </p:cNvSpPr>
                <p:nvPr/>
              </p:nvSpPr>
              <p:spPr bwMode="auto">
                <a:xfrm>
                  <a:off x="3024" y="1331000"/>
                  <a:ext cx="1872" cy="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66587" name="Line 13"/>
                <p:cNvSpPr>
                  <a:spLocks noChangeShapeType="1"/>
                </p:cNvSpPr>
                <p:nvPr/>
              </p:nvSpPr>
              <p:spPr bwMode="auto">
                <a:xfrm>
                  <a:off x="3440" y="632"/>
                  <a:ext cx="0" cy="960"/>
                </a:xfrm>
                <a:prstGeom prst="line">
                  <a:avLst/>
                </a:prstGeom>
                <a:noFill/>
                <a:ln w="222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p>
                  <a:endParaRPr lang="zh-CN" altLang="en-US"/>
                </a:p>
              </p:txBody>
            </p:sp>
          </p:grpSp>
          <p:graphicFrame>
            <p:nvGraphicFramePr>
              <p:cNvPr id="66578" name="Object 20"/>
              <p:cNvGraphicFramePr>
                <a:graphicFrameLocks noChangeAspect="1"/>
              </p:cNvGraphicFramePr>
              <p:nvPr/>
            </p:nvGraphicFramePr>
            <p:xfrm>
              <a:off x="5786446" y="2387596"/>
              <a:ext cx="398463" cy="398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79" name="Equation" r:id="rId15" imgW="698500" imgH="584200" progId="Equation.DSMT4">
                      <p:embed/>
                    </p:oleObj>
                  </mc:Choice>
                  <mc:Fallback>
                    <p:oleObj name="Equation" r:id="rId15" imgW="698500" imgH="5842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6446" y="2387596"/>
                            <a:ext cx="398463" cy="3984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79" name="Object 21"/>
              <p:cNvGraphicFramePr>
                <a:graphicFrameLocks noChangeAspect="1"/>
              </p:cNvGraphicFramePr>
              <p:nvPr/>
            </p:nvGraphicFramePr>
            <p:xfrm>
              <a:off x="8143900" y="2791231"/>
              <a:ext cx="238125" cy="863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0" name="Equation" r:id="rId17" imgW="393700" imgH="1333500" progId="Equation.DSMT4">
                      <p:embed/>
                    </p:oleObj>
                  </mc:Choice>
                  <mc:Fallback>
                    <p:oleObj name="Equation" r:id="rId17" imgW="393700" imgH="133350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791231"/>
                            <a:ext cx="238125" cy="863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0" name="Object 22"/>
              <p:cNvGraphicFramePr>
                <a:graphicFrameLocks noChangeAspect="1"/>
              </p:cNvGraphicFramePr>
              <p:nvPr/>
            </p:nvGraphicFramePr>
            <p:xfrm>
              <a:off x="7475560" y="2791231"/>
              <a:ext cx="239712" cy="876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1" name="Equation" r:id="rId19" imgW="393700" imgH="1346200" progId="Equation.DSMT4">
                      <p:embed/>
                    </p:oleObj>
                  </mc:Choice>
                  <mc:Fallback>
                    <p:oleObj name="Equation" r:id="rId19" imgW="393700" imgH="13462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5560" y="2791231"/>
                            <a:ext cx="239712" cy="876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1" name="Object 23"/>
              <p:cNvGraphicFramePr>
                <a:graphicFrameLocks noChangeAspect="1"/>
              </p:cNvGraphicFramePr>
              <p:nvPr/>
            </p:nvGraphicFramePr>
            <p:xfrm>
              <a:off x="6643702" y="2795588"/>
              <a:ext cx="215900" cy="877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2" name="Equation" r:id="rId21" imgW="355600" imgH="1346200" progId="Equation.DSMT4">
                      <p:embed/>
                    </p:oleObj>
                  </mc:Choice>
                  <mc:Fallback>
                    <p:oleObj name="Equation" r:id="rId21" imgW="355600" imgH="13462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795588"/>
                            <a:ext cx="215900" cy="8778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2" name="Object 24"/>
              <p:cNvGraphicFramePr>
                <a:graphicFrameLocks noChangeAspect="1"/>
              </p:cNvGraphicFramePr>
              <p:nvPr/>
            </p:nvGraphicFramePr>
            <p:xfrm>
              <a:off x="5857884" y="3000372"/>
              <a:ext cx="3302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3" name="Equation" r:id="rId23" imgW="571500" imgH="673100" progId="Equation.DSMT4">
                      <p:embed/>
                    </p:oleObj>
                  </mc:Choice>
                  <mc:Fallback>
                    <p:oleObj name="Equation" r:id="rId23" imgW="571500" imgH="6731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4" y="3000372"/>
                            <a:ext cx="3302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3" name="Object 25"/>
              <p:cNvGraphicFramePr>
                <a:graphicFrameLocks noChangeAspect="1"/>
              </p:cNvGraphicFramePr>
              <p:nvPr/>
            </p:nvGraphicFramePr>
            <p:xfrm>
              <a:off x="6643702" y="2357430"/>
              <a:ext cx="182562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4" name="Equation" r:id="rId25" imgW="292100" imgH="469900" progId="Equation.DSMT4">
                      <p:embed/>
                    </p:oleObj>
                  </mc:Choice>
                  <mc:Fallback>
                    <p:oleObj name="Equation" r:id="rId25" imgW="292100" imgH="46990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702" y="2357430"/>
                            <a:ext cx="182562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4" name="Object 26"/>
              <p:cNvGraphicFramePr>
                <a:graphicFrameLocks noChangeAspect="1"/>
              </p:cNvGraphicFramePr>
              <p:nvPr/>
            </p:nvGraphicFramePr>
            <p:xfrm>
              <a:off x="7500958" y="2357430"/>
              <a:ext cx="125412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5" name="Equation" r:id="rId27" imgW="190500" imgH="457200" progId="Equation.DSMT4">
                      <p:embed/>
                    </p:oleObj>
                  </mc:Choice>
                  <mc:Fallback>
                    <p:oleObj name="Equation" r:id="rId27" imgW="190500" imgH="4572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0958" y="2357430"/>
                            <a:ext cx="125412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585" name="Object 27"/>
              <p:cNvGraphicFramePr>
                <a:graphicFrameLocks noChangeAspect="1"/>
              </p:cNvGraphicFramePr>
              <p:nvPr/>
            </p:nvGraphicFramePr>
            <p:xfrm>
              <a:off x="8143900" y="2357430"/>
              <a:ext cx="19367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86" name="Equation" r:id="rId29" imgW="317500" imgH="457200" progId="Equation.DSMT4">
                      <p:embed/>
                    </p:oleObj>
                  </mc:Choice>
                  <mc:Fallback>
                    <p:oleObj name="Equation" r:id="rId29" imgW="317500" imgH="4572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43900" y="2357430"/>
                            <a:ext cx="193675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576" name="Line 13"/>
            <p:cNvSpPr>
              <a:spLocks noChangeShapeType="1"/>
            </p:cNvSpPr>
            <p:nvPr/>
          </p:nvSpPr>
          <p:spPr bwMode="auto">
            <a:xfrm>
              <a:off x="6289675" y="3963988"/>
              <a:ext cx="0" cy="131921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p>
              <a:endParaRPr lang="zh-CN" altLang="en-US"/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495165" y="523875"/>
          <a:ext cx="3547745" cy="252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7" name="Equation" r:id="rId31" imgW="1739900" imgH="1295400" progId="Equation.DSMT4">
                  <p:embed/>
                </p:oleObj>
              </mc:Choice>
              <mc:Fallback>
                <p:oleObj name="Equation" r:id="rId31" imgW="1739900" imgH="12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165" y="523875"/>
                        <a:ext cx="3547745" cy="252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7070" y="405638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0000FF"/>
                </a:solidFill>
              </a:rPr>
              <a:t>方法一：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4922520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0000FF"/>
                </a:solidFill>
              </a:rPr>
              <a:t>方法二：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1929607" y="4070350"/>
          <a:ext cx="1622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3" imgW="736600" imgH="203200" progId="Equation.DSMT4">
                  <p:embed/>
                </p:oleObj>
              </mc:Choice>
              <mc:Fallback>
                <p:oleObj name="Equation" r:id="rId33" imgW="736600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607" y="4070350"/>
                        <a:ext cx="1622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47378" y="4689158"/>
          <a:ext cx="579437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5" imgW="254000" imgH="393700" progId="Equation.DSMT4">
                  <p:embed/>
                </p:oleObj>
              </mc:Choice>
              <mc:Fallback>
                <p:oleObj name="Equation" r:id="rId35" imgW="254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7378" y="4689158"/>
                        <a:ext cx="579437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4545489" y="4043680"/>
          <a:ext cx="316103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36" imgW="1435100" imgH="203200" progId="Equation.DSMT4">
                  <p:embed/>
                </p:oleObj>
              </mc:Choice>
              <mc:Fallback>
                <p:oleObj name="Equation" r:id="rId36" imgW="1435100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489" y="4043680"/>
                        <a:ext cx="316103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7706360" y="3815715"/>
          <a:ext cx="61118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38" imgW="266700" imgH="393065" progId="Equation.DSMT4">
                  <p:embed/>
                </p:oleObj>
              </mc:Choice>
              <mc:Fallback>
                <p:oleObj name="Equation" r:id="rId38" imgW="266700" imgH="39306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6360" y="3815715"/>
                        <a:ext cx="61118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 bldLvl="0" animBg="1"/>
      <p:bldP spid="1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519430" y="965200"/>
            <a:ext cx="8028305" cy="6096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sz="24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练习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2016.1</a:t>
            </a:r>
            <a:r>
              <a:rPr lang="zh-CN" altLang="en-US" sz="2400" b="1" smtClean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考题）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已知离散型随机变量 </a:t>
            </a:r>
            <a:r>
              <a:rPr lang="en-US" altLang="zh-CN" sz="2400" b="1" i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 </a:t>
            </a:r>
            <a:r>
              <a:rPr lang="zh-CN" altLang="en-US" sz="24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的分布函数为</a:t>
            </a:r>
            <a:endParaRPr lang="zh-CN" altLang="en-US" sz="24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77365" y="2105045"/>
          <a:ext cx="114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8" name="Equation" r:id="rId3" imgW="787400" imgH="355600" progId="Equation.DSMT4">
                  <p:embed/>
                </p:oleObj>
              </mc:Choice>
              <mc:Fallback>
                <p:oleObj name="Equation" r:id="rId3" imgW="7874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65" y="2105045"/>
                        <a:ext cx="1143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44165" y="1484630"/>
          <a:ext cx="2308225" cy="175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6" imgW="1397000" imgH="914400" progId="Equation.DSMT4">
                  <p:embed/>
                </p:oleObj>
              </mc:Choice>
              <mc:Fallback>
                <p:oleObj name="" r:id="rId6" imgW="1397000" imgH="914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4165" y="1484630"/>
                        <a:ext cx="2308225" cy="175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71550" y="3357245"/>
            <a:ext cx="35394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则 </a:t>
            </a:r>
            <a:r>
              <a:rPr lang="en-US" altLang="zh-CN" sz="2400" b="1" i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X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的分布律为？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PRODUCTVERSIONTIP" val="PRODUCTVERSIONTIP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RAINPROBLEM" val="ProblemSetting"/>
  <p:tag name="RAINPROBLEMTYPE" val="ShortAnswer"/>
</p:tagLst>
</file>

<file path=ppt/tags/tag21.xml><?xml version="1.0" encoding="utf-8"?>
<p:tagLst xmlns:p="http://schemas.openxmlformats.org/presentationml/2006/main">
  <p:tag name="RAINPROBLEM" val="ShortAnswer"/>
  <p:tag name="PROBLEMSCORE" val="1.0"/>
  <p:tag name="PROBLEMVOICEALLOWED" val="False"/>
</p:tagLst>
</file>

<file path=ppt/tags/tag22.xml><?xml version="1.0" encoding="utf-8"?>
<p:tagLst xmlns:p="http://schemas.openxmlformats.org/presentationml/2006/main">
  <p:tag name="TIMING" val="|33.3|13.1|4.7|3.6|1|1.8|1.1|15.3|9.6"/>
</p:tagLst>
</file>

<file path=ppt/tags/tag23.xml><?xml version="1.0" encoding="utf-8"?>
<p:tagLst xmlns:p="http://schemas.openxmlformats.org/presentationml/2006/main">
  <p:tag name="TIMING" val="|2.4|4.3|1.5|2.5|4.4"/>
</p:tagLst>
</file>

<file path=ppt/tags/tag24.xml><?xml version="1.0" encoding="utf-8"?>
<p:tagLst xmlns:p="http://schemas.openxmlformats.org/presentationml/2006/main">
  <p:tag name="RAINPROBLEM" val="ProblemSubmit"/>
  <p:tag name="RAINPROBLEMTYPE" val="ShortAnswer"/>
</p:tagLst>
</file>

<file path=ppt/tags/tag25.xml><?xml version="1.0" encoding="utf-8"?>
<p:tagLst xmlns:p="http://schemas.openxmlformats.org/presentationml/2006/main">
  <p:tag name="PRODUCTVERSIONTIP" val="PRODUCTVERSIONTIP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p="http://schemas.openxmlformats.org/presentationml/2006/main">
  <p:tag name="RAINPROBLEM" val="ShortAnswer"/>
  <p:tag name="PROBLEMSCORE" val="1.5"/>
  <p:tag name="PROBLEMVOICEALLOWED" val="False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COMMONDATA" val="eyJoZGlkIjoiYjA4YzkwOWE3M2FjOTM0ODMzZGIxYjE3NTc3N2VkNjYifQ=="/>
</p:tagLst>
</file>

<file path=ppt/tags/tag5.xml><?xml version="1.0" encoding="utf-8"?>
<p:tagLst xmlns:p="http://schemas.openxmlformats.org/presentationml/2006/main">
  <p:tag name="TIMING" val="|0.6|7.3|9.7|47.2|0.9|46.4"/>
</p:tagLst>
</file>

<file path=ppt/tags/tag6.xml><?xml version="1.0" encoding="utf-8"?>
<p:tagLst xmlns:p="http://schemas.openxmlformats.org/presentationml/2006/main">
  <p:tag name="TIMING" val="|1.3|0.7|22.2|1.1|33|14.9|1.4"/>
</p:tagLst>
</file>

<file path=ppt/tags/tag7.xml><?xml version="1.0" encoding="utf-8"?>
<p:tagLst xmlns:p="http://schemas.openxmlformats.org/presentationml/2006/main">
  <p:tag name="TIMING" val="|0.6|3.2|28.6|3.6|26.8|4.6|4.8|1|2.8"/>
</p:tagLst>
</file>

<file path=ppt/tags/tag8.xml><?xml version="1.0" encoding="utf-8"?>
<p:tagLst xmlns:p="http://schemas.openxmlformats.org/presentationml/2006/main">
  <p:tag name="TIMING" val="|4.9|18|30.7|2.5|16.9|49.7|2.2|11.4|1.6|0.8|7.3|1.3|6.2|1.2|3.1|4.9|0.8|4.6|9.6|9|7.4"/>
</p:tagLst>
</file>

<file path=ppt/tags/tag9.xml><?xml version="1.0" encoding="utf-8"?>
<p:tagLst xmlns:p="http://schemas.openxmlformats.org/presentationml/2006/main">
  <p:tag name="RAINPROBLEM" val="ProblemSubmit"/>
  <p:tag name="RAINPROBLEMTYPE" val="ShortAnswer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28575">
          <a:solidFill>
            <a:srgbClr val="FFFF00"/>
          </a:solidFill>
          <a:round/>
        </a:ln>
      </a:spPr>
      <a:bodyPr wrap="none" anchor="ctr"/>
      <a:lstStyle>
        <a:defPPr algn="ctr" eaLnBrk="0" hangingPunct="0">
          <a:defRPr lang="zh-CN" altLang="zh-CN" sz="2400" b="0">
            <a:solidFill>
              <a:schemeClr val="bg2"/>
            </a:solidFill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0</TotalTime>
  <Words>2436</Words>
  <Application>WPS 演示</Application>
  <PresentationFormat>全屏显示(4:3)</PresentationFormat>
  <Paragraphs>346</Paragraphs>
  <Slides>37</Slides>
  <Notes>6</Notes>
  <HiddenSlides>16</HiddenSlides>
  <MMClips>1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258</vt:i4>
      </vt:variant>
      <vt:variant>
        <vt:lpstr>幻灯片标题</vt:lpstr>
      </vt:variant>
      <vt:variant>
        <vt:i4>37</vt:i4>
      </vt:variant>
    </vt:vector>
  </HeadingPairs>
  <TitlesOfParts>
    <vt:vector size="314" baseType="lpstr">
      <vt:lpstr>Arial</vt:lpstr>
      <vt:lpstr>宋体</vt:lpstr>
      <vt:lpstr>Wingdings</vt:lpstr>
      <vt:lpstr>Times New Roman</vt:lpstr>
      <vt:lpstr>Tahoma</vt:lpstr>
      <vt:lpstr>Cambria Math</vt:lpstr>
      <vt:lpstr>Calibri</vt:lpstr>
      <vt:lpstr>Symbol</vt:lpstr>
      <vt:lpstr>Verdana</vt:lpstr>
      <vt:lpstr>PMingLiU</vt:lpstr>
      <vt:lpstr>黑体</vt:lpstr>
      <vt:lpstr>华文细黑</vt:lpstr>
      <vt:lpstr>楷体_GB2312</vt:lpstr>
      <vt:lpstr>新宋体</vt:lpstr>
      <vt:lpstr>微软雅黑</vt:lpstr>
      <vt:lpstr>Arial Unicode MS</vt:lpstr>
      <vt:lpstr>楷体</vt:lpstr>
      <vt:lpstr>Times New Roman</vt:lpstr>
      <vt:lpstr>1_课件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第二章 随机变量及其分布</vt:lpstr>
      <vt:lpstr>§3    随机变量的分布函数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  已知 靶子半径是 2 米，X 表示击中点与靶心的距离，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课堂小测：</vt:lpstr>
      <vt:lpstr>PowerPoint 演示文稿</vt:lpstr>
      <vt:lpstr>PowerPoint 演示文稿</vt:lpstr>
      <vt:lpstr>例题3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 程 力 学</dc:title>
  <dc:creator>maoxianbiao</dc:creator>
  <cp:lastModifiedBy>chenli</cp:lastModifiedBy>
  <cp:revision>919</cp:revision>
  <dcterms:created xsi:type="dcterms:W3CDTF">2001-08-16T15:12:00Z</dcterms:created>
  <dcterms:modified xsi:type="dcterms:W3CDTF">2024-03-11T02:59:09Z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A45B6B37EB1144A39357EA2FA1C966CD</vt:lpwstr>
  </property>
</Properties>
</file>