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759" r:id="rId2"/>
    <p:sldId id="934" r:id="rId3"/>
    <p:sldId id="935" r:id="rId4"/>
    <p:sldId id="936" r:id="rId5"/>
    <p:sldId id="937" r:id="rId6"/>
    <p:sldId id="938" r:id="rId7"/>
    <p:sldId id="939" r:id="rId8"/>
    <p:sldId id="1034" r:id="rId9"/>
    <p:sldId id="941" r:id="rId10"/>
    <p:sldId id="942" r:id="rId11"/>
    <p:sldId id="943" r:id="rId12"/>
    <p:sldId id="944" r:id="rId13"/>
    <p:sldId id="945" r:id="rId14"/>
    <p:sldId id="1035" r:id="rId15"/>
    <p:sldId id="946" r:id="rId16"/>
    <p:sldId id="947" r:id="rId17"/>
    <p:sldId id="1004" r:id="rId18"/>
    <p:sldId id="1005" r:id="rId19"/>
    <p:sldId id="844" r:id="rId20"/>
    <p:sldId id="845" r:id="rId21"/>
    <p:sldId id="846" r:id="rId22"/>
    <p:sldId id="847" r:id="rId23"/>
    <p:sldId id="848" r:id="rId24"/>
    <p:sldId id="849" r:id="rId25"/>
    <p:sldId id="850" r:id="rId26"/>
    <p:sldId id="1038" r:id="rId27"/>
    <p:sldId id="1039" r:id="rId28"/>
    <p:sldId id="987" r:id="rId29"/>
    <p:sldId id="971" r:id="rId30"/>
    <p:sldId id="972" r:id="rId31"/>
    <p:sldId id="973" r:id="rId32"/>
    <p:sldId id="969" r:id="rId33"/>
    <p:sldId id="854" r:id="rId34"/>
    <p:sldId id="855" r:id="rId35"/>
    <p:sldId id="856" r:id="rId36"/>
    <p:sldId id="858" r:id="rId37"/>
    <p:sldId id="860" r:id="rId38"/>
    <p:sldId id="1037" r:id="rId39"/>
    <p:sldId id="862" r:id="rId40"/>
    <p:sldId id="863" r:id="rId41"/>
  </p:sldIdLst>
  <p:sldSz cx="9144000" cy="6858000" type="screen4x3"/>
  <p:notesSz cx="6858000" cy="9144000"/>
  <p:custDataLst>
    <p:tags r:id="rId4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0000"/>
    <a:srgbClr val="D60093"/>
    <a:srgbClr val="FF00FF"/>
    <a:srgbClr val="A34D93"/>
    <a:srgbClr val="14203A"/>
    <a:srgbClr val="182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8" autoAdjust="0"/>
    <p:restoredTop sz="96852" autoAdjust="0"/>
  </p:normalViewPr>
  <p:slideViewPr>
    <p:cSldViewPr showGuides="1">
      <p:cViewPr varScale="1">
        <p:scale>
          <a:sx n="58" d="100"/>
          <a:sy n="58" d="100"/>
        </p:scale>
        <p:origin x="1660" y="44"/>
      </p:cViewPr>
      <p:guideLst>
        <p:guide orient="horz" pos="215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87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b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FABAAD4D-5CC2-43BF-81DB-5ABE6BC232E2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b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DE0EC0D3-C944-40D8-9ACF-D30FF0675338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397" y="2130242"/>
            <a:ext cx="7773206" cy="147055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2140" y="3886661"/>
            <a:ext cx="6399725" cy="1752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90525" indent="0" algn="ctr">
              <a:buNone/>
              <a:defRPr/>
            </a:lvl2pPr>
            <a:lvl3pPr marL="781685" indent="0" algn="ctr">
              <a:buNone/>
              <a:defRPr/>
            </a:lvl3pPr>
            <a:lvl4pPr marL="1172210" indent="0" algn="ctr">
              <a:buNone/>
              <a:defRPr/>
            </a:lvl4pPr>
            <a:lvl5pPr marL="1562735" indent="0" algn="ctr">
              <a:buNone/>
              <a:defRPr/>
            </a:lvl5pPr>
            <a:lvl6pPr marL="1953895" indent="0" algn="ctr">
              <a:buNone/>
              <a:defRPr/>
            </a:lvl6pPr>
            <a:lvl7pPr marL="2344420" indent="0" algn="ctr">
              <a:buNone/>
              <a:defRPr/>
            </a:lvl7pPr>
            <a:lvl8pPr marL="2734945" indent="0" algn="ctr">
              <a:buNone/>
              <a:defRPr/>
            </a:lvl8pPr>
            <a:lvl9pPr marL="312547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733550"/>
            <a:ext cx="6965950" cy="39179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656540" y="585474"/>
            <a:ext cx="1741714" cy="506584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399" y="585474"/>
            <a:ext cx="5096127" cy="50658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733550"/>
            <a:ext cx="6965950" cy="3917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683" y="4407537"/>
            <a:ext cx="7773206" cy="1361979"/>
          </a:xfrm>
          <a:prstGeom prst="rect">
            <a:avLst/>
          </a:prstGeo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1683" y="2906748"/>
            <a:ext cx="7773206" cy="150078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00"/>
            </a:lvl1pPr>
            <a:lvl2pPr marL="390525" indent="0">
              <a:buNone/>
              <a:defRPr sz="1500"/>
            </a:lvl2pPr>
            <a:lvl3pPr marL="781685" indent="0">
              <a:buNone/>
              <a:defRPr sz="1400"/>
            </a:lvl3pPr>
            <a:lvl4pPr marL="1172210" indent="0">
              <a:buNone/>
              <a:defRPr sz="1200"/>
            </a:lvl4pPr>
            <a:lvl5pPr marL="1562735" indent="0">
              <a:buNone/>
              <a:defRPr sz="1200"/>
            </a:lvl5pPr>
            <a:lvl6pPr marL="1953895" indent="0">
              <a:buNone/>
              <a:defRPr sz="1200"/>
            </a:lvl6pPr>
            <a:lvl7pPr marL="2344420" indent="0">
              <a:buNone/>
              <a:defRPr sz="1200"/>
            </a:lvl7pPr>
            <a:lvl8pPr marL="2734945" indent="0">
              <a:buNone/>
              <a:defRPr sz="1200"/>
            </a:lvl8pPr>
            <a:lvl9pPr marL="312547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399" y="1733055"/>
            <a:ext cx="3418921" cy="39182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79336" y="1733055"/>
            <a:ext cx="3418921" cy="39182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31" y="274871"/>
            <a:ext cx="8230138" cy="114208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931" y="1535148"/>
            <a:ext cx="4039810" cy="6390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390525" indent="0">
              <a:buNone/>
              <a:defRPr sz="1700" b="1"/>
            </a:lvl2pPr>
            <a:lvl3pPr marL="781685" indent="0">
              <a:buNone/>
              <a:defRPr sz="1500" b="1"/>
            </a:lvl3pPr>
            <a:lvl4pPr marL="1172210" indent="0">
              <a:buNone/>
              <a:defRPr sz="1400" b="1"/>
            </a:lvl4pPr>
            <a:lvl5pPr marL="1562735" indent="0">
              <a:buNone/>
              <a:defRPr sz="1400" b="1"/>
            </a:lvl5pPr>
            <a:lvl6pPr marL="1953895" indent="0">
              <a:buNone/>
              <a:defRPr sz="1400" b="1"/>
            </a:lvl6pPr>
            <a:lvl7pPr marL="2344420" indent="0">
              <a:buNone/>
              <a:defRPr sz="1400" b="1"/>
            </a:lvl7pPr>
            <a:lvl8pPr marL="2734945" indent="0">
              <a:buNone/>
              <a:defRPr sz="1400" b="1"/>
            </a:lvl8pPr>
            <a:lvl9pPr marL="312547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931" y="2174221"/>
            <a:ext cx="4039810" cy="395262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574" y="1535148"/>
            <a:ext cx="4042497" cy="6390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390525" indent="0">
              <a:buNone/>
              <a:defRPr sz="1700" b="1"/>
            </a:lvl2pPr>
            <a:lvl3pPr marL="781685" indent="0">
              <a:buNone/>
              <a:defRPr sz="1500" b="1"/>
            </a:lvl3pPr>
            <a:lvl4pPr marL="1172210" indent="0">
              <a:buNone/>
              <a:defRPr sz="1400" b="1"/>
            </a:lvl4pPr>
            <a:lvl5pPr marL="1562735" indent="0">
              <a:buNone/>
              <a:defRPr sz="1400" b="1"/>
            </a:lvl5pPr>
            <a:lvl6pPr marL="1953895" indent="0">
              <a:buNone/>
              <a:defRPr sz="1400" b="1"/>
            </a:lvl6pPr>
            <a:lvl7pPr marL="2344420" indent="0">
              <a:buNone/>
              <a:defRPr sz="1400" b="1"/>
            </a:lvl7pPr>
            <a:lvl8pPr marL="2734945" indent="0">
              <a:buNone/>
              <a:defRPr sz="1400" b="1"/>
            </a:lvl8pPr>
            <a:lvl9pPr marL="312547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574" y="2174221"/>
            <a:ext cx="4042497" cy="395262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34" y="273497"/>
            <a:ext cx="3009027" cy="1161324"/>
          </a:xfrm>
          <a:prstGeom prst="rect">
            <a:avLst/>
          </a:prstGeo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815" y="273498"/>
            <a:ext cx="5112254" cy="585335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934" y="1434821"/>
            <a:ext cx="3009027" cy="46920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90525" indent="0">
              <a:buNone/>
              <a:defRPr sz="1000"/>
            </a:lvl2pPr>
            <a:lvl3pPr marL="781685" indent="0">
              <a:buNone/>
              <a:defRPr sz="900"/>
            </a:lvl3pPr>
            <a:lvl4pPr marL="1172210" indent="0">
              <a:buNone/>
              <a:defRPr sz="800"/>
            </a:lvl4pPr>
            <a:lvl5pPr marL="1562735" indent="0">
              <a:buNone/>
              <a:defRPr sz="800"/>
            </a:lvl5pPr>
            <a:lvl6pPr marL="1953895" indent="0">
              <a:buNone/>
              <a:defRPr sz="800"/>
            </a:lvl6pPr>
            <a:lvl7pPr marL="2344420" indent="0">
              <a:buNone/>
              <a:defRPr sz="800"/>
            </a:lvl7pPr>
            <a:lvl8pPr marL="2734945" indent="0">
              <a:buNone/>
              <a:defRPr sz="800"/>
            </a:lvl8pPr>
            <a:lvl9pPr marL="312547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784" y="4800600"/>
            <a:ext cx="5485862" cy="566232"/>
          </a:xfrm>
          <a:prstGeom prst="rect">
            <a:avLst/>
          </a:prstGeo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784" y="612960"/>
            <a:ext cx="548586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 marL="390525" indent="0">
              <a:buNone/>
              <a:defRPr sz="2400"/>
            </a:lvl2pPr>
            <a:lvl3pPr marL="781685" indent="0">
              <a:buNone/>
              <a:defRPr sz="2100"/>
            </a:lvl3pPr>
            <a:lvl4pPr marL="1172210" indent="0">
              <a:buNone/>
              <a:defRPr sz="1700"/>
            </a:lvl4pPr>
            <a:lvl5pPr marL="1562735" indent="0">
              <a:buNone/>
              <a:defRPr sz="1700"/>
            </a:lvl5pPr>
            <a:lvl6pPr marL="1953895" indent="0">
              <a:buNone/>
              <a:defRPr sz="1700"/>
            </a:lvl6pPr>
            <a:lvl7pPr marL="2344420" indent="0">
              <a:buNone/>
              <a:defRPr sz="1700"/>
            </a:lvl7pPr>
            <a:lvl8pPr marL="2734945" indent="0">
              <a:buNone/>
              <a:defRPr sz="1700"/>
            </a:lvl8pPr>
            <a:lvl9pPr marL="3125470" indent="0">
              <a:buNone/>
              <a:defRPr sz="17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784" y="5366833"/>
            <a:ext cx="5485862" cy="8053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90525" indent="0">
              <a:buNone/>
              <a:defRPr sz="1000"/>
            </a:lvl2pPr>
            <a:lvl3pPr marL="781685" indent="0">
              <a:buNone/>
              <a:defRPr sz="900"/>
            </a:lvl3pPr>
            <a:lvl4pPr marL="1172210" indent="0">
              <a:buNone/>
              <a:defRPr sz="800"/>
            </a:lvl4pPr>
            <a:lvl5pPr marL="1562735" indent="0">
              <a:buNone/>
              <a:defRPr sz="800"/>
            </a:lvl5pPr>
            <a:lvl6pPr marL="1953895" indent="0">
              <a:buNone/>
              <a:defRPr sz="800"/>
            </a:lvl6pPr>
            <a:lvl7pPr marL="2344420" indent="0">
              <a:buNone/>
              <a:defRPr sz="800"/>
            </a:lvl7pPr>
            <a:lvl8pPr marL="2734945" indent="0">
              <a:buNone/>
              <a:defRPr sz="800"/>
            </a:lvl8pPr>
            <a:lvl9pPr marL="312547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NULL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>
            <a:alpha val="7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7" name="Picture 19" descr="http://100.cumt.edu.cn/guanhuai/images/xiaoming.gif"/>
          <p:cNvPicPr>
            <a:picLocks noChangeAspect="1" noChangeArrowheads="1"/>
          </p:cNvPicPr>
          <p:nvPr/>
        </p:nvPicPr>
        <p:blipFill>
          <a:blip r:embed="rId30" r:link="rId3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8535"/>
            <a:ext cx="1279528" cy="3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4"/>
          <p:cNvSpPr>
            <a:spLocks noChangeArrowheads="1"/>
          </p:cNvSpPr>
          <p:nvPr/>
        </p:nvSpPr>
        <p:spPr bwMode="gray">
          <a:xfrm>
            <a:off x="863340" y="480677"/>
            <a:ext cx="4679950" cy="14816"/>
          </a:xfrm>
          <a:prstGeom prst="rect">
            <a:avLst/>
          </a:prstGeom>
          <a:gradFill rotWithShape="0">
            <a:gsLst>
              <a:gs pos="0">
                <a:srgbClr val="0060C0"/>
              </a:gs>
              <a:gs pos="100000">
                <a:srgbClr val="CCECFF">
                  <a:alpha val="69000"/>
                </a:srgbClr>
              </a:gs>
            </a:gsLst>
            <a:lin ang="0" scaled="1"/>
          </a:gradFill>
          <a:ln>
            <a:noFill/>
          </a:ln>
        </p:spPr>
        <p:txBody>
          <a:bodyPr wrap="none" lIns="78136" tIns="39067" rIns="78136" bIns="39067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zh-CN" sz="21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030" name="Picture 34" descr="杰出模板3"/>
          <p:cNvPicPr>
            <a:picLocks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 r="3088"/>
          <a:stretch>
            <a:fillRect/>
          </a:stretch>
        </p:blipFill>
        <p:spPr bwMode="auto">
          <a:xfrm>
            <a:off x="5580512" y="-21052"/>
            <a:ext cx="3600000" cy="504000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35" descr="深色木质"/>
          <p:cNvSpPr txBox="1">
            <a:spLocks noChangeArrowheads="1"/>
          </p:cNvSpPr>
          <p:nvPr/>
        </p:nvSpPr>
        <p:spPr bwMode="auto">
          <a:xfrm>
            <a:off x="2267744" y="243887"/>
            <a:ext cx="3332162" cy="23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8136" tIns="39067" rIns="78136" bIns="39067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000" b="0" dirty="0">
                <a:solidFill>
                  <a:srgbClr val="006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CHINA UNIVERSITY OF MINING AND TECHNOLOGY</a:t>
            </a:r>
          </a:p>
        </p:txBody>
      </p:sp>
      <p:pic>
        <p:nvPicPr>
          <p:cNvPr id="2" name="Picture 16"/>
          <p:cNvPicPr>
            <a:picLocks noChangeArrowheads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1384"/>
            <a:ext cx="612000" cy="6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1F5C1F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390525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781685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172210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562735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·"/>
        <a:defRPr sz="2400" b="1">
          <a:solidFill>
            <a:srgbClr val="00003C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20000"/>
        <a:buChar char="-"/>
        <a:defRPr sz="2700" b="1">
          <a:solidFill>
            <a:srgbClr val="00003C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00000"/>
        <a:buChar char="»"/>
        <a:defRPr sz="2400" b="1">
          <a:solidFill>
            <a:srgbClr val="00003C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·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4pPr>
      <a:lvl5pPr marL="205613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5pPr>
      <a:lvl6pPr marL="2447290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6pPr>
      <a:lvl7pPr marL="2838450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7pPr>
      <a:lvl8pPr marL="3228975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8pPr>
      <a:lvl9pPr marL="3619500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2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168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221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273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389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4442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3494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2547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43.emf"/><Relationship Id="rId4" Type="http://schemas.openxmlformats.org/officeDocument/2006/relationships/oleObject" Target="../embeddings/oleObject3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9.wmf"/><Relationship Id="rId3" Type="http://schemas.openxmlformats.org/officeDocument/2006/relationships/image" Target="../media/image44.emf"/><Relationship Id="rId7" Type="http://schemas.openxmlformats.org/officeDocument/2006/relationships/image" Target="../media/image46.emf"/><Relationship Id="rId12" Type="http://schemas.openxmlformats.org/officeDocument/2006/relationships/oleObject" Target="../embeddings/oleObject43.bin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8.emf"/><Relationship Id="rId5" Type="http://schemas.openxmlformats.org/officeDocument/2006/relationships/image" Target="../media/image45.e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52.bin"/><Relationship Id="rId3" Type="http://schemas.openxmlformats.org/officeDocument/2006/relationships/image" Target="../media/image50.wmf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57.emf"/><Relationship Id="rId2" Type="http://schemas.openxmlformats.org/officeDocument/2006/relationships/oleObject" Target="../embeddings/oleObject44.bin"/><Relationship Id="rId16" Type="http://schemas.openxmlformats.org/officeDocument/2006/relationships/oleObject" Target="../embeddings/oleObject5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4.wmf"/><Relationship Id="rId5" Type="http://schemas.openxmlformats.org/officeDocument/2006/relationships/image" Target="../media/image51.e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58.e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5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4.xml"/><Relationship Id="rId21" Type="http://schemas.openxmlformats.org/officeDocument/2006/relationships/image" Target="../media/image32.png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0" Type="http://schemas.openxmlformats.org/officeDocument/2006/relationships/image" Target="../media/image59.emf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10" Type="http://schemas.openxmlformats.org/officeDocument/2006/relationships/tags" Target="../tags/tag31.xml"/><Relationship Id="rId19" Type="http://schemas.openxmlformats.org/officeDocument/2006/relationships/oleObject" Target="../embeddings/oleObject53.bin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oleObject" Target="../embeddings/oleObject59.bin"/><Relationship Id="rId3" Type="http://schemas.openxmlformats.org/officeDocument/2006/relationships/image" Target="../media/image60.emf"/><Relationship Id="rId7" Type="http://schemas.openxmlformats.org/officeDocument/2006/relationships/image" Target="../media/image62.emf"/><Relationship Id="rId12" Type="http://schemas.openxmlformats.org/officeDocument/2006/relationships/image" Target="../media/image27.png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63.emf"/><Relationship Id="rId5" Type="http://schemas.openxmlformats.org/officeDocument/2006/relationships/image" Target="../media/image61.e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9.emf"/><Relationship Id="rId14" Type="http://schemas.openxmlformats.org/officeDocument/2006/relationships/image" Target="../media/image6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7" Type="http://schemas.openxmlformats.org/officeDocument/2006/relationships/image" Target="../media/image67.e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66.emf"/><Relationship Id="rId4" Type="http://schemas.openxmlformats.org/officeDocument/2006/relationships/oleObject" Target="../embeddings/oleObject6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image" Target="../media/image73.wmf"/><Relationship Id="rId7" Type="http://schemas.openxmlformats.org/officeDocument/2006/relationships/image" Target="../media/image75.w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7.wmf"/><Relationship Id="rId5" Type="http://schemas.openxmlformats.org/officeDocument/2006/relationships/image" Target="../media/image74.w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85.emf"/><Relationship Id="rId3" Type="http://schemas.openxmlformats.org/officeDocument/2006/relationships/image" Target="../media/image80.emf"/><Relationship Id="rId7" Type="http://schemas.openxmlformats.org/officeDocument/2006/relationships/image" Target="../media/image82.emf"/><Relationship Id="rId12" Type="http://schemas.openxmlformats.org/officeDocument/2006/relationships/oleObject" Target="../embeddings/oleObject78.bin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84.emf"/><Relationship Id="rId5" Type="http://schemas.openxmlformats.org/officeDocument/2006/relationships/image" Target="../media/image81.emf"/><Relationship Id="rId15" Type="http://schemas.openxmlformats.org/officeDocument/2006/relationships/image" Target="../media/image86.e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83.emf"/><Relationship Id="rId14" Type="http://schemas.openxmlformats.org/officeDocument/2006/relationships/oleObject" Target="../embeddings/oleObject7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92.emf"/><Relationship Id="rId3" Type="http://schemas.openxmlformats.org/officeDocument/2006/relationships/image" Target="../media/image87.emf"/><Relationship Id="rId7" Type="http://schemas.openxmlformats.org/officeDocument/2006/relationships/image" Target="../media/image89.emf"/><Relationship Id="rId12" Type="http://schemas.openxmlformats.org/officeDocument/2006/relationships/oleObject" Target="../embeddings/oleObject85.bin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91.emf"/><Relationship Id="rId5" Type="http://schemas.openxmlformats.org/officeDocument/2006/relationships/image" Target="../media/image88.emf"/><Relationship Id="rId15" Type="http://schemas.openxmlformats.org/officeDocument/2006/relationships/image" Target="../media/image93.e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90.emf"/><Relationship Id="rId14" Type="http://schemas.openxmlformats.org/officeDocument/2006/relationships/oleObject" Target="../embeddings/oleObject8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99.emf"/><Relationship Id="rId3" Type="http://schemas.openxmlformats.org/officeDocument/2006/relationships/image" Target="../media/image94.emf"/><Relationship Id="rId7" Type="http://schemas.openxmlformats.org/officeDocument/2006/relationships/image" Target="../media/image96.emf"/><Relationship Id="rId12" Type="http://schemas.openxmlformats.org/officeDocument/2006/relationships/oleObject" Target="../embeddings/oleObject92.bin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98.emf"/><Relationship Id="rId5" Type="http://schemas.openxmlformats.org/officeDocument/2006/relationships/image" Target="../media/image95.emf"/><Relationship Id="rId15" Type="http://schemas.openxmlformats.org/officeDocument/2006/relationships/image" Target="../media/image100.emf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97.emf"/><Relationship Id="rId14" Type="http://schemas.openxmlformats.org/officeDocument/2006/relationships/oleObject" Target="../embeddings/oleObject9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106.emf"/><Relationship Id="rId3" Type="http://schemas.openxmlformats.org/officeDocument/2006/relationships/image" Target="../media/image101.emf"/><Relationship Id="rId7" Type="http://schemas.openxmlformats.org/officeDocument/2006/relationships/image" Target="../media/image103.emf"/><Relationship Id="rId12" Type="http://schemas.openxmlformats.org/officeDocument/2006/relationships/oleObject" Target="../embeddings/oleObject99.bin"/><Relationship Id="rId2" Type="http://schemas.openxmlformats.org/officeDocument/2006/relationships/oleObject" Target="../embeddings/oleObject9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105.emf"/><Relationship Id="rId5" Type="http://schemas.openxmlformats.org/officeDocument/2006/relationships/image" Target="../media/image102.emf"/><Relationship Id="rId15" Type="http://schemas.openxmlformats.org/officeDocument/2006/relationships/image" Target="../media/image107.emf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5.bin"/><Relationship Id="rId9" Type="http://schemas.openxmlformats.org/officeDocument/2006/relationships/image" Target="../media/image104.emf"/><Relationship Id="rId14" Type="http://schemas.openxmlformats.org/officeDocument/2006/relationships/oleObject" Target="../embeddings/oleObject10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113.emf"/><Relationship Id="rId18" Type="http://schemas.openxmlformats.org/officeDocument/2006/relationships/oleObject" Target="../embeddings/oleObject109.bin"/><Relationship Id="rId3" Type="http://schemas.openxmlformats.org/officeDocument/2006/relationships/image" Target="../media/image108.emf"/><Relationship Id="rId21" Type="http://schemas.openxmlformats.org/officeDocument/2006/relationships/image" Target="../media/image117.emf"/><Relationship Id="rId7" Type="http://schemas.openxmlformats.org/officeDocument/2006/relationships/image" Target="../media/image110.emf"/><Relationship Id="rId12" Type="http://schemas.openxmlformats.org/officeDocument/2006/relationships/oleObject" Target="../embeddings/oleObject106.bin"/><Relationship Id="rId17" Type="http://schemas.openxmlformats.org/officeDocument/2006/relationships/image" Target="../media/image115.emf"/><Relationship Id="rId25" Type="http://schemas.openxmlformats.org/officeDocument/2006/relationships/image" Target="../media/image119.emf"/><Relationship Id="rId2" Type="http://schemas.openxmlformats.org/officeDocument/2006/relationships/oleObject" Target="../embeddings/oleObject101.bin"/><Relationship Id="rId16" Type="http://schemas.openxmlformats.org/officeDocument/2006/relationships/oleObject" Target="../embeddings/oleObject108.bin"/><Relationship Id="rId20" Type="http://schemas.openxmlformats.org/officeDocument/2006/relationships/oleObject" Target="../embeddings/oleObject1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12.emf"/><Relationship Id="rId24" Type="http://schemas.openxmlformats.org/officeDocument/2006/relationships/oleObject" Target="../embeddings/oleObject112.bin"/><Relationship Id="rId5" Type="http://schemas.openxmlformats.org/officeDocument/2006/relationships/image" Target="../media/image109.emf"/><Relationship Id="rId15" Type="http://schemas.openxmlformats.org/officeDocument/2006/relationships/image" Target="../media/image114.emf"/><Relationship Id="rId23" Type="http://schemas.openxmlformats.org/officeDocument/2006/relationships/image" Target="../media/image118.wmf"/><Relationship Id="rId10" Type="http://schemas.openxmlformats.org/officeDocument/2006/relationships/oleObject" Target="../embeddings/oleObject105.bin"/><Relationship Id="rId19" Type="http://schemas.openxmlformats.org/officeDocument/2006/relationships/image" Target="../media/image116.emf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11.emf"/><Relationship Id="rId14" Type="http://schemas.openxmlformats.org/officeDocument/2006/relationships/oleObject" Target="../embeddings/oleObject107.bin"/><Relationship Id="rId22" Type="http://schemas.openxmlformats.org/officeDocument/2006/relationships/oleObject" Target="../embeddings/oleObject11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0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../media/image32.png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121.emf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120.emf"/><Relationship Id="rId5" Type="http://schemas.openxmlformats.org/officeDocument/2006/relationships/tags" Target="../tags/tag43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Relationship Id="rId4" Type="http://schemas.openxmlformats.org/officeDocument/2006/relationships/image" Target="../media/image12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image" Target="../media/image12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2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3.emf"/><Relationship Id="rId3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0.emf"/><Relationship Id="rId17" Type="http://schemas.openxmlformats.org/officeDocument/2006/relationships/oleObject" Target="../embeddings/oleObject9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9.e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1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oleObject" Target="../embeddings/oleObject120.bin"/><Relationship Id="rId3" Type="http://schemas.openxmlformats.org/officeDocument/2006/relationships/image" Target="../media/image127.emf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32.wmf"/><Relationship Id="rId2" Type="http://schemas.openxmlformats.org/officeDocument/2006/relationships/oleObject" Target="../embeddings/oleObject115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31.emf"/><Relationship Id="rId4" Type="http://schemas.openxmlformats.org/officeDocument/2006/relationships/image" Target="../media/image128.jpeg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3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41.wmf"/><Relationship Id="rId26" Type="http://schemas.openxmlformats.org/officeDocument/2006/relationships/image" Target="../media/image145.wmf"/><Relationship Id="rId3" Type="http://schemas.openxmlformats.org/officeDocument/2006/relationships/oleObject" Target="../embeddings/oleObject121.bin"/><Relationship Id="rId21" Type="http://schemas.openxmlformats.org/officeDocument/2006/relationships/oleObject" Target="../embeddings/oleObject130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28.bin"/><Relationship Id="rId25" Type="http://schemas.openxmlformats.org/officeDocument/2006/relationships/oleObject" Target="../embeddings/oleObject132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0.wmf"/><Relationship Id="rId20" Type="http://schemas.openxmlformats.org/officeDocument/2006/relationships/image" Target="../media/image142.wmf"/><Relationship Id="rId29" Type="http://schemas.openxmlformats.org/officeDocument/2006/relationships/oleObject" Target="../embeddings/oleObject134.bin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125.bin"/><Relationship Id="rId24" Type="http://schemas.openxmlformats.org/officeDocument/2006/relationships/image" Target="../media/image144.wmf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23" Type="http://schemas.openxmlformats.org/officeDocument/2006/relationships/oleObject" Target="../embeddings/oleObject131.bin"/><Relationship Id="rId28" Type="http://schemas.openxmlformats.org/officeDocument/2006/relationships/image" Target="../media/image146.wmf"/><Relationship Id="rId10" Type="http://schemas.openxmlformats.org/officeDocument/2006/relationships/image" Target="../media/image137.wmf"/><Relationship Id="rId19" Type="http://schemas.openxmlformats.org/officeDocument/2006/relationships/oleObject" Target="../embeddings/oleObject129.bin"/><Relationship Id="rId4" Type="http://schemas.openxmlformats.org/officeDocument/2006/relationships/image" Target="../media/image134.e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39.wmf"/><Relationship Id="rId22" Type="http://schemas.openxmlformats.org/officeDocument/2006/relationships/image" Target="../media/image143.wmf"/><Relationship Id="rId27" Type="http://schemas.openxmlformats.org/officeDocument/2006/relationships/oleObject" Target="../embeddings/oleObject133.bin"/><Relationship Id="rId30" Type="http://schemas.openxmlformats.org/officeDocument/2006/relationships/image" Target="../media/image14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emf"/><Relationship Id="rId2" Type="http://schemas.openxmlformats.org/officeDocument/2006/relationships/oleObject" Target="../embeddings/oleObject13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9.wmf"/><Relationship Id="rId4" Type="http://schemas.openxmlformats.org/officeDocument/2006/relationships/oleObject" Target="../embeddings/oleObject13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image" Target="../media/image155.emf"/><Relationship Id="rId18" Type="http://schemas.openxmlformats.org/officeDocument/2006/relationships/oleObject" Target="../embeddings/oleObject145.bin"/><Relationship Id="rId3" Type="http://schemas.openxmlformats.org/officeDocument/2006/relationships/image" Target="../media/image150.emf"/><Relationship Id="rId21" Type="http://schemas.openxmlformats.org/officeDocument/2006/relationships/image" Target="../media/image159.wmf"/><Relationship Id="rId7" Type="http://schemas.openxmlformats.org/officeDocument/2006/relationships/image" Target="../media/image152.emf"/><Relationship Id="rId12" Type="http://schemas.openxmlformats.org/officeDocument/2006/relationships/oleObject" Target="../embeddings/oleObject142.bin"/><Relationship Id="rId17" Type="http://schemas.openxmlformats.org/officeDocument/2006/relationships/image" Target="../media/image157.emf"/><Relationship Id="rId2" Type="http://schemas.openxmlformats.org/officeDocument/2006/relationships/oleObject" Target="../embeddings/oleObject137.bin"/><Relationship Id="rId16" Type="http://schemas.openxmlformats.org/officeDocument/2006/relationships/oleObject" Target="../embeddings/oleObject144.bin"/><Relationship Id="rId20" Type="http://schemas.openxmlformats.org/officeDocument/2006/relationships/oleObject" Target="../embeddings/oleObject1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54.emf"/><Relationship Id="rId5" Type="http://schemas.openxmlformats.org/officeDocument/2006/relationships/image" Target="../media/image151.emf"/><Relationship Id="rId15" Type="http://schemas.openxmlformats.org/officeDocument/2006/relationships/image" Target="../media/image156.emf"/><Relationship Id="rId10" Type="http://schemas.openxmlformats.org/officeDocument/2006/relationships/oleObject" Target="../embeddings/oleObject141.bin"/><Relationship Id="rId19" Type="http://schemas.openxmlformats.org/officeDocument/2006/relationships/image" Target="../media/image158.emf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53.emf"/><Relationship Id="rId14" Type="http://schemas.openxmlformats.org/officeDocument/2006/relationships/oleObject" Target="../embeddings/oleObject14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13" Type="http://schemas.openxmlformats.org/officeDocument/2006/relationships/image" Target="../media/image165.emf"/><Relationship Id="rId3" Type="http://schemas.openxmlformats.org/officeDocument/2006/relationships/image" Target="../media/image160.emf"/><Relationship Id="rId7" Type="http://schemas.openxmlformats.org/officeDocument/2006/relationships/image" Target="../media/image162.emf"/><Relationship Id="rId12" Type="http://schemas.openxmlformats.org/officeDocument/2006/relationships/oleObject" Target="../embeddings/oleObject152.bin"/><Relationship Id="rId2" Type="http://schemas.openxmlformats.org/officeDocument/2006/relationships/oleObject" Target="../embeddings/oleObject1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9.bin"/><Relationship Id="rId11" Type="http://schemas.openxmlformats.org/officeDocument/2006/relationships/image" Target="../media/image164.emf"/><Relationship Id="rId5" Type="http://schemas.openxmlformats.org/officeDocument/2006/relationships/image" Target="../media/image161.emf"/><Relationship Id="rId15" Type="http://schemas.openxmlformats.org/officeDocument/2006/relationships/image" Target="../media/image166.emf"/><Relationship Id="rId10" Type="http://schemas.openxmlformats.org/officeDocument/2006/relationships/oleObject" Target="../embeddings/oleObject151.bin"/><Relationship Id="rId4" Type="http://schemas.openxmlformats.org/officeDocument/2006/relationships/oleObject" Target="../embeddings/oleObject148.bin"/><Relationship Id="rId9" Type="http://schemas.openxmlformats.org/officeDocument/2006/relationships/image" Target="../media/image163.emf"/><Relationship Id="rId14" Type="http://schemas.openxmlformats.org/officeDocument/2006/relationships/oleObject" Target="../embeddings/oleObject15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image" Target="../media/image172.wmf"/><Relationship Id="rId18" Type="http://schemas.openxmlformats.org/officeDocument/2006/relationships/image" Target="../media/image174.wmf"/><Relationship Id="rId3" Type="http://schemas.openxmlformats.org/officeDocument/2006/relationships/image" Target="../media/image167.emf"/><Relationship Id="rId7" Type="http://schemas.openxmlformats.org/officeDocument/2006/relationships/image" Target="../media/image169.emf"/><Relationship Id="rId12" Type="http://schemas.openxmlformats.org/officeDocument/2006/relationships/oleObject" Target="../embeddings/oleObject159.bin"/><Relationship Id="rId17" Type="http://schemas.openxmlformats.org/officeDocument/2006/relationships/oleObject" Target="../embeddings/oleObject161.bin"/><Relationship Id="rId2" Type="http://schemas.openxmlformats.org/officeDocument/2006/relationships/oleObject" Target="../embeddings/oleObject154.bin"/><Relationship Id="rId16" Type="http://schemas.openxmlformats.org/officeDocument/2006/relationships/hyperlink" Target="&#31532;&#20108;&#31456;%20&#38543;&#26426;&#21464;&#37327;&#21450;&#20854;&#20998;&#24067;.ppt#-1,99,&#24187;&#28783;&#29255; 99" TargetMode="External"/><Relationship Id="rId20" Type="http://schemas.openxmlformats.org/officeDocument/2006/relationships/image" Target="../media/image17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6.bin"/><Relationship Id="rId11" Type="http://schemas.openxmlformats.org/officeDocument/2006/relationships/image" Target="../media/image171.emf"/><Relationship Id="rId5" Type="http://schemas.openxmlformats.org/officeDocument/2006/relationships/image" Target="../media/image168.emf"/><Relationship Id="rId15" Type="http://schemas.openxmlformats.org/officeDocument/2006/relationships/image" Target="../media/image173.wmf"/><Relationship Id="rId10" Type="http://schemas.openxmlformats.org/officeDocument/2006/relationships/oleObject" Target="../embeddings/oleObject158.bin"/><Relationship Id="rId19" Type="http://schemas.openxmlformats.org/officeDocument/2006/relationships/oleObject" Target="../embeddings/oleObject162.bin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70.emf"/><Relationship Id="rId14" Type="http://schemas.openxmlformats.org/officeDocument/2006/relationships/oleObject" Target="../embeddings/oleObject160.bin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183.emf"/><Relationship Id="rId26" Type="http://schemas.openxmlformats.org/officeDocument/2006/relationships/image" Target="../media/image187.emf"/><Relationship Id="rId3" Type="http://schemas.openxmlformats.org/officeDocument/2006/relationships/image" Target="../media/image176.emf"/><Relationship Id="rId21" Type="http://schemas.openxmlformats.org/officeDocument/2006/relationships/oleObject" Target="../embeddings/oleObject172.bin"/><Relationship Id="rId34" Type="http://schemas.openxmlformats.org/officeDocument/2006/relationships/image" Target="../media/image191.wmf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80.emf"/><Relationship Id="rId17" Type="http://schemas.openxmlformats.org/officeDocument/2006/relationships/oleObject" Target="../embeddings/oleObject170.bin"/><Relationship Id="rId25" Type="http://schemas.openxmlformats.org/officeDocument/2006/relationships/oleObject" Target="../embeddings/oleObject174.bin"/><Relationship Id="rId33" Type="http://schemas.openxmlformats.org/officeDocument/2006/relationships/oleObject" Target="../embeddings/oleObject178.bin"/><Relationship Id="rId2" Type="http://schemas.openxmlformats.org/officeDocument/2006/relationships/oleObject" Target="../embeddings/oleObject163.bin"/><Relationship Id="rId16" Type="http://schemas.openxmlformats.org/officeDocument/2006/relationships/image" Target="../media/image182.emf"/><Relationship Id="rId20" Type="http://schemas.openxmlformats.org/officeDocument/2006/relationships/image" Target="../media/image184.emf"/><Relationship Id="rId29" Type="http://schemas.openxmlformats.org/officeDocument/2006/relationships/oleObject" Target="../embeddings/oleObject176.bin"/><Relationship Id="rId1" Type="http://schemas.openxmlformats.org/officeDocument/2006/relationships/slideLayout" Target="../slideLayouts/slideLayout7.xml"/><Relationship Id="rId6" Type="http://schemas.openxmlformats.org/officeDocument/2006/relationships/hyperlink" Target="&#31532;&#20108;&#31456;%20&#38543;&#26426;&#21464;&#37327;&#21450;&#20854;&#20998;&#24067;.ppt#-1,101,&#24187;&#28783;&#29255; 101" TargetMode="External"/><Relationship Id="rId11" Type="http://schemas.openxmlformats.org/officeDocument/2006/relationships/oleObject" Target="../embeddings/oleObject167.bin"/><Relationship Id="rId24" Type="http://schemas.openxmlformats.org/officeDocument/2006/relationships/image" Target="../media/image186.emf"/><Relationship Id="rId32" Type="http://schemas.openxmlformats.org/officeDocument/2006/relationships/image" Target="../media/image190.wmf"/><Relationship Id="rId5" Type="http://schemas.openxmlformats.org/officeDocument/2006/relationships/image" Target="../media/image177.emf"/><Relationship Id="rId15" Type="http://schemas.openxmlformats.org/officeDocument/2006/relationships/oleObject" Target="../embeddings/oleObject169.bin"/><Relationship Id="rId23" Type="http://schemas.openxmlformats.org/officeDocument/2006/relationships/oleObject" Target="../embeddings/oleObject173.bin"/><Relationship Id="rId28" Type="http://schemas.openxmlformats.org/officeDocument/2006/relationships/image" Target="../media/image188.wmf"/><Relationship Id="rId36" Type="http://schemas.openxmlformats.org/officeDocument/2006/relationships/image" Target="../media/image192.wmf"/><Relationship Id="rId10" Type="http://schemas.openxmlformats.org/officeDocument/2006/relationships/image" Target="../media/image179.emf"/><Relationship Id="rId19" Type="http://schemas.openxmlformats.org/officeDocument/2006/relationships/oleObject" Target="../embeddings/oleObject171.bin"/><Relationship Id="rId31" Type="http://schemas.openxmlformats.org/officeDocument/2006/relationships/oleObject" Target="../embeddings/oleObject177.bin"/><Relationship Id="rId4" Type="http://schemas.openxmlformats.org/officeDocument/2006/relationships/oleObject" Target="../embeddings/oleObject164.bin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81.emf"/><Relationship Id="rId22" Type="http://schemas.openxmlformats.org/officeDocument/2006/relationships/image" Target="../media/image185.emf"/><Relationship Id="rId27" Type="http://schemas.openxmlformats.org/officeDocument/2006/relationships/oleObject" Target="../embeddings/oleObject175.bin"/><Relationship Id="rId30" Type="http://schemas.openxmlformats.org/officeDocument/2006/relationships/image" Target="../media/image189.wmf"/><Relationship Id="rId35" Type="http://schemas.openxmlformats.org/officeDocument/2006/relationships/oleObject" Target="../embeddings/oleObject179.bin"/><Relationship Id="rId8" Type="http://schemas.openxmlformats.org/officeDocument/2006/relationships/image" Target="../media/image178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13" Type="http://schemas.openxmlformats.org/officeDocument/2006/relationships/image" Target="../media/image198.emf"/><Relationship Id="rId18" Type="http://schemas.openxmlformats.org/officeDocument/2006/relationships/oleObject" Target="../embeddings/oleObject188.bin"/><Relationship Id="rId26" Type="http://schemas.openxmlformats.org/officeDocument/2006/relationships/oleObject" Target="../embeddings/oleObject192.bin"/><Relationship Id="rId3" Type="http://schemas.openxmlformats.org/officeDocument/2006/relationships/image" Target="../media/image193.emf"/><Relationship Id="rId21" Type="http://schemas.openxmlformats.org/officeDocument/2006/relationships/image" Target="../media/image202.emf"/><Relationship Id="rId7" Type="http://schemas.openxmlformats.org/officeDocument/2006/relationships/image" Target="../media/image195.emf"/><Relationship Id="rId12" Type="http://schemas.openxmlformats.org/officeDocument/2006/relationships/oleObject" Target="../embeddings/oleObject185.bin"/><Relationship Id="rId17" Type="http://schemas.openxmlformats.org/officeDocument/2006/relationships/image" Target="../media/image200.emf"/><Relationship Id="rId25" Type="http://schemas.openxmlformats.org/officeDocument/2006/relationships/image" Target="../media/image204.wmf"/><Relationship Id="rId2" Type="http://schemas.openxmlformats.org/officeDocument/2006/relationships/oleObject" Target="../embeddings/oleObject180.bin"/><Relationship Id="rId16" Type="http://schemas.openxmlformats.org/officeDocument/2006/relationships/oleObject" Target="../embeddings/oleObject187.bin"/><Relationship Id="rId20" Type="http://schemas.openxmlformats.org/officeDocument/2006/relationships/oleObject" Target="../embeddings/oleObject189.bin"/><Relationship Id="rId29" Type="http://schemas.openxmlformats.org/officeDocument/2006/relationships/oleObject" Target="../embeddings/oleObject19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2.bin"/><Relationship Id="rId11" Type="http://schemas.openxmlformats.org/officeDocument/2006/relationships/image" Target="../media/image197.emf"/><Relationship Id="rId24" Type="http://schemas.openxmlformats.org/officeDocument/2006/relationships/oleObject" Target="../embeddings/oleObject191.bin"/><Relationship Id="rId5" Type="http://schemas.openxmlformats.org/officeDocument/2006/relationships/image" Target="../media/image194.emf"/><Relationship Id="rId15" Type="http://schemas.openxmlformats.org/officeDocument/2006/relationships/image" Target="../media/image199.emf"/><Relationship Id="rId23" Type="http://schemas.openxmlformats.org/officeDocument/2006/relationships/image" Target="../media/image203.emf"/><Relationship Id="rId28" Type="http://schemas.openxmlformats.org/officeDocument/2006/relationships/hyperlink" Target="&#31532;&#20108;&#31456;%20&#38543;&#26426;&#21464;&#37327;&#21450;&#20854;&#20998;&#24067;.ppt#-1,103,&#24187;&#28783;&#29255; 103" TargetMode="External"/><Relationship Id="rId10" Type="http://schemas.openxmlformats.org/officeDocument/2006/relationships/oleObject" Target="../embeddings/oleObject184.bin"/><Relationship Id="rId19" Type="http://schemas.openxmlformats.org/officeDocument/2006/relationships/image" Target="../media/image201.emf"/><Relationship Id="rId4" Type="http://schemas.openxmlformats.org/officeDocument/2006/relationships/oleObject" Target="../embeddings/oleObject181.bin"/><Relationship Id="rId9" Type="http://schemas.openxmlformats.org/officeDocument/2006/relationships/image" Target="../media/image196.emf"/><Relationship Id="rId14" Type="http://schemas.openxmlformats.org/officeDocument/2006/relationships/oleObject" Target="../embeddings/oleObject186.bin"/><Relationship Id="rId22" Type="http://schemas.openxmlformats.org/officeDocument/2006/relationships/oleObject" Target="../embeddings/oleObject190.bin"/><Relationship Id="rId27" Type="http://schemas.openxmlformats.org/officeDocument/2006/relationships/image" Target="../media/image205.emf"/><Relationship Id="rId30" Type="http://schemas.openxmlformats.org/officeDocument/2006/relationships/image" Target="../media/image206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image" Target="../media/image32.png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emf"/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215.e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212.emf"/><Relationship Id="rId17" Type="http://schemas.openxmlformats.org/officeDocument/2006/relationships/oleObject" Target="../embeddings/oleObject201.bin"/><Relationship Id="rId2" Type="http://schemas.openxmlformats.org/officeDocument/2006/relationships/image" Target="../media/image207.jpeg"/><Relationship Id="rId16" Type="http://schemas.openxmlformats.org/officeDocument/2006/relationships/image" Target="../media/image2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9.e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10" Type="http://schemas.openxmlformats.org/officeDocument/2006/relationships/image" Target="../media/image211.emf"/><Relationship Id="rId4" Type="http://schemas.openxmlformats.org/officeDocument/2006/relationships/image" Target="../media/image208.e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21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6.e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1.emf"/><Relationship Id="rId2" Type="http://schemas.openxmlformats.org/officeDocument/2006/relationships/oleObject" Target="../embeddings/oleObject10.bin"/><Relationship Id="rId16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8.emf"/><Relationship Id="rId5" Type="http://schemas.openxmlformats.org/officeDocument/2006/relationships/image" Target="../media/image15.emf"/><Relationship Id="rId15" Type="http://schemas.openxmlformats.org/officeDocument/2006/relationships/image" Target="../media/image20.e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7.emf"/><Relationship Id="rId14" Type="http://schemas.openxmlformats.org/officeDocument/2006/relationships/oleObject" Target="../embeddings/oleObject16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emf"/><Relationship Id="rId13" Type="http://schemas.openxmlformats.org/officeDocument/2006/relationships/oleObject" Target="../embeddings/oleObject207.bin"/><Relationship Id="rId18" Type="http://schemas.openxmlformats.org/officeDocument/2006/relationships/image" Target="../media/image223.emf"/><Relationship Id="rId26" Type="http://schemas.openxmlformats.org/officeDocument/2006/relationships/image" Target="../media/image227.wmf"/><Relationship Id="rId3" Type="http://schemas.openxmlformats.org/officeDocument/2006/relationships/oleObject" Target="../embeddings/oleObject202.bin"/><Relationship Id="rId21" Type="http://schemas.openxmlformats.org/officeDocument/2006/relationships/oleObject" Target="../embeddings/oleObject211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220.emf"/><Relationship Id="rId17" Type="http://schemas.openxmlformats.org/officeDocument/2006/relationships/oleObject" Target="../embeddings/oleObject209.bin"/><Relationship Id="rId25" Type="http://schemas.openxmlformats.org/officeDocument/2006/relationships/oleObject" Target="../embeddings/oleObject213.bin"/><Relationship Id="rId2" Type="http://schemas.openxmlformats.org/officeDocument/2006/relationships/hyperlink" Target="&#31532;&#20108;&#31456;%20&#38543;&#26426;&#21464;&#37327;&#21450;&#20854;&#20998;&#24067;.ppt#-1,106,&#24187;&#28783;&#29255; 106" TargetMode="External"/><Relationship Id="rId16" Type="http://schemas.openxmlformats.org/officeDocument/2006/relationships/image" Target="../media/image222.emf"/><Relationship Id="rId20" Type="http://schemas.openxmlformats.org/officeDocument/2006/relationships/image" Target="../media/image224.emf"/><Relationship Id="rId29" Type="http://schemas.openxmlformats.org/officeDocument/2006/relationships/oleObject" Target="../embeddings/oleObject21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7.emf"/><Relationship Id="rId11" Type="http://schemas.openxmlformats.org/officeDocument/2006/relationships/oleObject" Target="../embeddings/oleObject206.bin"/><Relationship Id="rId24" Type="http://schemas.openxmlformats.org/officeDocument/2006/relationships/image" Target="../media/image226.wmf"/><Relationship Id="rId32" Type="http://schemas.openxmlformats.org/officeDocument/2006/relationships/image" Target="../media/image230.wmf"/><Relationship Id="rId5" Type="http://schemas.openxmlformats.org/officeDocument/2006/relationships/oleObject" Target="../embeddings/oleObject203.bin"/><Relationship Id="rId15" Type="http://schemas.openxmlformats.org/officeDocument/2006/relationships/oleObject" Target="../embeddings/oleObject208.bin"/><Relationship Id="rId23" Type="http://schemas.openxmlformats.org/officeDocument/2006/relationships/oleObject" Target="../embeddings/oleObject212.bin"/><Relationship Id="rId28" Type="http://schemas.openxmlformats.org/officeDocument/2006/relationships/image" Target="../media/image228.wmf"/><Relationship Id="rId10" Type="http://schemas.openxmlformats.org/officeDocument/2006/relationships/image" Target="../media/image219.emf"/><Relationship Id="rId19" Type="http://schemas.openxmlformats.org/officeDocument/2006/relationships/oleObject" Target="../embeddings/oleObject210.bin"/><Relationship Id="rId31" Type="http://schemas.openxmlformats.org/officeDocument/2006/relationships/oleObject" Target="../embeddings/oleObject216.bin"/><Relationship Id="rId4" Type="http://schemas.openxmlformats.org/officeDocument/2006/relationships/image" Target="../media/image216.e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221.emf"/><Relationship Id="rId22" Type="http://schemas.openxmlformats.org/officeDocument/2006/relationships/image" Target="../media/image225.wmf"/><Relationship Id="rId27" Type="http://schemas.openxmlformats.org/officeDocument/2006/relationships/oleObject" Target="../embeddings/oleObject214.bin"/><Relationship Id="rId30" Type="http://schemas.openxmlformats.org/officeDocument/2006/relationships/image" Target="../media/image22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27.png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image" Target="../media/image32.pn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image" Target="../media/image31.wmf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8.emf"/><Relationship Id="rId18" Type="http://schemas.openxmlformats.org/officeDocument/2006/relationships/oleObject" Target="../embeddings/oleObject35.bin"/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40.wmf"/><Relationship Id="rId2" Type="http://schemas.openxmlformats.org/officeDocument/2006/relationships/oleObject" Target="../embeddings/oleObject27.bin"/><Relationship Id="rId16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5" Type="http://schemas.openxmlformats.org/officeDocument/2006/relationships/image" Target="../media/image39.e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41.e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6.emf"/><Relationship Id="rId14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8"/>
          <p:cNvGrpSpPr/>
          <p:nvPr/>
        </p:nvGrpSpPr>
        <p:grpSpPr bwMode="auto">
          <a:xfrm>
            <a:off x="1259632" y="673051"/>
            <a:ext cx="6624736" cy="1747837"/>
            <a:chOff x="1066" y="913"/>
            <a:chExt cx="4281" cy="1101"/>
          </a:xfrm>
        </p:grpSpPr>
        <p:pic>
          <p:nvPicPr>
            <p:cNvPr id="13316" name="Picture 8" descr="卷轴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913"/>
              <a:ext cx="4281" cy="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17" name="Rectangle 6" descr="信纸"/>
            <p:cNvSpPr>
              <a:spLocks noChangeArrowheads="1"/>
            </p:cNvSpPr>
            <p:nvPr/>
          </p:nvSpPr>
          <p:spPr bwMode="auto">
            <a:xfrm>
              <a:off x="1463" y="1168"/>
              <a:ext cx="343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 b="0">
                <a:solidFill>
                  <a:schemeClr val="tx2"/>
                </a:solidFill>
                <a:latin typeface="Verdana" panose="020B0604030504040204" pitchFamily="34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38612" y="1241425"/>
            <a:ext cx="6286500" cy="762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eaLnBrk="1" hangingPunct="1"/>
            <a:r>
              <a:rPr kumimoji="1" lang="zh-CN" altLang="en-US" sz="32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随机变量及其分布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07704" y="2479675"/>
            <a:ext cx="5715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en-US" altLang="zh-CN" sz="280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§1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随机变量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68584" y="3013075"/>
            <a:ext cx="5715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§2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离散型随机变量及其分布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68584" y="3622675"/>
            <a:ext cx="5715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§3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随机变量的分布函数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8584" y="4232275"/>
            <a:ext cx="5715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§4</a:t>
            </a:r>
            <a:r>
              <a:rPr kumimoji="1" lang="zh-CN" altLang="en-US" sz="28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连续型随机变量及其分布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68584" y="4841875"/>
            <a:ext cx="5715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§5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随机变量的函数的分布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矩形 2"/>
          <p:cNvSpPr>
            <a:spLocks noChangeArrowheads="1"/>
          </p:cNvSpPr>
          <p:nvPr/>
        </p:nvSpPr>
        <p:spPr bwMode="auto">
          <a:xfrm>
            <a:off x="500063" y="785813"/>
            <a:ext cx="7500937" cy="308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93775" indent="-993775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、指数分布应用范围有</a:t>
            </a: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）随机服务系统中的服务时间；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）电话问题中的通话时间；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）无线电元件的寿命；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）动物的寿命；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）指数分布常作为各种</a:t>
            </a:r>
            <a:r>
              <a:rPr lang="zh-CN" altLang="en-US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“寿命”</a:t>
            </a: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分布的近似。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93" name="Rectangle 13"/>
          <p:cNvSpPr>
            <a:spLocks noChangeArrowheads="1"/>
          </p:cNvSpPr>
          <p:nvPr/>
        </p:nvSpPr>
        <p:spPr bwMode="auto">
          <a:xfrm>
            <a:off x="609600" y="3425825"/>
            <a:ext cx="11525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解 </a:t>
            </a:r>
          </a:p>
        </p:txBody>
      </p:sp>
      <p:graphicFrame>
        <p:nvGraphicFramePr>
          <p:cNvPr id="199694" name="Object 14"/>
          <p:cNvGraphicFramePr>
            <a:graphicFrameLocks noChangeAspect="1"/>
          </p:cNvGraphicFramePr>
          <p:nvPr/>
        </p:nvGraphicFramePr>
        <p:xfrm>
          <a:off x="4689475" y="3006090"/>
          <a:ext cx="316166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09800" imgH="774700" progId="Equation.DSMT4">
                  <p:embed/>
                </p:oleObj>
              </mc:Choice>
              <mc:Fallback>
                <p:oleObj name="Equation" r:id="rId2" imgW="2209800" imgH="774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475" y="3006090"/>
                        <a:ext cx="3161665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5" name="Object 15"/>
          <p:cNvGraphicFramePr>
            <a:graphicFrameLocks noChangeAspect="1"/>
          </p:cNvGraphicFramePr>
          <p:nvPr/>
        </p:nvGraphicFramePr>
        <p:xfrm>
          <a:off x="1104900" y="4561205"/>
          <a:ext cx="4669790" cy="77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57600" imgH="584200" progId="Equation.DSMT4">
                  <p:embed/>
                </p:oleObj>
              </mc:Choice>
              <mc:Fallback>
                <p:oleObj name="Equation" r:id="rId4" imgW="3657600" imgH="584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4561205"/>
                        <a:ext cx="4669790" cy="773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6" name="Text Box 16"/>
          <p:cNvSpPr txBox="1">
            <a:spLocks noChangeArrowheads="1"/>
          </p:cNvSpPr>
          <p:nvPr/>
        </p:nvSpPr>
        <p:spPr bwMode="auto">
          <a:xfrm>
            <a:off x="823913" y="2027238"/>
            <a:ext cx="7820025" cy="573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(2)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已知该电子元件已使用了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1.5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年，求它还能使用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2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99697" name="Text Box 17"/>
          <p:cNvSpPr txBox="1">
            <a:spLocks noChangeArrowheads="1"/>
          </p:cNvSpPr>
          <p:nvPr/>
        </p:nvSpPr>
        <p:spPr bwMode="auto">
          <a:xfrm>
            <a:off x="1852613" y="784225"/>
            <a:ext cx="6862762" cy="573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设电子元件的寿命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</a:t>
            </a:r>
            <a:r>
              <a:rPr lang="zh-CN" altLang="zh-CN" sz="2400" b="0" dirty="0">
                <a:latin typeface="+mn-lt"/>
                <a:ea typeface="黑体" panose="02010609060101010101" pitchFamily="49" charset="-122"/>
              </a:rPr>
              <a:t>年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)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服从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λ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＝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的指数分布</a:t>
            </a:r>
            <a:endParaRPr kumimoji="0"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99699" name="Text Box 19"/>
          <p:cNvSpPr txBox="1">
            <a:spLocks noChangeArrowheads="1"/>
          </p:cNvSpPr>
          <p:nvPr/>
        </p:nvSpPr>
        <p:spPr bwMode="auto">
          <a:xfrm>
            <a:off x="823913" y="1427163"/>
            <a:ext cx="5262562" cy="573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(1)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求该电子元件寿命超过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年的概率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.</a:t>
            </a:r>
            <a:endParaRPr kumimoji="0" lang="en-US" altLang="zh-CN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99700" name="Text Box 20"/>
          <p:cNvSpPr txBox="1">
            <a:spLocks noChangeArrowheads="1"/>
          </p:cNvSpPr>
          <p:nvPr/>
        </p:nvSpPr>
        <p:spPr bwMode="auto">
          <a:xfrm>
            <a:off x="1139825" y="2613025"/>
            <a:ext cx="2646363" cy="573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年的概率为多少？</a:t>
            </a:r>
            <a:endParaRPr kumimoji="0"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99701" name="Text Box 21"/>
          <p:cNvSpPr txBox="1">
            <a:spLocks noChangeArrowheads="1"/>
          </p:cNvSpPr>
          <p:nvPr/>
        </p:nvSpPr>
        <p:spPr bwMode="auto">
          <a:xfrm>
            <a:off x="1143000" y="3379788"/>
            <a:ext cx="372427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0">
                <a:latin typeface="+mn-lt"/>
                <a:ea typeface="黑体" panose="02010609060101010101" pitchFamily="49" charset="-122"/>
              </a:rPr>
              <a:t>由已知得 </a:t>
            </a:r>
            <a:r>
              <a:rPr lang="en-US" altLang="zh-CN" sz="2400" b="0" i="1">
                <a:latin typeface="+mn-lt"/>
                <a:ea typeface="黑体" panose="02010609060101010101" pitchFamily="49" charset="-122"/>
              </a:rPr>
              <a:t>X 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的概率密度为</a:t>
            </a:r>
          </a:p>
        </p:txBody>
      </p:sp>
      <p:grpSp>
        <p:nvGrpSpPr>
          <p:cNvPr id="99338" name="组合 29"/>
          <p:cNvGrpSpPr/>
          <p:nvPr/>
        </p:nvGrpSpPr>
        <p:grpSpPr bwMode="auto">
          <a:xfrm>
            <a:off x="500063" y="714375"/>
            <a:ext cx="1357312" cy="703263"/>
            <a:chOff x="500063" y="1571625"/>
            <a:chExt cx="1356902" cy="703263"/>
          </a:xfrm>
        </p:grpSpPr>
        <p:pic>
          <p:nvPicPr>
            <p:cNvPr id="99339" name="Picture 12" descr="WB02282_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433" y="1571625"/>
              <a:ext cx="1271502" cy="70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500063" y="1590675"/>
              <a:ext cx="1356902" cy="5372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06985" tIns="53492" rIns="106985" bIns="53492">
              <a:spAutoFit/>
            </a:bodyPr>
            <a:lstStyle/>
            <a:p>
              <a:pPr algn="ctr" defTabSz="1069975">
                <a:defRPr/>
              </a:pPr>
              <a:r>
                <a:rPr lang="zh-CN" altLang="en-US" sz="28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黑体" panose="02010609060101010101" pitchFamily="49" charset="-122"/>
                </a:rPr>
                <a:t>例 题</a:t>
              </a:r>
              <a:r>
                <a:rPr lang="en-US" altLang="zh-CN" sz="28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黑体" panose="02010609060101010101" pitchFamily="49" charset="-122"/>
                </a:rPr>
                <a:t>2</a:t>
              </a:r>
              <a:endParaRPr lang="zh-CN" altLang="en-US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3" grpId="0" autoUpdateAnimBg="0"/>
      <p:bldP spid="199696" grpId="0"/>
      <p:bldP spid="199697" grpId="0"/>
      <p:bldP spid="199699" grpId="0"/>
      <p:bldP spid="199700" grpId="0"/>
      <p:bldP spid="19970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708" name="Object 28"/>
          <p:cNvGraphicFramePr>
            <a:graphicFrameLocks noChangeAspect="1"/>
          </p:cNvGraphicFramePr>
          <p:nvPr/>
        </p:nvGraphicFramePr>
        <p:xfrm>
          <a:off x="812800" y="2752090"/>
          <a:ext cx="324231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44800" imgH="774700" progId="Equation.DSMT4">
                  <p:embed/>
                </p:oleObj>
              </mc:Choice>
              <mc:Fallback>
                <p:oleObj name="Equation" r:id="rId2" imgW="2844800" imgH="7747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2752090"/>
                        <a:ext cx="324231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09" name="Object 29"/>
          <p:cNvGraphicFramePr>
            <a:graphicFrameLocks noChangeAspect="1"/>
          </p:cNvGraphicFramePr>
          <p:nvPr/>
        </p:nvGraphicFramePr>
        <p:xfrm>
          <a:off x="777875" y="1894840"/>
          <a:ext cx="2839085" cy="629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70100" imgH="431800" progId="Equation.DSMT4">
                  <p:embed/>
                </p:oleObj>
              </mc:Choice>
              <mc:Fallback>
                <p:oleObj name="Equation" r:id="rId4" imgW="2070100" imgH="4318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1894840"/>
                        <a:ext cx="2839085" cy="629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10" name="Object 30"/>
          <p:cNvGraphicFramePr>
            <a:graphicFrameLocks noChangeAspect="1"/>
          </p:cNvGraphicFramePr>
          <p:nvPr/>
        </p:nvGraphicFramePr>
        <p:xfrm>
          <a:off x="4211955" y="2372360"/>
          <a:ext cx="1561465" cy="755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31900" imgH="584200" progId="Equation.DSMT4">
                  <p:embed/>
                </p:oleObj>
              </mc:Choice>
              <mc:Fallback>
                <p:oleObj name="Equation" r:id="rId6" imgW="1231900" imgH="5842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55" y="2372360"/>
                        <a:ext cx="1561465" cy="755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11" name="Object 31"/>
          <p:cNvGraphicFramePr>
            <a:graphicFrameLocks noChangeAspect="1"/>
          </p:cNvGraphicFramePr>
          <p:nvPr/>
        </p:nvGraphicFramePr>
        <p:xfrm>
          <a:off x="4173855" y="2723515"/>
          <a:ext cx="1629410" cy="1235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82700" imgH="965200" progId="Equation.DSMT4">
                  <p:embed/>
                </p:oleObj>
              </mc:Choice>
              <mc:Fallback>
                <p:oleObj name="Equation" r:id="rId8" imgW="1282700" imgH="9652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855" y="2723515"/>
                        <a:ext cx="1629410" cy="1235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12" name="Object 32"/>
          <p:cNvGraphicFramePr>
            <a:graphicFrameLocks noChangeAspect="1"/>
          </p:cNvGraphicFramePr>
          <p:nvPr/>
        </p:nvGraphicFramePr>
        <p:xfrm>
          <a:off x="6031230" y="3001010"/>
          <a:ext cx="80137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82700" imgH="609600" progId="Equation.DSMT4">
                  <p:embed/>
                </p:oleObj>
              </mc:Choice>
              <mc:Fallback>
                <p:oleObj name="Equation" r:id="rId10" imgW="1282700" imgH="6096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1230" y="3001010"/>
                        <a:ext cx="801370" cy="426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428625" y="786131"/>
            <a:ext cx="8534400" cy="570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(2)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已知该电子元件已使用了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1.5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年，求它还能使用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年的</a:t>
            </a: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801688" y="1212850"/>
            <a:ext cx="2011680" cy="570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概率为多少？</a:t>
            </a:r>
            <a:endParaRPr kumimoji="0"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83982" name="Object 14"/>
          <p:cNvGraphicFramePr>
            <a:graphicFrameLocks noChangeAspect="1"/>
          </p:cNvGraphicFramePr>
          <p:nvPr/>
        </p:nvGraphicFramePr>
        <p:xfrm>
          <a:off x="3786188" y="1970088"/>
          <a:ext cx="1698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50900" imgH="228600" progId="Equation.DSMT4">
                  <p:embed/>
                </p:oleObj>
              </mc:Choice>
              <mc:Fallback>
                <p:oleObj name="Equation" r:id="rId12" imgW="8509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1970088"/>
                        <a:ext cx="1698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505460" y="4761548"/>
            <a:ext cx="8208963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如果某生物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已经活了</a:t>
            </a:r>
            <a:r>
              <a:rPr lang="en-US" altLang="zh-CN" sz="2400" b="0" i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s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岁，它再活</a:t>
            </a:r>
            <a:r>
              <a:rPr lang="en-US" altLang="zh-CN" sz="2400" b="0" i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t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岁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的条件概率，与它已经活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s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岁无关！就好像它从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0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岁又活到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t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岁一样！故又把指数分布称为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“永远年轻”的分布</a:t>
            </a: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201735" name="Object 7"/>
          <p:cNvGraphicFramePr>
            <a:graphicFrameLocks noChangeAspect="1"/>
          </p:cNvGraphicFramePr>
          <p:nvPr/>
        </p:nvGraphicFramePr>
        <p:xfrm>
          <a:off x="1216025" y="1886585"/>
          <a:ext cx="21209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500" imgH="254000" progId="Equation.DSMT4">
                  <p:embed/>
                </p:oleObj>
              </mc:Choice>
              <mc:Fallback>
                <p:oleObj name="Equation" r:id="rId2" imgW="1206500" imgH="25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1886585"/>
                        <a:ext cx="21209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6" name="Object 8"/>
          <p:cNvGraphicFramePr>
            <a:graphicFrameLocks noChangeAspect="1"/>
          </p:cNvGraphicFramePr>
          <p:nvPr/>
        </p:nvGraphicFramePr>
        <p:xfrm>
          <a:off x="3328035" y="2663190"/>
          <a:ext cx="2098040" cy="910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673100" progId="Equation.DSMT4">
                  <p:embed/>
                </p:oleObj>
              </mc:Choice>
              <mc:Fallback>
                <p:oleObj name="Equation" r:id="rId4" imgW="1828800" imgH="673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035" y="2663190"/>
                        <a:ext cx="2098040" cy="910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3361531" y="1731487"/>
          <a:ext cx="2932430" cy="922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33500" imgH="419100" progId="Equation.DSMT4">
                  <p:embed/>
                </p:oleObj>
              </mc:Choice>
              <mc:Fallback>
                <p:oleObj name="Equation" r:id="rId6" imgW="13335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1531" y="1731487"/>
                        <a:ext cx="2932430" cy="922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6266498" y="1736090"/>
          <a:ext cx="2039937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27100" imgH="419100" progId="Equation.DSMT4">
                  <p:embed/>
                </p:oleObj>
              </mc:Choice>
              <mc:Fallback>
                <p:oleObj name="Equation" r:id="rId8" imgW="9271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6498" y="1736090"/>
                        <a:ext cx="2039937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6"/>
          <p:cNvGraphicFramePr>
            <a:graphicFrameLocks noChangeAspect="1"/>
          </p:cNvGraphicFramePr>
          <p:nvPr/>
        </p:nvGraphicFramePr>
        <p:xfrm>
          <a:off x="5472430" y="2657475"/>
          <a:ext cx="184308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38200" imgH="419100" progId="Equation.DSMT4">
                  <p:embed/>
                </p:oleObj>
              </mc:Choice>
              <mc:Fallback>
                <p:oleObj name="Equation" r:id="rId10" imgW="8382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430" y="2657475"/>
                        <a:ext cx="1843088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7"/>
          <p:cNvGraphicFramePr>
            <a:graphicFrameLocks noChangeAspect="1"/>
          </p:cNvGraphicFramePr>
          <p:nvPr/>
        </p:nvGraphicFramePr>
        <p:xfrm>
          <a:off x="7367905" y="2647633"/>
          <a:ext cx="1284288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84200" imgH="419100" progId="Equation.DSMT4">
                  <p:embed/>
                </p:oleObj>
              </mc:Choice>
              <mc:Fallback>
                <p:oleObj name="Equation" r:id="rId12" imgW="5842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7905" y="2647633"/>
                        <a:ext cx="1284288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9"/>
          <p:cNvGraphicFramePr>
            <a:graphicFrameLocks noChangeAspect="1"/>
          </p:cNvGraphicFramePr>
          <p:nvPr/>
        </p:nvGraphicFramePr>
        <p:xfrm>
          <a:off x="3355023" y="3696653"/>
          <a:ext cx="23733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79500" imgH="228600" progId="Equation.DSMT4">
                  <p:embed/>
                </p:oleObj>
              </mc:Choice>
              <mc:Fallback>
                <p:oleObj name="Equation" r:id="rId14" imgW="10795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023" y="3696653"/>
                        <a:ext cx="237331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05" name="Object 10"/>
          <p:cNvGraphicFramePr>
            <a:graphicFrameLocks noChangeAspect="1"/>
          </p:cNvGraphicFramePr>
          <p:nvPr/>
        </p:nvGraphicFramePr>
        <p:xfrm>
          <a:off x="6319203" y="3803333"/>
          <a:ext cx="255111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438400" imgH="736600" progId="Equation.DSMT4">
                  <p:embed/>
                </p:oleObj>
              </mc:Choice>
              <mc:Fallback>
                <p:oleObj name="Equation" r:id="rId16" imgW="2438400" imgH="736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9203" y="3803333"/>
                        <a:ext cx="2551112" cy="78581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28625" y="569595"/>
            <a:ext cx="467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0">
                <a:solidFill>
                  <a:srgbClr val="0000FF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2800" b="0">
                <a:solidFill>
                  <a:srgbClr val="0000FF"/>
                </a:solidFill>
                <a:ea typeface="黑体" panose="02010609060101010101" pitchFamily="49" charset="-122"/>
              </a:rPr>
              <a:t>、指数分布的“无记忆性”</a:t>
            </a: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1192213" y="1114743"/>
            <a:ext cx="2054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zh-CN" altLang="en-US" sz="2000" b="0">
                <a:solidFill>
                  <a:schemeClr val="tx1"/>
                </a:solidFill>
              </a:rPr>
              <a:t> </a:t>
            </a:r>
            <a:r>
              <a:rPr lang="en-US" altLang="zh-CN" b="0" i="1">
                <a:solidFill>
                  <a:schemeClr val="tx1"/>
                </a:solidFill>
              </a:rPr>
              <a:t>X</a:t>
            </a:r>
            <a:r>
              <a:rPr lang="en-US" altLang="zh-CN" b="0">
                <a:solidFill>
                  <a:schemeClr val="tx1"/>
                </a:solidFill>
              </a:rPr>
              <a:t> ~</a:t>
            </a:r>
            <a:r>
              <a:rPr lang="zh-CN" altLang="en-US" b="0" i="1">
                <a:solidFill>
                  <a:schemeClr val="tx1"/>
                </a:solidFill>
              </a:rPr>
              <a:t>Ｅ</a:t>
            </a:r>
            <a:r>
              <a:rPr lang="en-US" altLang="zh-CN" b="0">
                <a:solidFill>
                  <a:schemeClr val="tx1"/>
                </a:solidFill>
              </a:rPr>
              <a:t>(</a:t>
            </a:r>
            <a:r>
              <a:rPr lang="en-US" altLang="zh-CN" b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en-US" altLang="zh-CN" b="0">
                <a:solidFill>
                  <a:schemeClr val="tx1"/>
                </a:solidFill>
              </a:rPr>
              <a:t>),</a:t>
            </a:r>
            <a:r>
              <a:rPr lang="zh-CN" altLang="en-US" b="0">
                <a:solidFill>
                  <a:schemeClr val="tx1"/>
                </a:solidFill>
              </a:rPr>
              <a:t>则</a:t>
            </a:r>
          </a:p>
        </p:txBody>
      </p:sp>
      <p:graphicFrame>
        <p:nvGraphicFramePr>
          <p:cNvPr id="30" name="Object 4"/>
          <p:cNvGraphicFramePr>
            <a:graphicFrameLocks noChangeAspect="1"/>
          </p:cNvGraphicFramePr>
          <p:nvPr/>
        </p:nvGraphicFramePr>
        <p:xfrm>
          <a:off x="3268345" y="1123315"/>
          <a:ext cx="3782695" cy="554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060700" imgH="393700" progId="Equation.3">
                  <p:embed/>
                </p:oleObj>
              </mc:Choice>
              <mc:Fallback>
                <p:oleObj name="Equation" r:id="rId18" imgW="30607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345" y="1123315"/>
                        <a:ext cx="3782695" cy="554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428625" y="1125855"/>
            <a:ext cx="80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rgbClr val="0000FF"/>
                </a:solidFill>
                <a:ea typeface="黑体" panose="02010609060101010101" pitchFamily="49" charset="-122"/>
              </a:rPr>
              <a:t>命题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8985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458A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lvl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正常使用主观题需2.0以上版本雨课堂</a:t>
            </a:r>
          </a:p>
        </p:txBody>
      </p:sp>
      <p:sp>
        <p:nvSpPr>
          <p:cNvPr id="82955" name="Text Box 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7678" y="680403"/>
            <a:ext cx="6929437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假设顾客在某银行窗口等待服务的时间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分钟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82956" name="Text Box 1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529388" y="700405"/>
            <a:ext cx="106521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服从</a:t>
            </a:r>
          </a:p>
        </p:txBody>
      </p:sp>
      <p:sp>
        <p:nvSpPr>
          <p:cNvPr id="82957" name="Text 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68313" y="1124585"/>
            <a:ext cx="77266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的指数分布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. 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若等待时间超过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10</a:t>
            </a:r>
            <a:r>
              <a:rPr lang="zh-CN" altLang="en-US" sz="2400" b="0" dirty="0">
                <a:ea typeface="黑体" panose="02010609060101010101" pitchFamily="49" charset="-122"/>
              </a:rPr>
              <a:t>分钟，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  <a:sym typeface="+mn-ea"/>
              </a:rPr>
              <a:t>则他离开，假设他</a:t>
            </a:r>
            <a:endParaRPr lang="en-US" altLang="zh-CN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2958" name="Text Box 1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10858" y="1583055"/>
            <a:ext cx="872172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  <a:sym typeface="+mn-ea"/>
              </a:rPr>
              <a:t>一个月内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要来银行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5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次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. 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以 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Y </a:t>
            </a:r>
            <a:r>
              <a:rPr lang="zh-CN" altLang="en-US" sz="2400" b="0" dirty="0">
                <a:ea typeface="黑体" panose="02010609060101010101" pitchFamily="49" charset="-122"/>
              </a:rPr>
              <a:t>表示一个</a:t>
            </a:r>
            <a:r>
              <a:rPr lang="zh-CN" altLang="en-US" sz="2400" b="0" dirty="0">
                <a:ea typeface="黑体" panose="02010609060101010101" pitchFamily="49" charset="-122"/>
                <a:sym typeface="+mn-ea"/>
              </a:rPr>
              <a:t>月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  <a:sym typeface="+mn-ea"/>
              </a:rPr>
              <a:t>内他没有等到服务</a:t>
            </a:r>
            <a:endParaRPr lang="en-US" altLang="zh-CN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2959" name="Text Box 1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25780" y="2038350"/>
            <a:ext cx="774382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而离开窗口的次数，求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Y </a:t>
            </a:r>
            <a:r>
              <a:rPr lang="zh-CN" altLang="en-US" sz="2400" b="0" dirty="0">
                <a:ea typeface="黑体" panose="02010609060101010101" pitchFamily="49" charset="-122"/>
              </a:rPr>
              <a:t>的分布律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  <a:sym typeface="+mn-ea"/>
              </a:rPr>
              <a:t>及至少有一次没有等到</a:t>
            </a:r>
            <a:endParaRPr lang="en-US" altLang="zh-CN" sz="2400" b="0" i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2960" name="Text Box 1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39433" y="2484120"/>
            <a:ext cx="17830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服务的概率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.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102415" name="Object 15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7524750" y="785495"/>
          <a:ext cx="1010920" cy="31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812800" imgH="266700" progId="Equation.DSMT4">
                  <p:embed/>
                </p:oleObj>
              </mc:Choice>
              <mc:Fallback>
                <p:oleObj name="Equation" r:id="rId19" imgW="812800" imgH="2667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785495"/>
                        <a:ext cx="1010920" cy="312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5分</a:t>
              </a:r>
            </a:p>
          </p:txBody>
        </p:sp>
      </p:grpSp>
      <p:pic>
        <p:nvPicPr>
          <p:cNvPr id="2" name="图片 1" descr="tmp579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ChangeArrowheads="1"/>
          </p:cNvSpPr>
          <p:nvPr/>
        </p:nvSpPr>
        <p:spPr bwMode="auto">
          <a:xfrm>
            <a:off x="594995" y="3283585"/>
            <a:ext cx="85566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1417320" y="3283585"/>
            <a:ext cx="14224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0">
                <a:latin typeface="+mn-lt"/>
                <a:ea typeface="黑体" panose="02010609060101010101" pitchFamily="49" charset="-122"/>
              </a:rPr>
              <a:t>由题意知</a:t>
            </a:r>
          </a:p>
        </p:txBody>
      </p:sp>
      <p:graphicFrame>
        <p:nvGraphicFramePr>
          <p:cNvPr id="204804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806829" y="3374256"/>
          <a:ext cx="15494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92400" imgH="622300" progId="Equation.DSMT4">
                  <p:embed/>
                </p:oleObj>
              </mc:Choice>
              <mc:Fallback>
                <p:oleObj name="Equation" r:id="rId2" imgW="2692400" imgH="622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829" y="3374256"/>
                        <a:ext cx="154940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4771708" y="3324860"/>
            <a:ext cx="8001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其中</a:t>
            </a:r>
          </a:p>
        </p:txBody>
      </p:sp>
      <p:graphicFrame>
        <p:nvGraphicFramePr>
          <p:cNvPr id="204806" name="Object 6"/>
          <p:cNvGraphicFramePr>
            <a:graphicFrameLocks noChangeAspect="1"/>
          </p:cNvGraphicFramePr>
          <p:nvPr/>
        </p:nvGraphicFramePr>
        <p:xfrm>
          <a:off x="5500370" y="3406140"/>
          <a:ext cx="215138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32200" imgH="622300" progId="Equation.DSMT4">
                  <p:embed/>
                </p:oleObj>
              </mc:Choice>
              <mc:Fallback>
                <p:oleObj name="Equation" r:id="rId4" imgW="3632200" imgH="622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370" y="3406140"/>
                        <a:ext cx="215138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1436688" y="3890010"/>
            <a:ext cx="22955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的概率密度为</a:t>
            </a:r>
          </a:p>
        </p:txBody>
      </p:sp>
      <p:graphicFrame>
        <p:nvGraphicFramePr>
          <p:cNvPr id="204808" name="Object 8"/>
          <p:cNvGraphicFramePr>
            <a:graphicFrameLocks noChangeAspect="1"/>
          </p:cNvGraphicFramePr>
          <p:nvPr/>
        </p:nvGraphicFramePr>
        <p:xfrm>
          <a:off x="2714625" y="4242435"/>
          <a:ext cx="3549650" cy="1102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08300" imgH="876300" progId="Equation.DSMT4">
                  <p:embed/>
                </p:oleObj>
              </mc:Choice>
              <mc:Fallback>
                <p:oleObj name="Equation" r:id="rId6" imgW="2908300" imgH="876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242435"/>
                        <a:ext cx="3549650" cy="1102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5" name="Text Box 9"/>
          <p:cNvSpPr txBox="1">
            <a:spLocks noChangeArrowheads="1"/>
          </p:cNvSpPr>
          <p:nvPr/>
        </p:nvSpPr>
        <p:spPr bwMode="auto">
          <a:xfrm>
            <a:off x="1714183" y="672783"/>
            <a:ext cx="6929437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假设顾客在某银行窗口等待服务的时间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分钟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82956" name="Text Box 10"/>
          <p:cNvSpPr txBox="1">
            <a:spLocks noChangeArrowheads="1"/>
          </p:cNvSpPr>
          <p:nvPr/>
        </p:nvSpPr>
        <p:spPr bwMode="auto">
          <a:xfrm>
            <a:off x="512128" y="1141095"/>
            <a:ext cx="106521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服从</a:t>
            </a:r>
          </a:p>
        </p:txBody>
      </p:sp>
      <p:sp>
        <p:nvSpPr>
          <p:cNvPr id="82957" name="Text Box 11"/>
          <p:cNvSpPr txBox="1">
            <a:spLocks noChangeArrowheads="1"/>
          </p:cNvSpPr>
          <p:nvPr/>
        </p:nvSpPr>
        <p:spPr bwMode="auto">
          <a:xfrm>
            <a:off x="2706053" y="1141095"/>
            <a:ext cx="53403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的指数分布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. 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若等待时间超过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10</a:t>
            </a:r>
            <a:r>
              <a:rPr lang="zh-CN" altLang="en-US" sz="2400" b="0" dirty="0">
                <a:ea typeface="黑体" panose="02010609060101010101" pitchFamily="49" charset="-122"/>
              </a:rPr>
              <a:t>分钟，</a:t>
            </a:r>
            <a:endParaRPr lang="en-US" altLang="zh-CN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2958" name="Text Box 12"/>
          <p:cNvSpPr txBox="1">
            <a:spLocks noChangeArrowheads="1"/>
          </p:cNvSpPr>
          <p:nvPr/>
        </p:nvSpPr>
        <p:spPr bwMode="auto">
          <a:xfrm>
            <a:off x="510858" y="1583055"/>
            <a:ext cx="87217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则他离开，假设他一个月内要来银行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5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次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. 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以 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Y </a:t>
            </a:r>
            <a:r>
              <a:rPr lang="zh-CN" altLang="en-US" sz="2400" b="0" dirty="0">
                <a:ea typeface="黑体" panose="02010609060101010101" pitchFamily="49" charset="-122"/>
              </a:rPr>
              <a:t>表示一个</a:t>
            </a:r>
            <a:endParaRPr lang="en-US" altLang="zh-CN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2959" name="Text Box 13"/>
          <p:cNvSpPr txBox="1">
            <a:spLocks noChangeArrowheads="1"/>
          </p:cNvSpPr>
          <p:nvPr/>
        </p:nvSpPr>
        <p:spPr bwMode="auto">
          <a:xfrm>
            <a:off x="525780" y="2038350"/>
            <a:ext cx="75120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0" dirty="0">
                <a:ea typeface="黑体" panose="02010609060101010101" pitchFamily="49" charset="-122"/>
              </a:rPr>
              <a:t>月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内他没有等到服务而离开窗口的次数，求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Y </a:t>
            </a:r>
            <a:r>
              <a:rPr lang="zh-CN" altLang="en-US" sz="2400" b="0" dirty="0">
                <a:ea typeface="黑体" panose="02010609060101010101" pitchFamily="49" charset="-122"/>
              </a:rPr>
              <a:t>的分布律</a:t>
            </a:r>
            <a:endParaRPr lang="en-US" altLang="zh-CN" sz="2400" b="0" i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2960" name="Text Box 14"/>
          <p:cNvSpPr txBox="1">
            <a:spLocks noChangeArrowheads="1"/>
          </p:cNvSpPr>
          <p:nvPr/>
        </p:nvSpPr>
        <p:spPr bwMode="auto">
          <a:xfrm>
            <a:off x="550863" y="2513965"/>
            <a:ext cx="4878387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及至少有一次没有等到服务的概率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.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102415" name="Object 15"/>
          <p:cNvGraphicFramePr>
            <a:graphicFrameLocks noChangeAspect="1"/>
          </p:cNvGraphicFramePr>
          <p:nvPr/>
        </p:nvGraphicFramePr>
        <p:xfrm>
          <a:off x="1488440" y="1162685"/>
          <a:ext cx="129413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2800" imgH="266700" progId="Equation.DSMT4">
                  <p:embed/>
                </p:oleObj>
              </mc:Choice>
              <mc:Fallback>
                <p:oleObj name="Equation" r:id="rId8" imgW="812800" imgH="2667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440" y="1162685"/>
                        <a:ext cx="129413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16"/>
          <p:cNvGraphicFramePr>
            <a:graphicFrameLocks noChangeAspect="1"/>
          </p:cNvGraphicFramePr>
          <p:nvPr/>
        </p:nvGraphicFramePr>
        <p:xfrm>
          <a:off x="5327015" y="2506345"/>
          <a:ext cx="1422400" cy="455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01700" imgH="304800" progId="Equation.DSMT4">
                  <p:embed/>
                </p:oleObj>
              </mc:Choice>
              <mc:Fallback>
                <p:oleObj name="Equation" r:id="rId10" imgW="901700" imgH="304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015" y="2506345"/>
                        <a:ext cx="1422400" cy="455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17" name="组合 29"/>
          <p:cNvGrpSpPr/>
          <p:nvPr/>
        </p:nvGrpSpPr>
        <p:grpSpPr bwMode="auto">
          <a:xfrm>
            <a:off x="499745" y="551180"/>
            <a:ext cx="1286510" cy="584835"/>
            <a:chOff x="500063" y="1676400"/>
            <a:chExt cx="1286120" cy="584835"/>
          </a:xfrm>
        </p:grpSpPr>
        <p:pic>
          <p:nvPicPr>
            <p:cNvPr id="102418" name="Picture 12" descr="WB02282_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164" y="1676400"/>
              <a:ext cx="1056955" cy="584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500063" y="1691005"/>
              <a:ext cx="1286120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106985" tIns="53492" rIns="106985" bIns="53492">
              <a:spAutoFit/>
            </a:bodyPr>
            <a:lstStyle/>
            <a:p>
              <a:pPr algn="ctr" defTabSz="1069975">
                <a:defRPr/>
              </a:pPr>
              <a:r>
                <a:rPr lang="zh-CN" sz="24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黑体" panose="02010609060101010101" pitchFamily="49" charset="-122"/>
                </a:rPr>
                <a:t>练习</a:t>
              </a:r>
              <a:r>
                <a:rPr lang="en-US" altLang="zh-CN" sz="24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黑体" panose="02010609060101010101" pitchFamily="49" charset="-122"/>
                </a:rPr>
                <a:t>2</a:t>
              </a:r>
            </a:p>
          </p:txBody>
        </p:sp>
      </p:grpSp>
      <p:graphicFrame>
        <p:nvGraphicFramePr>
          <p:cNvPr id="205827" name="Object 3"/>
          <p:cNvGraphicFramePr>
            <a:graphicFrameLocks noChangeAspect="1"/>
          </p:cNvGraphicFramePr>
          <p:nvPr/>
        </p:nvGraphicFramePr>
        <p:xfrm>
          <a:off x="1717040" y="5649595"/>
          <a:ext cx="5647055" cy="735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410700" imgH="1193800" progId="Equation.DSMT4">
                  <p:embed/>
                </p:oleObj>
              </mc:Choice>
              <mc:Fallback>
                <p:oleObj name="Equation" r:id="rId13" imgW="9410700" imgH="119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040" y="5649595"/>
                        <a:ext cx="5647055" cy="735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398905" y="5254625"/>
            <a:ext cx="80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 autoUpdateAnimBg="0"/>
      <p:bldP spid="204803" grpId="0" build="p" autoUpdateAnimBg="0"/>
      <p:bldP spid="204805" grpId="0" build="p" autoUpdateAnimBg="0"/>
      <p:bldP spid="204807" grpId="0" build="p" autoUpdateAnimBg="0"/>
      <p:bldP spid="1034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26" name="Object 2"/>
          <p:cNvGraphicFramePr>
            <a:graphicFrameLocks noChangeAspect="1"/>
          </p:cNvGraphicFramePr>
          <p:nvPr/>
        </p:nvGraphicFramePr>
        <p:xfrm>
          <a:off x="1347470" y="1932305"/>
          <a:ext cx="4305300" cy="47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73900" imgH="749300" progId="Equation.DSMT4">
                  <p:embed/>
                </p:oleObj>
              </mc:Choice>
              <mc:Fallback>
                <p:oleObj name="Equation" r:id="rId2" imgW="7073900" imgH="749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470" y="1932305"/>
                        <a:ext cx="4305300" cy="474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589280" y="1220788"/>
            <a:ext cx="280035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所以 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Y 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的分布律为</a:t>
            </a:r>
          </a:p>
        </p:txBody>
      </p:sp>
      <p:graphicFrame>
        <p:nvGraphicFramePr>
          <p:cNvPr id="205830" name="Object 6"/>
          <p:cNvGraphicFramePr>
            <a:graphicFrameLocks noChangeAspect="1"/>
          </p:cNvGraphicFramePr>
          <p:nvPr/>
        </p:nvGraphicFramePr>
        <p:xfrm>
          <a:off x="5928995" y="2022475"/>
          <a:ext cx="1831340" cy="38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24200" imgH="622300" progId="Equation.DSMT4">
                  <p:embed/>
                </p:oleObj>
              </mc:Choice>
              <mc:Fallback>
                <p:oleObj name="Equation" r:id="rId4" imgW="3124200" imgH="622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8995" y="2022475"/>
                        <a:ext cx="1831340" cy="381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1" name="Text Box 7"/>
          <p:cNvSpPr txBox="1">
            <a:spLocks noChangeArrowheads="1"/>
          </p:cNvSpPr>
          <p:nvPr/>
        </p:nvSpPr>
        <p:spPr bwMode="auto">
          <a:xfrm>
            <a:off x="666750" y="2680018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于是</a:t>
            </a:r>
          </a:p>
        </p:txBody>
      </p:sp>
      <p:graphicFrame>
        <p:nvGraphicFramePr>
          <p:cNvPr id="205832" name="Object 8"/>
          <p:cNvGraphicFramePr>
            <a:graphicFrameLocks noChangeAspect="1"/>
          </p:cNvGraphicFramePr>
          <p:nvPr/>
        </p:nvGraphicFramePr>
        <p:xfrm>
          <a:off x="1287780" y="3343910"/>
          <a:ext cx="4953000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40100" imgH="304800" progId="Equation.DSMT4">
                  <p:embed/>
                </p:oleObj>
              </mc:Choice>
              <mc:Fallback>
                <p:oleObj name="Equation" r:id="rId6" imgW="3340100" imgH="304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780" y="3343910"/>
                        <a:ext cx="4953000" cy="439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9" grpId="0" build="p" autoUpdateAnimBg="0"/>
      <p:bldP spid="20583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2"/>
          <p:cNvSpPr txBox="1"/>
          <p:nvPr/>
        </p:nvSpPr>
        <p:spPr>
          <a:xfrm>
            <a:off x="441325" y="3257550"/>
            <a:ext cx="95948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 (1)</a:t>
            </a:r>
            <a:endParaRPr lang="en-US" altLang="zh-CN" sz="2800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124937" name="Text Box 8"/>
          <p:cNvSpPr txBox="1"/>
          <p:nvPr/>
        </p:nvSpPr>
        <p:spPr>
          <a:xfrm>
            <a:off x="429895" y="568325"/>
            <a:ext cx="847471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lang="en-US" altLang="zh-CN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 sz="2400" b="0" dirty="0">
                <a:solidFill>
                  <a:srgbClr val="66CC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提高题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假定一大型设备在任何长为</a:t>
            </a:r>
            <a:r>
              <a:rPr lang="zh-CN" altLang="en-US" sz="2400" b="0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b="0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en-US" altLang="zh-CN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的时间内发生故障的次数                      </a:t>
            </a:r>
            <a:r>
              <a:rPr lang="en-US" altLang="zh-CN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,  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求</a:t>
            </a:r>
            <a:endParaRPr lang="zh-CN" altLang="en-US" sz="2400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0650" name="Text Box 10"/>
          <p:cNvSpPr txBox="1"/>
          <p:nvPr/>
        </p:nvSpPr>
        <p:spPr>
          <a:xfrm>
            <a:off x="467995" y="1556385"/>
            <a:ext cx="8763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AutoNum type="arabicParenBoth"/>
            </a:pPr>
            <a:r>
              <a:rPr lang="en-US" altLang="zh-CN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 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相继两次故障的时间间隔 </a:t>
            </a:r>
            <a:r>
              <a:rPr lang="en-US" altLang="zh-CN" sz="2400" b="0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T  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的概率分布</a:t>
            </a:r>
            <a:r>
              <a:rPr lang="en-US" altLang="zh-CN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;</a:t>
            </a:r>
            <a:endParaRPr lang="en-US" altLang="zh-CN" sz="2400" b="0" i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0"/>
              </a:spcBef>
              <a:buAutoNum type="arabicParenBoth"/>
            </a:pPr>
            <a:r>
              <a:rPr lang="en-US" altLang="zh-CN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设备已正常运行８小时的情况下，再正常运行 </a:t>
            </a:r>
            <a:r>
              <a:rPr lang="en-US" altLang="zh-CN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 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小时的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概率</a:t>
            </a:r>
            <a:r>
              <a:rPr lang="en-US" altLang="zh-CN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</a:p>
        </p:txBody>
      </p:sp>
      <p:graphicFrame>
        <p:nvGraphicFramePr>
          <p:cNvPr id="109578" name="Object 10"/>
          <p:cNvGraphicFramePr>
            <a:graphicFrameLocks noChangeAspect="1"/>
          </p:cNvGraphicFramePr>
          <p:nvPr/>
        </p:nvGraphicFramePr>
        <p:xfrm>
          <a:off x="2265045" y="1123950"/>
          <a:ext cx="1969770" cy="4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500" imgH="203200" progId="Equation.DSMT4">
                  <p:embed/>
                </p:oleObj>
              </mc:Choice>
              <mc:Fallback>
                <p:oleObj name="Equation" r:id="rId2" imgW="825500" imgH="203200" progId="Equation.DSMT4">
                  <p:embed/>
                  <p:pic>
                    <p:nvPicPr>
                      <p:cNvPr id="1095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045" y="1123950"/>
                        <a:ext cx="1969770" cy="462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1403985" y="3284855"/>
          <a:ext cx="2623185" cy="567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16000" imgH="228600" progId="Equation.DSMT4">
                  <p:embed/>
                </p:oleObj>
              </mc:Choice>
              <mc:Fallback>
                <p:oleObj r:id="rId4" imgW="1016000" imgH="2286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3985" y="3284855"/>
                        <a:ext cx="2623185" cy="567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2339975" y="3932555"/>
          <a:ext cx="3476625" cy="1113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84300" imgH="457200" progId="Equation.DSMT4">
                  <p:embed/>
                </p:oleObj>
              </mc:Choice>
              <mc:Fallback>
                <p:oleObj r:id="rId6" imgW="1384300" imgH="4572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9975" y="3932555"/>
                        <a:ext cx="3476625" cy="1113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1203008" y="5468303"/>
          <a:ext cx="357251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422400" imgH="203200" progId="Equation.DSMT4">
                  <p:embed/>
                </p:oleObj>
              </mc:Choice>
              <mc:Fallback>
                <p:oleObj r:id="rId8" imgW="1422400" imgH="2032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03008" y="5468303"/>
                        <a:ext cx="357251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4775518" y="5133341"/>
          <a:ext cx="2711450" cy="102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079500" imgH="419100" progId="Equation.DSMT4">
                  <p:embed/>
                </p:oleObj>
              </mc:Choice>
              <mc:Fallback>
                <p:oleObj r:id="rId10" imgW="1079500" imgH="4191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75518" y="5133341"/>
                        <a:ext cx="2711450" cy="1021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62" name="Text Box 5"/>
          <p:cNvSpPr txBox="1"/>
          <p:nvPr/>
        </p:nvSpPr>
        <p:spPr>
          <a:xfrm>
            <a:off x="611505" y="3212465"/>
            <a:ext cx="69088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</a:rPr>
              <a:t>即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503238" y="4044950"/>
            <a:ext cx="4341813" cy="466725"/>
            <a:chOff x="317" y="2356"/>
            <a:chExt cx="2735" cy="294"/>
          </a:xfrm>
        </p:grpSpPr>
        <p:sp>
          <p:nvSpPr>
            <p:cNvPr id="125960" name="Text Box 10"/>
            <p:cNvSpPr txBox="1"/>
            <p:nvPr/>
          </p:nvSpPr>
          <p:spPr>
            <a:xfrm>
              <a:off x="317" y="2356"/>
              <a:ext cx="35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0" dirty="0">
                  <a:latin typeface="微软雅黑" panose="020B0503020204020204" charset="-122"/>
                  <a:ea typeface="微软雅黑" panose="020B0503020204020204" charset="-122"/>
                </a:rPr>
                <a:t>(2)</a:t>
              </a:r>
            </a:p>
          </p:txBody>
        </p:sp>
        <p:sp>
          <p:nvSpPr>
            <p:cNvPr id="125961" name="Text Box 11"/>
            <p:cNvSpPr txBox="1"/>
            <p:nvPr/>
          </p:nvSpPr>
          <p:spPr>
            <a:xfrm>
              <a:off x="633" y="2360"/>
              <a:ext cx="241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0" dirty="0">
                  <a:latin typeface="微软雅黑" panose="020B0503020204020204" charset="-122"/>
                  <a:ea typeface="微软雅黑" panose="020B0503020204020204" charset="-122"/>
                </a:rPr>
                <a:t>由指数分布的“无记忆性”</a:t>
              </a:r>
              <a:endParaRPr lang="zh-CN" altLang="en-US" sz="2800" dirty="0">
                <a:latin typeface="Times New Roman" panose="02020603050405020304" pitchFamily="18" charset="0"/>
                <a:ea typeface="楷体_GB2312" panose="02010609030101010101" charset="-122"/>
              </a:endParaRPr>
            </a:p>
          </p:txBody>
        </p:sp>
      </p:grpSp>
      <p:graphicFrame>
        <p:nvGraphicFramePr>
          <p:cNvPr id="7" name="对象 6"/>
          <p:cNvGraphicFramePr/>
          <p:nvPr/>
        </p:nvGraphicFramePr>
        <p:xfrm>
          <a:off x="1475423" y="548641"/>
          <a:ext cx="354076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09700" imgH="457200" progId="Equation.DSMT4">
                  <p:embed/>
                </p:oleObj>
              </mc:Choice>
              <mc:Fallback>
                <p:oleObj r:id="rId2" imgW="1409700" imgH="4572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5423" y="548641"/>
                        <a:ext cx="3540760" cy="111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1403351" y="1844676"/>
          <a:ext cx="328612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08100" imgH="457200" progId="Equation.DSMT4">
                  <p:embed/>
                </p:oleObj>
              </mc:Choice>
              <mc:Fallback>
                <p:oleObj r:id="rId4" imgW="1308100" imgH="457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3351" y="1844676"/>
                        <a:ext cx="3286125" cy="111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1259523" y="3212148"/>
          <a:ext cx="153162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09600" imgH="203200" progId="Equation.DSMT4">
                  <p:embed/>
                </p:oleObj>
              </mc:Choice>
              <mc:Fallback>
                <p:oleObj r:id="rId6" imgW="609600" imgH="2032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9523" y="3212148"/>
                        <a:ext cx="153162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827405" y="4671695"/>
          <a:ext cx="6370955" cy="680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501900" imgH="254000" progId="Equation.DSMT4">
                  <p:embed/>
                </p:oleObj>
              </mc:Choice>
              <mc:Fallback>
                <p:oleObj r:id="rId8" imgW="2501900" imgH="25400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7405" y="4671695"/>
                        <a:ext cx="6370955" cy="680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3707765" y="5479415"/>
          <a:ext cx="35750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181100" imgH="228600" progId="Equation.DSMT4">
                  <p:embed/>
                </p:oleObj>
              </mc:Choice>
              <mc:Fallback>
                <p:oleObj r:id="rId10" imgW="1181100" imgH="2286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07765" y="5479415"/>
                        <a:ext cx="3575050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50" name="Group 8"/>
          <p:cNvGrpSpPr/>
          <p:nvPr/>
        </p:nvGrpSpPr>
        <p:grpSpPr bwMode="auto">
          <a:xfrm>
            <a:off x="1714500" y="2109788"/>
            <a:ext cx="5286375" cy="1747837"/>
            <a:chOff x="1066" y="913"/>
            <a:chExt cx="4281" cy="1101"/>
          </a:xfrm>
        </p:grpSpPr>
        <p:pic>
          <p:nvPicPr>
            <p:cNvPr id="104452" name="Picture 8" descr="卷轴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913"/>
              <a:ext cx="4281" cy="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453" name="Rectangle 6" descr="信纸"/>
            <p:cNvSpPr>
              <a:spLocks noChangeArrowheads="1"/>
            </p:cNvSpPr>
            <p:nvPr/>
          </p:nvSpPr>
          <p:spPr bwMode="auto">
            <a:xfrm>
              <a:off x="1463" y="1168"/>
              <a:ext cx="343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 b="0">
                <a:solidFill>
                  <a:schemeClr val="tx2"/>
                </a:solidFill>
                <a:latin typeface="Verdana" panose="020B0604030504040204" pitchFamily="34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1044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87091" y="2662490"/>
            <a:ext cx="4429125" cy="884238"/>
          </a:xfrm>
          <a:prstGeom prst="rect">
            <a:avLst/>
          </a:prstGeom>
        </p:spPr>
        <p:txBody>
          <a:bodyPr lIns="91440" tIns="45720" rIns="91440" bIns="45720"/>
          <a:lstStyle/>
          <a:p>
            <a:pPr eaLnBrk="1" hangingPunct="1"/>
            <a:r>
              <a:rPr kumimoji="1" lang="zh-CN" altLang="en-US" sz="3200" b="0" dirty="0">
                <a:solidFill>
                  <a:schemeClr val="tx1"/>
                </a:solidFill>
                <a:ea typeface="黑体" panose="02010609060101010101" pitchFamily="49" charset="-122"/>
              </a:rPr>
              <a:t>正态分布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0" name="Group 8"/>
          <p:cNvGrpSpPr/>
          <p:nvPr/>
        </p:nvGrpSpPr>
        <p:grpSpPr bwMode="auto">
          <a:xfrm>
            <a:off x="1214438" y="2109788"/>
            <a:ext cx="6572250" cy="1747837"/>
            <a:chOff x="1066" y="913"/>
            <a:chExt cx="4281" cy="1101"/>
          </a:xfrm>
        </p:grpSpPr>
        <p:pic>
          <p:nvPicPr>
            <p:cNvPr id="89092" name="Picture 8" descr="卷轴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913"/>
              <a:ext cx="4281" cy="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093" name="Rectangle 6" descr="信纸"/>
            <p:cNvSpPr>
              <a:spLocks noChangeArrowheads="1"/>
            </p:cNvSpPr>
            <p:nvPr/>
          </p:nvSpPr>
          <p:spPr bwMode="auto">
            <a:xfrm>
              <a:off x="1463" y="1168"/>
              <a:ext cx="343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 b="0">
                <a:solidFill>
                  <a:schemeClr val="tx2"/>
                </a:solidFill>
                <a:latin typeface="Verdana" panose="020B0604030504040204" pitchFamily="34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890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55476" y="2730306"/>
            <a:ext cx="7200900" cy="884238"/>
          </a:xfrm>
          <a:prstGeom prst="rect">
            <a:avLst/>
          </a:prstGeom>
        </p:spPr>
        <p:txBody>
          <a:bodyPr lIns="91440" tIns="45720" rIns="91440" bIns="45720"/>
          <a:lstStyle/>
          <a:p>
            <a:pPr eaLnBrk="1" hangingPunct="1"/>
            <a:r>
              <a:rPr kumimoji="1" lang="zh-CN" altLang="en-US" sz="3200" b="0" dirty="0">
                <a:solidFill>
                  <a:schemeClr val="tx1"/>
                </a:solidFill>
                <a:ea typeface="黑体" panose="02010609060101010101" pitchFamily="49" charset="-122"/>
              </a:rPr>
              <a:t>均匀分布与指数分布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514" name="Picture 2" descr="b_large_7xbW_54630000b7cd5c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3355975"/>
            <a:ext cx="38163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2916238" y="2578100"/>
            <a:ext cx="2654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德国</a:t>
            </a:r>
            <a:r>
              <a:rPr kumimoji="0" lang="en-US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1993</a:t>
            </a:r>
            <a:r>
              <a:rPr kumimoji="0"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kumimoji="0" lang="en-US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kumimoji="0"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马克</a:t>
            </a: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506413" y="765175"/>
            <a:ext cx="8280400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高斯在他于</a:t>
            </a:r>
            <a:r>
              <a:rPr kumimoji="0" lang="en-US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1809</a:t>
            </a:r>
            <a:r>
              <a:rPr kumimoji="0"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年发表的“最小二乘法”的基础上建立了正态分布曲线，是概率统计中一个非常重要的工具，广泛应用于数学、物理学等领域．</a:t>
            </a:r>
          </a:p>
        </p:txBody>
      </p:sp>
      <p:pic>
        <p:nvPicPr>
          <p:cNvPr id="320517" name="Picture 5" descr="b_large_9hvR_3c3a0000ba095c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3355975"/>
            <a:ext cx="3889375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/>
      <p:bldP spid="3205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6" name="Text Box 3"/>
          <p:cNvSpPr txBox="1">
            <a:spLocks noChangeArrowheads="1"/>
          </p:cNvSpPr>
          <p:nvPr/>
        </p:nvSpPr>
        <p:spPr bwMode="auto">
          <a:xfrm>
            <a:off x="500063" y="928688"/>
            <a:ext cx="657066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0" dirty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400" b="0" dirty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、定义</a:t>
            </a:r>
            <a:r>
              <a:rPr lang="en-US" altLang="zh-CN" sz="2400" b="0" dirty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400" b="0" dirty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：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如果连续型随机变量的概率密度为</a:t>
            </a:r>
          </a:p>
        </p:txBody>
      </p:sp>
      <p:graphicFrame>
        <p:nvGraphicFramePr>
          <p:cNvPr id="210948" name="Object 4"/>
          <p:cNvGraphicFramePr>
            <a:graphicFrameLocks noChangeAspect="1"/>
          </p:cNvGraphicFramePr>
          <p:nvPr/>
        </p:nvGraphicFramePr>
        <p:xfrm>
          <a:off x="1947863" y="1344613"/>
          <a:ext cx="5989637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63100" imgH="1638300" progId="Equation.DSMT4">
                  <p:embed/>
                </p:oleObj>
              </mc:Choice>
              <mc:Fallback>
                <p:oleObj name="Equation" r:id="rId2" imgW="9563100" imgH="1638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1344613"/>
                        <a:ext cx="5989637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904875" y="2457450"/>
            <a:ext cx="8032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0">
                <a:latin typeface="+mn-lt"/>
                <a:ea typeface="黑体" panose="02010609060101010101" pitchFamily="49" charset="-122"/>
              </a:rPr>
              <a:t>其中</a:t>
            </a:r>
          </a:p>
        </p:txBody>
      </p:sp>
      <p:graphicFrame>
        <p:nvGraphicFramePr>
          <p:cNvPr id="210950" name="Object 6"/>
          <p:cNvGraphicFramePr>
            <a:graphicFrameLocks noChangeAspect="1"/>
          </p:cNvGraphicFramePr>
          <p:nvPr/>
        </p:nvGraphicFramePr>
        <p:xfrm>
          <a:off x="1735138" y="2508250"/>
          <a:ext cx="19129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44800" imgH="622300" progId="Equation.DSMT4">
                  <p:embed/>
                </p:oleObj>
              </mc:Choice>
              <mc:Fallback>
                <p:oleObj name="Equation" r:id="rId4" imgW="2844800" imgH="622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2508250"/>
                        <a:ext cx="1912937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3594100" y="2460625"/>
            <a:ext cx="40544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为常数，则称 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服从参数为</a:t>
            </a:r>
          </a:p>
        </p:txBody>
      </p:sp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7367588" y="2590800"/>
          <a:ext cx="7461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2200" imgH="469900" progId="Equation.DSMT4">
                  <p:embed/>
                </p:oleObj>
              </mc:Choice>
              <mc:Fallback>
                <p:oleObj name="Equation" r:id="rId6" imgW="1092200" imgH="469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7588" y="2590800"/>
                        <a:ext cx="746125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904875" y="3046095"/>
            <a:ext cx="529431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0">
                <a:latin typeface="+mn-lt"/>
                <a:ea typeface="黑体" panose="02010609060101010101" pitchFamily="49" charset="-122"/>
              </a:rPr>
              <a:t>的</a:t>
            </a:r>
            <a:r>
              <a:rPr lang="zh-CN" altLang="en-US" sz="2400" b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正态分布或高斯</a:t>
            </a:r>
            <a:r>
              <a:rPr lang="en-US" altLang="zh-CN" sz="2400" b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(Gauss)</a:t>
            </a:r>
            <a:r>
              <a:rPr lang="zh-CN" altLang="en-US" sz="2400" b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分布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，记为</a:t>
            </a:r>
          </a:p>
        </p:txBody>
      </p:sp>
      <p:graphicFrame>
        <p:nvGraphicFramePr>
          <p:cNvPr id="210954" name="Object 10"/>
          <p:cNvGraphicFramePr>
            <a:graphicFrameLocks noChangeAspect="1"/>
          </p:cNvGraphicFramePr>
          <p:nvPr/>
        </p:nvGraphicFramePr>
        <p:xfrm>
          <a:off x="5880100" y="3041015"/>
          <a:ext cx="2000885" cy="46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51200" imgH="736600" progId="Equation.DSMT4">
                  <p:embed/>
                </p:oleObj>
              </mc:Choice>
              <mc:Fallback>
                <p:oleObj name="Equation" r:id="rId8" imgW="3251200" imgH="736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3041015"/>
                        <a:ext cx="2000885" cy="466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904875" y="3897630"/>
            <a:ext cx="157003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0" dirty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定义</a:t>
            </a:r>
            <a:r>
              <a:rPr lang="en-US" altLang="zh-CN" sz="2400" b="0" dirty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sz="2400" b="0" dirty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：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当</a:t>
            </a:r>
          </a:p>
        </p:txBody>
      </p:sp>
      <p:graphicFrame>
        <p:nvGraphicFramePr>
          <p:cNvPr id="210956" name="Object 12"/>
          <p:cNvGraphicFramePr>
            <a:graphicFrameLocks noChangeAspect="1"/>
          </p:cNvGraphicFramePr>
          <p:nvPr/>
        </p:nvGraphicFramePr>
        <p:xfrm>
          <a:off x="2382838" y="3921443"/>
          <a:ext cx="19970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71800" imgH="622300" progId="Equation.DSMT4">
                  <p:embed/>
                </p:oleObj>
              </mc:Choice>
              <mc:Fallback>
                <p:oleObj name="Equation" r:id="rId10" imgW="2971800" imgH="622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3921443"/>
                        <a:ext cx="199707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7" name="Text Box 13"/>
          <p:cNvSpPr txBox="1">
            <a:spLocks noChangeArrowheads="1"/>
          </p:cNvSpPr>
          <p:nvPr/>
        </p:nvSpPr>
        <p:spPr bwMode="auto">
          <a:xfrm>
            <a:off x="4456113" y="3859530"/>
            <a:ext cx="297021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0">
                <a:latin typeface="+mn-lt"/>
                <a:ea typeface="黑体" panose="02010609060101010101" pitchFamily="49" charset="-122"/>
              </a:rPr>
              <a:t>时，</a:t>
            </a:r>
            <a:r>
              <a:rPr lang="en-US" altLang="zh-CN" sz="2400" b="0" i="1">
                <a:latin typeface="+mn-lt"/>
                <a:ea typeface="黑体" panose="02010609060101010101" pitchFamily="49" charset="-122"/>
              </a:rPr>
              <a:t>X 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的概率密度为</a:t>
            </a:r>
          </a:p>
        </p:txBody>
      </p:sp>
      <p:graphicFrame>
        <p:nvGraphicFramePr>
          <p:cNvPr id="210958" name="Object 14"/>
          <p:cNvGraphicFramePr>
            <a:graphicFrameLocks noChangeAspect="1"/>
          </p:cNvGraphicFramePr>
          <p:nvPr/>
        </p:nvGraphicFramePr>
        <p:xfrm>
          <a:off x="2063750" y="4364038"/>
          <a:ext cx="507047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299700" imgH="1612900" progId="Equation.DSMT4">
                  <p:embed/>
                </p:oleObj>
              </mc:Choice>
              <mc:Fallback>
                <p:oleObj name="Equation" r:id="rId12" imgW="10299700" imgH="16129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4364038"/>
                        <a:ext cx="5070475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9" name="Text Box 15"/>
          <p:cNvSpPr txBox="1">
            <a:spLocks noChangeArrowheads="1"/>
          </p:cNvSpPr>
          <p:nvPr/>
        </p:nvSpPr>
        <p:spPr bwMode="auto">
          <a:xfrm>
            <a:off x="911225" y="5459095"/>
            <a:ext cx="46736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0">
                <a:latin typeface="+mn-lt"/>
                <a:ea typeface="黑体" panose="02010609060101010101" pitchFamily="49" charset="-122"/>
              </a:rPr>
              <a:t>则称 </a:t>
            </a:r>
            <a:r>
              <a:rPr lang="en-US" altLang="zh-CN" sz="2400" b="0" i="1">
                <a:latin typeface="+mn-lt"/>
                <a:ea typeface="黑体" panose="02010609060101010101" pitchFamily="49" charset="-122"/>
              </a:rPr>
              <a:t>X 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服从</a:t>
            </a:r>
            <a:r>
              <a:rPr lang="zh-CN" altLang="en-US" sz="2400" b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标准正态分布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，记为</a:t>
            </a:r>
          </a:p>
        </p:txBody>
      </p:sp>
      <p:graphicFrame>
        <p:nvGraphicFramePr>
          <p:cNvPr id="210960" name="Object 16"/>
          <p:cNvGraphicFramePr>
            <a:graphicFrameLocks noChangeAspect="1"/>
          </p:cNvGraphicFramePr>
          <p:nvPr/>
        </p:nvGraphicFramePr>
        <p:xfrm>
          <a:off x="5354638" y="5515928"/>
          <a:ext cx="17240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55900" imgH="622300" progId="Equation.DSMT4">
                  <p:embed/>
                </p:oleObj>
              </mc:Choice>
              <mc:Fallback>
                <p:oleObj name="Equation" r:id="rId14" imgW="2755900" imgH="622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638" y="5515928"/>
                        <a:ext cx="17240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0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0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9" grpId="0"/>
      <p:bldP spid="210951" grpId="0"/>
      <p:bldP spid="210953" grpId="0"/>
      <p:bldP spid="210955" grpId="0" build="p" autoUpdateAnimBg="0"/>
      <p:bldP spid="210957" grpId="0" build="p" autoUpdateAnimBg="0"/>
      <p:bldP spid="2109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974" name="Object 6"/>
          <p:cNvGraphicFramePr>
            <a:graphicFrameLocks noChangeAspect="1"/>
          </p:cNvGraphicFramePr>
          <p:nvPr/>
        </p:nvGraphicFramePr>
        <p:xfrm>
          <a:off x="492125" y="1960563"/>
          <a:ext cx="65087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700" imgH="1435100" progId="Equation.DSMT4">
                  <p:embed/>
                </p:oleObj>
              </mc:Choice>
              <mc:Fallback>
                <p:oleObj name="Equation" r:id="rId2" imgW="1536700" imgH="1435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1960563"/>
                        <a:ext cx="65087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5" name="Line 7"/>
          <p:cNvSpPr>
            <a:spLocks noChangeShapeType="1"/>
          </p:cNvSpPr>
          <p:nvPr/>
        </p:nvSpPr>
        <p:spPr bwMode="auto">
          <a:xfrm>
            <a:off x="1190625" y="2284413"/>
            <a:ext cx="714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1976" name="Object 8"/>
          <p:cNvGraphicFramePr>
            <a:graphicFrameLocks noChangeAspect="1"/>
          </p:cNvGraphicFramePr>
          <p:nvPr/>
        </p:nvGraphicFramePr>
        <p:xfrm>
          <a:off x="1238250" y="1370013"/>
          <a:ext cx="61753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6100" imgH="304800" progId="Equation.3">
                  <p:embed/>
                </p:oleObj>
              </mc:Choice>
              <mc:Fallback>
                <p:oleObj name="Equation" r:id="rId4" imgW="546100" imgH="304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1370013"/>
                        <a:ext cx="617538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7" name="Object 9"/>
          <p:cNvGraphicFramePr>
            <a:graphicFrameLocks noChangeAspect="1"/>
          </p:cNvGraphicFramePr>
          <p:nvPr/>
        </p:nvGraphicFramePr>
        <p:xfrm>
          <a:off x="2179638" y="3860800"/>
          <a:ext cx="252412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700" imgH="469900" progId="Equation.DSMT4">
                  <p:embed/>
                </p:oleObj>
              </mc:Choice>
              <mc:Fallback>
                <p:oleObj name="Equation" r:id="rId6" imgW="3937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3860800"/>
                        <a:ext cx="252412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8" name="Object 10"/>
          <p:cNvGraphicFramePr>
            <a:graphicFrameLocks noChangeAspect="1"/>
          </p:cNvGraphicFramePr>
          <p:nvPr/>
        </p:nvGraphicFramePr>
        <p:xfrm>
          <a:off x="3840163" y="3743325"/>
          <a:ext cx="25082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200" imgH="228600" progId="Equation.DSMT4">
                  <p:embed/>
                </p:oleObj>
              </mc:Choice>
              <mc:Fallback>
                <p:oleObj name="Equation" r:id="rId8" imgW="2032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3" y="3743325"/>
                        <a:ext cx="250825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9" name="Object 11"/>
          <p:cNvGraphicFramePr>
            <a:graphicFrameLocks noChangeAspect="1"/>
          </p:cNvGraphicFramePr>
          <p:nvPr/>
        </p:nvGraphicFramePr>
        <p:xfrm>
          <a:off x="5561013" y="1700213"/>
          <a:ext cx="51911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19200" imgH="1435100" progId="Equation.DSMT4">
                  <p:embed/>
                </p:oleObj>
              </mc:Choice>
              <mc:Fallback>
                <p:oleObj name="Equation" r:id="rId10" imgW="1219200" imgH="1435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013" y="1700213"/>
                        <a:ext cx="519112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80" name="Object 12"/>
          <p:cNvGraphicFramePr>
            <a:graphicFrameLocks noChangeAspect="1"/>
          </p:cNvGraphicFramePr>
          <p:nvPr/>
        </p:nvGraphicFramePr>
        <p:xfrm>
          <a:off x="6078538" y="4387850"/>
          <a:ext cx="83343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58900" imgH="622300" progId="Equation.DSMT4">
                  <p:embed/>
                </p:oleObj>
              </mc:Choice>
              <mc:Fallback>
                <p:oleObj name="Equation" r:id="rId12" imgW="1358900" imgH="622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538" y="4387850"/>
                        <a:ext cx="83343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81" name="Text Box 13"/>
          <p:cNvSpPr txBox="1">
            <a:spLocks noChangeArrowheads="1"/>
          </p:cNvSpPr>
          <p:nvPr/>
        </p:nvSpPr>
        <p:spPr bwMode="auto">
          <a:xfrm>
            <a:off x="1841500" y="5157788"/>
            <a:ext cx="5133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正态分布密度函数曲线是钟形曲线！</a:t>
            </a:r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black">
          <a:xfrm>
            <a:off x="8426450" y="3508375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 i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en-US" altLang="zh-CN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15"/>
          <p:cNvGrpSpPr/>
          <p:nvPr/>
        </p:nvGrpSpPr>
        <p:grpSpPr bwMode="auto">
          <a:xfrm>
            <a:off x="508000" y="1427163"/>
            <a:ext cx="3810000" cy="3289300"/>
            <a:chOff x="320" y="1200"/>
            <a:chExt cx="2400" cy="2072"/>
          </a:xfrm>
        </p:grpSpPr>
        <p:sp>
          <p:nvSpPr>
            <p:cNvPr id="107539" name="Line 16"/>
            <p:cNvSpPr>
              <a:spLocks noChangeShapeType="1"/>
            </p:cNvSpPr>
            <p:nvPr/>
          </p:nvSpPr>
          <p:spPr bwMode="auto">
            <a:xfrm flipV="1">
              <a:off x="733" y="1200"/>
              <a:ext cx="0" cy="207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0" name="Line 17"/>
            <p:cNvSpPr>
              <a:spLocks noChangeShapeType="1"/>
            </p:cNvSpPr>
            <p:nvPr/>
          </p:nvSpPr>
          <p:spPr bwMode="auto">
            <a:xfrm flipH="1" flipV="1">
              <a:off x="1429" y="1616"/>
              <a:ext cx="19" cy="10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1" name="Line 18"/>
            <p:cNvSpPr>
              <a:spLocks noChangeShapeType="1"/>
            </p:cNvSpPr>
            <p:nvPr/>
          </p:nvSpPr>
          <p:spPr bwMode="auto">
            <a:xfrm>
              <a:off x="328" y="2614"/>
              <a:ext cx="226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2" name="Freeform 19"/>
            <p:cNvSpPr/>
            <p:nvPr/>
          </p:nvSpPr>
          <p:spPr bwMode="black">
            <a:xfrm>
              <a:off x="320" y="1661"/>
              <a:ext cx="2400" cy="905"/>
            </a:xfrm>
            <a:custGeom>
              <a:avLst/>
              <a:gdLst>
                <a:gd name="T0" fmla="*/ 0 w 2400"/>
                <a:gd name="T1" fmla="*/ 905 h 905"/>
                <a:gd name="T2" fmla="*/ 532 w 2400"/>
                <a:gd name="T3" fmla="*/ 728 h 905"/>
                <a:gd name="T4" fmla="*/ 984 w 2400"/>
                <a:gd name="T5" fmla="*/ 106 h 905"/>
                <a:gd name="T6" fmla="*/ 1251 w 2400"/>
                <a:gd name="T7" fmla="*/ 106 h 905"/>
                <a:gd name="T8" fmla="*/ 1710 w 2400"/>
                <a:gd name="T9" fmla="*/ 739 h 905"/>
                <a:gd name="T10" fmla="*/ 2400 w 2400"/>
                <a:gd name="T11" fmla="*/ 905 h 9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00"/>
                <a:gd name="T19" fmla="*/ 0 h 905"/>
                <a:gd name="T20" fmla="*/ 2400 w 2400"/>
                <a:gd name="T21" fmla="*/ 905 h 9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00" h="905">
                  <a:moveTo>
                    <a:pt x="0" y="905"/>
                  </a:moveTo>
                  <a:cubicBezTo>
                    <a:pt x="89" y="876"/>
                    <a:pt x="368" y="861"/>
                    <a:pt x="532" y="728"/>
                  </a:cubicBezTo>
                  <a:cubicBezTo>
                    <a:pt x="696" y="595"/>
                    <a:pt x="864" y="210"/>
                    <a:pt x="984" y="106"/>
                  </a:cubicBezTo>
                  <a:cubicBezTo>
                    <a:pt x="1104" y="2"/>
                    <a:pt x="1130" y="0"/>
                    <a:pt x="1251" y="106"/>
                  </a:cubicBezTo>
                  <a:cubicBezTo>
                    <a:pt x="1372" y="212"/>
                    <a:pt x="1518" y="606"/>
                    <a:pt x="1710" y="739"/>
                  </a:cubicBezTo>
                  <a:cubicBezTo>
                    <a:pt x="1902" y="872"/>
                    <a:pt x="2256" y="870"/>
                    <a:pt x="2400" y="905"/>
                  </a:cubicBezTo>
                </a:path>
              </a:pathLst>
            </a:custGeom>
            <a:noFill/>
            <a:ln w="19050" cap="sq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11988" name="Object 20"/>
          <p:cNvGraphicFramePr>
            <a:graphicFrameLocks noChangeAspect="1"/>
          </p:cNvGraphicFramePr>
          <p:nvPr/>
        </p:nvGraphicFramePr>
        <p:xfrm>
          <a:off x="6657975" y="1557338"/>
          <a:ext cx="7747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520700" imgH="304800" progId="Equation.3">
                  <p:embed/>
                </p:oleObj>
              </mc:Choice>
              <mc:Fallback>
                <p:oleObj name="公式" r:id="rId14" imgW="520700" imgH="304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657975" y="1557338"/>
                        <a:ext cx="7747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/>
          <p:cNvGrpSpPr/>
          <p:nvPr/>
        </p:nvGrpSpPr>
        <p:grpSpPr bwMode="auto">
          <a:xfrm>
            <a:off x="4540250" y="1755775"/>
            <a:ext cx="4191000" cy="2678113"/>
            <a:chOff x="2736" y="1242"/>
            <a:chExt cx="2640" cy="1687"/>
          </a:xfrm>
        </p:grpSpPr>
        <p:sp>
          <p:nvSpPr>
            <p:cNvPr id="107535" name="Line 22"/>
            <p:cNvSpPr>
              <a:spLocks noChangeShapeType="1"/>
            </p:cNvSpPr>
            <p:nvPr/>
          </p:nvSpPr>
          <p:spPr bwMode="black">
            <a:xfrm flipV="1">
              <a:off x="3995" y="1242"/>
              <a:ext cx="0" cy="1687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6" name="Text Box 23"/>
            <p:cNvSpPr txBox="1">
              <a:spLocks noChangeArrowheads="1"/>
            </p:cNvSpPr>
            <p:nvPr/>
          </p:nvSpPr>
          <p:spPr bwMode="black">
            <a:xfrm>
              <a:off x="3792" y="2346"/>
              <a:ext cx="3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i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7537" name="Line 24"/>
            <p:cNvSpPr>
              <a:spLocks noChangeShapeType="1"/>
            </p:cNvSpPr>
            <p:nvPr/>
          </p:nvSpPr>
          <p:spPr bwMode="black">
            <a:xfrm>
              <a:off x="2736" y="2415"/>
              <a:ext cx="2640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8" name="Freeform 25"/>
            <p:cNvSpPr/>
            <p:nvPr/>
          </p:nvSpPr>
          <p:spPr bwMode="black">
            <a:xfrm>
              <a:off x="2890" y="1444"/>
              <a:ext cx="2400" cy="905"/>
            </a:xfrm>
            <a:custGeom>
              <a:avLst/>
              <a:gdLst>
                <a:gd name="T0" fmla="*/ 0 w 2400"/>
                <a:gd name="T1" fmla="*/ 905 h 905"/>
                <a:gd name="T2" fmla="*/ 532 w 2400"/>
                <a:gd name="T3" fmla="*/ 728 h 905"/>
                <a:gd name="T4" fmla="*/ 984 w 2400"/>
                <a:gd name="T5" fmla="*/ 106 h 905"/>
                <a:gd name="T6" fmla="*/ 1251 w 2400"/>
                <a:gd name="T7" fmla="*/ 106 h 905"/>
                <a:gd name="T8" fmla="*/ 1710 w 2400"/>
                <a:gd name="T9" fmla="*/ 739 h 905"/>
                <a:gd name="T10" fmla="*/ 2400 w 2400"/>
                <a:gd name="T11" fmla="*/ 905 h 9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00"/>
                <a:gd name="T19" fmla="*/ 0 h 905"/>
                <a:gd name="T20" fmla="*/ 2400 w 2400"/>
                <a:gd name="T21" fmla="*/ 905 h 9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00" h="905">
                  <a:moveTo>
                    <a:pt x="0" y="905"/>
                  </a:moveTo>
                  <a:cubicBezTo>
                    <a:pt x="89" y="876"/>
                    <a:pt x="368" y="861"/>
                    <a:pt x="532" y="728"/>
                  </a:cubicBezTo>
                  <a:cubicBezTo>
                    <a:pt x="696" y="595"/>
                    <a:pt x="864" y="210"/>
                    <a:pt x="984" y="106"/>
                  </a:cubicBezTo>
                  <a:cubicBezTo>
                    <a:pt x="1104" y="2"/>
                    <a:pt x="1130" y="0"/>
                    <a:pt x="1251" y="106"/>
                  </a:cubicBezTo>
                  <a:cubicBezTo>
                    <a:pt x="1372" y="212"/>
                    <a:pt x="1518" y="606"/>
                    <a:pt x="1710" y="739"/>
                  </a:cubicBezTo>
                  <a:cubicBezTo>
                    <a:pt x="1902" y="872"/>
                    <a:pt x="2256" y="870"/>
                    <a:pt x="2400" y="905"/>
                  </a:cubicBezTo>
                </a:path>
              </a:pathLst>
            </a:custGeom>
            <a:noFill/>
            <a:ln w="19050" cap="sq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7534" name="Text Box 26"/>
          <p:cNvSpPr txBox="1">
            <a:spLocks noChangeArrowheads="1"/>
          </p:cNvSpPr>
          <p:nvPr/>
        </p:nvSpPr>
        <p:spPr bwMode="auto">
          <a:xfrm>
            <a:off x="2560638" y="777875"/>
            <a:ext cx="296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正态分布的密度函数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19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19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19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1" grpId="0"/>
      <p:bldP spid="21198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994" name="Object 2"/>
          <p:cNvGraphicFramePr>
            <a:graphicFrameLocks noChangeAspect="1"/>
          </p:cNvGraphicFramePr>
          <p:nvPr/>
        </p:nvGraphicFramePr>
        <p:xfrm>
          <a:off x="1414463" y="3244850"/>
          <a:ext cx="13239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6100" imgH="812800" progId="Equation.DSMT4">
                  <p:embed/>
                </p:oleObj>
              </mc:Choice>
              <mc:Fallback>
                <p:oleObj name="Equation" r:id="rId2" imgW="1816100" imgH="812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3244850"/>
                        <a:ext cx="13239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5" name="Object 3"/>
          <p:cNvGraphicFramePr>
            <a:graphicFrameLocks noChangeAspect="1"/>
          </p:cNvGraphicFramePr>
          <p:nvPr/>
        </p:nvGraphicFramePr>
        <p:xfrm>
          <a:off x="1562100" y="1135063"/>
          <a:ext cx="43053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51600" imgH="1193800" progId="Equation.DSMT4">
                  <p:embed/>
                </p:oleObj>
              </mc:Choice>
              <mc:Fallback>
                <p:oleObj name="Equation" r:id="rId4" imgW="6451600" imgH="119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1135063"/>
                        <a:ext cx="43053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7" name="Text Box 4"/>
          <p:cNvSpPr txBox="1">
            <a:spLocks noChangeArrowheads="1"/>
          </p:cNvSpPr>
          <p:nvPr/>
        </p:nvSpPr>
        <p:spPr bwMode="auto">
          <a:xfrm>
            <a:off x="479425" y="642938"/>
            <a:ext cx="249396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、正态分布性质</a:t>
            </a:r>
          </a:p>
        </p:txBody>
      </p:sp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812800" y="1323975"/>
            <a:ext cx="54451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(1)</a:t>
            </a:r>
            <a:endParaRPr lang="zh-CN" altLang="en-US" sz="24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12998" name="Text Box 6"/>
          <p:cNvSpPr txBox="1">
            <a:spLocks noChangeArrowheads="1"/>
          </p:cNvSpPr>
          <p:nvPr/>
        </p:nvSpPr>
        <p:spPr bwMode="auto">
          <a:xfrm>
            <a:off x="804863" y="2324100"/>
            <a:ext cx="49371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212999" name="Object 7"/>
          <p:cNvGraphicFramePr>
            <a:graphicFrameLocks noChangeAspect="1"/>
          </p:cNvGraphicFramePr>
          <p:nvPr/>
        </p:nvGraphicFramePr>
        <p:xfrm>
          <a:off x="1404938" y="2000250"/>
          <a:ext cx="33909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67300" imgH="1638300" progId="Equation.DSMT4">
                  <p:embed/>
                </p:oleObj>
              </mc:Choice>
              <mc:Fallback>
                <p:oleObj name="Equation" r:id="rId6" imgW="5067300" imgH="1638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2000250"/>
                        <a:ext cx="339090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 bwMode="auto">
          <a:xfrm>
            <a:off x="1522413" y="3865563"/>
            <a:ext cx="1122362" cy="95250"/>
            <a:chOff x="518" y="2419"/>
            <a:chExt cx="707" cy="60"/>
          </a:xfrm>
        </p:grpSpPr>
        <p:sp>
          <p:nvSpPr>
            <p:cNvPr id="89101" name="Line 9"/>
            <p:cNvSpPr>
              <a:spLocks noChangeShapeType="1"/>
            </p:cNvSpPr>
            <p:nvPr/>
          </p:nvSpPr>
          <p:spPr bwMode="auto">
            <a:xfrm>
              <a:off x="518" y="2419"/>
              <a:ext cx="7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89102" name="Line 10"/>
            <p:cNvSpPr>
              <a:spLocks noChangeShapeType="1"/>
            </p:cNvSpPr>
            <p:nvPr/>
          </p:nvSpPr>
          <p:spPr bwMode="auto">
            <a:xfrm>
              <a:off x="518" y="2479"/>
              <a:ext cx="7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>
                <a:latin typeface="+mn-lt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213003" name="Object 11"/>
          <p:cNvGraphicFramePr>
            <a:graphicFrameLocks noChangeAspect="1"/>
          </p:cNvGraphicFramePr>
          <p:nvPr/>
        </p:nvGraphicFramePr>
        <p:xfrm>
          <a:off x="1404938" y="4094163"/>
          <a:ext cx="1355725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54200" imgH="342900" progId="Equation.DSMT4">
                  <p:embed/>
                </p:oleObj>
              </mc:Choice>
              <mc:Fallback>
                <p:oleObj name="Equation" r:id="rId8" imgW="1854200" imgH="342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4094163"/>
                        <a:ext cx="1355725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4" name="Object 12"/>
          <p:cNvGraphicFramePr>
            <a:graphicFrameLocks noChangeAspect="1"/>
          </p:cNvGraphicFramePr>
          <p:nvPr/>
        </p:nvGraphicFramePr>
        <p:xfrm>
          <a:off x="2852738" y="3225800"/>
          <a:ext cx="336232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029200" imgH="1612900" progId="Equation.DSMT4">
                  <p:embed/>
                </p:oleObj>
              </mc:Choice>
              <mc:Fallback>
                <p:oleObj name="Equation" r:id="rId10" imgW="5029200" imgH="1612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3225800"/>
                        <a:ext cx="3362325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5" name="Object 13"/>
          <p:cNvGraphicFramePr>
            <a:graphicFrameLocks noChangeAspect="1"/>
          </p:cNvGraphicFramePr>
          <p:nvPr/>
        </p:nvGraphicFramePr>
        <p:xfrm>
          <a:off x="1404938" y="4564063"/>
          <a:ext cx="307975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610100" imgH="1612900" progId="Equation.DSMT4">
                  <p:embed/>
                </p:oleObj>
              </mc:Choice>
              <mc:Fallback>
                <p:oleObj name="Equation" r:id="rId12" imgW="4610100" imgH="1612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4564063"/>
                        <a:ext cx="3079750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8" name="Object 16"/>
          <p:cNvGraphicFramePr>
            <a:graphicFrameLocks noChangeAspect="1"/>
          </p:cNvGraphicFramePr>
          <p:nvPr/>
        </p:nvGraphicFramePr>
        <p:xfrm>
          <a:off x="4570413" y="5024438"/>
          <a:ext cx="5349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74700" imgH="469900" progId="Equation.DSMT4">
                  <p:embed/>
                </p:oleObj>
              </mc:Choice>
              <mc:Fallback>
                <p:oleObj name="Equation" r:id="rId14" imgW="774700" imgH="469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3" y="5024438"/>
                        <a:ext cx="53498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连接符 15"/>
          <p:cNvCxnSpPr>
            <a:cxnSpLocks noChangeShapeType="1"/>
          </p:cNvCxnSpPr>
          <p:nvPr/>
        </p:nvCxnSpPr>
        <p:spPr bwMode="auto">
          <a:xfrm>
            <a:off x="1785938" y="5857875"/>
            <a:ext cx="3429000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2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7" grpId="0" build="p" autoUpdateAnimBg="0"/>
      <p:bldP spid="21299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005" name="Object 13"/>
          <p:cNvGraphicFramePr>
            <a:graphicFrameLocks noChangeAspect="1"/>
          </p:cNvGraphicFramePr>
          <p:nvPr/>
        </p:nvGraphicFramePr>
        <p:xfrm>
          <a:off x="1737043" y="469583"/>
          <a:ext cx="3360737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29200" imgH="1612900" progId="Equation.DSMT4">
                  <p:embed/>
                </p:oleObj>
              </mc:Choice>
              <mc:Fallback>
                <p:oleObj name="Equation" r:id="rId2" imgW="5029200" imgH="1612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043" y="469583"/>
                        <a:ext cx="3360737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485265" y="1569403"/>
          <a:ext cx="49784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54900" imgH="1536700" progId="Equation.DSMT4">
                  <p:embed/>
                </p:oleObj>
              </mc:Choice>
              <mc:Fallback>
                <p:oleObj name="Equation" r:id="rId4" imgW="7454900" imgH="1536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265" y="1569403"/>
                        <a:ext cx="49784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890078" y="4072255"/>
          <a:ext cx="400843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994400" imgH="1536700" progId="Equation.DSMT4">
                  <p:embed/>
                </p:oleObj>
              </mc:Choice>
              <mc:Fallback>
                <p:oleObj name="Equation" r:id="rId6" imgW="5994400" imgH="1536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078" y="4072255"/>
                        <a:ext cx="4008437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853248" y="5170805"/>
          <a:ext cx="2360612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30600" imgH="1447800" progId="Equation.DSMT4">
                  <p:embed/>
                </p:oleObj>
              </mc:Choice>
              <mc:Fallback>
                <p:oleObj name="Equation" r:id="rId8" imgW="3530600" imgH="1447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248" y="5170805"/>
                        <a:ext cx="2360612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4356735" y="5018405"/>
          <a:ext cx="1785938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54300" imgH="2044700" progId="Equation.DSMT4">
                  <p:embed/>
                </p:oleObj>
              </mc:Choice>
              <mc:Fallback>
                <p:oleObj name="Equation" r:id="rId10" imgW="2654300" imgH="2044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735" y="5018405"/>
                        <a:ext cx="1785938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5914390" y="5558790"/>
          <a:ext cx="5349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74700" imgH="469900" progId="Equation.DSMT4">
                  <p:embed/>
                </p:oleObj>
              </mc:Choice>
              <mc:Fallback>
                <p:oleObj name="Equation" r:id="rId12" imgW="774700" imgH="469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4390" y="5558790"/>
                        <a:ext cx="534988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5" name="Rectangle 7"/>
          <p:cNvSpPr/>
          <p:nvPr/>
        </p:nvSpPr>
        <p:spPr>
          <a:xfrm>
            <a:off x="2224405" y="2971483"/>
            <a:ext cx="3232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作极坐标的积分变换：</a:t>
            </a:r>
          </a:p>
        </p:txBody>
      </p:sp>
      <p:graphicFrame>
        <p:nvGraphicFramePr>
          <p:cNvPr id="355336" name="Object 8"/>
          <p:cNvGraphicFramePr>
            <a:graphicFrameLocks noChangeAspect="1"/>
          </p:cNvGraphicFramePr>
          <p:nvPr/>
        </p:nvGraphicFramePr>
        <p:xfrm>
          <a:off x="2224723" y="3428683"/>
          <a:ext cx="3376612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159000" imgH="254000" progId="Equation.DSMT4">
                  <p:embed/>
                </p:oleObj>
              </mc:Choice>
              <mc:Fallback>
                <p:oleObj r:id="rId14" imgW="2159000" imgH="254000" progId="Equation.DSMT4">
                  <p:embed/>
                  <p:pic>
                    <p:nvPicPr>
                      <p:cNvPr id="0" name="图片 3718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BBE0E3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224723" y="3428683"/>
                        <a:ext cx="3376612" cy="509587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下箭头 1"/>
          <p:cNvSpPr/>
          <p:nvPr/>
        </p:nvSpPr>
        <p:spPr>
          <a:xfrm>
            <a:off x="1912620" y="2708910"/>
            <a:ext cx="75565" cy="158369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5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4" name="Object 2"/>
          <p:cNvGraphicFramePr>
            <a:graphicFrameLocks noChangeAspect="1"/>
          </p:cNvGraphicFramePr>
          <p:nvPr/>
        </p:nvGraphicFramePr>
        <p:xfrm>
          <a:off x="2275205" y="1346200"/>
          <a:ext cx="8731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700" imgH="520700" progId="Equation.DSMT4">
                  <p:embed/>
                </p:oleObj>
              </mc:Choice>
              <mc:Fallback>
                <p:oleObj name="Equation" r:id="rId2" imgW="1282700" imgH="520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205" y="1346200"/>
                        <a:ext cx="8731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2143125" y="871538"/>
          <a:ext cx="94297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84300" imgH="469900" progId="Equation.DSMT4">
                  <p:embed/>
                </p:oleObj>
              </mc:Choice>
              <mc:Fallback>
                <p:oleObj name="Equation" r:id="rId4" imgW="1384300" imgH="46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871538"/>
                        <a:ext cx="942975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6" name="Text Box 4"/>
          <p:cNvSpPr txBox="1">
            <a:spLocks noChangeArrowheads="1"/>
          </p:cNvSpPr>
          <p:nvPr/>
        </p:nvSpPr>
        <p:spPr bwMode="auto">
          <a:xfrm>
            <a:off x="323850" y="736600"/>
            <a:ext cx="200501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(2)  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曲线关于</a:t>
            </a:r>
            <a:endParaRPr lang="zh-CN" altLang="en-US" sz="2400" b="0" dirty="0">
              <a:solidFill>
                <a:schemeClr val="tx2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90127" name="Text Box 5"/>
          <p:cNvSpPr txBox="1">
            <a:spLocks noChangeArrowheads="1"/>
          </p:cNvSpPr>
          <p:nvPr/>
        </p:nvSpPr>
        <p:spPr bwMode="auto">
          <a:xfrm>
            <a:off x="3000375" y="742950"/>
            <a:ext cx="111283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对称，</a:t>
            </a:r>
          </a:p>
        </p:txBody>
      </p:sp>
      <p:graphicFrame>
        <p:nvGraphicFramePr>
          <p:cNvPr id="110598" name="Object 6"/>
          <p:cNvGraphicFramePr>
            <a:graphicFrameLocks noChangeAspect="1"/>
          </p:cNvGraphicFramePr>
          <p:nvPr/>
        </p:nvGraphicFramePr>
        <p:xfrm>
          <a:off x="1559560" y="1869440"/>
          <a:ext cx="5728335" cy="52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38700" imgH="406400" progId="Equation.DSMT4">
                  <p:embed/>
                </p:oleObj>
              </mc:Choice>
              <mc:Fallback>
                <p:oleObj name="Equation" r:id="rId6" imgW="4838700" imgH="40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560" y="1869440"/>
                        <a:ext cx="5728335" cy="521335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8" name="Text Box 7"/>
          <p:cNvSpPr txBox="1">
            <a:spLocks noChangeArrowheads="1"/>
          </p:cNvSpPr>
          <p:nvPr/>
        </p:nvSpPr>
        <p:spPr bwMode="auto">
          <a:xfrm>
            <a:off x="3074988" y="1279208"/>
            <a:ext cx="7924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，有</a:t>
            </a:r>
          </a:p>
        </p:txBody>
      </p:sp>
      <p:sp>
        <p:nvSpPr>
          <p:cNvPr id="90129" name="Text Box 8"/>
          <p:cNvSpPr txBox="1">
            <a:spLocks noChangeArrowheads="1"/>
          </p:cNvSpPr>
          <p:nvPr/>
        </p:nvSpPr>
        <p:spPr bwMode="auto">
          <a:xfrm>
            <a:off x="865188" y="1282065"/>
            <a:ext cx="14160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对于任意</a:t>
            </a:r>
          </a:p>
        </p:txBody>
      </p:sp>
      <p:graphicFrame>
        <p:nvGraphicFramePr>
          <p:cNvPr id="110601" name="Object 9"/>
          <p:cNvGraphicFramePr>
            <a:graphicFrameLocks noChangeAspect="1"/>
          </p:cNvGraphicFramePr>
          <p:nvPr/>
        </p:nvGraphicFramePr>
        <p:xfrm>
          <a:off x="3857625" y="786765"/>
          <a:ext cx="3061335" cy="40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940300" imgH="622300" progId="Equation.DSMT4">
                  <p:embed/>
                </p:oleObj>
              </mc:Choice>
              <mc:Fallback>
                <p:oleObj name="Equation" r:id="rId8" imgW="4940300" imgH="622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786765"/>
                        <a:ext cx="3061335" cy="403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/>
          <p:nvPr/>
        </p:nvGrpSpPr>
        <p:grpSpPr bwMode="auto">
          <a:xfrm>
            <a:off x="2907665" y="2502535"/>
            <a:ext cx="2696210" cy="2298065"/>
            <a:chOff x="3408" y="1732"/>
            <a:chExt cx="2282" cy="2108"/>
          </a:xfrm>
        </p:grpSpPr>
        <p:graphicFrame>
          <p:nvGraphicFramePr>
            <p:cNvPr id="110607" name="Object 11"/>
            <p:cNvGraphicFramePr>
              <a:graphicFrameLocks noChangeAspect="1"/>
            </p:cNvGraphicFramePr>
            <p:nvPr/>
          </p:nvGraphicFramePr>
          <p:xfrm>
            <a:off x="3408" y="2104"/>
            <a:ext cx="410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36700" imgH="1435100" progId="Equation.DSMT4">
                    <p:embed/>
                  </p:oleObj>
                </mc:Choice>
                <mc:Fallback>
                  <p:oleObj name="Equation" r:id="rId10" imgW="1536700" imgH="14351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104"/>
                          <a:ext cx="410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34" name="Line 12"/>
            <p:cNvSpPr>
              <a:spLocks noChangeShapeType="1"/>
            </p:cNvSpPr>
            <p:nvPr/>
          </p:nvSpPr>
          <p:spPr bwMode="auto">
            <a:xfrm flipV="1">
              <a:off x="3831" y="1768"/>
              <a:ext cx="0" cy="207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tailEnd type="arrow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90135" name="Line 13"/>
            <p:cNvSpPr>
              <a:spLocks noChangeShapeType="1"/>
            </p:cNvSpPr>
            <p:nvPr/>
          </p:nvSpPr>
          <p:spPr bwMode="auto">
            <a:xfrm>
              <a:off x="3848" y="2308"/>
              <a:ext cx="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90136" name="Line 14"/>
            <p:cNvSpPr>
              <a:spLocks noChangeShapeType="1"/>
            </p:cNvSpPr>
            <p:nvPr/>
          </p:nvSpPr>
          <p:spPr bwMode="auto">
            <a:xfrm>
              <a:off x="3426" y="3419"/>
              <a:ext cx="226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graphicFrame>
          <p:nvGraphicFramePr>
            <p:cNvPr id="110611" name="Object 15"/>
            <p:cNvGraphicFramePr>
              <a:graphicFrameLocks noChangeAspect="1"/>
            </p:cNvGraphicFramePr>
            <p:nvPr/>
          </p:nvGraphicFramePr>
          <p:xfrm>
            <a:off x="3878" y="1732"/>
            <a:ext cx="38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46100" imgH="304800" progId="Equation.3">
                    <p:embed/>
                  </p:oleObj>
                </mc:Choice>
                <mc:Fallback>
                  <p:oleObj name="Equation" r:id="rId12" imgW="546100" imgH="304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1732"/>
                          <a:ext cx="38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12" name="Object 16"/>
            <p:cNvGraphicFramePr>
              <a:graphicFrameLocks noChangeAspect="1"/>
            </p:cNvGraphicFramePr>
            <p:nvPr/>
          </p:nvGraphicFramePr>
          <p:xfrm>
            <a:off x="4471" y="3497"/>
            <a:ext cx="159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93700" imgH="469900" progId="Equation.DSMT4">
                    <p:embed/>
                  </p:oleObj>
                </mc:Choice>
                <mc:Fallback>
                  <p:oleObj name="Equation" r:id="rId14" imgW="393700" imgH="4699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1" y="3497"/>
                          <a:ext cx="159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13" name="Object 17"/>
            <p:cNvGraphicFramePr>
              <a:graphicFrameLocks noChangeAspect="1"/>
            </p:cNvGraphicFramePr>
            <p:nvPr/>
          </p:nvGraphicFramePr>
          <p:xfrm>
            <a:off x="5517" y="3472"/>
            <a:ext cx="158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03200" imgH="228600" progId="Equation.DSMT4">
                    <p:embed/>
                  </p:oleObj>
                </mc:Choice>
                <mc:Fallback>
                  <p:oleObj name="Equation" r:id="rId16" imgW="203200" imgH="2286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7" y="3472"/>
                          <a:ext cx="158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37" name="Freeform 18"/>
            <p:cNvSpPr/>
            <p:nvPr/>
          </p:nvSpPr>
          <p:spPr bwMode="auto">
            <a:xfrm>
              <a:off x="3629" y="2248"/>
              <a:ext cx="2021" cy="960"/>
            </a:xfrm>
            <a:custGeom>
              <a:avLst/>
              <a:gdLst>
                <a:gd name="T0" fmla="*/ 0 w 1392"/>
                <a:gd name="T1" fmla="*/ 640 h 640"/>
                <a:gd name="T2" fmla="*/ 288 w 1392"/>
                <a:gd name="T3" fmla="*/ 544 h 640"/>
                <a:gd name="T4" fmla="*/ 576 w 1392"/>
                <a:gd name="T5" fmla="*/ 64 h 640"/>
                <a:gd name="T6" fmla="*/ 768 w 1392"/>
                <a:gd name="T7" fmla="*/ 160 h 640"/>
                <a:gd name="T8" fmla="*/ 1008 w 1392"/>
                <a:gd name="T9" fmla="*/ 496 h 640"/>
                <a:gd name="T10" fmla="*/ 1392 w 1392"/>
                <a:gd name="T11" fmla="*/ 640 h 6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92"/>
                <a:gd name="T19" fmla="*/ 0 h 640"/>
                <a:gd name="T20" fmla="*/ 1392 w 1392"/>
                <a:gd name="T21" fmla="*/ 640 h 6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92" h="640">
                  <a:moveTo>
                    <a:pt x="0" y="640"/>
                  </a:moveTo>
                  <a:cubicBezTo>
                    <a:pt x="96" y="640"/>
                    <a:pt x="192" y="640"/>
                    <a:pt x="288" y="544"/>
                  </a:cubicBezTo>
                  <a:cubicBezTo>
                    <a:pt x="384" y="448"/>
                    <a:pt x="496" y="128"/>
                    <a:pt x="576" y="64"/>
                  </a:cubicBezTo>
                  <a:cubicBezTo>
                    <a:pt x="656" y="0"/>
                    <a:pt x="696" y="88"/>
                    <a:pt x="768" y="160"/>
                  </a:cubicBezTo>
                  <a:cubicBezTo>
                    <a:pt x="840" y="232"/>
                    <a:pt x="904" y="416"/>
                    <a:pt x="1008" y="496"/>
                  </a:cubicBezTo>
                  <a:cubicBezTo>
                    <a:pt x="1112" y="576"/>
                    <a:pt x="1328" y="616"/>
                    <a:pt x="1392" y="640"/>
                  </a:cubicBezTo>
                </a:path>
              </a:pathLst>
            </a:custGeom>
            <a:noFill/>
            <a:ln w="1905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90138" name="Line 19"/>
            <p:cNvSpPr>
              <a:spLocks noChangeShapeType="1"/>
            </p:cNvSpPr>
            <p:nvPr/>
          </p:nvSpPr>
          <p:spPr bwMode="auto">
            <a:xfrm flipH="1" flipV="1">
              <a:off x="4546" y="2308"/>
              <a:ext cx="0" cy="1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90139" name="Line 20"/>
            <p:cNvSpPr>
              <a:spLocks noChangeShapeType="1"/>
            </p:cNvSpPr>
            <p:nvPr/>
          </p:nvSpPr>
          <p:spPr bwMode="auto">
            <a:xfrm flipV="1">
              <a:off x="4176" y="28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90140" name="Line 21"/>
            <p:cNvSpPr>
              <a:spLocks noChangeShapeType="1"/>
            </p:cNvSpPr>
            <p:nvPr/>
          </p:nvSpPr>
          <p:spPr bwMode="auto">
            <a:xfrm flipV="1">
              <a:off x="4980" y="28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graphicFrame>
          <p:nvGraphicFramePr>
            <p:cNvPr id="110618" name="Object 22"/>
            <p:cNvGraphicFramePr>
              <a:graphicFrameLocks noChangeAspect="1"/>
            </p:cNvGraphicFramePr>
            <p:nvPr/>
          </p:nvGraphicFramePr>
          <p:xfrm>
            <a:off x="4740" y="3456"/>
            <a:ext cx="50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320800" imgH="622300" progId="Equation.DSMT4">
                    <p:embed/>
                  </p:oleObj>
                </mc:Choice>
                <mc:Fallback>
                  <p:oleObj name="Equation" r:id="rId18" imgW="1320800" imgH="6223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3456"/>
                          <a:ext cx="50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19" name="Object 23"/>
            <p:cNvGraphicFramePr>
              <a:graphicFrameLocks noChangeAspect="1"/>
            </p:cNvGraphicFramePr>
            <p:nvPr/>
          </p:nvGraphicFramePr>
          <p:xfrm>
            <a:off x="3936" y="3461"/>
            <a:ext cx="49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282700" imgH="622300" progId="Equation.DSMT4">
                    <p:embed/>
                  </p:oleObj>
                </mc:Choice>
                <mc:Fallback>
                  <p:oleObj name="Equation" r:id="rId20" imgW="1282700" imgH="6223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461"/>
                          <a:ext cx="493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41" name="Line 24"/>
            <p:cNvSpPr>
              <a:spLocks noChangeShapeType="1"/>
            </p:cNvSpPr>
            <p:nvPr/>
          </p:nvSpPr>
          <p:spPr bwMode="auto">
            <a:xfrm flipV="1">
              <a:off x="4200" y="3060"/>
              <a:ext cx="338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90142" name="Line 25"/>
            <p:cNvSpPr>
              <a:spLocks noChangeShapeType="1"/>
            </p:cNvSpPr>
            <p:nvPr/>
          </p:nvSpPr>
          <p:spPr bwMode="auto">
            <a:xfrm flipV="1">
              <a:off x="4176" y="2784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90143" name="Line 26"/>
            <p:cNvSpPr>
              <a:spLocks noChangeShapeType="1"/>
            </p:cNvSpPr>
            <p:nvPr/>
          </p:nvSpPr>
          <p:spPr bwMode="auto">
            <a:xfrm flipV="1">
              <a:off x="4176" y="2496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90144" name="Line 27"/>
            <p:cNvSpPr>
              <a:spLocks noChangeShapeType="1"/>
            </p:cNvSpPr>
            <p:nvPr/>
          </p:nvSpPr>
          <p:spPr bwMode="auto">
            <a:xfrm>
              <a:off x="4560" y="3072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90145" name="Line 28"/>
            <p:cNvSpPr>
              <a:spLocks noChangeShapeType="1"/>
            </p:cNvSpPr>
            <p:nvPr/>
          </p:nvSpPr>
          <p:spPr bwMode="auto">
            <a:xfrm>
              <a:off x="4560" y="278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90146" name="Line 29"/>
            <p:cNvSpPr>
              <a:spLocks noChangeShapeType="1"/>
            </p:cNvSpPr>
            <p:nvPr/>
          </p:nvSpPr>
          <p:spPr bwMode="auto">
            <a:xfrm>
              <a:off x="4560" y="2544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3" name="Object 30"/>
          <p:cNvGraphicFramePr>
            <a:graphicFrameLocks noChangeAspect="1"/>
          </p:cNvGraphicFramePr>
          <p:nvPr/>
        </p:nvGraphicFramePr>
        <p:xfrm>
          <a:off x="5089526" y="4968716"/>
          <a:ext cx="876300" cy="72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60400" imgH="520700" progId="Equation.DSMT4">
                  <p:embed/>
                </p:oleObj>
              </mc:Choice>
              <mc:Fallback>
                <p:oleObj name="Equation" r:id="rId22" imgW="660400" imgH="5207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6" y="4968716"/>
                        <a:ext cx="876300" cy="721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1"/>
          <p:cNvGraphicFramePr>
            <a:graphicFrameLocks noChangeAspect="1"/>
          </p:cNvGraphicFramePr>
          <p:nvPr/>
        </p:nvGraphicFramePr>
        <p:xfrm>
          <a:off x="1409700" y="5220653"/>
          <a:ext cx="94297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384300" imgH="469900" progId="Equation.DSMT4">
                  <p:embed/>
                </p:oleObj>
              </mc:Choice>
              <mc:Fallback>
                <p:oleObj name="Equation" r:id="rId24" imgW="1384300" imgH="4699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5220653"/>
                        <a:ext cx="942975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387350" y="5090478"/>
            <a:ext cx="9956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(3) 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当</a:t>
            </a:r>
            <a:endParaRPr lang="zh-CN" altLang="en-US" sz="2400" b="0" dirty="0">
              <a:solidFill>
                <a:schemeClr val="tx2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2295525" y="5114290"/>
            <a:ext cx="291941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时，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f 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)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取得最大值</a:t>
            </a: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959485" y="5707063"/>
            <a:ext cx="413226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离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μ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越远，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f 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)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的值就越小．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  <p:bldP spid="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 bwMode="auto">
          <a:xfrm>
            <a:off x="706090" y="820837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20837"/>
            <a:ext cx="5767387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28" y="1601887"/>
            <a:ext cx="20685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17289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196145" y="1011663"/>
            <a:ext cx="1475432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Rectangle 2"/>
          <p:cNvSpPr>
            <a:spLocks noGrp="1" noChangeArrowheads="1"/>
          </p:cNvSpPr>
          <p:nvPr/>
        </p:nvSpPr>
        <p:spPr bwMode="auto">
          <a:xfrm>
            <a:off x="961797" y="103458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17" y="1050564"/>
            <a:ext cx="5767387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035" y="1815635"/>
            <a:ext cx="20685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10903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6"/>
              </p:custDataLst>
            </p:nvPr>
          </p:nvSpPr>
          <p:spPr bwMode="auto">
            <a:xfrm>
              <a:off x="0" y="10903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7"/>
              </p:custDataLst>
            </p:nvPr>
          </p:nvSpPr>
          <p:spPr bwMode="auto">
            <a:xfrm>
              <a:off x="0" y="10903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10903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20123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240221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13" descr="正态图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48" y="3144203"/>
            <a:ext cx="264795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357188" y="691515"/>
            <a:ext cx="404241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(4)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若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σ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固定，而改变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  <a:sym typeface="+mn-ea"/>
              </a:rPr>
              <a:t>μ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的值，</a:t>
            </a:r>
            <a:endParaRPr lang="zh-CN" altLang="en-US" sz="2400" b="0" i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4156393" y="660083"/>
            <a:ext cx="45180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则 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f 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)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的图形沿 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轴平行移动，</a:t>
            </a:r>
          </a:p>
        </p:txBody>
      </p: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759143" y="1138238"/>
            <a:ext cx="23164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但不改变其形状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84543" y="2503170"/>
            <a:ext cx="6611937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0" i="1" dirty="0">
                <a:ea typeface="黑体" panose="02010609060101010101" pitchFamily="49" charset="-122"/>
              </a:rPr>
              <a:t>σ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决定了图形中峰的陡峭程度，</a:t>
            </a: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称</a:t>
            </a:r>
            <a:r>
              <a:rPr kumimoji="0" lang="en-US" altLang="zh-CN" sz="2400" b="0" i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σ</a:t>
            </a:r>
            <a:r>
              <a:rPr kumimoji="0"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为形状参数</a:t>
            </a: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．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4650" y="1712595"/>
            <a:ext cx="8137525" cy="83026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L="457200" indent="-457200" eaLnBrk="1" hangingPunct="1">
              <a:buFontTx/>
              <a:buAutoNum type="arabicParenBoth" startAt="5"/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若</a:t>
            </a:r>
            <a:r>
              <a:rPr lang="en-US" altLang="zh-CN" sz="2400" b="0" i="1" dirty="0">
                <a:ea typeface="黑体" panose="02010609060101010101" pitchFamily="49" charset="-122"/>
              </a:rPr>
              <a:t>μ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固定而</a:t>
            </a:r>
            <a:r>
              <a:rPr lang="en-US" altLang="zh-CN" sz="2400" b="0" i="1" dirty="0">
                <a:ea typeface="黑体" panose="02010609060101010101" pitchFamily="49" charset="-122"/>
              </a:rPr>
              <a:t>σ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变动，可知当</a:t>
            </a:r>
            <a:r>
              <a:rPr lang="en-US" altLang="zh-CN" sz="2400" b="0" i="1" dirty="0">
                <a:ea typeface="黑体" panose="02010609060101010101" pitchFamily="49" charset="-122"/>
              </a:rPr>
              <a:t>σ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越小时概率密度图形越陡，       </a:t>
            </a:r>
            <a:endParaRPr lang="en-US" altLang="zh-CN" sz="2400" b="0" dirty="0">
              <a:latin typeface="+mn-lt"/>
              <a:ea typeface="黑体" panose="02010609060101010101" pitchFamily="49" charset="-122"/>
            </a:endParaRPr>
          </a:p>
          <a:p>
            <a:pPr marL="457200" indent="-457200" eaLnBrk="1" hangingPunct="1">
              <a:defRPr/>
            </a:pP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    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当</a:t>
            </a:r>
            <a:r>
              <a:rPr lang="en-US" altLang="zh-CN" sz="2400" b="0" i="1" dirty="0">
                <a:ea typeface="黑体" panose="02010609060101010101" pitchFamily="49" charset="-122"/>
              </a:rPr>
              <a:t>σ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越大图形越平坦．</a:t>
            </a:r>
          </a:p>
        </p:txBody>
      </p:sp>
      <p:pic>
        <p:nvPicPr>
          <p:cNvPr id="8" name="Picture 3" descr="正态图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455" y="2804160"/>
            <a:ext cx="3092450" cy="261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73100" y="5481320"/>
            <a:ext cx="7496175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正态分布由它的两个参数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μ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和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σ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唯一确定，</a:t>
            </a:r>
          </a:p>
          <a:p>
            <a:pPr algn="just" eaLnBrk="1" hangingPunct="1"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当</a:t>
            </a:r>
            <a:r>
              <a:rPr lang="en-US" altLang="zh-CN" sz="2400" b="0" i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μ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和</a:t>
            </a:r>
            <a:r>
              <a:rPr lang="en-US" altLang="zh-CN" sz="2400" b="0" i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σ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不同时，是不同的正态分布．</a:t>
            </a:r>
            <a:endParaRPr lang="zh-CN" altLang="en-US" sz="2400" b="0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970213" y="1098550"/>
            <a:ext cx="2800767" cy="5355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1" hangingPunct="1">
              <a:lnSpc>
                <a:spcPct val="120000"/>
              </a:lnSpc>
              <a:defRPr/>
            </a:pP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，称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  <a:sym typeface="+mn-ea"/>
              </a:rPr>
              <a:t>μ</a:t>
            </a:r>
            <a:r>
              <a:rPr kumimoji="0"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为位置参数</a:t>
            </a: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utoUpdateAnimBg="0"/>
      <p:bldP spid="37" grpId="0" build="p" autoUpdateAnimBg="0"/>
      <p:bldP spid="38" grpId="0" build="p" autoUpdateAnimBg="0"/>
      <p:bldP spid="9" grpId="0" build="p" autoUpdateAnimBg="0"/>
      <p:bldP spid="11" grpId="0"/>
      <p:bldP spid="10" grpId="0" build="p" autoUpdateAnimBg="0"/>
      <p:bldP spid="2" grpId="0"/>
      <p:bldP spid="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/>
          <p:nvPr/>
        </p:nvSpPr>
        <p:spPr>
          <a:xfrm>
            <a:off x="381000" y="690245"/>
            <a:ext cx="455136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(6) 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正态分布的分布函数</a:t>
            </a:r>
          </a:p>
        </p:txBody>
      </p:sp>
      <p:sp>
        <p:nvSpPr>
          <p:cNvPr id="364547" name="Text Box 3"/>
          <p:cNvSpPr txBox="1"/>
          <p:nvPr/>
        </p:nvSpPr>
        <p:spPr>
          <a:xfrm>
            <a:off x="609600" y="1215073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_GB2312" panose="02010609030101010101" charset="-122"/>
                <a:ea typeface="楷体_GB2312" panose="02010609030101010101" charset="-122"/>
              </a:rPr>
              <a:t> </a:t>
            </a: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设</a:t>
            </a:r>
          </a:p>
        </p:txBody>
      </p:sp>
      <p:sp>
        <p:nvSpPr>
          <p:cNvPr id="364549" name="Rectangle 5"/>
          <p:cNvSpPr/>
          <p:nvPr/>
        </p:nvSpPr>
        <p:spPr>
          <a:xfrm>
            <a:off x="3018790" y="1248093"/>
            <a:ext cx="29987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charset="-122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anose="02010609030101010101" charset="-122"/>
              </a:rPr>
              <a:t>X </a:t>
            </a: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的分布函数是</a:t>
            </a:r>
          </a:p>
        </p:txBody>
      </p:sp>
      <p:pic>
        <p:nvPicPr>
          <p:cNvPr id="364551" name="Picture 7" descr="正态图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65" y="3422015"/>
            <a:ext cx="4352925" cy="208724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Object 30"/>
          <p:cNvGraphicFramePr>
            <a:graphicFrameLocks noChangeAspect="1"/>
          </p:cNvGraphicFramePr>
          <p:nvPr/>
        </p:nvGraphicFramePr>
        <p:xfrm>
          <a:off x="1583690" y="1866900"/>
          <a:ext cx="564134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97200" imgH="545465" progId="Equation.DSMT4">
                  <p:embed/>
                </p:oleObj>
              </mc:Choice>
              <mc:Fallback>
                <p:oleObj name="Equation" r:id="rId3" imgW="2997200" imgH="545465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690" y="1866900"/>
                        <a:ext cx="564134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0"/>
          <p:cNvGraphicFramePr>
            <a:graphicFrameLocks noChangeAspect="1"/>
          </p:cNvGraphicFramePr>
          <p:nvPr/>
        </p:nvGraphicFramePr>
        <p:xfrm>
          <a:off x="1224280" y="1259205"/>
          <a:ext cx="1908175" cy="499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66800" imgH="266700" progId="Equation.DSMT4">
                  <p:embed/>
                </p:oleObj>
              </mc:Choice>
              <mc:Fallback>
                <p:oleObj name="Equation" r:id="rId5" imgW="1066800" imgH="2667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280" y="1259205"/>
                        <a:ext cx="1908175" cy="499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/>
      <p:bldP spid="3645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4"/>
          <p:cNvGraphicFramePr>
            <a:graphicFrameLocks noChangeAspect="1"/>
          </p:cNvGraphicFramePr>
          <p:nvPr/>
        </p:nvGraphicFramePr>
        <p:xfrm>
          <a:off x="4979353" y="183515"/>
          <a:ext cx="1127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300" imgH="215900" progId="Equation.3">
                  <p:embed/>
                </p:oleObj>
              </mc:Choice>
              <mc:Fallback>
                <p:oleObj name="公式" r:id="rId2" imgW="1143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353" y="183515"/>
                        <a:ext cx="1127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5" name="Object 5"/>
          <p:cNvGraphicFramePr>
            <a:graphicFrameLocks noChangeAspect="1"/>
          </p:cNvGraphicFramePr>
          <p:nvPr/>
        </p:nvGraphicFramePr>
        <p:xfrm>
          <a:off x="4979353" y="183515"/>
          <a:ext cx="1127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300" imgH="215900" progId="Equation.3">
                  <p:embed/>
                </p:oleObj>
              </mc:Choice>
              <mc:Fallback>
                <p:oleObj name="公式" r:id="rId4" imgW="1143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353" y="183515"/>
                        <a:ext cx="1127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416878" y="1193165"/>
            <a:ext cx="53219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、定义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若随机变量</a:t>
            </a:r>
            <a:r>
              <a:rPr lang="en-US" altLang="zh-CN" b="0" i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zh-CN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的概率密度为：</a:t>
            </a:r>
            <a:endParaRPr lang="zh-CN" altLang="en-US" b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585153" y="3344545"/>
            <a:ext cx="556133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latin typeface="华文细黑" panose="02010600040101010101" pitchFamily="2" charset="-122"/>
                <a:ea typeface="黑体" panose="02010609060101010101" pitchFamily="49" charset="-122"/>
              </a:rPr>
              <a:t>则称 </a:t>
            </a:r>
            <a:r>
              <a:rPr lang="en-US" altLang="zh-CN" sz="2400" b="0" i="1" dirty="0">
                <a:latin typeface="华文细黑" panose="02010600040101010101" pitchFamily="2" charset="-122"/>
                <a:ea typeface="黑体" panose="02010609060101010101" pitchFamily="49" charset="-122"/>
              </a:rPr>
              <a:t>X </a:t>
            </a:r>
            <a:r>
              <a:rPr lang="zh-CN" altLang="en-US" sz="2400" b="0" dirty="0">
                <a:latin typeface="华文细黑" panose="02010600040101010101" pitchFamily="2" charset="-122"/>
                <a:ea typeface="黑体" panose="02010609060101010101" pitchFamily="49" charset="-122"/>
              </a:rPr>
              <a:t>服从区间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[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a, b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]</a:t>
            </a:r>
            <a:r>
              <a:rPr lang="zh-CN" altLang="en-US" sz="2400" b="0" dirty="0">
                <a:latin typeface="华文细黑" panose="02010600040101010101" pitchFamily="2" charset="-122"/>
                <a:ea typeface="黑体" panose="02010609060101010101" pitchFamily="49" charset="-122"/>
              </a:rPr>
              <a:t>上的均匀分布</a:t>
            </a:r>
            <a:r>
              <a:rPr lang="en-US" altLang="zh-CN" sz="2400" b="0" dirty="0">
                <a:latin typeface="华文细黑" panose="02010600040101010101" pitchFamily="2" charset="-122"/>
                <a:ea typeface="黑体" panose="02010609060101010101" pitchFamily="49" charset="-122"/>
              </a:rPr>
              <a:t>,</a:t>
            </a:r>
            <a:r>
              <a:rPr lang="zh-CN" altLang="zh-CN" sz="2400" b="0" dirty="0">
                <a:latin typeface="华文细黑" panose="02010600040101010101" pitchFamily="2" charset="-122"/>
                <a:ea typeface="黑体" panose="02010609060101010101" pitchFamily="49" charset="-122"/>
              </a:rPr>
              <a:t>记为</a:t>
            </a:r>
          </a:p>
        </p:txBody>
      </p:sp>
      <p:grpSp>
        <p:nvGrpSpPr>
          <p:cNvPr id="2" name="Group 8"/>
          <p:cNvGrpSpPr/>
          <p:nvPr/>
        </p:nvGrpSpPr>
        <p:grpSpPr bwMode="auto">
          <a:xfrm>
            <a:off x="5226368" y="4002405"/>
            <a:ext cx="3373437" cy="2374900"/>
            <a:chOff x="3624" y="1062"/>
            <a:chExt cx="1944" cy="1357"/>
          </a:xfrm>
        </p:grpSpPr>
        <p:graphicFrame>
          <p:nvGraphicFramePr>
            <p:cNvPr id="90123" name="Object 9"/>
            <p:cNvGraphicFramePr>
              <a:graphicFrameLocks noChangeAspect="1"/>
            </p:cNvGraphicFramePr>
            <p:nvPr/>
          </p:nvGraphicFramePr>
          <p:xfrm>
            <a:off x="3767" y="1274"/>
            <a:ext cx="409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320800" imgH="1371600" progId="Equation.DSMT4">
                    <p:embed/>
                  </p:oleObj>
                </mc:Choice>
                <mc:Fallback>
                  <p:oleObj name="Equation" r:id="rId5" imgW="1320800" imgH="1371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7" y="1274"/>
                          <a:ext cx="409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24" name="Object 10"/>
            <p:cNvGraphicFramePr>
              <a:graphicFrameLocks noChangeAspect="1"/>
            </p:cNvGraphicFramePr>
            <p:nvPr/>
          </p:nvGraphicFramePr>
          <p:xfrm>
            <a:off x="5369" y="2212"/>
            <a:ext cx="151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30200" imgH="342900" progId="Equation.DSMT4">
                    <p:embed/>
                  </p:oleObj>
                </mc:Choice>
                <mc:Fallback>
                  <p:oleObj name="Equation" r:id="rId7" imgW="330200" imgH="3429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9" y="2212"/>
                          <a:ext cx="151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25" name="Line 11"/>
            <p:cNvSpPr>
              <a:spLocks noChangeShapeType="1"/>
            </p:cNvSpPr>
            <p:nvPr/>
          </p:nvSpPr>
          <p:spPr bwMode="auto">
            <a:xfrm>
              <a:off x="3648" y="2118"/>
              <a:ext cx="1920" cy="0"/>
            </a:xfrm>
            <a:prstGeom prst="line">
              <a:avLst/>
            </a:prstGeom>
            <a:ln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26" name="Line 12"/>
            <p:cNvSpPr>
              <a:spLocks noChangeShapeType="1"/>
            </p:cNvSpPr>
            <p:nvPr/>
          </p:nvSpPr>
          <p:spPr bwMode="auto">
            <a:xfrm flipV="1">
              <a:off x="4176" y="1274"/>
              <a:ext cx="0" cy="1056"/>
            </a:xfrm>
            <a:prstGeom prst="line">
              <a:avLst/>
            </a:prstGeom>
            <a:ln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27" name="Line 13"/>
            <p:cNvSpPr>
              <a:spLocks noChangeShapeType="1"/>
            </p:cNvSpPr>
            <p:nvPr/>
          </p:nvSpPr>
          <p:spPr bwMode="auto">
            <a:xfrm>
              <a:off x="3984" y="1706"/>
              <a:ext cx="672" cy="0"/>
            </a:xfrm>
            <a:prstGeom prst="line">
              <a:avLst/>
            </a:prstGeom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28" name="Line 14"/>
            <p:cNvSpPr>
              <a:spLocks noChangeShapeType="1"/>
            </p:cNvSpPr>
            <p:nvPr/>
          </p:nvSpPr>
          <p:spPr bwMode="auto">
            <a:xfrm>
              <a:off x="3624" y="2138"/>
              <a:ext cx="356" cy="0"/>
            </a:xfrm>
            <a:prstGeom prst="line">
              <a:avLst/>
            </a:prstGeom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29" name="Line 15"/>
            <p:cNvSpPr>
              <a:spLocks noChangeShapeType="1"/>
            </p:cNvSpPr>
            <p:nvPr/>
          </p:nvSpPr>
          <p:spPr bwMode="auto">
            <a:xfrm>
              <a:off x="4704" y="2138"/>
              <a:ext cx="864" cy="0"/>
            </a:xfrm>
            <a:prstGeom prst="line">
              <a:avLst/>
            </a:prstGeom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0" name="Line 16"/>
            <p:cNvSpPr>
              <a:spLocks noChangeShapeType="1"/>
            </p:cNvSpPr>
            <p:nvPr/>
          </p:nvSpPr>
          <p:spPr bwMode="auto">
            <a:xfrm>
              <a:off x="3936" y="2138"/>
              <a:ext cx="4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1" name="Line 17"/>
            <p:cNvSpPr>
              <a:spLocks noChangeShapeType="1"/>
            </p:cNvSpPr>
            <p:nvPr/>
          </p:nvSpPr>
          <p:spPr bwMode="auto">
            <a:xfrm>
              <a:off x="3984" y="1706"/>
              <a:ext cx="0" cy="432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2" name="Line 18"/>
            <p:cNvSpPr>
              <a:spLocks noChangeShapeType="1"/>
            </p:cNvSpPr>
            <p:nvPr/>
          </p:nvSpPr>
          <p:spPr bwMode="auto">
            <a:xfrm>
              <a:off x="4656" y="1706"/>
              <a:ext cx="0" cy="432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0133" name="Object 19"/>
            <p:cNvGraphicFramePr>
              <a:graphicFrameLocks noChangeAspect="1"/>
            </p:cNvGraphicFramePr>
            <p:nvPr/>
          </p:nvGraphicFramePr>
          <p:xfrm>
            <a:off x="4187" y="1062"/>
            <a:ext cx="577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546100" imgH="304800" progId="Equation.DSMT4">
                    <p:embed/>
                  </p:oleObj>
                </mc:Choice>
                <mc:Fallback>
                  <p:oleObj name="Equation" r:id="rId9" imgW="546100" imgH="3048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7" y="1062"/>
                          <a:ext cx="577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34" name="Object 20"/>
            <p:cNvGraphicFramePr>
              <a:graphicFrameLocks noChangeAspect="1"/>
            </p:cNvGraphicFramePr>
            <p:nvPr/>
          </p:nvGraphicFramePr>
          <p:xfrm>
            <a:off x="3877" y="2138"/>
            <a:ext cx="22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77800" imgH="203200" progId="Equation.DSMT4">
                    <p:embed/>
                  </p:oleObj>
                </mc:Choice>
                <mc:Fallback>
                  <p:oleObj name="Equation" r:id="rId11" imgW="177800" imgH="2032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7" y="2138"/>
                          <a:ext cx="22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35" name="Object 21"/>
            <p:cNvGraphicFramePr>
              <a:graphicFrameLocks noChangeAspect="1"/>
            </p:cNvGraphicFramePr>
            <p:nvPr/>
          </p:nvGraphicFramePr>
          <p:xfrm>
            <a:off x="4542" y="2106"/>
            <a:ext cx="221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77800" imgH="266700" progId="Equation.DSMT4">
                    <p:embed/>
                  </p:oleObj>
                </mc:Choice>
                <mc:Fallback>
                  <p:oleObj name="Equation" r:id="rId13" imgW="177800" imgH="2667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2" y="2106"/>
                          <a:ext cx="221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8438" name="Object 22"/>
          <p:cNvGraphicFramePr>
            <a:graphicFrameLocks noChangeAspect="1"/>
          </p:cNvGraphicFramePr>
          <p:nvPr/>
        </p:nvGraphicFramePr>
        <p:xfrm>
          <a:off x="1519555" y="1743075"/>
          <a:ext cx="3617595" cy="153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908300" imgH="1219200" progId="Equation.DSMT4">
                  <p:embed/>
                </p:oleObj>
              </mc:Choice>
              <mc:Fallback>
                <p:oleObj name="Equation" r:id="rId15" imgW="2908300" imgH="1219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555" y="1743075"/>
                        <a:ext cx="3617595" cy="1537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9" name="Object 23"/>
          <p:cNvGraphicFramePr>
            <a:graphicFrameLocks noChangeAspect="1"/>
          </p:cNvGraphicFramePr>
          <p:nvPr/>
        </p:nvGraphicFramePr>
        <p:xfrm>
          <a:off x="6057265" y="3384550"/>
          <a:ext cx="1648460" cy="42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84300" imgH="330200" progId="Equation.DSMT4">
                  <p:embed/>
                </p:oleObj>
              </mc:Choice>
              <mc:Fallback>
                <p:oleObj name="Equation" r:id="rId17" imgW="1384300" imgH="330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9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265" y="3384550"/>
                        <a:ext cx="1648460" cy="420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1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395535" y="642938"/>
            <a:ext cx="4608513" cy="633412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 eaLnBrk="1" hangingPunct="1"/>
            <a:r>
              <a:rPr lang="zh-CN" altLang="en-US" sz="2800" b="0">
                <a:solidFill>
                  <a:srgbClr val="0000FF"/>
                </a:solidFill>
                <a:latin typeface="华文细黑" panose="02010600040101010101" pitchFamily="2" charset="-122"/>
                <a:ea typeface="黑体" panose="02010609060101010101" pitchFamily="49" charset="-122"/>
              </a:rPr>
              <a:t>一、 均匀分布</a:t>
            </a:r>
          </a:p>
        </p:txBody>
      </p:sp>
      <p:sp>
        <p:nvSpPr>
          <p:cNvPr id="70671" name="Text Box 25"/>
          <p:cNvSpPr txBox="1">
            <a:spLocks noChangeArrowheads="1"/>
          </p:cNvSpPr>
          <p:nvPr/>
        </p:nvSpPr>
        <p:spPr bwMode="auto">
          <a:xfrm>
            <a:off x="677863" y="4572000"/>
            <a:ext cx="47513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chemeClr val="tx1"/>
                </a:solidFill>
                <a:latin typeface="华文细黑" panose="02010600040101010101" pitchFamily="2" charset="-122"/>
                <a:ea typeface="黑体" panose="02010609060101010101" pitchFamily="49" charset="-122"/>
              </a:rPr>
              <a:t>显然：区间上的</a:t>
            </a:r>
            <a:r>
              <a:rPr lang="zh-CN" altLang="en-US" b="0">
                <a:solidFill>
                  <a:srgbClr val="0000FF"/>
                </a:solidFill>
                <a:latin typeface="华文细黑" panose="02010600040101010101" pitchFamily="2" charset="-122"/>
                <a:ea typeface="黑体" panose="02010609060101010101" pitchFamily="49" charset="-122"/>
              </a:rPr>
              <a:t>均匀分布密度函数是区间长度的</a:t>
            </a:r>
            <a:r>
              <a:rPr lang="zh-CN" altLang="en-US" b="0">
                <a:solidFill>
                  <a:srgbClr val="FF0000"/>
                </a:solidFill>
                <a:latin typeface="华文细黑" panose="02010600040101010101" pitchFamily="2" charset="-122"/>
                <a:ea typeface="黑体" panose="02010609060101010101" pitchFamily="49" charset="-122"/>
              </a:rPr>
              <a:t>倒数</a:t>
            </a:r>
            <a:r>
              <a:rPr lang="zh-CN" altLang="en-US" b="0">
                <a:solidFill>
                  <a:srgbClr val="0000FF"/>
                </a:solidFill>
                <a:latin typeface="华文细黑" panose="02010600040101010101" pitchFamily="2" charset="-122"/>
                <a:ea typeface="黑体" panose="02010609060101010101" pitchFamily="49" charset="-122"/>
              </a:rPr>
              <a:t>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2" grpId="0" autoUpdateAnimBg="0"/>
      <p:bldP spid="188423" grpId="0" autoUpdateAnimBg="0"/>
      <p:bldP spid="7067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570" name="Object 2"/>
          <p:cNvGraphicFramePr>
            <a:graphicFrameLocks noChangeAspect="1"/>
          </p:cNvGraphicFramePr>
          <p:nvPr/>
        </p:nvGraphicFramePr>
        <p:xfrm>
          <a:off x="960120" y="5307330"/>
          <a:ext cx="2084070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17900" imgH="571500" progId="Equation.DSMT4">
                  <p:embed/>
                </p:oleObj>
              </mc:Choice>
              <mc:Fallback>
                <p:oleObj r:id="rId2" imgW="3517900" imgH="571500" progId="Equation.DSMT4">
                  <p:embed/>
                  <p:pic>
                    <p:nvPicPr>
                      <p:cNvPr id="0" name="图片 3738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60120" y="5307330"/>
                        <a:ext cx="2084070" cy="379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3" name="Text Box 3"/>
          <p:cNvSpPr txBox="1"/>
          <p:nvPr/>
        </p:nvSpPr>
        <p:spPr>
          <a:xfrm>
            <a:off x="494030" y="658495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_GB2312" panose="02010609030101010101" charset="-122"/>
                <a:ea typeface="楷体_GB2312" panose="02010609030101010101" charset="-122"/>
              </a:rPr>
              <a:t> </a:t>
            </a: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而</a:t>
            </a:r>
          </a:p>
        </p:txBody>
      </p:sp>
      <p:sp>
        <p:nvSpPr>
          <p:cNvPr id="143365" name="Rectangle 5"/>
          <p:cNvSpPr/>
          <p:nvPr/>
        </p:nvSpPr>
        <p:spPr>
          <a:xfrm>
            <a:off x="2713990" y="672465"/>
            <a:ext cx="453072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charset="-122"/>
              </a:rPr>
              <a:t>，即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anose="02010609030101010101" charset="-122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charset="-122"/>
              </a:rPr>
              <a:t>服从标准正态分布，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65574" name="Text Box 6"/>
          <p:cNvSpPr txBox="1"/>
          <p:nvPr/>
        </p:nvSpPr>
        <p:spPr>
          <a:xfrm>
            <a:off x="6906260" y="657225"/>
            <a:ext cx="197040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charset="-122"/>
              </a:rPr>
              <a:t>分布函数为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5270500" y="3201035"/>
            <a:ext cx="2424430" cy="1935480"/>
            <a:chOff x="3648" y="2112"/>
            <a:chExt cx="1824" cy="1494"/>
          </a:xfrm>
        </p:grpSpPr>
        <p:pic>
          <p:nvPicPr>
            <p:cNvPr id="143371" name="Picture 9" descr="N(0,1)分布函数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8" y="2112"/>
              <a:ext cx="1824" cy="1494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143372" name="Object 10"/>
            <p:cNvGraphicFramePr>
              <a:graphicFrameLocks noChangeAspect="1"/>
            </p:cNvGraphicFramePr>
            <p:nvPr/>
          </p:nvGraphicFramePr>
          <p:xfrm>
            <a:off x="4568" y="2112"/>
            <a:ext cx="328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368300" imgH="203200" progId="Equation.3">
                    <p:embed/>
                  </p:oleObj>
                </mc:Choice>
                <mc:Fallback>
                  <p:oleObj r:id="rId5" imgW="368300" imgH="203200" progId="Equation.3">
                    <p:embed/>
                    <p:pic>
                      <p:nvPicPr>
                        <p:cNvPr id="0" name="图片 374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568" y="2112"/>
                          <a:ext cx="328" cy="1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5579" name="Object 11"/>
          <p:cNvGraphicFramePr>
            <a:graphicFrameLocks noChangeAspect="1"/>
          </p:cNvGraphicFramePr>
          <p:nvPr/>
        </p:nvGraphicFramePr>
        <p:xfrm>
          <a:off x="1101090" y="3098800"/>
          <a:ext cx="2760980" cy="198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429000" imgH="2628900" progId="Photoshop.Image.7">
                  <p:embed/>
                </p:oleObj>
              </mc:Choice>
              <mc:Fallback>
                <p:oleObj r:id="rId7" imgW="3429000" imgH="2628900" progId="Photoshop.Image.7">
                  <p:embed/>
                  <p:pic>
                    <p:nvPicPr>
                      <p:cNvPr id="0" name="图片 374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01090" y="3098800"/>
                        <a:ext cx="2760980" cy="19869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80" name="Object 12"/>
          <p:cNvGraphicFramePr>
            <a:graphicFrameLocks noChangeAspect="1"/>
          </p:cNvGraphicFramePr>
          <p:nvPr/>
        </p:nvGraphicFramePr>
        <p:xfrm>
          <a:off x="3162935" y="5151120"/>
          <a:ext cx="1569720" cy="757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946400" imgH="1384300" progId="Equation.DSMT4">
                  <p:embed/>
                </p:oleObj>
              </mc:Choice>
              <mc:Fallback>
                <p:oleObj r:id="rId9" imgW="2946400" imgH="1384300" progId="Equation.DSMT4">
                  <p:embed/>
                  <p:pic>
                    <p:nvPicPr>
                      <p:cNvPr id="0" name="图片 374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62935" y="5151120"/>
                        <a:ext cx="1569720" cy="757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0"/>
          <p:cNvGraphicFramePr>
            <a:graphicFrameLocks noChangeAspect="1"/>
          </p:cNvGraphicFramePr>
          <p:nvPr/>
        </p:nvGraphicFramePr>
        <p:xfrm>
          <a:off x="1156335" y="748030"/>
          <a:ext cx="1687830" cy="43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927100" imgH="228600" progId="Equation.DSMT4">
                  <p:embed/>
                </p:oleObj>
              </mc:Choice>
              <mc:Fallback>
                <p:oleObj name="Equation" r:id="rId11" imgW="927100" imgH="2286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335" y="748030"/>
                        <a:ext cx="1687830" cy="435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0"/>
          <p:cNvGraphicFramePr>
            <a:graphicFrameLocks noChangeAspect="1"/>
          </p:cNvGraphicFramePr>
          <p:nvPr/>
        </p:nvGraphicFramePr>
        <p:xfrm>
          <a:off x="1639570" y="1428750"/>
          <a:ext cx="5708015" cy="962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467100" imgH="558800" progId="Equation.DSMT4">
                  <p:embed/>
                </p:oleObj>
              </mc:Choice>
              <mc:Fallback>
                <p:oleObj name="Equation" r:id="rId13" imgW="3467100" imgH="5588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570" y="1428750"/>
                        <a:ext cx="5708015" cy="962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5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5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00600" y="2979738"/>
            <a:ext cx="4191000" cy="2678112"/>
            <a:chOff x="3024" y="816"/>
            <a:chExt cx="2640" cy="1687"/>
          </a:xfrm>
        </p:grpSpPr>
        <p:sp>
          <p:nvSpPr>
            <p:cNvPr id="144399" name="Line 3"/>
            <p:cNvSpPr/>
            <p:nvPr/>
          </p:nvSpPr>
          <p:spPr>
            <a:xfrm flipV="1">
              <a:off x="4283" y="816"/>
              <a:ext cx="0" cy="1687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44401" name="Text Box 5"/>
            <p:cNvSpPr txBox="1"/>
            <p:nvPr/>
          </p:nvSpPr>
          <p:spPr>
            <a:xfrm>
              <a:off x="4080" y="1965"/>
              <a:ext cx="384" cy="29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4402" name="Freeform 6"/>
            <p:cNvSpPr/>
            <p:nvPr/>
          </p:nvSpPr>
          <p:spPr>
            <a:xfrm>
              <a:off x="3168" y="1008"/>
              <a:ext cx="2400" cy="905"/>
            </a:xfrm>
            <a:custGeom>
              <a:avLst/>
              <a:gdLst>
                <a:gd name="txL" fmla="*/ 0 w 2400"/>
                <a:gd name="txT" fmla="*/ 0 h 905"/>
                <a:gd name="txR" fmla="*/ 2400 w 2400"/>
                <a:gd name="txB" fmla="*/ 905 h 905"/>
              </a:gdLst>
              <a:ahLst/>
              <a:cxnLst>
                <a:cxn ang="0">
                  <a:pos x="0" y="905"/>
                </a:cxn>
                <a:cxn ang="0">
                  <a:pos x="532" y="728"/>
                </a:cxn>
                <a:cxn ang="0">
                  <a:pos x="984" y="106"/>
                </a:cxn>
                <a:cxn ang="0">
                  <a:pos x="1251" y="106"/>
                </a:cxn>
                <a:cxn ang="0">
                  <a:pos x="1710" y="739"/>
                </a:cxn>
                <a:cxn ang="0">
                  <a:pos x="2400" y="905"/>
                </a:cxn>
              </a:cxnLst>
              <a:rect l="txL" t="txT" r="txR" b="txB"/>
              <a:pathLst>
                <a:path w="2400" h="905">
                  <a:moveTo>
                    <a:pt x="0" y="905"/>
                  </a:moveTo>
                  <a:cubicBezTo>
                    <a:pt x="89" y="876"/>
                    <a:pt x="368" y="861"/>
                    <a:pt x="532" y="728"/>
                  </a:cubicBezTo>
                  <a:cubicBezTo>
                    <a:pt x="696" y="595"/>
                    <a:pt x="864" y="210"/>
                    <a:pt x="984" y="106"/>
                  </a:cubicBezTo>
                  <a:cubicBezTo>
                    <a:pt x="1104" y="2"/>
                    <a:pt x="1130" y="0"/>
                    <a:pt x="1251" y="106"/>
                  </a:cubicBezTo>
                  <a:cubicBezTo>
                    <a:pt x="1372" y="212"/>
                    <a:pt x="1518" y="606"/>
                    <a:pt x="1710" y="739"/>
                  </a:cubicBezTo>
                  <a:cubicBezTo>
                    <a:pt x="1902" y="872"/>
                    <a:pt x="2256" y="870"/>
                    <a:pt x="2400" y="905"/>
                  </a:cubicBezTo>
                </a:path>
              </a:pathLst>
            </a:custGeom>
            <a:noFill/>
            <a:ln w="19050" cap="sq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3" name="Line 7"/>
            <p:cNvSpPr/>
            <p:nvPr/>
          </p:nvSpPr>
          <p:spPr>
            <a:xfrm>
              <a:off x="3024" y="1989"/>
              <a:ext cx="264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arrow" w="med" len="med"/>
            </a:ln>
          </p:spPr>
        </p:sp>
        <p:sp>
          <p:nvSpPr>
            <p:cNvPr id="144405" name="Line 9"/>
            <p:cNvSpPr/>
            <p:nvPr/>
          </p:nvSpPr>
          <p:spPr>
            <a:xfrm flipV="1">
              <a:off x="3840" y="1632"/>
              <a:ext cx="0" cy="336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4406" name="Line 10"/>
            <p:cNvSpPr/>
            <p:nvPr/>
          </p:nvSpPr>
          <p:spPr>
            <a:xfrm flipV="1">
              <a:off x="3312" y="1872"/>
              <a:ext cx="0" cy="96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44407" name="Line 11"/>
            <p:cNvSpPr/>
            <p:nvPr/>
          </p:nvSpPr>
          <p:spPr>
            <a:xfrm flipV="1">
              <a:off x="3411" y="1824"/>
              <a:ext cx="0" cy="144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44408" name="Line 12"/>
            <p:cNvSpPr/>
            <p:nvPr/>
          </p:nvSpPr>
          <p:spPr>
            <a:xfrm flipV="1">
              <a:off x="5136" y="1824"/>
              <a:ext cx="0" cy="144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44409" name="Line 13"/>
            <p:cNvSpPr/>
            <p:nvPr/>
          </p:nvSpPr>
          <p:spPr>
            <a:xfrm flipV="1">
              <a:off x="3552" y="1824"/>
              <a:ext cx="0" cy="144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44410" name="Line 14"/>
            <p:cNvSpPr/>
            <p:nvPr/>
          </p:nvSpPr>
          <p:spPr>
            <a:xfrm flipV="1">
              <a:off x="3744" y="1728"/>
              <a:ext cx="0" cy="240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44411" name="Line 15"/>
            <p:cNvSpPr/>
            <p:nvPr/>
          </p:nvSpPr>
          <p:spPr>
            <a:xfrm flipV="1">
              <a:off x="4752" y="1632"/>
              <a:ext cx="0" cy="352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4412" name="Line 16"/>
            <p:cNvSpPr/>
            <p:nvPr/>
          </p:nvSpPr>
          <p:spPr>
            <a:xfrm flipV="1">
              <a:off x="4848" y="1728"/>
              <a:ext cx="0" cy="240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44413" name="Line 17"/>
            <p:cNvSpPr/>
            <p:nvPr/>
          </p:nvSpPr>
          <p:spPr>
            <a:xfrm flipV="1">
              <a:off x="4944" y="1776"/>
              <a:ext cx="0" cy="192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44414" name="Line 18"/>
            <p:cNvSpPr/>
            <p:nvPr/>
          </p:nvSpPr>
          <p:spPr>
            <a:xfrm flipV="1">
              <a:off x="5040" y="1824"/>
              <a:ext cx="0" cy="144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44415" name="Line 19"/>
            <p:cNvSpPr/>
            <p:nvPr/>
          </p:nvSpPr>
          <p:spPr>
            <a:xfrm flipV="1">
              <a:off x="3648" y="1776"/>
              <a:ext cx="0" cy="192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44416" name="Text Box 20"/>
            <p:cNvSpPr txBox="1"/>
            <p:nvPr/>
          </p:nvSpPr>
          <p:spPr>
            <a:xfrm>
              <a:off x="4656" y="1920"/>
              <a:ext cx="384" cy="32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-x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44417" name="Text Box 21"/>
            <p:cNvSpPr txBox="1"/>
            <p:nvPr/>
          </p:nvSpPr>
          <p:spPr>
            <a:xfrm>
              <a:off x="3696" y="1920"/>
              <a:ext cx="384" cy="32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x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66614" name="Line 22"/>
          <p:cNvSpPr/>
          <p:nvPr/>
        </p:nvSpPr>
        <p:spPr>
          <a:xfrm>
            <a:off x="5527040" y="4106545"/>
            <a:ext cx="215900" cy="635000"/>
          </a:xfrm>
          <a:prstGeom prst="line">
            <a:avLst/>
          </a:prstGeom>
          <a:ln w="28575" cap="flat" cmpd="sng">
            <a:solidFill>
              <a:srgbClr val="FF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6615" name="Line 23"/>
          <p:cNvSpPr/>
          <p:nvPr/>
        </p:nvSpPr>
        <p:spPr>
          <a:xfrm flipH="1">
            <a:off x="7860030" y="3862705"/>
            <a:ext cx="228600" cy="838200"/>
          </a:xfrm>
          <a:prstGeom prst="line">
            <a:avLst/>
          </a:prstGeom>
          <a:ln w="28575" cap="flat" cmpd="sng">
            <a:solidFill>
              <a:srgbClr val="FF33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4390" name="Text Box 25"/>
          <p:cNvSpPr txBox="1"/>
          <p:nvPr/>
        </p:nvSpPr>
        <p:spPr>
          <a:xfrm>
            <a:off x="315913" y="882650"/>
            <a:ext cx="41116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当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x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≥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０时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charset="-122"/>
              </a:rPr>
              <a:t>可直接查表求</a:t>
            </a:r>
          </a:p>
        </p:txBody>
      </p:sp>
      <p:sp>
        <p:nvSpPr>
          <p:cNvPr id="366618" name="Text Box 26"/>
          <p:cNvSpPr txBox="1"/>
          <p:nvPr/>
        </p:nvSpPr>
        <p:spPr>
          <a:xfrm>
            <a:off x="367030" y="3033395"/>
            <a:ext cx="30638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当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x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&lt;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０时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charset="-122"/>
              </a:rPr>
              <a:t>如右图</a:t>
            </a:r>
          </a:p>
        </p:txBody>
      </p:sp>
      <p:sp>
        <p:nvSpPr>
          <p:cNvPr id="366619" name="Text Box 27"/>
          <p:cNvSpPr txBox="1"/>
          <p:nvPr/>
        </p:nvSpPr>
        <p:spPr>
          <a:xfrm>
            <a:off x="376238" y="369728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charset="-122"/>
              </a:rPr>
              <a:t>可得</a:t>
            </a:r>
          </a:p>
        </p:txBody>
      </p:sp>
      <p:graphicFrame>
        <p:nvGraphicFramePr>
          <p:cNvPr id="366620" name="Object 28"/>
          <p:cNvGraphicFramePr>
            <a:graphicFrameLocks noChangeAspect="1"/>
          </p:cNvGraphicFramePr>
          <p:nvPr/>
        </p:nvGraphicFramePr>
        <p:xfrm>
          <a:off x="1304925" y="3799840"/>
          <a:ext cx="248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064000" imgH="571500" progId="Equation.DSMT4">
                  <p:embed/>
                </p:oleObj>
              </mc:Choice>
              <mc:Fallback>
                <p:oleObj r:id="rId3" imgW="4064000" imgH="571500" progId="Equation.DSMT4">
                  <p:embed/>
                  <p:pic>
                    <p:nvPicPr>
                      <p:cNvPr id="0" name="图片 375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04925" y="3799840"/>
                        <a:ext cx="2489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21" name="Rectangle 29"/>
          <p:cNvSpPr/>
          <p:nvPr/>
        </p:nvSpPr>
        <p:spPr>
          <a:xfrm>
            <a:off x="3154045" y="944563"/>
            <a:ext cx="719138" cy="431800"/>
          </a:xfrm>
          <a:prstGeom prst="rect">
            <a:avLst/>
          </a:prstGeom>
          <a:noFill/>
          <a:ln w="28575" cap="flat" cmpd="sng">
            <a:solidFill>
              <a:srgbClr val="FF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366622" name="AutoShape 30"/>
          <p:cNvSpPr/>
          <p:nvPr/>
        </p:nvSpPr>
        <p:spPr>
          <a:xfrm>
            <a:off x="4924425" y="1476058"/>
            <a:ext cx="1800225" cy="647700"/>
          </a:xfrm>
          <a:prstGeom prst="cloudCallout">
            <a:avLst>
              <a:gd name="adj1" fmla="val -107495"/>
              <a:gd name="adj2" fmla="val -56861"/>
            </a:avLst>
          </a:prstGeom>
          <a:noFill/>
          <a:ln w="28575" cap="flat" cmpd="sng">
            <a:solidFill>
              <a:srgbClr val="FF3399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3399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227</a:t>
            </a:r>
            <a:r>
              <a:rPr lang="zh-CN" altLang="en-US" sz="2800" b="1" dirty="0">
                <a:solidFill>
                  <a:srgbClr val="FF3399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页</a:t>
            </a:r>
          </a:p>
        </p:txBody>
      </p:sp>
      <p:graphicFrame>
        <p:nvGraphicFramePr>
          <p:cNvPr id="366625" name="Object 33"/>
          <p:cNvGraphicFramePr>
            <a:graphicFrameLocks noChangeAspect="1"/>
          </p:cNvGraphicFramePr>
          <p:nvPr/>
        </p:nvGraphicFramePr>
        <p:xfrm>
          <a:off x="1320800" y="4395153"/>
          <a:ext cx="158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565400" imgH="571500" progId="Equation.DSMT4">
                  <p:embed/>
                </p:oleObj>
              </mc:Choice>
              <mc:Fallback>
                <p:oleObj r:id="rId5" imgW="2565400" imgH="571500" progId="Equation.DSMT4">
                  <p:embed/>
                  <p:pic>
                    <p:nvPicPr>
                      <p:cNvPr id="0" name="图片 374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20800" y="4395153"/>
                        <a:ext cx="1587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0"/>
          <p:cNvGraphicFramePr>
            <a:graphicFrameLocks noChangeAspect="1"/>
          </p:cNvGraphicFramePr>
          <p:nvPr/>
        </p:nvGraphicFramePr>
        <p:xfrm>
          <a:off x="4337050" y="922655"/>
          <a:ext cx="2363470" cy="53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81100" imgH="254000" progId="Equation.DSMT4">
                  <p:embed/>
                </p:oleObj>
              </mc:Choice>
              <mc:Fallback>
                <p:oleObj name="Equation" r:id="rId7" imgW="1181100" imgH="2540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922655"/>
                        <a:ext cx="2363470" cy="532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0"/>
          <p:cNvGraphicFramePr>
            <a:graphicFrameLocks noChangeAspect="1"/>
          </p:cNvGraphicFramePr>
          <p:nvPr/>
        </p:nvGraphicFramePr>
        <p:xfrm>
          <a:off x="6842760" y="3020060"/>
          <a:ext cx="670560" cy="43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68300" imgH="228600" progId="Equation.DSMT4">
                  <p:embed/>
                </p:oleObj>
              </mc:Choice>
              <mc:Fallback>
                <p:oleObj name="Equation" r:id="rId9" imgW="368300" imgH="2286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760" y="3020060"/>
                        <a:ext cx="670560" cy="435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0"/>
          <p:cNvGraphicFramePr>
            <a:graphicFrameLocks noChangeAspect="1"/>
          </p:cNvGraphicFramePr>
          <p:nvPr/>
        </p:nvGraphicFramePr>
        <p:xfrm>
          <a:off x="912813" y="1662748"/>
          <a:ext cx="144970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23900" imgH="254000" progId="Equation.DSMT4">
                  <p:embed/>
                </p:oleObj>
              </mc:Choice>
              <mc:Fallback>
                <p:oleObj name="Equation" r:id="rId11" imgW="723900" imgH="2540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662748"/>
                        <a:ext cx="1449705" cy="532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0"/>
          <p:cNvGraphicFramePr>
            <a:graphicFrameLocks noChangeAspect="1"/>
          </p:cNvGraphicFramePr>
          <p:nvPr/>
        </p:nvGraphicFramePr>
        <p:xfrm>
          <a:off x="2460626" y="1723390"/>
          <a:ext cx="788670" cy="37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3700" imgH="177165" progId="Equation.DSMT4">
                  <p:embed/>
                </p:oleObj>
              </mc:Choice>
              <mc:Fallback>
                <p:oleObj name="Equation" r:id="rId13" imgW="393700" imgH="177165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6" y="1723390"/>
                        <a:ext cx="788670" cy="372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0"/>
          <p:cNvGraphicFramePr>
            <a:graphicFrameLocks noChangeAspect="1"/>
          </p:cNvGraphicFramePr>
          <p:nvPr/>
        </p:nvGraphicFramePr>
        <p:xfrm>
          <a:off x="943610" y="2342516"/>
          <a:ext cx="218694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091565" imgH="203200" progId="Equation.DSMT4">
                  <p:embed/>
                </p:oleObj>
              </mc:Choice>
              <mc:Fallback>
                <p:oleObj name="Equation" r:id="rId15" imgW="1091565" imgH="2032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610" y="2342516"/>
                        <a:ext cx="2186940" cy="426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0"/>
          <p:cNvGraphicFramePr>
            <a:graphicFrameLocks noChangeAspect="1"/>
          </p:cNvGraphicFramePr>
          <p:nvPr/>
        </p:nvGraphicFramePr>
        <p:xfrm>
          <a:off x="3150553" y="2344738"/>
          <a:ext cx="172910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862965" imgH="203200" progId="Equation.DSMT4">
                  <p:embed/>
                </p:oleObj>
              </mc:Choice>
              <mc:Fallback>
                <p:oleObj name="Equation" r:id="rId17" imgW="862965" imgH="2032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0553" y="2344738"/>
                        <a:ext cx="1729105" cy="427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0"/>
          <p:cNvGraphicFramePr>
            <a:graphicFrameLocks noChangeAspect="1"/>
          </p:cNvGraphicFramePr>
          <p:nvPr/>
        </p:nvGraphicFramePr>
        <p:xfrm>
          <a:off x="4917124" y="2368551"/>
          <a:ext cx="3234055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12900" imgH="177165" progId="Equation.DSMT4">
                  <p:embed/>
                </p:oleObj>
              </mc:Choice>
              <mc:Fallback>
                <p:oleObj name="Equation" r:id="rId19" imgW="1612900" imgH="177165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7124" y="2368551"/>
                        <a:ext cx="3234055" cy="373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0"/>
          <p:cNvGraphicFramePr>
            <a:graphicFrameLocks noChangeAspect="1"/>
          </p:cNvGraphicFramePr>
          <p:nvPr/>
        </p:nvGraphicFramePr>
        <p:xfrm>
          <a:off x="1155700" y="5051426"/>
          <a:ext cx="239268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193800" imgH="203200" progId="Equation.DSMT4">
                  <p:embed/>
                </p:oleObj>
              </mc:Choice>
              <mc:Fallback>
                <p:oleObj name="Equation" r:id="rId21" imgW="1193800" imgH="2032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5051426"/>
                        <a:ext cx="2392680" cy="426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0"/>
          <p:cNvGraphicFramePr>
            <a:graphicFrameLocks noChangeAspect="1"/>
          </p:cNvGraphicFramePr>
          <p:nvPr/>
        </p:nvGraphicFramePr>
        <p:xfrm>
          <a:off x="3557271" y="5030788"/>
          <a:ext cx="193421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965200" imgH="203200" progId="Equation.DSMT4">
                  <p:embed/>
                </p:oleObj>
              </mc:Choice>
              <mc:Fallback>
                <p:oleObj name="Equation" r:id="rId23" imgW="965200" imgH="2032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271" y="5030788"/>
                        <a:ext cx="1934210" cy="427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0"/>
          <p:cNvGraphicFramePr>
            <a:graphicFrameLocks noChangeAspect="1"/>
          </p:cNvGraphicFramePr>
          <p:nvPr/>
        </p:nvGraphicFramePr>
        <p:xfrm>
          <a:off x="1433832" y="5606099"/>
          <a:ext cx="397383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981200" imgH="203200" progId="Equation.DSMT4">
                  <p:embed/>
                </p:oleObj>
              </mc:Choice>
              <mc:Fallback>
                <p:oleObj name="Equation" r:id="rId25" imgW="1981200" imgH="2032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832" y="5606099"/>
                        <a:ext cx="397383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0"/>
          <p:cNvGraphicFramePr>
            <a:graphicFrameLocks noChangeAspect="1"/>
          </p:cNvGraphicFramePr>
          <p:nvPr/>
        </p:nvGraphicFramePr>
        <p:xfrm>
          <a:off x="5163820" y="3669030"/>
          <a:ext cx="739140" cy="43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05765" imgH="228600" progId="Equation.DSMT4">
                  <p:embed/>
                </p:oleObj>
              </mc:Choice>
              <mc:Fallback>
                <p:oleObj name="Equation" r:id="rId27" imgW="405765" imgH="2286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3820" y="3669030"/>
                        <a:ext cx="739140" cy="435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0"/>
          <p:cNvGraphicFramePr>
            <a:graphicFrameLocks noChangeAspect="1"/>
          </p:cNvGraphicFramePr>
          <p:nvPr/>
        </p:nvGraphicFramePr>
        <p:xfrm>
          <a:off x="7702550" y="3592195"/>
          <a:ext cx="1319530" cy="43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723900" imgH="228600" progId="Equation.DSMT4">
                  <p:embed/>
                </p:oleObj>
              </mc:Choice>
              <mc:Fallback>
                <p:oleObj name="Equation" r:id="rId29" imgW="723900" imgH="2286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550" y="3592195"/>
                        <a:ext cx="1319530" cy="435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6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6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6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18" grpId="0"/>
      <p:bldP spid="366619" grpId="0"/>
      <p:bldP spid="366621" grpId="0" bldLvl="0" animBg="1"/>
      <p:bldP spid="366622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216978" y="1772920"/>
            <a:ext cx="14020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思考：</a:t>
            </a:r>
          </a:p>
        </p:txBody>
      </p:sp>
      <p:graphicFrame>
        <p:nvGraphicFramePr>
          <p:cNvPr id="223240" name="Object 10"/>
          <p:cNvGraphicFramePr>
            <a:graphicFrameLocks noChangeAspect="1"/>
          </p:cNvGraphicFramePr>
          <p:nvPr/>
        </p:nvGraphicFramePr>
        <p:xfrm>
          <a:off x="2447925" y="1731645"/>
          <a:ext cx="238506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73200" imgH="342900" progId="Equation.3">
                  <p:embed/>
                </p:oleObj>
              </mc:Choice>
              <mc:Fallback>
                <p:oleObj name="公式" r:id="rId2" imgW="1473200" imgH="342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731645"/>
                        <a:ext cx="238506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00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1"/>
          <p:cNvGraphicFramePr>
            <a:graphicFrameLocks noChangeAspect="1"/>
          </p:cNvGraphicFramePr>
          <p:nvPr/>
        </p:nvGraphicFramePr>
        <p:xfrm>
          <a:off x="2291080" y="2762885"/>
          <a:ext cx="2822575" cy="59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200" imgH="203200" progId="Equation.DSMT4">
                  <p:embed/>
                </p:oleObj>
              </mc:Choice>
              <mc:Fallback>
                <p:oleObj name="Equation" r:id="rId4" imgW="965200" imgH="20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080" y="2762885"/>
                        <a:ext cx="2822575" cy="594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196840" y="2630170"/>
            <a:ext cx="107442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>
                <a:solidFill>
                  <a:srgbClr val="FF0000"/>
                </a:solidFill>
              </a:rPr>
              <a:t>？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41" name="Text Box 9"/>
          <p:cNvSpPr txBox="1">
            <a:spLocks noChangeArrowheads="1"/>
          </p:cNvSpPr>
          <p:nvPr/>
        </p:nvSpPr>
        <p:spPr bwMode="auto">
          <a:xfrm>
            <a:off x="5715000" y="774700"/>
            <a:ext cx="8032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，则</a:t>
            </a:r>
          </a:p>
        </p:txBody>
      </p:sp>
      <p:graphicFrame>
        <p:nvGraphicFramePr>
          <p:cNvPr id="223243" name="Object 11"/>
          <p:cNvGraphicFramePr>
            <a:graphicFrameLocks noChangeAspect="1"/>
          </p:cNvGraphicFramePr>
          <p:nvPr/>
        </p:nvGraphicFramePr>
        <p:xfrm>
          <a:off x="1295400" y="3038475"/>
          <a:ext cx="1131888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393700" progId="Equation.DSMT4">
                  <p:embed/>
                </p:oleObj>
              </mc:Choice>
              <mc:Fallback>
                <p:oleObj name="Equation" r:id="rId2" imgW="685800" imgH="393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38475"/>
                        <a:ext cx="1131888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7" name="Text Box 15"/>
          <p:cNvSpPr txBox="1">
            <a:spLocks noChangeArrowheads="1"/>
          </p:cNvSpPr>
          <p:nvPr/>
        </p:nvSpPr>
        <p:spPr bwMode="auto">
          <a:xfrm>
            <a:off x="428625" y="2241550"/>
            <a:ext cx="874553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证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 只需验证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Y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的分布函数恰为标准正态分布的分布函数即可！</a:t>
            </a:r>
          </a:p>
        </p:txBody>
      </p:sp>
      <p:graphicFrame>
        <p:nvGraphicFramePr>
          <p:cNvPr id="223248" name="Object 16"/>
          <p:cNvGraphicFramePr>
            <a:graphicFrameLocks noChangeAspect="1"/>
          </p:cNvGraphicFramePr>
          <p:nvPr/>
        </p:nvGraphicFramePr>
        <p:xfrm>
          <a:off x="2490788" y="3052763"/>
          <a:ext cx="1928812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800" imgH="393700" progId="Equation.DSMT4">
                  <p:embed/>
                </p:oleObj>
              </mc:Choice>
              <mc:Fallback>
                <p:oleObj name="Equation" r:id="rId4" imgW="1193800" imgH="393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3052763"/>
                        <a:ext cx="1928812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9" name="Object 17"/>
          <p:cNvGraphicFramePr>
            <a:graphicFrameLocks noChangeAspect="1"/>
          </p:cNvGraphicFramePr>
          <p:nvPr/>
        </p:nvGraphicFramePr>
        <p:xfrm>
          <a:off x="4394200" y="2852738"/>
          <a:ext cx="266223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63700" imgH="622300" progId="Equation.DSMT4">
                  <p:embed/>
                </p:oleObj>
              </mc:Choice>
              <mc:Fallback>
                <p:oleObj name="Equation" r:id="rId6" imgW="1663700" imgH="6223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2852738"/>
                        <a:ext cx="2662238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50" name="Object 18"/>
          <p:cNvGraphicFramePr>
            <a:graphicFrameLocks noChangeAspect="1"/>
          </p:cNvGraphicFramePr>
          <p:nvPr/>
        </p:nvGraphicFramePr>
        <p:xfrm>
          <a:off x="4324350" y="3787775"/>
          <a:ext cx="3271838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044700" imgH="800100" progId="Equation.3">
                  <p:embed/>
                </p:oleObj>
              </mc:Choice>
              <mc:Fallback>
                <p:oleObj name="公式" r:id="rId8" imgW="2044700" imgH="800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3787775"/>
                        <a:ext cx="3271838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51" name="Object 19"/>
          <p:cNvGraphicFramePr>
            <a:graphicFrameLocks noChangeAspect="1"/>
          </p:cNvGraphicFramePr>
          <p:nvPr/>
        </p:nvGraphicFramePr>
        <p:xfrm>
          <a:off x="1347788" y="4175125"/>
          <a:ext cx="29622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54200" imgH="304800" progId="Equation.DSMT4">
                  <p:embed/>
                </p:oleObj>
              </mc:Choice>
              <mc:Fallback>
                <p:oleObj name="Equation" r:id="rId10" imgW="1854200" imgH="304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4175125"/>
                        <a:ext cx="29622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52" name="Object 20"/>
          <p:cNvGraphicFramePr>
            <a:graphicFrameLocks noChangeAspect="1"/>
          </p:cNvGraphicFramePr>
          <p:nvPr/>
        </p:nvGraphicFramePr>
        <p:xfrm>
          <a:off x="1247775" y="5157788"/>
          <a:ext cx="21574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62100" imgH="622300" progId="Equation.DSMT4">
                  <p:embed/>
                </p:oleObj>
              </mc:Choice>
              <mc:Fallback>
                <p:oleObj name="Equation" r:id="rId12" imgW="1562100" imgH="6223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5157788"/>
                        <a:ext cx="21574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53" name="Object 21"/>
          <p:cNvGraphicFramePr>
            <a:graphicFrameLocks noChangeAspect="1"/>
          </p:cNvGraphicFramePr>
          <p:nvPr/>
        </p:nvGraphicFramePr>
        <p:xfrm>
          <a:off x="4378325" y="5013325"/>
          <a:ext cx="2681288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52600" imgH="749300" progId="Equation.DSMT4">
                  <p:embed/>
                </p:oleObj>
              </mc:Choice>
              <mc:Fallback>
                <p:oleObj name="Equation" r:id="rId14" imgW="1752600" imgH="7493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25" y="5013325"/>
                        <a:ext cx="2681288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500063" y="714375"/>
            <a:ext cx="30784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、命题：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若随机变量</a:t>
            </a:r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3643313" y="714375"/>
          <a:ext cx="2209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473200" imgH="342900" progId="Equation.3">
                  <p:embed/>
                </p:oleObj>
              </mc:Choice>
              <mc:Fallback>
                <p:oleObj name="公式" r:id="rId16" imgW="1473200" imgH="342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714375"/>
                        <a:ext cx="2209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00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/>
        </p:nvGraphicFramePr>
        <p:xfrm>
          <a:off x="2928938" y="1243013"/>
          <a:ext cx="32194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171700" imgH="622300" progId="Equation.DSMT4">
                  <p:embed/>
                </p:oleObj>
              </mc:Choice>
              <mc:Fallback>
                <p:oleObj name="Equation" r:id="rId18" imgW="2171700" imgH="622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1243013"/>
                        <a:ext cx="321945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00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/>
          <p:cNvGraphicFramePr>
            <a:graphicFrameLocks noChangeAspect="1"/>
          </p:cNvGraphicFramePr>
          <p:nvPr/>
        </p:nvGraphicFramePr>
        <p:xfrm>
          <a:off x="7021513" y="5449888"/>
          <a:ext cx="9461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31800" imgH="190500" progId="Equation.DSMT4">
                  <p:embed/>
                </p:oleObj>
              </mc:Choice>
              <mc:Fallback>
                <p:oleObj name="Equation" r:id="rId20" imgW="431800" imgH="1905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513" y="5449888"/>
                        <a:ext cx="9461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3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3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41" grpId="0" build="p" autoUpdateAnimBg="0"/>
      <p:bldP spid="223247" grpId="0" build="p" autoUpdateAnimBg="0"/>
      <p:bldP spid="15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282" name="Object 2"/>
          <p:cNvGraphicFramePr>
            <a:graphicFrameLocks noChangeAspect="1"/>
          </p:cNvGraphicFramePr>
          <p:nvPr/>
        </p:nvGraphicFramePr>
        <p:xfrm>
          <a:off x="923290" y="2700338"/>
          <a:ext cx="314166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70100" imgH="342900" progId="Equation.DSMT4">
                  <p:embed/>
                </p:oleObj>
              </mc:Choice>
              <mc:Fallback>
                <p:oleObj name="Equation" r:id="rId2" imgW="2070100" imgH="342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90" y="2700338"/>
                        <a:ext cx="3141663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3" name="Object 3"/>
          <p:cNvGraphicFramePr>
            <a:graphicFrameLocks noChangeAspect="1"/>
          </p:cNvGraphicFramePr>
          <p:nvPr/>
        </p:nvGraphicFramePr>
        <p:xfrm>
          <a:off x="4095115" y="2560638"/>
          <a:ext cx="400526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49600" imgH="622300" progId="Equation.DSMT4">
                  <p:embed/>
                </p:oleObj>
              </mc:Choice>
              <mc:Fallback>
                <p:oleObj name="Equation" r:id="rId4" imgW="3149600" imgH="622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115" y="2560638"/>
                        <a:ext cx="4005263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831215" y="1911350"/>
            <a:ext cx="611663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(1) </a:t>
            </a:r>
            <a:r>
              <a:rPr lang="en-US" altLang="zh-CN" sz="2400" b="0" i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X 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的分布函数可以用标准正态分布表示：</a:t>
            </a:r>
          </a:p>
        </p:txBody>
      </p:sp>
      <p:sp>
        <p:nvSpPr>
          <p:cNvPr id="225289" name="Rectangle 9"/>
          <p:cNvSpPr>
            <a:spLocks noChangeArrowheads="1"/>
          </p:cNvSpPr>
          <p:nvPr/>
        </p:nvSpPr>
        <p:spPr bwMode="auto">
          <a:xfrm>
            <a:off x="816928" y="3564573"/>
            <a:ext cx="668337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(2) </a:t>
            </a:r>
            <a:r>
              <a:rPr lang="en-US" altLang="zh-CN" sz="2400" b="0" i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X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落入区间内概率可以用标准正态分布计算：</a:t>
            </a:r>
          </a:p>
        </p:txBody>
      </p:sp>
      <p:graphicFrame>
        <p:nvGraphicFramePr>
          <p:cNvPr id="225290" name="Object 10"/>
          <p:cNvGraphicFramePr>
            <a:graphicFrameLocks noChangeAspect="1"/>
          </p:cNvGraphicFramePr>
          <p:nvPr/>
        </p:nvGraphicFramePr>
        <p:xfrm>
          <a:off x="2856865" y="4067810"/>
          <a:ext cx="41529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70200" imgH="622300" progId="Equation.DSMT4">
                  <p:embed/>
                </p:oleObj>
              </mc:Choice>
              <mc:Fallback>
                <p:oleObj name="Equation" r:id="rId6" imgW="2870200" imgH="622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6865" y="4067810"/>
                        <a:ext cx="41529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1" name="Object 11"/>
          <p:cNvGraphicFramePr>
            <a:graphicFrameLocks noChangeAspect="1"/>
          </p:cNvGraphicFramePr>
          <p:nvPr/>
        </p:nvGraphicFramePr>
        <p:xfrm>
          <a:off x="947103" y="4329748"/>
          <a:ext cx="180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19200" imgH="292100" progId="Equation.DSMT4">
                  <p:embed/>
                </p:oleObj>
              </mc:Choice>
              <mc:Fallback>
                <p:oleObj name="Equation" r:id="rId8" imgW="1219200" imgH="292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103" y="4329748"/>
                        <a:ext cx="1803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2" name="Object 12"/>
          <p:cNvGraphicFramePr>
            <a:graphicFrameLocks noChangeAspect="1"/>
          </p:cNvGraphicFramePr>
          <p:nvPr/>
        </p:nvGraphicFramePr>
        <p:xfrm>
          <a:off x="2942590" y="5037455"/>
          <a:ext cx="33655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62200" imgH="622300" progId="Equation.3">
                  <p:embed/>
                </p:oleObj>
              </mc:Choice>
              <mc:Fallback>
                <p:oleObj name="Equation" r:id="rId10" imgW="2362200" imgH="622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590" y="5037455"/>
                        <a:ext cx="33655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94" name="Text Box 14"/>
          <p:cNvSpPr txBox="1">
            <a:spLocks noChangeArrowheads="1"/>
          </p:cNvSpPr>
          <p:nvPr/>
        </p:nvSpPr>
        <p:spPr bwMode="auto">
          <a:xfrm>
            <a:off x="828675" y="1260158"/>
            <a:ext cx="17240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设随机变量</a:t>
            </a:r>
          </a:p>
        </p:txBody>
      </p:sp>
      <p:graphicFrame>
        <p:nvGraphicFramePr>
          <p:cNvPr id="225295" name="Object 15"/>
          <p:cNvGraphicFramePr>
            <a:graphicFrameLocks noChangeAspect="1"/>
          </p:cNvGraphicFramePr>
          <p:nvPr/>
        </p:nvGraphicFramePr>
        <p:xfrm>
          <a:off x="2481263" y="1250633"/>
          <a:ext cx="19780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473200" imgH="342900" progId="Equation.3">
                  <p:embed/>
                </p:oleObj>
              </mc:Choice>
              <mc:Fallback>
                <p:oleObj name="公式" r:id="rId12" imgW="1473200" imgH="342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1250633"/>
                        <a:ext cx="19780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00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00063" y="642620"/>
            <a:ext cx="33832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4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、正态分布的相关计算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4786313" y="1071245"/>
          <a:ext cx="26479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71700" imgH="622300" progId="Equation.DSMT4">
                  <p:embed/>
                </p:oleObj>
              </mc:Choice>
              <mc:Fallback>
                <p:oleObj name="Equation" r:id="rId14" imgW="2171700" imgH="622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1071245"/>
                        <a:ext cx="264795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00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2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5" grpId="0" build="p" autoUpdateAnimBg="0"/>
      <p:bldP spid="225289" grpId="0" autoUpdateAnimBg="0"/>
      <p:bldP spid="225294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2"/>
          <p:cNvSpPr>
            <a:spLocks noChangeArrowheads="1"/>
          </p:cNvSpPr>
          <p:nvPr/>
        </p:nvSpPr>
        <p:spPr bwMode="auto">
          <a:xfrm>
            <a:off x="500063" y="681038"/>
            <a:ext cx="14986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(3)3</a:t>
            </a:r>
            <a:r>
              <a:rPr lang="en-US" altLang="zh-CN" sz="2400" b="0" i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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准则</a:t>
            </a:r>
          </a:p>
        </p:txBody>
      </p:sp>
      <p:graphicFrame>
        <p:nvGraphicFramePr>
          <p:cNvPr id="318467" name="Object 3"/>
          <p:cNvGraphicFramePr>
            <a:graphicFrameLocks noChangeAspect="1"/>
          </p:cNvGraphicFramePr>
          <p:nvPr/>
        </p:nvGraphicFramePr>
        <p:xfrm>
          <a:off x="1093788" y="1284288"/>
          <a:ext cx="17875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700" imgH="342900" progId="Equation.DSMT4">
                  <p:embed/>
                </p:oleObj>
              </mc:Choice>
              <mc:Fallback>
                <p:oleObj name="Equation" r:id="rId2" imgW="1409700" imgH="342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284288"/>
                        <a:ext cx="17875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2905125" y="1303338"/>
            <a:ext cx="20415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>
                <a:latin typeface="+mn-lt"/>
                <a:ea typeface="黑体" panose="02010609060101010101" pitchFamily="49" charset="-122"/>
              </a:rPr>
              <a:t>时容易计算：</a:t>
            </a:r>
          </a:p>
        </p:txBody>
      </p:sp>
      <p:graphicFrame>
        <p:nvGraphicFramePr>
          <p:cNvPr id="318469" name="Object 5"/>
          <p:cNvGraphicFramePr>
            <a:graphicFrameLocks noChangeAspect="1"/>
          </p:cNvGraphicFramePr>
          <p:nvPr/>
        </p:nvGraphicFramePr>
        <p:xfrm>
          <a:off x="714375" y="1914525"/>
          <a:ext cx="190023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292100" progId="Equation.DSMT4">
                  <p:embed/>
                </p:oleObj>
              </mc:Choice>
              <mc:Fallback>
                <p:oleObj name="Equation" r:id="rId4" imgW="1320800" imgH="292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914525"/>
                        <a:ext cx="190023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70" name="Object 6"/>
          <p:cNvGraphicFramePr>
            <a:graphicFrameLocks noChangeAspect="1"/>
          </p:cNvGraphicFramePr>
          <p:nvPr/>
        </p:nvGraphicFramePr>
        <p:xfrm>
          <a:off x="739775" y="2584450"/>
          <a:ext cx="33194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65400" imgH="304800" progId="Equation.DSMT4">
                  <p:embed/>
                </p:oleObj>
              </mc:Choice>
              <mc:Fallback>
                <p:oleObj name="Equation" r:id="rId6" imgW="2565400" imgH="304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2584450"/>
                        <a:ext cx="33194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71" name="Object 7"/>
          <p:cNvGraphicFramePr>
            <a:graphicFrameLocks noChangeAspect="1"/>
          </p:cNvGraphicFramePr>
          <p:nvPr/>
        </p:nvGraphicFramePr>
        <p:xfrm>
          <a:off x="690563" y="3214688"/>
          <a:ext cx="3533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52700" imgH="304800" progId="Equation.DSMT4">
                  <p:embed/>
                </p:oleObj>
              </mc:Choice>
              <mc:Fallback>
                <p:oleObj name="Equation" r:id="rId8" imgW="2552700" imgH="304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3214688"/>
                        <a:ext cx="35337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72" name="Object 8"/>
          <p:cNvGraphicFramePr>
            <a:graphicFrameLocks noChangeAspect="1"/>
          </p:cNvGraphicFramePr>
          <p:nvPr/>
        </p:nvGraphicFramePr>
        <p:xfrm>
          <a:off x="5562600" y="3946525"/>
          <a:ext cx="2438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63700" imgH="304800" progId="Equation.3">
                  <p:embed/>
                </p:oleObj>
              </mc:Choice>
              <mc:Fallback>
                <p:oleObj name="Equation" r:id="rId10" imgW="1663700" imgH="304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946525"/>
                        <a:ext cx="24384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73" name="Text Box 9"/>
          <p:cNvSpPr txBox="1">
            <a:spLocks noChangeArrowheads="1"/>
          </p:cNvSpPr>
          <p:nvPr/>
        </p:nvSpPr>
        <p:spPr bwMode="auto">
          <a:xfrm>
            <a:off x="660400" y="3916363"/>
            <a:ext cx="173196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sz="2400" b="0">
                <a:latin typeface="+mn-lt"/>
                <a:ea typeface="黑体" panose="02010609060101010101" pitchFamily="49" charset="-122"/>
              </a:rPr>
              <a:t>可以认为，</a:t>
            </a:r>
          </a:p>
        </p:txBody>
      </p:sp>
      <p:sp>
        <p:nvSpPr>
          <p:cNvPr id="318474" name="Text Box 10"/>
          <p:cNvSpPr txBox="1">
            <a:spLocks noChangeArrowheads="1"/>
          </p:cNvSpPr>
          <p:nvPr/>
        </p:nvSpPr>
        <p:spPr bwMode="auto">
          <a:xfrm>
            <a:off x="2062163" y="3930650"/>
            <a:ext cx="3570287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zh-CN" sz="2400" b="0" i="1" dirty="0">
                <a:latin typeface="+mn-lt"/>
                <a:ea typeface="黑体" panose="02010609060101010101" pitchFamily="49" charset="-122"/>
              </a:rPr>
              <a:t>Y </a:t>
            </a: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的取值几乎全部集中在</a:t>
            </a:r>
          </a:p>
        </p:txBody>
      </p:sp>
      <p:sp>
        <p:nvSpPr>
          <p:cNvPr id="318475" name="Text Box 11"/>
          <p:cNvSpPr txBox="1">
            <a:spLocks noChangeArrowheads="1"/>
          </p:cNvSpPr>
          <p:nvPr/>
        </p:nvSpPr>
        <p:spPr bwMode="auto">
          <a:xfrm>
            <a:off x="671513" y="4441825"/>
            <a:ext cx="17240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的区间内，</a:t>
            </a:r>
          </a:p>
        </p:txBody>
      </p:sp>
      <p:sp>
        <p:nvSpPr>
          <p:cNvPr id="318476" name="Text Box 12"/>
          <p:cNvSpPr txBox="1">
            <a:spLocks noChangeArrowheads="1"/>
          </p:cNvSpPr>
          <p:nvPr/>
        </p:nvSpPr>
        <p:spPr bwMode="auto">
          <a:xfrm>
            <a:off x="2143125" y="4465638"/>
            <a:ext cx="467995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这在统计学上称为“</a:t>
            </a:r>
            <a:r>
              <a:rPr kumimoji="0" lang="en-US" altLang="zh-CN" sz="2400" b="0" dirty="0">
                <a:latin typeface="+mn-lt"/>
                <a:ea typeface="黑体" panose="02010609060101010101" pitchFamily="49" charset="-122"/>
              </a:rPr>
              <a:t>3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</a:t>
            </a: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准则”。</a:t>
            </a:r>
          </a:p>
        </p:txBody>
      </p:sp>
      <p:sp>
        <p:nvSpPr>
          <p:cNvPr id="318477" name="Text Box 13"/>
          <p:cNvSpPr txBox="1">
            <a:spLocks noChangeArrowheads="1"/>
          </p:cNvSpPr>
          <p:nvPr/>
        </p:nvSpPr>
        <p:spPr bwMode="auto">
          <a:xfrm>
            <a:off x="596900" y="1273175"/>
            <a:ext cx="49371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>
                <a:latin typeface="+mn-lt"/>
                <a:ea typeface="黑体" panose="02010609060101010101" pitchFamily="49" charset="-122"/>
              </a:rPr>
              <a:t>当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2738438" y="1679575"/>
          <a:ext cx="176212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39165" imgH="444500" progId="Equation.DSMT4">
                  <p:embed/>
                </p:oleObj>
              </mc:Choice>
              <mc:Fallback>
                <p:oleObj name="Equation" r:id="rId12" imgW="939165" imgH="444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1679575"/>
                        <a:ext cx="1762125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5" name="Object 15"/>
          <p:cNvGraphicFramePr>
            <a:graphicFrameLocks noChangeAspect="1"/>
          </p:cNvGraphicFramePr>
          <p:nvPr/>
        </p:nvGraphicFramePr>
        <p:xfrm>
          <a:off x="4500563" y="1922463"/>
          <a:ext cx="15716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38200" imgH="190500" progId="Equation.DSMT4">
                  <p:embed/>
                </p:oleObj>
              </mc:Choice>
              <mc:Fallback>
                <p:oleObj name="Equation" r:id="rId14" imgW="838200" imgH="1905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922463"/>
                        <a:ext cx="15716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6" name="Object 16">
            <a:hlinkClick r:id="rId16" action="ppaction://hlinkpres?slideindex=99&amp;slidetitle=幻灯片 99"/>
          </p:cNvPr>
          <p:cNvGraphicFramePr>
            <a:graphicFrameLocks noChangeAspect="1"/>
          </p:cNvGraphicFramePr>
          <p:nvPr/>
        </p:nvGraphicFramePr>
        <p:xfrm>
          <a:off x="6119813" y="1917700"/>
          <a:ext cx="11668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622300" imgH="190500" progId="Equation.DSMT4">
                  <p:embed/>
                </p:oleObj>
              </mc:Choice>
              <mc:Fallback>
                <p:oleObj name="Equation" r:id="rId17" imgW="622300" imgH="1905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1917700"/>
                        <a:ext cx="11668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8" name="Object 18"/>
          <p:cNvGraphicFramePr>
            <a:graphicFrameLocks noChangeAspect="1"/>
          </p:cNvGraphicFramePr>
          <p:nvPr/>
        </p:nvGraphicFramePr>
        <p:xfrm>
          <a:off x="7358063" y="1931988"/>
          <a:ext cx="9763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20700" imgH="165100" progId="Equation.DSMT4">
                  <p:embed/>
                </p:oleObj>
              </mc:Choice>
              <mc:Fallback>
                <p:oleObj name="Equation" r:id="rId19" imgW="520700" imgH="1651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063" y="1931988"/>
                        <a:ext cx="97631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8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8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8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8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8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8" grpId="0" build="p" autoUpdateAnimBg="0"/>
      <p:bldP spid="318473" grpId="0" build="p" autoUpdateAnimBg="0"/>
      <p:bldP spid="318474" grpId="0" build="p" autoUpdateAnimBg="0"/>
      <p:bldP spid="318475" grpId="0" build="p" autoUpdateAnimBg="0"/>
      <p:bldP spid="318476" grpId="0" build="p" autoUpdateAnimBg="0"/>
      <p:bldP spid="31847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06" name="Object 2"/>
          <p:cNvGraphicFramePr>
            <a:graphicFrameLocks noChangeAspect="1"/>
          </p:cNvGraphicFramePr>
          <p:nvPr/>
        </p:nvGraphicFramePr>
        <p:xfrm>
          <a:off x="3000375" y="2286000"/>
          <a:ext cx="30654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3100" imgH="520700" progId="Equation.DSMT4">
                  <p:embed/>
                </p:oleObj>
              </mc:Choice>
              <mc:Fallback>
                <p:oleObj name="Equation" r:id="rId2" imgW="1943100" imgH="520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286000"/>
                        <a:ext cx="306546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7" name="Object 3"/>
          <p:cNvGraphicFramePr>
            <a:graphicFrameLocks noChangeAspect="1"/>
          </p:cNvGraphicFramePr>
          <p:nvPr/>
        </p:nvGraphicFramePr>
        <p:xfrm>
          <a:off x="1000125" y="3000375"/>
          <a:ext cx="20002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9100" imgH="685800" progId="Equation.DSMT4">
                  <p:embed/>
                </p:oleObj>
              </mc:Choice>
              <mc:Fallback>
                <p:oleObj name="Equation" r:id="rId4" imgW="168910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000375"/>
                        <a:ext cx="20002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8" name="Object 4">
            <a:hlinkClick r:id="rId6" action="ppaction://hlinkpres?slideindex=101&amp;slidetitle=幻灯片 101"/>
          </p:cNvPr>
          <p:cNvGraphicFramePr>
            <a:graphicFrameLocks noChangeAspect="1"/>
          </p:cNvGraphicFramePr>
          <p:nvPr/>
        </p:nvGraphicFramePr>
        <p:xfrm>
          <a:off x="2928938" y="2952750"/>
          <a:ext cx="239236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90700" imgH="685800" progId="Equation.DSMT4">
                  <p:embed/>
                </p:oleObj>
              </mc:Choice>
              <mc:Fallback>
                <p:oleObj name="Equation" r:id="rId7" imgW="179070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952750"/>
                        <a:ext cx="239236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658813" y="1785938"/>
            <a:ext cx="912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b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57064" y="660400"/>
            <a:ext cx="990600" cy="5334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 eaLnBrk="1" hangingPunct="1"/>
            <a:r>
              <a:rPr lang="zh-CN" altLang="en-US" sz="2400" b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/>
        </p:nvGraphicFramePr>
        <p:xfrm>
          <a:off x="3000375" y="2297113"/>
          <a:ext cx="334327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755900" imgH="685800" progId="Equation.DSMT4">
                  <p:embed/>
                </p:oleObj>
              </mc:Choice>
              <mc:Fallback>
                <p:oleObj name="Equation" r:id="rId9" imgW="2755900" imgH="685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297113"/>
                        <a:ext cx="334327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2" name="Object 8"/>
          <p:cNvGraphicFramePr>
            <a:graphicFrameLocks noChangeAspect="1"/>
          </p:cNvGraphicFramePr>
          <p:nvPr/>
        </p:nvGraphicFramePr>
        <p:xfrm>
          <a:off x="1219200" y="1770063"/>
          <a:ext cx="42814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60700" imgH="342900" progId="Equation.DSMT4">
                  <p:embed/>
                </p:oleObj>
              </mc:Choice>
              <mc:Fallback>
                <p:oleObj name="Equation" r:id="rId11" imgW="3060700" imgH="342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70063"/>
                        <a:ext cx="42814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1219200" y="642938"/>
            <a:ext cx="1731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设随机变量</a:t>
            </a:r>
          </a:p>
        </p:txBody>
      </p:sp>
      <p:graphicFrame>
        <p:nvGraphicFramePr>
          <p:cNvPr id="118794" name="Object 10"/>
          <p:cNvGraphicFramePr>
            <a:graphicFrameLocks noChangeAspect="1"/>
          </p:cNvGraphicFramePr>
          <p:nvPr/>
        </p:nvGraphicFramePr>
        <p:xfrm>
          <a:off x="2852738" y="766763"/>
          <a:ext cx="167163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819400" imgH="622300" progId="Equation.DSMT4">
                  <p:embed/>
                </p:oleObj>
              </mc:Choice>
              <mc:Fallback>
                <p:oleObj name="Equation" r:id="rId13" imgW="2819400" imgH="622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766763"/>
                        <a:ext cx="1671637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5" name="Text Box 11"/>
          <p:cNvSpPr txBox="1">
            <a:spLocks noChangeArrowheads="1"/>
          </p:cNvSpPr>
          <p:nvPr/>
        </p:nvSpPr>
        <p:spPr bwMode="auto">
          <a:xfrm>
            <a:off x="4429125" y="661988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，试求：</a:t>
            </a:r>
          </a:p>
        </p:txBody>
      </p:sp>
      <p:graphicFrame>
        <p:nvGraphicFramePr>
          <p:cNvPr id="118796" name="Object 12"/>
          <p:cNvGraphicFramePr>
            <a:graphicFrameLocks noChangeAspect="1"/>
          </p:cNvGraphicFramePr>
          <p:nvPr/>
        </p:nvGraphicFramePr>
        <p:xfrm>
          <a:off x="1422400" y="1273175"/>
          <a:ext cx="18637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340100" imgH="622300" progId="Equation.DSMT4">
                  <p:embed/>
                </p:oleObj>
              </mc:Choice>
              <mc:Fallback>
                <p:oleObj name="Equation" r:id="rId15" imgW="3340100" imgH="622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1273175"/>
                        <a:ext cx="18637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7" name="Text Box 13"/>
          <p:cNvSpPr txBox="1">
            <a:spLocks noChangeArrowheads="1"/>
          </p:cNvSpPr>
          <p:nvPr/>
        </p:nvSpPr>
        <p:spPr bwMode="auto">
          <a:xfrm>
            <a:off x="928688" y="1200150"/>
            <a:ext cx="804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</a:p>
        </p:txBody>
      </p:sp>
      <p:sp>
        <p:nvSpPr>
          <p:cNvPr id="118798" name="Text Box 14"/>
          <p:cNvSpPr txBox="1">
            <a:spLocks noChangeArrowheads="1"/>
          </p:cNvSpPr>
          <p:nvPr/>
        </p:nvSpPr>
        <p:spPr bwMode="auto">
          <a:xfrm>
            <a:off x="3286125" y="1206500"/>
            <a:ext cx="650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endParaRPr lang="zh-CN" altLang="en-US" b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18799" name="Object 15"/>
          <p:cNvGraphicFramePr>
            <a:graphicFrameLocks noChangeAspect="1"/>
          </p:cNvGraphicFramePr>
          <p:nvPr/>
        </p:nvGraphicFramePr>
        <p:xfrm>
          <a:off x="3803650" y="1277938"/>
          <a:ext cx="19764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530600" imgH="622300" progId="Equation.DSMT4">
                  <p:embed/>
                </p:oleObj>
              </mc:Choice>
              <mc:Fallback>
                <p:oleObj name="Equation" r:id="rId17" imgW="3530600" imgH="6223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1277938"/>
                        <a:ext cx="197643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20" name="Object 16"/>
          <p:cNvGraphicFramePr>
            <a:graphicFrameLocks noChangeAspect="1"/>
          </p:cNvGraphicFramePr>
          <p:nvPr/>
        </p:nvGraphicFramePr>
        <p:xfrm>
          <a:off x="1243013" y="2573338"/>
          <a:ext cx="17208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149600" imgH="622300" progId="Equation.DSMT4">
                  <p:embed/>
                </p:oleObj>
              </mc:Choice>
              <mc:Fallback>
                <p:oleObj name="Equation" r:id="rId19" imgW="3149600" imgH="622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2573338"/>
                        <a:ext cx="17208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22" name="Object 18"/>
          <p:cNvGraphicFramePr>
            <a:graphicFrameLocks noChangeAspect="1"/>
          </p:cNvGraphicFramePr>
          <p:nvPr/>
        </p:nvGraphicFramePr>
        <p:xfrm>
          <a:off x="3214688" y="3786188"/>
          <a:ext cx="23844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955800" imgH="266700" progId="Equation.DSMT4">
                  <p:embed/>
                </p:oleObj>
              </mc:Choice>
              <mc:Fallback>
                <p:oleObj name="Equation" r:id="rId21" imgW="1955800" imgH="2667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3786188"/>
                        <a:ext cx="238442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23" name="Object 19"/>
          <p:cNvGraphicFramePr>
            <a:graphicFrameLocks noChangeAspect="1"/>
          </p:cNvGraphicFramePr>
          <p:nvPr/>
        </p:nvGraphicFramePr>
        <p:xfrm>
          <a:off x="5395913" y="3190875"/>
          <a:ext cx="12858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939800" imgH="266700" progId="Equation.DSMT4">
                  <p:embed/>
                </p:oleObj>
              </mc:Choice>
              <mc:Fallback>
                <p:oleObj name="Equation" r:id="rId23" imgW="939800" imgH="2667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913" y="3190875"/>
                        <a:ext cx="128587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709613" y="4500563"/>
            <a:ext cx="65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endParaRPr lang="zh-CN" altLang="en-US" b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628650" y="2489200"/>
            <a:ext cx="806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</a:p>
        </p:txBody>
      </p:sp>
      <p:graphicFrame>
        <p:nvGraphicFramePr>
          <p:cNvPr id="78861" name="Object 13"/>
          <p:cNvGraphicFramePr>
            <a:graphicFrameLocks noChangeAspect="1"/>
          </p:cNvGraphicFramePr>
          <p:nvPr/>
        </p:nvGraphicFramePr>
        <p:xfrm>
          <a:off x="1281113" y="4572000"/>
          <a:ext cx="19764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530600" imgH="622300" progId="Equation.DSMT4">
                  <p:embed/>
                </p:oleObj>
              </mc:Choice>
              <mc:Fallback>
                <p:oleObj name="Equation" r:id="rId25" imgW="3530600" imgH="622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4572000"/>
                        <a:ext cx="1976437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4"/>
          <p:cNvGraphicFramePr>
            <a:graphicFrameLocks noChangeAspect="1"/>
          </p:cNvGraphicFramePr>
          <p:nvPr/>
        </p:nvGraphicFramePr>
        <p:xfrm>
          <a:off x="3175000" y="4286250"/>
          <a:ext cx="20113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914400" imgH="381000" progId="Equation.DSMT4">
                  <p:embed/>
                </p:oleObj>
              </mc:Choice>
              <mc:Fallback>
                <p:oleObj name="Equation" r:id="rId27" imgW="914400" imgH="381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4286250"/>
                        <a:ext cx="20113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15"/>
          <p:cNvGraphicFramePr>
            <a:graphicFrameLocks noChangeAspect="1"/>
          </p:cNvGraphicFramePr>
          <p:nvPr/>
        </p:nvGraphicFramePr>
        <p:xfrm>
          <a:off x="5100638" y="4286250"/>
          <a:ext cx="237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078865" imgH="381000" progId="Equation.DSMT4">
                  <p:embed/>
                </p:oleObj>
              </mc:Choice>
              <mc:Fallback>
                <p:oleObj name="Equation" r:id="rId29" imgW="1078865" imgH="381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638" y="4286250"/>
                        <a:ext cx="2374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7"/>
          <p:cNvGraphicFramePr>
            <a:graphicFrameLocks noChangeAspect="1"/>
          </p:cNvGraphicFramePr>
          <p:nvPr/>
        </p:nvGraphicFramePr>
        <p:xfrm>
          <a:off x="3194050" y="5191125"/>
          <a:ext cx="24765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129665" imgH="190500" progId="Equation.DSMT4">
                  <p:embed/>
                </p:oleObj>
              </mc:Choice>
              <mc:Fallback>
                <p:oleObj name="Equation" r:id="rId31" imgW="1129665" imgH="1905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5191125"/>
                        <a:ext cx="24765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7"/>
          <p:cNvGraphicFramePr>
            <a:graphicFrameLocks noChangeAspect="1"/>
          </p:cNvGraphicFramePr>
          <p:nvPr/>
        </p:nvGraphicFramePr>
        <p:xfrm>
          <a:off x="5664200" y="5167313"/>
          <a:ext cx="14747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673100" imgH="190500" progId="Equation.DSMT4">
                  <p:embed/>
                </p:oleObj>
              </mc:Choice>
              <mc:Fallback>
                <p:oleObj name="Equation" r:id="rId33" imgW="673100" imgH="1905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5167313"/>
                        <a:ext cx="147478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8"/>
          <p:cNvGraphicFramePr>
            <a:graphicFrameLocks noChangeAspect="1"/>
          </p:cNvGraphicFramePr>
          <p:nvPr/>
        </p:nvGraphicFramePr>
        <p:xfrm>
          <a:off x="7138988" y="5168900"/>
          <a:ext cx="114776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520700" imgH="165100" progId="Equation.DSMT4">
                  <p:embed/>
                </p:oleObj>
              </mc:Choice>
              <mc:Fallback>
                <p:oleObj name="Equation" r:id="rId35" imgW="520700" imgH="1651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8988" y="5168900"/>
                        <a:ext cx="1147762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6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autoUpdateAnimBg="0"/>
      <p:bldP spid="20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34" name="Group 2"/>
          <p:cNvGrpSpPr/>
          <p:nvPr/>
        </p:nvGrpSpPr>
        <p:grpSpPr bwMode="auto">
          <a:xfrm>
            <a:off x="1071563" y="771525"/>
            <a:ext cx="5072062" cy="1109663"/>
            <a:chOff x="761" y="175"/>
            <a:chExt cx="3195" cy="699"/>
          </a:xfrm>
        </p:grpSpPr>
        <p:sp>
          <p:nvSpPr>
            <p:cNvPr id="97298" name="Text Box 3"/>
            <p:cNvSpPr txBox="1">
              <a:spLocks noChangeArrowheads="1"/>
            </p:cNvSpPr>
            <p:nvPr/>
          </p:nvSpPr>
          <p:spPr bwMode="auto">
            <a:xfrm>
              <a:off x="768" y="175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0" lang="zh-CN" altLang="en-US" sz="2400" b="0">
                  <a:latin typeface="+mn-lt"/>
                  <a:ea typeface="黑体" panose="02010609060101010101" pitchFamily="49" charset="-122"/>
                </a:rPr>
                <a:t>已知</a:t>
              </a:r>
            </a:p>
          </p:txBody>
        </p:sp>
        <p:graphicFrame>
          <p:nvGraphicFramePr>
            <p:cNvPr id="120851" name="Object 4"/>
            <p:cNvGraphicFramePr>
              <a:graphicFrameLocks noChangeAspect="1"/>
            </p:cNvGraphicFramePr>
            <p:nvPr/>
          </p:nvGraphicFramePr>
          <p:xfrm>
            <a:off x="1211" y="183"/>
            <a:ext cx="274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416300" imgH="342900" progId="Equation.DSMT4">
                    <p:embed/>
                  </p:oleObj>
                </mc:Choice>
                <mc:Fallback>
                  <p:oleObj name="Equation" r:id="rId2" imgW="3416300" imgH="3429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1" y="183"/>
                          <a:ext cx="2745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2" name="Object 5"/>
            <p:cNvGraphicFramePr>
              <a:graphicFrameLocks noChangeAspect="1"/>
            </p:cNvGraphicFramePr>
            <p:nvPr/>
          </p:nvGraphicFramePr>
          <p:xfrm>
            <a:off x="761" y="499"/>
            <a:ext cx="1845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60600" imgH="431800" progId="Equation.DSMT4">
                    <p:embed/>
                  </p:oleObj>
                </mc:Choice>
                <mc:Fallback>
                  <p:oleObj name="Equation" r:id="rId4" imgW="2260600" imgH="431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" y="499"/>
                          <a:ext cx="1845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299" name="Text Box 6"/>
            <p:cNvSpPr txBox="1">
              <a:spLocks noChangeArrowheads="1"/>
            </p:cNvSpPr>
            <p:nvPr/>
          </p:nvSpPr>
          <p:spPr bwMode="auto">
            <a:xfrm>
              <a:off x="2520" y="529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0" lang="zh-CN" altLang="en-US" sz="2400" b="0" dirty="0">
                  <a:latin typeface="+mn-lt"/>
                  <a:ea typeface="黑体" panose="02010609060101010101" pitchFamily="49" charset="-122"/>
                </a:rPr>
                <a:t>，求</a:t>
              </a:r>
            </a:p>
          </p:txBody>
        </p:sp>
        <p:graphicFrame>
          <p:nvGraphicFramePr>
            <p:cNvPr id="120854" name="Object 7"/>
            <p:cNvGraphicFramePr>
              <a:graphicFrameLocks noChangeAspect="1"/>
            </p:cNvGraphicFramePr>
            <p:nvPr/>
          </p:nvGraphicFramePr>
          <p:xfrm>
            <a:off x="2988" y="565"/>
            <a:ext cx="575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85800" imgH="304800" progId="Equation.DSMT4">
                    <p:embed/>
                  </p:oleObj>
                </mc:Choice>
                <mc:Fallback>
                  <p:oleObj name="Equation" r:id="rId6" imgW="685800" imgH="3048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8" y="565"/>
                          <a:ext cx="575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561975" y="2016125"/>
            <a:ext cx="108108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zh-CN" altLang="en-US" sz="2400" b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228361" name="Object 9"/>
          <p:cNvGraphicFramePr>
            <a:graphicFrameLocks noChangeAspect="1"/>
          </p:cNvGraphicFramePr>
          <p:nvPr/>
        </p:nvGraphicFramePr>
        <p:xfrm>
          <a:off x="1047750" y="1849438"/>
          <a:ext cx="38100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49600" imgH="685800" progId="Equation.DSMT4">
                  <p:embed/>
                </p:oleObj>
              </mc:Choice>
              <mc:Fallback>
                <p:oleObj name="Equation" r:id="rId8" imgW="31496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849438"/>
                        <a:ext cx="381000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2" name="Object 10"/>
          <p:cNvGraphicFramePr>
            <a:graphicFrameLocks noChangeAspect="1"/>
          </p:cNvGraphicFramePr>
          <p:nvPr/>
        </p:nvGraphicFramePr>
        <p:xfrm>
          <a:off x="1787525" y="2714625"/>
          <a:ext cx="16129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57300" imgH="558800" progId="Equation.DSMT4">
                  <p:embed/>
                </p:oleObj>
              </mc:Choice>
              <mc:Fallback>
                <p:oleObj name="Equation" r:id="rId10" imgW="1257300" imgH="558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2714625"/>
                        <a:ext cx="16129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4" name="Object 12"/>
          <p:cNvGraphicFramePr>
            <a:graphicFrameLocks noChangeAspect="1"/>
          </p:cNvGraphicFramePr>
          <p:nvPr/>
        </p:nvGraphicFramePr>
        <p:xfrm>
          <a:off x="666750" y="3675063"/>
          <a:ext cx="22098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19300" imgH="457200" progId="Equation.DSMT4">
                  <p:embed/>
                </p:oleObj>
              </mc:Choice>
              <mc:Fallback>
                <p:oleObj name="Equation" r:id="rId12" imgW="201930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3675063"/>
                        <a:ext cx="22098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5" name="Object 13"/>
          <p:cNvGraphicFramePr>
            <a:graphicFrameLocks noChangeAspect="1"/>
          </p:cNvGraphicFramePr>
          <p:nvPr/>
        </p:nvGraphicFramePr>
        <p:xfrm>
          <a:off x="2981325" y="3500438"/>
          <a:ext cx="42608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924300" imgH="800100" progId="Equation.DSMT4">
                  <p:embed/>
                </p:oleObj>
              </mc:Choice>
              <mc:Fallback>
                <p:oleObj name="Equation" r:id="rId14" imgW="3924300" imgH="800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3500438"/>
                        <a:ext cx="42608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6" name="Object 14"/>
          <p:cNvGraphicFramePr>
            <a:graphicFrameLocks noChangeAspect="1"/>
          </p:cNvGraphicFramePr>
          <p:nvPr/>
        </p:nvGraphicFramePr>
        <p:xfrm>
          <a:off x="676275" y="4357688"/>
          <a:ext cx="24669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981200" imgH="685800" progId="Equation.DSMT4">
                  <p:embed/>
                </p:oleObj>
              </mc:Choice>
              <mc:Fallback>
                <p:oleObj name="Equation" r:id="rId16" imgW="1981200" imgH="685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4357688"/>
                        <a:ext cx="2466975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7" name="Object 15"/>
          <p:cNvGraphicFramePr>
            <a:graphicFrameLocks noChangeAspect="1"/>
          </p:cNvGraphicFramePr>
          <p:nvPr/>
        </p:nvGraphicFramePr>
        <p:xfrm>
          <a:off x="3143250" y="4343400"/>
          <a:ext cx="22891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82800" imgH="800100" progId="Equation.DSMT4">
                  <p:embed/>
                </p:oleObj>
              </mc:Choice>
              <mc:Fallback>
                <p:oleObj name="Equation" r:id="rId18" imgW="2082800" imgH="8001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343400"/>
                        <a:ext cx="228917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8" name="Object 16"/>
          <p:cNvGraphicFramePr>
            <a:graphicFrameLocks noChangeAspect="1"/>
          </p:cNvGraphicFramePr>
          <p:nvPr/>
        </p:nvGraphicFramePr>
        <p:xfrm>
          <a:off x="1714500" y="5249863"/>
          <a:ext cx="13922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57300" imgH="711200" progId="Equation.DSMT4">
                  <p:embed/>
                </p:oleObj>
              </mc:Choice>
              <mc:Fallback>
                <p:oleObj name="Equation" r:id="rId20" imgW="1257300" imgH="711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249863"/>
                        <a:ext cx="139223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5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485056" y="774700"/>
            <a:ext cx="990600" cy="4572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 eaLnBrk="1" hangingPunct="1">
              <a:defRPr/>
            </a:pPr>
            <a:r>
              <a:rPr lang="zh-CN" altLang="en-US" sz="2400" b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例</a:t>
            </a:r>
            <a:r>
              <a:rPr lang="en-US" altLang="zh-CN" sz="2400" b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228370" name="Text Box 18"/>
          <p:cNvSpPr txBox="1">
            <a:spLocks noChangeArrowheads="1"/>
          </p:cNvSpPr>
          <p:nvPr/>
        </p:nvSpPr>
        <p:spPr bwMode="auto">
          <a:xfrm>
            <a:off x="577850" y="2838450"/>
            <a:ext cx="15525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0">
                <a:latin typeface="+mn-lt"/>
                <a:ea typeface="黑体" panose="02010609060101010101" pitchFamily="49" charset="-122"/>
              </a:rPr>
              <a:t>查表得</a:t>
            </a:r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647700" y="5424488"/>
            <a:ext cx="15462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0">
                <a:latin typeface="+mn-lt"/>
                <a:ea typeface="黑体" panose="02010609060101010101" pitchFamily="49" charset="-122"/>
              </a:rPr>
              <a:t>查表得</a:t>
            </a:r>
          </a:p>
        </p:txBody>
      </p:sp>
      <p:graphicFrame>
        <p:nvGraphicFramePr>
          <p:cNvPr id="20" name="Object 11"/>
          <p:cNvGraphicFramePr>
            <a:graphicFrameLocks noChangeAspect="1"/>
          </p:cNvGraphicFramePr>
          <p:nvPr/>
        </p:nvGraphicFramePr>
        <p:xfrm>
          <a:off x="3500438" y="2859088"/>
          <a:ext cx="14351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31900" imgH="342900" progId="Equation.DSMT4">
                  <p:embed/>
                </p:oleObj>
              </mc:Choice>
              <mc:Fallback>
                <p:oleObj name="Equation" r:id="rId22" imgW="1231900" imgH="342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2859088"/>
                        <a:ext cx="14351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6" name="Object 10"/>
          <p:cNvGraphicFramePr>
            <a:graphicFrameLocks noChangeAspect="1"/>
          </p:cNvGraphicFramePr>
          <p:nvPr/>
        </p:nvGraphicFramePr>
        <p:xfrm>
          <a:off x="3143250" y="5489575"/>
          <a:ext cx="10937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09600" imgH="190500" progId="Equation.DSMT4">
                  <p:embed/>
                </p:oleObj>
              </mc:Choice>
              <mc:Fallback>
                <p:oleObj name="Equation" r:id="rId24" imgW="609600" imgH="190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5489575"/>
                        <a:ext cx="1093788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8"/>
          <p:cNvGraphicFramePr>
            <a:graphicFrameLocks noChangeAspect="1"/>
          </p:cNvGraphicFramePr>
          <p:nvPr/>
        </p:nvGraphicFramePr>
        <p:xfrm>
          <a:off x="5902325" y="1294130"/>
          <a:ext cx="257556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114800" imgH="622300" progId="Equation.DSMT4">
                  <p:embed/>
                </p:oleObj>
              </mc:Choice>
              <mc:Fallback>
                <p:oleObj name="Equation" r:id="rId26" imgW="4114800" imgH="6223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1294130"/>
                        <a:ext cx="257556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2">
            <a:hlinkClick r:id="rId28" action="ppaction://hlinkpres?slideindex=103&amp;slidetitle=幻灯片 103"/>
          </p:cNvPr>
          <p:cNvGraphicFramePr>
            <a:graphicFrameLocks noChangeAspect="1"/>
          </p:cNvGraphicFramePr>
          <p:nvPr/>
        </p:nvGraphicFramePr>
        <p:xfrm>
          <a:off x="5095875" y="1868488"/>
          <a:ext cx="21590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765300" imgH="622300" progId="Equation.DSMT4">
                  <p:embed/>
                </p:oleObj>
              </mc:Choice>
              <mc:Fallback>
                <p:oleObj name="Equation" r:id="rId29" imgW="1765300" imgH="6223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1868488"/>
                        <a:ext cx="215900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0" grpId="0" build="p" autoUpdateAnimBg="0"/>
      <p:bldP spid="228370" grpId="0" build="p" autoUpdateAnimBg="0"/>
      <p:bldP spid="228371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355725" y="1341755"/>
            <a:ext cx="1701800" cy="8940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8985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458A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lvl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</a:p>
        </p:txBody>
      </p:sp>
      <p:sp>
        <p:nvSpPr>
          <p:cNvPr id="98314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3850" y="609600"/>
            <a:ext cx="8763000" cy="14204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0" lang="en-US" altLang="zh-CN" sz="2400" b="0" dirty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公共汽车车门的高度是按男子与车门顶头碰头机会在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0.01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0" dirty="0">
                <a:latin typeface="+mn-lt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  <a:sym typeface="+mn-ea"/>
              </a:rPr>
              <a:t>以下来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设计的。设男子身高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～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N 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(170,6</a:t>
            </a:r>
            <a:r>
              <a:rPr lang="en-US" altLang="zh-CN" sz="2400" b="0" baseline="30000" dirty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),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问车门高度应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设置为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                cm</a:t>
            </a: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2分</a:t>
              </a:r>
            </a:p>
          </p:txBody>
        </p:sp>
      </p:grpSp>
      <p:pic>
        <p:nvPicPr>
          <p:cNvPr id="2" name="图片 1" descr="tmp579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4" name="Rectangle 2"/>
          <p:cNvSpPr>
            <a:spLocks noChangeArrowheads="1"/>
          </p:cNvSpPr>
          <p:nvPr/>
        </p:nvSpPr>
        <p:spPr bwMode="auto">
          <a:xfrm>
            <a:off x="323850" y="609600"/>
            <a:ext cx="8763000" cy="977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0" lang="zh-CN" sz="2400" b="0" dirty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练习</a:t>
            </a:r>
            <a:r>
              <a:rPr kumimoji="0" lang="en-US" altLang="zh-CN" sz="2400" b="0" dirty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 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公共汽车车门的高度是按男子与车门顶头碰头机会在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0.01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以下来设计的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.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设男子身高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～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N 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(170,6</a:t>
            </a:r>
            <a:r>
              <a:rPr lang="en-US" altLang="zh-CN" sz="2400" b="0" baseline="30000" dirty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),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问车门高度应如何确定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?     </a:t>
            </a: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519113" y="1643063"/>
            <a:ext cx="472281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解</a:t>
            </a:r>
            <a:r>
              <a:rPr lang="en-US" altLang="zh-CN" sz="2400" b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:</a:t>
            </a:r>
            <a:r>
              <a:rPr lang="en-US" altLang="zh-CN" sz="2400" b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设车门高度为</a:t>
            </a:r>
            <a:r>
              <a:rPr lang="en-US" altLang="zh-CN" sz="2400" b="0" i="1">
                <a:latin typeface="+mn-lt"/>
                <a:ea typeface="黑体" panose="02010609060101010101" pitchFamily="49" charset="-122"/>
              </a:rPr>
              <a:t>h</a:t>
            </a:r>
            <a:r>
              <a:rPr lang="en-US" altLang="zh-CN" sz="2400" b="0">
                <a:latin typeface="+mn-lt"/>
                <a:ea typeface="黑体" panose="02010609060101010101" pitchFamily="49" charset="-122"/>
              </a:rPr>
              <a:t> cm,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按设计要求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3051175" y="2301875"/>
            <a:ext cx="4921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>
                <a:latin typeface="+mn-lt"/>
                <a:ea typeface="黑体" panose="02010609060101010101" pitchFamily="49" charset="-122"/>
              </a:rPr>
              <a:t>即</a:t>
            </a:r>
          </a:p>
        </p:txBody>
      </p:sp>
      <p:pic>
        <p:nvPicPr>
          <p:cNvPr id="122885" name="Picture 5" descr="公交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88" y="2057400"/>
            <a:ext cx="26162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9382" name="Object 6"/>
          <p:cNvGraphicFramePr>
            <a:graphicFrameLocks noChangeAspect="1"/>
          </p:cNvGraphicFramePr>
          <p:nvPr/>
        </p:nvGraphicFramePr>
        <p:xfrm>
          <a:off x="936625" y="2306638"/>
          <a:ext cx="22066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38300" imgH="330200" progId="Equation.DSMT4">
                  <p:embed/>
                </p:oleObj>
              </mc:Choice>
              <mc:Fallback>
                <p:oleObj name="Equation" r:id="rId3" imgW="1638300" imgH="330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2306638"/>
                        <a:ext cx="22066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3" name="Object 7"/>
          <p:cNvGraphicFramePr>
            <a:graphicFrameLocks noChangeAspect="1"/>
          </p:cNvGraphicFramePr>
          <p:nvPr/>
        </p:nvGraphicFramePr>
        <p:xfrm>
          <a:off x="3538538" y="2306638"/>
          <a:ext cx="22352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63700" imgH="330200" progId="Equation.DSMT4">
                  <p:embed/>
                </p:oleObj>
              </mc:Choice>
              <mc:Fallback>
                <p:oleObj name="Equation" r:id="rId5" imgW="1663700" imgH="330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538" y="2306638"/>
                        <a:ext cx="22352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5" name="Object 9"/>
          <p:cNvGraphicFramePr>
            <a:graphicFrameLocks noChangeAspect="1"/>
          </p:cNvGraphicFramePr>
          <p:nvPr/>
        </p:nvGraphicFramePr>
        <p:xfrm>
          <a:off x="2286000" y="2867025"/>
          <a:ext cx="18462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58900" imgH="622300" progId="Equation.DSMT4">
                  <p:embed/>
                </p:oleObj>
              </mc:Choice>
              <mc:Fallback>
                <p:oleObj name="Equation" r:id="rId7" imgW="1358900" imgH="622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67025"/>
                        <a:ext cx="18462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6" name="Object 10"/>
          <p:cNvGraphicFramePr>
            <a:graphicFrameLocks noChangeAspect="1"/>
          </p:cNvGraphicFramePr>
          <p:nvPr/>
        </p:nvGraphicFramePr>
        <p:xfrm>
          <a:off x="4143375" y="3071813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7800" imgH="228600" progId="Equation.DSMT4">
                  <p:embed/>
                </p:oleObj>
              </mc:Choice>
              <mc:Fallback>
                <p:oleObj name="Equation" r:id="rId9" imgW="1778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3071813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7" name="Rectangle 11"/>
          <p:cNvSpPr>
            <a:spLocks noChangeArrowheads="1"/>
          </p:cNvSpPr>
          <p:nvPr/>
        </p:nvSpPr>
        <p:spPr bwMode="auto">
          <a:xfrm>
            <a:off x="2624138" y="3111500"/>
            <a:ext cx="8382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zh-CN" sz="2400" b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29388" name="Rectangle 12"/>
          <p:cNvSpPr>
            <a:spLocks noChangeArrowheads="1"/>
          </p:cNvSpPr>
          <p:nvPr/>
        </p:nvSpPr>
        <p:spPr bwMode="auto">
          <a:xfrm>
            <a:off x="4500563" y="3035300"/>
            <a:ext cx="7239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0.99</a:t>
            </a:r>
          </a:p>
        </p:txBody>
      </p:sp>
      <p:graphicFrame>
        <p:nvGraphicFramePr>
          <p:cNvPr id="229389" name="Object 13"/>
          <p:cNvGraphicFramePr>
            <a:graphicFrameLocks noChangeAspect="1"/>
          </p:cNvGraphicFramePr>
          <p:nvPr/>
        </p:nvGraphicFramePr>
        <p:xfrm>
          <a:off x="965200" y="3035300"/>
          <a:ext cx="130968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965200" imgH="330200" progId="Equation.DSMT4">
                  <p:embed/>
                </p:oleObj>
              </mc:Choice>
              <mc:Fallback>
                <p:oleObj name="Equation" r:id="rId11" imgW="965200" imgH="330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3035300"/>
                        <a:ext cx="130968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90" name="Object 14"/>
          <p:cNvGraphicFramePr>
            <a:graphicFrameLocks noChangeAspect="1"/>
          </p:cNvGraphicFramePr>
          <p:nvPr/>
        </p:nvGraphicFramePr>
        <p:xfrm>
          <a:off x="1963738" y="3836988"/>
          <a:ext cx="3429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870200" imgH="342900" progId="Equation.DSMT4">
                  <p:embed/>
                </p:oleObj>
              </mc:Choice>
              <mc:Fallback>
                <p:oleObj name="Equation" r:id="rId13" imgW="2870200" imgH="3429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3836988"/>
                        <a:ext cx="34290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91" name="Object 15"/>
          <p:cNvGraphicFramePr>
            <a:graphicFrameLocks noChangeAspect="1"/>
          </p:cNvGraphicFramePr>
          <p:nvPr/>
        </p:nvGraphicFramePr>
        <p:xfrm>
          <a:off x="1052513" y="4214813"/>
          <a:ext cx="216217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63700" imgH="558800" progId="Equation.DSMT4">
                  <p:embed/>
                </p:oleObj>
              </mc:Choice>
              <mc:Fallback>
                <p:oleObj name="Equation" r:id="rId15" imgW="1663700" imgH="558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4214813"/>
                        <a:ext cx="2162175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3" name="Text Box 17"/>
          <p:cNvSpPr txBox="1">
            <a:spLocks noChangeArrowheads="1"/>
          </p:cNvSpPr>
          <p:nvPr/>
        </p:nvSpPr>
        <p:spPr bwMode="auto">
          <a:xfrm>
            <a:off x="866775" y="3754438"/>
            <a:ext cx="110807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查表得</a:t>
            </a:r>
          </a:p>
        </p:txBody>
      </p:sp>
      <p:graphicFrame>
        <p:nvGraphicFramePr>
          <p:cNvPr id="229395" name="Object 19"/>
          <p:cNvGraphicFramePr>
            <a:graphicFrameLocks noChangeAspect="1"/>
          </p:cNvGraphicFramePr>
          <p:nvPr/>
        </p:nvGraphicFramePr>
        <p:xfrm>
          <a:off x="1020763" y="4957763"/>
          <a:ext cx="26701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917700" imgH="241300" progId="Equation.DSMT4">
                  <p:embed/>
                </p:oleObj>
              </mc:Choice>
              <mc:Fallback>
                <p:oleObj name="Equation" r:id="rId17" imgW="1917700" imgH="2413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4957763"/>
                        <a:ext cx="26701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6" name="Text Box 20"/>
          <p:cNvSpPr txBox="1">
            <a:spLocks noChangeArrowheads="1"/>
          </p:cNvSpPr>
          <p:nvPr/>
        </p:nvSpPr>
        <p:spPr bwMode="auto">
          <a:xfrm>
            <a:off x="941388" y="5491163"/>
            <a:ext cx="449421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即设计车门高度为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184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厘米时，</a:t>
            </a:r>
          </a:p>
        </p:txBody>
      </p:sp>
      <p:sp>
        <p:nvSpPr>
          <p:cNvPr id="229397" name="Text Box 21"/>
          <p:cNvSpPr txBox="1">
            <a:spLocks noChangeArrowheads="1"/>
          </p:cNvSpPr>
          <p:nvPr/>
        </p:nvSpPr>
        <p:spPr bwMode="auto">
          <a:xfrm>
            <a:off x="928688" y="6038850"/>
            <a:ext cx="526256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>
                <a:latin typeface="+mn-lt"/>
                <a:ea typeface="黑体" panose="02010609060101010101" pitchFamily="49" charset="-122"/>
              </a:rPr>
              <a:t>可使男子与车门碰头机会不超过</a:t>
            </a:r>
            <a:r>
              <a:rPr lang="en-US" altLang="zh-CN" sz="2400" b="0">
                <a:latin typeface="+mn-lt"/>
                <a:ea typeface="黑体" panose="02010609060101010101" pitchFamily="49" charset="-122"/>
              </a:rPr>
              <a:t>0.01.</a:t>
            </a:r>
            <a:endParaRPr kumimoji="0" lang="en-US" altLang="zh-CN" sz="2400" b="0">
              <a:latin typeface="+mn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9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9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autoUpdateAnimBg="0"/>
      <p:bldP spid="229380" grpId="0" autoUpdateAnimBg="0"/>
      <p:bldP spid="229387" grpId="0" autoUpdateAnimBg="0"/>
      <p:bldP spid="229388" grpId="0" autoUpdateAnimBg="0"/>
      <p:bldP spid="229393" grpId="0" autoUpdateAnimBg="0"/>
      <p:bldP spid="229396" grpId="0" autoUpdateAnimBg="0"/>
      <p:bldP spid="22939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466" name="Object 2"/>
          <p:cNvGraphicFramePr>
            <a:graphicFrameLocks noChangeAspect="1"/>
          </p:cNvGraphicFramePr>
          <p:nvPr/>
        </p:nvGraphicFramePr>
        <p:xfrm>
          <a:off x="631190" y="1031240"/>
          <a:ext cx="4646930" cy="744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58100" imgH="1193800" progId="Equation.DSMT4">
                  <p:embed/>
                </p:oleObj>
              </mc:Choice>
              <mc:Fallback>
                <p:oleObj name="Equation" r:id="rId2" imgW="7658100" imgH="119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" y="1031240"/>
                        <a:ext cx="4646930" cy="744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08049" y="571500"/>
            <a:ext cx="5072063" cy="5334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 eaLnBrk="1" hangingPunct="1"/>
            <a:r>
              <a:rPr lang="en-US" altLang="zh-CN" sz="2800" b="0" dirty="0">
                <a:solidFill>
                  <a:srgbClr val="0000FF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800" b="0" dirty="0">
                <a:solidFill>
                  <a:srgbClr val="0000FF"/>
                </a:solidFill>
                <a:ea typeface="黑体" panose="02010609060101010101" pitchFamily="49" charset="-122"/>
              </a:rPr>
              <a:t>、均匀分布的分布函数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36905" y="1890713"/>
            <a:ext cx="2093913" cy="481012"/>
            <a:chOff x="240" y="1305"/>
            <a:chExt cx="1319" cy="303"/>
          </a:xfrm>
        </p:grpSpPr>
        <p:sp>
          <p:nvSpPr>
            <p:cNvPr id="91154" name="Text Box 5"/>
            <p:cNvSpPr txBox="1">
              <a:spLocks noChangeArrowheads="1"/>
            </p:cNvSpPr>
            <p:nvPr/>
          </p:nvSpPr>
          <p:spPr bwMode="auto">
            <a:xfrm>
              <a:off x="240" y="1305"/>
              <a:ext cx="3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当</a:t>
              </a:r>
            </a:p>
          </p:txBody>
        </p:sp>
        <p:graphicFrame>
          <p:nvGraphicFramePr>
            <p:cNvPr id="91155" name="Object 6"/>
            <p:cNvGraphicFramePr>
              <a:graphicFrameLocks noChangeAspect="1"/>
            </p:cNvGraphicFramePr>
            <p:nvPr/>
          </p:nvGraphicFramePr>
          <p:xfrm>
            <a:off x="516" y="1384"/>
            <a:ext cx="54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95400" imgH="431800" progId="Equation.DSMT4">
                    <p:embed/>
                  </p:oleObj>
                </mc:Choice>
                <mc:Fallback>
                  <p:oleObj name="Equation" r:id="rId4" imgW="1295400" imgH="431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" y="1384"/>
                          <a:ext cx="54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56" name="Text Box 7"/>
            <p:cNvSpPr txBox="1">
              <a:spLocks noChangeArrowheads="1"/>
            </p:cNvSpPr>
            <p:nvPr/>
          </p:nvSpPr>
          <p:spPr bwMode="auto">
            <a:xfrm>
              <a:off x="1053" y="1317"/>
              <a:ext cx="5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时，</a:t>
              </a:r>
            </a:p>
          </p:txBody>
        </p:sp>
      </p:grpSp>
      <p:graphicFrame>
        <p:nvGraphicFramePr>
          <p:cNvPr id="190472" name="Object 8"/>
          <p:cNvGraphicFramePr>
            <a:graphicFrameLocks noChangeAspect="1"/>
          </p:cNvGraphicFramePr>
          <p:nvPr/>
        </p:nvGraphicFramePr>
        <p:xfrm>
          <a:off x="2548890" y="1988820"/>
          <a:ext cx="131762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71700" imgH="622300" progId="Equation.DSMT4">
                  <p:embed/>
                </p:oleObj>
              </mc:Choice>
              <mc:Fallback>
                <p:oleObj name="Equation" r:id="rId6" imgW="2171700" imgH="622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8890" y="1988820"/>
                        <a:ext cx="1317625" cy="395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/>
          <p:nvPr/>
        </p:nvGrpSpPr>
        <p:grpSpPr bwMode="auto">
          <a:xfrm>
            <a:off x="636905" y="2451100"/>
            <a:ext cx="2665413" cy="476250"/>
            <a:chOff x="240" y="1827"/>
            <a:chExt cx="1679" cy="300"/>
          </a:xfrm>
        </p:grpSpPr>
        <p:sp>
          <p:nvSpPr>
            <p:cNvPr id="91151" name="Text Box 11"/>
            <p:cNvSpPr txBox="1">
              <a:spLocks noChangeArrowheads="1"/>
            </p:cNvSpPr>
            <p:nvPr/>
          </p:nvSpPr>
          <p:spPr bwMode="auto">
            <a:xfrm>
              <a:off x="240" y="1836"/>
              <a:ext cx="3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当</a:t>
              </a:r>
            </a:p>
          </p:txBody>
        </p:sp>
        <p:graphicFrame>
          <p:nvGraphicFramePr>
            <p:cNvPr id="91152" name="Object 12"/>
            <p:cNvGraphicFramePr>
              <a:graphicFrameLocks noChangeAspect="1"/>
            </p:cNvGraphicFramePr>
            <p:nvPr/>
          </p:nvGraphicFramePr>
          <p:xfrm>
            <a:off x="528" y="1880"/>
            <a:ext cx="9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260600" imgH="558800" progId="Equation.DSMT4">
                    <p:embed/>
                  </p:oleObj>
                </mc:Choice>
                <mc:Fallback>
                  <p:oleObj name="Equation" r:id="rId8" imgW="2260600" imgH="5588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880"/>
                          <a:ext cx="92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53" name="Text Box 13"/>
            <p:cNvSpPr txBox="1">
              <a:spLocks noChangeArrowheads="1"/>
            </p:cNvSpPr>
            <p:nvPr/>
          </p:nvSpPr>
          <p:spPr bwMode="auto">
            <a:xfrm>
              <a:off x="1413" y="1827"/>
              <a:ext cx="5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时，</a:t>
              </a:r>
            </a:p>
          </p:txBody>
        </p:sp>
      </p:grpSp>
      <p:graphicFrame>
        <p:nvGraphicFramePr>
          <p:cNvPr id="190478" name="Object 14"/>
          <p:cNvGraphicFramePr>
            <a:graphicFrameLocks noChangeAspect="1"/>
          </p:cNvGraphicFramePr>
          <p:nvPr/>
        </p:nvGraphicFramePr>
        <p:xfrm>
          <a:off x="1727200" y="2956560"/>
          <a:ext cx="5280660" cy="81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105900" imgH="1371600" progId="Equation.DSMT4">
                  <p:embed/>
                </p:oleObj>
              </mc:Choice>
              <mc:Fallback>
                <p:oleObj name="Equation" r:id="rId10" imgW="9105900" imgH="1371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2956560"/>
                        <a:ext cx="5280660" cy="810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5"/>
          <p:cNvGrpSpPr/>
          <p:nvPr/>
        </p:nvGrpSpPr>
        <p:grpSpPr bwMode="auto">
          <a:xfrm>
            <a:off x="642303" y="3886200"/>
            <a:ext cx="1927225" cy="511175"/>
            <a:chOff x="240" y="3084"/>
            <a:chExt cx="1290" cy="291"/>
          </a:xfrm>
        </p:grpSpPr>
        <p:sp>
          <p:nvSpPr>
            <p:cNvPr id="91148" name="Text Box 16"/>
            <p:cNvSpPr txBox="1">
              <a:spLocks noChangeArrowheads="1"/>
            </p:cNvSpPr>
            <p:nvPr/>
          </p:nvSpPr>
          <p:spPr bwMode="auto">
            <a:xfrm>
              <a:off x="240" y="3084"/>
              <a:ext cx="3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当</a:t>
              </a:r>
            </a:p>
          </p:txBody>
        </p:sp>
        <p:graphicFrame>
          <p:nvGraphicFramePr>
            <p:cNvPr id="91149" name="Object 17"/>
            <p:cNvGraphicFramePr>
              <a:graphicFrameLocks noChangeAspect="1"/>
            </p:cNvGraphicFramePr>
            <p:nvPr/>
          </p:nvGraphicFramePr>
          <p:xfrm>
            <a:off x="528" y="3117"/>
            <a:ext cx="49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82700" imgH="558800" progId="Equation.DSMT4">
                    <p:embed/>
                  </p:oleObj>
                </mc:Choice>
                <mc:Fallback>
                  <p:oleObj name="Equation" r:id="rId12" imgW="1282700" imgH="5588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3117"/>
                          <a:ext cx="496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50" name="Text Box 18"/>
            <p:cNvSpPr txBox="1">
              <a:spLocks noChangeArrowheads="1"/>
            </p:cNvSpPr>
            <p:nvPr/>
          </p:nvSpPr>
          <p:spPr bwMode="auto">
            <a:xfrm>
              <a:off x="1024" y="3084"/>
              <a:ext cx="5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时，</a:t>
              </a:r>
            </a:p>
          </p:txBody>
        </p:sp>
      </p:grpSp>
      <p:graphicFrame>
        <p:nvGraphicFramePr>
          <p:cNvPr id="190483" name="Object 19"/>
          <p:cNvGraphicFramePr>
            <a:graphicFrameLocks noChangeAspect="1"/>
          </p:cNvGraphicFramePr>
          <p:nvPr/>
        </p:nvGraphicFramePr>
        <p:xfrm>
          <a:off x="2399030" y="3942080"/>
          <a:ext cx="1244600" cy="39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70100" imgH="622300" progId="Equation.DSMT4">
                  <p:embed/>
                </p:oleObj>
              </mc:Choice>
              <mc:Fallback>
                <p:oleObj name="Equation" r:id="rId14" imgW="2070100" imgH="6223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9030" y="3942080"/>
                        <a:ext cx="1244600" cy="392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84" name="Text Box 20"/>
          <p:cNvSpPr txBox="1">
            <a:spLocks noChangeArrowheads="1"/>
          </p:cNvSpPr>
          <p:nvPr/>
        </p:nvSpPr>
        <p:spPr bwMode="auto">
          <a:xfrm>
            <a:off x="670560" y="4605973"/>
            <a:ext cx="2041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则分布函数为</a:t>
            </a:r>
          </a:p>
        </p:txBody>
      </p:sp>
      <p:graphicFrame>
        <p:nvGraphicFramePr>
          <p:cNvPr id="190485" name="Object 21"/>
          <p:cNvGraphicFramePr>
            <a:graphicFrameLocks noChangeAspect="1"/>
          </p:cNvGraphicFramePr>
          <p:nvPr/>
        </p:nvGraphicFramePr>
        <p:xfrm>
          <a:off x="2113280" y="4725670"/>
          <a:ext cx="3289935" cy="161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71700" imgH="1041400" progId="Equation.DSMT4">
                  <p:embed/>
                </p:oleObj>
              </mc:Choice>
              <mc:Fallback>
                <p:oleObj name="Equation" r:id="rId16" imgW="2171700" imgH="10414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3280" y="4725670"/>
                        <a:ext cx="3289935" cy="1612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"/>
          <p:cNvGrpSpPr/>
          <p:nvPr/>
        </p:nvGrpSpPr>
        <p:grpSpPr bwMode="auto">
          <a:xfrm>
            <a:off x="5404754" y="798830"/>
            <a:ext cx="3337355" cy="2047875"/>
            <a:chOff x="720" y="293"/>
            <a:chExt cx="3918" cy="1723"/>
          </a:xfrm>
        </p:grpSpPr>
        <p:sp>
          <p:nvSpPr>
            <p:cNvPr id="22" name="Line 3"/>
            <p:cNvSpPr>
              <a:spLocks noChangeShapeType="1"/>
            </p:cNvSpPr>
            <p:nvPr/>
          </p:nvSpPr>
          <p:spPr bwMode="auto">
            <a:xfrm>
              <a:off x="720" y="1488"/>
              <a:ext cx="3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4"/>
            <p:cNvSpPr>
              <a:spLocks noChangeShapeType="1"/>
            </p:cNvSpPr>
            <p:nvPr/>
          </p:nvSpPr>
          <p:spPr bwMode="auto">
            <a:xfrm flipV="1">
              <a:off x="2352" y="384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4378" y="1467"/>
              <a:ext cx="26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i="1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1679" y="293"/>
              <a:ext cx="51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i="1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b="0" dirty="0">
                  <a:solidFill>
                    <a:schemeClr val="tx1"/>
                  </a:solidFill>
                </a:rPr>
                <a:t> (</a:t>
              </a:r>
              <a:r>
                <a:rPr lang="en-US" altLang="zh-CN" sz="1800" b="0" i="1" dirty="0">
                  <a:solidFill>
                    <a:schemeClr val="tx1"/>
                  </a:solidFill>
                </a:rPr>
                <a:t>x</a:t>
              </a:r>
              <a:r>
                <a:rPr lang="en-US" altLang="zh-CN" sz="1800" b="0" dirty="0">
                  <a:solidFill>
                    <a:schemeClr val="tx1"/>
                  </a:solidFill>
                </a:rPr>
                <a:t>)</a:t>
              </a:r>
              <a:endParaRPr lang="en-US" altLang="zh-CN" sz="1800" b="0" i="1" dirty="0">
                <a:solidFill>
                  <a:schemeClr val="tx1"/>
                </a:solidFill>
              </a:endParaRPr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1505" y="1452"/>
              <a:ext cx="272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i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3211" y="1449"/>
              <a:ext cx="272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i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>
              <a:off x="1728" y="960"/>
              <a:ext cx="1488" cy="0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768" y="1479"/>
              <a:ext cx="960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>
              <a:off x="3198" y="1479"/>
              <a:ext cx="960" cy="0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" name="Group 12"/>
          <p:cNvGrpSpPr/>
          <p:nvPr/>
        </p:nvGrpSpPr>
        <p:grpSpPr bwMode="auto">
          <a:xfrm>
            <a:off x="5480288" y="4556591"/>
            <a:ext cx="3496524" cy="1908175"/>
            <a:chOff x="720" y="2160"/>
            <a:chExt cx="3974" cy="1769"/>
          </a:xfrm>
        </p:grpSpPr>
        <p:grpSp>
          <p:nvGrpSpPr>
            <p:cNvPr id="32" name="Group 13"/>
            <p:cNvGrpSpPr/>
            <p:nvPr/>
          </p:nvGrpSpPr>
          <p:grpSpPr bwMode="auto">
            <a:xfrm>
              <a:off x="720" y="2160"/>
              <a:ext cx="3974" cy="1769"/>
              <a:chOff x="720" y="583"/>
              <a:chExt cx="3974" cy="1769"/>
            </a:xfrm>
          </p:grpSpPr>
          <p:sp>
            <p:nvSpPr>
              <p:cNvPr id="38" name="Line 14"/>
              <p:cNvSpPr>
                <a:spLocks noChangeShapeType="1"/>
              </p:cNvSpPr>
              <p:nvPr/>
            </p:nvSpPr>
            <p:spPr bwMode="auto">
              <a:xfrm>
                <a:off x="720" y="1824"/>
                <a:ext cx="37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800"/>
              </a:p>
            </p:txBody>
          </p:sp>
          <p:sp>
            <p:nvSpPr>
              <p:cNvPr id="39" name="Line 15"/>
              <p:cNvSpPr>
                <a:spLocks noChangeShapeType="1"/>
              </p:cNvSpPr>
              <p:nvPr/>
            </p:nvSpPr>
            <p:spPr bwMode="auto">
              <a:xfrm flipV="1">
                <a:off x="2352" y="720"/>
                <a:ext cx="0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800"/>
              </a:p>
            </p:txBody>
          </p:sp>
          <p:sp>
            <p:nvSpPr>
              <p:cNvPr id="40" name="Text Box 16"/>
              <p:cNvSpPr txBox="1">
                <a:spLocks noChangeArrowheads="1"/>
              </p:cNvSpPr>
              <p:nvPr/>
            </p:nvSpPr>
            <p:spPr bwMode="auto">
              <a:xfrm>
                <a:off x="4368" y="1829"/>
                <a:ext cx="326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FF"/>
                  </a:buClr>
                  <a:buFont typeface="Symbol" panose="05050102010706020507" pitchFamily="18" charset="2"/>
                  <a:buChar char="·"/>
                  <a:defRPr sz="2400" b="1">
                    <a:solidFill>
                      <a:srgbClr val="00003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-"/>
                  <a:defRPr sz="2700" b="1">
                    <a:solidFill>
                      <a:srgbClr val="00003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FF"/>
                  </a:buClr>
                  <a:buSzPct val="100000"/>
                  <a:buChar char="»"/>
                  <a:defRPr sz="2400" b="1">
                    <a:solidFill>
                      <a:srgbClr val="00003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Symbol" panose="05050102010706020507" pitchFamily="18" charset="2"/>
                  <a:buChar char="·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i="1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41" name="Text Box 17"/>
              <p:cNvSpPr txBox="1">
                <a:spLocks noChangeArrowheads="1"/>
              </p:cNvSpPr>
              <p:nvPr/>
            </p:nvSpPr>
            <p:spPr bwMode="auto">
              <a:xfrm>
                <a:off x="1485" y="583"/>
                <a:ext cx="662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FF"/>
                  </a:buClr>
                  <a:buFont typeface="Symbol" panose="05050102010706020507" pitchFamily="18" charset="2"/>
                  <a:buChar char="·"/>
                  <a:defRPr sz="2400" b="1">
                    <a:solidFill>
                      <a:srgbClr val="00003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-"/>
                  <a:defRPr sz="2700" b="1">
                    <a:solidFill>
                      <a:srgbClr val="00003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FF"/>
                  </a:buClr>
                  <a:buSzPct val="100000"/>
                  <a:buChar char="»"/>
                  <a:defRPr sz="2400" b="1">
                    <a:solidFill>
                      <a:srgbClr val="00003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Symbol" panose="05050102010706020507" pitchFamily="18" charset="2"/>
                  <a:buChar char="·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i="1">
                    <a:solidFill>
                      <a:schemeClr val="tx1"/>
                    </a:solidFill>
                  </a:rPr>
                  <a:t>F</a:t>
                </a:r>
                <a:r>
                  <a:rPr lang="en-US" altLang="zh-CN" sz="1800" b="0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1800" b="0" i="1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1800" b="0">
                    <a:solidFill>
                      <a:schemeClr val="tx1"/>
                    </a:solidFill>
                  </a:rPr>
                  <a:t>)</a:t>
                </a:r>
                <a:endParaRPr lang="en-US" altLang="zh-CN" sz="1800" b="0" i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3190" y="3390"/>
              <a:ext cx="341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i="1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1492" y="3360"/>
              <a:ext cx="341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i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>
              <a:off x="772" y="3399"/>
              <a:ext cx="960" cy="0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36" name="Line 23"/>
            <p:cNvSpPr>
              <a:spLocks noChangeShapeType="1"/>
            </p:cNvSpPr>
            <p:nvPr/>
          </p:nvSpPr>
          <p:spPr bwMode="auto">
            <a:xfrm>
              <a:off x="3220" y="2849"/>
              <a:ext cx="960" cy="0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37" name="Line 24"/>
            <p:cNvSpPr>
              <a:spLocks noChangeShapeType="1"/>
            </p:cNvSpPr>
            <p:nvPr/>
          </p:nvSpPr>
          <p:spPr bwMode="auto">
            <a:xfrm flipH="1">
              <a:off x="1732" y="2832"/>
              <a:ext cx="1488" cy="576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0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8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8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7" name="Text Box 2"/>
          <p:cNvSpPr txBox="1">
            <a:spLocks noChangeArrowheads="1"/>
          </p:cNvSpPr>
          <p:nvPr/>
        </p:nvSpPr>
        <p:spPr bwMode="auto">
          <a:xfrm>
            <a:off x="2136775" y="681038"/>
            <a:ext cx="393541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标准正态分布的上 </a:t>
            </a:r>
            <a:r>
              <a:rPr lang="zh-CN" altLang="en-US" sz="2400" b="0" i="1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 </a:t>
            </a:r>
            <a:r>
              <a:rPr lang="zh-CN" altLang="en-US" sz="2400" b="0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分位数</a:t>
            </a:r>
            <a:endParaRPr lang="zh-CN" altLang="en-US" sz="2400" b="0" i="1">
              <a:solidFill>
                <a:srgbClr val="FF00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517525" y="1425575"/>
            <a:ext cx="54133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定义：设 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~ 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N 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(0,1) , 0 &lt; 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 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&lt; 1, 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称满足</a:t>
            </a:r>
            <a:endParaRPr lang="zh-CN" altLang="en-US" sz="2400" b="0" i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531813" y="1928813"/>
            <a:ext cx="475456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的点 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z</a:t>
            </a:r>
            <a:r>
              <a:rPr lang="en-US" altLang="zh-CN" sz="2400" b="0" i="1" baseline="-25000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2400" b="0" i="1" baseline="-25000" dirty="0">
                <a:solidFill>
                  <a:srgbClr val="FF99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为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的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上</a:t>
            </a:r>
            <a:r>
              <a:rPr lang="zh-CN" altLang="en-US" sz="2400" b="0" i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 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分位数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．</a:t>
            </a:r>
          </a:p>
        </p:txBody>
      </p:sp>
      <p:graphicFrame>
        <p:nvGraphicFramePr>
          <p:cNvPr id="236556" name="Object 12">
            <a:hlinkClick r:id="rId2" action="ppaction://hlinkpres?slideindex=106&amp;slidetitle=幻灯片 106"/>
          </p:cNvPr>
          <p:cNvGraphicFramePr>
            <a:graphicFrameLocks noChangeAspect="1"/>
          </p:cNvGraphicFramePr>
          <p:nvPr/>
        </p:nvGraphicFramePr>
        <p:xfrm>
          <a:off x="5429250" y="3714750"/>
          <a:ext cx="84931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95300" imgH="342900" progId="Equation.DSMT4">
                  <p:embed/>
                </p:oleObj>
              </mc:Choice>
              <mc:Fallback>
                <p:oleObj name="Equation" r:id="rId3" imgW="495300" imgH="342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3714750"/>
                        <a:ext cx="849313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57" name="Picture 13"/>
          <p:cNvSpPr>
            <a:spLocks noChangeAspect="1" noChangeArrowheads="1"/>
          </p:cNvSpPr>
          <p:nvPr/>
        </p:nvSpPr>
        <p:spPr bwMode="auto">
          <a:xfrm>
            <a:off x="47625" y="2643188"/>
            <a:ext cx="4953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  <p:graphicFrame>
        <p:nvGraphicFramePr>
          <p:cNvPr id="236558" name="Object 14"/>
          <p:cNvGraphicFramePr>
            <a:graphicFrameLocks noChangeAspect="1"/>
          </p:cNvGraphicFramePr>
          <p:nvPr/>
        </p:nvGraphicFramePr>
        <p:xfrm>
          <a:off x="5357813" y="2500313"/>
          <a:ext cx="8572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84300" imgH="685800" progId="Equation.DSMT4">
                  <p:embed/>
                </p:oleObj>
              </mc:Choice>
              <mc:Fallback>
                <p:oleObj name="Equation" r:id="rId5" imgW="1384300" imgH="685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2500313"/>
                        <a:ext cx="8572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59" name="Object 15"/>
          <p:cNvGraphicFramePr>
            <a:graphicFrameLocks noChangeAspect="1"/>
          </p:cNvGraphicFramePr>
          <p:nvPr/>
        </p:nvGraphicFramePr>
        <p:xfrm>
          <a:off x="5346700" y="3000375"/>
          <a:ext cx="7524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95300" imgH="368300" progId="Equation.DSMT4">
                  <p:embed/>
                </p:oleObj>
              </mc:Choice>
              <mc:Fallback>
                <p:oleObj name="Equation" r:id="rId7" imgW="495300" imgH="3683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3000375"/>
                        <a:ext cx="7524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60" name="Object 16"/>
          <p:cNvGraphicFramePr>
            <a:graphicFrameLocks noChangeAspect="1"/>
          </p:cNvGraphicFramePr>
          <p:nvPr/>
        </p:nvGraphicFramePr>
        <p:xfrm>
          <a:off x="5332413" y="4500563"/>
          <a:ext cx="8953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22300" imgH="368300" progId="Equation.DSMT4">
                  <p:embed/>
                </p:oleObj>
              </mc:Choice>
              <mc:Fallback>
                <p:oleObj name="Equation" r:id="rId9" imgW="622300" imgH="368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4500563"/>
                        <a:ext cx="8953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/>
          <p:nvPr/>
        </p:nvGrpSpPr>
        <p:grpSpPr bwMode="auto">
          <a:xfrm>
            <a:off x="304800" y="2790825"/>
            <a:ext cx="4267200" cy="2538413"/>
            <a:chOff x="3072" y="2481"/>
            <a:chExt cx="2688" cy="1599"/>
          </a:xfrm>
        </p:grpSpPr>
        <p:sp>
          <p:nvSpPr>
            <p:cNvPr id="102426" name="Line 18"/>
            <p:cNvSpPr>
              <a:spLocks noChangeShapeType="1"/>
            </p:cNvSpPr>
            <p:nvPr/>
          </p:nvSpPr>
          <p:spPr bwMode="auto">
            <a:xfrm flipV="1">
              <a:off x="4320" y="2496"/>
              <a:ext cx="0" cy="13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tailEnd type="arrow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02427" name="Text Box 19"/>
            <p:cNvSpPr txBox="1">
              <a:spLocks noChangeArrowheads="1"/>
            </p:cNvSpPr>
            <p:nvPr/>
          </p:nvSpPr>
          <p:spPr bwMode="auto">
            <a:xfrm>
              <a:off x="4320" y="3740"/>
              <a:ext cx="384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0" i="1">
                  <a:latin typeface="+mn-lt"/>
                  <a:ea typeface="黑体" panose="02010609060101010101" pitchFamily="49" charset="-122"/>
                </a:rPr>
                <a:t>0</a:t>
              </a:r>
              <a:endParaRPr lang="en-US" altLang="zh-CN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02428" name="Freeform 20"/>
            <p:cNvSpPr/>
            <p:nvPr/>
          </p:nvSpPr>
          <p:spPr bwMode="auto">
            <a:xfrm>
              <a:off x="3264" y="2708"/>
              <a:ext cx="2400" cy="844"/>
            </a:xfrm>
            <a:custGeom>
              <a:avLst/>
              <a:gdLst>
                <a:gd name="T0" fmla="*/ 0 w 2400"/>
                <a:gd name="T1" fmla="*/ 844 h 844"/>
                <a:gd name="T2" fmla="*/ 497 w 2400"/>
                <a:gd name="T3" fmla="*/ 700 h 844"/>
                <a:gd name="T4" fmla="*/ 886 w 2400"/>
                <a:gd name="T5" fmla="*/ 99 h 844"/>
                <a:gd name="T6" fmla="*/ 1268 w 2400"/>
                <a:gd name="T7" fmla="*/ 108 h 844"/>
                <a:gd name="T8" fmla="*/ 1634 w 2400"/>
                <a:gd name="T9" fmla="*/ 653 h 844"/>
                <a:gd name="T10" fmla="*/ 2400 w 2400"/>
                <a:gd name="T11" fmla="*/ 844 h 8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00"/>
                <a:gd name="T19" fmla="*/ 0 h 844"/>
                <a:gd name="T20" fmla="*/ 2400 w 2400"/>
                <a:gd name="T21" fmla="*/ 844 h 8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00" h="844">
                  <a:moveTo>
                    <a:pt x="0" y="844"/>
                  </a:moveTo>
                  <a:cubicBezTo>
                    <a:pt x="166" y="844"/>
                    <a:pt x="349" y="824"/>
                    <a:pt x="497" y="700"/>
                  </a:cubicBezTo>
                  <a:cubicBezTo>
                    <a:pt x="645" y="576"/>
                    <a:pt x="758" y="198"/>
                    <a:pt x="886" y="99"/>
                  </a:cubicBezTo>
                  <a:cubicBezTo>
                    <a:pt x="1014" y="0"/>
                    <a:pt x="1143" y="16"/>
                    <a:pt x="1268" y="108"/>
                  </a:cubicBezTo>
                  <a:cubicBezTo>
                    <a:pt x="1393" y="200"/>
                    <a:pt x="1445" y="530"/>
                    <a:pt x="1634" y="653"/>
                  </a:cubicBezTo>
                  <a:cubicBezTo>
                    <a:pt x="1823" y="776"/>
                    <a:pt x="2241" y="804"/>
                    <a:pt x="2400" y="844"/>
                  </a:cubicBezTo>
                </a:path>
              </a:pathLst>
            </a:custGeom>
            <a:noFill/>
            <a:ln w="19050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02429" name="Line 21"/>
            <p:cNvSpPr>
              <a:spLocks noChangeShapeType="1"/>
            </p:cNvSpPr>
            <p:nvPr/>
          </p:nvSpPr>
          <p:spPr bwMode="auto">
            <a:xfrm>
              <a:off x="4608" y="3216"/>
              <a:ext cx="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02430" name="Line 22"/>
            <p:cNvSpPr>
              <a:spLocks noChangeShapeType="1"/>
            </p:cNvSpPr>
            <p:nvPr/>
          </p:nvSpPr>
          <p:spPr bwMode="auto">
            <a:xfrm>
              <a:off x="3072" y="3763"/>
              <a:ext cx="26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graphicFrame>
          <p:nvGraphicFramePr>
            <p:cNvPr id="123926" name="Object 23"/>
            <p:cNvGraphicFramePr>
              <a:graphicFrameLocks noChangeAspect="1"/>
            </p:cNvGraphicFramePr>
            <p:nvPr/>
          </p:nvGraphicFramePr>
          <p:xfrm>
            <a:off x="5544" y="3840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65100" imgH="177800" progId="Equation.3">
                    <p:embed/>
                  </p:oleObj>
                </mc:Choice>
                <mc:Fallback>
                  <p:oleObj name="公式" r:id="rId11" imgW="165100" imgH="1778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4" y="3840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27" name="Object 24"/>
            <p:cNvGraphicFramePr>
              <a:graphicFrameLocks noChangeAspect="1"/>
            </p:cNvGraphicFramePr>
            <p:nvPr/>
          </p:nvGraphicFramePr>
          <p:xfrm>
            <a:off x="4560" y="2481"/>
            <a:ext cx="33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457200" imgH="266700" progId="Equation.3">
                    <p:embed/>
                  </p:oleObj>
                </mc:Choice>
                <mc:Fallback>
                  <p:oleObj name="公式" r:id="rId13" imgW="457200" imgH="2667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481"/>
                          <a:ext cx="33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31" name="Line 25"/>
            <p:cNvSpPr>
              <a:spLocks noChangeShapeType="1"/>
            </p:cNvSpPr>
            <p:nvPr/>
          </p:nvSpPr>
          <p:spPr bwMode="auto">
            <a:xfrm>
              <a:off x="5136" y="34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02432" name="Line 26"/>
            <p:cNvSpPr>
              <a:spLocks noChangeShapeType="1"/>
            </p:cNvSpPr>
            <p:nvPr/>
          </p:nvSpPr>
          <p:spPr bwMode="auto">
            <a:xfrm flipH="1">
              <a:off x="5280" y="3504"/>
              <a:ext cx="192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02433" name="Line 27"/>
            <p:cNvSpPr>
              <a:spLocks noChangeShapeType="1"/>
            </p:cNvSpPr>
            <p:nvPr/>
          </p:nvSpPr>
          <p:spPr bwMode="auto">
            <a:xfrm flipH="1">
              <a:off x="5424" y="3552"/>
              <a:ext cx="144" cy="1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02434" name="Line 28"/>
            <p:cNvSpPr>
              <a:spLocks noChangeShapeType="1"/>
            </p:cNvSpPr>
            <p:nvPr/>
          </p:nvSpPr>
          <p:spPr bwMode="auto">
            <a:xfrm flipH="1">
              <a:off x="5136" y="3504"/>
              <a:ext cx="96" cy="1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02435" name="Line 29"/>
            <p:cNvSpPr>
              <a:spLocks noChangeShapeType="1"/>
            </p:cNvSpPr>
            <p:nvPr/>
          </p:nvSpPr>
          <p:spPr bwMode="auto">
            <a:xfrm flipH="1">
              <a:off x="5184" y="3504"/>
              <a:ext cx="192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graphicFrame>
          <p:nvGraphicFramePr>
            <p:cNvPr id="123933" name="Object 30"/>
            <p:cNvGraphicFramePr>
              <a:graphicFrameLocks noChangeAspect="1"/>
            </p:cNvGraphicFramePr>
            <p:nvPr/>
          </p:nvGraphicFramePr>
          <p:xfrm>
            <a:off x="5345" y="3552"/>
            <a:ext cx="175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177800" imgH="177800" progId="Equation.3">
                    <p:embed/>
                  </p:oleObj>
                </mc:Choice>
                <mc:Fallback>
                  <p:oleObj name="公式" r:id="rId15" imgW="177800" imgH="1778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5" y="3552"/>
                          <a:ext cx="175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36" name="Line 31"/>
            <p:cNvSpPr>
              <a:spLocks noChangeShapeType="1"/>
            </p:cNvSpPr>
            <p:nvPr/>
          </p:nvSpPr>
          <p:spPr bwMode="auto">
            <a:xfrm>
              <a:off x="3648" y="35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graphicFrame>
          <p:nvGraphicFramePr>
            <p:cNvPr id="123935" name="Object 32"/>
            <p:cNvGraphicFramePr>
              <a:graphicFrameLocks noChangeAspect="1"/>
            </p:cNvGraphicFramePr>
            <p:nvPr/>
          </p:nvGraphicFramePr>
          <p:xfrm>
            <a:off x="5081" y="3696"/>
            <a:ext cx="30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241300" imgH="292100" progId="Equation.3">
                    <p:embed/>
                  </p:oleObj>
                </mc:Choice>
                <mc:Fallback>
                  <p:oleObj name="公式" r:id="rId17" imgW="241300" imgH="2921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1" y="3696"/>
                          <a:ext cx="30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36" name="Object 33"/>
            <p:cNvGraphicFramePr>
              <a:graphicFrameLocks noChangeAspect="1"/>
            </p:cNvGraphicFramePr>
            <p:nvPr/>
          </p:nvGraphicFramePr>
          <p:xfrm>
            <a:off x="3420" y="3696"/>
            <a:ext cx="47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393700" imgH="292100" progId="Equation.3">
                    <p:embed/>
                  </p:oleObj>
                </mc:Choice>
                <mc:Fallback>
                  <p:oleObj name="公式" r:id="rId19" imgW="393700" imgH="2921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0" y="3696"/>
                          <a:ext cx="47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6579" name="Object 35"/>
          <p:cNvGraphicFramePr>
            <a:graphicFrameLocks noChangeAspect="1"/>
          </p:cNvGraphicFramePr>
          <p:nvPr/>
        </p:nvGraphicFramePr>
        <p:xfrm>
          <a:off x="6157913" y="3846513"/>
          <a:ext cx="9842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19100" imgH="177800" progId="Equation.DSMT4">
                  <p:embed/>
                </p:oleObj>
              </mc:Choice>
              <mc:Fallback>
                <p:oleObj name="Equation" r:id="rId21" imgW="419100" imgH="1778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913" y="3846513"/>
                        <a:ext cx="9842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80" name="Object 36"/>
          <p:cNvGraphicFramePr>
            <a:graphicFrameLocks noChangeAspect="1"/>
          </p:cNvGraphicFramePr>
          <p:nvPr/>
        </p:nvGraphicFramePr>
        <p:xfrm>
          <a:off x="6248400" y="5357813"/>
          <a:ext cx="11191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596900" imgH="190500" progId="Equation.DSMT4">
                  <p:embed/>
                </p:oleObj>
              </mc:Choice>
              <mc:Fallback>
                <p:oleObj name="Equation" r:id="rId23" imgW="596900" imgH="1905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357813"/>
                        <a:ext cx="111918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81" name="Object 37"/>
          <p:cNvGraphicFramePr>
            <a:graphicFrameLocks noChangeAspect="1"/>
          </p:cNvGraphicFramePr>
          <p:nvPr/>
        </p:nvGraphicFramePr>
        <p:xfrm>
          <a:off x="6215063" y="2560638"/>
          <a:ext cx="836612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066165" imgH="304800" progId="Equation.DSMT4">
                  <p:embed/>
                </p:oleObj>
              </mc:Choice>
              <mc:Fallback>
                <p:oleObj name="Equation" r:id="rId25" imgW="1066165" imgH="3048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2560638"/>
                        <a:ext cx="836612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7"/>
          <p:cNvGraphicFramePr>
            <a:graphicFrameLocks noChangeAspect="1"/>
          </p:cNvGraphicFramePr>
          <p:nvPr/>
        </p:nvGraphicFramePr>
        <p:xfrm>
          <a:off x="5857577" y="1441450"/>
          <a:ext cx="18827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8897600" imgH="4876800" progId="Equation.DSMT4">
                  <p:embed/>
                </p:oleObj>
              </mc:Choice>
              <mc:Fallback>
                <p:oleObj name="Equation" r:id="rId27" imgW="18897600" imgH="4876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577" y="1441450"/>
                        <a:ext cx="18827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8"/>
          <p:cNvGraphicFramePr>
            <a:graphicFrameLocks noChangeAspect="1"/>
          </p:cNvGraphicFramePr>
          <p:nvPr/>
        </p:nvGraphicFramePr>
        <p:xfrm>
          <a:off x="6119813" y="4537075"/>
          <a:ext cx="130968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596900" imgH="241300" progId="Equation.DSMT4">
                  <p:embed/>
                </p:oleObj>
              </mc:Choice>
              <mc:Fallback>
                <p:oleObj name="Equation" r:id="rId29" imgW="596900" imgH="2413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4537075"/>
                        <a:ext cx="1309687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1" name="Object 19"/>
          <p:cNvGraphicFramePr>
            <a:graphicFrameLocks noChangeAspect="1"/>
          </p:cNvGraphicFramePr>
          <p:nvPr/>
        </p:nvGraphicFramePr>
        <p:xfrm>
          <a:off x="6073775" y="3016250"/>
          <a:ext cx="1036638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431800" imgH="241300" progId="Equation.DSMT4">
                  <p:embed/>
                </p:oleObj>
              </mc:Choice>
              <mc:Fallback>
                <p:oleObj name="Equation" r:id="rId31" imgW="431800" imgH="2413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3775" y="3016250"/>
                        <a:ext cx="1036638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2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6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6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autoUpdateAnimBg="0"/>
      <p:bldP spid="236549" grpId="0" autoUpdateAnimBg="0"/>
      <p:bldP spid="236557" grpId="0" animBg="1"/>
      <p:bldP spid="23655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4" name="Object 2"/>
          <p:cNvGraphicFramePr>
            <a:graphicFrameLocks noChangeAspect="1"/>
          </p:cNvGraphicFramePr>
          <p:nvPr/>
        </p:nvGraphicFramePr>
        <p:xfrm>
          <a:off x="1612265" y="1733550"/>
          <a:ext cx="4432300" cy="801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09900" imgH="520700" progId="Equation.DSMT4">
                  <p:embed/>
                </p:oleObj>
              </mc:Choice>
              <mc:Fallback>
                <p:oleObj name="Equation" r:id="rId2" imgW="3009900" imgH="520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265" y="1733550"/>
                        <a:ext cx="4432300" cy="801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5" name="Object 3"/>
          <p:cNvGraphicFramePr>
            <a:graphicFrameLocks noChangeAspect="1"/>
          </p:cNvGraphicFramePr>
          <p:nvPr/>
        </p:nvGraphicFramePr>
        <p:xfrm>
          <a:off x="4045585" y="2658110"/>
          <a:ext cx="3026410" cy="90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01900" imgH="736600" progId="Equation.DSMT4">
                  <p:embed/>
                </p:oleObj>
              </mc:Choice>
              <mc:Fallback>
                <p:oleObj name="Equation" r:id="rId4" imgW="2501900" imgH="736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5585" y="2658110"/>
                        <a:ext cx="3026410" cy="904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669925" y="1927225"/>
            <a:ext cx="80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76622" y="1000125"/>
            <a:ext cx="4743450" cy="5334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 eaLnBrk="1" hangingPunct="1"/>
            <a:r>
              <a:rPr lang="en-US" altLang="zh-CN" sz="2800" b="0">
                <a:solidFill>
                  <a:srgbClr val="0000FF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2800" b="0">
                <a:solidFill>
                  <a:srgbClr val="0000FF"/>
                </a:solidFill>
                <a:ea typeface="黑体" panose="02010609060101010101" pitchFamily="49" charset="-122"/>
              </a:rPr>
              <a:t>、均匀分布的概率背景</a:t>
            </a: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650558" y="3850005"/>
            <a:ext cx="8064500" cy="977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  <a:defRPr/>
            </a:pPr>
            <a:r>
              <a:rPr kumimoji="0" lang="zh-CN" altLang="en-US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r>
              <a:rPr kumimoji="0"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：随机变量</a:t>
            </a:r>
            <a:r>
              <a:rPr kumimoji="0" lang="zh-CN" altLang="en-US" sz="2400" b="0" i="1" dirty="0">
                <a:latin typeface="+mn-lt"/>
                <a:ea typeface="黑体" panose="02010609060101010101" pitchFamily="49" charset="-122"/>
              </a:rPr>
              <a:t> </a:t>
            </a:r>
            <a:r>
              <a:rPr kumimoji="0" lang="en-US" altLang="zh-CN" sz="2400" b="0" i="1" dirty="0">
                <a:latin typeface="+mn-lt"/>
                <a:ea typeface="黑体" panose="02010609060101010101" pitchFamily="49" charset="-122"/>
              </a:rPr>
              <a:t>X </a:t>
            </a:r>
            <a:r>
              <a:rPr kumimoji="0"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取值落在</a:t>
            </a:r>
            <a:r>
              <a:rPr kumimoji="0"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kumimoji="0" lang="en-US" altLang="zh-CN" sz="2400" b="0" i="1" dirty="0" err="1">
                <a:latin typeface="+mn-lt"/>
                <a:ea typeface="黑体" panose="02010609060101010101" pitchFamily="49" charset="-122"/>
              </a:rPr>
              <a:t>a</a:t>
            </a:r>
            <a:r>
              <a:rPr kumimoji="0" lang="en-US" altLang="zh-CN" sz="2400" b="0" dirty="0" err="1">
                <a:latin typeface="+mn-lt"/>
                <a:ea typeface="黑体" panose="02010609060101010101" pitchFamily="49" charset="-122"/>
              </a:rPr>
              <a:t>,</a:t>
            </a:r>
            <a:r>
              <a:rPr kumimoji="0" lang="en-US" altLang="zh-CN" sz="2400" b="0" i="1" dirty="0" err="1">
                <a:latin typeface="+mn-lt"/>
                <a:ea typeface="黑体" panose="02010609060101010101" pitchFamily="49" charset="-122"/>
              </a:rPr>
              <a:t>b</a:t>
            </a:r>
            <a:r>
              <a:rPr kumimoji="0"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kumimoji="0"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中任意小区间内的概率与这个小区间的长度成正比，与小区间的位置无关。</a:t>
            </a:r>
            <a:endParaRPr kumimoji="0" lang="zh-CN" altLang="en-US" sz="2400" b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572000" y="1071563"/>
          <a:ext cx="21780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89965" imgH="203200" progId="Equation.DSMT4">
                  <p:embed/>
                </p:oleObj>
              </mc:Choice>
              <mc:Fallback>
                <p:oleObj name="Equation" r:id="rId6" imgW="989965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071563"/>
                        <a:ext cx="21780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6" grpId="0" build="p" autoUpdateAnimBg="0"/>
      <p:bldP spid="19251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637858" y="3364548"/>
            <a:ext cx="65405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解</a:t>
            </a:r>
            <a:r>
              <a:rPr lang="en-US" altLang="zh-CN" sz="2400" b="0" dirty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: </a:t>
            </a:r>
            <a:endParaRPr lang="zh-CN" altLang="en-US" sz="2400" b="0" dirty="0">
              <a:solidFill>
                <a:srgbClr val="0000CC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1144270" y="4039235"/>
            <a:ext cx="332549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>
                <a:latin typeface="+mn-lt"/>
                <a:ea typeface="黑体" panose="02010609060101010101" pitchFamily="49" charset="-122"/>
              </a:rPr>
              <a:t>依题意，</a:t>
            </a:r>
            <a:r>
              <a:rPr lang="en-US" altLang="zh-CN" sz="2400" i="1">
                <a:latin typeface="+mn-lt"/>
                <a:ea typeface="黑体" panose="02010609060101010101" pitchFamily="49" charset="-122"/>
              </a:rPr>
              <a:t>X</a:t>
            </a:r>
            <a:r>
              <a:rPr lang="en-US" altLang="zh-CN" sz="240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+mn-lt"/>
                <a:ea typeface="黑体" panose="02010609060101010101" pitchFamily="49" charset="-122"/>
              </a:rPr>
              <a:t>～ </a:t>
            </a:r>
            <a:r>
              <a:rPr lang="en-US" altLang="zh-CN" sz="2400" i="1">
                <a:latin typeface="+mn-lt"/>
                <a:ea typeface="黑体" panose="02010609060101010101" pitchFamily="49" charset="-122"/>
              </a:rPr>
              <a:t>U</a:t>
            </a:r>
            <a:r>
              <a:rPr lang="en-US" altLang="zh-CN" sz="2400">
                <a:latin typeface="+mn-lt"/>
                <a:ea typeface="黑体" panose="02010609060101010101" pitchFamily="49" charset="-122"/>
              </a:rPr>
              <a:t> [ 0, 30 ]</a:t>
            </a:r>
            <a:r>
              <a:rPr lang="en-US" altLang="zh-CN" sz="2400" b="0">
                <a:solidFill>
                  <a:srgbClr val="FFFF00"/>
                </a:solidFill>
                <a:latin typeface="+mn-lt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4878070" y="387731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300" imgH="215900" progId="Equation.3">
                  <p:embed/>
                </p:oleObj>
              </mc:Choice>
              <mc:Fallback>
                <p:oleObj name="公式" r:id="rId2" imgW="1143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070" y="387731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4213" name="Picture 5" descr="双层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076700"/>
            <a:ext cx="3192463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542" name="Rectangle 6"/>
          <p:cNvSpPr>
            <a:spLocks noChangeArrowheads="1"/>
          </p:cNvSpPr>
          <p:nvPr/>
        </p:nvSpPr>
        <p:spPr bwMode="auto">
          <a:xfrm>
            <a:off x="1287145" y="3396298"/>
            <a:ext cx="405606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>
                <a:latin typeface="+mn-lt"/>
                <a:ea typeface="黑体" panose="02010609060101010101" pitchFamily="49" charset="-122"/>
              </a:rPr>
              <a:t>以</a:t>
            </a:r>
            <a:r>
              <a:rPr lang="en-US" altLang="zh-CN" sz="2400" b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7:00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为起点</a:t>
            </a:r>
            <a:r>
              <a:rPr lang="en-US" altLang="zh-CN" sz="2400" b="0">
                <a:latin typeface="+mn-lt"/>
                <a:ea typeface="黑体" panose="02010609060101010101" pitchFamily="49" charset="-122"/>
              </a:rPr>
              <a:t>0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，以分为单位</a:t>
            </a:r>
            <a:endParaRPr lang="zh-CN" altLang="en-US" sz="2400" b="0">
              <a:solidFill>
                <a:srgbClr val="FFFF00"/>
              </a:solidFill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193543" name="Object 7"/>
          <p:cNvGraphicFramePr>
            <a:graphicFrameLocks noChangeAspect="1"/>
          </p:cNvGraphicFramePr>
          <p:nvPr/>
        </p:nvGraphicFramePr>
        <p:xfrm>
          <a:off x="1570990" y="4665345"/>
          <a:ext cx="3215640" cy="1337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71800" imgH="1219200" progId="Equation.DSMT4">
                  <p:embed/>
                </p:oleObj>
              </mc:Choice>
              <mc:Fallback>
                <p:oleObj name="Equation" r:id="rId5" imgW="2971800" imgH="1219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990" y="4665345"/>
                        <a:ext cx="3215640" cy="1337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606425" y="2628900"/>
            <a:ext cx="210343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1081088" y="822325"/>
            <a:ext cx="46786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         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某公共汽车站从上午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7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时起，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5440363" y="822325"/>
            <a:ext cx="2967037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每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15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分钟来一班车，</a:t>
            </a: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612775" y="1409700"/>
            <a:ext cx="76803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即</a:t>
            </a:r>
            <a:r>
              <a:rPr lang="zh-CN" altLang="en-US" sz="2400" b="0" dirty="0">
                <a:solidFill>
                  <a:srgbClr val="FFFF00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7:00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7:15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7:30,  7:45</a:t>
            </a:r>
            <a:r>
              <a:rPr lang="en-US" altLang="zh-CN" sz="2400" b="0" dirty="0">
                <a:solidFill>
                  <a:srgbClr val="99FF33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等时刻有汽车到达此站，</a:t>
            </a:r>
            <a:r>
              <a:rPr lang="zh-CN" altLang="en-US" sz="2400" b="0" dirty="0">
                <a:ea typeface="黑体" panose="02010609060101010101" pitchFamily="49" charset="-122"/>
              </a:rPr>
              <a:t>如果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573088" y="2033588"/>
            <a:ext cx="792797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乘客到达此站时间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是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7:00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到 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7:30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之间的均匀</a:t>
            </a:r>
            <a:r>
              <a:rPr lang="zh-CN" altLang="en-US" sz="2400" b="0" dirty="0">
                <a:ea typeface="黑体" panose="02010609060101010101" pitchFamily="49" charset="-122"/>
              </a:rPr>
              <a:t>随机变量，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542925" y="2632075"/>
            <a:ext cx="482758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试求他候车时间少于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5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分钟的概率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.</a:t>
            </a:r>
            <a:endParaRPr kumimoji="0" lang="en-US" altLang="zh-CN" sz="2400" b="0" dirty="0"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94222" name="组合 29"/>
          <p:cNvGrpSpPr/>
          <p:nvPr/>
        </p:nvGrpSpPr>
        <p:grpSpPr bwMode="auto">
          <a:xfrm>
            <a:off x="511175" y="714375"/>
            <a:ext cx="1357313" cy="613410"/>
            <a:chOff x="500063" y="1571625"/>
            <a:chExt cx="1356902" cy="613410"/>
          </a:xfrm>
        </p:grpSpPr>
        <p:pic>
          <p:nvPicPr>
            <p:cNvPr id="94223" name="Picture 12" descr="WB02282_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664" y="1571625"/>
              <a:ext cx="1271520" cy="613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500063" y="1590675"/>
              <a:ext cx="1356902" cy="4756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06985" tIns="53492" rIns="106985" bIns="53492">
              <a:spAutoFit/>
            </a:bodyPr>
            <a:lstStyle/>
            <a:p>
              <a:pPr algn="ctr" defTabSz="1069975">
                <a:defRPr/>
              </a:pPr>
              <a:r>
                <a:rPr lang="zh-CN" altLang="en-US" sz="24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例 题</a:t>
              </a:r>
              <a:r>
                <a:rPr lang="en-US" altLang="zh-CN" sz="24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1</a:t>
              </a:r>
              <a:endParaRPr lang="zh-CN" altLang="en-US" sz="24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  <p:bldP spid="193539" grpId="0" autoUpdateAnimBg="0"/>
      <p:bldP spid="19354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Text Box 2"/>
          <p:cNvSpPr txBox="1">
            <a:spLocks noChangeArrowheads="1"/>
          </p:cNvSpPr>
          <p:nvPr/>
        </p:nvSpPr>
        <p:spPr bwMode="auto">
          <a:xfrm>
            <a:off x="571500" y="1538288"/>
            <a:ext cx="2041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所求概率为：</a:t>
            </a:r>
          </a:p>
        </p:txBody>
      </p:sp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1233805" y="2120900"/>
          <a:ext cx="47021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44700" imgH="203200" progId="Equation.DSMT4">
                  <p:embed/>
                </p:oleObj>
              </mc:Choice>
              <mc:Fallback>
                <p:oleObj name="Equation" r:id="rId2" imgW="20447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805" y="2120900"/>
                        <a:ext cx="47021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4" name="Object 4"/>
          <p:cNvGraphicFramePr>
            <a:graphicFrameLocks noChangeAspect="1"/>
          </p:cNvGraphicFramePr>
          <p:nvPr/>
        </p:nvGraphicFramePr>
        <p:xfrm>
          <a:off x="1214755" y="2719070"/>
          <a:ext cx="354520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38400" imgH="622300" progId="Equation.DSMT4">
                  <p:embed/>
                </p:oleObj>
              </mc:Choice>
              <mc:Fallback>
                <p:oleObj name="Equation" r:id="rId4" imgW="2438400" imgH="622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755" y="2719070"/>
                        <a:ext cx="354520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669925" y="3839845"/>
            <a:ext cx="5911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即乘客候车时间少于</a:t>
            </a:r>
            <a:r>
              <a:rPr lang="en-US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分钟的概率是 </a:t>
            </a:r>
            <a:r>
              <a:rPr lang="en-US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1/3</a:t>
            </a: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endParaRPr lang="zh-CN" altLang="en-US" b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238" name="矩形 5"/>
          <p:cNvSpPr>
            <a:spLocks noChangeArrowheads="1"/>
          </p:cNvSpPr>
          <p:nvPr/>
        </p:nvSpPr>
        <p:spPr bwMode="auto">
          <a:xfrm>
            <a:off x="571500" y="966788"/>
            <a:ext cx="3078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rgbClr val="0000FF"/>
                </a:solidFill>
                <a:ea typeface="黑体" panose="02010609060101010101" pitchFamily="49" charset="-122"/>
              </a:rPr>
              <a:t>候车时间少于</a:t>
            </a:r>
            <a:r>
              <a:rPr lang="en-US" altLang="zh-CN" b="0">
                <a:solidFill>
                  <a:srgbClr val="0000FF"/>
                </a:solidFill>
                <a:ea typeface="黑体" panose="02010609060101010101" pitchFamily="49" charset="-122"/>
              </a:rPr>
              <a:t>5</a:t>
            </a:r>
            <a:r>
              <a:rPr lang="zh-CN" altLang="en-US" b="0">
                <a:solidFill>
                  <a:srgbClr val="0000FF"/>
                </a:solidFill>
                <a:ea typeface="黑体" panose="02010609060101010101" pitchFamily="49" charset="-122"/>
              </a:rPr>
              <a:t>分钟：</a:t>
            </a:r>
            <a:endParaRPr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3500438" y="1020763"/>
          <a:ext cx="40449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41500" imgH="203200" progId="Equation.DSMT4">
                  <p:embed/>
                </p:oleObj>
              </mc:Choice>
              <mc:Fallback>
                <p:oleObj name="Equation" r:id="rId6" imgW="18415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1020763"/>
                        <a:ext cx="40449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/>
      <p:bldP spid="19456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828800" y="27857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1/5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828800" y="36429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4/5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828800" y="45002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1/6</a:t>
            </a: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828800" y="53574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2/3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提交</a:t>
            </a:r>
          </a:p>
        </p:txBody>
      </p:sp>
      <p:grpSp>
        <p:nvGrpSpPr>
          <p:cNvPr id="96259" name="Group 3"/>
          <p:cNvGrpSpPr/>
          <p:nvPr/>
        </p:nvGrpSpPr>
        <p:grpSpPr bwMode="auto">
          <a:xfrm>
            <a:off x="611505" y="1118552"/>
            <a:ext cx="7353300" cy="1228726"/>
            <a:chOff x="568" y="218"/>
            <a:chExt cx="4632" cy="774"/>
          </a:xfrm>
        </p:grpSpPr>
        <p:graphicFrame>
          <p:nvGraphicFramePr>
            <p:cNvPr id="96273" name="Object 4"/>
            <p:cNvGraphicFramePr>
              <a:graphicFrameLocks noChangeAspect="1"/>
            </p:cNvGraphicFramePr>
            <p:nvPr>
              <p:custDataLst>
                <p:tags r:id="rId18"/>
              </p:custDataLst>
            </p:nvPr>
          </p:nvGraphicFramePr>
          <p:xfrm>
            <a:off x="1220" y="675"/>
            <a:ext cx="145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197100" imgH="457200" progId="Equation.DSMT4">
                    <p:embed/>
                  </p:oleObj>
                </mc:Choice>
                <mc:Fallback>
                  <p:oleObj name="Equation" r:id="rId22" imgW="2197100" imgH="457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675"/>
                          <a:ext cx="145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6" name="Text Box 5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68" y="218"/>
              <a:ext cx="4632" cy="5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 eaLnBrk="1" hangingPunct="1">
                <a:defRPr/>
              </a:pPr>
              <a:r>
                <a:rPr lang="zh-CN" altLang="en-US" sz="2400" b="0" dirty="0">
                  <a:latin typeface="+mn-lt"/>
                  <a:ea typeface="黑体" panose="02010609060101010101" pitchFamily="49" charset="-122"/>
                </a:rPr>
                <a:t>设随机变量</a:t>
              </a:r>
              <a:r>
                <a:rPr lang="en-US" altLang="zh-CN" sz="2400" b="0" i="1" dirty="0">
                  <a:latin typeface="+mn-lt"/>
                  <a:ea typeface="黑体" panose="02010609060101010101" pitchFamily="49" charset="-122"/>
                </a:rPr>
                <a:t>X </a:t>
              </a:r>
              <a:r>
                <a:rPr lang="zh-CN" altLang="en-US" sz="2400" b="0" dirty="0">
                  <a:latin typeface="+mn-lt"/>
                  <a:ea typeface="黑体" panose="02010609060101010101" pitchFamily="49" charset="-122"/>
                </a:rPr>
                <a:t>服从</a:t>
              </a:r>
              <a:r>
                <a:rPr lang="en-US" altLang="zh-CN" sz="2400" b="0" dirty="0">
                  <a:latin typeface="+mn-lt"/>
                  <a:ea typeface="黑体" panose="02010609060101010101" pitchFamily="49" charset="-122"/>
                </a:rPr>
                <a:t>[1</a:t>
              </a:r>
              <a:r>
                <a:rPr lang="zh-CN" altLang="en-US" sz="2400" b="0" dirty="0">
                  <a:latin typeface="+mn-lt"/>
                  <a:ea typeface="黑体" panose="02010609060101010101" pitchFamily="49" charset="-122"/>
                </a:rPr>
                <a:t>，</a:t>
              </a:r>
              <a:r>
                <a:rPr lang="en-US" altLang="zh-CN" sz="2400" b="0" dirty="0">
                  <a:latin typeface="+mn-lt"/>
                  <a:ea typeface="黑体" panose="02010609060101010101" pitchFamily="49" charset="-122"/>
                </a:rPr>
                <a:t>6]</a:t>
              </a:r>
              <a:r>
                <a:rPr lang="zh-CN" altLang="en-US" sz="2400" b="0" dirty="0">
                  <a:latin typeface="+mn-lt"/>
                  <a:ea typeface="黑体" panose="02010609060101010101" pitchFamily="49" charset="-122"/>
                </a:rPr>
                <a:t>上的均匀分布，一元</a:t>
              </a:r>
              <a:r>
                <a:rPr lang="zh-CN" altLang="en-US" sz="2400" b="0">
                  <a:latin typeface="+mn-lt"/>
                  <a:ea typeface="黑体" panose="02010609060101010101" pitchFamily="49" charset="-122"/>
                  <a:sym typeface="+mn-ea"/>
                </a:rPr>
                <a:t>二次方程</a:t>
              </a: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  <a:p>
              <a:pPr eaLnBrk="1" hangingPunct="1">
                <a:defRPr/>
              </a:pPr>
              <a:endParaRPr lang="zh-CN" altLang="en-US" sz="2400" b="0" dirty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85008" name="Text Box 7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762" y="688"/>
              <a:ext cx="1481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0">
                  <a:latin typeface="+mn-lt"/>
                  <a:ea typeface="黑体" panose="02010609060101010101" pitchFamily="49" charset="-122"/>
                </a:rPr>
                <a:t>有实根的概率．</a:t>
              </a:r>
            </a:p>
          </p:txBody>
        </p:sp>
      </p:grp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</a:p>
          </p:txBody>
        </p:sp>
      </p:grpSp>
      <p:pic>
        <p:nvPicPr>
          <p:cNvPr id="2" name="图片 1" descr="tmp579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5" name="Rectangle 2"/>
          <p:cNvSpPr>
            <a:spLocks noChangeArrowheads="1"/>
          </p:cNvSpPr>
          <p:nvPr/>
        </p:nvSpPr>
        <p:spPr bwMode="auto">
          <a:xfrm>
            <a:off x="410210" y="627063"/>
            <a:ext cx="20415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二、指数分布</a:t>
            </a: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539750" y="1126808"/>
            <a:ext cx="552767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、定义：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若随机变量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 </a:t>
            </a:r>
            <a:r>
              <a:rPr lang="zh-CN" altLang="zh-CN" sz="2400" b="0" dirty="0">
                <a:latin typeface="+mn-lt"/>
                <a:ea typeface="黑体" panose="02010609060101010101" pitchFamily="49" charset="-122"/>
              </a:rPr>
              <a:t>的概率密度为：</a:t>
            </a:r>
            <a:endParaRPr lang="zh-CN" altLang="en-US" sz="2400" b="0" dirty="0">
              <a:solidFill>
                <a:srgbClr val="FFFF00"/>
              </a:solidFill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195588" name="Object 4"/>
          <p:cNvGraphicFramePr>
            <a:graphicFrameLocks noChangeAspect="1"/>
          </p:cNvGraphicFramePr>
          <p:nvPr/>
        </p:nvGraphicFramePr>
        <p:xfrm>
          <a:off x="1619250" y="1774508"/>
          <a:ext cx="36671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2200" imgH="774700" progId="Equation.DSMT4">
                  <p:embed/>
                </p:oleObj>
              </mc:Choice>
              <mc:Fallback>
                <p:oleObj name="Equation" r:id="rId2" imgW="2362200" imgH="774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96000"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774508"/>
                        <a:ext cx="366712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7696835" y="3084513"/>
            <a:ext cx="1524000" cy="3689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kumimoji="0"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指数分布，</a:t>
            </a:r>
            <a:endParaRPr kumimoji="0"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614363" y="3070860"/>
            <a:ext cx="6191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kumimoji="0" lang="zh-CN" altLang="en-US" sz="2400" b="0">
                <a:latin typeface="+mn-lt"/>
                <a:ea typeface="黑体" panose="02010609060101010101" pitchFamily="49" charset="-122"/>
              </a:rPr>
              <a:t>其中</a:t>
            </a:r>
          </a:p>
        </p:txBody>
      </p:sp>
      <p:graphicFrame>
        <p:nvGraphicFramePr>
          <p:cNvPr id="195592" name="Object 8"/>
          <p:cNvGraphicFramePr>
            <a:graphicFrameLocks noChangeAspect="1"/>
          </p:cNvGraphicFramePr>
          <p:nvPr/>
        </p:nvGraphicFramePr>
        <p:xfrm>
          <a:off x="1282700" y="3069273"/>
          <a:ext cx="10128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9300" imgH="304800" progId="Equation.DSMT4">
                  <p:embed/>
                </p:oleObj>
              </mc:Choice>
              <mc:Fallback>
                <p:oleObj name="Equation" r:id="rId4" imgW="749300" imgH="304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3069273"/>
                        <a:ext cx="101282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/>
          <p:nvPr/>
        </p:nvGrpSpPr>
        <p:grpSpPr bwMode="auto">
          <a:xfrm>
            <a:off x="6473825" y="1169670"/>
            <a:ext cx="2444750" cy="1752600"/>
            <a:chOff x="4078" y="1008"/>
            <a:chExt cx="1540" cy="1104"/>
          </a:xfrm>
        </p:grpSpPr>
        <p:graphicFrame>
          <p:nvGraphicFramePr>
            <p:cNvPr id="97295" name="Object 11"/>
            <p:cNvGraphicFramePr>
              <a:graphicFrameLocks noChangeAspect="1"/>
            </p:cNvGraphicFramePr>
            <p:nvPr/>
          </p:nvGraphicFramePr>
          <p:xfrm>
            <a:off x="4147" y="1200"/>
            <a:ext cx="125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55600" imgH="495300" progId="Equation.DSMT4">
                    <p:embed/>
                  </p:oleObj>
                </mc:Choice>
                <mc:Fallback>
                  <p:oleObj name="Equation" r:id="rId6" imgW="355600" imgH="4953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7" y="1200"/>
                          <a:ext cx="125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6" name="Object 12"/>
            <p:cNvGraphicFramePr>
              <a:graphicFrameLocks noChangeAspect="1"/>
            </p:cNvGraphicFramePr>
            <p:nvPr/>
          </p:nvGraphicFramePr>
          <p:xfrm>
            <a:off x="4320" y="1008"/>
            <a:ext cx="284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68400" imgH="622300" progId="Equation.DSMT4">
                    <p:embed/>
                  </p:oleObj>
                </mc:Choice>
                <mc:Fallback>
                  <p:oleObj name="Equation" r:id="rId8" imgW="1168400" imgH="6223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008"/>
                          <a:ext cx="284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2" name="Line 13"/>
            <p:cNvSpPr>
              <a:spLocks noChangeShapeType="1"/>
            </p:cNvSpPr>
            <p:nvPr/>
          </p:nvSpPr>
          <p:spPr bwMode="auto">
            <a:xfrm>
              <a:off x="4078" y="1865"/>
              <a:ext cx="14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graphicFrame>
          <p:nvGraphicFramePr>
            <p:cNvPr id="97298" name="Object 14"/>
            <p:cNvGraphicFramePr>
              <a:graphicFrameLocks noChangeAspect="1"/>
            </p:cNvGraphicFramePr>
            <p:nvPr/>
          </p:nvGraphicFramePr>
          <p:xfrm>
            <a:off x="5376" y="1927"/>
            <a:ext cx="242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77800" imgH="203200" progId="Equation.3">
                    <p:embed/>
                  </p:oleObj>
                </mc:Choice>
                <mc:Fallback>
                  <p:oleObj name="Equation" r:id="rId10" imgW="177800" imgH="203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1927"/>
                          <a:ext cx="242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9" name="Object 15"/>
            <p:cNvGraphicFramePr>
              <a:graphicFrameLocks noChangeAspect="1"/>
            </p:cNvGraphicFramePr>
            <p:nvPr/>
          </p:nvGraphicFramePr>
          <p:xfrm>
            <a:off x="4114" y="1894"/>
            <a:ext cx="142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77800" imgH="292100" progId="Equation.DSMT4">
                    <p:embed/>
                  </p:oleObj>
                </mc:Choice>
                <mc:Fallback>
                  <p:oleObj name="Equation" r:id="rId12" imgW="177800" imgH="2921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" y="1894"/>
                          <a:ext cx="142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3" name="Line 16"/>
            <p:cNvSpPr>
              <a:spLocks noChangeShapeType="1"/>
            </p:cNvSpPr>
            <p:nvPr/>
          </p:nvSpPr>
          <p:spPr bwMode="auto">
            <a:xfrm flipV="1">
              <a:off x="4272" y="1056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75794" name="Freeform 17"/>
            <p:cNvSpPr/>
            <p:nvPr/>
          </p:nvSpPr>
          <p:spPr bwMode="auto">
            <a:xfrm>
              <a:off x="4272" y="1248"/>
              <a:ext cx="1152" cy="528"/>
            </a:xfrm>
            <a:custGeom>
              <a:avLst/>
              <a:gdLst>
                <a:gd name="T0" fmla="*/ 0 w 1152"/>
                <a:gd name="T1" fmla="*/ 0 h 528"/>
                <a:gd name="T2" fmla="*/ 336 w 1152"/>
                <a:gd name="T3" fmla="*/ 384 h 528"/>
                <a:gd name="T4" fmla="*/ 1152 w 1152"/>
                <a:gd name="T5" fmla="*/ 528 h 528"/>
                <a:gd name="T6" fmla="*/ 0 60000 65536"/>
                <a:gd name="T7" fmla="*/ 0 60000 65536"/>
                <a:gd name="T8" fmla="*/ 0 60000 65536"/>
                <a:gd name="T9" fmla="*/ 0 w 1152"/>
                <a:gd name="T10" fmla="*/ 0 h 528"/>
                <a:gd name="T11" fmla="*/ 1152 w 115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528">
                  <a:moveTo>
                    <a:pt x="0" y="0"/>
                  </a:moveTo>
                  <a:cubicBezTo>
                    <a:pt x="72" y="148"/>
                    <a:pt x="144" y="296"/>
                    <a:pt x="336" y="384"/>
                  </a:cubicBezTo>
                  <a:cubicBezTo>
                    <a:pt x="528" y="472"/>
                    <a:pt x="840" y="500"/>
                    <a:pt x="1152" y="52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</p:grp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500063" y="4305300"/>
            <a:ext cx="4495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指数分布的分布函数为</a:t>
            </a:r>
          </a:p>
        </p:txBody>
      </p:sp>
      <p:graphicFrame>
        <p:nvGraphicFramePr>
          <p:cNvPr id="195605" name="Object 21"/>
          <p:cNvGraphicFramePr>
            <a:graphicFrameLocks noChangeAspect="1"/>
          </p:cNvGraphicFramePr>
          <p:nvPr/>
        </p:nvGraphicFramePr>
        <p:xfrm>
          <a:off x="714375" y="4785995"/>
          <a:ext cx="6732588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368800" imgH="520700" progId="Equation.DSMT4">
                  <p:embed/>
                </p:oleObj>
              </mc:Choice>
              <mc:Fallback>
                <p:oleObj name="Equation" r:id="rId14" imgW="4368800" imgH="5207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785995"/>
                        <a:ext cx="6732588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19"/>
          <p:cNvGrpSpPr/>
          <p:nvPr/>
        </p:nvGrpSpPr>
        <p:grpSpPr bwMode="auto">
          <a:xfrm>
            <a:off x="2295525" y="3080385"/>
            <a:ext cx="5419725" cy="369888"/>
            <a:chOff x="2214546" y="3654331"/>
            <a:chExt cx="5419753" cy="369332"/>
          </a:xfrm>
        </p:grpSpPr>
        <p:sp>
          <p:nvSpPr>
            <p:cNvPr id="195590" name="Rectangle 6"/>
            <p:cNvSpPr>
              <a:spLocks noChangeArrowheads="1"/>
            </p:cNvSpPr>
            <p:nvPr/>
          </p:nvSpPr>
          <p:spPr bwMode="auto">
            <a:xfrm>
              <a:off x="2214546" y="3654331"/>
              <a:ext cx="5419753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kumimoji="0" lang="zh-CN" altLang="en-US" sz="2400" b="0" dirty="0">
                  <a:latin typeface="+mn-lt"/>
                  <a:ea typeface="黑体" panose="02010609060101010101" pitchFamily="49" charset="-122"/>
                </a:rPr>
                <a:t>为常数，则称随机变量</a:t>
              </a:r>
              <a:r>
                <a:rPr kumimoji="0" lang="en-US" altLang="zh-CN" sz="2400" b="0" i="1" dirty="0">
                  <a:latin typeface="+mn-lt"/>
                  <a:ea typeface="黑体" panose="02010609060101010101" pitchFamily="49" charset="-122"/>
                </a:rPr>
                <a:t>X</a:t>
              </a:r>
              <a:r>
                <a:rPr kumimoji="0" lang="zh-CN" altLang="en-US" sz="2400" b="0" dirty="0">
                  <a:latin typeface="+mn-lt"/>
                  <a:ea typeface="黑体" panose="02010609060101010101" pitchFamily="49" charset="-122"/>
                </a:rPr>
                <a:t>服从参数为    的</a:t>
              </a:r>
            </a:p>
          </p:txBody>
        </p:sp>
        <p:graphicFrame>
          <p:nvGraphicFramePr>
            <p:cNvPr id="97294" name="Object 9"/>
            <p:cNvGraphicFramePr>
              <a:graphicFrameLocks noChangeAspect="1"/>
            </p:cNvGraphicFramePr>
            <p:nvPr/>
          </p:nvGraphicFramePr>
          <p:xfrm>
            <a:off x="7000892" y="3654331"/>
            <a:ext cx="280988" cy="357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39700" imgH="177800" progId="Equation.DSMT4">
                    <p:embed/>
                  </p:oleObj>
                </mc:Choice>
                <mc:Fallback>
                  <p:oleObj name="Equation" r:id="rId16" imgW="139700" imgH="1778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0892" y="3654331"/>
                          <a:ext cx="280988" cy="357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1571625" y="4714558"/>
          <a:ext cx="3657600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362200" imgH="736600" progId="Equation.DSMT4">
                  <p:embed/>
                </p:oleObj>
              </mc:Choice>
              <mc:Fallback>
                <p:oleObj name="Equation" r:id="rId18" imgW="2362200" imgH="736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4714558"/>
                        <a:ext cx="3657600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78180" y="3513773"/>
            <a:ext cx="609600" cy="3689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记为</a:t>
            </a: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1227455" y="3482975"/>
            <a:ext cx="154495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 i="1">
                <a:solidFill>
                  <a:schemeClr val="tx1"/>
                </a:solidFill>
              </a:rPr>
              <a:t>X</a:t>
            </a:r>
            <a:r>
              <a:rPr lang="en-US" altLang="zh-CN" b="0">
                <a:solidFill>
                  <a:schemeClr val="tx1"/>
                </a:solidFill>
              </a:rPr>
              <a:t> ~</a:t>
            </a:r>
            <a:r>
              <a:rPr lang="zh-CN" altLang="en-US" b="0" i="1">
                <a:solidFill>
                  <a:schemeClr val="tx1"/>
                </a:solidFill>
              </a:rPr>
              <a:t>Ｅ</a:t>
            </a:r>
            <a:r>
              <a:rPr lang="en-US" altLang="zh-CN" b="0">
                <a:solidFill>
                  <a:schemeClr val="tx1"/>
                </a:solidFill>
              </a:rPr>
              <a:t>(</a:t>
            </a:r>
            <a:r>
              <a:rPr lang="en-US" altLang="zh-CN" b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en-US" altLang="zh-CN" b="0">
                <a:solidFill>
                  <a:schemeClr val="tx1"/>
                </a:solidFill>
              </a:rPr>
              <a:t>)</a:t>
            </a:r>
            <a:endParaRPr lang="zh-CN" altLang="en-US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5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5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56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autoUpdateAnimBg="0"/>
      <p:bldP spid="195589" grpId="0" build="p" autoUpdateAnimBg="0"/>
      <p:bldP spid="195591" grpId="0" build="p" autoUpdateAnimBg="0"/>
      <p:bldP spid="195604" grpId="0" build="p" autoUpdateAnimBg="0"/>
      <p:bldP spid="5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0df89d1-02d1-4d90-97f5-cd8fcbc06468"/>
  <p:tag name="COMMONDATA" val="eyJoZGlkIjoiYjA4YzkwOWE3M2FjOTM0ODMzZGIxYjE3NTc3N2VkNj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5.0"/>
  <p:tag name="PROBLEMVOICEALLOWED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2.0,&quot;Answers&quot;:[&quot;0.2&quot;],&quot;CaseSensitive&quot;:false,&quot;FuzzyMatch&quot;:false}]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487.4992125984249,&quot;width&quot;:4170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ORDER" val="false"/>
  <p:tag name="PROBLEMBLANKKEYWORD" val="填空"/>
  <p:tag name="PROBLEMSCORE" val="2.0"/>
  <p:tag name="PROBLEMBLANK" val="[{&quot;Num&quot;:1,&quot;Score&quot;:2.0,&quot;Answers&quot;:[&quot;184&quot;],&quot;CaseSensitive&quot;:false,&quot;FuzzyMatch&quot;:false}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heme/theme1.xml><?xml version="1.0" encoding="utf-8"?>
<a:theme xmlns:a="http://schemas.openxmlformats.org/drawingml/2006/main" name="1_课件">
  <a:themeElements>
    <a:clrScheme name="模板-黄01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模板-黄0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458A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069975" rtl="0" eaLnBrk="1" fontAlgn="base" latinLnBrk="0" hangingPunct="1">
          <a:lnSpc>
            <a:spcPct val="13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noFill/>
        <a:ln w="31750" cap="rnd" cmpd="sng" algn="ctr">
          <a:solidFill>
            <a:srgbClr val="00458A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模板-黄0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-黄0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</Template>
  <TotalTime>116</TotalTime>
  <Words>1382</Words>
  <Application>Microsoft Office PowerPoint</Application>
  <PresentationFormat>全屏显示(4:3)</PresentationFormat>
  <Paragraphs>217</Paragraphs>
  <Slides>40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40</vt:i4>
      </vt:variant>
    </vt:vector>
  </HeadingPairs>
  <TitlesOfParts>
    <vt:vector size="58" baseType="lpstr">
      <vt:lpstr>黑体</vt:lpstr>
      <vt:lpstr>华文细黑</vt:lpstr>
      <vt:lpstr>楷体_GB2312</vt:lpstr>
      <vt:lpstr>Microsoft Yahei</vt:lpstr>
      <vt:lpstr>Microsoft Yahei</vt:lpstr>
      <vt:lpstr>Arial</vt:lpstr>
      <vt:lpstr>Cambria Math</vt:lpstr>
      <vt:lpstr>Symbol</vt:lpstr>
      <vt:lpstr>Tahoma</vt:lpstr>
      <vt:lpstr>Times New Roman</vt:lpstr>
      <vt:lpstr>Verdana</vt:lpstr>
      <vt:lpstr>Wingdings</vt:lpstr>
      <vt:lpstr>1_课件</vt:lpstr>
      <vt:lpstr>公式</vt:lpstr>
      <vt:lpstr>Equation</vt:lpstr>
      <vt:lpstr>MathType 7.0 Equation</vt:lpstr>
      <vt:lpstr>Equation.3</vt:lpstr>
      <vt:lpstr>Photoshop.Image.7</vt:lpstr>
      <vt:lpstr>第二章 随机变量及其分布</vt:lpstr>
      <vt:lpstr>均匀分布与指数分布</vt:lpstr>
      <vt:lpstr>一、 均匀分布</vt:lpstr>
      <vt:lpstr>2、均匀分布的分布函数</vt:lpstr>
      <vt:lpstr>3、均匀分布的概率背景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正态分布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例3</vt:lpstr>
      <vt:lpstr>例4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 程 力 学</dc:title>
  <dc:creator>maoxianbiao</dc:creator>
  <cp:lastModifiedBy>新安 任</cp:lastModifiedBy>
  <cp:revision>924</cp:revision>
  <dcterms:created xsi:type="dcterms:W3CDTF">2001-08-16T15:12:00Z</dcterms:created>
  <dcterms:modified xsi:type="dcterms:W3CDTF">2024-03-18T01:54:37Z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FBCD0150C8DA48DDA787AE8E50CBF4F4</vt:lpwstr>
  </property>
</Properties>
</file>