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1037" r:id="rId2"/>
    <p:sldId id="759" r:id="rId3"/>
    <p:sldId id="865" r:id="rId4"/>
    <p:sldId id="974" r:id="rId5"/>
    <p:sldId id="867" r:id="rId6"/>
    <p:sldId id="868" r:id="rId7"/>
    <p:sldId id="869" r:id="rId8"/>
    <p:sldId id="870" r:id="rId9"/>
    <p:sldId id="886" r:id="rId10"/>
    <p:sldId id="934" r:id="rId11"/>
    <p:sldId id="969" r:id="rId12"/>
    <p:sldId id="970" r:id="rId13"/>
    <p:sldId id="935" r:id="rId14"/>
    <p:sldId id="940" r:id="rId15"/>
    <p:sldId id="1038" r:id="rId16"/>
    <p:sldId id="1020" r:id="rId17"/>
    <p:sldId id="1040" r:id="rId18"/>
    <p:sldId id="971" r:id="rId19"/>
    <p:sldId id="972" r:id="rId20"/>
    <p:sldId id="914" r:id="rId21"/>
    <p:sldId id="1039" r:id="rId22"/>
    <p:sldId id="973" r:id="rId23"/>
    <p:sldId id="1006" r:id="rId24"/>
    <p:sldId id="879" r:id="rId25"/>
    <p:sldId id="880" r:id="rId26"/>
    <p:sldId id="881" r:id="rId27"/>
    <p:sldId id="882" r:id="rId28"/>
    <p:sldId id="883" r:id="rId29"/>
    <p:sldId id="915" r:id="rId30"/>
    <p:sldId id="916" r:id="rId31"/>
    <p:sldId id="917" r:id="rId32"/>
  </p:sldIdLst>
  <p:sldSz cx="9144000" cy="6858000" type="screen4x3"/>
  <p:notesSz cx="6858000" cy="9144000"/>
  <p:custDataLst>
    <p:tags r:id="rId3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9" userDrawn="1">
          <p15:clr>
            <a:srgbClr val="A4A3A4"/>
          </p15:clr>
        </p15:guide>
        <p15:guide id="2" pos="27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19">
          <p15:clr>
            <a:srgbClr val="A4A3A4"/>
          </p15:clr>
        </p15:guide>
        <p15:guide id="2" pos="20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00FF"/>
    <a:srgbClr val="D60093"/>
    <a:srgbClr val="FF00FF"/>
    <a:srgbClr val="A34D93"/>
    <a:srgbClr val="14203A"/>
    <a:srgbClr val="182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8" autoAdjust="0"/>
    <p:restoredTop sz="96852" autoAdjust="0"/>
  </p:normalViewPr>
  <p:slideViewPr>
    <p:cSldViewPr showGuides="1">
      <p:cViewPr varScale="1">
        <p:scale>
          <a:sx n="58" d="100"/>
          <a:sy n="58" d="100"/>
        </p:scale>
        <p:origin x="1660" y="44"/>
      </p:cViewPr>
      <p:guideLst>
        <p:guide orient="horz" pos="2039"/>
        <p:guide pos="27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818" y="-90"/>
      </p:cViewPr>
      <p:guideLst>
        <p:guide orient="horz" pos="2719"/>
        <p:guide pos="20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FABAAD4D-5CC2-43BF-81DB-5ABE6BC232E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DE0EC0D3-C944-40D8-9ACF-D30FF067533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ABCCB4-575D-4437-A006-C45993CE644C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分布函数法：将</a:t>
            </a:r>
            <a:r>
              <a:rPr lang="en-US" altLang="zh-CN"/>
              <a:t>Y</a:t>
            </a:r>
            <a:r>
              <a:rPr lang="zh-CN" altLang="en-US"/>
              <a:t>的分布函数</a:t>
            </a:r>
            <a:r>
              <a:rPr lang="en-US" altLang="zh-CN"/>
              <a:t>F(y)</a:t>
            </a:r>
            <a:r>
              <a:rPr lang="zh-CN" altLang="en-US"/>
              <a:t>用</a:t>
            </a:r>
            <a:r>
              <a:rPr lang="en-US" altLang="zh-CN"/>
              <a:t>X</a:t>
            </a:r>
            <a:r>
              <a:rPr lang="zh-CN" altLang="en-US"/>
              <a:t>的分布函数</a:t>
            </a:r>
            <a:r>
              <a:rPr lang="en-US" altLang="zh-CN"/>
              <a:t>F(x)</a:t>
            </a:r>
            <a:r>
              <a:rPr lang="zh-CN" altLang="en-US"/>
              <a:t>表示，进而利用复合求导，求出</a:t>
            </a:r>
            <a:r>
              <a:rPr lang="en-US" altLang="zh-CN"/>
              <a:t>f(y).</a:t>
            </a:r>
          </a:p>
          <a:p>
            <a:pPr eaLnBrk="1" hangingPunct="1"/>
            <a:r>
              <a:rPr lang="zh-CN" altLang="en-US"/>
              <a:t>总结对于</a:t>
            </a:r>
            <a:r>
              <a:rPr lang="en-US" altLang="zh-CN"/>
              <a:t>F(x)</a:t>
            </a:r>
            <a:r>
              <a:rPr lang="zh-CN" altLang="en-US"/>
              <a:t>区间讨论的一般情况。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l"/>
            <a:r>
              <a:rPr lang="zh-CN" altLang="en-US"/>
              <a:t>函数是在开区间上可微的，若函数的导函数是开区间上的连续函数，则称函数在开区间上连续可微，记作连续可微。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97" y="2130242"/>
            <a:ext cx="7773206" cy="147055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2140" y="3886661"/>
            <a:ext cx="6399725" cy="1752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90525" indent="0" algn="ctr">
              <a:buNone/>
              <a:defRPr/>
            </a:lvl2pPr>
            <a:lvl3pPr marL="781685" indent="0" algn="ctr">
              <a:buNone/>
              <a:defRPr/>
            </a:lvl3pPr>
            <a:lvl4pPr marL="1172210" indent="0" algn="ctr">
              <a:buNone/>
              <a:defRPr/>
            </a:lvl4pPr>
            <a:lvl5pPr marL="1562735" indent="0" algn="ctr">
              <a:buNone/>
              <a:defRPr/>
            </a:lvl5pPr>
            <a:lvl6pPr marL="1953895" indent="0" algn="ctr">
              <a:buNone/>
              <a:defRPr/>
            </a:lvl6pPr>
            <a:lvl7pPr marL="2344420" indent="0" algn="ctr">
              <a:buNone/>
              <a:defRPr/>
            </a:lvl7pPr>
            <a:lvl8pPr marL="2734945" indent="0" algn="ctr">
              <a:buNone/>
              <a:defRPr/>
            </a:lvl8pPr>
            <a:lvl9pPr marL="312547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33550"/>
            <a:ext cx="6965950" cy="39179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656540" y="585474"/>
            <a:ext cx="1741714" cy="506584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399" y="585474"/>
            <a:ext cx="5096127" cy="50658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733550"/>
            <a:ext cx="6965950" cy="3917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683" y="4407537"/>
            <a:ext cx="7773206" cy="1361979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1683" y="2906748"/>
            <a:ext cx="7773206" cy="150078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00"/>
            </a:lvl1pPr>
            <a:lvl2pPr marL="390525" indent="0">
              <a:buNone/>
              <a:defRPr sz="1500"/>
            </a:lvl2pPr>
            <a:lvl3pPr marL="781685" indent="0">
              <a:buNone/>
              <a:defRPr sz="1400"/>
            </a:lvl3pPr>
            <a:lvl4pPr marL="1172210" indent="0">
              <a:buNone/>
              <a:defRPr sz="1200"/>
            </a:lvl4pPr>
            <a:lvl5pPr marL="1562735" indent="0">
              <a:buNone/>
              <a:defRPr sz="1200"/>
            </a:lvl5pPr>
            <a:lvl6pPr marL="1953895" indent="0">
              <a:buNone/>
              <a:defRPr sz="1200"/>
            </a:lvl6pPr>
            <a:lvl7pPr marL="2344420" indent="0">
              <a:buNone/>
              <a:defRPr sz="1200"/>
            </a:lvl7pPr>
            <a:lvl8pPr marL="2734945" indent="0">
              <a:buNone/>
              <a:defRPr sz="1200"/>
            </a:lvl8pPr>
            <a:lvl9pPr marL="312547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399" y="1733055"/>
            <a:ext cx="3418921" cy="39182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79336" y="1733055"/>
            <a:ext cx="3418921" cy="39182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31" y="274871"/>
            <a:ext cx="8230138" cy="114208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931" y="1535148"/>
            <a:ext cx="4039810" cy="6390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390525" indent="0">
              <a:buNone/>
              <a:defRPr sz="1700" b="1"/>
            </a:lvl2pPr>
            <a:lvl3pPr marL="781685" indent="0">
              <a:buNone/>
              <a:defRPr sz="1500" b="1"/>
            </a:lvl3pPr>
            <a:lvl4pPr marL="1172210" indent="0">
              <a:buNone/>
              <a:defRPr sz="1400" b="1"/>
            </a:lvl4pPr>
            <a:lvl5pPr marL="1562735" indent="0">
              <a:buNone/>
              <a:defRPr sz="1400" b="1"/>
            </a:lvl5pPr>
            <a:lvl6pPr marL="1953895" indent="0">
              <a:buNone/>
              <a:defRPr sz="1400" b="1"/>
            </a:lvl6pPr>
            <a:lvl7pPr marL="2344420" indent="0">
              <a:buNone/>
              <a:defRPr sz="1400" b="1"/>
            </a:lvl7pPr>
            <a:lvl8pPr marL="2734945" indent="0">
              <a:buNone/>
              <a:defRPr sz="1400" b="1"/>
            </a:lvl8pPr>
            <a:lvl9pPr marL="312547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931" y="2174221"/>
            <a:ext cx="4039810" cy="395262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574" y="1535148"/>
            <a:ext cx="4042497" cy="6390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390525" indent="0">
              <a:buNone/>
              <a:defRPr sz="1700" b="1"/>
            </a:lvl2pPr>
            <a:lvl3pPr marL="781685" indent="0">
              <a:buNone/>
              <a:defRPr sz="1500" b="1"/>
            </a:lvl3pPr>
            <a:lvl4pPr marL="1172210" indent="0">
              <a:buNone/>
              <a:defRPr sz="1400" b="1"/>
            </a:lvl4pPr>
            <a:lvl5pPr marL="1562735" indent="0">
              <a:buNone/>
              <a:defRPr sz="1400" b="1"/>
            </a:lvl5pPr>
            <a:lvl6pPr marL="1953895" indent="0">
              <a:buNone/>
              <a:defRPr sz="1400" b="1"/>
            </a:lvl6pPr>
            <a:lvl7pPr marL="2344420" indent="0">
              <a:buNone/>
              <a:defRPr sz="1400" b="1"/>
            </a:lvl7pPr>
            <a:lvl8pPr marL="2734945" indent="0">
              <a:buNone/>
              <a:defRPr sz="1400" b="1"/>
            </a:lvl8pPr>
            <a:lvl9pPr marL="312547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574" y="2174221"/>
            <a:ext cx="4042497" cy="395262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34" y="273497"/>
            <a:ext cx="3009027" cy="1161324"/>
          </a:xfrm>
          <a:prstGeom prst="rect">
            <a:avLst/>
          </a:prstGeo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15" y="273498"/>
            <a:ext cx="5112254" cy="585335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934" y="1434821"/>
            <a:ext cx="3009027" cy="46920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90525" indent="0">
              <a:buNone/>
              <a:defRPr sz="1000"/>
            </a:lvl2pPr>
            <a:lvl3pPr marL="781685" indent="0">
              <a:buNone/>
              <a:defRPr sz="900"/>
            </a:lvl3pPr>
            <a:lvl4pPr marL="1172210" indent="0">
              <a:buNone/>
              <a:defRPr sz="800"/>
            </a:lvl4pPr>
            <a:lvl5pPr marL="1562735" indent="0">
              <a:buNone/>
              <a:defRPr sz="800"/>
            </a:lvl5pPr>
            <a:lvl6pPr marL="1953895" indent="0">
              <a:buNone/>
              <a:defRPr sz="800"/>
            </a:lvl6pPr>
            <a:lvl7pPr marL="2344420" indent="0">
              <a:buNone/>
              <a:defRPr sz="800"/>
            </a:lvl7pPr>
            <a:lvl8pPr marL="2734945" indent="0">
              <a:buNone/>
              <a:defRPr sz="800"/>
            </a:lvl8pPr>
            <a:lvl9pPr marL="31254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84" y="4800600"/>
            <a:ext cx="5485862" cy="566232"/>
          </a:xfrm>
          <a:prstGeom prst="rect">
            <a:avLst/>
          </a:prstGeo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84" y="612960"/>
            <a:ext cx="548586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 marL="390525" indent="0">
              <a:buNone/>
              <a:defRPr sz="2400"/>
            </a:lvl2pPr>
            <a:lvl3pPr marL="781685" indent="0">
              <a:buNone/>
              <a:defRPr sz="2100"/>
            </a:lvl3pPr>
            <a:lvl4pPr marL="1172210" indent="0">
              <a:buNone/>
              <a:defRPr sz="1700"/>
            </a:lvl4pPr>
            <a:lvl5pPr marL="1562735" indent="0">
              <a:buNone/>
              <a:defRPr sz="1700"/>
            </a:lvl5pPr>
            <a:lvl6pPr marL="1953895" indent="0">
              <a:buNone/>
              <a:defRPr sz="1700"/>
            </a:lvl6pPr>
            <a:lvl7pPr marL="2344420" indent="0">
              <a:buNone/>
              <a:defRPr sz="1700"/>
            </a:lvl7pPr>
            <a:lvl8pPr marL="2734945" indent="0">
              <a:buNone/>
              <a:defRPr sz="1700"/>
            </a:lvl8pPr>
            <a:lvl9pPr marL="3125470" indent="0">
              <a:buNone/>
              <a:defRPr sz="17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84" y="5366833"/>
            <a:ext cx="5485862" cy="805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90525" indent="0">
              <a:buNone/>
              <a:defRPr sz="1000"/>
            </a:lvl2pPr>
            <a:lvl3pPr marL="781685" indent="0">
              <a:buNone/>
              <a:defRPr sz="900"/>
            </a:lvl3pPr>
            <a:lvl4pPr marL="1172210" indent="0">
              <a:buNone/>
              <a:defRPr sz="800"/>
            </a:lvl4pPr>
            <a:lvl5pPr marL="1562735" indent="0">
              <a:buNone/>
              <a:defRPr sz="800"/>
            </a:lvl5pPr>
            <a:lvl6pPr marL="1953895" indent="0">
              <a:buNone/>
              <a:defRPr sz="800"/>
            </a:lvl6pPr>
            <a:lvl7pPr marL="2344420" indent="0">
              <a:buNone/>
              <a:defRPr sz="800"/>
            </a:lvl7pPr>
            <a:lvl8pPr marL="2734945" indent="0">
              <a:buNone/>
              <a:defRPr sz="800"/>
            </a:lvl8pPr>
            <a:lvl9pPr marL="31254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NULL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cture 19" descr="http://100.cumt.edu.cn/guanhuai/images/xiaoming.gif"/>
          <p:cNvPicPr>
            <a:picLocks noChangeAspect="1" noChangeArrowheads="1"/>
          </p:cNvPicPr>
          <p:nvPr/>
        </p:nvPicPr>
        <p:blipFill>
          <a:blip r:embed="rId29" r:link="rId3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8535"/>
            <a:ext cx="1279528" cy="3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4"/>
          <p:cNvSpPr>
            <a:spLocks noChangeArrowheads="1"/>
          </p:cNvSpPr>
          <p:nvPr/>
        </p:nvSpPr>
        <p:spPr bwMode="gray">
          <a:xfrm>
            <a:off x="863340" y="480677"/>
            <a:ext cx="4679950" cy="14816"/>
          </a:xfrm>
          <a:prstGeom prst="rect">
            <a:avLst/>
          </a:prstGeom>
          <a:gradFill rotWithShape="0">
            <a:gsLst>
              <a:gs pos="0">
                <a:srgbClr val="0060C0"/>
              </a:gs>
              <a:gs pos="100000">
                <a:srgbClr val="CCECFF">
                  <a:alpha val="69000"/>
                </a:srgbClr>
              </a:gs>
            </a:gsLst>
            <a:lin ang="0" scaled="1"/>
          </a:gradFill>
          <a:ln>
            <a:noFill/>
          </a:ln>
        </p:spPr>
        <p:txBody>
          <a:bodyPr wrap="none" lIns="78136" tIns="39067" rIns="78136" bIns="39067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1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030" name="Picture 34" descr="杰出模板3"/>
          <p:cNvPicPr>
            <a:picLocks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r="3088"/>
          <a:stretch>
            <a:fillRect/>
          </a:stretch>
        </p:blipFill>
        <p:spPr bwMode="auto">
          <a:xfrm>
            <a:off x="5580512" y="-21052"/>
            <a:ext cx="3600000" cy="504000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35" descr="深色木质"/>
          <p:cNvSpPr txBox="1">
            <a:spLocks noChangeArrowheads="1"/>
          </p:cNvSpPr>
          <p:nvPr/>
        </p:nvSpPr>
        <p:spPr bwMode="auto">
          <a:xfrm>
            <a:off x="2267744" y="243887"/>
            <a:ext cx="3332162" cy="23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8136" tIns="39067" rIns="78136" bIns="39067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000" b="0" dirty="0">
                <a:solidFill>
                  <a:srgbClr val="006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CHINA UNIVERSITY OF MINING AND TECHNOLOGY</a:t>
            </a:r>
          </a:p>
        </p:txBody>
      </p:sp>
      <p:pic>
        <p:nvPicPr>
          <p:cNvPr id="2" name="Picture 16"/>
          <p:cNvPicPr>
            <a:picLocks noChangeArrowheads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1384"/>
            <a:ext cx="612000" cy="6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1F5C1F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39052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78168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172210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56273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400" b="1">
          <a:solidFill>
            <a:srgbClr val="00003C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20000"/>
        <a:buChar char="-"/>
        <a:defRPr sz="2700" b="1">
          <a:solidFill>
            <a:srgbClr val="00003C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»"/>
        <a:defRPr sz="2400" b="1">
          <a:solidFill>
            <a:srgbClr val="00003C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4pPr>
      <a:lvl5pPr marL="205613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5pPr>
      <a:lvl6pPr marL="244729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6pPr>
      <a:lvl7pPr marL="283845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7pPr>
      <a:lvl8pPr marL="3228975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8pPr>
      <a:lvl9pPr marL="361950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68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21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73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89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2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494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547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emf"/><Relationship Id="rId14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87.wmf"/><Relationship Id="rId3" Type="http://schemas.openxmlformats.org/officeDocument/2006/relationships/image" Target="../media/image82.emf"/><Relationship Id="rId7" Type="http://schemas.openxmlformats.org/officeDocument/2006/relationships/image" Target="../media/image84.emf"/><Relationship Id="rId12" Type="http://schemas.openxmlformats.org/officeDocument/2006/relationships/oleObject" Target="../embeddings/oleObject102.bin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86.wmf"/><Relationship Id="rId5" Type="http://schemas.openxmlformats.org/officeDocument/2006/relationships/image" Target="../media/image83.emf"/><Relationship Id="rId15" Type="http://schemas.openxmlformats.org/officeDocument/2006/relationships/image" Target="../media/image88.e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85.emf"/><Relationship Id="rId14" Type="http://schemas.openxmlformats.org/officeDocument/2006/relationships/oleObject" Target="../embeddings/oleObject103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.emf"/><Relationship Id="rId18" Type="http://schemas.openxmlformats.org/officeDocument/2006/relationships/oleObject" Target="../embeddings/oleObject112.bin"/><Relationship Id="rId26" Type="http://schemas.openxmlformats.org/officeDocument/2006/relationships/oleObject" Target="../embeddings/oleObject116.bin"/><Relationship Id="rId21" Type="http://schemas.openxmlformats.org/officeDocument/2006/relationships/image" Target="../media/image98.wmf"/><Relationship Id="rId34" Type="http://schemas.openxmlformats.org/officeDocument/2006/relationships/oleObject" Target="../embeddings/oleObject120.bin"/><Relationship Id="rId7" Type="http://schemas.openxmlformats.org/officeDocument/2006/relationships/image" Target="../media/image91.emf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96.wmf"/><Relationship Id="rId25" Type="http://schemas.openxmlformats.org/officeDocument/2006/relationships/image" Target="../media/image100.emf"/><Relationship Id="rId33" Type="http://schemas.openxmlformats.org/officeDocument/2006/relationships/image" Target="../media/image104.wmf"/><Relationship Id="rId2" Type="http://schemas.openxmlformats.org/officeDocument/2006/relationships/oleObject" Target="../embeddings/oleObject104.bin"/><Relationship Id="rId16" Type="http://schemas.openxmlformats.org/officeDocument/2006/relationships/oleObject" Target="../embeddings/oleObject111.bin"/><Relationship Id="rId20" Type="http://schemas.openxmlformats.org/officeDocument/2006/relationships/oleObject" Target="../embeddings/oleObject113.bin"/><Relationship Id="rId29" Type="http://schemas.openxmlformats.org/officeDocument/2006/relationships/image" Target="../media/image10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93.wmf"/><Relationship Id="rId24" Type="http://schemas.openxmlformats.org/officeDocument/2006/relationships/oleObject" Target="../embeddings/oleObject115.bin"/><Relationship Id="rId32" Type="http://schemas.openxmlformats.org/officeDocument/2006/relationships/oleObject" Target="../embeddings/oleObject119.bin"/><Relationship Id="rId37" Type="http://schemas.openxmlformats.org/officeDocument/2006/relationships/image" Target="../media/image106.wmf"/><Relationship Id="rId5" Type="http://schemas.openxmlformats.org/officeDocument/2006/relationships/image" Target="../media/image90.emf"/><Relationship Id="rId15" Type="http://schemas.openxmlformats.org/officeDocument/2006/relationships/image" Target="../media/image95.wmf"/><Relationship Id="rId23" Type="http://schemas.openxmlformats.org/officeDocument/2006/relationships/image" Target="../media/image99.wmf"/><Relationship Id="rId28" Type="http://schemas.openxmlformats.org/officeDocument/2006/relationships/oleObject" Target="../embeddings/oleObject117.bin"/><Relationship Id="rId36" Type="http://schemas.openxmlformats.org/officeDocument/2006/relationships/oleObject" Target="../embeddings/oleObject121.bin"/><Relationship Id="rId10" Type="http://schemas.openxmlformats.org/officeDocument/2006/relationships/oleObject" Target="../embeddings/oleObject108.bin"/><Relationship Id="rId19" Type="http://schemas.openxmlformats.org/officeDocument/2006/relationships/image" Target="../media/image97.emf"/><Relationship Id="rId31" Type="http://schemas.openxmlformats.org/officeDocument/2006/relationships/image" Target="../media/image103.w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92.emf"/><Relationship Id="rId14" Type="http://schemas.openxmlformats.org/officeDocument/2006/relationships/oleObject" Target="../embeddings/oleObject110.bin"/><Relationship Id="rId22" Type="http://schemas.openxmlformats.org/officeDocument/2006/relationships/oleObject" Target="../embeddings/oleObject114.bin"/><Relationship Id="rId27" Type="http://schemas.openxmlformats.org/officeDocument/2006/relationships/image" Target="../media/image101.wmf"/><Relationship Id="rId30" Type="http://schemas.openxmlformats.org/officeDocument/2006/relationships/oleObject" Target="../embeddings/oleObject118.bin"/><Relationship Id="rId35" Type="http://schemas.openxmlformats.org/officeDocument/2006/relationships/image" Target="../media/image105.emf"/><Relationship Id="rId8" Type="http://schemas.openxmlformats.org/officeDocument/2006/relationships/oleObject" Target="../embeddings/oleObject107.bin"/><Relationship Id="rId3" Type="http://schemas.openxmlformats.org/officeDocument/2006/relationships/image" Target="../media/image8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12.wmf"/><Relationship Id="rId18" Type="http://schemas.openxmlformats.org/officeDocument/2006/relationships/oleObject" Target="../embeddings/oleObject130.bin"/><Relationship Id="rId3" Type="http://schemas.openxmlformats.org/officeDocument/2006/relationships/image" Target="../media/image107.wmf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14.emf"/><Relationship Id="rId2" Type="http://schemas.openxmlformats.org/officeDocument/2006/relationships/oleObject" Target="../embeddings/oleObject122.bin"/><Relationship Id="rId16" Type="http://schemas.openxmlformats.org/officeDocument/2006/relationships/oleObject" Target="../embeddings/oleObject1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11.wmf"/><Relationship Id="rId5" Type="http://schemas.openxmlformats.org/officeDocument/2006/relationships/image" Target="../media/image108.wmf"/><Relationship Id="rId15" Type="http://schemas.openxmlformats.org/officeDocument/2006/relationships/image" Target="../media/image113.wmf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115.e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2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13" Type="http://schemas.openxmlformats.org/officeDocument/2006/relationships/image" Target="../media/image121.emf"/><Relationship Id="rId18" Type="http://schemas.openxmlformats.org/officeDocument/2006/relationships/oleObject" Target="../embeddings/oleObject139.bin"/><Relationship Id="rId3" Type="http://schemas.openxmlformats.org/officeDocument/2006/relationships/image" Target="../media/image116.emf"/><Relationship Id="rId7" Type="http://schemas.openxmlformats.org/officeDocument/2006/relationships/image" Target="../media/image118.emf"/><Relationship Id="rId12" Type="http://schemas.openxmlformats.org/officeDocument/2006/relationships/oleObject" Target="../embeddings/oleObject136.bin"/><Relationship Id="rId17" Type="http://schemas.openxmlformats.org/officeDocument/2006/relationships/image" Target="../media/image123.wmf"/><Relationship Id="rId2" Type="http://schemas.openxmlformats.org/officeDocument/2006/relationships/oleObject" Target="../embeddings/oleObject131.bin"/><Relationship Id="rId16" Type="http://schemas.openxmlformats.org/officeDocument/2006/relationships/oleObject" Target="../embeddings/oleObject1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3.bin"/><Relationship Id="rId11" Type="http://schemas.openxmlformats.org/officeDocument/2006/relationships/image" Target="../media/image120.wmf"/><Relationship Id="rId5" Type="http://schemas.openxmlformats.org/officeDocument/2006/relationships/image" Target="../media/image117.emf"/><Relationship Id="rId15" Type="http://schemas.openxmlformats.org/officeDocument/2006/relationships/image" Target="../media/image122.wmf"/><Relationship Id="rId10" Type="http://schemas.openxmlformats.org/officeDocument/2006/relationships/oleObject" Target="../embeddings/oleObject135.bin"/><Relationship Id="rId19" Type="http://schemas.openxmlformats.org/officeDocument/2006/relationships/image" Target="../media/image124.wmf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119.emf"/><Relationship Id="rId14" Type="http://schemas.openxmlformats.org/officeDocument/2006/relationships/oleObject" Target="../embeddings/oleObject137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32.emf"/><Relationship Id="rId26" Type="http://schemas.openxmlformats.org/officeDocument/2006/relationships/image" Target="../media/image136.wmf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34" Type="http://schemas.openxmlformats.org/officeDocument/2006/relationships/image" Target="../media/image140.wmf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29.e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33" Type="http://schemas.openxmlformats.org/officeDocument/2006/relationships/oleObject" Target="../embeddings/oleObject155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1.emf"/><Relationship Id="rId20" Type="http://schemas.openxmlformats.org/officeDocument/2006/relationships/image" Target="../media/image133.wmf"/><Relationship Id="rId29" Type="http://schemas.openxmlformats.org/officeDocument/2006/relationships/oleObject" Target="../embeddings/oleObject15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35.wmf"/><Relationship Id="rId32" Type="http://schemas.openxmlformats.org/officeDocument/2006/relationships/image" Target="../media/image139.wmf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137.wmf"/><Relationship Id="rId10" Type="http://schemas.openxmlformats.org/officeDocument/2006/relationships/image" Target="../media/image128.emf"/><Relationship Id="rId19" Type="http://schemas.openxmlformats.org/officeDocument/2006/relationships/oleObject" Target="../embeddings/oleObject148.bin"/><Relationship Id="rId31" Type="http://schemas.openxmlformats.org/officeDocument/2006/relationships/oleObject" Target="../embeddings/oleObject154.bin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30.emf"/><Relationship Id="rId22" Type="http://schemas.openxmlformats.org/officeDocument/2006/relationships/image" Target="../media/image134.wmf"/><Relationship Id="rId27" Type="http://schemas.openxmlformats.org/officeDocument/2006/relationships/oleObject" Target="../embeddings/oleObject152.bin"/><Relationship Id="rId30" Type="http://schemas.openxmlformats.org/officeDocument/2006/relationships/image" Target="../media/image138.wmf"/><Relationship Id="rId8" Type="http://schemas.openxmlformats.org/officeDocument/2006/relationships/image" Target="../media/image127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0.emf"/><Relationship Id="rId18" Type="http://schemas.openxmlformats.org/officeDocument/2006/relationships/oleObject" Target="../embeddings/oleObject163.bin"/><Relationship Id="rId26" Type="http://schemas.openxmlformats.org/officeDocument/2006/relationships/image" Target="../media/image147.wmf"/><Relationship Id="rId3" Type="http://schemas.openxmlformats.org/officeDocument/2006/relationships/image" Target="../media/image134.png"/><Relationship Id="rId21" Type="http://schemas.openxmlformats.org/officeDocument/2006/relationships/image" Target="../media/image144.wmf"/><Relationship Id="rId34" Type="http://schemas.openxmlformats.org/officeDocument/2006/relationships/image" Target="../media/image150.wmf"/><Relationship Id="rId7" Type="http://schemas.openxmlformats.org/officeDocument/2006/relationships/image" Target="../media/image127.emf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143.wmf"/><Relationship Id="rId25" Type="http://schemas.openxmlformats.org/officeDocument/2006/relationships/oleObject" Target="../embeddings/oleObject166.bin"/><Relationship Id="rId33" Type="http://schemas.openxmlformats.org/officeDocument/2006/relationships/oleObject" Target="../embeddings/oleObject171.bin"/><Relationship Id="rId16" Type="http://schemas.openxmlformats.org/officeDocument/2006/relationships/oleObject" Target="../embeddings/oleObject162.bin"/><Relationship Id="rId20" Type="http://schemas.openxmlformats.org/officeDocument/2006/relationships/oleObject" Target="../embeddings/oleObject164.bin"/><Relationship Id="rId29" Type="http://schemas.openxmlformats.org/officeDocument/2006/relationships/image" Target="../media/image14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7.bin"/><Relationship Id="rId11" Type="http://schemas.openxmlformats.org/officeDocument/2006/relationships/image" Target="../media/image128.emf"/><Relationship Id="rId24" Type="http://schemas.openxmlformats.org/officeDocument/2006/relationships/image" Target="../media/image146.wmf"/><Relationship Id="rId32" Type="http://schemas.openxmlformats.org/officeDocument/2006/relationships/image" Target="../media/image149.wmf"/><Relationship Id="rId5" Type="http://schemas.openxmlformats.org/officeDocument/2006/relationships/image" Target="../media/image141.wmf"/><Relationship Id="rId15" Type="http://schemas.openxmlformats.org/officeDocument/2006/relationships/image" Target="../media/image131.emf"/><Relationship Id="rId23" Type="http://schemas.openxmlformats.org/officeDocument/2006/relationships/oleObject" Target="../embeddings/oleObject165.bin"/><Relationship Id="rId28" Type="http://schemas.openxmlformats.org/officeDocument/2006/relationships/oleObject" Target="../embeddings/oleObject168.bin"/><Relationship Id="rId36" Type="http://schemas.openxmlformats.org/officeDocument/2006/relationships/image" Target="../media/image151.wmf"/><Relationship Id="rId10" Type="http://schemas.openxmlformats.org/officeDocument/2006/relationships/oleObject" Target="../embeddings/oleObject159.bin"/><Relationship Id="rId19" Type="http://schemas.openxmlformats.org/officeDocument/2006/relationships/image" Target="../media/image138.wmf"/><Relationship Id="rId31" Type="http://schemas.openxmlformats.org/officeDocument/2006/relationships/oleObject" Target="../embeddings/oleObject170.bin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42.wmf"/><Relationship Id="rId14" Type="http://schemas.openxmlformats.org/officeDocument/2006/relationships/oleObject" Target="../embeddings/oleObject161.bin"/><Relationship Id="rId22" Type="http://schemas.openxmlformats.org/officeDocument/2006/relationships/image" Target="../media/image145.png"/><Relationship Id="rId27" Type="http://schemas.openxmlformats.org/officeDocument/2006/relationships/oleObject" Target="../embeddings/oleObject167.bin"/><Relationship Id="rId30" Type="http://schemas.openxmlformats.org/officeDocument/2006/relationships/oleObject" Target="../embeddings/oleObject169.bin"/><Relationship Id="rId35" Type="http://schemas.openxmlformats.org/officeDocument/2006/relationships/oleObject" Target="../embeddings/oleObject172.bin"/><Relationship Id="rId8" Type="http://schemas.openxmlformats.org/officeDocument/2006/relationships/oleObject" Target="../embeddings/oleObject15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oleObject" Target="../embeddings/oleObject17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3.wmf"/><Relationship Id="rId4" Type="http://schemas.openxmlformats.org/officeDocument/2006/relationships/oleObject" Target="../embeddings/oleObject17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155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154.w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oleObject" Target="../embeddings/oleObject175.bin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156.tm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13" Type="http://schemas.openxmlformats.org/officeDocument/2006/relationships/image" Target="../media/image162.emf"/><Relationship Id="rId18" Type="http://schemas.openxmlformats.org/officeDocument/2006/relationships/oleObject" Target="../embeddings/oleObject184.bin"/><Relationship Id="rId3" Type="http://schemas.openxmlformats.org/officeDocument/2006/relationships/image" Target="../media/image157.emf"/><Relationship Id="rId21" Type="http://schemas.openxmlformats.org/officeDocument/2006/relationships/image" Target="../media/image166.wmf"/><Relationship Id="rId7" Type="http://schemas.openxmlformats.org/officeDocument/2006/relationships/image" Target="../media/image159.emf"/><Relationship Id="rId12" Type="http://schemas.openxmlformats.org/officeDocument/2006/relationships/oleObject" Target="../embeddings/oleObject181.bin"/><Relationship Id="rId17" Type="http://schemas.openxmlformats.org/officeDocument/2006/relationships/image" Target="../media/image164.emf"/><Relationship Id="rId2" Type="http://schemas.openxmlformats.org/officeDocument/2006/relationships/oleObject" Target="../embeddings/oleObject176.bin"/><Relationship Id="rId16" Type="http://schemas.openxmlformats.org/officeDocument/2006/relationships/oleObject" Target="../embeddings/oleObject183.bin"/><Relationship Id="rId20" Type="http://schemas.openxmlformats.org/officeDocument/2006/relationships/oleObject" Target="../embeddings/oleObject18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8.bin"/><Relationship Id="rId11" Type="http://schemas.openxmlformats.org/officeDocument/2006/relationships/image" Target="../media/image161.emf"/><Relationship Id="rId5" Type="http://schemas.openxmlformats.org/officeDocument/2006/relationships/image" Target="../media/image158.emf"/><Relationship Id="rId15" Type="http://schemas.openxmlformats.org/officeDocument/2006/relationships/image" Target="../media/image163.emf"/><Relationship Id="rId10" Type="http://schemas.openxmlformats.org/officeDocument/2006/relationships/oleObject" Target="../embeddings/oleObject180.bin"/><Relationship Id="rId19" Type="http://schemas.openxmlformats.org/officeDocument/2006/relationships/image" Target="../media/image165.emf"/><Relationship Id="rId4" Type="http://schemas.openxmlformats.org/officeDocument/2006/relationships/oleObject" Target="../embeddings/oleObject177.bin"/><Relationship Id="rId9" Type="http://schemas.openxmlformats.org/officeDocument/2006/relationships/image" Target="../media/image160.emf"/><Relationship Id="rId14" Type="http://schemas.openxmlformats.org/officeDocument/2006/relationships/oleObject" Target="../embeddings/oleObject18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13" Type="http://schemas.openxmlformats.org/officeDocument/2006/relationships/oleObject" Target="../embeddings/oleObject191.bin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7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e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7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5.bin"/><Relationship Id="rId13" Type="http://schemas.openxmlformats.org/officeDocument/2006/relationships/image" Target="../media/image177.wmf"/><Relationship Id="rId3" Type="http://schemas.openxmlformats.org/officeDocument/2006/relationships/image" Target="../media/image173.emf"/><Relationship Id="rId7" Type="http://schemas.openxmlformats.org/officeDocument/2006/relationships/image" Target="../media/image175.wmf"/><Relationship Id="rId12" Type="http://schemas.openxmlformats.org/officeDocument/2006/relationships/oleObject" Target="../embeddings/oleObject197.bin"/><Relationship Id="rId2" Type="http://schemas.openxmlformats.org/officeDocument/2006/relationships/oleObject" Target="../embeddings/oleObject19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4.bin"/><Relationship Id="rId11" Type="http://schemas.openxmlformats.org/officeDocument/2006/relationships/image" Target="../media/image159.emf"/><Relationship Id="rId5" Type="http://schemas.openxmlformats.org/officeDocument/2006/relationships/image" Target="../media/image174.emf"/><Relationship Id="rId10" Type="http://schemas.openxmlformats.org/officeDocument/2006/relationships/oleObject" Target="../embeddings/oleObject196.bin"/><Relationship Id="rId4" Type="http://schemas.openxmlformats.org/officeDocument/2006/relationships/oleObject" Target="../embeddings/oleObject193.bin"/><Relationship Id="rId9" Type="http://schemas.openxmlformats.org/officeDocument/2006/relationships/image" Target="../media/image17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oleObject" Target="../embeddings/oleObject199.bin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78.emf"/><Relationship Id="rId17" Type="http://schemas.openxmlformats.org/officeDocument/2006/relationships/image" Target="../media/image156.tmp"/><Relationship Id="rId2" Type="http://schemas.openxmlformats.org/officeDocument/2006/relationships/tags" Target="../tags/tag12.xml"/><Relationship Id="rId16" Type="http://schemas.openxmlformats.org/officeDocument/2006/relationships/image" Target="../media/image180.wmf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oleObject" Target="../embeddings/oleObject198.bin"/><Relationship Id="rId5" Type="http://schemas.openxmlformats.org/officeDocument/2006/relationships/tags" Target="../tags/tag15.xml"/><Relationship Id="rId15" Type="http://schemas.openxmlformats.org/officeDocument/2006/relationships/oleObject" Target="../embeddings/oleObject200.bin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7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3.bin"/><Relationship Id="rId13" Type="http://schemas.openxmlformats.org/officeDocument/2006/relationships/image" Target="../media/image185.emf"/><Relationship Id="rId3" Type="http://schemas.openxmlformats.org/officeDocument/2006/relationships/image" Target="../media/image178.emf"/><Relationship Id="rId7" Type="http://schemas.openxmlformats.org/officeDocument/2006/relationships/image" Target="../media/image182.emf"/><Relationship Id="rId12" Type="http://schemas.openxmlformats.org/officeDocument/2006/relationships/oleObject" Target="../embeddings/oleObject205.bin"/><Relationship Id="rId17" Type="http://schemas.openxmlformats.org/officeDocument/2006/relationships/image" Target="../media/image187.emf"/><Relationship Id="rId2" Type="http://schemas.openxmlformats.org/officeDocument/2006/relationships/oleObject" Target="../embeddings/oleObject198.bin"/><Relationship Id="rId16" Type="http://schemas.openxmlformats.org/officeDocument/2006/relationships/oleObject" Target="../embeddings/oleObject2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2.bin"/><Relationship Id="rId11" Type="http://schemas.openxmlformats.org/officeDocument/2006/relationships/image" Target="../media/image184.emf"/><Relationship Id="rId5" Type="http://schemas.openxmlformats.org/officeDocument/2006/relationships/image" Target="../media/image181.emf"/><Relationship Id="rId15" Type="http://schemas.openxmlformats.org/officeDocument/2006/relationships/image" Target="../media/image186.wmf"/><Relationship Id="rId10" Type="http://schemas.openxmlformats.org/officeDocument/2006/relationships/oleObject" Target="../embeddings/oleObject204.bin"/><Relationship Id="rId4" Type="http://schemas.openxmlformats.org/officeDocument/2006/relationships/oleObject" Target="../embeddings/oleObject201.bin"/><Relationship Id="rId9" Type="http://schemas.openxmlformats.org/officeDocument/2006/relationships/image" Target="../media/image183.emf"/><Relationship Id="rId14" Type="http://schemas.openxmlformats.org/officeDocument/2006/relationships/oleObject" Target="../embeddings/oleObject20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13" Type="http://schemas.openxmlformats.org/officeDocument/2006/relationships/image" Target="../media/image190.wmf"/><Relationship Id="rId3" Type="http://schemas.openxmlformats.org/officeDocument/2006/relationships/image" Target="../media/image185.emf"/><Relationship Id="rId7" Type="http://schemas.openxmlformats.org/officeDocument/2006/relationships/image" Target="../media/image188.emf"/><Relationship Id="rId12" Type="http://schemas.openxmlformats.org/officeDocument/2006/relationships/oleObject" Target="../embeddings/oleObject213.bin"/><Relationship Id="rId2" Type="http://schemas.openxmlformats.org/officeDocument/2006/relationships/oleObject" Target="../embeddings/oleObject20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0.bin"/><Relationship Id="rId11" Type="http://schemas.openxmlformats.org/officeDocument/2006/relationships/image" Target="../media/image178.emf"/><Relationship Id="rId5" Type="http://schemas.openxmlformats.org/officeDocument/2006/relationships/image" Target="../media/image186.wmf"/><Relationship Id="rId10" Type="http://schemas.openxmlformats.org/officeDocument/2006/relationships/oleObject" Target="../embeddings/oleObject212.bin"/><Relationship Id="rId4" Type="http://schemas.openxmlformats.org/officeDocument/2006/relationships/oleObject" Target="../embeddings/oleObject209.bin"/><Relationship Id="rId9" Type="http://schemas.openxmlformats.org/officeDocument/2006/relationships/image" Target="../media/image18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13" Type="http://schemas.openxmlformats.org/officeDocument/2006/relationships/image" Target="../media/image196.emf"/><Relationship Id="rId3" Type="http://schemas.openxmlformats.org/officeDocument/2006/relationships/image" Target="../media/image191.emf"/><Relationship Id="rId7" Type="http://schemas.openxmlformats.org/officeDocument/2006/relationships/image" Target="../media/image193.emf"/><Relationship Id="rId12" Type="http://schemas.openxmlformats.org/officeDocument/2006/relationships/oleObject" Target="../embeddings/oleObject219.bin"/><Relationship Id="rId2" Type="http://schemas.openxmlformats.org/officeDocument/2006/relationships/oleObject" Target="../embeddings/oleObject2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6.bin"/><Relationship Id="rId11" Type="http://schemas.openxmlformats.org/officeDocument/2006/relationships/image" Target="../media/image195.emf"/><Relationship Id="rId5" Type="http://schemas.openxmlformats.org/officeDocument/2006/relationships/image" Target="../media/image192.emf"/><Relationship Id="rId10" Type="http://schemas.openxmlformats.org/officeDocument/2006/relationships/oleObject" Target="../embeddings/oleObject218.bin"/><Relationship Id="rId4" Type="http://schemas.openxmlformats.org/officeDocument/2006/relationships/oleObject" Target="../embeddings/oleObject215.bin"/><Relationship Id="rId9" Type="http://schemas.openxmlformats.org/officeDocument/2006/relationships/image" Target="../media/image19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13" Type="http://schemas.openxmlformats.org/officeDocument/2006/relationships/image" Target="../media/image202.emf"/><Relationship Id="rId18" Type="http://schemas.openxmlformats.org/officeDocument/2006/relationships/oleObject" Target="../embeddings/oleObject228.bin"/><Relationship Id="rId3" Type="http://schemas.openxmlformats.org/officeDocument/2006/relationships/image" Target="../media/image197.emf"/><Relationship Id="rId21" Type="http://schemas.openxmlformats.org/officeDocument/2006/relationships/image" Target="../media/image206.wmf"/><Relationship Id="rId7" Type="http://schemas.openxmlformats.org/officeDocument/2006/relationships/image" Target="../media/image199.emf"/><Relationship Id="rId12" Type="http://schemas.openxmlformats.org/officeDocument/2006/relationships/oleObject" Target="../embeddings/oleObject225.bin"/><Relationship Id="rId17" Type="http://schemas.openxmlformats.org/officeDocument/2006/relationships/image" Target="../media/image204.emf"/><Relationship Id="rId2" Type="http://schemas.openxmlformats.org/officeDocument/2006/relationships/oleObject" Target="../embeddings/oleObject220.bin"/><Relationship Id="rId16" Type="http://schemas.openxmlformats.org/officeDocument/2006/relationships/oleObject" Target="../embeddings/oleObject227.bin"/><Relationship Id="rId20" Type="http://schemas.openxmlformats.org/officeDocument/2006/relationships/oleObject" Target="../embeddings/oleObject2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2.bin"/><Relationship Id="rId11" Type="http://schemas.openxmlformats.org/officeDocument/2006/relationships/image" Target="../media/image201.emf"/><Relationship Id="rId5" Type="http://schemas.openxmlformats.org/officeDocument/2006/relationships/image" Target="../media/image198.emf"/><Relationship Id="rId15" Type="http://schemas.openxmlformats.org/officeDocument/2006/relationships/image" Target="../media/image203.emf"/><Relationship Id="rId10" Type="http://schemas.openxmlformats.org/officeDocument/2006/relationships/oleObject" Target="../embeddings/oleObject224.bin"/><Relationship Id="rId19" Type="http://schemas.openxmlformats.org/officeDocument/2006/relationships/image" Target="../media/image205.wmf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200.emf"/><Relationship Id="rId14" Type="http://schemas.openxmlformats.org/officeDocument/2006/relationships/oleObject" Target="../embeddings/oleObject22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emf"/><Relationship Id="rId2" Type="http://schemas.openxmlformats.org/officeDocument/2006/relationships/oleObject" Target="../embeddings/oleObject23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8.emf"/><Relationship Id="rId4" Type="http://schemas.openxmlformats.org/officeDocument/2006/relationships/oleObject" Target="../embeddings/oleObject23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emf"/><Relationship Id="rId2" Type="http://schemas.openxmlformats.org/officeDocument/2006/relationships/oleObject" Target="../embeddings/oleObject23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0.emf"/><Relationship Id="rId4" Type="http://schemas.openxmlformats.org/officeDocument/2006/relationships/oleObject" Target="../embeddings/oleObject23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4.bin"/><Relationship Id="rId2" Type="http://schemas.openxmlformats.org/officeDocument/2006/relationships/image" Target="../media/image21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13" Type="http://schemas.openxmlformats.org/officeDocument/2006/relationships/image" Target="../media/image217.emf"/><Relationship Id="rId3" Type="http://schemas.openxmlformats.org/officeDocument/2006/relationships/image" Target="../media/image212.emf"/><Relationship Id="rId7" Type="http://schemas.openxmlformats.org/officeDocument/2006/relationships/image" Target="../media/image214.wmf"/><Relationship Id="rId12" Type="http://schemas.openxmlformats.org/officeDocument/2006/relationships/oleObject" Target="../embeddings/oleObject240.bin"/><Relationship Id="rId2" Type="http://schemas.openxmlformats.org/officeDocument/2006/relationships/oleObject" Target="../embeddings/oleObject235.bin"/><Relationship Id="rId16" Type="http://schemas.openxmlformats.org/officeDocument/2006/relationships/oleObject" Target="../embeddings/oleObject24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37.bin"/><Relationship Id="rId11" Type="http://schemas.openxmlformats.org/officeDocument/2006/relationships/image" Target="../media/image216.emf"/><Relationship Id="rId5" Type="http://schemas.openxmlformats.org/officeDocument/2006/relationships/image" Target="../media/image213.emf"/><Relationship Id="rId15" Type="http://schemas.openxmlformats.org/officeDocument/2006/relationships/image" Target="../media/image218.wmf"/><Relationship Id="rId10" Type="http://schemas.openxmlformats.org/officeDocument/2006/relationships/oleObject" Target="../embeddings/oleObject239.bin"/><Relationship Id="rId4" Type="http://schemas.openxmlformats.org/officeDocument/2006/relationships/oleObject" Target="../embeddings/oleObject236.bin"/><Relationship Id="rId9" Type="http://schemas.openxmlformats.org/officeDocument/2006/relationships/image" Target="../media/image215.emf"/><Relationship Id="rId14" Type="http://schemas.openxmlformats.org/officeDocument/2006/relationships/oleObject" Target="../embeddings/oleObject24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6.bin"/><Relationship Id="rId13" Type="http://schemas.openxmlformats.org/officeDocument/2006/relationships/image" Target="../media/image224.emf"/><Relationship Id="rId3" Type="http://schemas.openxmlformats.org/officeDocument/2006/relationships/image" Target="../media/image219.emf"/><Relationship Id="rId7" Type="http://schemas.openxmlformats.org/officeDocument/2006/relationships/image" Target="../media/image221.emf"/><Relationship Id="rId12" Type="http://schemas.openxmlformats.org/officeDocument/2006/relationships/oleObject" Target="../embeddings/oleObject248.bin"/><Relationship Id="rId2" Type="http://schemas.openxmlformats.org/officeDocument/2006/relationships/oleObject" Target="../embeddings/oleObject24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45.bin"/><Relationship Id="rId11" Type="http://schemas.openxmlformats.org/officeDocument/2006/relationships/image" Target="../media/image223.emf"/><Relationship Id="rId5" Type="http://schemas.openxmlformats.org/officeDocument/2006/relationships/image" Target="../media/image220.emf"/><Relationship Id="rId10" Type="http://schemas.openxmlformats.org/officeDocument/2006/relationships/oleObject" Target="../embeddings/oleObject247.bin"/><Relationship Id="rId4" Type="http://schemas.openxmlformats.org/officeDocument/2006/relationships/oleObject" Target="../embeddings/oleObject244.bin"/><Relationship Id="rId9" Type="http://schemas.openxmlformats.org/officeDocument/2006/relationships/image" Target="../media/image222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9" Type="http://schemas.openxmlformats.org/officeDocument/2006/relationships/image" Target="../media/image32.wmf"/><Relationship Id="rId21" Type="http://schemas.openxmlformats.org/officeDocument/2006/relationships/image" Target="../media/image23.wmf"/><Relationship Id="rId34" Type="http://schemas.openxmlformats.org/officeDocument/2006/relationships/oleObject" Target="../embeddings/oleObject25.bin"/><Relationship Id="rId42" Type="http://schemas.openxmlformats.org/officeDocument/2006/relationships/oleObject" Target="../embeddings/oleObject29.bin"/><Relationship Id="rId47" Type="http://schemas.openxmlformats.org/officeDocument/2006/relationships/image" Target="../media/image36.wmf"/><Relationship Id="rId50" Type="http://schemas.openxmlformats.org/officeDocument/2006/relationships/image" Target="../media/image37.wmf"/><Relationship Id="rId55" Type="http://schemas.openxmlformats.org/officeDocument/2006/relationships/image" Target="../media/image39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29" Type="http://schemas.openxmlformats.org/officeDocument/2006/relationships/image" Target="../media/image27.wmf"/><Relationship Id="rId11" Type="http://schemas.openxmlformats.org/officeDocument/2006/relationships/image" Target="../media/image18.wmf"/><Relationship Id="rId24" Type="http://schemas.openxmlformats.org/officeDocument/2006/relationships/oleObject" Target="../embeddings/oleObject20.bin"/><Relationship Id="rId32" Type="http://schemas.openxmlformats.org/officeDocument/2006/relationships/oleObject" Target="../embeddings/oleObject24.bin"/><Relationship Id="rId37" Type="http://schemas.openxmlformats.org/officeDocument/2006/relationships/image" Target="../media/image31.wmf"/><Relationship Id="rId40" Type="http://schemas.openxmlformats.org/officeDocument/2006/relationships/oleObject" Target="../embeddings/oleObject28.bin"/><Relationship Id="rId45" Type="http://schemas.openxmlformats.org/officeDocument/2006/relationships/image" Target="../media/image35.wmf"/><Relationship Id="rId53" Type="http://schemas.openxmlformats.org/officeDocument/2006/relationships/oleObject" Target="../embeddings/oleObject35.bin"/><Relationship Id="rId5" Type="http://schemas.openxmlformats.org/officeDocument/2006/relationships/image" Target="../media/image15.wmf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7.e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6.wmf"/><Relationship Id="rId30" Type="http://schemas.openxmlformats.org/officeDocument/2006/relationships/oleObject" Target="../embeddings/oleObject23.bin"/><Relationship Id="rId35" Type="http://schemas.openxmlformats.org/officeDocument/2006/relationships/image" Target="../media/image30.wmf"/><Relationship Id="rId43" Type="http://schemas.openxmlformats.org/officeDocument/2006/relationships/image" Target="../media/image34.wmf"/><Relationship Id="rId48" Type="http://schemas.openxmlformats.org/officeDocument/2006/relationships/oleObject" Target="../embeddings/oleObject32.bin"/><Relationship Id="rId56" Type="http://schemas.openxmlformats.org/officeDocument/2006/relationships/oleObject" Target="../embeddings/oleObject37.bin"/><Relationship Id="rId8" Type="http://schemas.openxmlformats.org/officeDocument/2006/relationships/oleObject" Target="../embeddings/oleObject12.bin"/><Relationship Id="rId51" Type="http://schemas.openxmlformats.org/officeDocument/2006/relationships/oleObject" Target="../embeddings/oleObject34.bin"/><Relationship Id="rId3" Type="http://schemas.openxmlformats.org/officeDocument/2006/relationships/image" Target="../media/image14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21.wmf"/><Relationship Id="rId25" Type="http://schemas.openxmlformats.org/officeDocument/2006/relationships/image" Target="../media/image25.wmf"/><Relationship Id="rId33" Type="http://schemas.openxmlformats.org/officeDocument/2006/relationships/image" Target="../media/image29.wmf"/><Relationship Id="rId38" Type="http://schemas.openxmlformats.org/officeDocument/2006/relationships/oleObject" Target="../embeddings/oleObject27.bin"/><Relationship Id="rId46" Type="http://schemas.openxmlformats.org/officeDocument/2006/relationships/oleObject" Target="../embeddings/oleObject31.bin"/><Relationship Id="rId20" Type="http://schemas.openxmlformats.org/officeDocument/2006/relationships/oleObject" Target="../embeddings/oleObject18.bin"/><Relationship Id="rId41" Type="http://schemas.openxmlformats.org/officeDocument/2006/relationships/image" Target="../media/image33.wmf"/><Relationship Id="rId54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5" Type="http://schemas.openxmlformats.org/officeDocument/2006/relationships/image" Target="../media/image20.wmf"/><Relationship Id="rId23" Type="http://schemas.openxmlformats.org/officeDocument/2006/relationships/image" Target="../media/image24.wmf"/><Relationship Id="rId28" Type="http://schemas.openxmlformats.org/officeDocument/2006/relationships/oleObject" Target="../embeddings/oleObject22.bin"/><Relationship Id="rId36" Type="http://schemas.openxmlformats.org/officeDocument/2006/relationships/oleObject" Target="../embeddings/oleObject26.bin"/><Relationship Id="rId49" Type="http://schemas.openxmlformats.org/officeDocument/2006/relationships/oleObject" Target="../embeddings/oleObject33.bin"/><Relationship Id="rId57" Type="http://schemas.openxmlformats.org/officeDocument/2006/relationships/image" Target="../media/image40.wmf"/><Relationship Id="rId10" Type="http://schemas.openxmlformats.org/officeDocument/2006/relationships/oleObject" Target="../embeddings/oleObject13.bin"/><Relationship Id="rId31" Type="http://schemas.openxmlformats.org/officeDocument/2006/relationships/image" Target="../media/image28.wmf"/><Relationship Id="rId44" Type="http://schemas.openxmlformats.org/officeDocument/2006/relationships/oleObject" Target="../embeddings/oleObject30.bin"/><Relationship Id="rId52" Type="http://schemas.openxmlformats.org/officeDocument/2006/relationships/image" Target="../media/image38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wmf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0.bin"/><Relationship Id="rId39" Type="http://schemas.openxmlformats.org/officeDocument/2006/relationships/image" Target="../media/image33.wmf"/><Relationship Id="rId21" Type="http://schemas.openxmlformats.org/officeDocument/2006/relationships/image" Target="../media/image23.wmf"/><Relationship Id="rId34" Type="http://schemas.openxmlformats.org/officeDocument/2006/relationships/oleObject" Target="../embeddings/oleObject54.bin"/><Relationship Id="rId42" Type="http://schemas.openxmlformats.org/officeDocument/2006/relationships/oleObject" Target="../embeddings/oleObject58.bin"/><Relationship Id="rId47" Type="http://schemas.openxmlformats.org/officeDocument/2006/relationships/oleObject" Target="../embeddings/oleObject61.bin"/><Relationship Id="rId50" Type="http://schemas.openxmlformats.org/officeDocument/2006/relationships/oleObject" Target="../embeddings/oleObject63.bin"/><Relationship Id="rId7" Type="http://schemas.openxmlformats.org/officeDocument/2006/relationships/image" Target="../media/image43.emf"/><Relationship Id="rId2" Type="http://schemas.openxmlformats.org/officeDocument/2006/relationships/oleObject" Target="../embeddings/oleObject38.bin"/><Relationship Id="rId16" Type="http://schemas.openxmlformats.org/officeDocument/2006/relationships/oleObject" Target="../embeddings/oleObject45.bin"/><Relationship Id="rId29" Type="http://schemas.openxmlformats.org/officeDocument/2006/relationships/image" Target="../media/image27.wmf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49.bin"/><Relationship Id="rId32" Type="http://schemas.openxmlformats.org/officeDocument/2006/relationships/oleObject" Target="../embeddings/oleObject53.bin"/><Relationship Id="rId37" Type="http://schemas.openxmlformats.org/officeDocument/2006/relationships/image" Target="../media/image31.wmf"/><Relationship Id="rId40" Type="http://schemas.openxmlformats.org/officeDocument/2006/relationships/oleObject" Target="../embeddings/oleObject57.bin"/><Relationship Id="rId45" Type="http://schemas.openxmlformats.org/officeDocument/2006/relationships/image" Target="../media/image36.wmf"/><Relationship Id="rId5" Type="http://schemas.openxmlformats.org/officeDocument/2006/relationships/image" Target="../media/image42.emf"/><Relationship Id="rId15" Type="http://schemas.openxmlformats.org/officeDocument/2006/relationships/image" Target="../media/image46.wmf"/><Relationship Id="rId23" Type="http://schemas.openxmlformats.org/officeDocument/2006/relationships/image" Target="../media/image24.wmf"/><Relationship Id="rId28" Type="http://schemas.openxmlformats.org/officeDocument/2006/relationships/oleObject" Target="../embeddings/oleObject51.bin"/><Relationship Id="rId36" Type="http://schemas.openxmlformats.org/officeDocument/2006/relationships/oleObject" Target="../embeddings/oleObject55.bin"/><Relationship Id="rId49" Type="http://schemas.openxmlformats.org/officeDocument/2006/relationships/image" Target="../media/image50.w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22.wmf"/><Relationship Id="rId31" Type="http://schemas.openxmlformats.org/officeDocument/2006/relationships/image" Target="../media/image28.wmf"/><Relationship Id="rId44" Type="http://schemas.openxmlformats.org/officeDocument/2006/relationships/oleObject" Target="../embeddings/oleObject59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17.emf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48.bin"/><Relationship Id="rId27" Type="http://schemas.openxmlformats.org/officeDocument/2006/relationships/image" Target="../media/image26.wmf"/><Relationship Id="rId30" Type="http://schemas.openxmlformats.org/officeDocument/2006/relationships/oleObject" Target="../embeddings/oleObject52.bin"/><Relationship Id="rId35" Type="http://schemas.openxmlformats.org/officeDocument/2006/relationships/image" Target="../media/image30.wmf"/><Relationship Id="rId43" Type="http://schemas.openxmlformats.org/officeDocument/2006/relationships/image" Target="../media/image49.wmf"/><Relationship Id="rId48" Type="http://schemas.openxmlformats.org/officeDocument/2006/relationships/oleObject" Target="../embeddings/oleObject62.bin"/><Relationship Id="rId8" Type="http://schemas.openxmlformats.org/officeDocument/2006/relationships/oleObject" Target="../embeddings/oleObject41.bin"/><Relationship Id="rId3" Type="http://schemas.openxmlformats.org/officeDocument/2006/relationships/image" Target="../media/image41.e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7.wmf"/><Relationship Id="rId25" Type="http://schemas.openxmlformats.org/officeDocument/2006/relationships/image" Target="../media/image25.wmf"/><Relationship Id="rId33" Type="http://schemas.openxmlformats.org/officeDocument/2006/relationships/image" Target="../media/image29.wmf"/><Relationship Id="rId38" Type="http://schemas.openxmlformats.org/officeDocument/2006/relationships/oleObject" Target="../embeddings/oleObject56.bin"/><Relationship Id="rId46" Type="http://schemas.openxmlformats.org/officeDocument/2006/relationships/oleObject" Target="../embeddings/oleObject60.bin"/><Relationship Id="rId20" Type="http://schemas.openxmlformats.org/officeDocument/2006/relationships/oleObject" Target="../embeddings/oleObject47.bin"/><Relationship Id="rId41" Type="http://schemas.openxmlformats.org/officeDocument/2006/relationships/image" Target="../media/image4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51.emf"/><Relationship Id="rId7" Type="http://schemas.openxmlformats.org/officeDocument/2006/relationships/image" Target="../media/image53.e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52.e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5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56.emf"/><Relationship Id="rId4" Type="http://schemas.openxmlformats.org/officeDocument/2006/relationships/oleObject" Target="../embeddings/oleObject69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emf"/><Relationship Id="rId18" Type="http://schemas.openxmlformats.org/officeDocument/2006/relationships/oleObject" Target="../embeddings/oleObject79.bin"/><Relationship Id="rId26" Type="http://schemas.openxmlformats.org/officeDocument/2006/relationships/oleObject" Target="../embeddings/oleObject83.bin"/><Relationship Id="rId21" Type="http://schemas.openxmlformats.org/officeDocument/2006/relationships/image" Target="../media/image67.emf"/><Relationship Id="rId34" Type="http://schemas.openxmlformats.org/officeDocument/2006/relationships/oleObject" Target="../embeddings/oleObject87.bin"/><Relationship Id="rId7" Type="http://schemas.openxmlformats.org/officeDocument/2006/relationships/image" Target="../media/image60.e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65.wmf"/><Relationship Id="rId25" Type="http://schemas.openxmlformats.org/officeDocument/2006/relationships/image" Target="../media/image69.wmf"/><Relationship Id="rId33" Type="http://schemas.openxmlformats.org/officeDocument/2006/relationships/image" Target="../media/image72.wmf"/><Relationship Id="rId2" Type="http://schemas.openxmlformats.org/officeDocument/2006/relationships/oleObject" Target="../embeddings/oleObject71.bin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29" Type="http://schemas.openxmlformats.org/officeDocument/2006/relationships/image" Target="../media/image7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62.emf"/><Relationship Id="rId24" Type="http://schemas.openxmlformats.org/officeDocument/2006/relationships/oleObject" Target="../embeddings/oleObject82.bin"/><Relationship Id="rId32" Type="http://schemas.openxmlformats.org/officeDocument/2006/relationships/oleObject" Target="../embeddings/oleObject86.bin"/><Relationship Id="rId37" Type="http://schemas.openxmlformats.org/officeDocument/2006/relationships/image" Target="../media/image74.wmf"/><Relationship Id="rId5" Type="http://schemas.openxmlformats.org/officeDocument/2006/relationships/image" Target="../media/image59.emf"/><Relationship Id="rId15" Type="http://schemas.openxmlformats.org/officeDocument/2006/relationships/image" Target="../media/image64.emf"/><Relationship Id="rId23" Type="http://schemas.openxmlformats.org/officeDocument/2006/relationships/image" Target="../media/image68.wmf"/><Relationship Id="rId28" Type="http://schemas.openxmlformats.org/officeDocument/2006/relationships/oleObject" Target="../embeddings/oleObject84.bin"/><Relationship Id="rId36" Type="http://schemas.openxmlformats.org/officeDocument/2006/relationships/oleObject" Target="../embeddings/oleObject88.bin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66.wmf"/><Relationship Id="rId31" Type="http://schemas.openxmlformats.org/officeDocument/2006/relationships/image" Target="../media/image27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1.emf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1.bin"/><Relationship Id="rId27" Type="http://schemas.openxmlformats.org/officeDocument/2006/relationships/image" Target="../media/image70.wmf"/><Relationship Id="rId30" Type="http://schemas.openxmlformats.org/officeDocument/2006/relationships/oleObject" Target="../embeddings/oleObject85.bin"/><Relationship Id="rId35" Type="http://schemas.openxmlformats.org/officeDocument/2006/relationships/image" Target="../media/image73.wmf"/><Relationship Id="rId8" Type="http://schemas.openxmlformats.org/officeDocument/2006/relationships/oleObject" Target="../embeddings/oleObject74.bin"/><Relationship Id="rId3" Type="http://schemas.openxmlformats.org/officeDocument/2006/relationships/image" Target="../media/image5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27.wmf"/><Relationship Id="rId3" Type="http://schemas.openxmlformats.org/officeDocument/2006/relationships/image" Target="../media/image75.w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81.wmf"/><Relationship Id="rId2" Type="http://schemas.openxmlformats.org/officeDocument/2006/relationships/oleObject" Target="../embeddings/oleObject89.bin"/><Relationship Id="rId16" Type="http://schemas.openxmlformats.org/officeDocument/2006/relationships/oleObject" Target="../embeddings/oleObject9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5" Type="http://schemas.openxmlformats.org/officeDocument/2006/relationships/image" Target="../media/image80.w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9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438" name="Object 22"/>
          <p:cNvGraphicFramePr>
            <a:graphicFrameLocks noChangeAspect="1"/>
          </p:cNvGraphicFramePr>
          <p:nvPr/>
        </p:nvGraphicFramePr>
        <p:xfrm>
          <a:off x="3456305" y="454025"/>
          <a:ext cx="3131185" cy="1330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300" imgH="1219200" progId="Equation.DSMT4">
                  <p:embed/>
                </p:oleObj>
              </mc:Choice>
              <mc:Fallback>
                <p:oleObj name="Equation" r:id="rId2" imgW="2908300" imgH="1219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305" y="454025"/>
                        <a:ext cx="3131185" cy="1330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9" name="Object 23"/>
          <p:cNvGraphicFramePr>
            <a:graphicFrameLocks noChangeAspect="1"/>
          </p:cNvGraphicFramePr>
          <p:nvPr/>
        </p:nvGraphicFramePr>
        <p:xfrm>
          <a:off x="963930" y="981075"/>
          <a:ext cx="1648460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300" imgH="330200" progId="Equation.DSMT4">
                  <p:embed/>
                </p:oleObj>
              </mc:Choice>
              <mc:Fallback>
                <p:oleObj name="Equation" r:id="rId4" imgW="1384300" imgH="330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9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930" y="981075"/>
                        <a:ext cx="1648460" cy="420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88" name="Object 4"/>
          <p:cNvGraphicFramePr>
            <a:graphicFrameLocks noChangeAspect="1"/>
          </p:cNvGraphicFramePr>
          <p:nvPr/>
        </p:nvGraphicFramePr>
        <p:xfrm>
          <a:off x="3305175" y="2000885"/>
          <a:ext cx="304673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62200" imgH="774700" progId="Equation.DSMT4">
                  <p:embed/>
                </p:oleObj>
              </mc:Choice>
              <mc:Fallback>
                <p:oleObj name="Equation" r:id="rId6" imgW="2362200" imgH="774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96000" contrast="-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2000885"/>
                        <a:ext cx="304673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963930" y="2206625"/>
            <a:ext cx="15449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i="1">
                <a:solidFill>
                  <a:schemeClr val="tx1"/>
                </a:solidFill>
              </a:rPr>
              <a:t>X</a:t>
            </a:r>
            <a:r>
              <a:rPr lang="en-US" altLang="zh-CN" sz="2800">
                <a:solidFill>
                  <a:schemeClr val="tx1"/>
                </a:solidFill>
              </a:rPr>
              <a:t> ~</a:t>
            </a:r>
            <a:r>
              <a:rPr lang="zh-CN" altLang="en-US" sz="2800" i="1">
                <a:solidFill>
                  <a:schemeClr val="tx1"/>
                </a:solidFill>
              </a:rPr>
              <a:t>Ｅ</a:t>
            </a:r>
            <a:r>
              <a:rPr lang="en-US" altLang="zh-CN" sz="2800">
                <a:solidFill>
                  <a:schemeClr val="tx1"/>
                </a:solidFill>
              </a:rPr>
              <a:t>(</a:t>
            </a:r>
            <a:r>
              <a:rPr lang="en-US" altLang="zh-CN" sz="2800">
                <a:solidFill>
                  <a:schemeClr val="tx1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800">
                <a:solidFill>
                  <a:schemeClr val="tx1"/>
                </a:solidFill>
              </a:rPr>
              <a:t>)</a:t>
            </a:r>
            <a:endParaRPr lang="zh-CN" altLang="en-US" sz="2800">
              <a:solidFill>
                <a:schemeClr val="tx1"/>
              </a:solidFill>
            </a:endParaRPr>
          </a:p>
        </p:txBody>
      </p:sp>
      <p:graphicFrame>
        <p:nvGraphicFramePr>
          <p:cNvPr id="210948" name="Object 4"/>
          <p:cNvGraphicFramePr>
            <a:graphicFrameLocks noChangeAspect="1"/>
          </p:cNvGraphicFramePr>
          <p:nvPr/>
        </p:nvGraphicFramePr>
        <p:xfrm>
          <a:off x="3367405" y="3157855"/>
          <a:ext cx="5222875" cy="104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63100" imgH="1638300" progId="Equation.DSMT4">
                  <p:embed/>
                </p:oleObj>
              </mc:Choice>
              <mc:Fallback>
                <p:oleObj name="Equation" r:id="rId8" imgW="9563100" imgH="1638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405" y="3157855"/>
                        <a:ext cx="5222875" cy="1045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4" name="Object 10"/>
          <p:cNvGraphicFramePr>
            <a:graphicFrameLocks noChangeAspect="1"/>
          </p:cNvGraphicFramePr>
          <p:nvPr/>
        </p:nvGraphicFramePr>
        <p:xfrm>
          <a:off x="1045210" y="3510280"/>
          <a:ext cx="2000885" cy="46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51200" imgH="736600" progId="Equation.DSMT4">
                  <p:embed/>
                </p:oleObj>
              </mc:Choice>
              <mc:Fallback>
                <p:oleObj name="Equation" r:id="rId10" imgW="3251200" imgH="736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210" y="3510280"/>
                        <a:ext cx="2000885" cy="466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0" name="Object 16"/>
          <p:cNvGraphicFramePr>
            <a:graphicFrameLocks noChangeAspect="1"/>
          </p:cNvGraphicFramePr>
          <p:nvPr/>
        </p:nvGraphicFramePr>
        <p:xfrm>
          <a:off x="1069023" y="4684713"/>
          <a:ext cx="17240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55900" imgH="622300" progId="Equation.DSMT4">
                  <p:embed/>
                </p:oleObj>
              </mc:Choice>
              <mc:Fallback>
                <p:oleObj name="Equation" r:id="rId12" imgW="2755900" imgH="622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023" y="4684713"/>
                        <a:ext cx="17240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8" name="Object 14"/>
          <p:cNvGraphicFramePr>
            <a:graphicFrameLocks noChangeAspect="1"/>
          </p:cNvGraphicFramePr>
          <p:nvPr/>
        </p:nvGraphicFramePr>
        <p:xfrm>
          <a:off x="3456305" y="4385310"/>
          <a:ext cx="4003675" cy="95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092700" imgH="990600" progId="Equation.DSMT4">
                  <p:embed/>
                </p:oleObj>
              </mc:Choice>
              <mc:Fallback>
                <p:oleObj name="Equation" r:id="rId14" imgW="5092700" imgH="990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305" y="4385310"/>
                        <a:ext cx="4003675" cy="954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468313" y="2142173"/>
            <a:ext cx="1878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Step1: </a:t>
            </a: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先求</a:t>
            </a:r>
          </a:p>
        </p:txBody>
      </p:sp>
      <p:graphicFrame>
        <p:nvGraphicFramePr>
          <p:cNvPr id="323588" name="Object 4"/>
          <p:cNvGraphicFramePr>
            <a:graphicFrameLocks noChangeAspect="1"/>
          </p:cNvGraphicFramePr>
          <p:nvPr/>
        </p:nvGraphicFramePr>
        <p:xfrm>
          <a:off x="2339340" y="2218690"/>
          <a:ext cx="13430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9200" imgH="342900" progId="Equation.DSMT4">
                  <p:embed/>
                </p:oleObj>
              </mc:Choice>
              <mc:Fallback>
                <p:oleObj name="Equation" r:id="rId2" imgW="1219200" imgH="342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340" y="2218690"/>
                        <a:ext cx="13430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89" name="Text Box 5"/>
          <p:cNvSpPr txBox="1">
            <a:spLocks noChangeArrowheads="1"/>
          </p:cNvSpPr>
          <p:nvPr/>
        </p:nvSpPr>
        <p:spPr bwMode="auto">
          <a:xfrm>
            <a:off x="3571875" y="2140585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的分布函数</a:t>
            </a:r>
          </a:p>
        </p:txBody>
      </p:sp>
      <p:graphicFrame>
        <p:nvGraphicFramePr>
          <p:cNvPr id="323590" name="Object 6"/>
          <p:cNvGraphicFramePr>
            <a:graphicFrameLocks noChangeAspect="1"/>
          </p:cNvGraphicFramePr>
          <p:nvPr/>
        </p:nvGraphicFramePr>
        <p:xfrm>
          <a:off x="5278755" y="2169160"/>
          <a:ext cx="9604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900" imgH="368300" progId="Equation.DSMT4">
                  <p:embed/>
                </p:oleObj>
              </mc:Choice>
              <mc:Fallback>
                <p:oleObj name="Equation" r:id="rId4" imgW="850900" imgH="368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755" y="2169160"/>
                        <a:ext cx="9604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1" name="Object 7"/>
          <p:cNvGraphicFramePr>
            <a:graphicFrameLocks noChangeAspect="1"/>
          </p:cNvGraphicFramePr>
          <p:nvPr/>
        </p:nvGraphicFramePr>
        <p:xfrm>
          <a:off x="971550" y="2886710"/>
          <a:ext cx="8239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6600" imgH="368300" progId="Equation.DSMT4">
                  <p:embed/>
                </p:oleObj>
              </mc:Choice>
              <mc:Fallback>
                <p:oleObj name="Equation" r:id="rId6" imgW="736600" imgH="368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86710"/>
                        <a:ext cx="8239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93" name="Text Box 9"/>
          <p:cNvSpPr txBox="1">
            <a:spLocks noChangeArrowheads="1"/>
          </p:cNvSpPr>
          <p:nvPr/>
        </p:nvSpPr>
        <p:spPr bwMode="auto">
          <a:xfrm>
            <a:off x="468313" y="4906010"/>
            <a:ext cx="2047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Step2:  </a:t>
            </a:r>
            <a:r>
              <a:rPr lang="zh-CN" altLang="en-US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求导</a:t>
            </a:r>
          </a:p>
        </p:txBody>
      </p:sp>
      <p:sp>
        <p:nvSpPr>
          <p:cNvPr id="323598" name="Text Box 14"/>
          <p:cNvSpPr txBox="1">
            <a:spLocks noChangeArrowheads="1"/>
          </p:cNvSpPr>
          <p:nvPr/>
        </p:nvSpPr>
        <p:spPr bwMode="auto">
          <a:xfrm>
            <a:off x="4500563" y="4961573"/>
            <a:ext cx="235267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的概率密度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323599" name="Object 15"/>
          <p:cNvGraphicFramePr>
            <a:graphicFrameLocks noChangeAspect="1"/>
          </p:cNvGraphicFramePr>
          <p:nvPr/>
        </p:nvGraphicFramePr>
        <p:xfrm>
          <a:off x="2428875" y="4840923"/>
          <a:ext cx="208756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28800" imgH="495300" progId="Equation.DSMT4">
                  <p:embed/>
                </p:oleObj>
              </mc:Choice>
              <mc:Fallback>
                <p:oleObj name="Equation" r:id="rId8" imgW="1828800" imgH="495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9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4840923"/>
                        <a:ext cx="2087563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601" name="Object 17"/>
          <p:cNvGraphicFramePr>
            <a:graphicFrameLocks noChangeAspect="1"/>
          </p:cNvGraphicFramePr>
          <p:nvPr/>
        </p:nvGraphicFramePr>
        <p:xfrm>
          <a:off x="3302000" y="2934335"/>
          <a:ext cx="19764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91565" imgH="228600" progId="Equation.DSMT4">
                  <p:embed/>
                </p:oleObj>
              </mc:Choice>
              <mc:Fallback>
                <p:oleObj name="Equation" r:id="rId10" imgW="1091565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2934335"/>
                        <a:ext cx="197643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602" name="Object 18"/>
          <p:cNvGraphicFramePr>
            <a:graphicFrameLocks noChangeAspect="1"/>
          </p:cNvGraphicFramePr>
          <p:nvPr/>
        </p:nvGraphicFramePr>
        <p:xfrm>
          <a:off x="1657350" y="2932748"/>
          <a:ext cx="15652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62965" imgH="228600" progId="Equation.DSMT4">
                  <p:embed/>
                </p:oleObj>
              </mc:Choice>
              <mc:Fallback>
                <p:oleObj name="Equation" r:id="rId12" imgW="862965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2932748"/>
                        <a:ext cx="156527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8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358775" y="1513523"/>
            <a:ext cx="4321175" cy="561975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 eaLnBrk="1" hangingPunct="1"/>
            <a:r>
              <a:rPr lang="en-US" altLang="zh-CN" sz="2400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2400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分布函数法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29250" y="3289935"/>
            <a:ext cx="2527300" cy="4619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从中确定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的范围</a:t>
            </a:r>
          </a:p>
        </p:txBody>
      </p: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>
            <a:off x="3571875" y="3432810"/>
            <a:ext cx="1643063" cy="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1735138" y="3647123"/>
          <a:ext cx="2551112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92300" imgH="711200" progId="Equation.DSMT4">
                  <p:embed/>
                </p:oleObj>
              </mc:Choice>
              <mc:Fallback>
                <p:oleObj name="Equation" r:id="rId14" imgW="1892300" imgH="71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3647123"/>
                        <a:ext cx="2551112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357688" y="4147185"/>
            <a:ext cx="4562475" cy="4619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结合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概率密度非零区间对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讨论</a:t>
            </a:r>
          </a:p>
        </p:txBody>
      </p:sp>
      <p:sp>
        <p:nvSpPr>
          <p:cNvPr id="108559" name="Rectangle 21"/>
          <p:cNvSpPr>
            <a:spLocks noGrp="1" noChangeArrowheads="1"/>
          </p:cNvSpPr>
          <p:nvPr/>
        </p:nvSpPr>
        <p:spPr>
          <a:xfrm>
            <a:off x="395515" y="692150"/>
            <a:ext cx="6062663" cy="457200"/>
          </a:xfrm>
          <a:prstGeom prst="rect">
            <a:avLst/>
          </a:prstGeom>
        </p:spPr>
        <p:txBody>
          <a:bodyPr lIns="91440" tIns="45720" rIns="91440" bIns="4572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9052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78168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172210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56273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2400" b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二、连续型随机变量函数的分布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3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3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 autoUpdateAnimBg="0"/>
      <p:bldP spid="323589" grpId="0" build="p" autoUpdateAnimBg="0"/>
      <p:bldP spid="323593" grpId="0" build="p" autoUpdateAnimBg="0"/>
      <p:bldP spid="323598" grpId="0" build="p" autoUpdateAnimBg="0"/>
      <p:bldP spid="17" grpId="0" bldLvl="0" animBg="1"/>
      <p:bldP spid="2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832485" y="5509895"/>
            <a:ext cx="7473950" cy="8775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47725" y="4667885"/>
            <a:ext cx="7473950" cy="8210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19785" y="3821430"/>
            <a:ext cx="7473950" cy="832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1538" name="Text Box 2"/>
          <p:cNvSpPr txBox="1">
            <a:spLocks noChangeArrowheads="1"/>
          </p:cNvSpPr>
          <p:nvPr/>
        </p:nvSpPr>
        <p:spPr bwMode="auto">
          <a:xfrm>
            <a:off x="930593" y="1904048"/>
            <a:ext cx="55626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(1)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先求 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=2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+8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的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分布函数</a:t>
            </a:r>
          </a:p>
        </p:txBody>
      </p:sp>
      <p:graphicFrame>
        <p:nvGraphicFramePr>
          <p:cNvPr id="321539" name="Object 3"/>
          <p:cNvGraphicFramePr>
            <a:graphicFrameLocks noChangeAspect="1"/>
          </p:cNvGraphicFramePr>
          <p:nvPr/>
        </p:nvGraphicFramePr>
        <p:xfrm>
          <a:off x="989330" y="2428240"/>
          <a:ext cx="2031365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900" imgH="228600" progId="Equation.DSMT4">
                  <p:embed/>
                </p:oleObj>
              </mc:Choice>
              <mc:Fallback>
                <p:oleObj name="Equation" r:id="rId2" imgW="11049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330" y="2428240"/>
                        <a:ext cx="2031365" cy="489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1" name="Object 5"/>
          <p:cNvGraphicFramePr>
            <a:graphicFrameLocks noChangeAspect="1"/>
          </p:cNvGraphicFramePr>
          <p:nvPr/>
        </p:nvGraphicFramePr>
        <p:xfrm>
          <a:off x="3022600" y="2453640"/>
          <a:ext cx="211391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7200" imgH="304800" progId="Equation.DSMT4">
                  <p:embed/>
                </p:oleObj>
              </mc:Choice>
              <mc:Fallback>
                <p:oleObj name="Equation" r:id="rId4" imgW="1727200" imgH="30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453640"/>
                        <a:ext cx="2113915" cy="429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7"/>
          <p:cNvGraphicFramePr>
            <a:graphicFrameLocks noChangeAspect="1"/>
          </p:cNvGraphicFramePr>
          <p:nvPr/>
        </p:nvGraphicFramePr>
        <p:xfrm>
          <a:off x="6087771" y="548005"/>
          <a:ext cx="2768600" cy="112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63800" imgH="977900" progId="Equation.3">
                  <p:embed/>
                </p:oleObj>
              </mc:Choice>
              <mc:Fallback>
                <p:oleObj name="Equation" r:id="rId6" imgW="24638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7771" y="548005"/>
                        <a:ext cx="2768600" cy="1128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Text Box 8"/>
          <p:cNvSpPr txBox="1">
            <a:spLocks noChangeArrowheads="1"/>
          </p:cNvSpPr>
          <p:nvPr/>
        </p:nvSpPr>
        <p:spPr bwMode="auto">
          <a:xfrm>
            <a:off x="408966" y="771525"/>
            <a:ext cx="572516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例</a:t>
            </a: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设随机变量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具有如右边的概率密度，试求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=2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+8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zh-CN" sz="2400" b="0" dirty="0">
                <a:latin typeface="+mn-lt"/>
                <a:ea typeface="黑体" panose="02010609060101010101" pitchFamily="49" charset="-122"/>
              </a:rPr>
              <a:t>的分布函数与概率密度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321548" name="Object 12"/>
          <p:cNvGraphicFramePr>
            <a:graphicFrameLocks noChangeAspect="1"/>
          </p:cNvGraphicFramePr>
          <p:nvPr/>
        </p:nvGraphicFramePr>
        <p:xfrm>
          <a:off x="4901565" y="1935798"/>
          <a:ext cx="7810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600" imgH="368300" progId="Equation.DSMT4">
                  <p:embed/>
                </p:oleObj>
              </mc:Choice>
              <mc:Fallback>
                <p:oleObj name="Equation" r:id="rId8" imgW="736600" imgH="368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565" y="1935798"/>
                        <a:ext cx="7810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9" name="Object 13"/>
          <p:cNvGraphicFramePr>
            <a:graphicFrameLocks noChangeAspect="1"/>
          </p:cNvGraphicFramePr>
          <p:nvPr/>
        </p:nvGraphicFramePr>
        <p:xfrm>
          <a:off x="5155565" y="2998470"/>
          <a:ext cx="1760220" cy="80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66800" imgH="431800" progId="Equation.DSMT4">
                  <p:embed/>
                </p:oleObj>
              </mc:Choice>
              <mc:Fallback>
                <p:oleObj name="Equation" r:id="rId10" imgW="10668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5565" y="2998470"/>
                        <a:ext cx="1760220" cy="805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50" name="Object 14"/>
          <p:cNvGraphicFramePr>
            <a:graphicFrameLocks noChangeAspect="1"/>
          </p:cNvGraphicFramePr>
          <p:nvPr/>
        </p:nvGraphicFramePr>
        <p:xfrm>
          <a:off x="5109845" y="2287905"/>
          <a:ext cx="1997075" cy="82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300" imgH="622300" progId="Equation.DSMT4">
                  <p:embed/>
                </p:oleObj>
              </mc:Choice>
              <mc:Fallback>
                <p:oleObj name="Equation" r:id="rId12" imgW="1638300" imgH="622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9845" y="2287905"/>
                        <a:ext cx="1997075" cy="829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/>
        </p:nvGraphicFramePr>
        <p:xfrm>
          <a:off x="1072198" y="3925888"/>
          <a:ext cx="1144587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20700" imgH="355600" progId="Equation.DSMT4">
                  <p:embed/>
                </p:oleObj>
              </mc:Choice>
              <mc:Fallback>
                <p:oleObj name="Equation" r:id="rId14" imgW="520700" imgH="355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198" y="3925888"/>
                        <a:ext cx="1144587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2251710" y="4092575"/>
          <a:ext cx="10350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69900" imgH="190500" progId="Equation.DSMT4">
                  <p:embed/>
                </p:oleObj>
              </mc:Choice>
              <mc:Fallback>
                <p:oleObj name="Equation" r:id="rId16" imgW="469900" imgH="190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710" y="4092575"/>
                        <a:ext cx="10350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3560445" y="3831590"/>
          <a:ext cx="2654935" cy="84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374900" imgH="685800" progId="Equation.DSMT4">
                  <p:embed/>
                </p:oleObj>
              </mc:Choice>
              <mc:Fallback>
                <p:oleObj name="Equation" r:id="rId18" imgW="2374900" imgH="685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445" y="3831590"/>
                        <a:ext cx="2654935" cy="843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8" name="Object 11"/>
          <p:cNvGraphicFramePr>
            <a:graphicFrameLocks noChangeAspect="1"/>
          </p:cNvGraphicFramePr>
          <p:nvPr/>
        </p:nvGraphicFramePr>
        <p:xfrm>
          <a:off x="1087120" y="4734878"/>
          <a:ext cx="159226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23900" imgH="355600" progId="Equation.DSMT4">
                  <p:embed/>
                </p:oleObj>
              </mc:Choice>
              <mc:Fallback>
                <p:oleObj name="Equation" r:id="rId20" imgW="723900" imgH="355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120" y="4734878"/>
                        <a:ext cx="1592263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/>
        </p:nvGraphicFramePr>
        <p:xfrm>
          <a:off x="2741295" y="4877753"/>
          <a:ext cx="15938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23900" imgH="190500" progId="Equation.DSMT4">
                  <p:embed/>
                </p:oleObj>
              </mc:Choice>
              <mc:Fallback>
                <p:oleObj name="Equation" r:id="rId22" imgW="723900" imgH="190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295" y="4877753"/>
                        <a:ext cx="15938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/>
          <p:cNvGraphicFramePr>
            <a:graphicFrameLocks noChangeAspect="1"/>
          </p:cNvGraphicFramePr>
          <p:nvPr/>
        </p:nvGraphicFramePr>
        <p:xfrm>
          <a:off x="4527233" y="4806315"/>
          <a:ext cx="112236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965200" imgH="368300" progId="Equation.DSMT4">
                  <p:embed/>
                </p:oleObj>
              </mc:Choice>
              <mc:Fallback>
                <p:oleObj name="Equation" r:id="rId24" imgW="965200" imgH="368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233" y="4806315"/>
                        <a:ext cx="112236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1" name="Object 17"/>
          <p:cNvGraphicFramePr>
            <a:graphicFrameLocks noChangeAspect="1"/>
          </p:cNvGraphicFramePr>
          <p:nvPr/>
        </p:nvGraphicFramePr>
        <p:xfrm>
          <a:off x="5644515" y="4610100"/>
          <a:ext cx="1204595" cy="880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60400" imgH="482600" progId="Equation.DSMT4">
                  <p:embed/>
                </p:oleObj>
              </mc:Choice>
              <mc:Fallback>
                <p:oleObj name="Equation" r:id="rId26" imgW="660400" imgH="482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4515" y="4610100"/>
                        <a:ext cx="1204595" cy="880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2" name="Object 18"/>
          <p:cNvGraphicFramePr>
            <a:graphicFrameLocks noChangeAspect="1"/>
          </p:cNvGraphicFramePr>
          <p:nvPr/>
        </p:nvGraphicFramePr>
        <p:xfrm>
          <a:off x="6882130" y="4587875"/>
          <a:ext cx="1409700" cy="90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48665" imgH="482600" progId="Equation.DSMT4">
                  <p:embed/>
                </p:oleObj>
              </mc:Choice>
              <mc:Fallback>
                <p:oleObj name="Equation" r:id="rId28" imgW="748665" imgH="482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2130" y="4587875"/>
                        <a:ext cx="1409700" cy="909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428625" y="1928495"/>
            <a:ext cx="792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0000CC"/>
                </a:solidFill>
                <a:ea typeface="黑体" panose="02010609060101010101" pitchFamily="49" charset="-122"/>
              </a:rPr>
              <a:t>解：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07533" name="Object 13"/>
          <p:cNvGraphicFramePr>
            <a:graphicFrameLocks noChangeAspect="1"/>
          </p:cNvGraphicFramePr>
          <p:nvPr/>
        </p:nvGraphicFramePr>
        <p:xfrm>
          <a:off x="1094740" y="5657533"/>
          <a:ext cx="117157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533400" imgH="355600" progId="Equation.DSMT4">
                  <p:embed/>
                </p:oleObj>
              </mc:Choice>
              <mc:Fallback>
                <p:oleObj name="Equation" r:id="rId30" imgW="533400" imgH="355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740" y="5657533"/>
                        <a:ext cx="117157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4" name="Object 14"/>
          <p:cNvGraphicFramePr>
            <a:graphicFrameLocks noChangeAspect="1"/>
          </p:cNvGraphicFramePr>
          <p:nvPr/>
        </p:nvGraphicFramePr>
        <p:xfrm>
          <a:off x="2326640" y="5824220"/>
          <a:ext cx="11747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533400" imgH="190500" progId="Equation.DSMT4">
                  <p:embed/>
                </p:oleObj>
              </mc:Choice>
              <mc:Fallback>
                <p:oleObj name="Equation" r:id="rId32" imgW="533400" imgH="190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6640" y="5824220"/>
                        <a:ext cx="11747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/>
          <p:cNvGraphicFramePr>
            <a:graphicFrameLocks noChangeAspect="1"/>
          </p:cNvGraphicFramePr>
          <p:nvPr/>
        </p:nvGraphicFramePr>
        <p:xfrm>
          <a:off x="3812858" y="5479733"/>
          <a:ext cx="28416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489200" imgH="685800" progId="Equation.DSMT4">
                  <p:embed/>
                </p:oleObj>
              </mc:Choice>
              <mc:Fallback>
                <p:oleObj name="Equation" r:id="rId34" imgW="248920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858" y="5479733"/>
                        <a:ext cx="284162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6" name="Object 16"/>
          <p:cNvGraphicFramePr>
            <a:graphicFrameLocks noChangeAspect="1"/>
          </p:cNvGraphicFramePr>
          <p:nvPr/>
        </p:nvGraphicFramePr>
        <p:xfrm>
          <a:off x="6708140" y="5812790"/>
          <a:ext cx="460375" cy="3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41300" imgH="177800" progId="Equation.DSMT4">
                  <p:embed/>
                </p:oleObj>
              </mc:Choice>
              <mc:Fallback>
                <p:oleObj name="Equation" r:id="rId36" imgW="241300" imgH="177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140" y="5812790"/>
                        <a:ext cx="460375" cy="340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8" grpId="0" bldLvl="0" animBg="1"/>
      <p:bldP spid="7" grpId="0" bldLvl="0" animBg="1"/>
      <p:bldP spid="3215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34" name="Object 14"/>
          <p:cNvGraphicFramePr>
            <a:graphicFrameLocks noChangeAspect="1"/>
          </p:cNvGraphicFramePr>
          <p:nvPr/>
        </p:nvGraphicFramePr>
        <p:xfrm>
          <a:off x="3615373" y="1955165"/>
          <a:ext cx="84010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1000" imgH="190500" progId="Equation.DSMT4">
                  <p:embed/>
                </p:oleObj>
              </mc:Choice>
              <mc:Fallback>
                <p:oleObj name="Equation" r:id="rId2" imgW="381000" imgH="190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373" y="1955165"/>
                        <a:ext cx="84010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6" name="Object 16"/>
          <p:cNvGraphicFramePr>
            <a:graphicFrameLocks noChangeAspect="1"/>
          </p:cNvGraphicFramePr>
          <p:nvPr/>
        </p:nvGraphicFramePr>
        <p:xfrm>
          <a:off x="2668905" y="2012315"/>
          <a:ext cx="22098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905" y="2012315"/>
                        <a:ext cx="220980" cy="343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9" name="Object 17"/>
          <p:cNvGraphicFramePr>
            <a:graphicFrameLocks noChangeAspect="1"/>
          </p:cNvGraphicFramePr>
          <p:nvPr/>
        </p:nvGraphicFramePr>
        <p:xfrm>
          <a:off x="3627121" y="646748"/>
          <a:ext cx="75501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900" imgH="190500" progId="Equation.DSMT4">
                  <p:embed/>
                </p:oleObj>
              </mc:Choice>
              <mc:Fallback>
                <p:oleObj name="Equation" r:id="rId6" imgW="342900" imgH="1905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121" y="646748"/>
                        <a:ext cx="75501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0" name="Object 18"/>
          <p:cNvGraphicFramePr>
            <a:graphicFrameLocks noChangeAspect="1"/>
          </p:cNvGraphicFramePr>
          <p:nvPr/>
        </p:nvGraphicFramePr>
        <p:xfrm>
          <a:off x="2609533" y="664051"/>
          <a:ext cx="2508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165" imgH="215900" progId="Equation.DSMT4">
                  <p:embed/>
                </p:oleObj>
              </mc:Choice>
              <mc:Fallback>
                <p:oleObj name="Equation" r:id="rId8" imgW="177165" imgH="2159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533" y="664051"/>
                        <a:ext cx="2508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1" name="Object 19"/>
          <p:cNvGraphicFramePr>
            <a:graphicFrameLocks noChangeAspect="1"/>
          </p:cNvGraphicFramePr>
          <p:nvPr/>
        </p:nvGraphicFramePr>
        <p:xfrm>
          <a:off x="3634264" y="1317943"/>
          <a:ext cx="131508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96900" imgH="190500" progId="Equation.DSMT4">
                  <p:embed/>
                </p:oleObj>
              </mc:Choice>
              <mc:Fallback>
                <p:oleObj name="Equation" r:id="rId10" imgW="596900" imgH="1905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4264" y="1317943"/>
                        <a:ext cx="131508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2" name="Object 20"/>
          <p:cNvGraphicFramePr>
            <a:graphicFrameLocks noChangeAspect="1"/>
          </p:cNvGraphicFramePr>
          <p:nvPr/>
        </p:nvGraphicFramePr>
        <p:xfrm>
          <a:off x="1405890" y="741680"/>
          <a:ext cx="1314450" cy="152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00100" imgH="800100" progId="Equation.DSMT4">
                  <p:embed/>
                </p:oleObj>
              </mc:Choice>
              <mc:Fallback>
                <p:oleObj name="Equation" r:id="rId12" imgW="800100" imgH="8001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5890" y="741680"/>
                        <a:ext cx="1314450" cy="1521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3" name="Object 22"/>
          <p:cNvGraphicFramePr>
            <a:graphicFrameLocks noChangeAspect="1"/>
          </p:cNvGraphicFramePr>
          <p:nvPr/>
        </p:nvGraphicFramePr>
        <p:xfrm>
          <a:off x="2448243" y="1107440"/>
          <a:ext cx="1092200" cy="78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73100" imgH="482600" progId="Equation.DSMT4">
                  <p:embed/>
                </p:oleObj>
              </mc:Choice>
              <mc:Fallback>
                <p:oleObj name="Equation" r:id="rId14" imgW="673100" imgH="482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243" y="1107440"/>
                        <a:ext cx="1092200" cy="782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715328" y="2639695"/>
            <a:ext cx="4824412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(2)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求导数得密度函数</a:t>
            </a:r>
          </a:p>
        </p:txBody>
      </p:sp>
      <p:graphicFrame>
        <p:nvGraphicFramePr>
          <p:cNvPr id="25" name="Object 15"/>
          <p:cNvGraphicFramePr>
            <a:graphicFrameLocks noChangeAspect="1"/>
          </p:cNvGraphicFramePr>
          <p:nvPr/>
        </p:nvGraphicFramePr>
        <p:xfrm>
          <a:off x="1393825" y="3754120"/>
          <a:ext cx="839470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36600" imgH="368300" progId="Equation.DSMT4">
                  <p:embed/>
                </p:oleObj>
              </mc:Choice>
              <mc:Fallback>
                <p:oleObj name="Equation" r:id="rId16" imgW="736600" imgH="368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3754120"/>
                        <a:ext cx="839470" cy="441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3"/>
          <p:cNvGraphicFramePr>
            <a:graphicFrameLocks noChangeAspect="1"/>
          </p:cNvGraphicFramePr>
          <p:nvPr/>
        </p:nvGraphicFramePr>
        <p:xfrm>
          <a:off x="2233295" y="3371215"/>
          <a:ext cx="2443480" cy="1207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16200" imgH="1219200" progId="Equation.DSMT4">
                  <p:embed/>
                </p:oleObj>
              </mc:Choice>
              <mc:Fallback>
                <p:oleObj name="Equation" r:id="rId18" imgW="2616200" imgH="1219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295" y="3371215"/>
                        <a:ext cx="2443480" cy="1207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8" name="TextBox 1"/>
          <p:cNvSpPr txBox="1">
            <a:spLocks noChangeArrowheads="1"/>
          </p:cNvSpPr>
          <p:nvPr/>
        </p:nvSpPr>
        <p:spPr bwMode="auto">
          <a:xfrm>
            <a:off x="539750" y="620713"/>
            <a:ext cx="838993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分布函数法求解中，关键讨论</a:t>
            </a:r>
            <a:r>
              <a:rPr lang="en-US" altLang="zh-CN" sz="2400" b="0" i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y</a:t>
            </a:r>
            <a:r>
              <a:rPr lang="zh-CN" altLang="en-US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的取值及如何确定积分上下限。</a:t>
            </a:r>
          </a:p>
        </p:txBody>
      </p:sp>
      <p:graphicFrame>
        <p:nvGraphicFramePr>
          <p:cNvPr id="135179" name="Object 11"/>
          <p:cNvGraphicFramePr>
            <a:graphicFrameLocks noChangeAspect="1"/>
          </p:cNvGraphicFramePr>
          <p:nvPr/>
        </p:nvGraphicFramePr>
        <p:xfrm>
          <a:off x="1890395" y="3519805"/>
          <a:ext cx="156337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342900" progId="Equation.DSMT4">
                  <p:embed/>
                </p:oleObj>
              </mc:Choice>
              <mc:Fallback>
                <p:oleObj name="Equation" r:id="rId2" imgW="1066800" imgH="342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395" y="3519805"/>
                        <a:ext cx="156337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1" name="Object 13"/>
          <p:cNvGraphicFramePr>
            <a:graphicFrameLocks noChangeAspect="1"/>
          </p:cNvGraphicFramePr>
          <p:nvPr/>
        </p:nvGraphicFramePr>
        <p:xfrm>
          <a:off x="1844675" y="5039995"/>
          <a:ext cx="2536190" cy="911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700" imgH="622300" progId="Equation.DSMT4">
                  <p:embed/>
                </p:oleObj>
              </mc:Choice>
              <mc:Fallback>
                <p:oleObj name="Equation" r:id="rId4" imgW="1790700" imgH="622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5039995"/>
                        <a:ext cx="2536190" cy="911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6" name="Object 4"/>
          <p:cNvGraphicFramePr>
            <a:graphicFrameLocks noChangeAspect="1"/>
          </p:cNvGraphicFramePr>
          <p:nvPr/>
        </p:nvGraphicFramePr>
        <p:xfrm>
          <a:off x="2481580" y="4292600"/>
          <a:ext cx="1224915" cy="50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200" imgH="330200" progId="Equation.DSMT4">
                  <p:embed/>
                </p:oleObj>
              </mc:Choice>
              <mc:Fallback>
                <p:oleObj name="Equation" r:id="rId6" imgW="838200" imgH="330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580" y="4292600"/>
                        <a:ext cx="1224915" cy="506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1" name="Object 23"/>
          <p:cNvGraphicFramePr>
            <a:graphicFrameLocks noChangeAspect="1"/>
          </p:cNvGraphicFramePr>
          <p:nvPr/>
        </p:nvGraphicFramePr>
        <p:xfrm>
          <a:off x="3717290" y="3957320"/>
          <a:ext cx="1348105" cy="102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39800" imgH="673100" progId="Equation.DSMT4">
                  <p:embed/>
                </p:oleObj>
              </mc:Choice>
              <mc:Fallback>
                <p:oleObj name="Equation" r:id="rId8" imgW="939800" imgH="6731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290" y="3957320"/>
                        <a:ext cx="1348105" cy="1028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2" name="Object 18"/>
          <p:cNvGraphicFramePr>
            <a:graphicFrameLocks noChangeAspect="1"/>
          </p:cNvGraphicFramePr>
          <p:nvPr/>
        </p:nvGraphicFramePr>
        <p:xfrm>
          <a:off x="734378" y="3567113"/>
          <a:ext cx="9064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700" imgH="203200" progId="Equation.DSMT4">
                  <p:embed/>
                </p:oleObj>
              </mc:Choice>
              <mc:Fallback>
                <p:oleObj name="Equation" r:id="rId10" imgW="393700" imgH="203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78" y="3567113"/>
                        <a:ext cx="9064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10"/>
          <p:cNvGraphicFramePr>
            <a:graphicFrameLocks noChangeAspect="1"/>
          </p:cNvGraphicFramePr>
          <p:nvPr/>
        </p:nvGraphicFramePr>
        <p:xfrm>
          <a:off x="688975" y="1520190"/>
          <a:ext cx="2701290" cy="1195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63800" imgH="1066800" progId="Equation.DSMT4">
                  <p:embed/>
                </p:oleObj>
              </mc:Choice>
              <mc:Fallback>
                <p:oleObj name="Equation" r:id="rId12" imgW="2463800" imgH="1066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1520190"/>
                        <a:ext cx="2701290" cy="119507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2" name="矩形 17"/>
          <p:cNvSpPr>
            <a:spLocks noChangeArrowheads="1"/>
          </p:cNvSpPr>
          <p:nvPr/>
        </p:nvSpPr>
        <p:spPr bwMode="auto">
          <a:xfrm>
            <a:off x="688975" y="2896870"/>
            <a:ext cx="23190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0" i="1">
                <a:solidFill>
                  <a:schemeClr val="tx1"/>
                </a:solidFill>
                <a:ea typeface="黑体" panose="02010609060101010101" pitchFamily="49" charset="-122"/>
              </a:rPr>
              <a:t>Y </a:t>
            </a:r>
            <a:r>
              <a:rPr lang="en-US" altLang="zh-CN" sz="2800" b="0">
                <a:solidFill>
                  <a:schemeClr val="tx1"/>
                </a:solidFill>
                <a:ea typeface="黑体" panose="02010609060101010101" pitchFamily="49" charset="-122"/>
              </a:rPr>
              <a:t>=2</a:t>
            </a:r>
            <a:r>
              <a:rPr lang="en-US" altLang="zh-CN" sz="2800" b="0" i="1">
                <a:solidFill>
                  <a:schemeClr val="tx1"/>
                </a:solidFill>
                <a:ea typeface="黑体" panose="02010609060101010101" pitchFamily="49" charset="-122"/>
              </a:rPr>
              <a:t>X </a:t>
            </a:r>
            <a:r>
              <a:rPr lang="en-US" altLang="zh-CN" sz="2800" b="0">
                <a:solidFill>
                  <a:schemeClr val="tx1"/>
                </a:solidFill>
                <a:ea typeface="黑体" panose="02010609060101010101" pitchFamily="49" charset="-122"/>
              </a:rPr>
              <a:t>+8 </a:t>
            </a:r>
            <a:endParaRPr lang="zh-CN" altLang="en-US" sz="2800" b="0">
              <a:solidFill>
                <a:schemeClr val="tx1"/>
              </a:solidFill>
            </a:endParaRPr>
          </a:p>
        </p:txBody>
      </p:sp>
      <p:grpSp>
        <p:nvGrpSpPr>
          <p:cNvPr id="8" name="组合 52"/>
          <p:cNvGrpSpPr/>
          <p:nvPr/>
        </p:nvGrpSpPr>
        <p:grpSpPr bwMode="auto">
          <a:xfrm>
            <a:off x="6510655" y="4785678"/>
            <a:ext cx="1143000" cy="425450"/>
            <a:chOff x="4286248" y="4857760"/>
            <a:chExt cx="1143008" cy="425248"/>
          </a:xfrm>
        </p:grpSpPr>
        <p:sp>
          <p:nvSpPr>
            <p:cNvPr id="138281" name="TextBox 22"/>
            <p:cNvSpPr txBox="1">
              <a:spLocks noChangeArrowheads="1"/>
            </p:cNvSpPr>
            <p:nvPr/>
          </p:nvSpPr>
          <p:spPr bwMode="auto">
            <a:xfrm>
              <a:off x="4286248" y="4857760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0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38282" name="TextBox 23"/>
            <p:cNvSpPr txBox="1">
              <a:spLocks noChangeArrowheads="1"/>
            </p:cNvSpPr>
            <p:nvPr/>
          </p:nvSpPr>
          <p:spPr bwMode="auto">
            <a:xfrm>
              <a:off x="5116350" y="4882898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4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</p:grpSp>
      <p:sp>
        <p:nvSpPr>
          <p:cNvPr id="102415" name="矩形 31"/>
          <p:cNvSpPr>
            <a:spLocks noChangeArrowheads="1"/>
          </p:cNvSpPr>
          <p:nvPr/>
        </p:nvSpPr>
        <p:spPr bwMode="auto">
          <a:xfrm>
            <a:off x="7357428" y="1267460"/>
            <a:ext cx="1393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 i="1">
                <a:solidFill>
                  <a:schemeClr val="tx1"/>
                </a:solidFill>
                <a:ea typeface="黑体" panose="02010609060101010101" pitchFamily="49" charset="-122"/>
              </a:rPr>
              <a:t>y 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=2</a:t>
            </a:r>
            <a:r>
              <a:rPr lang="en-US" altLang="zh-CN" b="0" i="1">
                <a:solidFill>
                  <a:schemeClr val="tx1"/>
                </a:solidFill>
                <a:ea typeface="黑体" panose="02010609060101010101" pitchFamily="49" charset="-122"/>
              </a:rPr>
              <a:t>x 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+8 </a:t>
            </a:r>
            <a:endParaRPr lang="zh-CN" altLang="en-US" b="0">
              <a:solidFill>
                <a:schemeClr val="tx1"/>
              </a:solidFill>
            </a:endParaRPr>
          </a:p>
        </p:txBody>
      </p:sp>
      <p:cxnSp>
        <p:nvCxnSpPr>
          <p:cNvPr id="34" name="直接连接符 33"/>
          <p:cNvCxnSpPr>
            <a:cxnSpLocks noChangeShapeType="1"/>
          </p:cNvCxnSpPr>
          <p:nvPr/>
        </p:nvCxnSpPr>
        <p:spPr bwMode="auto">
          <a:xfrm rot="5400000">
            <a:off x="6582093" y="2774315"/>
            <a:ext cx="774700" cy="368300"/>
          </a:xfrm>
          <a:prstGeom prst="line">
            <a:avLst/>
          </a:prstGeom>
          <a:noFill/>
          <a:ln w="57150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组合 54"/>
          <p:cNvGrpSpPr/>
          <p:nvPr/>
        </p:nvGrpSpPr>
        <p:grpSpPr bwMode="auto">
          <a:xfrm>
            <a:off x="6296343" y="3356928"/>
            <a:ext cx="1643062" cy="400050"/>
            <a:chOff x="4071934" y="2314510"/>
            <a:chExt cx="1643074" cy="400110"/>
          </a:xfrm>
        </p:grpSpPr>
        <p:cxnSp>
          <p:nvCxnSpPr>
            <p:cNvPr id="138279" name="直接连接符 38"/>
            <p:cNvCxnSpPr>
              <a:cxnSpLocks noChangeShapeType="1"/>
            </p:cNvCxnSpPr>
            <p:nvPr/>
          </p:nvCxnSpPr>
          <p:spPr bwMode="auto">
            <a:xfrm>
              <a:off x="4143372" y="2714620"/>
              <a:ext cx="1571636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8280" name="矩形 39"/>
            <p:cNvSpPr>
              <a:spLocks noChangeArrowheads="1"/>
            </p:cNvSpPr>
            <p:nvPr/>
          </p:nvSpPr>
          <p:spPr bwMode="auto">
            <a:xfrm>
              <a:off x="4071934" y="2314510"/>
              <a:ext cx="29848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 i="1">
                  <a:solidFill>
                    <a:srgbClr val="C00000"/>
                  </a:solidFill>
                  <a:ea typeface="黑体" panose="02010609060101010101" pitchFamily="49" charset="-122"/>
                </a:rPr>
                <a:t>y</a:t>
              </a:r>
              <a:endParaRPr lang="zh-CN" altLang="en-US" sz="200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直接连接符 41"/>
          <p:cNvCxnSpPr>
            <a:cxnSpLocks noChangeShapeType="1"/>
          </p:cNvCxnSpPr>
          <p:nvPr/>
        </p:nvCxnSpPr>
        <p:spPr bwMode="auto">
          <a:xfrm>
            <a:off x="6796405" y="4714240"/>
            <a:ext cx="357188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接连接符 43"/>
          <p:cNvCxnSpPr>
            <a:cxnSpLocks noChangeShapeType="1"/>
          </p:cNvCxnSpPr>
          <p:nvPr/>
        </p:nvCxnSpPr>
        <p:spPr bwMode="auto">
          <a:xfrm rot="5400000">
            <a:off x="6082030" y="3642678"/>
            <a:ext cx="2143125" cy="0"/>
          </a:xfrm>
          <a:prstGeom prst="line">
            <a:avLst/>
          </a:prstGeom>
          <a:noFill/>
          <a:ln w="9525" algn="ctr">
            <a:solidFill>
              <a:srgbClr val="00458A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" name="组合 53"/>
          <p:cNvGrpSpPr/>
          <p:nvPr/>
        </p:nvGrpSpPr>
        <p:grpSpPr bwMode="auto">
          <a:xfrm>
            <a:off x="6296343" y="1644015"/>
            <a:ext cx="441325" cy="1827213"/>
            <a:chOff x="4071934" y="1787914"/>
            <a:chExt cx="441146" cy="1826882"/>
          </a:xfrm>
        </p:grpSpPr>
        <p:sp>
          <p:nvSpPr>
            <p:cNvPr id="138277" name="TextBox 45"/>
            <p:cNvSpPr txBox="1">
              <a:spLocks noChangeArrowheads="1"/>
            </p:cNvSpPr>
            <p:nvPr/>
          </p:nvSpPr>
          <p:spPr bwMode="auto">
            <a:xfrm>
              <a:off x="4143372" y="3214686"/>
              <a:ext cx="3129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8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38278" name="TextBox 46"/>
            <p:cNvSpPr txBox="1">
              <a:spLocks noChangeArrowheads="1"/>
            </p:cNvSpPr>
            <p:nvPr/>
          </p:nvSpPr>
          <p:spPr bwMode="auto">
            <a:xfrm>
              <a:off x="4071934" y="1787914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</a:rPr>
                <a:t>16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44"/>
          <p:cNvGrpSpPr/>
          <p:nvPr/>
        </p:nvGrpSpPr>
        <p:grpSpPr bwMode="auto">
          <a:xfrm>
            <a:off x="5581968" y="1557020"/>
            <a:ext cx="3143250" cy="3739834"/>
            <a:chOff x="3357554" y="1700530"/>
            <a:chExt cx="3143250" cy="3739834"/>
          </a:xfrm>
        </p:grpSpPr>
        <p:sp>
          <p:nvSpPr>
            <p:cNvPr id="25" name="椭圆 24"/>
            <p:cNvSpPr/>
            <p:nvPr/>
          </p:nvSpPr>
          <p:spPr bwMode="auto">
            <a:xfrm>
              <a:off x="5226041" y="4797425"/>
              <a:ext cx="71438" cy="142875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00458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69975" eaLnBrk="1" hangingPunct="1">
                <a:lnSpc>
                  <a:spcPct val="135000"/>
                </a:lnSpc>
                <a:defRPr/>
              </a:pPr>
              <a:endParaRPr lang="zh-CN" altLang="en-US" sz="23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38269" name="组合 71"/>
            <p:cNvGrpSpPr/>
            <p:nvPr/>
          </p:nvGrpSpPr>
          <p:grpSpPr bwMode="auto">
            <a:xfrm>
              <a:off x="3357554" y="1700530"/>
              <a:ext cx="3143250" cy="3739834"/>
              <a:chOff x="3357546" y="1700094"/>
              <a:chExt cx="3143272" cy="3740745"/>
            </a:xfrm>
          </p:grpSpPr>
          <p:grpSp>
            <p:nvGrpSpPr>
              <p:cNvPr id="138270" name="组合 51"/>
              <p:cNvGrpSpPr/>
              <p:nvPr/>
            </p:nvGrpSpPr>
            <p:grpSpPr bwMode="auto">
              <a:xfrm>
                <a:off x="3357546" y="1700094"/>
                <a:ext cx="3143272" cy="3740745"/>
                <a:chOff x="3357546" y="1700094"/>
                <a:chExt cx="3143272" cy="3740745"/>
              </a:xfrm>
            </p:grpSpPr>
            <p:cxnSp>
              <p:nvCxnSpPr>
                <p:cNvPr id="138274" name="直接箭头连接符 19"/>
                <p:cNvCxnSpPr>
                  <a:cxnSpLocks noChangeShapeType="1"/>
                </p:cNvCxnSpPr>
                <p:nvPr/>
              </p:nvCxnSpPr>
              <p:spPr bwMode="auto">
                <a:xfrm>
                  <a:off x="3357546" y="4869338"/>
                  <a:ext cx="3143272" cy="1078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458A"/>
                  </a:solidFill>
                  <a:rou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8275" name="直接箭头连接符 21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2755325" y="3624163"/>
                  <a:ext cx="3632557" cy="794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458A"/>
                  </a:solidFill>
                  <a:rou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8276" name="直接连接符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4072243" y="1700094"/>
                  <a:ext cx="1363990" cy="2729259"/>
                </a:xfrm>
                <a:prstGeom prst="line">
                  <a:avLst/>
                </a:prstGeom>
                <a:noFill/>
                <a:ln w="9525" algn="ctr">
                  <a:solidFill>
                    <a:srgbClr val="00458A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38271" name="组合 70"/>
              <p:cNvGrpSpPr/>
              <p:nvPr/>
            </p:nvGrpSpPr>
            <p:grpSpPr bwMode="auto">
              <a:xfrm>
                <a:off x="4523712" y="1917227"/>
                <a:ext cx="85001" cy="1583211"/>
                <a:chOff x="4523712" y="1917227"/>
                <a:chExt cx="85001" cy="1583211"/>
              </a:xfrm>
            </p:grpSpPr>
            <p:sp>
              <p:nvSpPr>
                <p:cNvPr id="49" name="椭圆 48"/>
                <p:cNvSpPr/>
                <p:nvPr/>
              </p:nvSpPr>
              <p:spPr bwMode="auto">
                <a:xfrm>
                  <a:off x="4537066" y="1917317"/>
                  <a:ext cx="71439" cy="14291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defTabSz="1069975" eaLnBrk="1" hangingPunct="1">
                    <a:lnSpc>
                      <a:spcPct val="135000"/>
                    </a:lnSpc>
                    <a:defRPr/>
                  </a:pPr>
                  <a:endParaRPr lang="zh-CN" altLang="en-US" sz="2300" b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0" name="椭圆 49"/>
                <p:cNvSpPr/>
                <p:nvPr/>
              </p:nvSpPr>
              <p:spPr bwMode="auto">
                <a:xfrm>
                  <a:off x="4524366" y="3357530"/>
                  <a:ext cx="71439" cy="142910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defTabSz="1069975" eaLnBrk="1" hangingPunct="1">
                    <a:lnSpc>
                      <a:spcPct val="135000"/>
                    </a:lnSpc>
                    <a:defRPr/>
                  </a:pPr>
                  <a:endParaRPr lang="zh-CN" altLang="en-US" sz="2300" b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graphicFrame>
        <p:nvGraphicFramePr>
          <p:cNvPr id="111627" name="Object 8"/>
          <p:cNvGraphicFramePr>
            <a:graphicFrameLocks noChangeAspect="1"/>
          </p:cNvGraphicFramePr>
          <p:nvPr/>
        </p:nvGraphicFramePr>
        <p:xfrm>
          <a:off x="6939280" y="4785678"/>
          <a:ext cx="412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" imgH="254000" progId="Equation.DSMT4">
                  <p:embed/>
                </p:oleObj>
              </mc:Choice>
              <mc:Fallback>
                <p:oleObj name="Equation" r:id="rId14" imgW="228600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9280" y="4785678"/>
                        <a:ext cx="4127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连接符 62"/>
          <p:cNvCxnSpPr>
            <a:cxnSpLocks noChangeShapeType="1"/>
          </p:cNvCxnSpPr>
          <p:nvPr/>
        </p:nvCxnSpPr>
        <p:spPr bwMode="auto">
          <a:xfrm rot="16200000" flipH="1">
            <a:off x="6079650" y="4227671"/>
            <a:ext cx="1014412" cy="9525"/>
          </a:xfrm>
          <a:prstGeom prst="line">
            <a:avLst/>
          </a:prstGeom>
          <a:noFill/>
          <a:ln w="9525" algn="ctr">
            <a:solidFill>
              <a:srgbClr val="00458A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直接连接符 64"/>
          <p:cNvCxnSpPr>
            <a:cxnSpLocks noChangeShapeType="1"/>
          </p:cNvCxnSpPr>
          <p:nvPr/>
        </p:nvCxnSpPr>
        <p:spPr bwMode="auto">
          <a:xfrm>
            <a:off x="5510530" y="4730115"/>
            <a:ext cx="1071563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" name="组合 66"/>
          <p:cNvGrpSpPr/>
          <p:nvPr/>
        </p:nvGrpSpPr>
        <p:grpSpPr bwMode="auto">
          <a:xfrm>
            <a:off x="6082030" y="2179003"/>
            <a:ext cx="1643063" cy="400050"/>
            <a:chOff x="4071934" y="2314510"/>
            <a:chExt cx="1643074" cy="400110"/>
          </a:xfrm>
        </p:grpSpPr>
        <p:cxnSp>
          <p:nvCxnSpPr>
            <p:cNvPr id="138266" name="直接连接符 67"/>
            <p:cNvCxnSpPr>
              <a:cxnSpLocks noChangeShapeType="1"/>
            </p:cNvCxnSpPr>
            <p:nvPr/>
          </p:nvCxnSpPr>
          <p:spPr bwMode="auto">
            <a:xfrm>
              <a:off x="4143372" y="2714620"/>
              <a:ext cx="1571636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8267" name="矩形 68"/>
            <p:cNvSpPr>
              <a:spLocks noChangeArrowheads="1"/>
            </p:cNvSpPr>
            <p:nvPr/>
          </p:nvSpPr>
          <p:spPr bwMode="auto">
            <a:xfrm>
              <a:off x="4071934" y="2314510"/>
              <a:ext cx="29848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 i="1">
                  <a:solidFill>
                    <a:srgbClr val="C00000"/>
                  </a:solidFill>
                  <a:ea typeface="黑体" panose="02010609060101010101" pitchFamily="49" charset="-122"/>
                </a:rPr>
                <a:t>y</a:t>
              </a:r>
              <a:endParaRPr lang="zh-CN" altLang="en-US" sz="2000">
                <a:solidFill>
                  <a:srgbClr val="C00000"/>
                </a:solidFill>
              </a:endParaRPr>
            </a:p>
          </p:txBody>
        </p:sp>
      </p:grpSp>
      <p:cxnSp>
        <p:nvCxnSpPr>
          <p:cNvPr id="73" name="直接连接符 72"/>
          <p:cNvCxnSpPr>
            <a:cxnSpLocks noChangeShapeType="1"/>
          </p:cNvCxnSpPr>
          <p:nvPr/>
        </p:nvCxnSpPr>
        <p:spPr bwMode="auto">
          <a:xfrm rot="5400000">
            <a:off x="5987573" y="3976847"/>
            <a:ext cx="773113" cy="368300"/>
          </a:xfrm>
          <a:prstGeom prst="line">
            <a:avLst/>
          </a:prstGeom>
          <a:noFill/>
          <a:ln w="57150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738505" y="4333875"/>
          <a:ext cx="14325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96900" imgH="190500" progId="Equation.DSMT4">
                  <p:embed/>
                </p:oleObj>
              </mc:Choice>
              <mc:Fallback>
                <p:oleObj name="Equation" r:id="rId16" imgW="596900" imgH="1905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505" y="4333875"/>
                        <a:ext cx="143256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9" name="Object 43"/>
          <p:cNvGraphicFramePr>
            <a:graphicFrameLocks noChangeAspect="1"/>
          </p:cNvGraphicFramePr>
          <p:nvPr/>
        </p:nvGraphicFramePr>
        <p:xfrm>
          <a:off x="725805" y="5246053"/>
          <a:ext cx="97409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5765" imgH="190500" progId="Equation.DSMT4">
                  <p:embed/>
                </p:oleObj>
              </mc:Choice>
              <mc:Fallback>
                <p:oleObj name="Equation" r:id="rId18" imgW="405765" imgH="1905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805" y="5246053"/>
                        <a:ext cx="97409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592455" y="1058228"/>
            <a:ext cx="3876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结合作图法会更简单清晰。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2" grpId="0"/>
      <p:bldP spid="102415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458" name="Object 2"/>
          <p:cNvGraphicFramePr>
            <a:graphicFrameLocks noChangeAspect="1"/>
          </p:cNvGraphicFramePr>
          <p:nvPr/>
        </p:nvGraphicFramePr>
        <p:xfrm>
          <a:off x="5022215" y="803910"/>
          <a:ext cx="2510790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19200" imgH="215900" progId="Equation.DSMT4">
                  <p:embed/>
                </p:oleObj>
              </mc:Choice>
              <mc:Fallback>
                <p:oleObj name="Equation" r:id="rId3" imgW="1219200" imgH="215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215" y="803910"/>
                        <a:ext cx="2510790" cy="490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1429703" y="493078"/>
          <a:ext cx="3541712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74900" imgH="673100" progId="Equation.DSMT4">
                  <p:embed/>
                </p:oleObj>
              </mc:Choice>
              <mc:Fallback>
                <p:oleObj name="Equation" r:id="rId5" imgW="2374900" imgH="673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703" y="493078"/>
                        <a:ext cx="3541712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588169" y="758190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练习：</a:t>
            </a:r>
          </a:p>
        </p:txBody>
      </p:sp>
      <p:graphicFrame>
        <p:nvGraphicFramePr>
          <p:cNvPr id="147464" name="Object 8"/>
          <p:cNvGraphicFramePr>
            <a:graphicFrameLocks noChangeAspect="1"/>
          </p:cNvGraphicFramePr>
          <p:nvPr/>
        </p:nvGraphicFramePr>
        <p:xfrm>
          <a:off x="2427605" y="1854835"/>
          <a:ext cx="1092200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36600" imgH="304800" progId="Equation.DSMT4">
                  <p:embed/>
                </p:oleObj>
              </mc:Choice>
              <mc:Fallback>
                <p:oleObj name="Equation" r:id="rId7" imgW="736600" imgH="304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605" y="1854835"/>
                        <a:ext cx="1092200" cy="484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6" name="Object 10"/>
          <p:cNvGraphicFramePr>
            <a:graphicFrameLocks noChangeAspect="1"/>
          </p:cNvGraphicFramePr>
          <p:nvPr/>
        </p:nvGraphicFramePr>
        <p:xfrm>
          <a:off x="2624455" y="2519680"/>
          <a:ext cx="1094105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38200" imgH="330200" progId="Equation.DSMT4">
                  <p:embed/>
                </p:oleObj>
              </mc:Choice>
              <mc:Fallback>
                <p:oleObj name="Equation" r:id="rId9" imgW="838200" imgH="330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455" y="2519680"/>
                        <a:ext cx="1094105" cy="452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448310" y="1827213"/>
            <a:ext cx="640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en-US" altLang="zh-CN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b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7470" name="Object 14"/>
          <p:cNvGraphicFramePr>
            <a:graphicFrameLocks noChangeAspect="1"/>
          </p:cNvGraphicFramePr>
          <p:nvPr/>
        </p:nvGraphicFramePr>
        <p:xfrm>
          <a:off x="3570605" y="1931035"/>
          <a:ext cx="262890" cy="36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7800" imgH="266700" progId="Equation.DSMT4">
                  <p:embed/>
                </p:oleObj>
              </mc:Choice>
              <mc:Fallback>
                <p:oleObj name="Equation" r:id="rId11" imgW="177800" imgH="266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605" y="1931035"/>
                        <a:ext cx="262890" cy="366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2" name="Object 16"/>
          <p:cNvGraphicFramePr>
            <a:graphicFrameLocks noChangeAspect="1"/>
          </p:cNvGraphicFramePr>
          <p:nvPr/>
        </p:nvGraphicFramePr>
        <p:xfrm>
          <a:off x="3749675" y="2535555"/>
          <a:ext cx="1936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4300" imgH="241300" progId="Equation.DSMT4">
                  <p:embed/>
                </p:oleObj>
              </mc:Choice>
              <mc:Fallback>
                <p:oleObj name="Equation" r:id="rId13" imgW="114300" imgH="241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2535555"/>
                        <a:ext cx="1936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3" name="Object 17"/>
          <p:cNvGraphicFramePr>
            <a:graphicFrameLocks noChangeAspect="1"/>
          </p:cNvGraphicFramePr>
          <p:nvPr/>
        </p:nvGraphicFramePr>
        <p:xfrm>
          <a:off x="1263333" y="3844925"/>
          <a:ext cx="9826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47700" imgH="342900" progId="Equation.DSMT4">
                  <p:embed/>
                </p:oleObj>
              </mc:Choice>
              <mc:Fallback>
                <p:oleObj name="Equation" r:id="rId15" imgW="647700" imgH="342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333" y="3844925"/>
                        <a:ext cx="9826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2" name="Object 26"/>
          <p:cNvGraphicFramePr>
            <a:graphicFrameLocks noChangeAspect="1"/>
          </p:cNvGraphicFramePr>
          <p:nvPr/>
        </p:nvGraphicFramePr>
        <p:xfrm>
          <a:off x="2293620" y="5095875"/>
          <a:ext cx="2607945" cy="86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044700" imgH="736600" progId="Equation.DSMT4">
                  <p:embed/>
                </p:oleObj>
              </mc:Choice>
              <mc:Fallback>
                <p:oleObj name="Equation" r:id="rId17" imgW="2044700" imgH="736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620" y="5095875"/>
                        <a:ext cx="2607945" cy="862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035368" y="1854518"/>
            <a:ext cx="160655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当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y&lt;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</a:p>
        </p:txBody>
      </p:sp>
      <p:grpSp>
        <p:nvGrpSpPr>
          <p:cNvPr id="10" name="组合 44"/>
          <p:cNvGrpSpPr/>
          <p:nvPr/>
        </p:nvGrpSpPr>
        <p:grpSpPr bwMode="auto">
          <a:xfrm>
            <a:off x="5613718" y="1417003"/>
            <a:ext cx="2000250" cy="2082800"/>
            <a:chOff x="1214414" y="3783804"/>
            <a:chExt cx="2000264" cy="2082481"/>
          </a:xfrm>
        </p:grpSpPr>
        <p:grpSp>
          <p:nvGrpSpPr>
            <p:cNvPr id="139293" name="组合 24"/>
            <p:cNvGrpSpPr/>
            <p:nvPr/>
          </p:nvGrpSpPr>
          <p:grpSpPr bwMode="auto">
            <a:xfrm>
              <a:off x="1214414" y="3783804"/>
              <a:ext cx="2000264" cy="2082481"/>
              <a:chOff x="3428992" y="1808281"/>
              <a:chExt cx="3143272" cy="3632557"/>
            </a:xfrm>
          </p:grpSpPr>
          <p:grpSp>
            <p:nvGrpSpPr>
              <p:cNvPr id="139296" name="组合 51"/>
              <p:cNvGrpSpPr/>
              <p:nvPr/>
            </p:nvGrpSpPr>
            <p:grpSpPr bwMode="auto">
              <a:xfrm>
                <a:off x="3428992" y="1808281"/>
                <a:ext cx="3143272" cy="3632557"/>
                <a:chOff x="3428992" y="1808281"/>
                <a:chExt cx="3143272" cy="3632557"/>
              </a:xfrm>
            </p:grpSpPr>
            <p:cxnSp>
              <p:nvCxnSpPr>
                <p:cNvPr id="139300" name="直接箭头连接符 29"/>
                <p:cNvCxnSpPr>
                  <a:cxnSpLocks noChangeShapeType="1"/>
                </p:cNvCxnSpPr>
                <p:nvPr/>
              </p:nvCxnSpPr>
              <p:spPr bwMode="auto">
                <a:xfrm>
                  <a:off x="3428992" y="4857760"/>
                  <a:ext cx="3143272" cy="1078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458A"/>
                  </a:solidFill>
                  <a:rou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9301" name="直接箭头连接符 30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2755325" y="3624163"/>
                  <a:ext cx="3632557" cy="794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00458A"/>
                  </a:solidFill>
                  <a:rou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39297" name="组合 70"/>
              <p:cNvGrpSpPr/>
              <p:nvPr/>
            </p:nvGrpSpPr>
            <p:grpSpPr bwMode="auto">
              <a:xfrm>
                <a:off x="4523712" y="2933953"/>
                <a:ext cx="85001" cy="1495347"/>
                <a:chOff x="4523712" y="2933953"/>
                <a:chExt cx="85001" cy="1495347"/>
              </a:xfrm>
            </p:grpSpPr>
            <p:sp>
              <p:nvSpPr>
                <p:cNvPr id="28" name="椭圆 27"/>
                <p:cNvSpPr/>
                <p:nvPr/>
              </p:nvSpPr>
              <p:spPr bwMode="auto">
                <a:xfrm>
                  <a:off x="4536621" y="2935148"/>
                  <a:ext cx="72345" cy="143973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defTabSz="1069975" eaLnBrk="1" hangingPunct="1">
                    <a:lnSpc>
                      <a:spcPct val="135000"/>
                    </a:lnSpc>
                    <a:defRPr/>
                  </a:pPr>
                  <a:endParaRPr lang="zh-CN" altLang="en-US" sz="2300" b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9" name="椭圆 28"/>
                <p:cNvSpPr/>
                <p:nvPr/>
              </p:nvSpPr>
              <p:spPr bwMode="auto">
                <a:xfrm>
                  <a:off x="4524147" y="4286282"/>
                  <a:ext cx="72346" cy="143973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defTabSz="1069975" eaLnBrk="1" hangingPunct="1">
                    <a:lnSpc>
                      <a:spcPct val="135000"/>
                    </a:lnSpc>
                    <a:defRPr/>
                  </a:pPr>
                  <a:endParaRPr lang="zh-CN" altLang="en-US" sz="2300" b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33" name="椭圆 32"/>
            <p:cNvSpPr/>
            <p:nvPr/>
          </p:nvSpPr>
          <p:spPr bwMode="auto">
            <a:xfrm>
              <a:off x="2609836" y="5501216"/>
              <a:ext cx="44450" cy="8095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rgbClr val="00458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69975" eaLnBrk="1" hangingPunct="1">
                <a:lnSpc>
                  <a:spcPct val="135000"/>
                </a:lnSpc>
                <a:defRPr/>
              </a:pPr>
              <a:endParaRPr lang="zh-CN" altLang="en-US" sz="23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任意多边形 34"/>
            <p:cNvSpPr/>
            <p:nvPr/>
          </p:nvSpPr>
          <p:spPr bwMode="auto">
            <a:xfrm>
              <a:off x="1955781" y="4491721"/>
              <a:ext cx="671518" cy="774581"/>
            </a:xfrm>
            <a:custGeom>
              <a:avLst/>
              <a:gdLst>
                <a:gd name="connsiteX0" fmla="*/ 0 w 671331"/>
                <a:gd name="connsiteY0" fmla="*/ 775504 h 775504"/>
                <a:gd name="connsiteX1" fmla="*/ 393539 w 671331"/>
                <a:gd name="connsiteY1" fmla="*/ 555585 h 775504"/>
                <a:gd name="connsiteX2" fmla="*/ 671331 w 671331"/>
                <a:gd name="connsiteY2" fmla="*/ 0 h 775504"/>
                <a:gd name="connsiteX3" fmla="*/ 671331 w 671331"/>
                <a:gd name="connsiteY3" fmla="*/ 0 h 77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331" h="775504">
                  <a:moveTo>
                    <a:pt x="0" y="775504"/>
                  </a:moveTo>
                  <a:cubicBezTo>
                    <a:pt x="140825" y="730170"/>
                    <a:pt x="281651" y="684836"/>
                    <a:pt x="393539" y="555585"/>
                  </a:cubicBezTo>
                  <a:cubicBezTo>
                    <a:pt x="505427" y="426334"/>
                    <a:pt x="671331" y="0"/>
                    <a:pt x="671331" y="0"/>
                  </a:cubicBezTo>
                  <a:lnTo>
                    <a:pt x="671331" y="0"/>
                  </a:lnTo>
                </a:path>
              </a:pathLst>
            </a:custGeom>
            <a:noFill/>
            <a:ln w="9525" cap="flat" cmpd="sng" algn="ctr">
              <a:solidFill>
                <a:srgbClr val="00458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69975" eaLnBrk="1" hangingPunct="1">
                <a:lnSpc>
                  <a:spcPct val="135000"/>
                </a:lnSpc>
                <a:defRPr/>
              </a:pPr>
              <a:endParaRPr lang="zh-CN" altLang="en-US" sz="23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组合 35"/>
          <p:cNvGrpSpPr/>
          <p:nvPr/>
        </p:nvGrpSpPr>
        <p:grpSpPr bwMode="auto">
          <a:xfrm>
            <a:off x="5613718" y="2205990"/>
            <a:ext cx="1643062" cy="400050"/>
            <a:chOff x="4071934" y="2314510"/>
            <a:chExt cx="1643074" cy="400110"/>
          </a:xfrm>
        </p:grpSpPr>
        <p:cxnSp>
          <p:nvCxnSpPr>
            <p:cNvPr id="139291" name="直接连接符 36"/>
            <p:cNvCxnSpPr>
              <a:cxnSpLocks noChangeShapeType="1"/>
            </p:cNvCxnSpPr>
            <p:nvPr/>
          </p:nvCxnSpPr>
          <p:spPr bwMode="auto">
            <a:xfrm>
              <a:off x="4143372" y="2714620"/>
              <a:ext cx="1571636" cy="0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9292" name="矩形 37"/>
            <p:cNvSpPr>
              <a:spLocks noChangeArrowheads="1"/>
            </p:cNvSpPr>
            <p:nvPr/>
          </p:nvSpPr>
          <p:spPr bwMode="auto">
            <a:xfrm>
              <a:off x="4071934" y="2314510"/>
              <a:ext cx="29848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 i="1">
                  <a:solidFill>
                    <a:srgbClr val="C00000"/>
                  </a:solidFill>
                  <a:ea typeface="黑体" panose="02010609060101010101" pitchFamily="49" charset="-122"/>
                </a:rPr>
                <a:t>y</a:t>
              </a:r>
              <a:endParaRPr lang="zh-CN" altLang="en-US" sz="2000">
                <a:solidFill>
                  <a:srgbClr val="C00000"/>
                </a:solidFill>
              </a:endParaRPr>
            </a:p>
          </p:txBody>
        </p:sp>
      </p:grpSp>
      <p:cxnSp>
        <p:nvCxnSpPr>
          <p:cNvPr id="39" name="直接连接符 38"/>
          <p:cNvCxnSpPr>
            <a:cxnSpLocks noChangeShapeType="1"/>
          </p:cNvCxnSpPr>
          <p:nvPr/>
        </p:nvCxnSpPr>
        <p:spPr bwMode="auto">
          <a:xfrm rot="16200000" flipH="1">
            <a:off x="6278086" y="2851309"/>
            <a:ext cx="1014413" cy="9525"/>
          </a:xfrm>
          <a:prstGeom prst="line">
            <a:avLst/>
          </a:prstGeom>
          <a:noFill/>
          <a:ln w="9525" algn="ctr">
            <a:solidFill>
              <a:srgbClr val="00458A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39"/>
          <p:cNvCxnSpPr>
            <a:cxnSpLocks noChangeShapeType="1"/>
          </p:cNvCxnSpPr>
          <p:nvPr/>
        </p:nvCxnSpPr>
        <p:spPr bwMode="auto">
          <a:xfrm>
            <a:off x="6328093" y="3206115"/>
            <a:ext cx="476250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542405" y="3234690"/>
            <a:ext cx="496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C00000"/>
                </a:solidFill>
              </a:rPr>
              <a:t>ln</a:t>
            </a:r>
            <a:r>
              <a:rPr lang="en-US" altLang="zh-CN" sz="2000" i="1">
                <a:solidFill>
                  <a:srgbClr val="C00000"/>
                </a:solidFill>
              </a:rPr>
              <a:t>y</a:t>
            </a:r>
            <a:endParaRPr lang="zh-CN" altLang="en-US" sz="2000" i="1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013768" y="2706053"/>
            <a:ext cx="3127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chemeClr val="tx1"/>
                </a:solidFill>
              </a:rPr>
              <a:t>1</a:t>
            </a:r>
            <a:endParaRPr lang="zh-CN" altLang="en-US" sz="1600">
              <a:solidFill>
                <a:schemeClr val="tx1"/>
              </a:solidFill>
            </a:endParaRPr>
          </a:p>
        </p:txBody>
      </p:sp>
      <p:graphicFrame>
        <p:nvGraphicFramePr>
          <p:cNvPr id="44" name="Object 20"/>
          <p:cNvGraphicFramePr>
            <a:graphicFrameLocks noChangeAspect="1"/>
          </p:cNvGraphicFramePr>
          <p:nvPr/>
        </p:nvGraphicFramePr>
        <p:xfrm>
          <a:off x="6005830" y="1920240"/>
          <a:ext cx="2730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2400" imgH="190500" progId="Equation.DSMT4">
                  <p:embed/>
                </p:oleObj>
              </mc:Choice>
              <mc:Fallback>
                <p:oleObj name="Equation" r:id="rId19" imgW="152400" imgH="1905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830" y="1920240"/>
                        <a:ext cx="27305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0"/>
          <p:cNvGraphicFramePr>
            <a:graphicFrameLocks noChangeAspect="1"/>
          </p:cNvGraphicFramePr>
          <p:nvPr/>
        </p:nvGraphicFramePr>
        <p:xfrm>
          <a:off x="1062355" y="2459355"/>
          <a:ext cx="15525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647700" imgH="215900" progId="Equation.DSMT4">
                  <p:embed/>
                </p:oleObj>
              </mc:Choice>
              <mc:Fallback>
                <p:oleObj name="Equation" r:id="rId21" imgW="647700" imgH="2159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355" y="2459355"/>
                        <a:ext cx="15525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01" name="Object 41"/>
          <p:cNvGraphicFramePr>
            <a:graphicFrameLocks noChangeAspect="1"/>
          </p:cNvGraphicFramePr>
          <p:nvPr/>
        </p:nvGraphicFramePr>
        <p:xfrm>
          <a:off x="1106805" y="3228023"/>
          <a:ext cx="19780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824865" imgH="215900" progId="Equation.DSMT4">
                  <p:embed/>
                </p:oleObj>
              </mc:Choice>
              <mc:Fallback>
                <p:oleObj name="Equation" r:id="rId23" imgW="824865" imgH="2159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805" y="3228023"/>
                        <a:ext cx="19780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971030" y="3206115"/>
            <a:ext cx="312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chemeClr val="tx1"/>
                </a:solidFill>
              </a:rPr>
              <a:t>4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8" name="下箭头 37"/>
          <p:cNvSpPr/>
          <p:nvPr/>
        </p:nvSpPr>
        <p:spPr bwMode="auto">
          <a:xfrm>
            <a:off x="5756910" y="2706053"/>
            <a:ext cx="71438" cy="214312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69975" eaLnBrk="1" hangingPunct="1">
              <a:lnSpc>
                <a:spcPct val="135000"/>
              </a:lnSpc>
              <a:defRPr/>
            </a:pPr>
            <a:endParaRPr lang="zh-CN" altLang="en-US" sz="23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6997700" y="1864995"/>
          <a:ext cx="668020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68300" imgH="215900" progId="Equation.DSMT4">
                  <p:embed/>
                </p:oleObj>
              </mc:Choice>
              <mc:Fallback>
                <p:oleObj name="Equation" r:id="rId25" imgW="368300" imgH="215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1864995"/>
                        <a:ext cx="668020" cy="429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6"/>
          <p:cNvGraphicFramePr>
            <a:graphicFrameLocks noChangeAspect="1"/>
          </p:cNvGraphicFramePr>
          <p:nvPr/>
        </p:nvGraphicFramePr>
        <p:xfrm>
          <a:off x="2242820" y="4387850"/>
          <a:ext cx="1820545" cy="74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901700" imgH="330200" progId="Equation.DSMT4">
                  <p:embed/>
                </p:oleObj>
              </mc:Choice>
              <mc:Fallback>
                <p:oleObj name="Equation" r:id="rId27" imgW="901700" imgH="330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820" y="4387850"/>
                        <a:ext cx="1820545" cy="741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6"/>
          <p:cNvGraphicFramePr>
            <a:graphicFrameLocks noChangeAspect="1"/>
          </p:cNvGraphicFramePr>
          <p:nvPr/>
        </p:nvGraphicFramePr>
        <p:xfrm>
          <a:off x="2183765" y="3889375"/>
          <a:ext cx="132969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711200" imgH="203200" progId="Equation.DSMT4">
                  <p:embed/>
                </p:oleObj>
              </mc:Choice>
              <mc:Fallback>
                <p:oleObj name="Equation" r:id="rId29" imgW="711200" imgH="203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765" y="3889375"/>
                        <a:ext cx="132969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6"/>
          <p:cNvGraphicFramePr>
            <a:graphicFrameLocks noChangeAspect="1"/>
          </p:cNvGraphicFramePr>
          <p:nvPr/>
        </p:nvGraphicFramePr>
        <p:xfrm>
          <a:off x="3470910" y="3916680"/>
          <a:ext cx="166243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889000" imgH="203200" progId="Equation.DSMT4">
                  <p:embed/>
                </p:oleObj>
              </mc:Choice>
              <mc:Fallback>
                <p:oleObj name="Equation" r:id="rId31" imgW="889000" imgH="203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910" y="3916680"/>
                        <a:ext cx="166243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36"/>
          <p:cNvSpPr txBox="1">
            <a:spLocks noChangeArrowheads="1"/>
          </p:cNvSpPr>
          <p:nvPr/>
        </p:nvSpPr>
        <p:spPr bwMode="auto">
          <a:xfrm>
            <a:off x="6130290" y="3068955"/>
            <a:ext cx="312738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>
                <a:solidFill>
                  <a:schemeClr val="tx1"/>
                </a:solidFill>
              </a:rPr>
              <a:t>0</a:t>
            </a:r>
            <a:endParaRPr lang="zh-CN" altLang="en-US" sz="1600">
              <a:solidFill>
                <a:schemeClr val="tx1"/>
              </a:solidFill>
            </a:endParaRPr>
          </a:p>
        </p:txBody>
      </p:sp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5848985" y="3993515"/>
          <a:ext cx="2966085" cy="1283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447800" imgH="596900" progId="Equation.DSMT4">
                  <p:embed/>
                </p:oleObj>
              </mc:Choice>
              <mc:Fallback>
                <p:oleObj name="Equation" r:id="rId33" imgW="1447800" imgH="596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985" y="3993515"/>
                        <a:ext cx="2966085" cy="1283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7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7" grpId="0" build="p" autoUpdateAnimBg="0"/>
      <p:bldP spid="24" grpId="0"/>
      <p:bldP spid="42" grpId="0"/>
      <p:bldP spid="43" grpId="0"/>
      <p:bldP spid="37" grpId="0"/>
      <p:bldP spid="3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/>
              <p:nvPr/>
            </p:nvSpPr>
            <p:spPr>
              <a:xfrm>
                <a:off x="271504" y="558800"/>
                <a:ext cx="7488832" cy="6096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例</a:t>
                </a:r>
                <a:r>
                  <a:rPr lang="en-US" altLang="zh-CN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2   </a:t>
                </a:r>
                <a:r>
                  <a:rPr lang="zh-CN" altLang="en-US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求</m:t>
                    </m:r>
                    <m:r>
                      <a:rPr lang="en-US" altLang="zh-CN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altLang="zh-CN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²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分布函数</m:t>
                    </m:r>
                  </m:oMath>
                </a14:m>
                <a:r>
                  <a:rPr lang="zh-CN" altLang="en-US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和概率密度</a:t>
                </a:r>
                <a:endPara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4" y="558800"/>
                <a:ext cx="7488832" cy="609600"/>
              </a:xfrm>
              <a:prstGeom prst="rect">
                <a:avLst/>
              </a:prstGeom>
              <a:blipFill rotWithShape="1">
                <a:blip r:embed="rId3"/>
                <a:stretch>
                  <a:fillRect l="-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024890" y="2127250"/>
            <a:ext cx="25908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当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y &lt; 0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时，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43305" y="2609850"/>
            <a:ext cx="35052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当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 ≤ y &lt; 4 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时，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33900" y="2106930"/>
            <a:ext cx="20554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当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y ≥ 4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时，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4485" y="103251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1141730" y="1155065"/>
          <a:ext cx="2940050" cy="826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1800" imgH="457200" progId="Equation.DSMT4">
                  <p:embed/>
                </p:oleObj>
              </mc:Choice>
              <mc:Fallback>
                <p:oleObj name="Equation" r:id="rId4" imgW="17018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730" y="1155065"/>
                        <a:ext cx="2940050" cy="82613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2812415" y="2127250"/>
          <a:ext cx="103759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6600" imgH="304800" progId="Equation.DSMT4">
                  <p:embed/>
                </p:oleObj>
              </mc:Choice>
              <mc:Fallback>
                <p:oleObj name="Equation" r:id="rId6" imgW="736600" imgH="304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415" y="2127250"/>
                        <a:ext cx="103759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3923030" y="2127250"/>
          <a:ext cx="36893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400" imgH="190500" progId="Equation.DSMT4">
                  <p:embed/>
                </p:oleObj>
              </mc:Choice>
              <mc:Fallback>
                <p:oleObj name="Equation" r:id="rId8" imgW="152400" imgH="190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030" y="2127250"/>
                        <a:ext cx="36893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6355715" y="2089150"/>
          <a:ext cx="1094105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38200" imgH="330200" progId="Equation.DSMT4">
                  <p:embed/>
                </p:oleObj>
              </mc:Choice>
              <mc:Fallback>
                <p:oleObj name="Equation" r:id="rId10" imgW="838200" imgH="330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5715" y="2089150"/>
                        <a:ext cx="1094105" cy="452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7480935" y="2105025"/>
          <a:ext cx="1936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300" imgH="241300" progId="Equation.DSMT4">
                  <p:embed/>
                </p:oleObj>
              </mc:Choice>
              <mc:Fallback>
                <p:oleObj name="Equation" r:id="rId12" imgW="114300" imgH="241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935" y="2105025"/>
                        <a:ext cx="1936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/>
        </p:nvGraphicFramePr>
        <p:xfrm>
          <a:off x="1478598" y="3127375"/>
          <a:ext cx="9826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47700" imgH="342900" progId="Equation.DSMT4">
                  <p:embed/>
                </p:oleObj>
              </mc:Choice>
              <mc:Fallback>
                <p:oleObj name="Equation" r:id="rId14" imgW="647700" imgH="342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598" y="3127375"/>
                        <a:ext cx="9826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6"/>
          <p:cNvGraphicFramePr>
            <a:graphicFrameLocks noChangeAspect="1"/>
          </p:cNvGraphicFramePr>
          <p:nvPr/>
        </p:nvGraphicFramePr>
        <p:xfrm>
          <a:off x="6226810" y="2968943"/>
          <a:ext cx="1898015" cy="826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39800" imgH="368300" progId="Equation.DSMT4">
                  <p:embed/>
                </p:oleObj>
              </mc:Choice>
              <mc:Fallback>
                <p:oleObj name="Equation" r:id="rId16" imgW="939800" imgH="3683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810" y="2968943"/>
                        <a:ext cx="1898015" cy="826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6"/>
          <p:cNvGraphicFramePr>
            <a:graphicFrameLocks noChangeAspect="1"/>
          </p:cNvGraphicFramePr>
          <p:nvPr/>
        </p:nvGraphicFramePr>
        <p:xfrm>
          <a:off x="2399030" y="3171825"/>
          <a:ext cx="132969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11200" imgH="203200" progId="Equation.DSMT4">
                  <p:embed/>
                </p:oleObj>
              </mc:Choice>
              <mc:Fallback>
                <p:oleObj name="Equation" r:id="rId18" imgW="711200" imgH="203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9030" y="3171825"/>
                        <a:ext cx="132969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6"/>
          <p:cNvGraphicFramePr>
            <a:graphicFrameLocks noChangeAspect="1"/>
          </p:cNvGraphicFramePr>
          <p:nvPr/>
        </p:nvGraphicFramePr>
        <p:xfrm>
          <a:off x="3754438" y="3100705"/>
          <a:ext cx="2472055" cy="52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20165" imgH="254000" progId="Equation.DSMT4">
                  <p:embed/>
                </p:oleObj>
              </mc:Choice>
              <mc:Fallback>
                <p:oleObj name="Equation" r:id="rId20" imgW="1320165" imgH="2540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3100705"/>
                        <a:ext cx="2472055" cy="528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组合 51"/>
          <p:cNvGrpSpPr/>
          <p:nvPr/>
        </p:nvGrpSpPr>
        <p:grpSpPr>
          <a:xfrm>
            <a:off x="636270" y="4017645"/>
            <a:ext cx="2743200" cy="1681480"/>
            <a:chOff x="1002" y="6327"/>
            <a:chExt cx="4320" cy="2648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242" y="6327"/>
              <a:ext cx="4080" cy="2648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25" name="对象 24"/>
            <p:cNvGraphicFramePr/>
            <p:nvPr/>
          </p:nvGraphicFramePr>
          <p:xfrm>
            <a:off x="1590" y="8052"/>
            <a:ext cx="745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368300" imgH="254000" progId="Equation.3">
                    <p:embed/>
                  </p:oleObj>
                </mc:Choice>
                <mc:Fallback>
                  <p:oleObj r:id="rId23" imgW="368300" imgH="254000" progId="Equation.3">
                    <p:embed/>
                    <p:pic>
                      <p:nvPicPr>
                        <p:cNvPr id="0" name="对象 40982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590" y="8052"/>
                          <a:ext cx="745" cy="5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直接连接符 26"/>
            <p:cNvSpPr/>
            <p:nvPr/>
          </p:nvSpPr>
          <p:spPr>
            <a:xfrm>
              <a:off x="1962" y="7047"/>
              <a:ext cx="0" cy="168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8" name="直接连接符 27"/>
            <p:cNvSpPr/>
            <p:nvPr/>
          </p:nvSpPr>
          <p:spPr>
            <a:xfrm>
              <a:off x="4362" y="7047"/>
              <a:ext cx="0" cy="168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9" name="直接连接符 28"/>
            <p:cNvSpPr/>
            <p:nvPr/>
          </p:nvSpPr>
          <p:spPr>
            <a:xfrm>
              <a:off x="1002" y="7047"/>
              <a:ext cx="4320" cy="0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36" name="对象 35"/>
            <p:cNvGraphicFramePr/>
            <p:nvPr/>
          </p:nvGraphicFramePr>
          <p:xfrm>
            <a:off x="4253" y="8005"/>
            <a:ext cx="514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254000" imgH="254000" progId="Equation.3">
                    <p:embed/>
                  </p:oleObj>
                </mc:Choice>
                <mc:Fallback>
                  <p:oleObj r:id="rId25" imgW="254000" imgH="254000" progId="Equation.3">
                    <p:embed/>
                    <p:pic>
                      <p:nvPicPr>
                        <p:cNvPr id="0" name="对象 2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253" y="8005"/>
                          <a:ext cx="514" cy="5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文本框 37"/>
          <p:cNvSpPr txBox="1"/>
          <p:nvPr/>
        </p:nvSpPr>
        <p:spPr>
          <a:xfrm>
            <a:off x="3380105" y="3796030"/>
            <a:ext cx="35052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当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0 ≤ y &lt;1 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时，</a:t>
            </a:r>
          </a:p>
        </p:txBody>
      </p:sp>
      <p:graphicFrame>
        <p:nvGraphicFramePr>
          <p:cNvPr id="39" name="Object 17"/>
          <p:cNvGraphicFramePr>
            <a:graphicFrameLocks noChangeAspect="1"/>
          </p:cNvGraphicFramePr>
          <p:nvPr/>
        </p:nvGraphicFramePr>
        <p:xfrm>
          <a:off x="4103053" y="4345305"/>
          <a:ext cx="9826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647700" imgH="342900" progId="Equation.DSMT4">
                  <p:embed/>
                </p:oleObj>
              </mc:Choice>
              <mc:Fallback>
                <p:oleObj name="Equation" r:id="rId27" imgW="647700" imgH="342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053" y="4345305"/>
                        <a:ext cx="9826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/>
        </p:nvGraphicFramePr>
        <p:xfrm>
          <a:off x="5142865" y="4184333"/>
          <a:ext cx="1616075" cy="826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800100" imgH="368300" progId="Equation.DSMT4">
                  <p:embed/>
                </p:oleObj>
              </mc:Choice>
              <mc:Fallback>
                <p:oleObj name="Equation" r:id="rId28" imgW="800100" imgH="3683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2865" y="4184333"/>
                        <a:ext cx="1616075" cy="826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3487420" y="5051425"/>
            <a:ext cx="350520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当 </a:t>
            </a:r>
            <a:r>
              <a:rPr lang="en-US" altLang="zh-CN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 ≤ y &lt;4 </a:t>
            </a:r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时，</a:t>
            </a:r>
          </a:p>
        </p:txBody>
      </p:sp>
      <p:graphicFrame>
        <p:nvGraphicFramePr>
          <p:cNvPr id="44" name="Object 17"/>
          <p:cNvGraphicFramePr>
            <a:graphicFrameLocks noChangeAspect="1"/>
          </p:cNvGraphicFramePr>
          <p:nvPr/>
        </p:nvGraphicFramePr>
        <p:xfrm>
          <a:off x="4086543" y="5620385"/>
          <a:ext cx="9826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647700" imgH="342900" progId="Equation.DSMT4">
                  <p:embed/>
                </p:oleObj>
              </mc:Choice>
              <mc:Fallback>
                <p:oleObj name="Equation" r:id="rId30" imgW="647700" imgH="342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543" y="5620385"/>
                        <a:ext cx="9826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6"/>
          <p:cNvGraphicFramePr>
            <a:graphicFrameLocks noChangeAspect="1"/>
          </p:cNvGraphicFramePr>
          <p:nvPr/>
        </p:nvGraphicFramePr>
        <p:xfrm>
          <a:off x="5164773" y="5487671"/>
          <a:ext cx="1539240" cy="77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762000" imgH="342900" progId="Equation.DSMT4">
                  <p:embed/>
                </p:oleObj>
              </mc:Choice>
              <mc:Fallback>
                <p:oleObj name="Equation" r:id="rId31" imgW="762000" imgH="3429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773" y="5487671"/>
                        <a:ext cx="1539240" cy="770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6"/>
          <p:cNvGraphicFramePr>
            <a:graphicFrameLocks noChangeAspect="1"/>
          </p:cNvGraphicFramePr>
          <p:nvPr/>
        </p:nvGraphicFramePr>
        <p:xfrm>
          <a:off x="6767513" y="5439728"/>
          <a:ext cx="1592580" cy="8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787400" imgH="393700" progId="Equation.DSMT4">
                  <p:embed/>
                </p:oleObj>
              </mc:Choice>
              <mc:Fallback>
                <p:oleObj name="Equation" r:id="rId33" imgW="787400" imgH="3937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513" y="5439728"/>
                        <a:ext cx="1592580" cy="883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26"/>
          <p:cNvGraphicFramePr>
            <a:graphicFrameLocks noChangeAspect="1"/>
          </p:cNvGraphicFramePr>
          <p:nvPr/>
        </p:nvGraphicFramePr>
        <p:xfrm>
          <a:off x="6758941" y="4127183"/>
          <a:ext cx="1001395" cy="88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495300" imgH="393700" progId="Equation.DSMT4">
                  <p:embed/>
                </p:oleObj>
              </mc:Choice>
              <mc:Fallback>
                <p:oleObj name="Equation" r:id="rId35" imgW="495300" imgH="3937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8941" y="4127183"/>
                        <a:ext cx="1001395" cy="883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8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725035" y="1063308"/>
          <a:ext cx="3018155" cy="221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1028700" progId="Equation.DSMT4">
                  <p:embed/>
                </p:oleObj>
              </mc:Choice>
              <mc:Fallback>
                <p:oleObj name="Equation" r:id="rId2" imgW="1473200" imgH="1028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035" y="1063308"/>
                        <a:ext cx="3018155" cy="2214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918528" y="775970"/>
          <a:ext cx="3331210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600" imgH="1206500" progId="Equation.DSMT4">
                  <p:embed/>
                </p:oleObj>
              </mc:Choice>
              <mc:Fallback>
                <p:oleObj name="Equation" r:id="rId4" imgW="1625600" imgH="1206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528" y="775970"/>
                        <a:ext cx="3331210" cy="259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8BB7874-230C-73F2-7C67-8BD9491A2BA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已知                                 ，求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82AA7A3-4FB2-303F-7BFD-B59BE1BF63C3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75A063B-1726-2A09-BD0F-C696B2268D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585328"/>
              </p:ext>
            </p:extLst>
          </p:nvPr>
        </p:nvGraphicFramePr>
        <p:xfrm>
          <a:off x="1835696" y="1064419"/>
          <a:ext cx="2919413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88760" imgH="711000" progId="Equation.DSMT4">
                  <p:embed/>
                </p:oleObj>
              </mc:Choice>
              <mc:Fallback>
                <p:oleObj name="Equation" r:id="rId11" imgW="1688760" imgH="711000" progId="Equation.DSMT4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064419"/>
                        <a:ext cx="2919413" cy="12842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CC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A3604E52-9F52-2958-1C55-E4BDE1E6A214}"/>
                  </a:ext>
                </a:extLst>
              </p:cNvPr>
              <p:cNvSpPr/>
              <p:nvPr/>
            </p:nvSpPr>
            <p:spPr>
              <a:xfrm>
                <a:off x="5272584" y="1484784"/>
                <a:ext cx="2755800" cy="6096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altLang="zh-CN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²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</a:rPr>
                  <a:t>概率密度</a:t>
                </a:r>
                <a:endPara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A3604E52-9F52-2958-1C55-E4BDE1E6A2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584" y="1484784"/>
                <a:ext cx="2755800" cy="609600"/>
              </a:xfrm>
              <a:prstGeom prst="rect">
                <a:avLst/>
              </a:prstGeom>
              <a:blipFill>
                <a:blip r:embed="rId13"/>
                <a:stretch>
                  <a:fillRect l="-664" t="-11000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4A9C3C5D-529C-D3DA-F7FF-C8D1355D077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74110987-6564-4615-B782-80494B388E4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8EFBB6A4-8831-74E3-564A-FEA3A4C752E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433F48DF-59CD-242E-B3CA-1564FAEF4D13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93619144-F3F6-C8EA-692A-A010A71226D4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1.5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E699228-DE7D-0DC0-C8E1-A88EEDEE010E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7494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ext Box 2"/>
          <p:cNvSpPr txBox="1">
            <a:spLocks noChangeArrowheads="1"/>
          </p:cNvSpPr>
          <p:nvPr/>
        </p:nvSpPr>
        <p:spPr bwMode="auto">
          <a:xfrm>
            <a:off x="467360" y="2204720"/>
            <a:ext cx="55626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解 ⑴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  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=2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+8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的分布函数</a:t>
            </a:r>
          </a:p>
        </p:txBody>
      </p:sp>
      <p:graphicFrame>
        <p:nvGraphicFramePr>
          <p:cNvPr id="321539" name="Object 3"/>
          <p:cNvGraphicFramePr>
            <a:graphicFrameLocks noChangeAspect="1"/>
          </p:cNvGraphicFramePr>
          <p:nvPr/>
        </p:nvGraphicFramePr>
        <p:xfrm>
          <a:off x="882015" y="2919095"/>
          <a:ext cx="222504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6100" imgH="330200" progId="Equation.DSMT4">
                  <p:embed/>
                </p:oleObj>
              </mc:Choice>
              <mc:Fallback>
                <p:oleObj name="Equation" r:id="rId2" imgW="18161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015" y="2919095"/>
                        <a:ext cx="2225040" cy="46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1" name="Object 5"/>
          <p:cNvGraphicFramePr>
            <a:graphicFrameLocks noChangeAspect="1"/>
          </p:cNvGraphicFramePr>
          <p:nvPr/>
        </p:nvGraphicFramePr>
        <p:xfrm>
          <a:off x="3022600" y="2995930"/>
          <a:ext cx="2085975" cy="42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7200" imgH="304800" progId="Equation.DSMT4">
                  <p:embed/>
                </p:oleObj>
              </mc:Choice>
              <mc:Fallback>
                <p:oleObj name="Equation" r:id="rId4" imgW="1727200" imgH="30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995930"/>
                        <a:ext cx="2085975" cy="424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5125085" y="620395"/>
          <a:ext cx="3311525" cy="1251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63800" imgH="977900" progId="Equation.3">
                  <p:embed/>
                </p:oleObj>
              </mc:Choice>
              <mc:Fallback>
                <p:oleObj name="Equation" r:id="rId6" imgW="24638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5085" y="620395"/>
                        <a:ext cx="3311525" cy="1251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Text Box 8"/>
          <p:cNvSpPr txBox="1">
            <a:spLocks noChangeArrowheads="1"/>
          </p:cNvSpPr>
          <p:nvPr/>
        </p:nvSpPr>
        <p:spPr bwMode="auto">
          <a:xfrm>
            <a:off x="395288" y="760413"/>
            <a:ext cx="4176712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设随机变量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具有如右边的概率密度，试求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=2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+8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zh-CN" sz="2400" b="0" dirty="0">
                <a:latin typeface="+mn-lt"/>
                <a:ea typeface="黑体" panose="02010609060101010101" pitchFamily="49" charset="-122"/>
              </a:rPr>
              <a:t>的概率密度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321548" name="Object 12"/>
          <p:cNvGraphicFramePr>
            <a:graphicFrameLocks noChangeAspect="1"/>
          </p:cNvGraphicFramePr>
          <p:nvPr/>
        </p:nvGraphicFramePr>
        <p:xfrm>
          <a:off x="4359275" y="2235200"/>
          <a:ext cx="7810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600" imgH="368300" progId="Equation.DSMT4">
                  <p:embed/>
                </p:oleObj>
              </mc:Choice>
              <mc:Fallback>
                <p:oleObj name="Equation" r:id="rId8" imgW="736600" imgH="368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75" y="2235200"/>
                        <a:ext cx="7810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49" name="Object 13"/>
          <p:cNvGraphicFramePr>
            <a:graphicFrameLocks noChangeAspect="1"/>
          </p:cNvGraphicFramePr>
          <p:nvPr/>
        </p:nvGraphicFramePr>
        <p:xfrm>
          <a:off x="7010400" y="2835275"/>
          <a:ext cx="1490980" cy="78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73200" imgH="711200" progId="Equation.DSMT4">
                  <p:embed/>
                </p:oleObj>
              </mc:Choice>
              <mc:Fallback>
                <p:oleObj name="Equation" r:id="rId10" imgW="1473200" imgH="71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835275"/>
                        <a:ext cx="1490980" cy="782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50" name="Object 14"/>
          <p:cNvGraphicFramePr>
            <a:graphicFrameLocks noChangeAspect="1"/>
          </p:cNvGraphicFramePr>
          <p:nvPr/>
        </p:nvGraphicFramePr>
        <p:xfrm>
          <a:off x="5090795" y="2806700"/>
          <a:ext cx="1950720" cy="81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300" imgH="622300" progId="Equation.DSMT4">
                  <p:embed/>
                </p:oleObj>
              </mc:Choice>
              <mc:Fallback>
                <p:oleObj name="Equation" r:id="rId12" imgW="1638300" imgH="622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0795" y="2806700"/>
                        <a:ext cx="1950720" cy="810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51" name="Object 15"/>
          <p:cNvGraphicFramePr>
            <a:graphicFrameLocks noChangeAspect="1"/>
          </p:cNvGraphicFramePr>
          <p:nvPr/>
        </p:nvGraphicFramePr>
        <p:xfrm>
          <a:off x="815975" y="4593273"/>
          <a:ext cx="960438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36600" imgH="368300" progId="Equation.DSMT4">
                  <p:embed/>
                </p:oleObj>
              </mc:Choice>
              <mc:Fallback>
                <p:oleObj name="Equation" r:id="rId14" imgW="736600" imgH="368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4593273"/>
                        <a:ext cx="960438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52" name="Text Box 16"/>
          <p:cNvSpPr txBox="1">
            <a:spLocks noChangeArrowheads="1"/>
          </p:cNvSpPr>
          <p:nvPr/>
        </p:nvSpPr>
        <p:spPr bwMode="auto">
          <a:xfrm>
            <a:off x="755650" y="3713798"/>
            <a:ext cx="48244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(2)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求导数得密度函数</a:t>
            </a:r>
          </a:p>
        </p:txBody>
      </p:sp>
      <p:graphicFrame>
        <p:nvGraphicFramePr>
          <p:cNvPr id="321553" name="Object 17"/>
          <p:cNvGraphicFramePr>
            <a:graphicFrameLocks noChangeAspect="1"/>
          </p:cNvGraphicFramePr>
          <p:nvPr/>
        </p:nvGraphicFramePr>
        <p:xfrm>
          <a:off x="1757680" y="4285615"/>
          <a:ext cx="3625850" cy="125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822700" imgH="1219200" progId="Equation.DSMT4">
                  <p:embed/>
                </p:oleObj>
              </mc:Choice>
              <mc:Fallback>
                <p:oleObj name="Equation" r:id="rId16" imgW="3822700" imgH="1219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680" y="4285615"/>
                        <a:ext cx="3625850" cy="1252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55" name="Text Box 19"/>
          <p:cNvSpPr txBox="1">
            <a:spLocks noChangeArrowheads="1"/>
          </p:cNvSpPr>
          <p:nvPr/>
        </p:nvSpPr>
        <p:spPr bwMode="auto">
          <a:xfrm>
            <a:off x="827088" y="5601335"/>
            <a:ext cx="50641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这就是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Y 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=2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X 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+8</a:t>
            </a:r>
            <a:r>
              <a:rPr lang="en-US" altLang="zh-CN" sz="2400" b="0" i="1" baseline="3000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zh-CN" sz="2400" b="0">
                <a:latin typeface="+mn-lt"/>
                <a:ea typeface="黑体" panose="02010609060101010101" pitchFamily="49" charset="-122"/>
              </a:rPr>
              <a:t>的概率密度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！</a:t>
            </a:r>
          </a:p>
        </p:txBody>
      </p:sp>
      <p:graphicFrame>
        <p:nvGraphicFramePr>
          <p:cNvPr id="261124" name="Object 10"/>
          <p:cNvGraphicFramePr>
            <a:graphicFrameLocks noChangeAspect="1"/>
          </p:cNvGraphicFramePr>
          <p:nvPr/>
        </p:nvGraphicFramePr>
        <p:xfrm>
          <a:off x="6929438" y="4099560"/>
          <a:ext cx="17303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01800" imgH="368300" progId="Equation.DSMT4">
                  <p:embed/>
                </p:oleObj>
              </mc:Choice>
              <mc:Fallback>
                <p:oleObj name="Equation" r:id="rId18" imgW="1701800" imgH="368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4099560"/>
                        <a:ext cx="17303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下箭头 17"/>
          <p:cNvSpPr/>
          <p:nvPr/>
        </p:nvSpPr>
        <p:spPr bwMode="auto">
          <a:xfrm>
            <a:off x="7786688" y="3499485"/>
            <a:ext cx="142875" cy="571500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69975" eaLnBrk="1" hangingPunct="1">
              <a:lnSpc>
                <a:spcPct val="135000"/>
              </a:lnSpc>
              <a:defRPr/>
            </a:pPr>
            <a:endParaRPr lang="zh-CN" altLang="en-US" sz="23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489065" y="4585970"/>
            <a:ext cx="24828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en-US" altLang="zh-CN" b="0" i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h</a:t>
            </a:r>
            <a:r>
              <a:rPr kumimoji="0" lang="en-US" altLang="zh-CN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kumimoji="0" lang="en-US" altLang="zh-CN" b="0" i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y</a:t>
            </a:r>
            <a:r>
              <a:rPr kumimoji="0" lang="en-US" altLang="zh-CN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) </a:t>
            </a:r>
            <a:r>
              <a:rPr kumimoji="0" lang="zh-CN" altLang="en-US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是 </a:t>
            </a:r>
            <a:r>
              <a:rPr kumimoji="0" lang="en-US" altLang="zh-CN" b="0" i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g</a:t>
            </a:r>
            <a:r>
              <a:rPr kumimoji="0" lang="en-US" altLang="zh-CN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kumimoji="0" lang="en-US" altLang="zh-CN" b="0" i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x</a:t>
            </a:r>
            <a:r>
              <a:rPr kumimoji="0" lang="en-US" altLang="zh-CN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) </a:t>
            </a:r>
            <a:r>
              <a:rPr kumimoji="0" lang="zh-CN" altLang="en-US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的反函数</a:t>
            </a:r>
            <a:endParaRPr kumimoji="0" lang="en-US" altLang="zh-CN" b="0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  <p:cxnSp>
        <p:nvCxnSpPr>
          <p:cNvPr id="21" name="直接连接符 20"/>
          <p:cNvCxnSpPr>
            <a:cxnSpLocks noChangeShapeType="1"/>
          </p:cNvCxnSpPr>
          <p:nvPr/>
        </p:nvCxnSpPr>
        <p:spPr bwMode="auto">
          <a:xfrm>
            <a:off x="3857625" y="4999673"/>
            <a:ext cx="1571625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6276" name="Object 19"/>
          <p:cNvGraphicFramePr>
            <a:graphicFrameLocks noChangeAspect="1"/>
          </p:cNvGraphicFramePr>
          <p:nvPr/>
        </p:nvGraphicFramePr>
        <p:xfrm>
          <a:off x="4143375" y="3642360"/>
          <a:ext cx="12588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71500" imgH="190500" progId="Equation.DSMT4">
                  <p:embed/>
                </p:oleObj>
              </mc:Choice>
              <mc:Fallback>
                <p:oleObj name="Equation" r:id="rId20" imgW="571500" imgH="1905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3642360"/>
                        <a:ext cx="12588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上箭头 22"/>
          <p:cNvSpPr/>
          <p:nvPr/>
        </p:nvSpPr>
        <p:spPr bwMode="auto">
          <a:xfrm>
            <a:off x="4643438" y="3999548"/>
            <a:ext cx="142875" cy="285750"/>
          </a:xfrm>
          <a:prstGeom prst="up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69975" eaLnBrk="1" hangingPunct="1">
              <a:lnSpc>
                <a:spcPct val="135000"/>
              </a:lnSpc>
              <a:defRPr/>
            </a:pPr>
            <a:endParaRPr lang="zh-CN" altLang="en-US" sz="23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7830185" y="3614420"/>
            <a:ext cx="92964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b="0" dirty="0">
                <a:latin typeface="+mn-lt"/>
                <a:ea typeface="黑体" panose="02010609060101010101" pitchFamily="49" charset="-122"/>
              </a:rPr>
              <a:t>求导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95605" y="1988820"/>
            <a:ext cx="8496935" cy="0"/>
          </a:xfrm>
          <a:prstGeom prst="line">
            <a:avLst/>
          </a:prstGeom>
          <a:noFill/>
          <a:ln w="31750" cap="rnd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1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52" grpId="0" build="p" autoUpdateAnimBg="0"/>
      <p:bldP spid="321555" grpId="0" build="p" autoUpdateAnimBg="0"/>
      <p:bldP spid="18" grpId="0" bldLvl="0" animBg="1"/>
      <p:bldP spid="2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1" name="Text Box 2"/>
          <p:cNvSpPr txBox="1">
            <a:spLocks noChangeArrowheads="1"/>
          </p:cNvSpPr>
          <p:nvPr/>
        </p:nvSpPr>
        <p:spPr bwMode="auto">
          <a:xfrm>
            <a:off x="299246" y="582362"/>
            <a:ext cx="3030537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二</a:t>
            </a: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公式法</a:t>
            </a:r>
          </a:p>
        </p:txBody>
      </p:sp>
      <p:sp>
        <p:nvSpPr>
          <p:cNvPr id="113672" name="Text Box 3"/>
          <p:cNvSpPr txBox="1">
            <a:spLocks noChangeArrowheads="1"/>
          </p:cNvSpPr>
          <p:nvPr/>
        </p:nvSpPr>
        <p:spPr bwMode="auto">
          <a:xfrm>
            <a:off x="323528" y="1181100"/>
            <a:ext cx="511710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定理  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设</a:t>
            </a:r>
            <a:r>
              <a:rPr kumimoji="0" lang="en-US" altLang="zh-CN" sz="2400" b="0" dirty="0">
                <a:latin typeface="+mn-lt"/>
                <a:ea typeface="黑体" panose="02010609060101010101" pitchFamily="49" charset="-122"/>
              </a:rPr>
              <a:t>(1)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 随机变量</a:t>
            </a:r>
            <a:r>
              <a:rPr kumimoji="0" lang="en-US" altLang="zh-CN" sz="2400" b="0" dirty="0">
                <a:latin typeface="+mn-lt"/>
                <a:ea typeface="黑体" panose="02010609060101010101" pitchFamily="49" charset="-122"/>
              </a:rPr>
              <a:t> </a:t>
            </a:r>
            <a:r>
              <a:rPr kumimoji="0" lang="en-US" altLang="zh-CN" sz="2400" b="0" i="1" dirty="0">
                <a:latin typeface="+mn-lt"/>
                <a:ea typeface="黑体" panose="02010609060101010101" pitchFamily="49" charset="-122"/>
              </a:rPr>
              <a:t>X 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具有概率密度</a:t>
            </a: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5281511" y="1263015"/>
          <a:ext cx="679450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95300" imgH="241300" progId="Equation.DSMT4">
                  <p:embed/>
                </p:oleObj>
              </mc:Choice>
              <mc:Fallback>
                <p:oleObj name="Equation" r:id="rId3" imgW="4953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511" y="1263015"/>
                        <a:ext cx="679450" cy="356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1432243" y="1704658"/>
          <a:ext cx="14843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09700" imgH="342900" progId="Equation.DSMT4">
                  <p:embed/>
                </p:oleObj>
              </mc:Choice>
              <mc:Fallback>
                <p:oleObj name="Equation" r:id="rId5" imgW="1409700" imgH="342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243" y="1704658"/>
                        <a:ext cx="148431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3" name="Text Box 6"/>
          <p:cNvSpPr txBox="1">
            <a:spLocks noChangeArrowheads="1"/>
          </p:cNvSpPr>
          <p:nvPr/>
        </p:nvSpPr>
        <p:spPr bwMode="auto">
          <a:xfrm>
            <a:off x="2813368" y="1628458"/>
            <a:ext cx="631253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 eaLnBrk="1" hangingPunct="1">
              <a:defRPr/>
            </a:pP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是严格单调函数，</a:t>
            </a:r>
            <a:r>
              <a:rPr lang="zh-CN" altLang="en-US" sz="2400" b="0" dirty="0">
                <a:ea typeface="黑体" panose="02010609060101010101" pitchFamily="49" charset="-122"/>
              </a:rPr>
              <a:t>反函数</a:t>
            </a:r>
            <a:r>
              <a:rPr lang="en-US" altLang="zh-CN" sz="2400" b="0" dirty="0">
                <a:ea typeface="黑体" panose="02010609060101010101" pitchFamily="49" charset="-122"/>
              </a:rPr>
              <a:t> </a:t>
            </a:r>
            <a:r>
              <a:rPr kumimoji="0" lang="en-US" altLang="zh-CN" sz="2400" b="0" i="1" dirty="0">
                <a:latin typeface="+mn-lt"/>
                <a:ea typeface="黑体" panose="02010609060101010101" pitchFamily="49" charset="-122"/>
                <a:sym typeface="+mn-ea"/>
              </a:rPr>
              <a:t>h</a:t>
            </a:r>
            <a:r>
              <a:rPr kumimoji="0" lang="en-US" altLang="zh-CN" sz="2400" b="0" dirty="0">
                <a:latin typeface="+mn-lt"/>
                <a:ea typeface="黑体" panose="02010609060101010101" pitchFamily="49" charset="-122"/>
                <a:sym typeface="+mn-ea"/>
              </a:rPr>
              <a:t>(</a:t>
            </a:r>
            <a:r>
              <a:rPr kumimoji="0" lang="en-US" altLang="zh-CN" sz="2400" b="0" i="1" dirty="0">
                <a:latin typeface="+mn-lt"/>
                <a:ea typeface="黑体" panose="02010609060101010101" pitchFamily="49" charset="-122"/>
                <a:sym typeface="+mn-ea"/>
              </a:rPr>
              <a:t>y</a:t>
            </a:r>
            <a:r>
              <a:rPr kumimoji="0" lang="en-US" altLang="zh-CN" sz="2400" b="0" dirty="0">
                <a:latin typeface="+mn-lt"/>
                <a:ea typeface="黑体" panose="02010609060101010101" pitchFamily="49" charset="-122"/>
                <a:sym typeface="+mn-ea"/>
              </a:rPr>
              <a:t>) </a:t>
            </a:r>
            <a:r>
              <a:rPr lang="zh-CN" altLang="en-US" sz="2400" b="0" dirty="0">
                <a:ea typeface="黑体" panose="02010609060101010101" pitchFamily="49" charset="-122"/>
              </a:rPr>
              <a:t>有连续导函数，</a:t>
            </a:r>
            <a:endParaRPr kumimoji="0"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13674" name="Text Box 7"/>
          <p:cNvSpPr txBox="1">
            <a:spLocks noChangeArrowheads="1"/>
          </p:cNvSpPr>
          <p:nvPr/>
        </p:nvSpPr>
        <p:spPr bwMode="auto">
          <a:xfrm>
            <a:off x="755650" y="2204720"/>
            <a:ext cx="60325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则</a:t>
            </a:r>
            <a:r>
              <a:rPr kumimoji="0" lang="en-US" altLang="zh-CN" sz="2400" b="0" i="1" dirty="0">
                <a:latin typeface="+mn-lt"/>
                <a:ea typeface="黑体" panose="02010609060101010101" pitchFamily="49" charset="-122"/>
              </a:rPr>
              <a:t>Y</a:t>
            </a:r>
            <a:r>
              <a:rPr kumimoji="0" lang="en-US" altLang="zh-CN" sz="2400" b="0" dirty="0">
                <a:latin typeface="+mn-lt"/>
                <a:ea typeface="黑体" panose="02010609060101010101" pitchFamily="49" charset="-122"/>
              </a:rPr>
              <a:t>=</a:t>
            </a:r>
            <a:r>
              <a:rPr kumimoji="0" lang="en-US" altLang="zh-CN" sz="2400" b="0" i="1" dirty="0">
                <a:latin typeface="+mn-lt"/>
                <a:ea typeface="黑体" panose="02010609060101010101" pitchFamily="49" charset="-122"/>
              </a:rPr>
              <a:t>g</a:t>
            </a:r>
            <a:r>
              <a:rPr kumimoji="0" lang="en-US" altLang="zh-CN" sz="2400" b="0" dirty="0">
                <a:latin typeface="+mn-lt"/>
                <a:ea typeface="黑体" panose="02010609060101010101" pitchFamily="49" charset="-122"/>
              </a:rPr>
              <a:t>(</a:t>
            </a:r>
            <a:r>
              <a:rPr kumimoji="0"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kumimoji="0" lang="en-US" altLang="zh-CN" sz="2400" b="0" dirty="0">
                <a:latin typeface="+mn-lt"/>
                <a:ea typeface="黑体" panose="02010609060101010101" pitchFamily="49" charset="-122"/>
              </a:rPr>
              <a:t>)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是连续型随机变量，其概率密度为</a:t>
            </a:r>
          </a:p>
        </p:txBody>
      </p:sp>
      <p:graphicFrame>
        <p:nvGraphicFramePr>
          <p:cNvPr id="133128" name="Object 8"/>
          <p:cNvGraphicFramePr>
            <a:graphicFrameLocks noChangeAspect="1"/>
          </p:cNvGraphicFramePr>
          <p:nvPr/>
        </p:nvGraphicFramePr>
        <p:xfrm>
          <a:off x="2268220" y="2708910"/>
          <a:ext cx="5019040" cy="98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84700" imgH="876300" progId="Equation.DSMT4">
                  <p:embed/>
                </p:oleObj>
              </mc:Choice>
              <mc:Fallback>
                <p:oleObj name="Equation" r:id="rId7" imgW="4584700" imgH="876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220" y="2708910"/>
                        <a:ext cx="5019040" cy="989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15"/>
          <p:cNvGrpSpPr/>
          <p:nvPr/>
        </p:nvGrpSpPr>
        <p:grpSpPr bwMode="auto">
          <a:xfrm>
            <a:off x="655003" y="5124133"/>
            <a:ext cx="8018462" cy="850581"/>
            <a:chOff x="654974" y="5339506"/>
            <a:chExt cx="8018462" cy="85078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3676" name="Text Box 10"/>
            <p:cNvSpPr txBox="1">
              <a:spLocks noChangeArrowheads="1"/>
            </p:cNvSpPr>
            <p:nvPr/>
          </p:nvSpPr>
          <p:spPr bwMode="auto">
            <a:xfrm>
              <a:off x="654974" y="5339506"/>
              <a:ext cx="8018462" cy="83014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b="0" dirty="0">
                  <a:solidFill>
                    <a:srgbClr val="0000FF"/>
                  </a:solidFill>
                  <a:latin typeface="+mn-lt"/>
                  <a:ea typeface="黑体" panose="02010609060101010101" pitchFamily="49" charset="-122"/>
                </a:rPr>
                <a:t>注：</a:t>
              </a:r>
              <a:r>
                <a:rPr lang="zh-CN" altLang="en-US" sz="2400" b="0" dirty="0">
                  <a:latin typeface="+mn-lt"/>
                  <a:ea typeface="黑体" panose="02010609060101010101" pitchFamily="49" charset="-122"/>
                </a:rPr>
                <a:t>只有当</a:t>
              </a:r>
              <a:r>
                <a:rPr lang="en-US" altLang="zh-CN" sz="2400" b="0" i="1" dirty="0">
                  <a:latin typeface="+mn-lt"/>
                  <a:ea typeface="黑体" panose="02010609060101010101" pitchFamily="49" charset="-122"/>
                </a:rPr>
                <a:t>g</a:t>
              </a:r>
              <a:r>
                <a:rPr lang="en-US" altLang="zh-CN" sz="2400" b="0" dirty="0">
                  <a:latin typeface="+mn-lt"/>
                  <a:ea typeface="黑体" panose="02010609060101010101" pitchFamily="49" charset="-122"/>
                </a:rPr>
                <a:t>( </a:t>
              </a:r>
              <a:r>
                <a:rPr lang="en-US" altLang="zh-CN" sz="2400" b="0" i="1" dirty="0">
                  <a:latin typeface="+mn-lt"/>
                  <a:ea typeface="黑体" panose="02010609060101010101" pitchFamily="49" charset="-122"/>
                </a:rPr>
                <a:t>x</a:t>
              </a:r>
              <a:r>
                <a:rPr lang="en-US" altLang="zh-CN" sz="2400" b="0" dirty="0">
                  <a:latin typeface="+mn-lt"/>
                  <a:ea typeface="黑体" panose="02010609060101010101" pitchFamily="49" charset="-122"/>
                </a:rPr>
                <a:t>)</a:t>
              </a:r>
              <a:r>
                <a:rPr lang="zh-CN" altLang="en-US" sz="2400" b="0" dirty="0">
                  <a:latin typeface="+mn-lt"/>
                  <a:ea typeface="黑体" panose="02010609060101010101" pitchFamily="49" charset="-122"/>
                </a:rPr>
                <a:t>是严格单调函数，反函数有连续导函数，才可用以上公式；并且要注意确定          。</a:t>
              </a:r>
            </a:p>
          </p:txBody>
        </p:sp>
        <p:graphicFrame>
          <p:nvGraphicFramePr>
            <p:cNvPr id="133133" name="Object 6"/>
            <p:cNvGraphicFramePr>
              <a:graphicFrameLocks noChangeAspect="1"/>
            </p:cNvGraphicFramePr>
            <p:nvPr/>
          </p:nvGraphicFramePr>
          <p:xfrm>
            <a:off x="5296866" y="5731503"/>
            <a:ext cx="762000" cy="458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17500" imgH="190500" progId="Equation.DSMT4">
                    <p:embed/>
                  </p:oleObj>
                </mc:Choice>
                <mc:Fallback>
                  <p:oleObj name="Equation" r:id="rId9" imgW="317500" imgH="1905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6866" y="5731503"/>
                          <a:ext cx="762000" cy="458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2937510" y="4373880"/>
          <a:ext cx="449707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387600" imgH="304800" progId="Equation.DSMT4">
                  <p:embed/>
                </p:oleObj>
              </mc:Choice>
              <mc:Fallback>
                <p:oleObj name="Equation" r:id="rId11" imgW="2387600" imgH="304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510" y="4373880"/>
                        <a:ext cx="4497070" cy="579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683260" y="3716655"/>
            <a:ext cx="5092700" cy="459740"/>
            <a:chOff x="1076" y="5853"/>
            <a:chExt cx="8020" cy="724"/>
          </a:xfrm>
        </p:grpSpPr>
        <p:graphicFrame>
          <p:nvGraphicFramePr>
            <p:cNvPr id="10" name="Object 4"/>
            <p:cNvGraphicFramePr>
              <a:graphicFrameLocks noChangeAspect="1"/>
            </p:cNvGraphicFramePr>
            <p:nvPr/>
          </p:nvGraphicFramePr>
          <p:xfrm>
            <a:off x="1643" y="5853"/>
            <a:ext cx="1142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57200" imgH="241300" progId="Equation.DSMT4">
                    <p:embed/>
                  </p:oleObj>
                </mc:Choice>
                <mc:Fallback>
                  <p:oleObj name="Equation" r:id="rId13" imgW="457200" imgH="2413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" y="5853"/>
                          <a:ext cx="1142" cy="6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707070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rgbClr val="707070"/>
                                  </a:gs>
                                </a:gsLst>
                                <a:lin ang="27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68686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1076" y="5853"/>
              <a:ext cx="8021" cy="7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0" lang="zh-CN" altLang="zh-CN" sz="2400" b="0" dirty="0">
                  <a:latin typeface="+mn-lt"/>
                  <a:ea typeface="黑体" panose="02010609060101010101" pitchFamily="49" charset="-122"/>
                </a:rPr>
                <a:t>若         在</a:t>
              </a:r>
              <a:r>
                <a:rPr kumimoji="0" lang="en-US" altLang="zh-CN" sz="2400" b="0" dirty="0">
                  <a:latin typeface="+mn-lt"/>
                  <a:ea typeface="黑体" panose="02010609060101010101" pitchFamily="49" charset="-122"/>
                </a:rPr>
                <a:t>[a,b]</a:t>
              </a:r>
              <a:r>
                <a:rPr kumimoji="0" lang="zh-CN" altLang="zh-CN" sz="2400" b="0" dirty="0">
                  <a:latin typeface="+mn-lt"/>
                  <a:ea typeface="黑体" panose="02010609060101010101" pitchFamily="49" charset="-122"/>
                </a:rPr>
                <a:t>区间上非零，则其中的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8"/>
          <p:cNvGrpSpPr/>
          <p:nvPr/>
        </p:nvGrpSpPr>
        <p:grpSpPr bwMode="auto">
          <a:xfrm>
            <a:off x="1259632" y="673051"/>
            <a:ext cx="6624736" cy="1747837"/>
            <a:chOff x="1066" y="913"/>
            <a:chExt cx="4281" cy="1101"/>
          </a:xfrm>
        </p:grpSpPr>
        <p:pic>
          <p:nvPicPr>
            <p:cNvPr id="13316" name="Picture 8" descr="卷轴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913"/>
              <a:ext cx="4281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7" name="Rectangle 6" descr="信纸"/>
            <p:cNvSpPr>
              <a:spLocks noChangeArrowheads="1"/>
            </p:cNvSpPr>
            <p:nvPr/>
          </p:nvSpPr>
          <p:spPr bwMode="auto">
            <a:xfrm>
              <a:off x="1463" y="1168"/>
              <a:ext cx="343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 b="0">
                <a:solidFill>
                  <a:schemeClr val="tx2"/>
                </a:solidFill>
                <a:latin typeface="Verdana" panose="020B0604030504040204" pitchFamily="34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38612" y="1241425"/>
            <a:ext cx="6286500" cy="7620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eaLnBrk="1" hangingPunct="1"/>
            <a:r>
              <a:rPr kumimoji="1" lang="zh-CN" altLang="en-US" sz="32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随机变量及其分布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07704" y="2479675"/>
            <a:ext cx="5715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  <a:r>
              <a:rPr lang="en-US" altLang="zh-CN" sz="2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§1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随机变量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68584" y="3013075"/>
            <a:ext cx="5715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§2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离散型随机变量及其分布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68584" y="3622675"/>
            <a:ext cx="5715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§3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随机变量的分布函数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68584" y="4232275"/>
            <a:ext cx="5715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§4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连续型随机变量及其分布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68584" y="4841875"/>
            <a:ext cx="57150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§5</a:t>
            </a:r>
            <a:r>
              <a:rPr kumimoji="1" lang="zh-CN" altLang="en-US" sz="28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随机变量的函数的分布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395288" y="2262188"/>
            <a:ext cx="19543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解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   用</a:t>
            </a:r>
            <a:r>
              <a:rPr lang="zh-CN" altLang="en-US" sz="2400" b="0" dirty="0">
                <a:solidFill>
                  <a:srgbClr val="D60093"/>
                </a:solidFill>
                <a:latin typeface="+mn-lt"/>
                <a:ea typeface="黑体" panose="02010609060101010101" pitchFamily="49" charset="-122"/>
              </a:rPr>
              <a:t>公式法</a:t>
            </a:r>
          </a:p>
        </p:txBody>
      </p:sp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2352675" y="2250778"/>
          <a:ext cx="3474611" cy="49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4000" imgH="381000" progId="Equation.DSMT4">
                  <p:embed/>
                </p:oleObj>
              </mc:Choice>
              <mc:Fallback>
                <p:oleObj name="Equation" r:id="rId2" imgW="27940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2250778"/>
                        <a:ext cx="3474611" cy="496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971600" y="2996952"/>
            <a:ext cx="55505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故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g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严格单调增，其反函数及其导数为</a:t>
            </a:r>
          </a:p>
        </p:txBody>
      </p:sp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1043608" y="3573016"/>
          <a:ext cx="2376562" cy="894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5800" imgH="723900" progId="Equation.DSMT4">
                  <p:embed/>
                </p:oleObj>
              </mc:Choice>
              <mc:Fallback>
                <p:oleObj name="Equation" r:id="rId4" imgW="1955800" imgH="723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573016"/>
                        <a:ext cx="2376562" cy="894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4" name="Object 8"/>
          <p:cNvGraphicFramePr>
            <a:graphicFrameLocks noChangeAspect="1"/>
          </p:cNvGraphicFramePr>
          <p:nvPr/>
        </p:nvGraphicFramePr>
        <p:xfrm>
          <a:off x="872306" y="4575175"/>
          <a:ext cx="7804150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268800" imgH="17983200" progId="Equation.DSMT4">
                  <p:embed/>
                </p:oleObj>
              </mc:Choice>
              <mc:Fallback>
                <p:oleObj name="Equation" r:id="rId6" imgW="93268800" imgH="1798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306" y="4575175"/>
                        <a:ext cx="7804150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9"/>
          <p:cNvGrpSpPr/>
          <p:nvPr/>
        </p:nvGrpSpPr>
        <p:grpSpPr bwMode="auto">
          <a:xfrm>
            <a:off x="6876802" y="2924944"/>
            <a:ext cx="1871662" cy="887413"/>
            <a:chOff x="3833" y="2614"/>
            <a:chExt cx="1179" cy="559"/>
          </a:xfrm>
        </p:grpSpPr>
        <p:graphicFrame>
          <p:nvGraphicFramePr>
            <p:cNvPr id="80902" name="Object 10"/>
            <p:cNvGraphicFramePr>
              <a:graphicFrameLocks noChangeAspect="1"/>
            </p:cNvGraphicFramePr>
            <p:nvPr/>
          </p:nvGraphicFramePr>
          <p:xfrm>
            <a:off x="3833" y="2614"/>
            <a:ext cx="1167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4000" imgH="723900" progId="Equation.DSMT4">
                    <p:embed/>
                  </p:oleObj>
                </mc:Choice>
                <mc:Fallback>
                  <p:oleObj name="Equation" r:id="rId8" imgW="1524000" imgH="7239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614"/>
                          <a:ext cx="1167" cy="559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68686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08" name="AutoShape 11"/>
            <p:cNvSpPr>
              <a:spLocks noChangeArrowheads="1"/>
            </p:cNvSpPr>
            <p:nvPr/>
          </p:nvSpPr>
          <p:spPr bwMode="auto">
            <a:xfrm>
              <a:off x="3833" y="2614"/>
              <a:ext cx="1179" cy="544"/>
            </a:xfrm>
            <a:prstGeom prst="wedgeRectCallout">
              <a:avLst>
                <a:gd name="adj1" fmla="val 8949"/>
                <a:gd name="adj2" fmla="val 175366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5608955" y="635635"/>
          <a:ext cx="3117215" cy="1270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63800" imgH="977900" progId="Equation.3">
                  <p:embed/>
                </p:oleObj>
              </mc:Choice>
              <mc:Fallback>
                <p:oleObj name="Equation" r:id="rId10" imgW="24638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955" y="635635"/>
                        <a:ext cx="3117215" cy="127063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95605" y="809625"/>
            <a:ext cx="4897755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例</a:t>
            </a: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3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设随机变量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具有如右边的概率密度，试求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=2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+8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zh-CN" sz="2400" b="0" dirty="0">
                <a:latin typeface="+mn-lt"/>
                <a:ea typeface="黑体" panose="02010609060101010101" pitchFamily="49" charset="-122"/>
              </a:rPr>
              <a:t>的概率密度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211955" y="3585845"/>
          <a:ext cx="1691005" cy="82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52500" imgH="444500" progId="Equation.DSMT4">
                  <p:embed/>
                </p:oleObj>
              </mc:Choice>
              <mc:Fallback>
                <p:oleObj name="Equation" r:id="rId12" imgW="952500" imgH="444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55" y="3585845"/>
                        <a:ext cx="1691005" cy="821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10138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677DFA-6C65-5603-012D-C612AB64EFA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29366" y="1751514"/>
            <a:ext cx="808705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根据你的结果，若                    </a:t>
            </a:r>
            <a:endParaRPr lang="en-US" altLang="zh-CN" sz="2600" dirty="0">
              <a:solidFill>
                <a:srgbClr val="639EF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则  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 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B9237E-84AE-132C-F979-A01F9E3904E9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2821813F-3814-F522-E1B1-0FFC580F1F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768686"/>
              </p:ext>
            </p:extLst>
          </p:nvPr>
        </p:nvGraphicFramePr>
        <p:xfrm>
          <a:off x="1493093" y="1252538"/>
          <a:ext cx="19113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52600" imgH="406400" progId="Equation.DSMT4">
                  <p:embed/>
                </p:oleObj>
              </mc:Choice>
              <mc:Fallback>
                <p:oleObj name="Equation" r:id="rId11" imgW="1752600" imgH="406400" progId="Equation.DSMT4">
                  <p:embed/>
                  <p:pic>
                    <p:nvPicPr>
                      <p:cNvPr id="134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093" y="1252538"/>
                        <a:ext cx="19113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">
            <a:extLst>
              <a:ext uri="{FF2B5EF4-FFF2-40B4-BE49-F238E27FC236}">
                <a16:creationId xmlns:a16="http://schemas.microsoft.com/office/drawing/2014/main" id="{A7AF20C1-11C3-9FE4-A137-C1AEE87EE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88" y="1243013"/>
            <a:ext cx="12496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练习</a:t>
            </a:r>
            <a:r>
              <a:rPr lang="en-US" altLang="zh-CN" sz="2400" b="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 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设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8BC66DB8-9EF2-9873-19A0-F6CE235C2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270000"/>
            <a:ext cx="38989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若</a:t>
            </a:r>
            <a:r>
              <a:rPr kumimoji="0" lang="en-US" altLang="zh-CN" sz="2400" b="0" i="1" dirty="0">
                <a:latin typeface="+mn-lt"/>
                <a:ea typeface="黑体" panose="02010609060101010101" pitchFamily="49" charset="-122"/>
              </a:rPr>
              <a:t>a</a:t>
            </a:r>
            <a:r>
              <a:rPr kumimoji="0" lang="en-US" altLang="zh-CN" sz="2400" b="0" dirty="0">
                <a:latin typeface="+mn-lt"/>
                <a:ea typeface="黑体" panose="02010609060101010101" pitchFamily="49" charset="-122"/>
              </a:rPr>
              <a:t>≠0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，证明</a:t>
            </a:r>
            <a:r>
              <a:rPr kumimoji="0" lang="en-US" altLang="zh-CN" sz="2400" b="0" i="1" dirty="0">
                <a:latin typeface="+mn-lt"/>
                <a:ea typeface="黑体" panose="02010609060101010101" pitchFamily="49" charset="-122"/>
              </a:rPr>
              <a:t>Y=</a:t>
            </a:r>
            <a:r>
              <a:rPr kumimoji="0" lang="en-US" altLang="zh-CN" sz="2400" b="0" i="1" dirty="0" err="1">
                <a:latin typeface="+mn-lt"/>
                <a:ea typeface="黑体" panose="02010609060101010101" pitchFamily="49" charset="-122"/>
              </a:rPr>
              <a:t>aX+b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也服从</a:t>
            </a: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1D84EFA8-B7C9-0FA9-F4DD-0076A80E8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4568" y="1268413"/>
            <a:ext cx="149225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正态分布</a:t>
            </a:r>
            <a:r>
              <a:rPr kumimoji="0" lang="en-US" altLang="zh-CN" sz="2400" b="0" dirty="0">
                <a:latin typeface="+mn-lt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16" name="Object 2">
            <a:extLst>
              <a:ext uri="{FF2B5EF4-FFF2-40B4-BE49-F238E27FC236}">
                <a16:creationId xmlns:a16="http://schemas.microsoft.com/office/drawing/2014/main" id="{A7E059F4-C10B-176C-39E5-4D99CFA37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66660"/>
              </p:ext>
            </p:extLst>
          </p:nvPr>
        </p:nvGraphicFramePr>
        <p:xfrm>
          <a:off x="3131840" y="2426283"/>
          <a:ext cx="174148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27000" imgH="228600" progId="Equation.DSMT4">
                  <p:embed/>
                </p:oleObj>
              </mc:Choice>
              <mc:Fallback>
                <p:oleObj name="Equation" r:id="rId13" imgW="927000" imgH="228600" progId="Equation.DSMT4">
                  <p:embed/>
                  <p:pic>
                    <p:nvPicPr>
                      <p:cNvPr id="12" name="Object 2">
                        <a:extLst>
                          <a:ext uri="{FF2B5EF4-FFF2-40B4-BE49-F238E27FC236}">
                            <a16:creationId xmlns:a16="http://schemas.microsoft.com/office/drawing/2014/main" id="{2821813F-3814-F522-E1B1-0FFC580F1F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426283"/>
                        <a:ext cx="174148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>
            <a:extLst>
              <a:ext uri="{FF2B5EF4-FFF2-40B4-BE49-F238E27FC236}">
                <a16:creationId xmlns:a16="http://schemas.microsoft.com/office/drawing/2014/main" id="{9AD0790E-EBE7-B6FC-F0D8-7D2323C042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810092"/>
              </p:ext>
            </p:extLst>
          </p:nvPr>
        </p:nvGraphicFramePr>
        <p:xfrm>
          <a:off x="3042170" y="2859222"/>
          <a:ext cx="52022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768400" imgH="228600" progId="Equation.DSMT4">
                  <p:embed/>
                </p:oleObj>
              </mc:Choice>
              <mc:Fallback>
                <p:oleObj name="Equation" r:id="rId15" imgW="2768400" imgH="228600" progId="Equation.DSMT4">
                  <p:embed/>
                  <p:pic>
                    <p:nvPicPr>
                      <p:cNvPr id="16" name="Object 2">
                        <a:extLst>
                          <a:ext uri="{FF2B5EF4-FFF2-40B4-BE49-F238E27FC236}">
                            <a16:creationId xmlns:a16="http://schemas.microsoft.com/office/drawing/2014/main" id="{A7E059F4-C10B-176C-39E5-4D99CFA373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170" y="2859222"/>
                        <a:ext cx="5202238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B17E9E45-F778-6AF4-F0F4-4F148AF07B3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-395536" y="-170486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8B2B1AF-A2A5-973D-D131-5623C1C3C64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-395536" y="-170486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144C2F03-6A83-82D8-FAC5-17C5983E5D2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-395536" y="-170486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8FE086AE-9494-A495-26A6-29E08A773B95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-141536" y="-170486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554A2DAC-94CE-18B2-F3E7-D0E3BAFF873B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130369" y="-61266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D41410F-4741-A718-DDE7-0B3642D6F030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345775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899795" y="4723130"/>
            <a:ext cx="4464685" cy="5759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182644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4146" name="Object 2"/>
          <p:cNvGraphicFramePr>
            <a:graphicFrameLocks noChangeAspect="1"/>
          </p:cNvGraphicFramePr>
          <p:nvPr/>
        </p:nvGraphicFramePr>
        <p:xfrm>
          <a:off x="1431925" y="651828"/>
          <a:ext cx="19113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406400" progId="Equation.DSMT4">
                  <p:embed/>
                </p:oleObj>
              </mc:Choice>
              <mc:Fallback>
                <p:oleObj name="Equation" r:id="rId2" imgW="1752600" imgH="406400" progId="Equation.DSMT4">
                  <p:embed/>
                  <p:pic>
                    <p:nvPicPr>
                      <p:cNvPr id="0" name="图片 180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651828"/>
                        <a:ext cx="19113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2" name="Text Box 3"/>
          <p:cNvSpPr txBox="1">
            <a:spLocks noChangeArrowheads="1"/>
          </p:cNvSpPr>
          <p:nvPr/>
        </p:nvSpPr>
        <p:spPr bwMode="auto">
          <a:xfrm>
            <a:off x="350520" y="642303"/>
            <a:ext cx="12496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练习</a:t>
            </a:r>
            <a:r>
              <a:rPr lang="en-US" altLang="zh-CN" sz="2400" b="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 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设</a:t>
            </a:r>
          </a:p>
        </p:txBody>
      </p:sp>
      <p:sp>
        <p:nvSpPr>
          <p:cNvPr id="115723" name="Text Box 4"/>
          <p:cNvSpPr txBox="1">
            <a:spLocks noChangeArrowheads="1"/>
          </p:cNvSpPr>
          <p:nvPr/>
        </p:nvSpPr>
        <p:spPr bwMode="auto">
          <a:xfrm>
            <a:off x="3214688" y="669290"/>
            <a:ext cx="38989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若</a:t>
            </a:r>
            <a:r>
              <a:rPr kumimoji="0" lang="en-US" altLang="zh-CN" sz="2400" b="0" i="1" dirty="0">
                <a:latin typeface="+mn-lt"/>
                <a:ea typeface="黑体" panose="02010609060101010101" pitchFamily="49" charset="-122"/>
              </a:rPr>
              <a:t>a</a:t>
            </a:r>
            <a:r>
              <a:rPr kumimoji="0" lang="en-US" altLang="zh-CN" sz="2400" b="0" dirty="0">
                <a:latin typeface="+mn-lt"/>
                <a:ea typeface="黑体" panose="02010609060101010101" pitchFamily="49" charset="-122"/>
              </a:rPr>
              <a:t>≠0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，证明</a:t>
            </a:r>
            <a:r>
              <a:rPr kumimoji="0" lang="en-US" altLang="zh-CN" sz="2400" b="0" i="1" dirty="0">
                <a:latin typeface="+mn-lt"/>
                <a:ea typeface="黑体" panose="02010609060101010101" pitchFamily="49" charset="-122"/>
              </a:rPr>
              <a:t>Y=</a:t>
            </a:r>
            <a:r>
              <a:rPr kumimoji="0" lang="en-US" altLang="zh-CN" sz="2400" b="0" i="1" dirty="0" err="1">
                <a:latin typeface="+mn-lt"/>
                <a:ea typeface="黑体" panose="02010609060101010101" pitchFamily="49" charset="-122"/>
              </a:rPr>
              <a:t>aX+b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也服从</a:t>
            </a:r>
          </a:p>
        </p:txBody>
      </p:sp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424180" y="1451610"/>
            <a:ext cx="6365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解</a:t>
            </a:r>
            <a:r>
              <a:rPr lang="en-US" altLang="zh-CN" sz="2400" b="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:</a:t>
            </a:r>
            <a:endParaRPr kumimoji="0" lang="en-US" altLang="zh-CN" sz="2400" b="0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257032" name="Object 8"/>
          <p:cNvGraphicFramePr>
            <a:graphicFrameLocks noChangeAspect="1"/>
          </p:cNvGraphicFramePr>
          <p:nvPr/>
        </p:nvGraphicFramePr>
        <p:xfrm>
          <a:off x="4400233" y="1263650"/>
          <a:ext cx="1262062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200" imgH="622300" progId="Equation.DSMT4">
                  <p:embed/>
                </p:oleObj>
              </mc:Choice>
              <mc:Fallback>
                <p:oleObj name="Equation" r:id="rId4" imgW="965200" imgH="622300" progId="Equation.DSMT4">
                  <p:embed/>
                  <p:pic>
                    <p:nvPicPr>
                      <p:cNvPr id="0" name="图片 180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233" y="1263650"/>
                        <a:ext cx="1262062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6" name="Object 12"/>
          <p:cNvGraphicFramePr>
            <a:graphicFrameLocks noChangeAspect="1"/>
          </p:cNvGraphicFramePr>
          <p:nvPr/>
        </p:nvGraphicFramePr>
        <p:xfrm>
          <a:off x="950913" y="2251710"/>
          <a:ext cx="38433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14700" imgH="800100" progId="Equation.DSMT4">
                  <p:embed/>
                </p:oleObj>
              </mc:Choice>
              <mc:Fallback>
                <p:oleObj name="Equation" r:id="rId6" imgW="3314700" imgH="800100" progId="Equation.DSMT4">
                  <p:embed/>
                  <p:pic>
                    <p:nvPicPr>
                      <p:cNvPr id="0" name="图片 180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2251710"/>
                        <a:ext cx="384333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7" name="Object 13"/>
          <p:cNvGraphicFramePr>
            <a:graphicFrameLocks noChangeAspect="1"/>
          </p:cNvGraphicFramePr>
          <p:nvPr/>
        </p:nvGraphicFramePr>
        <p:xfrm>
          <a:off x="4870450" y="1962150"/>
          <a:ext cx="3563620" cy="126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65400" imgH="1066800" progId="Equation.DSMT4">
                  <p:embed/>
                </p:oleObj>
              </mc:Choice>
              <mc:Fallback>
                <p:oleObj name="Equation" r:id="rId8" imgW="2565400" imgH="1066800" progId="Equation.DSMT4">
                  <p:embed/>
                  <p:pic>
                    <p:nvPicPr>
                      <p:cNvPr id="0" name="图片 180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1962150"/>
                        <a:ext cx="3563620" cy="1267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8" name="Object 14"/>
          <p:cNvGraphicFramePr>
            <a:graphicFrameLocks noChangeAspect="1"/>
          </p:cNvGraphicFramePr>
          <p:nvPr/>
        </p:nvGraphicFramePr>
        <p:xfrm>
          <a:off x="1662113" y="3307080"/>
          <a:ext cx="36734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17800" imgH="977900" progId="Equation.DSMT4">
                  <p:embed/>
                </p:oleObj>
              </mc:Choice>
              <mc:Fallback>
                <p:oleObj name="Equation" r:id="rId10" imgW="2717800" imgH="977900" progId="Equation.DSMT4">
                  <p:embed/>
                  <p:pic>
                    <p:nvPicPr>
                      <p:cNvPr id="0" name="图片 180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3307080"/>
                        <a:ext cx="36734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40" name="Object 16"/>
          <p:cNvGraphicFramePr>
            <a:graphicFrameLocks noChangeAspect="1"/>
          </p:cNvGraphicFramePr>
          <p:nvPr/>
        </p:nvGraphicFramePr>
        <p:xfrm>
          <a:off x="1000125" y="4809173"/>
          <a:ext cx="18145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73200" imgH="342900" progId="Equation.DSMT4">
                  <p:embed/>
                </p:oleObj>
              </mc:Choice>
              <mc:Fallback>
                <p:oleObj name="Equation" r:id="rId12" imgW="1473200" imgH="342900" progId="Equation.DSMT4">
                  <p:embed/>
                  <p:pic>
                    <p:nvPicPr>
                      <p:cNvPr id="0" name="图片 180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809173"/>
                        <a:ext cx="181451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6" name="Text Box 17"/>
          <p:cNvSpPr txBox="1">
            <a:spLocks noChangeArrowheads="1"/>
          </p:cNvSpPr>
          <p:nvPr/>
        </p:nvSpPr>
        <p:spPr bwMode="auto">
          <a:xfrm>
            <a:off x="6883400" y="667703"/>
            <a:ext cx="149225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正态分布</a:t>
            </a:r>
            <a:r>
              <a:rPr kumimoji="0" lang="en-US" altLang="zh-CN" sz="2400" b="0" dirty="0">
                <a:latin typeface="+mn-lt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69649" name="Object 8"/>
          <p:cNvGraphicFramePr>
            <a:graphicFrameLocks noChangeAspect="1"/>
          </p:cNvGraphicFramePr>
          <p:nvPr/>
        </p:nvGraphicFramePr>
        <p:xfrm>
          <a:off x="2655888" y="4753928"/>
          <a:ext cx="25765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34465" imgH="266700" progId="Equation.DSMT4">
                  <p:embed/>
                </p:oleObj>
              </mc:Choice>
              <mc:Fallback>
                <p:oleObj name="Equation" r:id="rId14" imgW="1434465" imgH="266700" progId="Equation.DSMT4">
                  <p:embed/>
                  <p:pic>
                    <p:nvPicPr>
                      <p:cNvPr id="0" name="图片 180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4753928"/>
                        <a:ext cx="25765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3" name="Object 3"/>
          <p:cNvGraphicFramePr>
            <a:graphicFrameLocks noChangeAspect="1"/>
          </p:cNvGraphicFramePr>
          <p:nvPr/>
        </p:nvGraphicFramePr>
        <p:xfrm>
          <a:off x="1077913" y="1485900"/>
          <a:ext cx="8509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36600" imgH="368300" progId="Equation.DSMT4">
                  <p:embed/>
                </p:oleObj>
              </mc:Choice>
              <mc:Fallback>
                <p:oleObj name="Equation" r:id="rId16" imgW="736600" imgH="368300" progId="Equation.DSMT4">
                  <p:embed/>
                  <p:pic>
                    <p:nvPicPr>
                      <p:cNvPr id="0" name="图片 180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1485900"/>
                        <a:ext cx="8509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928813" y="1474788"/>
            <a:ext cx="1008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单调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endParaRPr lang="zh-CN" altLang="en-US">
              <a:solidFill>
                <a:srgbClr val="0000FF"/>
              </a:solidFill>
            </a:endParaRPr>
          </a:p>
        </p:txBody>
      </p:sp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>
            <a:off x="3527425" y="3196908"/>
            <a:ext cx="1285875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/>
          <p:cNvSpPr txBox="1">
            <a:spLocks noChangeArrowheads="1"/>
          </p:cNvSpPr>
          <p:nvPr/>
        </p:nvSpPr>
        <p:spPr bwMode="auto">
          <a:xfrm>
            <a:off x="3188018" y="1491298"/>
            <a:ext cx="110109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0000FF"/>
                </a:solidFill>
              </a:rPr>
              <a:t>反函数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70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57030" grpId="0" autoUpdateAnimBg="0"/>
      <p:bldP spid="2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533400" y="685800"/>
            <a:ext cx="7870825" cy="5759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182644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7040" name="Object 16"/>
          <p:cNvGraphicFramePr>
            <a:graphicFrameLocks noChangeAspect="1"/>
          </p:cNvGraphicFramePr>
          <p:nvPr/>
        </p:nvGraphicFramePr>
        <p:xfrm>
          <a:off x="2730500" y="772478"/>
          <a:ext cx="18145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342900" progId="Equation.DSMT4">
                  <p:embed/>
                </p:oleObj>
              </mc:Choice>
              <mc:Fallback>
                <p:oleObj name="Equation" r:id="rId2" imgW="1473200" imgH="342900" progId="Equation.DSMT4">
                  <p:embed/>
                  <p:pic>
                    <p:nvPicPr>
                      <p:cNvPr id="0" name="图片 180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772478"/>
                        <a:ext cx="181451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9" name="Object 8"/>
          <p:cNvGraphicFramePr>
            <a:graphicFrameLocks noChangeAspect="1"/>
          </p:cNvGraphicFramePr>
          <p:nvPr/>
        </p:nvGraphicFramePr>
        <p:xfrm>
          <a:off x="4346893" y="705803"/>
          <a:ext cx="25765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4465" imgH="266700" progId="Equation.DSMT4">
                  <p:embed/>
                </p:oleObj>
              </mc:Choice>
              <mc:Fallback>
                <p:oleObj name="Equation" r:id="rId4" imgW="1434465" imgH="266700" progId="Equation.DSMT4">
                  <p:embed/>
                  <p:pic>
                    <p:nvPicPr>
                      <p:cNvPr id="0" name="图片 180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893" y="705803"/>
                        <a:ext cx="257651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0" name="TextBox 22"/>
          <p:cNvSpPr txBox="1">
            <a:spLocks noChangeArrowheads="1"/>
          </p:cNvSpPr>
          <p:nvPr/>
        </p:nvSpPr>
        <p:spPr bwMode="auto">
          <a:xfrm>
            <a:off x="523875" y="2999105"/>
            <a:ext cx="7961630" cy="829945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从上两例可以看到，利用公式求解很方便，但条件“严格单调及反函数连续可微</a:t>
            </a: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很强</a:t>
            </a:r>
          </a:p>
        </p:txBody>
      </p:sp>
      <p:sp>
        <p:nvSpPr>
          <p:cNvPr id="17" name="Text Box 8"/>
          <p:cNvSpPr txBox="1"/>
          <p:nvPr/>
        </p:nvSpPr>
        <p:spPr>
          <a:xfrm>
            <a:off x="490556" y="1742152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rgbClr val="CC0066"/>
                </a:solidFill>
                <a:latin typeface="微软雅黑" panose="020B0503020204020204" charset="-122"/>
                <a:ea typeface="微软雅黑" panose="020B0503020204020204" charset="-122"/>
              </a:rPr>
              <a:t>特别地，取</a:t>
            </a:r>
          </a:p>
        </p:txBody>
      </p:sp>
      <p:sp>
        <p:nvSpPr>
          <p:cNvPr id="19" name="Text Box 10"/>
          <p:cNvSpPr txBox="1"/>
          <p:nvPr/>
        </p:nvSpPr>
        <p:spPr>
          <a:xfrm>
            <a:off x="4080303" y="1770043"/>
            <a:ext cx="792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0" dirty="0">
                <a:solidFill>
                  <a:srgbClr val="CC0066"/>
                </a:solidFill>
                <a:latin typeface="微软雅黑" panose="020B0503020204020204" charset="-122"/>
                <a:ea typeface="微软雅黑" panose="020B0503020204020204" charset="-122"/>
              </a:rPr>
              <a:t>，得</a:t>
            </a:r>
          </a:p>
        </p:txBody>
      </p:sp>
      <p:graphicFrame>
        <p:nvGraphicFramePr>
          <p:cNvPr id="21" name="Object 11"/>
          <p:cNvGraphicFramePr>
            <a:graphicFrameLocks noChangeAspect="1"/>
          </p:cNvGraphicFramePr>
          <p:nvPr/>
        </p:nvGraphicFramePr>
        <p:xfrm>
          <a:off x="5076364" y="1628998"/>
          <a:ext cx="2880320" cy="7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476500" imgH="685800" progId="Equation.DSMT4">
                  <p:embed/>
                </p:oleObj>
              </mc:Choice>
              <mc:Fallback>
                <p:oleObj r:id="rId6" imgW="2476500" imgH="685800" progId="Equation.DSMT4">
                  <p:embed/>
                  <p:pic>
                    <p:nvPicPr>
                      <p:cNvPr id="0" name="图片 180254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CC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76364" y="1628998"/>
                        <a:ext cx="2880320" cy="75721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12700" cmpd="sng">
                        <a:solidFill>
                          <a:schemeClr val="tx1"/>
                        </a:solidFill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2112645" y="1551940"/>
          <a:ext cx="1910080" cy="78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31265" imgH="457200" progId="Equation.DSMT4">
                  <p:embed/>
                </p:oleObj>
              </mc:Choice>
              <mc:Fallback>
                <p:oleObj name="Equation" r:id="rId8" imgW="1231265" imgH="457200" progId="Equation.DSMT4">
                  <p:embed/>
                  <p:pic>
                    <p:nvPicPr>
                      <p:cNvPr id="0" name="图片 180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645" y="1551940"/>
                        <a:ext cx="1910080" cy="781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6" name="Object 2"/>
          <p:cNvGraphicFramePr>
            <a:graphicFrameLocks noChangeAspect="1"/>
          </p:cNvGraphicFramePr>
          <p:nvPr/>
        </p:nvGraphicFramePr>
        <p:xfrm>
          <a:off x="654685" y="729933"/>
          <a:ext cx="19113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52600" imgH="406400" progId="Equation.DSMT4">
                  <p:embed/>
                </p:oleObj>
              </mc:Choice>
              <mc:Fallback>
                <p:oleObj name="Equation" r:id="rId10" imgW="1752600" imgH="406400" progId="Equation.DSMT4">
                  <p:embed/>
                  <p:pic>
                    <p:nvPicPr>
                      <p:cNvPr id="0" name="图片 180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85" y="729933"/>
                        <a:ext cx="19113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7090252" y="771049"/>
          <a:ext cx="784860" cy="37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20700" imgH="228600" progId="Equation.DSMT4">
                  <p:embed/>
                </p:oleObj>
              </mc:Choice>
              <mc:Fallback>
                <p:oleObj name="Equation" r:id="rId12" imgW="520700" imgH="228600" progId="Equation.DSMT4">
                  <p:embed/>
                  <p:pic>
                    <p:nvPicPr>
                      <p:cNvPr id="0" name="图片 180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0252" y="771049"/>
                        <a:ext cx="784860" cy="379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0" grpId="0" bldLvl="0" animBg="1"/>
      <p:bldP spid="17" grpId="0" build="p"/>
      <p:bldP spid="1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33400" y="615950"/>
            <a:ext cx="7026275" cy="1241425"/>
            <a:chOff x="240" y="1019"/>
            <a:chExt cx="4426" cy="782"/>
          </a:xfrm>
        </p:grpSpPr>
        <p:sp>
          <p:nvSpPr>
            <p:cNvPr id="70687" name="Text Box 3"/>
            <p:cNvSpPr txBox="1">
              <a:spLocks noChangeArrowheads="1"/>
            </p:cNvSpPr>
            <p:nvPr/>
          </p:nvSpPr>
          <p:spPr bwMode="auto">
            <a:xfrm>
              <a:off x="624" y="1240"/>
              <a:ext cx="3648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b="0" dirty="0">
                  <a:latin typeface="+mn-lt"/>
                  <a:ea typeface="黑体" panose="02010609060101010101" pitchFamily="49" charset="-122"/>
                </a:rPr>
                <a:t>设随机变量</a:t>
              </a:r>
              <a:r>
                <a:rPr lang="en-US" altLang="zh-CN" sz="2400" b="0" i="1" dirty="0">
                  <a:latin typeface="+mn-lt"/>
                  <a:ea typeface="黑体" panose="02010609060101010101" pitchFamily="49" charset="-122"/>
                </a:rPr>
                <a:t>X </a:t>
              </a:r>
              <a:r>
                <a:rPr lang="zh-CN" altLang="en-US" sz="2400" b="0" dirty="0">
                  <a:latin typeface="+mn-lt"/>
                  <a:ea typeface="黑体" panose="02010609060101010101" pitchFamily="49" charset="-122"/>
                </a:rPr>
                <a:t>的概率密度为</a:t>
              </a:r>
              <a:endParaRPr lang="zh-CN" altLang="en-US" sz="2400" b="0" dirty="0">
                <a:solidFill>
                  <a:srgbClr val="FFFF00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141352" name="Object 4"/>
            <p:cNvGraphicFramePr>
              <a:graphicFrameLocks noChangeAspect="1"/>
            </p:cNvGraphicFramePr>
            <p:nvPr/>
          </p:nvGraphicFramePr>
          <p:xfrm>
            <a:off x="3009" y="1019"/>
            <a:ext cx="1657" cy="7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16200" imgH="1219200" progId="Equation.DSMT4">
                    <p:embed/>
                  </p:oleObj>
                </mc:Choice>
                <mc:Fallback>
                  <p:oleObj name="Equation" r:id="rId2" imgW="2616200" imgH="1219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9" y="1019"/>
                          <a:ext cx="1657" cy="7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89" name="Rectangle 6"/>
            <p:cNvSpPr>
              <a:spLocks noChangeArrowheads="1"/>
            </p:cNvSpPr>
            <p:nvPr/>
          </p:nvSpPr>
          <p:spPr bwMode="auto">
            <a:xfrm>
              <a:off x="240" y="1240"/>
              <a:ext cx="864" cy="33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defRPr/>
              </a:pPr>
              <a:r>
                <a:rPr lang="zh-CN" altLang="en-US" sz="2400" b="0" dirty="0">
                  <a:solidFill>
                    <a:srgbClr val="0000CC"/>
                  </a:solidFill>
                  <a:latin typeface="+mn-lt"/>
                  <a:ea typeface="黑体" panose="02010609060101010101" pitchFamily="49" charset="-122"/>
                </a:rPr>
                <a:t>例</a:t>
              </a:r>
              <a:r>
                <a:rPr lang="en-US" altLang="zh-CN" sz="2400" b="0" dirty="0">
                  <a:solidFill>
                    <a:srgbClr val="0000CC"/>
                  </a:solidFill>
                  <a:latin typeface="+mn-lt"/>
                  <a:ea typeface="黑体" panose="02010609060101010101" pitchFamily="49" charset="-122"/>
                </a:rPr>
                <a:t>4</a:t>
              </a:r>
            </a:p>
          </p:txBody>
        </p:sp>
      </p:grpSp>
      <p:graphicFrame>
        <p:nvGraphicFramePr>
          <p:cNvPr id="260103" name="Object 7"/>
          <p:cNvGraphicFramePr>
            <a:graphicFrameLocks noChangeAspect="1"/>
          </p:cNvGraphicFramePr>
          <p:nvPr/>
        </p:nvGraphicFramePr>
        <p:xfrm>
          <a:off x="2857183" y="4073525"/>
          <a:ext cx="15001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2200" imgH="330200" progId="Equation.DSMT4">
                  <p:embed/>
                </p:oleObj>
              </mc:Choice>
              <mc:Fallback>
                <p:oleObj name="Equation" r:id="rId4" imgW="1092200" imgH="330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183" y="4073525"/>
                        <a:ext cx="15001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0104" name="Object 8"/>
          <p:cNvGraphicFramePr>
            <a:graphicFrameLocks noChangeAspect="1"/>
          </p:cNvGraphicFramePr>
          <p:nvPr/>
        </p:nvGraphicFramePr>
        <p:xfrm>
          <a:off x="2796858" y="4764088"/>
          <a:ext cx="14430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900" imgH="330200" progId="Equation.DSMT4">
                  <p:embed/>
                </p:oleObj>
              </mc:Choice>
              <mc:Fallback>
                <p:oleObj name="Equation" r:id="rId6" imgW="977900" imgH="330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6858" y="4764088"/>
                        <a:ext cx="14430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10" name="Rectangle 14"/>
          <p:cNvSpPr>
            <a:spLocks noChangeArrowheads="1"/>
          </p:cNvSpPr>
          <p:nvPr/>
        </p:nvSpPr>
        <p:spPr bwMode="auto">
          <a:xfrm>
            <a:off x="533400" y="2593340"/>
            <a:ext cx="172354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分布函数法</a:t>
            </a:r>
          </a:p>
        </p:txBody>
      </p:sp>
      <p:grpSp>
        <p:nvGrpSpPr>
          <p:cNvPr id="6" name="Group 15"/>
          <p:cNvGrpSpPr/>
          <p:nvPr/>
        </p:nvGrpSpPr>
        <p:grpSpPr bwMode="auto">
          <a:xfrm>
            <a:off x="5867400" y="3279140"/>
            <a:ext cx="3021013" cy="2263775"/>
            <a:chOff x="3600" y="638"/>
            <a:chExt cx="1903" cy="1426"/>
          </a:xfrm>
        </p:grpSpPr>
        <p:sp>
          <p:nvSpPr>
            <p:cNvPr id="70676" name="Line 16"/>
            <p:cNvSpPr>
              <a:spLocks noChangeShapeType="1"/>
            </p:cNvSpPr>
            <p:nvPr/>
          </p:nvSpPr>
          <p:spPr bwMode="auto">
            <a:xfrm>
              <a:off x="3621" y="1824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70677" name="Line 17"/>
            <p:cNvSpPr>
              <a:spLocks noChangeShapeType="1"/>
            </p:cNvSpPr>
            <p:nvPr/>
          </p:nvSpPr>
          <p:spPr bwMode="auto">
            <a:xfrm flipV="1">
              <a:off x="3813" y="72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70678" name="Freeform 18"/>
            <p:cNvSpPr/>
            <p:nvPr/>
          </p:nvSpPr>
          <p:spPr bwMode="auto">
            <a:xfrm>
              <a:off x="3813" y="1240"/>
              <a:ext cx="1056" cy="584"/>
            </a:xfrm>
            <a:custGeom>
              <a:avLst/>
              <a:gdLst>
                <a:gd name="T0" fmla="*/ 0 w 1056"/>
                <a:gd name="T1" fmla="*/ 584 h 584"/>
                <a:gd name="T2" fmla="*/ 192 w 1056"/>
                <a:gd name="T3" fmla="*/ 200 h 584"/>
                <a:gd name="T4" fmla="*/ 432 w 1056"/>
                <a:gd name="T5" fmla="*/ 8 h 584"/>
                <a:gd name="T6" fmla="*/ 768 w 1056"/>
                <a:gd name="T7" fmla="*/ 152 h 584"/>
                <a:gd name="T8" fmla="*/ 1056 w 1056"/>
                <a:gd name="T9" fmla="*/ 584 h 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6"/>
                <a:gd name="T16" fmla="*/ 0 h 584"/>
                <a:gd name="T17" fmla="*/ 1056 w 1056"/>
                <a:gd name="T18" fmla="*/ 584 h 5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6" h="584">
                  <a:moveTo>
                    <a:pt x="0" y="584"/>
                  </a:moveTo>
                  <a:cubicBezTo>
                    <a:pt x="60" y="440"/>
                    <a:pt x="120" y="296"/>
                    <a:pt x="192" y="200"/>
                  </a:cubicBezTo>
                  <a:cubicBezTo>
                    <a:pt x="264" y="104"/>
                    <a:pt x="336" y="16"/>
                    <a:pt x="432" y="8"/>
                  </a:cubicBezTo>
                  <a:cubicBezTo>
                    <a:pt x="528" y="0"/>
                    <a:pt x="664" y="56"/>
                    <a:pt x="768" y="152"/>
                  </a:cubicBezTo>
                  <a:cubicBezTo>
                    <a:pt x="872" y="248"/>
                    <a:pt x="1008" y="512"/>
                    <a:pt x="1056" y="5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41342" name="Rectangle 19"/>
            <p:cNvSpPr>
              <a:spLocks noChangeArrowheads="1"/>
            </p:cNvSpPr>
            <p:nvPr/>
          </p:nvSpPr>
          <p:spPr bwMode="auto">
            <a:xfrm>
              <a:off x="5301" y="1710"/>
              <a:ext cx="2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i="1">
                  <a:solidFill>
                    <a:schemeClr val="tx1"/>
                  </a:solidFill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70680" name="Rectangle 20"/>
            <p:cNvSpPr>
              <a:spLocks noChangeArrowheads="1"/>
            </p:cNvSpPr>
            <p:nvPr/>
          </p:nvSpPr>
          <p:spPr bwMode="auto">
            <a:xfrm>
              <a:off x="3813" y="638"/>
              <a:ext cx="428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0">
                  <a:solidFill>
                    <a:srgbClr val="0000FF"/>
                  </a:solidFill>
                  <a:latin typeface="+mn-lt"/>
                  <a:ea typeface="黑体" panose="02010609060101010101" pitchFamily="49" charset="-122"/>
                </a:rPr>
                <a:t>sin</a:t>
              </a:r>
              <a:r>
                <a:rPr lang="en-US" altLang="zh-CN" sz="2400" b="0" i="1">
                  <a:solidFill>
                    <a:srgbClr val="0000FF"/>
                  </a:solidFill>
                  <a:latin typeface="+mn-lt"/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141344" name="Rectangle 21"/>
            <p:cNvSpPr>
              <a:spLocks noChangeArrowheads="1"/>
            </p:cNvSpPr>
            <p:nvPr/>
          </p:nvSpPr>
          <p:spPr bwMode="auto">
            <a:xfrm>
              <a:off x="3600" y="1757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1"/>
                  </a:solidFill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70682" name="Rectangle 22"/>
            <p:cNvSpPr>
              <a:spLocks noChangeArrowheads="1"/>
            </p:cNvSpPr>
            <p:nvPr/>
          </p:nvSpPr>
          <p:spPr bwMode="auto">
            <a:xfrm>
              <a:off x="4725" y="1743"/>
              <a:ext cx="214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0">
                  <a:latin typeface="+mn-lt"/>
                  <a:ea typeface="黑体" panose="02010609060101010101" pitchFamily="49" charset="-122"/>
                </a:rPr>
                <a:t>π</a:t>
              </a:r>
            </a:p>
          </p:txBody>
        </p:sp>
        <p:sp>
          <p:nvSpPr>
            <p:cNvPr id="70683" name="Line 23"/>
            <p:cNvSpPr>
              <a:spLocks noChangeShapeType="1"/>
            </p:cNvSpPr>
            <p:nvPr/>
          </p:nvSpPr>
          <p:spPr bwMode="auto">
            <a:xfrm>
              <a:off x="3813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400" b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41347" name="Rectangle 24"/>
            <p:cNvSpPr>
              <a:spLocks noChangeArrowheads="1"/>
            </p:cNvSpPr>
            <p:nvPr/>
          </p:nvSpPr>
          <p:spPr bwMode="auto">
            <a:xfrm>
              <a:off x="3621" y="1085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1"/>
                  </a:solidFill>
                  <a:ea typeface="黑体" panose="02010609060101010101" pitchFamily="49" charset="-122"/>
                </a:rPr>
                <a:t>1</a:t>
              </a:r>
            </a:p>
          </p:txBody>
        </p:sp>
      </p:grpSp>
      <p:grpSp>
        <p:nvGrpSpPr>
          <p:cNvPr id="7" name="Group 25"/>
          <p:cNvGrpSpPr/>
          <p:nvPr/>
        </p:nvGrpSpPr>
        <p:grpSpPr bwMode="auto">
          <a:xfrm>
            <a:off x="714058" y="4062413"/>
            <a:ext cx="2214562" cy="485775"/>
            <a:chOff x="166" y="1041"/>
            <a:chExt cx="1395" cy="306"/>
          </a:xfrm>
        </p:grpSpPr>
        <p:sp>
          <p:nvSpPr>
            <p:cNvPr id="70674" name="Rectangle 26"/>
            <p:cNvSpPr>
              <a:spLocks noChangeArrowheads="1"/>
            </p:cNvSpPr>
            <p:nvPr/>
          </p:nvSpPr>
          <p:spPr bwMode="auto">
            <a:xfrm>
              <a:off x="1081" y="1041"/>
              <a:ext cx="480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b="0" dirty="0">
                  <a:latin typeface="+mn-lt"/>
                  <a:ea typeface="黑体" panose="02010609060101010101" pitchFamily="49" charset="-122"/>
                </a:rPr>
                <a:t>时</a:t>
              </a:r>
              <a:r>
                <a:rPr lang="en-US" altLang="zh-CN" sz="2400" b="0" dirty="0">
                  <a:latin typeface="+mn-lt"/>
                  <a:ea typeface="黑体" panose="02010609060101010101" pitchFamily="49" charset="-122"/>
                </a:rPr>
                <a:t>,  </a:t>
              </a:r>
            </a:p>
          </p:txBody>
        </p:sp>
        <p:sp>
          <p:nvSpPr>
            <p:cNvPr id="70675" name="Rectangle 27"/>
            <p:cNvSpPr>
              <a:spLocks noChangeArrowheads="1"/>
            </p:cNvSpPr>
            <p:nvPr/>
          </p:nvSpPr>
          <p:spPr bwMode="auto">
            <a:xfrm>
              <a:off x="166" y="1048"/>
              <a:ext cx="536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0" dirty="0">
                  <a:latin typeface="+mn-lt"/>
                  <a:ea typeface="黑体" panose="02010609060101010101" pitchFamily="49" charset="-122"/>
                </a:rPr>
                <a:t>(1)</a:t>
              </a:r>
              <a:r>
                <a:rPr lang="zh-CN" altLang="en-US" sz="2400" b="0" dirty="0">
                  <a:latin typeface="+mn-lt"/>
                  <a:ea typeface="黑体" panose="02010609060101010101" pitchFamily="49" charset="-122"/>
                </a:rPr>
                <a:t>当</a:t>
              </a:r>
            </a:p>
          </p:txBody>
        </p:sp>
        <p:graphicFrame>
          <p:nvGraphicFramePr>
            <p:cNvPr id="141338" name="Object 28"/>
            <p:cNvGraphicFramePr>
              <a:graphicFrameLocks noChangeAspect="1"/>
            </p:cNvGraphicFramePr>
            <p:nvPr/>
          </p:nvGraphicFramePr>
          <p:xfrm>
            <a:off x="624" y="1065"/>
            <a:ext cx="49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58800" imgH="304800" progId="Equation.3">
                    <p:embed/>
                  </p:oleObj>
                </mc:Choice>
                <mc:Fallback>
                  <p:oleObj name="Equation" r:id="rId8" imgW="558800" imgH="3048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065"/>
                          <a:ext cx="495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29"/>
          <p:cNvGrpSpPr/>
          <p:nvPr/>
        </p:nvGrpSpPr>
        <p:grpSpPr bwMode="auto">
          <a:xfrm>
            <a:off x="714058" y="4772025"/>
            <a:ext cx="2189162" cy="465138"/>
            <a:chOff x="447" y="1488"/>
            <a:chExt cx="1379" cy="293"/>
          </a:xfrm>
        </p:grpSpPr>
        <p:sp>
          <p:nvSpPr>
            <p:cNvPr id="70672" name="Rectangle 30"/>
            <p:cNvSpPr>
              <a:spLocks noChangeArrowheads="1"/>
            </p:cNvSpPr>
            <p:nvPr/>
          </p:nvSpPr>
          <p:spPr bwMode="auto">
            <a:xfrm>
              <a:off x="447" y="1488"/>
              <a:ext cx="675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0" dirty="0">
                  <a:latin typeface="+mn-lt"/>
                  <a:ea typeface="黑体" panose="02010609060101010101" pitchFamily="49" charset="-122"/>
                </a:rPr>
                <a:t>(2)</a:t>
              </a:r>
              <a:r>
                <a:rPr lang="zh-CN" altLang="en-US" sz="2400" b="0" dirty="0">
                  <a:latin typeface="+mn-lt"/>
                  <a:ea typeface="黑体" panose="02010609060101010101" pitchFamily="49" charset="-122"/>
                </a:rPr>
                <a:t>当</a:t>
              </a:r>
            </a:p>
          </p:txBody>
        </p:sp>
        <p:graphicFrame>
          <p:nvGraphicFramePr>
            <p:cNvPr id="141334" name="Object 31"/>
            <p:cNvGraphicFramePr>
              <a:graphicFrameLocks noChangeAspect="1"/>
            </p:cNvGraphicFramePr>
            <p:nvPr/>
          </p:nvGraphicFramePr>
          <p:xfrm>
            <a:off x="930" y="1504"/>
            <a:ext cx="44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82600" imgH="292100" progId="Equation.DSMT4">
                    <p:embed/>
                  </p:oleObj>
                </mc:Choice>
                <mc:Fallback>
                  <p:oleObj name="Equation" r:id="rId10" imgW="482600" imgH="2921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504"/>
                          <a:ext cx="44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3" name="Rectangle 32"/>
            <p:cNvSpPr>
              <a:spLocks noChangeArrowheads="1"/>
            </p:cNvSpPr>
            <p:nvPr/>
          </p:nvSpPr>
          <p:spPr bwMode="auto">
            <a:xfrm>
              <a:off x="1346" y="1488"/>
              <a:ext cx="480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b="0" dirty="0">
                  <a:latin typeface="+mn-lt"/>
                  <a:ea typeface="黑体" panose="02010609060101010101" pitchFamily="49" charset="-122"/>
                </a:rPr>
                <a:t>时</a:t>
              </a:r>
              <a:r>
                <a:rPr lang="en-US" altLang="zh-CN" sz="2400" b="0" dirty="0">
                  <a:latin typeface="+mn-lt"/>
                  <a:ea typeface="黑体" panose="02010609060101010101" pitchFamily="49" charset="-122"/>
                </a:rPr>
                <a:t>,  </a:t>
              </a:r>
            </a:p>
          </p:txBody>
        </p:sp>
      </p:grpSp>
      <p:graphicFrame>
        <p:nvGraphicFramePr>
          <p:cNvPr id="260129" name="Object 33"/>
          <p:cNvGraphicFramePr>
            <a:graphicFrameLocks noChangeAspect="1"/>
          </p:cNvGraphicFramePr>
          <p:nvPr/>
        </p:nvGraphicFramePr>
        <p:xfrm>
          <a:off x="2339752" y="2572703"/>
          <a:ext cx="25336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28800" imgH="342900" progId="Equation.DSMT4">
                  <p:embed/>
                </p:oleObj>
              </mc:Choice>
              <mc:Fallback>
                <p:oleObj name="Equation" r:id="rId12" imgW="1828800" imgH="3429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572703"/>
                        <a:ext cx="253365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1166813" y="1751013"/>
            <a:ext cx="41910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求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 = </a:t>
            </a:r>
            <a:r>
              <a:rPr lang="en-US" altLang="zh-CN" sz="2400" b="0" dirty="0" err="1">
                <a:latin typeface="+mn-lt"/>
                <a:ea typeface="黑体" panose="02010609060101010101" pitchFamily="49" charset="-122"/>
              </a:rPr>
              <a:t>sin</a:t>
            </a:r>
            <a:r>
              <a:rPr lang="en-US" altLang="zh-CN" sz="2400" b="0" i="1" dirty="0" err="1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的概率密度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12" name="组合 35"/>
          <p:cNvGrpSpPr/>
          <p:nvPr/>
        </p:nvGrpSpPr>
        <p:grpSpPr bwMode="auto">
          <a:xfrm>
            <a:off x="5357813" y="5001578"/>
            <a:ext cx="2571750" cy="428625"/>
            <a:chOff x="4071934" y="2314510"/>
            <a:chExt cx="2571787" cy="428692"/>
          </a:xfrm>
        </p:grpSpPr>
        <p:cxnSp>
          <p:nvCxnSpPr>
            <p:cNvPr id="141331" name="直接连接符 36"/>
            <p:cNvCxnSpPr>
              <a:cxnSpLocks noChangeShapeType="1"/>
            </p:cNvCxnSpPr>
            <p:nvPr/>
          </p:nvCxnSpPr>
          <p:spPr bwMode="auto">
            <a:xfrm>
              <a:off x="4143372" y="2714620"/>
              <a:ext cx="2500349" cy="28582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1332" name="矩形 37"/>
            <p:cNvSpPr>
              <a:spLocks noChangeArrowheads="1"/>
            </p:cNvSpPr>
            <p:nvPr/>
          </p:nvSpPr>
          <p:spPr bwMode="auto">
            <a:xfrm>
              <a:off x="4071934" y="2314510"/>
              <a:ext cx="29848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 i="1">
                  <a:solidFill>
                    <a:srgbClr val="C00000"/>
                  </a:solidFill>
                  <a:ea typeface="黑体" panose="02010609060101010101" pitchFamily="49" charset="-122"/>
                </a:rPr>
                <a:t>y</a:t>
              </a:r>
              <a:endParaRPr lang="zh-CN" altLang="en-US" sz="2000">
                <a:solidFill>
                  <a:srgbClr val="C00000"/>
                </a:solidFill>
              </a:endParaRPr>
            </a:p>
          </p:txBody>
        </p:sp>
      </p:grpSp>
      <p:sp>
        <p:nvSpPr>
          <p:cNvPr id="38" name="下箭头 37"/>
          <p:cNvSpPr/>
          <p:nvPr/>
        </p:nvSpPr>
        <p:spPr bwMode="auto">
          <a:xfrm>
            <a:off x="5572125" y="5430203"/>
            <a:ext cx="71438" cy="214312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69975" eaLnBrk="1" hangingPunct="1">
              <a:lnSpc>
                <a:spcPct val="135000"/>
              </a:lnSpc>
              <a:defRPr/>
            </a:pPr>
            <a:endParaRPr lang="zh-CN" altLang="en-US" sz="23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组合 35"/>
          <p:cNvGrpSpPr/>
          <p:nvPr/>
        </p:nvGrpSpPr>
        <p:grpSpPr bwMode="auto">
          <a:xfrm>
            <a:off x="5500688" y="3572828"/>
            <a:ext cx="2571750" cy="428625"/>
            <a:chOff x="4071934" y="2314510"/>
            <a:chExt cx="2571787" cy="428692"/>
          </a:xfrm>
        </p:grpSpPr>
        <p:cxnSp>
          <p:nvCxnSpPr>
            <p:cNvPr id="141329" name="直接连接符 36"/>
            <p:cNvCxnSpPr>
              <a:cxnSpLocks noChangeShapeType="1"/>
            </p:cNvCxnSpPr>
            <p:nvPr/>
          </p:nvCxnSpPr>
          <p:spPr bwMode="auto">
            <a:xfrm>
              <a:off x="4143372" y="2714620"/>
              <a:ext cx="2500349" cy="28582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1330" name="矩形 37"/>
            <p:cNvSpPr>
              <a:spLocks noChangeArrowheads="1"/>
            </p:cNvSpPr>
            <p:nvPr/>
          </p:nvSpPr>
          <p:spPr bwMode="auto">
            <a:xfrm>
              <a:off x="4071934" y="2314510"/>
              <a:ext cx="29848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 i="1">
                  <a:solidFill>
                    <a:srgbClr val="C00000"/>
                  </a:solidFill>
                  <a:ea typeface="黑体" panose="02010609060101010101" pitchFamily="49" charset="-122"/>
                </a:rPr>
                <a:t>y</a:t>
              </a:r>
              <a:endParaRPr lang="zh-CN" altLang="en-US" sz="2000">
                <a:solidFill>
                  <a:srgbClr val="C00000"/>
                </a:solidFill>
              </a:endParaRPr>
            </a:p>
          </p:txBody>
        </p:sp>
      </p:grpSp>
      <p:sp>
        <p:nvSpPr>
          <p:cNvPr id="43" name="下箭头 42"/>
          <p:cNvSpPr/>
          <p:nvPr/>
        </p:nvSpPr>
        <p:spPr bwMode="auto">
          <a:xfrm>
            <a:off x="5715000" y="4001453"/>
            <a:ext cx="71438" cy="214312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69975" eaLnBrk="1" hangingPunct="1">
              <a:lnSpc>
                <a:spcPct val="135000"/>
              </a:lnSpc>
              <a:defRPr/>
            </a:pPr>
            <a:endParaRPr lang="zh-CN" altLang="en-US" sz="23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0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0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01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0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01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10" grpId="0"/>
      <p:bldP spid="38" grpId="0" bldLvl="0" animBg="1"/>
      <p:bldP spid="43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122" name="Object 2"/>
          <p:cNvGraphicFramePr>
            <a:graphicFrameLocks noChangeAspect="1"/>
          </p:cNvGraphicFramePr>
          <p:nvPr/>
        </p:nvGraphicFramePr>
        <p:xfrm>
          <a:off x="633730" y="1132840"/>
          <a:ext cx="2241550" cy="46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330200" progId="Equation.DSMT4">
                  <p:embed/>
                </p:oleObj>
              </mc:Choice>
              <mc:Fallback>
                <p:oleObj name="Equation" r:id="rId2" imgW="1828800" imgH="330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" y="1132840"/>
                        <a:ext cx="2241550" cy="465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3" name="Object 3"/>
          <p:cNvGraphicFramePr>
            <a:graphicFrameLocks noChangeAspect="1"/>
          </p:cNvGraphicFramePr>
          <p:nvPr/>
        </p:nvGraphicFramePr>
        <p:xfrm>
          <a:off x="2854960" y="1198880"/>
          <a:ext cx="19526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100" imgH="304800" progId="Equation.DSMT4">
                  <p:embed/>
                </p:oleObj>
              </mc:Choice>
              <mc:Fallback>
                <p:oleObj name="Equation" r:id="rId4" imgW="1562100" imgH="304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960" y="1198880"/>
                        <a:ext cx="19526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4" name="Object 4"/>
          <p:cNvGraphicFramePr>
            <a:graphicFrameLocks noChangeAspect="1"/>
          </p:cNvGraphicFramePr>
          <p:nvPr/>
        </p:nvGraphicFramePr>
        <p:xfrm>
          <a:off x="1413510" y="2899410"/>
          <a:ext cx="1818640" cy="86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62100" imgH="736600" progId="Equation.DSMT4">
                  <p:embed/>
                </p:oleObj>
              </mc:Choice>
              <mc:Fallback>
                <p:oleObj name="Equation" r:id="rId6" imgW="15621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510" y="2899410"/>
                        <a:ext cx="1818640" cy="869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5" name="Object 5"/>
          <p:cNvGraphicFramePr>
            <a:graphicFrameLocks noChangeAspect="1"/>
          </p:cNvGraphicFramePr>
          <p:nvPr/>
        </p:nvGraphicFramePr>
        <p:xfrm>
          <a:off x="3211195" y="2925445"/>
          <a:ext cx="1939925" cy="87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63700" imgH="736600" progId="Equation.DSMT4">
                  <p:embed/>
                </p:oleObj>
              </mc:Choice>
              <mc:Fallback>
                <p:oleObj name="Equation" r:id="rId8" imgW="1663700" imgH="736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195" y="2925445"/>
                        <a:ext cx="1939925" cy="871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6" name="Object 6"/>
          <p:cNvGraphicFramePr>
            <a:graphicFrameLocks noChangeAspect="1"/>
          </p:cNvGraphicFramePr>
          <p:nvPr/>
        </p:nvGraphicFramePr>
        <p:xfrm>
          <a:off x="1417955" y="1711325"/>
          <a:ext cx="3016885" cy="53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06600" imgH="330200" progId="Equation.DSMT4">
                  <p:embed/>
                </p:oleObj>
              </mc:Choice>
              <mc:Fallback>
                <p:oleObj name="Equation" r:id="rId10" imgW="2006600" imgH="33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955" y="1711325"/>
                        <a:ext cx="3016885" cy="534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7"/>
          <p:cNvGrpSpPr/>
          <p:nvPr/>
        </p:nvGrpSpPr>
        <p:grpSpPr bwMode="auto">
          <a:xfrm>
            <a:off x="667385" y="607378"/>
            <a:ext cx="2408238" cy="512762"/>
            <a:chOff x="672" y="1912"/>
            <a:chExt cx="1517" cy="323"/>
          </a:xfrm>
        </p:grpSpPr>
        <p:graphicFrame>
          <p:nvGraphicFramePr>
            <p:cNvPr id="142371" name="Object 8"/>
            <p:cNvGraphicFramePr>
              <a:graphicFrameLocks noChangeAspect="1"/>
            </p:cNvGraphicFramePr>
            <p:nvPr/>
          </p:nvGraphicFramePr>
          <p:xfrm>
            <a:off x="949" y="1947"/>
            <a:ext cx="8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028700" imgH="342900" progId="Equation.DSMT4">
                    <p:embed/>
                  </p:oleObj>
                </mc:Choice>
                <mc:Fallback>
                  <p:oleObj name="Equation" r:id="rId12" imgW="1028700" imgH="3429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9" y="1947"/>
                          <a:ext cx="80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372" name="Rectangle 9"/>
            <p:cNvSpPr>
              <a:spLocks noChangeArrowheads="1"/>
            </p:cNvSpPr>
            <p:nvPr/>
          </p:nvSpPr>
          <p:spPr bwMode="auto">
            <a:xfrm>
              <a:off x="672" y="1912"/>
              <a:ext cx="3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当</a:t>
              </a:r>
            </a:p>
          </p:txBody>
        </p:sp>
        <p:sp>
          <p:nvSpPr>
            <p:cNvPr id="142373" name="Rectangle 10"/>
            <p:cNvSpPr>
              <a:spLocks noChangeArrowheads="1"/>
            </p:cNvSpPr>
            <p:nvPr/>
          </p:nvSpPr>
          <p:spPr bwMode="auto">
            <a:xfrm>
              <a:off x="1709" y="1912"/>
              <a:ext cx="4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</a:t>
              </a:r>
              <a:r>
                <a:rPr lang="en-US" altLang="zh-CN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  </a:t>
              </a:r>
            </a:p>
          </p:txBody>
        </p:sp>
      </p:grpSp>
      <p:graphicFrame>
        <p:nvGraphicFramePr>
          <p:cNvPr id="261131" name="Object 11"/>
          <p:cNvGraphicFramePr>
            <a:graphicFrameLocks noChangeAspect="1"/>
          </p:cNvGraphicFramePr>
          <p:nvPr/>
        </p:nvGraphicFramePr>
        <p:xfrm>
          <a:off x="5168265" y="2949575"/>
          <a:ext cx="16668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09700" imgH="736600" progId="Equation.DSMT4">
                  <p:embed/>
                </p:oleObj>
              </mc:Choice>
              <mc:Fallback>
                <p:oleObj name="Equation" r:id="rId14" imgW="1409700" imgH="736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265" y="2949575"/>
                        <a:ext cx="16668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3" name="Object 13"/>
          <p:cNvGraphicFramePr>
            <a:graphicFrameLocks noChangeAspect="1"/>
          </p:cNvGraphicFramePr>
          <p:nvPr/>
        </p:nvGraphicFramePr>
        <p:xfrm>
          <a:off x="691515" y="3907790"/>
          <a:ext cx="3579495" cy="1288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149600" imgH="1104900" progId="Equation.DSMT4">
                  <p:embed/>
                </p:oleObj>
              </mc:Choice>
              <mc:Fallback>
                <p:oleObj name="Equation" r:id="rId16" imgW="3149600" imgH="1104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" y="3907790"/>
                        <a:ext cx="3579495" cy="1288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 bwMode="auto">
          <a:xfrm>
            <a:off x="5788025" y="786448"/>
            <a:ext cx="3021013" cy="1857375"/>
            <a:chOff x="3600" y="894"/>
            <a:chExt cx="1903" cy="1170"/>
          </a:xfrm>
        </p:grpSpPr>
        <p:sp>
          <p:nvSpPr>
            <p:cNvPr id="142362" name="Line 11"/>
            <p:cNvSpPr>
              <a:spLocks noChangeShapeType="1"/>
            </p:cNvSpPr>
            <p:nvPr/>
          </p:nvSpPr>
          <p:spPr bwMode="auto">
            <a:xfrm>
              <a:off x="3621" y="1824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3" name="Line 12"/>
            <p:cNvSpPr>
              <a:spLocks noChangeShapeType="1"/>
            </p:cNvSpPr>
            <p:nvPr/>
          </p:nvSpPr>
          <p:spPr bwMode="auto">
            <a:xfrm flipV="1">
              <a:off x="3813" y="1029"/>
              <a:ext cx="12" cy="10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4" name="Freeform 13"/>
            <p:cNvSpPr/>
            <p:nvPr/>
          </p:nvSpPr>
          <p:spPr bwMode="auto">
            <a:xfrm>
              <a:off x="3813" y="1240"/>
              <a:ext cx="1056" cy="584"/>
            </a:xfrm>
            <a:custGeom>
              <a:avLst/>
              <a:gdLst>
                <a:gd name="T0" fmla="*/ 0 w 1056"/>
                <a:gd name="T1" fmla="*/ 584 h 584"/>
                <a:gd name="T2" fmla="*/ 192 w 1056"/>
                <a:gd name="T3" fmla="*/ 200 h 584"/>
                <a:gd name="T4" fmla="*/ 432 w 1056"/>
                <a:gd name="T5" fmla="*/ 8 h 584"/>
                <a:gd name="T6" fmla="*/ 768 w 1056"/>
                <a:gd name="T7" fmla="*/ 152 h 584"/>
                <a:gd name="T8" fmla="*/ 1056 w 1056"/>
                <a:gd name="T9" fmla="*/ 584 h 5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6"/>
                <a:gd name="T16" fmla="*/ 0 h 584"/>
                <a:gd name="T17" fmla="*/ 1056 w 1056"/>
                <a:gd name="T18" fmla="*/ 584 h 5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6" h="584">
                  <a:moveTo>
                    <a:pt x="0" y="584"/>
                  </a:moveTo>
                  <a:cubicBezTo>
                    <a:pt x="60" y="440"/>
                    <a:pt x="120" y="296"/>
                    <a:pt x="192" y="200"/>
                  </a:cubicBezTo>
                  <a:cubicBezTo>
                    <a:pt x="264" y="104"/>
                    <a:pt x="336" y="16"/>
                    <a:pt x="432" y="8"/>
                  </a:cubicBezTo>
                  <a:cubicBezTo>
                    <a:pt x="528" y="0"/>
                    <a:pt x="664" y="56"/>
                    <a:pt x="768" y="152"/>
                  </a:cubicBezTo>
                  <a:cubicBezTo>
                    <a:pt x="872" y="248"/>
                    <a:pt x="1008" y="512"/>
                    <a:pt x="1056" y="58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5" name="Rectangle 14"/>
            <p:cNvSpPr>
              <a:spLocks noChangeArrowheads="1"/>
            </p:cNvSpPr>
            <p:nvPr/>
          </p:nvSpPr>
          <p:spPr bwMode="auto">
            <a:xfrm>
              <a:off x="5301" y="1696"/>
              <a:ext cx="2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 i="1">
                  <a:solidFill>
                    <a:schemeClr val="tx1"/>
                  </a:solidFill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3960" y="894"/>
              <a:ext cx="428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0" dirty="0" err="1">
                  <a:latin typeface="+mn-lt"/>
                  <a:ea typeface="黑体" panose="02010609060101010101" pitchFamily="49" charset="-122"/>
                </a:rPr>
                <a:t>sin</a:t>
              </a:r>
              <a:r>
                <a:rPr lang="en-US" altLang="zh-CN" sz="2400" b="0" i="1" dirty="0" err="1">
                  <a:latin typeface="+mn-lt"/>
                  <a:ea typeface="黑体" panose="02010609060101010101" pitchFamily="49" charset="-122"/>
                </a:rPr>
                <a:t>x</a:t>
              </a:r>
              <a:endParaRPr lang="en-US" altLang="zh-CN" sz="2400" b="0" i="1" dirty="0">
                <a:latin typeface="+mn-lt"/>
                <a:ea typeface="黑体" panose="02010609060101010101" pitchFamily="49" charset="-122"/>
              </a:endParaRPr>
            </a:p>
          </p:txBody>
        </p:sp>
        <p:sp>
          <p:nvSpPr>
            <p:cNvPr id="142367" name="Rectangle 16"/>
            <p:cNvSpPr>
              <a:spLocks noChangeArrowheads="1"/>
            </p:cNvSpPr>
            <p:nvPr/>
          </p:nvSpPr>
          <p:spPr bwMode="auto">
            <a:xfrm>
              <a:off x="3600" y="1743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4725" y="1743"/>
              <a:ext cx="214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0" dirty="0">
                  <a:latin typeface="+mn-lt"/>
                  <a:ea typeface="黑体" panose="02010609060101010101" pitchFamily="49" charset="-122"/>
                </a:rPr>
                <a:t>π</a:t>
              </a:r>
            </a:p>
          </p:txBody>
        </p:sp>
        <p:sp>
          <p:nvSpPr>
            <p:cNvPr id="142369" name="Line 18"/>
            <p:cNvSpPr>
              <a:spLocks noChangeShapeType="1"/>
            </p:cNvSpPr>
            <p:nvPr/>
          </p:nvSpPr>
          <p:spPr bwMode="auto">
            <a:xfrm>
              <a:off x="3813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0" name="Rectangle 19"/>
            <p:cNvSpPr>
              <a:spLocks noChangeArrowheads="1"/>
            </p:cNvSpPr>
            <p:nvPr/>
          </p:nvSpPr>
          <p:spPr bwMode="auto">
            <a:xfrm>
              <a:off x="3621" y="1071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</p:grp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5581650" y="1788160"/>
            <a:ext cx="2663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Text Box 38"/>
          <p:cNvSpPr txBox="1">
            <a:spLocks noChangeArrowheads="1"/>
          </p:cNvSpPr>
          <p:nvPr/>
        </p:nvSpPr>
        <p:spPr bwMode="auto">
          <a:xfrm>
            <a:off x="5848985" y="1469073"/>
            <a:ext cx="320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b="0" i="1">
                <a:solidFill>
                  <a:srgbClr val="0000FF"/>
                </a:solidFill>
                <a:ea typeface="黑体" panose="02010609060101010101" pitchFamily="49" charset="-122"/>
              </a:rPr>
              <a:t>y</a:t>
            </a:r>
          </a:p>
        </p:txBody>
      </p:sp>
      <p:sp>
        <p:nvSpPr>
          <p:cNvPr id="49" name="Line 40"/>
          <p:cNvSpPr>
            <a:spLocks noChangeShapeType="1"/>
          </p:cNvSpPr>
          <p:nvPr/>
        </p:nvSpPr>
        <p:spPr bwMode="auto">
          <a:xfrm>
            <a:off x="7524750" y="1788160"/>
            <a:ext cx="288925" cy="5032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41"/>
          <p:cNvSpPr>
            <a:spLocks noChangeShapeType="1"/>
          </p:cNvSpPr>
          <p:nvPr/>
        </p:nvSpPr>
        <p:spPr bwMode="auto">
          <a:xfrm flipH="1">
            <a:off x="6108700" y="1799273"/>
            <a:ext cx="230188" cy="4810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709" name="Object 29"/>
          <p:cNvGraphicFramePr>
            <a:graphicFrameLocks noChangeAspect="1"/>
          </p:cNvGraphicFramePr>
          <p:nvPr/>
        </p:nvGraphicFramePr>
        <p:xfrm>
          <a:off x="1647190" y="2309495"/>
          <a:ext cx="3711575" cy="55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47165" imgH="215900" progId="Equation.DSMT4">
                  <p:embed/>
                </p:oleObj>
              </mc:Choice>
              <mc:Fallback>
                <p:oleObj name="Equation" r:id="rId18" imgW="1447165" imgH="2159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190" y="2309495"/>
                        <a:ext cx="3711575" cy="553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30"/>
          <p:cNvGraphicFramePr>
            <a:graphicFrameLocks noChangeAspect="1"/>
          </p:cNvGraphicFramePr>
          <p:nvPr/>
        </p:nvGraphicFramePr>
        <p:xfrm>
          <a:off x="6145213" y="2286635"/>
          <a:ext cx="68421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57200" imgH="190500" progId="Equation.DSMT4">
                  <p:embed/>
                </p:oleObj>
              </mc:Choice>
              <mc:Fallback>
                <p:oleObj name="Equation" r:id="rId20" imgW="457200" imgH="1905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13" y="2286635"/>
                        <a:ext cx="684212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直接连接符 54"/>
          <p:cNvCxnSpPr>
            <a:cxnSpLocks noChangeShapeType="1"/>
          </p:cNvCxnSpPr>
          <p:nvPr/>
        </p:nvCxnSpPr>
        <p:spPr bwMode="auto">
          <a:xfrm rot="5400000">
            <a:off x="6109494" y="2036604"/>
            <a:ext cx="50006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37"/>
          <p:cNvCxnSpPr>
            <a:cxnSpLocks noChangeShapeType="1"/>
          </p:cNvCxnSpPr>
          <p:nvPr/>
        </p:nvCxnSpPr>
        <p:spPr bwMode="auto">
          <a:xfrm>
            <a:off x="6073775" y="2286635"/>
            <a:ext cx="285750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39"/>
          <p:cNvCxnSpPr>
            <a:cxnSpLocks noChangeShapeType="1"/>
          </p:cNvCxnSpPr>
          <p:nvPr/>
        </p:nvCxnSpPr>
        <p:spPr bwMode="auto">
          <a:xfrm>
            <a:off x="7502525" y="2286635"/>
            <a:ext cx="285750" cy="0"/>
          </a:xfrm>
          <a:prstGeom prst="line">
            <a:avLst/>
          </a:prstGeom>
          <a:noFill/>
          <a:ln w="5715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" name="组合 13"/>
          <p:cNvGrpSpPr/>
          <p:nvPr/>
        </p:nvGrpSpPr>
        <p:grpSpPr>
          <a:xfrm>
            <a:off x="5042535" y="4302125"/>
            <a:ext cx="3164205" cy="1799590"/>
            <a:chOff x="7512" y="6203"/>
            <a:chExt cx="4983" cy="2834"/>
          </a:xfrm>
        </p:grpSpPr>
        <p:sp>
          <p:nvSpPr>
            <p:cNvPr id="15" name="圆角矩形 14"/>
            <p:cNvSpPr/>
            <p:nvPr/>
          </p:nvSpPr>
          <p:spPr>
            <a:xfrm>
              <a:off x="7512" y="6203"/>
              <a:ext cx="4851" cy="283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TextBox 35"/>
            <p:cNvSpPr txBox="1">
              <a:spLocks noChangeArrowheads="1"/>
            </p:cNvSpPr>
            <p:nvPr/>
          </p:nvSpPr>
          <p:spPr bwMode="auto">
            <a:xfrm>
              <a:off x="7715" y="6406"/>
              <a:ext cx="1488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zh-CN" sz="2000" b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思考：</a:t>
              </a:r>
            </a:p>
          </p:txBody>
        </p:sp>
        <p:sp>
          <p:nvSpPr>
            <p:cNvPr id="16" name="TextBox 35"/>
            <p:cNvSpPr txBox="1">
              <a:spLocks noChangeArrowheads="1"/>
            </p:cNvSpPr>
            <p:nvPr/>
          </p:nvSpPr>
          <p:spPr bwMode="auto">
            <a:xfrm>
              <a:off x="7807" y="7161"/>
              <a:ext cx="4688" cy="1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000" b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Y=g(X)</a:t>
              </a:r>
              <a:r>
                <a:rPr lang="zh-CN" altLang="en-US" sz="2000" b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有多个单调区间，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公式法可否变形使用？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如何变？</a:t>
              </a:r>
            </a:p>
          </p:txBody>
        </p:sp>
      </p:grp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 rot="5400000">
            <a:off x="7241064" y="2020094"/>
            <a:ext cx="50006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533400" y="663575"/>
            <a:ext cx="8229600" cy="977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例</a:t>
            </a:r>
            <a:r>
              <a:rPr lang="en-US" altLang="zh-CN" sz="2400" b="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5</a:t>
            </a:r>
            <a:r>
              <a:rPr lang="en-US" altLang="zh-CN" sz="2400" b="0" dirty="0">
                <a:solidFill>
                  <a:schemeClr val="hlink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已知随机变量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的分布函数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F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)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是严格单调的连续函数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,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证明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=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F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)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服从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[0,1]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上的均匀分布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5805170" y="3107055"/>
            <a:ext cx="3026410" cy="1198880"/>
          </a:xfrm>
          <a:prstGeom prst="rect">
            <a:avLst/>
          </a:prstGeom>
          <a:noFill/>
          <a:ln w="25400">
            <a:solidFill>
              <a:srgbClr val="002060"/>
            </a:solidFill>
            <a:prstDash val="lgDash"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b="0" dirty="0">
                <a:latin typeface="+mn-lt"/>
                <a:ea typeface="黑体" panose="02010609060101010101" pitchFamily="49" charset="-122"/>
              </a:rPr>
              <a:t>又由于</a:t>
            </a:r>
            <a:r>
              <a:rPr lang="en-US" altLang="zh-CN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的分布函数</a:t>
            </a:r>
            <a:r>
              <a:rPr lang="en-US" altLang="zh-CN" b="0" i="1" dirty="0">
                <a:latin typeface="+mn-lt"/>
                <a:ea typeface="黑体" panose="02010609060101010101" pitchFamily="49" charset="-122"/>
              </a:rPr>
              <a:t>F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是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0" dirty="0">
                <a:latin typeface="+mn-lt"/>
                <a:ea typeface="黑体" panose="02010609060101010101" pitchFamily="49" charset="-122"/>
              </a:rPr>
              <a:t>严格递增的连续函数</a:t>
            </a:r>
            <a:r>
              <a:rPr lang="en-US" altLang="zh-CN" b="0" dirty="0">
                <a:latin typeface="+mn-lt"/>
                <a:ea typeface="黑体" panose="02010609060101010101" pitchFamily="49" charset="-122"/>
              </a:rPr>
              <a:t>,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其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0" dirty="0">
                <a:latin typeface="+mn-lt"/>
                <a:ea typeface="黑体" panose="02010609060101010101" pitchFamily="49" charset="-122"/>
              </a:rPr>
              <a:t>反函数</a:t>
            </a:r>
            <a:r>
              <a:rPr lang="en-US" altLang="zh-CN" b="0" i="1" dirty="0">
                <a:latin typeface="+mn-lt"/>
                <a:ea typeface="黑体" panose="02010609060101010101" pitchFamily="49" charset="-122"/>
              </a:rPr>
              <a:t>F</a:t>
            </a:r>
            <a:r>
              <a:rPr lang="en-US" altLang="zh-CN" b="0" baseline="30000" dirty="0">
                <a:latin typeface="+mn-lt"/>
                <a:ea typeface="黑体" panose="02010609060101010101" pitchFamily="49" charset="-122"/>
              </a:rPr>
              <a:t>-1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存在且严格递增</a:t>
            </a:r>
            <a:r>
              <a:rPr lang="en-US" altLang="zh-CN" b="0" dirty="0">
                <a:latin typeface="+mn-lt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547688" y="1749425"/>
            <a:ext cx="4211637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证明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 设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Y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的分布函数是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G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y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，</a:t>
            </a: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1217613" y="2286000"/>
            <a:ext cx="8032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于是</a:t>
            </a:r>
            <a:endParaRPr lang="zh-CN" altLang="en-US" sz="2400" b="0">
              <a:solidFill>
                <a:srgbClr val="FFFF66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2217738" y="2932113"/>
            <a:ext cx="2085975" cy="4619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对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&gt;1, 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G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)=1;</a:t>
            </a:r>
            <a:endParaRPr lang="en-US" altLang="zh-CN" sz="2400" b="0" dirty="0">
              <a:solidFill>
                <a:srgbClr val="FFFF66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2232025" y="2286000"/>
            <a:ext cx="2162175" cy="46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对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&lt;0 , 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G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)=0;</a:t>
            </a:r>
          </a:p>
        </p:txBody>
      </p:sp>
      <p:grpSp>
        <p:nvGrpSpPr>
          <p:cNvPr id="2" name="Group 8"/>
          <p:cNvGrpSpPr/>
          <p:nvPr/>
        </p:nvGrpSpPr>
        <p:grpSpPr bwMode="auto">
          <a:xfrm>
            <a:off x="4286250" y="1785938"/>
            <a:ext cx="1851025" cy="461962"/>
            <a:chOff x="3470" y="717"/>
            <a:chExt cx="1166" cy="291"/>
          </a:xfrm>
        </p:grpSpPr>
        <p:graphicFrame>
          <p:nvGraphicFramePr>
            <p:cNvPr id="143378" name="Object 9"/>
            <p:cNvGraphicFramePr>
              <a:graphicFrameLocks noChangeAspect="1"/>
            </p:cNvGraphicFramePr>
            <p:nvPr/>
          </p:nvGraphicFramePr>
          <p:xfrm>
            <a:off x="3879" y="746"/>
            <a:ext cx="757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39800" imgH="304800" progId="Equation.DSMT4">
                    <p:embed/>
                  </p:oleObj>
                </mc:Choice>
                <mc:Fallback>
                  <p:oleObj name="Equation" r:id="rId2" imgW="939800" imgH="304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9" y="746"/>
                          <a:ext cx="757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7" name="Rectangle 10"/>
            <p:cNvSpPr>
              <a:spLocks noChangeArrowheads="1"/>
            </p:cNvSpPr>
            <p:nvPr/>
          </p:nvSpPr>
          <p:spPr bwMode="auto">
            <a:xfrm>
              <a:off x="3470" y="717"/>
              <a:ext cx="506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b="0" dirty="0">
                  <a:latin typeface="+mn-lt"/>
                  <a:ea typeface="黑体" panose="02010609060101010101" pitchFamily="49" charset="-122"/>
                </a:rPr>
                <a:t>由于</a:t>
              </a:r>
            </a:p>
          </p:txBody>
        </p:sp>
      </p:grpSp>
      <p:sp>
        <p:nvSpPr>
          <p:cNvPr id="264203" name="Rectangle 11"/>
          <p:cNvSpPr>
            <a:spLocks noChangeArrowheads="1"/>
          </p:cNvSpPr>
          <p:nvPr/>
        </p:nvSpPr>
        <p:spPr bwMode="auto">
          <a:xfrm>
            <a:off x="2197735" y="3654425"/>
            <a:ext cx="1349375" cy="461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对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0≤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≤1,</a:t>
            </a:r>
            <a:endParaRPr lang="en-US" altLang="zh-CN" sz="2400" b="0" dirty="0">
              <a:solidFill>
                <a:srgbClr val="FFFF66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64204" name="Rectangle 12"/>
          <p:cNvSpPr>
            <a:spLocks noChangeArrowheads="1"/>
          </p:cNvSpPr>
          <p:nvPr/>
        </p:nvSpPr>
        <p:spPr bwMode="auto">
          <a:xfrm>
            <a:off x="2552383" y="4257993"/>
            <a:ext cx="186848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G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)=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≤ 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)</a:t>
            </a:r>
            <a:endParaRPr lang="en-US" altLang="zh-CN" sz="2400" b="0" dirty="0">
              <a:solidFill>
                <a:srgbClr val="FFFF66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4281170" y="4284663"/>
            <a:ext cx="171291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=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P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F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)≤ 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)</a:t>
            </a:r>
          </a:p>
        </p:txBody>
      </p:sp>
      <p:grpSp>
        <p:nvGrpSpPr>
          <p:cNvPr id="4" name="Group 14"/>
          <p:cNvGrpSpPr/>
          <p:nvPr/>
        </p:nvGrpSpPr>
        <p:grpSpPr bwMode="auto">
          <a:xfrm>
            <a:off x="3058795" y="4866323"/>
            <a:ext cx="2257426" cy="460375"/>
            <a:chOff x="1407" y="540"/>
            <a:chExt cx="1422" cy="290"/>
          </a:xfrm>
        </p:grpSpPr>
        <p:sp>
          <p:nvSpPr>
            <p:cNvPr id="73746" name="Rectangle 15"/>
            <p:cNvSpPr>
              <a:spLocks noChangeArrowheads="1"/>
            </p:cNvSpPr>
            <p:nvPr/>
          </p:nvSpPr>
          <p:spPr bwMode="auto">
            <a:xfrm>
              <a:off x="1407" y="540"/>
              <a:ext cx="1422" cy="29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b="0">
                  <a:latin typeface="+mn-lt"/>
                  <a:ea typeface="黑体" panose="02010609060101010101" pitchFamily="49" charset="-122"/>
                </a:rPr>
                <a:t>=</a:t>
              </a:r>
              <a:r>
                <a:rPr lang="en-US" altLang="zh-CN" sz="2400" b="0" i="1">
                  <a:latin typeface="+mn-lt"/>
                  <a:ea typeface="黑体" panose="02010609060101010101" pitchFamily="49" charset="-122"/>
                </a:rPr>
                <a:t>P</a:t>
              </a:r>
              <a:r>
                <a:rPr lang="en-US" altLang="zh-CN" sz="2400" b="0">
                  <a:latin typeface="+mn-lt"/>
                  <a:ea typeface="黑体" panose="02010609060101010101" pitchFamily="49" charset="-122"/>
                </a:rPr>
                <a:t>(</a:t>
              </a:r>
              <a:r>
                <a:rPr lang="en-US" altLang="zh-CN" sz="2400" b="0" i="1">
                  <a:latin typeface="+mn-lt"/>
                  <a:ea typeface="黑体" panose="02010609060101010101" pitchFamily="49" charset="-122"/>
                </a:rPr>
                <a:t>X</a:t>
              </a:r>
              <a:r>
                <a:rPr lang="en-US" altLang="zh-CN" sz="2400" b="0">
                  <a:latin typeface="+mn-lt"/>
                  <a:ea typeface="黑体" panose="02010609060101010101" pitchFamily="49" charset="-122"/>
                </a:rPr>
                <a:t> ≤       (</a:t>
              </a:r>
              <a:r>
                <a:rPr lang="en-US" altLang="zh-CN" sz="2400" b="0" i="1">
                  <a:latin typeface="+mn-lt"/>
                  <a:ea typeface="黑体" panose="02010609060101010101" pitchFamily="49" charset="-122"/>
                </a:rPr>
                <a:t>y</a:t>
              </a:r>
              <a:r>
                <a:rPr lang="en-US" altLang="zh-CN" sz="2400" b="0">
                  <a:latin typeface="+mn-lt"/>
                  <a:ea typeface="黑体" panose="02010609060101010101" pitchFamily="49" charset="-122"/>
                </a:rPr>
                <a:t>))</a:t>
              </a:r>
              <a:endParaRPr lang="en-US" altLang="zh-CN" sz="2400" b="0">
                <a:solidFill>
                  <a:srgbClr val="FFFF66"/>
                </a:solidFill>
                <a:latin typeface="+mn-lt"/>
                <a:ea typeface="黑体" panose="02010609060101010101" pitchFamily="49" charset="-122"/>
              </a:endParaRPr>
            </a:p>
          </p:txBody>
        </p:sp>
        <p:graphicFrame>
          <p:nvGraphicFramePr>
            <p:cNvPr id="143377" name="Object 16"/>
            <p:cNvGraphicFramePr>
              <a:graphicFrameLocks noChangeAspect="1"/>
            </p:cNvGraphicFramePr>
            <p:nvPr/>
          </p:nvGraphicFramePr>
          <p:xfrm>
            <a:off x="2043" y="547"/>
            <a:ext cx="32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700" imgH="292100" progId="Equation.DSMT4">
                    <p:embed/>
                  </p:oleObj>
                </mc:Choice>
                <mc:Fallback>
                  <p:oleObj name="Equation" r:id="rId4" imgW="393700" imgH="2921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3" y="547"/>
                          <a:ext cx="320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3060065" y="5445125"/>
            <a:ext cx="225742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=F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F</a:t>
            </a:r>
            <a:r>
              <a:rPr lang="en-US" altLang="zh-CN" sz="2400" b="0" baseline="30000">
                <a:latin typeface="+mn-lt"/>
                <a:ea typeface="黑体" panose="02010609060101010101" pitchFamily="49" charset="-122"/>
              </a:rPr>
              <a:t>-1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y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))</a:t>
            </a:r>
            <a:endParaRPr lang="en-US" altLang="zh-CN" sz="2400" b="0">
              <a:solidFill>
                <a:srgbClr val="FFFF66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4356100" y="5445125"/>
            <a:ext cx="109283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=y</a:t>
            </a:r>
            <a:endParaRPr lang="en-US" altLang="zh-CN" sz="2400" b="0">
              <a:solidFill>
                <a:srgbClr val="FFFF66"/>
              </a:solidFill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autoUpdateAnimBg="0"/>
      <p:bldP spid="264195" grpId="0" bldLvl="0" animBg="1" autoUpdateAnimBg="0"/>
      <p:bldP spid="264196" grpId="0" autoUpdateAnimBg="0"/>
      <p:bldP spid="264197" grpId="0" autoUpdateAnimBg="0"/>
      <p:bldP spid="264198" grpId="0" bldLvl="0" animBg="1" autoUpdateAnimBg="0"/>
      <p:bldP spid="264199" grpId="0" bldLvl="0" animBg="1" autoUpdateAnimBg="0"/>
      <p:bldP spid="264203" grpId="0" bldLvl="0" animBg="1" autoUpdateAnimBg="0"/>
      <p:bldP spid="264204" grpId="0" autoUpdateAnimBg="0"/>
      <p:bldP spid="264205" grpId="0" autoUpdateAnimBg="0"/>
      <p:bldP spid="6" grpId="0"/>
      <p:bldP spid="6" grpId="1"/>
      <p:bldP spid="9" grpId="0"/>
      <p:bldP spid="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218" name="Object 2"/>
          <p:cNvGraphicFramePr>
            <a:graphicFrameLocks noChangeAspect="1"/>
          </p:cNvGraphicFramePr>
          <p:nvPr/>
        </p:nvGraphicFramePr>
        <p:xfrm>
          <a:off x="3247390" y="3069590"/>
          <a:ext cx="2988945" cy="116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19300" imgH="774700" progId="Equation.3">
                  <p:embed/>
                </p:oleObj>
              </mc:Choice>
              <mc:Fallback>
                <p:oleObj name="公式" r:id="rId2" imgW="2019300" imgH="774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7390" y="3069590"/>
                        <a:ext cx="2988945" cy="1166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812800" y="2456815"/>
            <a:ext cx="28003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求导得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Y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的密度函数</a:t>
            </a:r>
            <a:endParaRPr lang="zh-CN" altLang="en-US" sz="2400" b="0">
              <a:solidFill>
                <a:srgbClr val="FFFF66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893763" y="4698048"/>
            <a:ext cx="456247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可见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, 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Y 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服从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[0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1]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上的均匀分布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.</a:t>
            </a:r>
            <a:endParaRPr lang="en-US" altLang="zh-CN" sz="2400" b="0">
              <a:solidFill>
                <a:srgbClr val="FFFF66"/>
              </a:solidFill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265221" name="Object 5"/>
          <p:cNvGraphicFramePr>
            <a:graphicFrameLocks noChangeAspect="1"/>
          </p:cNvGraphicFramePr>
          <p:nvPr/>
        </p:nvGraphicFramePr>
        <p:xfrm>
          <a:off x="3424555" y="664845"/>
          <a:ext cx="2452370" cy="1357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108200" imgH="1155700" progId="Equation.3">
                  <p:embed/>
                </p:oleObj>
              </mc:Choice>
              <mc:Fallback>
                <p:oleObj name="公式" r:id="rId4" imgW="2108200" imgH="1155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555" y="664845"/>
                        <a:ext cx="2452370" cy="1357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857250" y="823913"/>
            <a:ext cx="249237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zh-CN" sz="2400" b="0">
                <a:latin typeface="+mn-lt"/>
                <a:ea typeface="黑体" panose="02010609060101010101" pitchFamily="49" charset="-122"/>
              </a:rPr>
              <a:t>即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Y</a:t>
            </a:r>
            <a:r>
              <a:rPr lang="zh-CN" altLang="en-US" sz="2400" b="0">
                <a:latin typeface="+mn-lt"/>
                <a:ea typeface="黑体" panose="02010609060101010101" pitchFamily="49" charset="-122"/>
              </a:rPr>
              <a:t>的分布函数是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  <p:bldP spid="265220" grpId="0" autoUpdateAnimBg="0"/>
      <p:bldP spid="26522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82" name="Group 34"/>
          <p:cNvGrpSpPr/>
          <p:nvPr/>
        </p:nvGrpSpPr>
        <p:grpSpPr bwMode="auto">
          <a:xfrm>
            <a:off x="467544" y="932905"/>
            <a:ext cx="1906587" cy="615950"/>
            <a:chOff x="431" y="482"/>
            <a:chExt cx="1043" cy="363"/>
          </a:xfrm>
        </p:grpSpPr>
        <p:sp>
          <p:nvSpPr>
            <p:cNvPr id="148490" name="AutoShape 29"/>
            <p:cNvSpPr>
              <a:spLocks noChangeArrowheads="1"/>
            </p:cNvSpPr>
            <p:nvPr/>
          </p:nvSpPr>
          <p:spPr bwMode="auto">
            <a:xfrm>
              <a:off x="431" y="482"/>
              <a:ext cx="998" cy="363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lIns="106985" tIns="53492" rIns="106985" bIns="53492" anchor="ctr"/>
            <a:lstStyle>
              <a:lvl1pPr defTabSz="1069975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defTabSz="1069975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069975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069975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1069975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699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699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699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6997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b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Text Box 30"/>
            <p:cNvSpPr txBox="1">
              <a:spLocks noChangeArrowheads="1"/>
            </p:cNvSpPr>
            <p:nvPr/>
          </p:nvSpPr>
          <p:spPr bwMode="auto">
            <a:xfrm>
              <a:off x="841" y="482"/>
              <a:ext cx="633" cy="3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06985" tIns="53492" rIns="106985" bIns="53492">
              <a:spAutoFit/>
            </a:bodyPr>
            <a:lstStyle/>
            <a:p>
              <a:pPr defTabSz="1069975">
                <a:defRPr/>
              </a:pPr>
              <a:r>
                <a:rPr lang="zh-CN" altLang="en-US" sz="2800" b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小结</a:t>
              </a:r>
            </a:p>
          </p:txBody>
        </p:sp>
        <p:grpSp>
          <p:nvGrpSpPr>
            <p:cNvPr id="148492" name="Group 31"/>
            <p:cNvGrpSpPr/>
            <p:nvPr/>
          </p:nvGrpSpPr>
          <p:grpSpPr bwMode="auto">
            <a:xfrm>
              <a:off x="452" y="498"/>
              <a:ext cx="388" cy="316"/>
              <a:chOff x="601" y="1717"/>
              <a:chExt cx="735" cy="399"/>
            </a:xfrm>
          </p:grpSpPr>
          <p:sp>
            <p:nvSpPr>
              <p:cNvPr id="148493" name="AutoShape 32"/>
              <p:cNvSpPr>
                <a:spLocks noChangeArrowheads="1"/>
              </p:cNvSpPr>
              <p:nvPr/>
            </p:nvSpPr>
            <p:spPr bwMode="auto">
              <a:xfrm>
                <a:off x="601" y="1717"/>
                <a:ext cx="735" cy="399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49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05300" tIns="54756" rIns="105300" bIns="54756" anchor="ctr">
                <a:spAutoFit/>
              </a:bodyPr>
              <a:lstStyle>
                <a:lvl1pPr defTabSz="1069975">
                  <a:spcBef>
                    <a:spcPct val="20000"/>
                  </a:spcBef>
                  <a:buClr>
                    <a:srgbClr val="0000FF"/>
                  </a:buClr>
                  <a:buFont typeface="Symbol" panose="05050102010706020507" pitchFamily="18" charset="2"/>
                  <a:buChar char="·"/>
                  <a:defRPr sz="24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 defTabSz="1069975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-"/>
                  <a:defRPr sz="27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1069975">
                  <a:spcBef>
                    <a:spcPct val="20000"/>
                  </a:spcBef>
                  <a:buClr>
                    <a:srgbClr val="0000FF"/>
                  </a:buClr>
                  <a:buSzPct val="100000"/>
                  <a:buChar char="»"/>
                  <a:defRPr sz="2400" b="1">
                    <a:solidFill>
                      <a:srgbClr val="00003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1069975">
                  <a:spcBef>
                    <a:spcPct val="20000"/>
                  </a:spcBef>
                  <a:buClr>
                    <a:srgbClr val="0000FF"/>
                  </a:buClr>
                  <a:buFont typeface="Symbol" panose="05050102010706020507" pitchFamily="18" charset="2"/>
                  <a:buChar char="·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defTabSz="1069975">
                  <a:spcBef>
                    <a:spcPct val="20000"/>
                  </a:spcBef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0699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0699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0699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069975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100000"/>
                  <a:buChar char="–"/>
                  <a:defRPr sz="2000" b="1">
                    <a:solidFill>
                      <a:srgbClr val="0000FF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zh-CN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pic>
            <p:nvPicPr>
              <p:cNvPr id="148494" name="Picture 33" descr="pic014"/>
              <p:cNvPicPr>
                <a:picLocks noChangeAspect="1" noChangeArrowheads="1" noCrop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03" y="1752"/>
                <a:ext cx="528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8" name="TextBox 7"/>
          <p:cNvSpPr txBox="1"/>
          <p:nvPr/>
        </p:nvSpPr>
        <p:spPr>
          <a:xfrm>
            <a:off x="2539231" y="1056730"/>
            <a:ext cx="22542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已知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的分布，</a:t>
            </a:r>
          </a:p>
        </p:txBody>
      </p:sp>
      <p:grpSp>
        <p:nvGrpSpPr>
          <p:cNvPr id="5" name="组合 8"/>
          <p:cNvGrpSpPr/>
          <p:nvPr/>
        </p:nvGrpSpPr>
        <p:grpSpPr bwMode="auto">
          <a:xfrm>
            <a:off x="4423594" y="1064667"/>
            <a:ext cx="2646362" cy="492125"/>
            <a:chOff x="3357554" y="4896161"/>
            <a:chExt cx="2646878" cy="493218"/>
          </a:xfrm>
        </p:grpSpPr>
        <p:graphicFrame>
          <p:nvGraphicFramePr>
            <p:cNvPr id="148488" name="Object 2"/>
            <p:cNvGraphicFramePr>
              <a:graphicFrameLocks noChangeAspect="1"/>
            </p:cNvGraphicFramePr>
            <p:nvPr/>
          </p:nvGraphicFramePr>
          <p:xfrm>
            <a:off x="3786182" y="4971866"/>
            <a:ext cx="1223962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58800" imgH="190500" progId="Equation.DSMT4">
                    <p:embed/>
                  </p:oleObj>
                </mc:Choice>
                <mc:Fallback>
                  <p:oleObj name="Equation" r:id="rId3" imgW="558800" imgH="1905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182" y="4971866"/>
                          <a:ext cx="1223962" cy="417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489" name="TextBox 10"/>
            <p:cNvSpPr txBox="1">
              <a:spLocks noChangeArrowheads="1"/>
            </p:cNvSpPr>
            <p:nvPr/>
          </p:nvSpPr>
          <p:spPr bwMode="auto">
            <a:xfrm>
              <a:off x="3357554" y="4896161"/>
              <a:ext cx="26468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求        的分布</a:t>
              </a:r>
            </a:p>
          </p:txBody>
        </p:sp>
      </p:grp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542233" y="3789040"/>
            <a:ext cx="42862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(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二</a:t>
            </a:r>
            <a:r>
              <a:rPr lang="en-US" altLang="zh-CN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) 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公式法 ：注意定理的条件</a:t>
            </a:r>
          </a:p>
        </p:txBody>
      </p:sp>
      <p:sp>
        <p:nvSpPr>
          <p:cNvPr id="14" name="Rectangle 19"/>
          <p:cNvSpPr txBox="1">
            <a:spLocks noChangeArrowheads="1"/>
          </p:cNvSpPr>
          <p:nvPr/>
        </p:nvSpPr>
        <p:spPr>
          <a:xfrm>
            <a:off x="467544" y="2353271"/>
            <a:ext cx="4321175" cy="561975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kumimoji="0" lang="en-US" altLang="zh-CN" sz="2400" b="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(</a:t>
            </a:r>
            <a:r>
              <a:rPr kumimoji="0" lang="zh-CN" altLang="en-US" sz="2400" b="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一</a:t>
            </a:r>
            <a:r>
              <a:rPr kumimoji="0" lang="en-US" altLang="zh-CN" sz="2400" b="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)</a:t>
            </a:r>
            <a:r>
              <a:rPr kumimoji="0" lang="zh-CN" altLang="en-US" sz="2400" b="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分布函数法</a:t>
            </a:r>
          </a:p>
        </p:txBody>
      </p:sp>
      <p:sp>
        <p:nvSpPr>
          <p:cNvPr id="15" name="Rectangle 19"/>
          <p:cNvSpPr txBox="1">
            <a:spLocks noChangeArrowheads="1"/>
          </p:cNvSpPr>
          <p:nvPr/>
        </p:nvSpPr>
        <p:spPr>
          <a:xfrm>
            <a:off x="1073785" y="2986405"/>
            <a:ext cx="5547995" cy="561975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400" b="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注意讨论</a:t>
            </a:r>
            <a:r>
              <a:rPr kumimoji="0" lang="en-US" altLang="zh-CN" sz="2400" b="0" i="1" kern="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Y </a:t>
            </a:r>
            <a:r>
              <a:rPr kumimoji="0" lang="zh-CN" altLang="en-US" sz="2400" b="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的范围以及确定积分上下限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5435600" y="4220845"/>
            <a:ext cx="3024505" cy="20002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48995" y="4220845"/>
            <a:ext cx="4370705" cy="2016125"/>
          </a:xfrm>
          <a:prstGeom prst="roundRect">
            <a:avLst/>
          </a:prstGeom>
          <a:solidFill>
            <a:schemeClr val="accent3">
              <a:lumMod val="90000"/>
            </a:schemeClr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69415" y="2564765"/>
            <a:ext cx="5887085" cy="151193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476672"/>
            <a:ext cx="3505200" cy="685800"/>
          </a:xfrm>
        </p:spPr>
        <p:txBody>
          <a:bodyPr/>
          <a:lstStyle/>
          <a:p>
            <a:r>
              <a:rPr lang="zh-CN" altLang="en-US" sz="3200" b="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知识小结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447675" y="1111250"/>
            <a:ext cx="6888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一、研究对象</a:t>
            </a:r>
            <a:r>
              <a:rPr kumimoji="1" lang="zh-CN" altLang="en-US" sz="2400" b="0">
                <a:latin typeface="微软雅黑" panose="020B0503020204020204" charset="-122"/>
                <a:ea typeface="微软雅黑" panose="020B0503020204020204" charset="-122"/>
              </a:rPr>
              <a:t>：随机变量（随机试验结果数量化）</a:t>
            </a:r>
            <a:endParaRPr kumimoji="1" lang="zh-CN" altLang="en-US" sz="2400" b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487363" y="1805940"/>
            <a:ext cx="2926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二、分布函数的性质</a:t>
            </a:r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3895725" y="1891665"/>
          <a:ext cx="24663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2000" imgH="368300" progId="Equation.DSMT4">
                  <p:embed/>
                </p:oleObj>
              </mc:Choice>
              <mc:Fallback>
                <p:oleObj name="Equation" r:id="rId2" imgW="2032000" imgH="368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25" y="1891665"/>
                        <a:ext cx="246634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1581785" y="4330065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离散型</a:t>
            </a:r>
            <a:endParaRPr kumimoji="1" lang="zh-CN" altLang="en-US" sz="2800">
              <a:solidFill>
                <a:srgbClr val="CC0066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6240145" y="4345940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连续型</a:t>
            </a:r>
            <a:endParaRPr kumimoji="1" lang="zh-CN" altLang="en-US" sz="2800">
              <a:solidFill>
                <a:srgbClr val="CC0066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graphicFrame>
        <p:nvGraphicFramePr>
          <p:cNvPr id="108552" name="Object 8"/>
          <p:cNvGraphicFramePr>
            <a:graphicFrameLocks noChangeAspect="1"/>
          </p:cNvGraphicFramePr>
          <p:nvPr/>
        </p:nvGraphicFramePr>
        <p:xfrm>
          <a:off x="3912235" y="2589530"/>
          <a:ext cx="175831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300" imgH="368300" progId="Equation.DSMT4">
                  <p:embed/>
                </p:oleObj>
              </mc:Choice>
              <mc:Fallback>
                <p:oleObj name="Equation" r:id="rId4" imgW="1384300" imgH="368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235" y="2589530"/>
                        <a:ext cx="1758315" cy="431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1863749" y="2618620"/>
          <a:ext cx="185737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68500" imgH="393700" progId="Equation.DSMT4">
                  <p:embed/>
                </p:oleObj>
              </mc:Choice>
              <mc:Fallback>
                <p:oleObj name="Equation" r:id="rId6" imgW="19685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49" y="2618620"/>
                        <a:ext cx="1857375" cy="395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5747385" y="2574925"/>
          <a:ext cx="1711325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57300" imgH="368300" progId="Equation.DSMT4">
                  <p:embed/>
                </p:oleObj>
              </mc:Choice>
              <mc:Fallback>
                <p:oleObj name="Equation" r:id="rId8" imgW="1257300" imgH="368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7385" y="2574925"/>
                        <a:ext cx="1711325" cy="462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3354705" y="3055303"/>
            <a:ext cx="17068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单调不减性</a:t>
            </a:r>
            <a:endParaRPr kumimoji="1" lang="zh-CN" altLang="en-US" sz="280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6633210" y="4899343"/>
            <a:ext cx="792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连续</a:t>
            </a:r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3329305" y="3608705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右连续性</a:t>
            </a:r>
            <a:endParaRPr kumimoji="1" lang="zh-CN" altLang="en-US" sz="280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graphicFrame>
        <p:nvGraphicFramePr>
          <p:cNvPr id="108558" name="Object 14"/>
          <p:cNvGraphicFramePr>
            <a:graphicFrameLocks noChangeAspect="1"/>
          </p:cNvGraphicFramePr>
          <p:nvPr/>
        </p:nvGraphicFramePr>
        <p:xfrm>
          <a:off x="5955030" y="5570220"/>
          <a:ext cx="211010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25600" imgH="368300" progId="Equation.DSMT4">
                  <p:embed/>
                </p:oleObj>
              </mc:Choice>
              <mc:Fallback>
                <p:oleObj name="Equation" r:id="rId10" imgW="1625600" imgH="368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5030" y="5570220"/>
                        <a:ext cx="2110105" cy="443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9" name="Object 15"/>
          <p:cNvGraphicFramePr>
            <a:graphicFrameLocks noChangeAspect="1"/>
          </p:cNvGraphicFramePr>
          <p:nvPr/>
        </p:nvGraphicFramePr>
        <p:xfrm>
          <a:off x="972820" y="5581650"/>
          <a:ext cx="4131310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40100" imgH="368300" progId="Equation.DSMT4">
                  <p:embed/>
                </p:oleObj>
              </mc:Choice>
              <mc:Fallback>
                <p:oleObj name="Equation" r:id="rId12" imgW="3340100" imgH="368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20" y="5581650"/>
                        <a:ext cx="4131310" cy="423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5973445" y="4916805"/>
          <a:ext cx="728980" cy="44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93700" imgH="228600" progId="Equation.DSMT4">
                  <p:embed/>
                </p:oleObj>
              </mc:Choice>
              <mc:Fallback>
                <p:oleObj name="Equation" r:id="rId14" imgW="3937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445" y="4916805"/>
                        <a:ext cx="728980" cy="443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1250950" y="4970780"/>
          <a:ext cx="728980" cy="44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3700" imgH="228600" progId="Equation.DSMT4">
                  <p:embed/>
                </p:oleObj>
              </mc:Choice>
              <mc:Fallback>
                <p:oleObj name="Equation" r:id="rId16" imgW="3937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4970780"/>
                        <a:ext cx="728980" cy="443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966595" y="4915218"/>
            <a:ext cx="17068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为阶梯函数</a:t>
            </a:r>
            <a:endParaRPr kumimoji="1" lang="zh-CN" altLang="en-US" sz="280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8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8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8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8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108547" grpId="0" build="p" autoUpdateAnimBg="0"/>
      <p:bldP spid="108548" grpId="0" build="p" autoUpdateAnimBg="0"/>
      <p:bldP spid="108550" grpId="0" build="p" autoUpdateAnimBg="0"/>
      <p:bldP spid="108551" grpId="0" build="p" autoUpdateAnimBg="0"/>
      <p:bldP spid="108555" grpId="0" build="p" autoUpdateAnimBg="0"/>
      <p:bldP spid="108556" grpId="0" build="p" autoUpdateAnimBg="0"/>
      <p:bldP spid="10855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54" name="Group 8"/>
          <p:cNvGrpSpPr/>
          <p:nvPr/>
        </p:nvGrpSpPr>
        <p:grpSpPr bwMode="auto">
          <a:xfrm>
            <a:off x="571500" y="857250"/>
            <a:ext cx="8001000" cy="1747838"/>
            <a:chOff x="1066" y="913"/>
            <a:chExt cx="4281" cy="1101"/>
          </a:xfrm>
        </p:grpSpPr>
        <p:pic>
          <p:nvPicPr>
            <p:cNvPr id="125963" name="Picture 8" descr="卷轴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913"/>
              <a:ext cx="4281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964" name="Rectangle 6" descr="信纸"/>
            <p:cNvSpPr>
              <a:spLocks noChangeArrowheads="1"/>
            </p:cNvSpPr>
            <p:nvPr/>
          </p:nvSpPr>
          <p:spPr bwMode="auto">
            <a:xfrm>
              <a:off x="1463" y="1168"/>
              <a:ext cx="343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 b="0">
                <a:solidFill>
                  <a:schemeClr val="tx2"/>
                </a:solidFill>
                <a:latin typeface="Verdana" panose="020B0604030504040204" pitchFamily="34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9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186011" y="1384300"/>
            <a:ext cx="6410325" cy="762000"/>
          </a:xfrm>
          <a:prstGeom prst="rect">
            <a:avLst/>
          </a:prstGeom>
        </p:spPr>
        <p:txBody>
          <a:bodyPr lIns="91440" tIns="45720" rIns="91440" bIns="45720"/>
          <a:lstStyle/>
          <a:p>
            <a:pPr eaLnBrk="1" hangingPunct="1">
              <a:defRPr/>
            </a:pPr>
            <a:r>
              <a:rPr lang="en-US" altLang="zh-CN" sz="3200" dirty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§5    </a:t>
            </a:r>
            <a:r>
              <a:rPr kumimoji="1" lang="zh-CN" altLang="en-US" sz="3200" b="0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</a:rPr>
              <a:t>随机变量的函数的分布</a:t>
            </a:r>
            <a:r>
              <a:rPr kumimoji="1" lang="zh-CN" altLang="en-US" sz="2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 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305050" y="2754313"/>
            <a:ext cx="65532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一、离散型随机变量函数的分布</a:t>
            </a:r>
          </a:p>
        </p:txBody>
      </p:sp>
      <p:sp>
        <p:nvSpPr>
          <p:cNvPr id="11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319338" y="3500438"/>
            <a:ext cx="63246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二、连续型随机变量函数的分布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354263" y="4429125"/>
            <a:ext cx="2030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研究的问题：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8763" y="4441825"/>
            <a:ext cx="235013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已知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的分布，</a:t>
            </a:r>
          </a:p>
        </p:txBody>
      </p:sp>
      <p:grpSp>
        <p:nvGrpSpPr>
          <p:cNvPr id="3" name="组合 55"/>
          <p:cNvGrpSpPr/>
          <p:nvPr/>
        </p:nvGrpSpPr>
        <p:grpSpPr bwMode="auto">
          <a:xfrm>
            <a:off x="4068763" y="4895850"/>
            <a:ext cx="2646362" cy="493713"/>
            <a:chOff x="3357554" y="4896161"/>
            <a:chExt cx="2646878" cy="493218"/>
          </a:xfrm>
        </p:grpSpPr>
        <p:graphicFrame>
          <p:nvGraphicFramePr>
            <p:cNvPr id="125961" name="Object 52"/>
            <p:cNvGraphicFramePr>
              <a:graphicFrameLocks noChangeAspect="1"/>
            </p:cNvGraphicFramePr>
            <p:nvPr/>
          </p:nvGraphicFramePr>
          <p:xfrm>
            <a:off x="3786182" y="4971866"/>
            <a:ext cx="1223962" cy="417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58800" imgH="190500" progId="Equation.DSMT4">
                    <p:embed/>
                  </p:oleObj>
                </mc:Choice>
                <mc:Fallback>
                  <p:oleObj name="Equation" r:id="rId4" imgW="558800" imgH="19050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182" y="4971866"/>
                          <a:ext cx="1223962" cy="417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62" name="TextBox 54"/>
            <p:cNvSpPr txBox="1">
              <a:spLocks noChangeArrowheads="1"/>
            </p:cNvSpPr>
            <p:nvPr/>
          </p:nvSpPr>
          <p:spPr bwMode="auto">
            <a:xfrm>
              <a:off x="3357554" y="4896161"/>
              <a:ext cx="26468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求        的分布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140200" y="1628775"/>
            <a:ext cx="4665980" cy="33839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02285" y="1556385"/>
            <a:ext cx="3205480" cy="345630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0" name="Text Box 2"/>
          <p:cNvSpPr txBox="1">
            <a:spLocks noChangeArrowheads="1"/>
          </p:cNvSpPr>
          <p:nvPr/>
        </p:nvSpPr>
        <p:spPr bwMode="auto">
          <a:xfrm>
            <a:off x="487363" y="813792"/>
            <a:ext cx="47548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三、分布律和概率密度函数的性质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403985" y="1700252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离散型</a:t>
            </a:r>
            <a:endParaRPr kumimoji="1" lang="zh-CN" altLang="en-US" sz="2800">
              <a:solidFill>
                <a:srgbClr val="CC0066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5845175" y="1667867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连续型</a:t>
            </a:r>
            <a:endParaRPr kumimoji="1" lang="zh-CN" altLang="en-US" sz="2800">
              <a:solidFill>
                <a:srgbClr val="CC0066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4262438" y="3899892"/>
          <a:ext cx="450691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35300" imgH="596900" progId="Equation.DSMT4">
                  <p:embed/>
                </p:oleObj>
              </mc:Choice>
              <mc:Fallback>
                <p:oleObj name="Equation" r:id="rId2" imgW="3035300" imgH="596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3899892"/>
                        <a:ext cx="4506912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4397693" y="3026767"/>
          <a:ext cx="25542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500" imgH="596900" progId="Equation.DSMT4">
                  <p:embed/>
                </p:oleObj>
              </mc:Choice>
              <mc:Fallback>
                <p:oleObj name="Equation" r:id="rId4" imgW="1714500" imgH="596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693" y="3026767"/>
                        <a:ext cx="255428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4361180" y="2385417"/>
          <a:ext cx="15779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800" imgH="368300" progId="Equation.DSMT4">
                  <p:embed/>
                </p:oleObj>
              </mc:Choice>
              <mc:Fallback>
                <p:oleObj name="Equation" r:id="rId6" imgW="1066800" imgH="368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1180" y="2385417"/>
                        <a:ext cx="15779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617855" y="4079875"/>
          <a:ext cx="2858770" cy="81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97100" imgH="685800" progId="Equation.DSMT4">
                  <p:embed/>
                </p:oleObj>
              </mc:Choice>
              <mc:Fallback>
                <p:oleObj name="Equation" r:id="rId8" imgW="219710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" y="4079875"/>
                        <a:ext cx="2858770" cy="816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9"/>
          <p:cNvGraphicFramePr>
            <a:graphicFrameLocks noChangeAspect="1"/>
          </p:cNvGraphicFramePr>
          <p:nvPr/>
        </p:nvGraphicFramePr>
        <p:xfrm>
          <a:off x="716915" y="3204845"/>
          <a:ext cx="14668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79500" imgH="635000" progId="Equation.DSMT4">
                  <p:embed/>
                </p:oleObj>
              </mc:Choice>
              <mc:Fallback>
                <p:oleObj name="Equation" r:id="rId10" imgW="1079500" imgH="635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15" y="3204845"/>
                        <a:ext cx="14668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8" name="Object 10"/>
          <p:cNvGraphicFramePr>
            <a:graphicFrameLocks noChangeAspect="1"/>
          </p:cNvGraphicFramePr>
          <p:nvPr/>
        </p:nvGraphicFramePr>
        <p:xfrm>
          <a:off x="685800" y="2372717"/>
          <a:ext cx="12731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87400" imgH="381000" progId="Equation.DSMT4">
                  <p:embed/>
                </p:oleObj>
              </mc:Choice>
              <mc:Fallback>
                <p:oleObj name="Equation" r:id="rId12" imgW="787400" imgH="381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72717"/>
                        <a:ext cx="12731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2" grpId="0" bldLvl="0" animBg="1"/>
      <p:bldP spid="2" grpId="1" animBg="1"/>
      <p:bldP spid="109571" grpId="0" build="p" autoUpdateAnimBg="0"/>
      <p:bldP spid="109572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514350" y="533623"/>
            <a:ext cx="2926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四、几种重要的分布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1259840" y="1196340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离散型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4787900" y="1196340"/>
            <a:ext cx="10972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连续型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899795" y="1772285"/>
            <a:ext cx="170688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(0—1)分布</a:t>
            </a:r>
          </a:p>
          <a:p>
            <a:pPr eaLnBrk="1" hangingPunct="1"/>
            <a:r>
              <a:rPr kumimoji="1" lang="zh-CN" altLang="en-US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二项 分布</a:t>
            </a:r>
          </a:p>
          <a:p>
            <a:pPr eaLnBrk="1" hangingPunct="1"/>
            <a:r>
              <a:rPr kumimoji="1" lang="zh-CN" altLang="en-US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泊松 分布</a:t>
            </a:r>
          </a:p>
          <a:p>
            <a:pPr eaLnBrk="1" hangingPunct="1"/>
            <a:r>
              <a:rPr kumimoji="1" lang="zh-CN" altLang="en-US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几何分布</a:t>
            </a:r>
          </a:p>
          <a:p>
            <a:pPr eaLnBrk="1" hangingPunct="1"/>
            <a:r>
              <a:rPr kumimoji="1" lang="zh-CN" altLang="en-US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超几何分布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4819650" y="1933575"/>
            <a:ext cx="201168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均匀分布</a:t>
            </a:r>
          </a:p>
          <a:p>
            <a:pPr eaLnBrk="1" hangingPunct="1"/>
            <a:r>
              <a:rPr kumimoji="1" lang="zh-CN" altLang="en-US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指数分布</a:t>
            </a:r>
          </a:p>
          <a:p>
            <a:pPr eaLnBrk="1" hangingPunct="1"/>
            <a:r>
              <a:rPr kumimoji="1" lang="zh-CN" altLang="en-US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正态分布</a:t>
            </a:r>
          </a:p>
          <a:p>
            <a:pPr eaLnBrk="1" hangingPunct="1"/>
            <a:r>
              <a:rPr kumimoji="1" lang="zh-CN" altLang="en-US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标准正态分布</a:t>
            </a: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533400" y="4129088"/>
            <a:ext cx="2316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五、常见的题型</a:t>
            </a:r>
            <a:endParaRPr kumimoji="1" lang="zh-CN" altLang="en-US" sz="2800">
              <a:solidFill>
                <a:srgbClr val="0000CC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533400" y="4738688"/>
            <a:ext cx="68884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求解：分布律、概率密度、分布函数（相互求解）</a:t>
            </a:r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1403350" y="5228908"/>
            <a:ext cx="5059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随机变量函数的分布（离散、连续）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5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5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0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0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0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autoUpdateAnimBg="0"/>
      <p:bldP spid="110596" grpId="0" build="p" autoUpdateAnimBg="0"/>
      <p:bldP spid="110597" grpId="0" build="p" autoUpdateAnimBg="0"/>
      <p:bldP spid="110598" grpId="0" build="p" autoUpdateAnimBg="0"/>
      <p:bldP spid="110599" grpId="0" build="p" autoUpdateAnimBg="0"/>
      <p:bldP spid="110600" grpId="0" build="p" autoUpdateAnimBg="0"/>
      <p:bldP spid="11060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 bwMode="auto">
          <a:xfrm>
            <a:off x="1589405" y="697230"/>
            <a:ext cx="2642235" cy="1022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69975" eaLnBrk="1" hangingPunct="1">
              <a:lnSpc>
                <a:spcPct val="135000"/>
              </a:lnSpc>
              <a:defRPr/>
            </a:pPr>
            <a:endParaRPr lang="zh-CN" altLang="en-US" sz="23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446405" y="668020"/>
            <a:ext cx="11836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1(1)</a:t>
            </a:r>
          </a:p>
        </p:txBody>
      </p:sp>
      <p:graphicFrame>
        <p:nvGraphicFramePr>
          <p:cNvPr id="240643" name="Object 3"/>
          <p:cNvGraphicFramePr>
            <a:graphicFrameLocks noChangeAspect="1"/>
          </p:cNvGraphicFramePr>
          <p:nvPr/>
        </p:nvGraphicFramePr>
        <p:xfrm>
          <a:off x="1042136" y="2165037"/>
          <a:ext cx="2150695" cy="460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956000" imgH="5791200" progId="Equation.DSMT4">
                  <p:embed/>
                </p:oleObj>
              </mc:Choice>
              <mc:Fallback>
                <p:oleObj name="Equation" r:id="rId2" imgW="28956000" imgH="5791200" progId="Equation.DSMT4">
                  <p:embed/>
                  <p:pic>
                    <p:nvPicPr>
                      <p:cNvPr id="0" name="图片 181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136" y="2165037"/>
                        <a:ext cx="2150695" cy="460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4" name="Object 4"/>
          <p:cNvGraphicFramePr>
            <a:graphicFrameLocks noChangeAspect="1"/>
          </p:cNvGraphicFramePr>
          <p:nvPr/>
        </p:nvGraphicFramePr>
        <p:xfrm>
          <a:off x="1015193" y="2993157"/>
          <a:ext cx="1470346" cy="37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945600" imgH="5181600" progId="Equation.DSMT4">
                  <p:embed/>
                </p:oleObj>
              </mc:Choice>
              <mc:Fallback>
                <p:oleObj name="Equation" r:id="rId4" imgW="21945600" imgH="5181600" progId="Equation.DSMT4">
                  <p:embed/>
                  <p:pic>
                    <p:nvPicPr>
                      <p:cNvPr id="0" name="图片 181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193" y="2993157"/>
                        <a:ext cx="1470346" cy="378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5" name="Object 5"/>
          <p:cNvGraphicFramePr>
            <a:graphicFrameLocks noChangeAspect="1"/>
          </p:cNvGraphicFramePr>
          <p:nvPr/>
        </p:nvGraphicFramePr>
        <p:xfrm>
          <a:off x="971233" y="3642995"/>
          <a:ext cx="13589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202400" imgH="5181600" progId="Equation.DSMT4">
                  <p:embed/>
                </p:oleObj>
              </mc:Choice>
              <mc:Fallback>
                <p:oleObj name="Equation" r:id="rId6" imgW="19202400" imgH="5181600" progId="Equation.DSMT4">
                  <p:embed/>
                  <p:pic>
                    <p:nvPicPr>
                      <p:cNvPr id="0" name="图片 181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233" y="3642995"/>
                        <a:ext cx="13589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6" name="Object 6"/>
          <p:cNvGraphicFramePr>
            <a:graphicFrameLocks noChangeAspect="1"/>
          </p:cNvGraphicFramePr>
          <p:nvPr/>
        </p:nvGraphicFramePr>
        <p:xfrm>
          <a:off x="971466" y="5083046"/>
          <a:ext cx="3533651" cy="42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49600" imgH="342900" progId="Equation.DSMT4">
                  <p:embed/>
                </p:oleObj>
              </mc:Choice>
              <mc:Fallback>
                <p:oleObj name="Equation" r:id="rId8" imgW="3149600" imgH="342900" progId="Equation.DSMT4">
                  <p:embed/>
                  <p:pic>
                    <p:nvPicPr>
                      <p:cNvPr id="0" name="图片 181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466" y="5083046"/>
                        <a:ext cx="3533651" cy="424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60" name="Text Box 20"/>
          <p:cNvSpPr txBox="1">
            <a:spLocks noChangeArrowheads="1"/>
          </p:cNvSpPr>
          <p:nvPr/>
        </p:nvSpPr>
        <p:spPr bwMode="auto">
          <a:xfrm>
            <a:off x="5435401" y="2132300"/>
            <a:ext cx="2454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</a:rPr>
              <a:t>故</a:t>
            </a:r>
            <a:r>
              <a:rPr lang="en-US" altLang="zh-CN" i="1">
                <a:solidFill>
                  <a:schemeClr val="tx1"/>
                </a:solidFill>
              </a:rPr>
              <a:t>Z </a:t>
            </a:r>
            <a:r>
              <a:rPr lang="zh-CN" altLang="en-US">
                <a:solidFill>
                  <a:schemeClr val="tx1"/>
                </a:solidFill>
              </a:rPr>
              <a:t>的分布律为</a:t>
            </a:r>
          </a:p>
        </p:txBody>
      </p:sp>
      <p:graphicFrame>
        <p:nvGraphicFramePr>
          <p:cNvPr id="128008" name="Object 24"/>
          <p:cNvGraphicFramePr>
            <a:graphicFrameLocks noChangeAspect="1"/>
          </p:cNvGraphicFramePr>
          <p:nvPr/>
        </p:nvGraphicFramePr>
        <p:xfrm>
          <a:off x="5507990" y="980440"/>
          <a:ext cx="157353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935200" imgH="3657600" progId="Equation.DSMT4">
                  <p:embed/>
                </p:oleObj>
              </mc:Choice>
              <mc:Fallback>
                <p:oleObj name="Equation" r:id="rId10" imgW="14935200" imgH="3657600" progId="Equation.DSMT4">
                  <p:embed/>
                  <p:pic>
                    <p:nvPicPr>
                      <p:cNvPr id="0" name="图片 181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990" y="980440"/>
                        <a:ext cx="1573530" cy="385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5" name="Object 25"/>
          <p:cNvGraphicFramePr>
            <a:graphicFrameLocks noChangeAspect="1"/>
          </p:cNvGraphicFramePr>
          <p:nvPr/>
        </p:nvGraphicFramePr>
        <p:xfrm>
          <a:off x="2485191" y="3013075"/>
          <a:ext cx="21605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346400" imgH="5181600" progId="Equation.DSMT4">
                  <p:embed/>
                </p:oleObj>
              </mc:Choice>
              <mc:Fallback>
                <p:oleObj name="Equation" r:id="rId12" imgW="28346400" imgH="5181600" progId="Equation.DSMT4">
                  <p:embed/>
                  <p:pic>
                    <p:nvPicPr>
                      <p:cNvPr id="0" name="图片 181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5191" y="3013075"/>
                        <a:ext cx="216058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6" name="Object 26"/>
          <p:cNvGraphicFramePr>
            <a:graphicFrameLocks noChangeAspect="1"/>
          </p:cNvGraphicFramePr>
          <p:nvPr/>
        </p:nvGraphicFramePr>
        <p:xfrm>
          <a:off x="2339871" y="3642881"/>
          <a:ext cx="1320676" cy="400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068800" imgH="5181600" progId="Equation.DSMT4">
                  <p:embed/>
                </p:oleObj>
              </mc:Choice>
              <mc:Fallback>
                <p:oleObj name="Equation" r:id="rId14" imgW="17068800" imgH="5181600" progId="Equation.DSMT4">
                  <p:embed/>
                  <p:pic>
                    <p:nvPicPr>
                      <p:cNvPr id="0" name="图片 181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871" y="3642881"/>
                        <a:ext cx="1320676" cy="400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7" name="Object 27"/>
          <p:cNvGraphicFramePr>
            <a:graphicFrameLocks noChangeAspect="1"/>
          </p:cNvGraphicFramePr>
          <p:nvPr/>
        </p:nvGraphicFramePr>
        <p:xfrm>
          <a:off x="3708023" y="3615698"/>
          <a:ext cx="792088" cy="371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753600" imgH="4572000" progId="Equation.DSMT4">
                  <p:embed/>
                </p:oleObj>
              </mc:Choice>
              <mc:Fallback>
                <p:oleObj name="Equation" r:id="rId16" imgW="9753600" imgH="4572000" progId="Equation.DSMT4">
                  <p:embed/>
                  <p:pic>
                    <p:nvPicPr>
                      <p:cNvPr id="0" name="图片 181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023" y="3615698"/>
                        <a:ext cx="792088" cy="371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013" name="组合 40"/>
          <p:cNvGrpSpPr/>
          <p:nvPr/>
        </p:nvGrpSpPr>
        <p:grpSpPr bwMode="auto">
          <a:xfrm>
            <a:off x="1603375" y="714375"/>
            <a:ext cx="2595563" cy="862013"/>
            <a:chOff x="5905534" y="2786058"/>
            <a:chExt cx="2595556" cy="862017"/>
          </a:xfrm>
        </p:grpSpPr>
        <p:sp>
          <p:nvSpPr>
            <p:cNvPr id="128026" name="Line 5"/>
            <p:cNvSpPr>
              <a:spLocks noChangeShapeType="1"/>
            </p:cNvSpPr>
            <p:nvPr/>
          </p:nvSpPr>
          <p:spPr bwMode="auto">
            <a:xfrm>
              <a:off x="6500826" y="2786058"/>
              <a:ext cx="0" cy="815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7" name="Line 7"/>
            <p:cNvSpPr>
              <a:spLocks noChangeShapeType="1"/>
            </p:cNvSpPr>
            <p:nvPr/>
          </p:nvSpPr>
          <p:spPr bwMode="auto">
            <a:xfrm>
              <a:off x="5905534" y="3214686"/>
              <a:ext cx="25955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8028" name="Object 41"/>
            <p:cNvGraphicFramePr>
              <a:graphicFrameLocks noChangeAspect="1"/>
            </p:cNvGraphicFramePr>
            <p:nvPr/>
          </p:nvGraphicFramePr>
          <p:xfrm>
            <a:off x="6060623" y="2857496"/>
            <a:ext cx="363538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65100" imgH="152400" progId="Equation.DSMT4">
                    <p:embed/>
                  </p:oleObj>
                </mc:Choice>
                <mc:Fallback>
                  <p:oleObj name="Equation" r:id="rId18" imgW="165100" imgH="152400" progId="Equation.DSMT4">
                    <p:embed/>
                    <p:pic>
                      <p:nvPicPr>
                        <p:cNvPr id="0" name="图片 1812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0623" y="2857496"/>
                          <a:ext cx="363538" cy="334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29" name="Object 42"/>
            <p:cNvGraphicFramePr>
              <a:graphicFrameLocks noChangeAspect="1"/>
            </p:cNvGraphicFramePr>
            <p:nvPr/>
          </p:nvGraphicFramePr>
          <p:xfrm>
            <a:off x="6551613" y="2857500"/>
            <a:ext cx="392112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77800" imgH="152400" progId="Equation.DSMT4">
                    <p:embed/>
                  </p:oleObj>
                </mc:Choice>
                <mc:Fallback>
                  <p:oleObj name="Equation" r:id="rId20" imgW="177800" imgH="152400" progId="Equation.DSMT4">
                    <p:embed/>
                    <p:pic>
                      <p:nvPicPr>
                        <p:cNvPr id="0" name="图片 1812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1613" y="2857500"/>
                          <a:ext cx="392112" cy="334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30" name="Object 43"/>
            <p:cNvGraphicFramePr>
              <a:graphicFrameLocks noChangeAspect="1"/>
            </p:cNvGraphicFramePr>
            <p:nvPr/>
          </p:nvGraphicFramePr>
          <p:xfrm>
            <a:off x="7153013" y="2854788"/>
            <a:ext cx="252412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14300" imgH="165100" progId="Equation.DSMT4">
                    <p:embed/>
                  </p:oleObj>
                </mc:Choice>
                <mc:Fallback>
                  <p:oleObj name="Equation" r:id="rId22" imgW="114300" imgH="165100" progId="Equation.DSMT4">
                    <p:embed/>
                    <p:pic>
                      <p:nvPicPr>
                        <p:cNvPr id="0" name="图片 1812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3013" y="2854788"/>
                          <a:ext cx="252412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31" name="Object 44"/>
            <p:cNvGraphicFramePr>
              <a:graphicFrameLocks noChangeAspect="1"/>
            </p:cNvGraphicFramePr>
            <p:nvPr/>
          </p:nvGraphicFramePr>
          <p:xfrm>
            <a:off x="7625763" y="2869071"/>
            <a:ext cx="195262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88900" imgH="152400" progId="Equation.DSMT4">
                    <p:embed/>
                  </p:oleObj>
                </mc:Choice>
                <mc:Fallback>
                  <p:oleObj name="Equation" r:id="rId24" imgW="88900" imgH="152400" progId="Equation.DSMT4">
                    <p:embed/>
                    <p:pic>
                      <p:nvPicPr>
                        <p:cNvPr id="0" name="图片 1812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5763" y="2869071"/>
                          <a:ext cx="195262" cy="334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32" name="Object 45"/>
            <p:cNvGraphicFramePr>
              <a:graphicFrameLocks noChangeAspect="1"/>
            </p:cNvGraphicFramePr>
            <p:nvPr/>
          </p:nvGraphicFramePr>
          <p:xfrm>
            <a:off x="8001024" y="2869075"/>
            <a:ext cx="250825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14300" imgH="152400" progId="Equation.DSMT4">
                    <p:embed/>
                  </p:oleObj>
                </mc:Choice>
                <mc:Fallback>
                  <p:oleObj name="Equation" r:id="rId26" imgW="114300" imgH="152400" progId="Equation.DSMT4">
                    <p:embed/>
                    <p:pic>
                      <p:nvPicPr>
                        <p:cNvPr id="0" name="图片 1812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1024" y="2869075"/>
                          <a:ext cx="250825" cy="334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33" name="Object 46"/>
            <p:cNvGraphicFramePr>
              <a:graphicFrameLocks noChangeAspect="1"/>
            </p:cNvGraphicFramePr>
            <p:nvPr/>
          </p:nvGraphicFramePr>
          <p:xfrm>
            <a:off x="6025898" y="3197226"/>
            <a:ext cx="392112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77800" imgH="203200" progId="Equation.DSMT4">
                    <p:embed/>
                  </p:oleObj>
                </mc:Choice>
                <mc:Fallback>
                  <p:oleObj name="Equation" r:id="rId28" imgW="177800" imgH="203200" progId="Equation.DSMT4">
                    <p:embed/>
                    <p:pic>
                      <p:nvPicPr>
                        <p:cNvPr id="0" name="图片 1812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5898" y="3197226"/>
                          <a:ext cx="392112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34" name="Object 47"/>
            <p:cNvGraphicFramePr>
              <a:graphicFrameLocks noChangeAspect="1"/>
            </p:cNvGraphicFramePr>
            <p:nvPr/>
          </p:nvGraphicFramePr>
          <p:xfrm>
            <a:off x="6576367" y="3274549"/>
            <a:ext cx="44767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03200" imgH="165100" progId="Equation.DSMT4">
                    <p:embed/>
                  </p:oleObj>
                </mc:Choice>
                <mc:Fallback>
                  <p:oleObj name="Equation" r:id="rId30" imgW="203200" imgH="165100" progId="Equation.DSMT4">
                    <p:embed/>
                    <p:pic>
                      <p:nvPicPr>
                        <p:cNvPr id="0" name="图片 1812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6367" y="3274549"/>
                          <a:ext cx="447675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35" name="Object 48"/>
            <p:cNvGraphicFramePr>
              <a:graphicFrameLocks noChangeAspect="1"/>
            </p:cNvGraphicFramePr>
            <p:nvPr/>
          </p:nvGraphicFramePr>
          <p:xfrm>
            <a:off x="7072975" y="3286125"/>
            <a:ext cx="476250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15900" imgH="165100" progId="Equation.DSMT4">
                    <p:embed/>
                  </p:oleObj>
                </mc:Choice>
                <mc:Fallback>
                  <p:oleObj name="Equation" r:id="rId32" imgW="215900" imgH="165100" progId="Equation.DSMT4">
                    <p:embed/>
                    <p:pic>
                      <p:nvPicPr>
                        <p:cNvPr id="0" name="图片 1812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2975" y="3286125"/>
                          <a:ext cx="476250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36" name="Object 49"/>
            <p:cNvGraphicFramePr>
              <a:graphicFrameLocks noChangeAspect="1"/>
            </p:cNvGraphicFramePr>
            <p:nvPr/>
          </p:nvGraphicFramePr>
          <p:xfrm>
            <a:off x="7537671" y="3286124"/>
            <a:ext cx="44767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203200" imgH="165100" progId="Equation.DSMT4">
                    <p:embed/>
                  </p:oleObj>
                </mc:Choice>
                <mc:Fallback>
                  <p:oleObj name="Equation" r:id="rId34" imgW="203200" imgH="165100" progId="Equation.DSMT4">
                    <p:embed/>
                    <p:pic>
                      <p:nvPicPr>
                        <p:cNvPr id="0" name="图片 1812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7671" y="3286124"/>
                          <a:ext cx="447675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37" name="Object 50"/>
            <p:cNvGraphicFramePr>
              <a:graphicFrameLocks noChangeAspect="1"/>
            </p:cNvGraphicFramePr>
            <p:nvPr/>
          </p:nvGraphicFramePr>
          <p:xfrm>
            <a:off x="7993425" y="3286124"/>
            <a:ext cx="476250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215900" imgH="165100" progId="Equation.DSMT4">
                    <p:embed/>
                  </p:oleObj>
                </mc:Choice>
                <mc:Fallback>
                  <p:oleObj name="Equation" r:id="rId36" imgW="215900" imgH="165100" progId="Equation.DSMT4">
                    <p:embed/>
                    <p:pic>
                      <p:nvPicPr>
                        <p:cNvPr id="0" name="图片 181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3425" y="3286124"/>
                          <a:ext cx="476250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973371" y="4368267"/>
          <a:ext cx="3534538" cy="417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45110400" imgH="5181600" progId="Equation.DSMT4">
                  <p:embed/>
                </p:oleObj>
              </mc:Choice>
              <mc:Fallback>
                <p:oleObj name="Equation" r:id="rId38" imgW="45110400" imgH="5181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371" y="4368267"/>
                        <a:ext cx="3534538" cy="417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507990" y="2852420"/>
            <a:ext cx="2834640" cy="1022350"/>
            <a:chOff x="5507990" y="2852420"/>
            <a:chExt cx="2834640" cy="1022350"/>
          </a:xfrm>
        </p:grpSpPr>
        <p:sp>
          <p:nvSpPr>
            <p:cNvPr id="6" name="矩形 5"/>
            <p:cNvSpPr/>
            <p:nvPr/>
          </p:nvSpPr>
          <p:spPr bwMode="auto">
            <a:xfrm>
              <a:off x="5507990" y="2852420"/>
              <a:ext cx="2834640" cy="10223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69975" eaLnBrk="1" hangingPunct="1">
                <a:lnSpc>
                  <a:spcPct val="135000"/>
                </a:lnSpc>
                <a:defRPr/>
              </a:pPr>
              <a:endParaRPr lang="zh-CN" altLang="en-US" sz="23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572125" y="2929255"/>
              <a:ext cx="2752090" cy="866140"/>
              <a:chOff x="2483" y="7444"/>
              <a:chExt cx="4334" cy="1364"/>
            </a:xfrm>
          </p:grpSpPr>
          <p:grpSp>
            <p:nvGrpSpPr>
              <p:cNvPr id="24" name="组合 54"/>
              <p:cNvGrpSpPr/>
              <p:nvPr/>
            </p:nvGrpSpPr>
            <p:grpSpPr bwMode="auto">
              <a:xfrm>
                <a:off x="2483" y="7444"/>
                <a:ext cx="4334" cy="1361"/>
                <a:chOff x="5905534" y="2786058"/>
                <a:chExt cx="2752350" cy="863925"/>
              </a:xfrm>
            </p:grpSpPr>
            <p:sp>
              <p:nvSpPr>
                <p:cNvPr id="128016" name="Line 5"/>
                <p:cNvSpPr>
                  <a:spLocks noChangeShapeType="1"/>
                </p:cNvSpPr>
                <p:nvPr/>
              </p:nvSpPr>
              <p:spPr bwMode="auto">
                <a:xfrm>
                  <a:off x="6500826" y="2786058"/>
                  <a:ext cx="0" cy="81597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017" name="Line 7"/>
                <p:cNvSpPr>
                  <a:spLocks noChangeShapeType="1"/>
                </p:cNvSpPr>
                <p:nvPr/>
              </p:nvSpPr>
              <p:spPr bwMode="auto">
                <a:xfrm>
                  <a:off x="5905534" y="3214686"/>
                  <a:ext cx="259555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28018" name="Object 51"/>
                <p:cNvGraphicFramePr>
                  <a:graphicFrameLocks noChangeAspect="1"/>
                </p:cNvGraphicFramePr>
                <p:nvPr/>
              </p:nvGraphicFramePr>
              <p:xfrm>
                <a:off x="6088117" y="2857487"/>
                <a:ext cx="307975" cy="3349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0" imgW="139700" imgH="152400" progId="Equation.DSMT4">
                        <p:embed/>
                      </p:oleObj>
                    </mc:Choice>
                    <mc:Fallback>
                      <p:oleObj name="Equation" r:id="rId40" imgW="139700" imgH="152400" progId="Equation.DSMT4">
                        <p:embed/>
                        <p:pic>
                          <p:nvPicPr>
                            <p:cNvPr id="0" name="图片 18129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088117" y="2857487"/>
                              <a:ext cx="307975" cy="3349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8019" name="Object 53"/>
                <p:cNvGraphicFramePr>
                  <a:graphicFrameLocks noChangeAspect="1"/>
                </p:cNvGraphicFramePr>
                <p:nvPr/>
              </p:nvGraphicFramePr>
              <p:xfrm>
                <a:off x="6592801" y="2867369"/>
                <a:ext cx="393699" cy="3365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2" imgW="4267200" imgH="3657600" progId="Equation.DSMT4">
                        <p:embed/>
                      </p:oleObj>
                    </mc:Choice>
                    <mc:Fallback>
                      <p:oleObj name="Equation" r:id="rId42" imgW="4267200" imgH="3657600" progId="Equation.DSMT4">
                        <p:embed/>
                        <p:pic>
                          <p:nvPicPr>
                            <p:cNvPr id="0" name="图片 18129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92801" y="2867369"/>
                              <a:ext cx="393699" cy="3365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8020" name="Object 54"/>
                <p:cNvGraphicFramePr>
                  <a:graphicFrameLocks noChangeAspect="1"/>
                </p:cNvGraphicFramePr>
                <p:nvPr/>
              </p:nvGraphicFramePr>
              <p:xfrm>
                <a:off x="7280823" y="2868956"/>
                <a:ext cx="195262" cy="3349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4" imgW="2133600" imgH="3657600" progId="Equation.DSMT4">
                        <p:embed/>
                      </p:oleObj>
                    </mc:Choice>
                    <mc:Fallback>
                      <p:oleObj name="Equation" r:id="rId44" imgW="2133600" imgH="3657600" progId="Equation.DSMT4">
                        <p:embed/>
                        <p:pic>
                          <p:nvPicPr>
                            <p:cNvPr id="0" name="图片 18130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280823" y="2868956"/>
                              <a:ext cx="195262" cy="33496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8021" name="Object 55"/>
                <p:cNvGraphicFramePr>
                  <a:graphicFrameLocks noChangeAspect="1"/>
                </p:cNvGraphicFramePr>
                <p:nvPr/>
              </p:nvGraphicFramePr>
              <p:xfrm>
                <a:off x="8251854" y="2854351"/>
                <a:ext cx="250825" cy="3619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6" imgW="114300" imgH="165100" progId="Equation.DSMT4">
                        <p:embed/>
                      </p:oleObj>
                    </mc:Choice>
                    <mc:Fallback>
                      <p:oleObj name="Equation" r:id="rId46" imgW="114300" imgH="165100" progId="Equation.DSMT4">
                        <p:embed/>
                        <p:pic>
                          <p:nvPicPr>
                            <p:cNvPr id="0" name="图片 18130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251854" y="2854351"/>
                              <a:ext cx="250825" cy="3619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8022" name="Object 56"/>
                <p:cNvGraphicFramePr>
                  <a:graphicFrameLocks noChangeAspect="1"/>
                </p:cNvGraphicFramePr>
                <p:nvPr/>
              </p:nvGraphicFramePr>
              <p:xfrm>
                <a:off x="6025898" y="3197226"/>
                <a:ext cx="392112" cy="4460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8" imgW="177800" imgH="203200" progId="Equation.DSMT4">
                        <p:embed/>
                      </p:oleObj>
                    </mc:Choice>
                    <mc:Fallback>
                      <p:oleObj name="Equation" r:id="rId48" imgW="177800" imgH="203200" progId="Equation.DSMT4">
                        <p:embed/>
                        <p:pic>
                          <p:nvPicPr>
                            <p:cNvPr id="0" name="图片 18130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025898" y="3197226"/>
                              <a:ext cx="392112" cy="4460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8023" name="Object 58"/>
                <p:cNvGraphicFramePr>
                  <a:graphicFrameLocks noChangeAspect="1"/>
                </p:cNvGraphicFramePr>
                <p:nvPr/>
              </p:nvGraphicFramePr>
              <p:xfrm>
                <a:off x="6597564" y="3286471"/>
                <a:ext cx="449261" cy="3619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9" imgW="4876800" imgH="3962400" progId="Equation.DSMT4">
                        <p:embed/>
                      </p:oleObj>
                    </mc:Choice>
                    <mc:Fallback>
                      <p:oleObj name="Equation" r:id="rId49" imgW="4876800" imgH="3962400" progId="Equation.DSMT4">
                        <p:embed/>
                        <p:pic>
                          <p:nvPicPr>
                            <p:cNvPr id="0" name="图片 18130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97564" y="3286471"/>
                              <a:ext cx="449261" cy="3619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8024" name="Object 59"/>
                <p:cNvGraphicFramePr>
                  <a:graphicFrameLocks noChangeAspect="1"/>
                </p:cNvGraphicFramePr>
                <p:nvPr/>
              </p:nvGraphicFramePr>
              <p:xfrm>
                <a:off x="7108773" y="3286112"/>
                <a:ext cx="474663" cy="3619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51" imgW="5181600" imgH="3962400" progId="Equation.DSMT4">
                        <p:embed/>
                      </p:oleObj>
                    </mc:Choice>
                    <mc:Fallback>
                      <p:oleObj name="Equation" r:id="rId51" imgW="5181600" imgH="3962400" progId="Equation.DSMT4">
                        <p:embed/>
                        <p:pic>
                          <p:nvPicPr>
                            <p:cNvPr id="0" name="图片 18130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108773" y="3286112"/>
                              <a:ext cx="474663" cy="3619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8025" name="Object 60"/>
                <p:cNvGraphicFramePr>
                  <a:graphicFrameLocks noChangeAspect="1"/>
                </p:cNvGraphicFramePr>
                <p:nvPr/>
              </p:nvGraphicFramePr>
              <p:xfrm>
                <a:off x="8181634" y="3288033"/>
                <a:ext cx="476250" cy="3619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53" imgW="215900" imgH="165100" progId="Equation.DSMT4">
                        <p:embed/>
                      </p:oleObj>
                    </mc:Choice>
                    <mc:Fallback>
                      <p:oleObj name="Equation" r:id="rId53" imgW="215900" imgH="165100" progId="Equation.DSMT4">
                        <p:embed/>
                        <p:pic>
                          <p:nvPicPr>
                            <p:cNvPr id="0" name="图片 18130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181634" y="3288033"/>
                              <a:ext cx="476250" cy="3619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39" name="Object 55"/>
              <p:cNvGraphicFramePr>
                <a:graphicFrameLocks noChangeAspect="1"/>
              </p:cNvGraphicFramePr>
              <p:nvPr/>
            </p:nvGraphicFramePr>
            <p:xfrm>
              <a:off x="5310" y="7555"/>
              <a:ext cx="350" cy="5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4" imgW="2438400" imgH="3962400" progId="Equation.DSMT4">
                      <p:embed/>
                    </p:oleObj>
                  </mc:Choice>
                  <mc:Fallback>
                    <p:oleObj name="Equation" r:id="rId54" imgW="2438400" imgH="3962400" progId="Equation.DSMT4">
                      <p:embed/>
                      <p:pic>
                        <p:nvPicPr>
                          <p:cNvPr id="0" name="图片 1813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10" y="7555"/>
                            <a:ext cx="350" cy="5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60"/>
              <p:cNvGraphicFramePr>
                <a:graphicFrameLocks noChangeAspect="1"/>
              </p:cNvGraphicFramePr>
              <p:nvPr/>
            </p:nvGraphicFramePr>
            <p:xfrm>
              <a:off x="5178" y="8238"/>
              <a:ext cx="708" cy="5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6" imgW="4876800" imgH="3962400" progId="Equation.DSMT4">
                      <p:embed/>
                    </p:oleObj>
                  </mc:Choice>
                  <mc:Fallback>
                    <p:oleObj name="Equation" r:id="rId56" imgW="4876800" imgH="3962400" progId="Equation.DSMT4">
                      <p:embed/>
                      <p:pic>
                        <p:nvPicPr>
                          <p:cNvPr id="0" name="图片 1813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78" y="8238"/>
                            <a:ext cx="708" cy="5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437515" y="2148840"/>
            <a:ext cx="11836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解：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6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 bwMode="auto">
          <a:xfrm>
            <a:off x="1282700" y="654050"/>
            <a:ext cx="2729230" cy="10521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14203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69975" eaLnBrk="1" hangingPunct="1">
              <a:lnSpc>
                <a:spcPct val="135000"/>
              </a:lnSpc>
              <a:defRPr/>
            </a:pPr>
            <a:endParaRPr lang="zh-CN" altLang="en-US" sz="2300" b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601663" y="739775"/>
            <a:ext cx="684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chemeClr val="tx1"/>
                </a:solidFill>
              </a:rPr>
              <a:t>(2)</a:t>
            </a:r>
          </a:p>
        </p:txBody>
      </p:sp>
      <p:graphicFrame>
        <p:nvGraphicFramePr>
          <p:cNvPr id="240643" name="Object 3"/>
          <p:cNvGraphicFramePr>
            <a:graphicFrameLocks noChangeAspect="1"/>
          </p:cNvGraphicFramePr>
          <p:nvPr/>
        </p:nvGraphicFramePr>
        <p:xfrm>
          <a:off x="1259205" y="2132330"/>
          <a:ext cx="18732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100" imgH="368300" progId="Equation.DSMT4">
                  <p:embed/>
                </p:oleObj>
              </mc:Choice>
              <mc:Fallback>
                <p:oleObj name="Equation" r:id="rId2" imgW="1562100" imgH="368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205" y="2132330"/>
                        <a:ext cx="18732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4" name="Object 4"/>
          <p:cNvGraphicFramePr>
            <a:graphicFrameLocks noChangeAspect="1"/>
          </p:cNvGraphicFramePr>
          <p:nvPr/>
        </p:nvGraphicFramePr>
        <p:xfrm>
          <a:off x="814705" y="2988310"/>
          <a:ext cx="148272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700" imgH="342900" progId="Equation.DSMT4">
                  <p:embed/>
                </p:oleObj>
              </mc:Choice>
              <mc:Fallback>
                <p:oleObj name="Equation" r:id="rId4" imgW="1282700" imgH="342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705" y="2988310"/>
                        <a:ext cx="1482725" cy="431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5" name="Object 5"/>
          <p:cNvGraphicFramePr>
            <a:graphicFrameLocks noChangeAspect="1"/>
          </p:cNvGraphicFramePr>
          <p:nvPr/>
        </p:nvGraphicFramePr>
        <p:xfrm>
          <a:off x="782955" y="3939540"/>
          <a:ext cx="1559560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800" imgH="342900" progId="Equation.DSMT4">
                  <p:embed/>
                </p:oleObj>
              </mc:Choice>
              <mc:Fallback>
                <p:oleObj name="Equation" r:id="rId6" imgW="1320800" imgH="342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955" y="3939540"/>
                        <a:ext cx="1559560" cy="439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6" name="Object 6"/>
          <p:cNvGraphicFramePr>
            <a:graphicFrameLocks noChangeAspect="1"/>
          </p:cNvGraphicFramePr>
          <p:nvPr/>
        </p:nvGraphicFramePr>
        <p:xfrm>
          <a:off x="843915" y="4916170"/>
          <a:ext cx="3627120" cy="43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49600" imgH="342900" progId="Equation.DSMT4">
                  <p:embed/>
                </p:oleObj>
              </mc:Choice>
              <mc:Fallback>
                <p:oleObj name="Equation" r:id="rId8" imgW="3149600" imgH="342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915" y="4916170"/>
                        <a:ext cx="3627120" cy="436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60" name="Text Box 20"/>
          <p:cNvSpPr txBox="1">
            <a:spLocks noChangeArrowheads="1"/>
          </p:cNvSpPr>
          <p:nvPr/>
        </p:nvSpPr>
        <p:spPr bwMode="auto">
          <a:xfrm>
            <a:off x="5651818" y="2060258"/>
            <a:ext cx="2454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tx1"/>
                </a:solidFill>
              </a:rPr>
              <a:t>故</a:t>
            </a:r>
            <a:r>
              <a:rPr lang="en-US" altLang="zh-CN" i="1">
                <a:solidFill>
                  <a:schemeClr val="tx1"/>
                </a:solidFill>
              </a:rPr>
              <a:t>Z </a:t>
            </a:r>
            <a:r>
              <a:rPr lang="zh-CN" altLang="en-US">
                <a:solidFill>
                  <a:schemeClr val="tx1"/>
                </a:solidFill>
              </a:rPr>
              <a:t>的分布律为</a:t>
            </a:r>
          </a:p>
        </p:txBody>
      </p:sp>
      <p:graphicFrame>
        <p:nvGraphicFramePr>
          <p:cNvPr id="128008" name="Object 24"/>
          <p:cNvGraphicFramePr>
            <a:graphicFrameLocks noChangeAspect="1"/>
          </p:cNvGraphicFramePr>
          <p:nvPr/>
        </p:nvGraphicFramePr>
        <p:xfrm>
          <a:off x="5651977" y="1124268"/>
          <a:ext cx="146875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09600" imgH="177165" progId="Equation.DSMT4">
                  <p:embed/>
                </p:oleObj>
              </mc:Choice>
              <mc:Fallback>
                <p:oleObj name="Equation" r:id="rId10" imgW="609600" imgH="177165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977" y="1124268"/>
                        <a:ext cx="1468755" cy="427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5" name="Object 25"/>
          <p:cNvGraphicFramePr>
            <a:graphicFrameLocks noChangeAspect="1"/>
          </p:cNvGraphicFramePr>
          <p:nvPr/>
        </p:nvGraphicFramePr>
        <p:xfrm>
          <a:off x="2340610" y="2995930"/>
          <a:ext cx="2303145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04900" imgH="228600" progId="Equation.DSMT4">
                  <p:embed/>
                </p:oleObj>
              </mc:Choice>
              <mc:Fallback>
                <p:oleObj name="Equation" r:id="rId12" imgW="110490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610" y="2995930"/>
                        <a:ext cx="2303145" cy="477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6" name="Object 26"/>
          <p:cNvGraphicFramePr>
            <a:graphicFrameLocks noChangeAspect="1"/>
          </p:cNvGraphicFramePr>
          <p:nvPr/>
        </p:nvGraphicFramePr>
        <p:xfrm>
          <a:off x="2440305" y="3947160"/>
          <a:ext cx="322199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87500" imgH="228600" progId="Equation.DSMT4">
                  <p:embed/>
                </p:oleObj>
              </mc:Choice>
              <mc:Fallback>
                <p:oleObj name="Equation" r:id="rId14" imgW="158750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0305" y="3947160"/>
                        <a:ext cx="322199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7" name="Object 27"/>
          <p:cNvGraphicFramePr>
            <a:graphicFrameLocks noChangeAspect="1"/>
          </p:cNvGraphicFramePr>
          <p:nvPr/>
        </p:nvGraphicFramePr>
        <p:xfrm>
          <a:off x="5688330" y="3942715"/>
          <a:ext cx="79756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06400" imgH="190500" progId="Equation.DSMT4">
                  <p:embed/>
                </p:oleObj>
              </mc:Choice>
              <mc:Fallback>
                <p:oleObj name="Equation" r:id="rId16" imgW="406400" imgH="1905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330" y="3942715"/>
                        <a:ext cx="79756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013" name="组合 40"/>
          <p:cNvGrpSpPr/>
          <p:nvPr/>
        </p:nvGrpSpPr>
        <p:grpSpPr bwMode="auto">
          <a:xfrm>
            <a:off x="1376045" y="737235"/>
            <a:ext cx="2595563" cy="862013"/>
            <a:chOff x="5905534" y="2786058"/>
            <a:chExt cx="2595556" cy="862017"/>
          </a:xfrm>
        </p:grpSpPr>
        <p:sp>
          <p:nvSpPr>
            <p:cNvPr id="128026" name="Line 5"/>
            <p:cNvSpPr>
              <a:spLocks noChangeShapeType="1"/>
            </p:cNvSpPr>
            <p:nvPr/>
          </p:nvSpPr>
          <p:spPr bwMode="auto">
            <a:xfrm>
              <a:off x="6500826" y="2786058"/>
              <a:ext cx="0" cy="815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27" name="Line 7"/>
            <p:cNvSpPr>
              <a:spLocks noChangeShapeType="1"/>
            </p:cNvSpPr>
            <p:nvPr/>
          </p:nvSpPr>
          <p:spPr bwMode="auto">
            <a:xfrm>
              <a:off x="5905534" y="3214686"/>
              <a:ext cx="25955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8028" name="Object 41"/>
            <p:cNvGraphicFramePr>
              <a:graphicFrameLocks noChangeAspect="1"/>
            </p:cNvGraphicFramePr>
            <p:nvPr/>
          </p:nvGraphicFramePr>
          <p:xfrm>
            <a:off x="6060623" y="2857496"/>
            <a:ext cx="363538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65100" imgH="152400" progId="Equation.DSMT4">
                    <p:embed/>
                  </p:oleObj>
                </mc:Choice>
                <mc:Fallback>
                  <p:oleObj name="Equation" r:id="rId18" imgW="165100" imgH="1524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0623" y="2857496"/>
                          <a:ext cx="363538" cy="334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29" name="Object 42"/>
            <p:cNvGraphicFramePr>
              <a:graphicFrameLocks noChangeAspect="1"/>
            </p:cNvGraphicFramePr>
            <p:nvPr/>
          </p:nvGraphicFramePr>
          <p:xfrm>
            <a:off x="6551613" y="2857500"/>
            <a:ext cx="392112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77800" imgH="152400" progId="Equation.DSMT4">
                    <p:embed/>
                  </p:oleObj>
                </mc:Choice>
                <mc:Fallback>
                  <p:oleObj name="Equation" r:id="rId20" imgW="177800" imgH="1524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1613" y="2857500"/>
                          <a:ext cx="392112" cy="334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30" name="Object 43"/>
            <p:cNvGraphicFramePr>
              <a:graphicFrameLocks noChangeAspect="1"/>
            </p:cNvGraphicFramePr>
            <p:nvPr/>
          </p:nvGraphicFramePr>
          <p:xfrm>
            <a:off x="7153013" y="2854788"/>
            <a:ext cx="252412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14300" imgH="165100" progId="Equation.DSMT4">
                    <p:embed/>
                  </p:oleObj>
                </mc:Choice>
                <mc:Fallback>
                  <p:oleObj name="Equation" r:id="rId22" imgW="114300" imgH="1651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3013" y="2854788"/>
                          <a:ext cx="252412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31" name="Object 44"/>
            <p:cNvGraphicFramePr>
              <a:graphicFrameLocks noChangeAspect="1"/>
            </p:cNvGraphicFramePr>
            <p:nvPr/>
          </p:nvGraphicFramePr>
          <p:xfrm>
            <a:off x="7625763" y="2869071"/>
            <a:ext cx="195262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88900" imgH="152400" progId="Equation.DSMT4">
                    <p:embed/>
                  </p:oleObj>
                </mc:Choice>
                <mc:Fallback>
                  <p:oleObj name="Equation" r:id="rId24" imgW="88900" imgH="1524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5763" y="2869071"/>
                          <a:ext cx="195262" cy="334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32" name="Object 45"/>
            <p:cNvGraphicFramePr>
              <a:graphicFrameLocks noChangeAspect="1"/>
            </p:cNvGraphicFramePr>
            <p:nvPr/>
          </p:nvGraphicFramePr>
          <p:xfrm>
            <a:off x="8001024" y="2869075"/>
            <a:ext cx="250825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14300" imgH="152400" progId="Equation.DSMT4">
                    <p:embed/>
                  </p:oleObj>
                </mc:Choice>
                <mc:Fallback>
                  <p:oleObj name="Equation" r:id="rId26" imgW="114300" imgH="1524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1024" y="2869075"/>
                          <a:ext cx="250825" cy="334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33" name="Object 46"/>
            <p:cNvGraphicFramePr>
              <a:graphicFrameLocks noChangeAspect="1"/>
            </p:cNvGraphicFramePr>
            <p:nvPr/>
          </p:nvGraphicFramePr>
          <p:xfrm>
            <a:off x="6025898" y="3197226"/>
            <a:ext cx="392112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77800" imgH="203200" progId="Equation.DSMT4">
                    <p:embed/>
                  </p:oleObj>
                </mc:Choice>
                <mc:Fallback>
                  <p:oleObj name="Equation" r:id="rId28" imgW="177800" imgH="2032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5898" y="3197226"/>
                          <a:ext cx="392112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34" name="Object 47"/>
            <p:cNvGraphicFramePr>
              <a:graphicFrameLocks noChangeAspect="1"/>
            </p:cNvGraphicFramePr>
            <p:nvPr/>
          </p:nvGraphicFramePr>
          <p:xfrm>
            <a:off x="6576367" y="3274549"/>
            <a:ext cx="44767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03200" imgH="165100" progId="Equation.DSMT4">
                    <p:embed/>
                  </p:oleObj>
                </mc:Choice>
                <mc:Fallback>
                  <p:oleObj name="Equation" r:id="rId30" imgW="203200" imgH="1651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6367" y="3274549"/>
                          <a:ext cx="447675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35" name="Object 48"/>
            <p:cNvGraphicFramePr>
              <a:graphicFrameLocks noChangeAspect="1"/>
            </p:cNvGraphicFramePr>
            <p:nvPr/>
          </p:nvGraphicFramePr>
          <p:xfrm>
            <a:off x="7072975" y="3286125"/>
            <a:ext cx="476250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15900" imgH="165100" progId="Equation.DSMT4">
                    <p:embed/>
                  </p:oleObj>
                </mc:Choice>
                <mc:Fallback>
                  <p:oleObj name="Equation" r:id="rId32" imgW="215900" imgH="1651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2975" y="3286125"/>
                          <a:ext cx="476250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36" name="Object 49"/>
            <p:cNvGraphicFramePr>
              <a:graphicFrameLocks noChangeAspect="1"/>
            </p:cNvGraphicFramePr>
            <p:nvPr/>
          </p:nvGraphicFramePr>
          <p:xfrm>
            <a:off x="7537671" y="3286124"/>
            <a:ext cx="447675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203200" imgH="165100" progId="Equation.DSMT4">
                    <p:embed/>
                  </p:oleObj>
                </mc:Choice>
                <mc:Fallback>
                  <p:oleObj name="Equation" r:id="rId34" imgW="203200" imgH="1651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7671" y="3286124"/>
                          <a:ext cx="447675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37" name="Object 50"/>
            <p:cNvGraphicFramePr>
              <a:graphicFrameLocks noChangeAspect="1"/>
            </p:cNvGraphicFramePr>
            <p:nvPr/>
          </p:nvGraphicFramePr>
          <p:xfrm>
            <a:off x="7993425" y="3286124"/>
            <a:ext cx="476250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215900" imgH="165100" progId="Equation.DSMT4">
                    <p:embed/>
                  </p:oleObj>
                </mc:Choice>
                <mc:Fallback>
                  <p:oleObj name="Equation" r:id="rId36" imgW="215900" imgH="1651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3425" y="3286124"/>
                          <a:ext cx="476250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5650230" y="2804795"/>
            <a:ext cx="3051175" cy="1052195"/>
            <a:chOff x="5650230" y="2804795"/>
            <a:chExt cx="3051175" cy="1052195"/>
          </a:xfrm>
        </p:grpSpPr>
        <p:sp>
          <p:nvSpPr>
            <p:cNvPr id="2" name="矩形 1"/>
            <p:cNvSpPr/>
            <p:nvPr/>
          </p:nvSpPr>
          <p:spPr bwMode="auto">
            <a:xfrm>
              <a:off x="5650230" y="2804795"/>
              <a:ext cx="3017520" cy="10521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rgbClr val="14203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1069975" eaLnBrk="1" hangingPunct="1">
                <a:lnSpc>
                  <a:spcPct val="135000"/>
                </a:lnSpc>
                <a:defRPr/>
              </a:pPr>
              <a:endParaRPr lang="zh-CN" altLang="en-US" sz="23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1" name="组合 54"/>
            <p:cNvGrpSpPr/>
            <p:nvPr/>
          </p:nvGrpSpPr>
          <p:grpSpPr bwMode="auto">
            <a:xfrm>
              <a:off x="5652135" y="2924810"/>
              <a:ext cx="3049270" cy="895350"/>
              <a:chOff x="5905534" y="2786058"/>
              <a:chExt cx="2595556" cy="862017"/>
            </a:xfrm>
          </p:grpSpPr>
          <p:sp>
            <p:nvSpPr>
              <p:cNvPr id="128016" name="Line 5"/>
              <p:cNvSpPr>
                <a:spLocks noChangeShapeType="1"/>
              </p:cNvSpPr>
              <p:nvPr/>
            </p:nvSpPr>
            <p:spPr bwMode="auto">
              <a:xfrm>
                <a:off x="6500826" y="2786058"/>
                <a:ext cx="0" cy="8159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017" name="Line 7"/>
              <p:cNvSpPr>
                <a:spLocks noChangeShapeType="1"/>
              </p:cNvSpPr>
              <p:nvPr/>
            </p:nvSpPr>
            <p:spPr bwMode="auto">
              <a:xfrm>
                <a:off x="5905534" y="3214686"/>
                <a:ext cx="25955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8018" name="Object 51"/>
              <p:cNvGraphicFramePr>
                <a:graphicFrameLocks noChangeAspect="1"/>
              </p:cNvGraphicFramePr>
              <p:nvPr/>
            </p:nvGraphicFramePr>
            <p:xfrm>
              <a:off x="6088117" y="2857487"/>
              <a:ext cx="307975" cy="334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8" imgW="139700" imgH="152400" progId="Equation.DSMT4">
                      <p:embed/>
                    </p:oleObj>
                  </mc:Choice>
                  <mc:Fallback>
                    <p:oleObj name="Equation" r:id="rId38" imgW="139700" imgH="152400" progId="Equation.DSMT4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88117" y="2857487"/>
                            <a:ext cx="307975" cy="3349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8019" name="Object 53"/>
              <p:cNvGraphicFramePr>
                <a:graphicFrameLocks noChangeAspect="1"/>
              </p:cNvGraphicFramePr>
              <p:nvPr/>
            </p:nvGraphicFramePr>
            <p:xfrm>
              <a:off x="6691352" y="2867012"/>
              <a:ext cx="196850" cy="3365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0" imgW="88900" imgH="152400" progId="Equation.DSMT4">
                      <p:embed/>
                    </p:oleObj>
                  </mc:Choice>
                  <mc:Fallback>
                    <p:oleObj name="Equation" r:id="rId40" imgW="88900" imgH="152400" progId="Equation.DSMT4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91352" y="2867012"/>
                            <a:ext cx="196850" cy="3365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8020" name="Object 54"/>
              <p:cNvGraphicFramePr>
                <a:graphicFrameLocks noChangeAspect="1"/>
              </p:cNvGraphicFramePr>
              <p:nvPr/>
            </p:nvGraphicFramePr>
            <p:xfrm>
              <a:off x="7250577" y="2868599"/>
              <a:ext cx="250825" cy="3349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2" imgW="114300" imgH="152400" progId="Equation.DSMT4">
                      <p:embed/>
                    </p:oleObj>
                  </mc:Choice>
                  <mc:Fallback>
                    <p:oleObj name="Equation" r:id="rId42" imgW="114300" imgH="152400" progId="Equation.DSMT4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50577" y="2868599"/>
                            <a:ext cx="250825" cy="3349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8021" name="Object 55"/>
              <p:cNvGraphicFramePr>
                <a:graphicFrameLocks noChangeAspect="1"/>
              </p:cNvGraphicFramePr>
              <p:nvPr/>
            </p:nvGraphicFramePr>
            <p:xfrm>
              <a:off x="7787461" y="2855899"/>
              <a:ext cx="250825" cy="361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4" imgW="114300" imgH="165100" progId="Equation.DSMT4">
                      <p:embed/>
                    </p:oleObj>
                  </mc:Choice>
                  <mc:Fallback>
                    <p:oleObj name="Equation" r:id="rId44" imgW="114300" imgH="165100" progId="Equation.DSMT4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87461" y="2855899"/>
                            <a:ext cx="250825" cy="361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8022" name="Object 56"/>
              <p:cNvGraphicFramePr>
                <a:graphicFrameLocks noChangeAspect="1"/>
              </p:cNvGraphicFramePr>
              <p:nvPr/>
            </p:nvGraphicFramePr>
            <p:xfrm>
              <a:off x="6025898" y="3197226"/>
              <a:ext cx="392112" cy="4460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6" imgW="177800" imgH="203200" progId="Equation.DSMT4">
                      <p:embed/>
                    </p:oleObj>
                  </mc:Choice>
                  <mc:Fallback>
                    <p:oleObj name="Equation" r:id="rId46" imgW="177800" imgH="203200" progId="Equation.DSMT4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25898" y="3197226"/>
                            <a:ext cx="392112" cy="4460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8023" name="Object 58"/>
              <p:cNvGraphicFramePr>
                <a:graphicFrameLocks noChangeAspect="1"/>
              </p:cNvGraphicFramePr>
              <p:nvPr/>
            </p:nvGraphicFramePr>
            <p:xfrm>
              <a:off x="6585189" y="3286125"/>
              <a:ext cx="476250" cy="361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7" imgW="215900" imgH="165100" progId="Equation.DSMT4">
                      <p:embed/>
                    </p:oleObj>
                  </mc:Choice>
                  <mc:Fallback>
                    <p:oleObj name="Equation" r:id="rId47" imgW="215900" imgH="165100" progId="Equation.DSMT4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85189" y="3286125"/>
                            <a:ext cx="476250" cy="361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8024" name="Object 59"/>
              <p:cNvGraphicFramePr>
                <a:graphicFrameLocks noChangeAspect="1"/>
              </p:cNvGraphicFramePr>
              <p:nvPr/>
            </p:nvGraphicFramePr>
            <p:xfrm>
              <a:off x="7177143" y="3286112"/>
              <a:ext cx="474663" cy="361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8" imgW="215900" imgH="165100" progId="Equation.DSMT4">
                      <p:embed/>
                    </p:oleObj>
                  </mc:Choice>
                  <mc:Fallback>
                    <p:oleObj name="Equation" r:id="rId48" imgW="215900" imgH="165100" progId="Equation.DSMT4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77143" y="3286112"/>
                            <a:ext cx="474663" cy="361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8025" name="Object 60"/>
              <p:cNvGraphicFramePr>
                <a:graphicFrameLocks noChangeAspect="1"/>
              </p:cNvGraphicFramePr>
              <p:nvPr/>
            </p:nvGraphicFramePr>
            <p:xfrm>
              <a:off x="7781011" y="3286124"/>
              <a:ext cx="476250" cy="361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0" imgW="215900" imgH="165100" progId="Equation.DSMT4">
                      <p:embed/>
                    </p:oleObj>
                  </mc:Choice>
                  <mc:Fallback>
                    <p:oleObj name="Equation" r:id="rId50" imgW="215900" imgH="165100" progId="Equation.DSMT4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81011" y="3286124"/>
                            <a:ext cx="476250" cy="361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592455" y="2072640"/>
            <a:ext cx="11836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解：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6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8" name="Text Box 3"/>
          <p:cNvSpPr txBox="1">
            <a:spLocks noChangeArrowheads="1"/>
          </p:cNvSpPr>
          <p:nvPr/>
        </p:nvSpPr>
        <p:spPr bwMode="auto">
          <a:xfrm>
            <a:off x="611188" y="1368108"/>
            <a:ext cx="49371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>
                <a:latin typeface="+mn-lt"/>
                <a:ea typeface="黑体" panose="02010609060101010101" pitchFamily="49" charset="-122"/>
              </a:rPr>
              <a:t>当</a:t>
            </a:r>
          </a:p>
        </p:txBody>
      </p:sp>
      <p:graphicFrame>
        <p:nvGraphicFramePr>
          <p:cNvPr id="129027" name="Object 4"/>
          <p:cNvGraphicFramePr>
            <a:graphicFrameLocks noChangeAspect="1"/>
          </p:cNvGraphicFramePr>
          <p:nvPr/>
        </p:nvGraphicFramePr>
        <p:xfrm>
          <a:off x="1065213" y="1390333"/>
          <a:ext cx="25638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8200" imgH="368300" progId="Equation.DSMT4">
                  <p:embed/>
                </p:oleObj>
              </mc:Choice>
              <mc:Fallback>
                <p:oleObj name="Equation" r:id="rId2" imgW="2108200" imgH="368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1390333"/>
                        <a:ext cx="25638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9" name="Text Box 5"/>
          <p:cNvSpPr txBox="1">
            <a:spLocks noChangeArrowheads="1"/>
          </p:cNvSpPr>
          <p:nvPr/>
        </p:nvSpPr>
        <p:spPr bwMode="auto">
          <a:xfrm>
            <a:off x="3500438" y="1368108"/>
            <a:ext cx="17240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互不相等时</a:t>
            </a:r>
          </a:p>
        </p:txBody>
      </p:sp>
      <p:graphicFrame>
        <p:nvGraphicFramePr>
          <p:cNvPr id="241670" name="Object 6"/>
          <p:cNvGraphicFramePr>
            <a:graphicFrameLocks noChangeAspect="1"/>
          </p:cNvGraphicFramePr>
          <p:nvPr/>
        </p:nvGraphicFramePr>
        <p:xfrm>
          <a:off x="2118360" y="1978660"/>
          <a:ext cx="3646170" cy="46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24200" imgH="368300" progId="Equation.DSMT4">
                  <p:embed/>
                </p:oleObj>
              </mc:Choice>
              <mc:Fallback>
                <p:oleObj name="Equation" r:id="rId4" imgW="3124200" imgH="368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360" y="1978660"/>
                        <a:ext cx="3646170" cy="464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672" name="Object 8"/>
          <p:cNvGraphicFramePr>
            <a:graphicFrameLocks noChangeAspect="1"/>
          </p:cNvGraphicFramePr>
          <p:nvPr/>
        </p:nvGraphicFramePr>
        <p:xfrm>
          <a:off x="1579563" y="2554288"/>
          <a:ext cx="514985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6" imgW="5524500" imgH="1600200" progId="Word.Document.8">
                  <p:embed/>
                </p:oleObj>
              </mc:Choice>
              <mc:Fallback>
                <p:oleObj name="文档" r:id="rId6" imgW="5524500" imgH="160020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2554288"/>
                        <a:ext cx="5149850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4" name="Text Box 10"/>
          <p:cNvSpPr txBox="1">
            <a:spLocks noChangeArrowheads="1"/>
          </p:cNvSpPr>
          <p:nvPr/>
        </p:nvSpPr>
        <p:spPr bwMode="auto">
          <a:xfrm>
            <a:off x="611188" y="2780030"/>
            <a:ext cx="80327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>
                <a:latin typeface="+mn-lt"/>
                <a:ea typeface="黑体" panose="02010609060101010101" pitchFamily="49" charset="-122"/>
              </a:rPr>
              <a:t>可得</a:t>
            </a:r>
          </a:p>
        </p:txBody>
      </p:sp>
      <p:sp>
        <p:nvSpPr>
          <p:cNvPr id="241675" name="Text Box 11"/>
          <p:cNvSpPr txBox="1">
            <a:spLocks noChangeArrowheads="1"/>
          </p:cNvSpPr>
          <p:nvPr/>
        </p:nvSpPr>
        <p:spPr bwMode="auto">
          <a:xfrm>
            <a:off x="611188" y="4194175"/>
            <a:ext cx="9366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>
                <a:latin typeface="+mn-lt"/>
                <a:ea typeface="黑体" panose="02010609060101010101" pitchFamily="49" charset="-122"/>
              </a:rPr>
              <a:t>当</a:t>
            </a:r>
          </a:p>
        </p:txBody>
      </p:sp>
      <p:graphicFrame>
        <p:nvGraphicFramePr>
          <p:cNvPr id="241676" name="Object 12"/>
          <p:cNvGraphicFramePr>
            <a:graphicFrameLocks noChangeAspect="1"/>
          </p:cNvGraphicFramePr>
          <p:nvPr/>
        </p:nvGraphicFramePr>
        <p:xfrm>
          <a:off x="1171575" y="4176713"/>
          <a:ext cx="2987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63800" imgH="406400" progId="Equation.DSMT4">
                  <p:embed/>
                </p:oleObj>
              </mc:Choice>
              <mc:Fallback>
                <p:oleObj name="Equation" r:id="rId8" imgW="2463800" imgH="406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4176713"/>
                        <a:ext cx="29876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7" name="Text Box 13"/>
          <p:cNvSpPr txBox="1">
            <a:spLocks noChangeArrowheads="1"/>
          </p:cNvSpPr>
          <p:nvPr/>
        </p:nvSpPr>
        <p:spPr bwMode="auto">
          <a:xfrm>
            <a:off x="4073525" y="4184650"/>
            <a:ext cx="35702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则把那些相等的值合并，</a:t>
            </a:r>
          </a:p>
        </p:txBody>
      </p:sp>
      <p:sp>
        <p:nvSpPr>
          <p:cNvPr id="241678" name="Text Box 14"/>
          <p:cNvSpPr txBox="1">
            <a:spLocks noChangeArrowheads="1"/>
          </p:cNvSpPr>
          <p:nvPr/>
        </p:nvSpPr>
        <p:spPr bwMode="auto">
          <a:xfrm>
            <a:off x="611188" y="4752975"/>
            <a:ext cx="799306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并根据概率的可加性把对应的概率相加得到</a:t>
            </a:r>
            <a:r>
              <a:rPr kumimoji="0" lang="en-US" altLang="zh-CN" sz="2400" b="0" i="1" dirty="0">
                <a:latin typeface="+mn-lt"/>
                <a:ea typeface="黑体" panose="02010609060101010101" pitchFamily="49" charset="-122"/>
              </a:rPr>
              <a:t>Y 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的分布律．</a:t>
            </a:r>
          </a:p>
        </p:txBody>
      </p:sp>
      <p:sp>
        <p:nvSpPr>
          <p:cNvPr id="105484" name="Text Box 15"/>
          <p:cNvSpPr txBox="1">
            <a:spLocks noChangeArrowheads="1"/>
          </p:cNvSpPr>
          <p:nvPr/>
        </p:nvSpPr>
        <p:spPr bwMode="auto">
          <a:xfrm>
            <a:off x="642938" y="690563"/>
            <a:ext cx="19608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8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一般求法：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4" grpId="0"/>
      <p:bldP spid="241675" grpId="0"/>
      <p:bldP spid="241677" grpId="0"/>
      <p:bldP spid="2416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Text Box 2"/>
          <p:cNvSpPr txBox="1">
            <a:spLocks noChangeArrowheads="1"/>
          </p:cNvSpPr>
          <p:nvPr/>
        </p:nvSpPr>
        <p:spPr bwMode="auto">
          <a:xfrm>
            <a:off x="488950" y="622300"/>
            <a:ext cx="65024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例</a:t>
            </a:r>
            <a:r>
              <a:rPr lang="en-US" altLang="zh-CN" sz="2400" b="0" dirty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2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设某工程队完成某项工程所需时间为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天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)</a:t>
            </a:r>
            <a:endParaRPr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06502" name="Text Box 3"/>
          <p:cNvSpPr txBox="1">
            <a:spLocks noChangeArrowheads="1"/>
          </p:cNvSpPr>
          <p:nvPr/>
        </p:nvSpPr>
        <p:spPr bwMode="auto">
          <a:xfrm>
            <a:off x="6740525" y="631825"/>
            <a:ext cx="17240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服从参数为</a:t>
            </a:r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501650" y="1079183"/>
          <a:ext cx="23034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300" imgH="393700" progId="Equation.DSMT4">
                  <p:embed/>
                </p:oleObj>
              </mc:Choice>
              <mc:Fallback>
                <p:oleObj name="Equation" r:id="rId2" imgW="18923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079183"/>
                        <a:ext cx="23034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3" name="Text Box 5"/>
          <p:cNvSpPr txBox="1">
            <a:spLocks noChangeArrowheads="1"/>
          </p:cNvSpPr>
          <p:nvPr/>
        </p:nvSpPr>
        <p:spPr bwMode="auto">
          <a:xfrm>
            <a:off x="2787650" y="1074420"/>
            <a:ext cx="55705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的正态分布，奖金方法规</a:t>
            </a:r>
            <a:r>
              <a:rPr kumimoji="0" lang="zh-CN" altLang="en-US" sz="2400" b="0" dirty="0">
                <a:ea typeface="黑体" panose="02010609060101010101" pitchFamily="49" charset="-122"/>
              </a:rPr>
              <a:t>定，若在</a:t>
            </a:r>
            <a:r>
              <a:rPr kumimoji="0" lang="en-US" altLang="zh-CN" sz="2400" b="0" dirty="0">
                <a:ea typeface="黑体" panose="02010609060101010101" pitchFamily="49" charset="-122"/>
              </a:rPr>
              <a:t>100</a:t>
            </a:r>
            <a:r>
              <a:rPr kumimoji="0" lang="zh-CN" altLang="en-US" sz="2400" b="0" dirty="0">
                <a:ea typeface="黑体" panose="02010609060101010101" pitchFamily="49" charset="-122"/>
              </a:rPr>
              <a:t>天</a:t>
            </a:r>
            <a:endParaRPr kumimoji="0"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06504" name="Text Box 6"/>
          <p:cNvSpPr txBox="1">
            <a:spLocks noChangeArrowheads="1"/>
          </p:cNvSpPr>
          <p:nvPr/>
        </p:nvSpPr>
        <p:spPr bwMode="auto">
          <a:xfrm>
            <a:off x="488950" y="1570990"/>
            <a:ext cx="77914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 dirty="0">
                <a:ea typeface="黑体" panose="02010609060101010101" pitchFamily="49" charset="-122"/>
              </a:rPr>
              <a:t>内完成，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则得超产奖</a:t>
            </a:r>
            <a:r>
              <a:rPr kumimoji="0" lang="en-US" altLang="zh-CN" sz="2400" b="0" dirty="0">
                <a:latin typeface="+mn-lt"/>
                <a:ea typeface="黑体" panose="02010609060101010101" pitchFamily="49" charset="-122"/>
              </a:rPr>
              <a:t>10000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元；</a:t>
            </a:r>
            <a:r>
              <a:rPr kumimoji="0" lang="zh-CN" altLang="en-US" sz="2400" b="0" dirty="0">
                <a:ea typeface="黑体" panose="02010609060101010101" pitchFamily="49" charset="-122"/>
              </a:rPr>
              <a:t>若在</a:t>
            </a:r>
            <a:r>
              <a:rPr kumimoji="0" lang="en-US" altLang="zh-CN" sz="2400" b="0" dirty="0">
                <a:ea typeface="黑体" panose="02010609060101010101" pitchFamily="49" charset="-122"/>
              </a:rPr>
              <a:t>100</a:t>
            </a:r>
            <a:r>
              <a:rPr kumimoji="0" lang="zh-CN" altLang="en-US" sz="2400" b="0" dirty="0">
                <a:ea typeface="黑体" panose="02010609060101010101" pitchFamily="49" charset="-122"/>
              </a:rPr>
              <a:t>天至</a:t>
            </a:r>
            <a:r>
              <a:rPr kumimoji="0" lang="en-US" altLang="zh-CN" sz="2400" b="0" dirty="0">
                <a:ea typeface="黑体" panose="02010609060101010101" pitchFamily="49" charset="-122"/>
              </a:rPr>
              <a:t>115</a:t>
            </a:r>
            <a:r>
              <a:rPr kumimoji="0" lang="zh-CN" altLang="en-US" sz="2400" b="0" dirty="0">
                <a:ea typeface="黑体" panose="02010609060101010101" pitchFamily="49" charset="-122"/>
              </a:rPr>
              <a:t>天内完成</a:t>
            </a:r>
            <a:r>
              <a:rPr kumimoji="0" lang="en-US" altLang="zh-CN" sz="2400" b="0" dirty="0">
                <a:ea typeface="黑体" panose="02010609060101010101" pitchFamily="49" charset="-122"/>
              </a:rPr>
              <a:t>,</a:t>
            </a:r>
            <a:endParaRPr kumimoji="0"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06505" name="Text Box 7"/>
          <p:cNvSpPr txBox="1">
            <a:spLocks noChangeArrowheads="1"/>
          </p:cNvSpPr>
          <p:nvPr/>
        </p:nvSpPr>
        <p:spPr bwMode="auto">
          <a:xfrm>
            <a:off x="452438" y="2070735"/>
            <a:ext cx="832961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则得超产奖</a:t>
            </a:r>
            <a:r>
              <a:rPr kumimoji="0" lang="en-US" altLang="zh-CN" sz="2400" b="0" dirty="0">
                <a:latin typeface="+mn-lt"/>
                <a:ea typeface="黑体" panose="02010609060101010101" pitchFamily="49" charset="-122"/>
              </a:rPr>
              <a:t>1000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元；若完</a:t>
            </a:r>
            <a:r>
              <a:rPr kumimoji="0" lang="zh-CN" altLang="en-US" sz="2400" b="0" dirty="0">
                <a:ea typeface="黑体" panose="02010609060101010101" pitchFamily="49" charset="-122"/>
              </a:rPr>
              <a:t>成时间超过</a:t>
            </a:r>
            <a:r>
              <a:rPr kumimoji="0" lang="en-US" altLang="zh-CN" sz="2400" b="0" dirty="0">
                <a:ea typeface="黑体" panose="02010609060101010101" pitchFamily="49" charset="-122"/>
              </a:rPr>
              <a:t>115</a:t>
            </a:r>
            <a:r>
              <a:rPr kumimoji="0" lang="zh-CN" altLang="en-US" sz="2400" b="0" dirty="0">
                <a:ea typeface="黑体" panose="02010609060101010101" pitchFamily="49" charset="-122"/>
              </a:rPr>
              <a:t>天，则罚款</a:t>
            </a:r>
            <a:r>
              <a:rPr kumimoji="0" lang="en-US" altLang="zh-CN" sz="2400" b="0" dirty="0">
                <a:ea typeface="黑体" panose="02010609060101010101" pitchFamily="49" charset="-122"/>
              </a:rPr>
              <a:t>5000</a:t>
            </a:r>
            <a:r>
              <a:rPr kumimoji="0" lang="zh-CN" altLang="en-US" sz="2400" b="0" dirty="0">
                <a:ea typeface="黑体" panose="02010609060101010101" pitchFamily="49" charset="-122"/>
              </a:rPr>
              <a:t>元。</a:t>
            </a:r>
            <a:endParaRPr kumimoji="0" lang="zh-CN" altLang="en-US" sz="2400" b="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06506" name="Text Box 8"/>
          <p:cNvSpPr txBox="1">
            <a:spLocks noChangeArrowheads="1"/>
          </p:cNvSpPr>
          <p:nvPr/>
        </p:nvSpPr>
        <p:spPr bwMode="auto">
          <a:xfrm>
            <a:off x="469900" y="2592388"/>
            <a:ext cx="712787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求该工程队在完成</a:t>
            </a:r>
            <a:r>
              <a:rPr kumimoji="0" lang="zh-CN" altLang="en-US" sz="2400" b="0" dirty="0">
                <a:ea typeface="黑体" panose="02010609060101010101" pitchFamily="49" charset="-122"/>
              </a:rPr>
              <a:t>这项工程时，奖金额</a:t>
            </a:r>
            <a:r>
              <a:rPr kumimoji="0" lang="en-US" altLang="zh-CN" sz="2400" b="0" i="1" dirty="0">
                <a:ea typeface="黑体" panose="02010609060101010101" pitchFamily="49" charset="-122"/>
              </a:rPr>
              <a:t>Y</a:t>
            </a:r>
            <a:r>
              <a:rPr kumimoji="0" lang="zh-CN" altLang="en-US" sz="2400" b="0" dirty="0">
                <a:ea typeface="黑体" panose="02010609060101010101" pitchFamily="49" charset="-122"/>
              </a:rPr>
              <a:t>的分布律．</a:t>
            </a:r>
          </a:p>
        </p:txBody>
      </p:sp>
      <p:sp>
        <p:nvSpPr>
          <p:cNvPr id="242698" name="Text Box 10"/>
          <p:cNvSpPr txBox="1">
            <a:spLocks noChangeArrowheads="1"/>
          </p:cNvSpPr>
          <p:nvPr/>
        </p:nvSpPr>
        <p:spPr bwMode="auto">
          <a:xfrm>
            <a:off x="525463" y="3434715"/>
            <a:ext cx="1570037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>
                <a:solidFill>
                  <a:srgbClr val="0000CC"/>
                </a:solidFill>
                <a:latin typeface="+mn-lt"/>
                <a:ea typeface="黑体" panose="02010609060101010101" pitchFamily="49" charset="-122"/>
              </a:rPr>
              <a:t>解</a:t>
            </a:r>
            <a:r>
              <a:rPr kumimoji="0" lang="zh-CN" altLang="en-US" sz="2400" b="0">
                <a:latin typeface="+mn-lt"/>
                <a:ea typeface="黑体" panose="02010609060101010101" pitchFamily="49" charset="-122"/>
              </a:rPr>
              <a:t>  依题意</a:t>
            </a:r>
            <a:endParaRPr kumimoji="0" lang="zh-CN" altLang="en-US" sz="2400" b="0">
              <a:solidFill>
                <a:srgbClr val="0000CC"/>
              </a:solidFill>
              <a:latin typeface="+mn-lt"/>
              <a:ea typeface="黑体" panose="02010609060101010101" pitchFamily="49" charset="-122"/>
            </a:endParaRPr>
          </a:p>
        </p:txBody>
      </p:sp>
      <p:graphicFrame>
        <p:nvGraphicFramePr>
          <p:cNvPr id="242699" name="Object 11"/>
          <p:cNvGraphicFramePr>
            <a:graphicFrameLocks noChangeAspect="1"/>
          </p:cNvGraphicFramePr>
          <p:nvPr/>
        </p:nvGraphicFramePr>
        <p:xfrm>
          <a:off x="2085975" y="3428365"/>
          <a:ext cx="2201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6100" imgH="406400" progId="Equation.DSMT4">
                  <p:embed/>
                </p:oleObj>
              </mc:Choice>
              <mc:Fallback>
                <p:oleObj name="Equation" r:id="rId4" imgW="1816100" imgH="406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3428365"/>
                        <a:ext cx="22018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00" name="Object 12"/>
          <p:cNvGraphicFramePr>
            <a:graphicFrameLocks noChangeAspect="1"/>
          </p:cNvGraphicFramePr>
          <p:nvPr/>
        </p:nvGraphicFramePr>
        <p:xfrm>
          <a:off x="1244600" y="4028440"/>
          <a:ext cx="41259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16300" imgH="1308100" progId="Equation.DSMT4">
                  <p:embed/>
                </p:oleObj>
              </mc:Choice>
              <mc:Fallback>
                <p:oleObj name="Equation" r:id="rId6" imgW="3416300" imgH="1308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4028440"/>
                        <a:ext cx="412591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715" name="Object 3"/>
          <p:cNvGraphicFramePr>
            <a:graphicFrameLocks noChangeAspect="1"/>
          </p:cNvGraphicFramePr>
          <p:nvPr/>
        </p:nvGraphicFramePr>
        <p:xfrm>
          <a:off x="785813" y="2143125"/>
          <a:ext cx="18478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9100" imgH="342900" progId="Equation.DSMT4">
                  <p:embed/>
                </p:oleObj>
              </mc:Choice>
              <mc:Fallback>
                <p:oleObj name="Equation" r:id="rId2" imgW="1689100" imgH="342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143125"/>
                        <a:ext cx="18478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6" name="Object 4"/>
          <p:cNvGraphicFramePr>
            <a:graphicFrameLocks noChangeAspect="1"/>
          </p:cNvGraphicFramePr>
          <p:nvPr/>
        </p:nvGraphicFramePr>
        <p:xfrm>
          <a:off x="2581275" y="2733358"/>
          <a:ext cx="40624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59200" imgH="342900" progId="Equation.DSMT4">
                  <p:embed/>
                </p:oleObj>
              </mc:Choice>
              <mc:Fallback>
                <p:oleObj name="Equation" r:id="rId4" imgW="3759200" imgH="342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2733358"/>
                        <a:ext cx="406241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7" name="Object 5"/>
          <p:cNvGraphicFramePr>
            <a:graphicFrameLocks noChangeAspect="1"/>
          </p:cNvGraphicFramePr>
          <p:nvPr/>
        </p:nvGraphicFramePr>
        <p:xfrm>
          <a:off x="787400" y="3176588"/>
          <a:ext cx="71183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578600" imgH="736600" progId="Equation.DSMT4">
                  <p:embed/>
                </p:oleObj>
              </mc:Choice>
              <mc:Fallback>
                <p:oleObj name="Equation" r:id="rId6" imgW="6578600" imgH="736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3176588"/>
                        <a:ext cx="711835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8" name="Object 6"/>
          <p:cNvGraphicFramePr>
            <a:graphicFrameLocks noChangeAspect="1"/>
          </p:cNvGraphicFramePr>
          <p:nvPr/>
        </p:nvGraphicFramePr>
        <p:xfrm>
          <a:off x="2417763" y="3909695"/>
          <a:ext cx="12049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92200" imgH="292100" progId="Equation.DSMT4">
                  <p:embed/>
                </p:oleObj>
              </mc:Choice>
              <mc:Fallback>
                <p:oleObj name="Equation" r:id="rId8" imgW="1092200" imgH="292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3909695"/>
                        <a:ext cx="120491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9" name="Object 7"/>
          <p:cNvGraphicFramePr>
            <a:graphicFrameLocks noChangeAspect="1"/>
          </p:cNvGraphicFramePr>
          <p:nvPr/>
        </p:nvGraphicFramePr>
        <p:xfrm>
          <a:off x="754698" y="4510088"/>
          <a:ext cx="45196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78300" imgH="342900" progId="Equation.DSMT4">
                  <p:embed/>
                </p:oleObj>
              </mc:Choice>
              <mc:Fallback>
                <p:oleObj name="Equation" r:id="rId10" imgW="4178300" imgH="342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8" y="4510088"/>
                        <a:ext cx="451961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20" name="Object 8"/>
          <p:cNvGraphicFramePr>
            <a:graphicFrameLocks noChangeAspect="1"/>
          </p:cNvGraphicFramePr>
          <p:nvPr/>
        </p:nvGraphicFramePr>
        <p:xfrm>
          <a:off x="5287010" y="4500563"/>
          <a:ext cx="70485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22300" imgH="292100" progId="Equation.DSMT4">
                  <p:embed/>
                </p:oleObj>
              </mc:Choice>
              <mc:Fallback>
                <p:oleObj name="Equation" r:id="rId12" imgW="622300" imgH="292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010" y="4500563"/>
                        <a:ext cx="70485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1" name="Text Box 9"/>
          <p:cNvSpPr txBox="1">
            <a:spLocks noChangeArrowheads="1"/>
          </p:cNvSpPr>
          <p:nvPr/>
        </p:nvSpPr>
        <p:spPr bwMode="auto">
          <a:xfrm>
            <a:off x="715010" y="5357813"/>
            <a:ext cx="222885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则</a:t>
            </a:r>
            <a:r>
              <a:rPr kumimoji="0" lang="en-US" altLang="zh-CN" sz="2400" b="0" i="1" dirty="0">
                <a:latin typeface="+mn-lt"/>
                <a:ea typeface="黑体" panose="02010609060101010101" pitchFamily="49" charset="-122"/>
              </a:rPr>
              <a:t>Y</a:t>
            </a:r>
            <a:r>
              <a:rPr kumimoji="0" lang="zh-CN" altLang="en-US" sz="2400" b="0" dirty="0">
                <a:latin typeface="+mn-lt"/>
                <a:ea typeface="黑体" panose="02010609060101010101" pitchFamily="49" charset="-122"/>
              </a:rPr>
              <a:t>的分布律为</a:t>
            </a:r>
          </a:p>
        </p:txBody>
      </p:sp>
      <p:graphicFrame>
        <p:nvGraphicFramePr>
          <p:cNvPr id="131081" name="Object 12"/>
          <p:cNvGraphicFramePr>
            <a:graphicFrameLocks noChangeAspect="1"/>
          </p:cNvGraphicFramePr>
          <p:nvPr/>
        </p:nvGraphicFramePr>
        <p:xfrm>
          <a:off x="928688" y="570865"/>
          <a:ext cx="328612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416300" imgH="1308100" progId="Equation.DSMT4">
                  <p:embed/>
                </p:oleObj>
              </mc:Choice>
              <mc:Fallback>
                <p:oleObj name="Equation" r:id="rId14" imgW="3416300" imgH="1308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70865"/>
                        <a:ext cx="3286125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9" name="Object 17"/>
          <p:cNvGraphicFramePr>
            <a:graphicFrameLocks noChangeAspect="1"/>
          </p:cNvGraphicFramePr>
          <p:nvPr/>
        </p:nvGraphicFramePr>
        <p:xfrm>
          <a:off x="2571750" y="2143125"/>
          <a:ext cx="18002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02665" imgH="228600" progId="Equation.DSMT4">
                  <p:embed/>
                </p:oleObj>
              </mc:Choice>
              <mc:Fallback>
                <p:oleObj name="Equation" r:id="rId16" imgW="1002665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143125"/>
                        <a:ext cx="18002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0" name="Object 18"/>
          <p:cNvGraphicFramePr>
            <a:graphicFrameLocks noChangeAspect="1"/>
          </p:cNvGraphicFramePr>
          <p:nvPr/>
        </p:nvGraphicFramePr>
        <p:xfrm>
          <a:off x="4357688" y="1901825"/>
          <a:ext cx="24257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46200" imgH="457200" progId="Equation.DSMT4">
                  <p:embed/>
                </p:oleObj>
              </mc:Choice>
              <mc:Fallback>
                <p:oleObj name="Equation" r:id="rId18" imgW="1346200" imgH="45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1901825"/>
                        <a:ext cx="24257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4" name="Object 11"/>
          <p:cNvGraphicFramePr>
            <a:graphicFrameLocks noChangeAspect="1"/>
          </p:cNvGraphicFramePr>
          <p:nvPr/>
        </p:nvGraphicFramePr>
        <p:xfrm>
          <a:off x="5147945" y="836295"/>
          <a:ext cx="2201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816100" imgH="406400" progId="Equation.DSMT4">
                  <p:embed/>
                </p:oleObj>
              </mc:Choice>
              <mc:Fallback>
                <p:oleObj name="Equation" r:id="rId20" imgW="1816100" imgH="406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7945" y="836295"/>
                        <a:ext cx="22018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120073" y="5210175"/>
            <a:ext cx="3540442" cy="1026795"/>
            <a:chOff x="3120073" y="5210175"/>
            <a:chExt cx="3540442" cy="1026795"/>
          </a:xfrm>
        </p:grpSpPr>
        <p:sp>
          <p:nvSpPr>
            <p:cNvPr id="4" name="矩形 3"/>
            <p:cNvSpPr/>
            <p:nvPr/>
          </p:nvSpPr>
          <p:spPr>
            <a:xfrm>
              <a:off x="3131820" y="5229225"/>
              <a:ext cx="3528695" cy="10077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</a:gra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" name="组合 25"/>
            <p:cNvGrpSpPr/>
            <p:nvPr/>
          </p:nvGrpSpPr>
          <p:grpSpPr bwMode="auto">
            <a:xfrm>
              <a:off x="3120073" y="5210175"/>
              <a:ext cx="3452812" cy="866775"/>
              <a:chOff x="5905534" y="2786058"/>
              <a:chExt cx="3452812" cy="866777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31086" name="Line 5"/>
              <p:cNvSpPr>
                <a:spLocks noChangeShapeType="1"/>
              </p:cNvSpPr>
              <p:nvPr/>
            </p:nvSpPr>
            <p:spPr bwMode="auto">
              <a:xfrm>
                <a:off x="6500826" y="2786058"/>
                <a:ext cx="0" cy="815975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087" name="Line 7"/>
              <p:cNvSpPr>
                <a:spLocks noChangeShapeType="1"/>
              </p:cNvSpPr>
              <p:nvPr/>
            </p:nvSpPr>
            <p:spPr bwMode="auto">
              <a:xfrm>
                <a:off x="5905534" y="3214685"/>
                <a:ext cx="3452812" cy="4761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1088" name="Object 26"/>
              <p:cNvGraphicFramePr>
                <a:graphicFrameLocks noChangeAspect="1"/>
              </p:cNvGraphicFramePr>
              <p:nvPr/>
            </p:nvGraphicFramePr>
            <p:xfrm>
              <a:off x="6102371" y="2857482"/>
              <a:ext cx="279400" cy="334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127000" imgH="152400" progId="Equation.DSMT4">
                      <p:embed/>
                    </p:oleObj>
                  </mc:Choice>
                  <mc:Fallback>
                    <p:oleObj name="Equation" r:id="rId22" imgW="127000" imgH="152400" progId="Equation.DSMT4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02371" y="2857482"/>
                            <a:ext cx="279400" cy="3349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1089" name="Object 27"/>
              <p:cNvGraphicFramePr>
                <a:graphicFrameLocks noChangeAspect="1"/>
              </p:cNvGraphicFramePr>
              <p:nvPr/>
            </p:nvGraphicFramePr>
            <p:xfrm>
              <a:off x="6500826" y="2854307"/>
              <a:ext cx="871538" cy="3635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393065" imgH="165100" progId="Equation.DSMT4">
                      <p:embed/>
                    </p:oleObj>
                  </mc:Choice>
                  <mc:Fallback>
                    <p:oleObj name="Equation" r:id="rId24" imgW="393065" imgH="165100" progId="Equation.DSMT4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00826" y="2854307"/>
                            <a:ext cx="871538" cy="3635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1090" name="Object 28"/>
              <p:cNvGraphicFramePr>
                <a:graphicFrameLocks noChangeAspect="1"/>
              </p:cNvGraphicFramePr>
              <p:nvPr/>
            </p:nvGraphicFramePr>
            <p:xfrm>
              <a:off x="7547000" y="2855894"/>
              <a:ext cx="668338" cy="361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304800" imgH="165100" progId="Equation.DSMT4">
                      <p:embed/>
                    </p:oleObj>
                  </mc:Choice>
                  <mc:Fallback>
                    <p:oleObj name="Equation" r:id="rId26" imgW="304800" imgH="165100" progId="Equation.DSMT4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47000" y="2855894"/>
                            <a:ext cx="668338" cy="361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1091" name="Object 29"/>
              <p:cNvGraphicFramePr>
                <a:graphicFrameLocks noChangeAspect="1"/>
              </p:cNvGraphicFramePr>
              <p:nvPr/>
            </p:nvGraphicFramePr>
            <p:xfrm>
              <a:off x="8335994" y="2855894"/>
              <a:ext cx="808038" cy="361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368300" imgH="165100" progId="Equation.DSMT4">
                      <p:embed/>
                    </p:oleObj>
                  </mc:Choice>
                  <mc:Fallback>
                    <p:oleObj name="Equation" r:id="rId28" imgW="368300" imgH="165100" progId="Equation.DSMT4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35994" y="2855894"/>
                            <a:ext cx="808038" cy="361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1092" name="Object 30"/>
              <p:cNvGraphicFramePr>
                <a:graphicFrameLocks noChangeAspect="1"/>
              </p:cNvGraphicFramePr>
              <p:nvPr/>
            </p:nvGraphicFramePr>
            <p:xfrm>
              <a:off x="6025898" y="3197226"/>
              <a:ext cx="392112" cy="4460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0" imgW="177800" imgH="203200" progId="Equation.DSMT4">
                      <p:embed/>
                    </p:oleObj>
                  </mc:Choice>
                  <mc:Fallback>
                    <p:oleObj name="Equation" r:id="rId30" imgW="177800" imgH="203200" progId="Equation.DSMT4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25898" y="3197226"/>
                            <a:ext cx="392112" cy="4460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1093" name="Object 31"/>
              <p:cNvGraphicFramePr>
                <a:graphicFrameLocks noChangeAspect="1"/>
              </p:cNvGraphicFramePr>
              <p:nvPr/>
            </p:nvGraphicFramePr>
            <p:xfrm>
              <a:off x="6521464" y="3286107"/>
              <a:ext cx="896937" cy="361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2" imgW="405765" imgH="165100" progId="Equation.DSMT4">
                      <p:embed/>
                    </p:oleObj>
                  </mc:Choice>
                  <mc:Fallback>
                    <p:oleObj name="Equation" r:id="rId32" imgW="405765" imgH="165100" progId="Equation.DSMT4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21464" y="3286107"/>
                            <a:ext cx="896937" cy="361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1094" name="Object 32"/>
              <p:cNvGraphicFramePr>
                <a:graphicFrameLocks noChangeAspect="1"/>
              </p:cNvGraphicFramePr>
              <p:nvPr/>
            </p:nvGraphicFramePr>
            <p:xfrm>
              <a:off x="7508902" y="3290869"/>
              <a:ext cx="920750" cy="361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4" imgW="419100" imgH="165100" progId="Equation.DSMT4">
                      <p:embed/>
                    </p:oleObj>
                  </mc:Choice>
                  <mc:Fallback>
                    <p:oleObj name="Equation" r:id="rId34" imgW="419100" imgH="165100" progId="Equation.DSMT4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08902" y="3290869"/>
                            <a:ext cx="920750" cy="361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1095" name="Object 33"/>
              <p:cNvGraphicFramePr>
                <a:graphicFrameLocks noChangeAspect="1"/>
              </p:cNvGraphicFramePr>
              <p:nvPr/>
            </p:nvGraphicFramePr>
            <p:xfrm>
              <a:off x="8501090" y="3290885"/>
              <a:ext cx="476250" cy="361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6" imgW="215900" imgH="165100" progId="Equation.DSMT4">
                      <p:embed/>
                    </p:oleObj>
                  </mc:Choice>
                  <mc:Fallback>
                    <p:oleObj name="Equation" r:id="rId36" imgW="215900" imgH="165100" progId="Equation.DSMT4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01090" y="3290885"/>
                            <a:ext cx="476250" cy="361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22" name="直接连接符 21"/>
          <p:cNvCxnSpPr/>
          <p:nvPr/>
        </p:nvCxnSpPr>
        <p:spPr>
          <a:xfrm>
            <a:off x="467360" y="1844675"/>
            <a:ext cx="8065135" cy="0"/>
          </a:xfrm>
          <a:prstGeom prst="line">
            <a:avLst/>
          </a:prstGeom>
          <a:noFill/>
          <a:ln w="31750" cap="rnd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E84DE-931F-FD31-3205-ED6BFBC9E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Text Box 2">
            <a:extLst>
              <a:ext uri="{FF2B5EF4-FFF2-40B4-BE49-F238E27FC236}">
                <a16:creationId xmlns:a16="http://schemas.microsoft.com/office/drawing/2014/main" id="{90E940F1-E52A-645E-8093-717C04C91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516880"/>
            <a:ext cx="835025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注意：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连续随机变量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函数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g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的分布函数不一定是连续函数</a:t>
            </a:r>
          </a:p>
        </p:txBody>
      </p:sp>
      <p:sp>
        <p:nvSpPr>
          <p:cNvPr id="325635" name="Text Box 3">
            <a:extLst>
              <a:ext uri="{FF2B5EF4-FFF2-40B4-BE49-F238E27FC236}">
                <a16:creationId xmlns:a16="http://schemas.microsoft.com/office/drawing/2014/main" id="{A9A05DC7-D891-8CEC-D5A3-3EBDB88C0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3720" y="692696"/>
            <a:ext cx="147828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zh-CN" altLang="en-US" sz="2400" b="0" i="1" dirty="0">
                <a:latin typeface="+mn-lt"/>
                <a:ea typeface="黑体" panose="02010609060101010101" pitchFamily="49" charset="-122"/>
              </a:rPr>
              <a:t>～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U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(0,2)</a:t>
            </a:r>
          </a:p>
        </p:txBody>
      </p:sp>
      <p:graphicFrame>
        <p:nvGraphicFramePr>
          <p:cNvPr id="325637" name="Object 5">
            <a:extLst>
              <a:ext uri="{FF2B5EF4-FFF2-40B4-BE49-F238E27FC236}">
                <a16:creationId xmlns:a16="http://schemas.microsoft.com/office/drawing/2014/main" id="{C436E698-78C9-5A6B-A46C-8E3BE1873B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268730"/>
          <a:ext cx="2814320" cy="151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711200" progId="Equation.3">
                  <p:embed/>
                </p:oleObj>
              </mc:Choice>
              <mc:Fallback>
                <p:oleObj name="Equation" r:id="rId2" imgW="1498600" imgH="711200" progId="Equation.3">
                  <p:embed/>
                  <p:pic>
                    <p:nvPicPr>
                      <p:cNvPr id="325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268730"/>
                        <a:ext cx="2814320" cy="1517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8" name="Text Box 6">
            <a:extLst>
              <a:ext uri="{FF2B5EF4-FFF2-40B4-BE49-F238E27FC236}">
                <a16:creationId xmlns:a16="http://schemas.microsoft.com/office/drawing/2014/main" id="{301CA6D5-57C1-7E1F-68EA-B734DA539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783" y="764223"/>
            <a:ext cx="178562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0">
                <a:latin typeface="+mn-lt"/>
                <a:ea typeface="黑体" panose="02010609060101010101" pitchFamily="49" charset="-122"/>
              </a:rPr>
              <a:t>，令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Y=g 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b="0" i="1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sz="2400" b="0">
                <a:latin typeface="+mn-lt"/>
                <a:ea typeface="黑体" panose="02010609060101010101" pitchFamily="49" charset="-122"/>
              </a:rPr>
              <a:t>)</a:t>
            </a:r>
          </a:p>
        </p:txBody>
      </p:sp>
      <p:graphicFrame>
        <p:nvGraphicFramePr>
          <p:cNvPr id="325650" name="Object 18">
            <a:extLst>
              <a:ext uri="{FF2B5EF4-FFF2-40B4-BE49-F238E27FC236}">
                <a16:creationId xmlns:a16="http://schemas.microsoft.com/office/drawing/2014/main" id="{AC442151-91E9-00B1-3E10-1D294774E3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32580" y="3127375"/>
          <a:ext cx="3481070" cy="1496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0700" imgH="711200" progId="Equation.3">
                  <p:embed/>
                </p:oleObj>
              </mc:Choice>
              <mc:Fallback>
                <p:oleObj name="Equation" r:id="rId4" imgW="1790700" imgH="711200" progId="Equation.3">
                  <p:embed/>
                  <p:pic>
                    <p:nvPicPr>
                      <p:cNvPr id="3256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580" y="3127375"/>
                        <a:ext cx="3481070" cy="1496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51" name="Text Box 19">
            <a:extLst>
              <a:ext uri="{FF2B5EF4-FFF2-40B4-BE49-F238E27FC236}">
                <a16:creationId xmlns:a16="http://schemas.microsoft.com/office/drawing/2014/main" id="{CA518231-5C1A-9DBB-CA6D-65A2FE290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868545"/>
            <a:ext cx="316706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F</a:t>
            </a:r>
            <a:r>
              <a:rPr lang="en-US" altLang="zh-CN" sz="2400" b="0" i="1" baseline="-25000" dirty="0">
                <a:latin typeface="+mn-lt"/>
                <a:ea typeface="黑体" panose="02010609060101010101" pitchFamily="49" charset="-122"/>
              </a:rPr>
              <a:t>Y 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sz="2400" b="0" i="1" dirty="0">
                <a:latin typeface="+mn-lt"/>
                <a:ea typeface="黑体" panose="02010609060101010101" pitchFamily="49" charset="-122"/>
              </a:rPr>
              <a:t>y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不是连续函数</a:t>
            </a:r>
            <a:endParaRPr lang="zh-CN" altLang="en-US" sz="2400" b="0" i="1" dirty="0"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4" name="组合 54">
            <a:extLst>
              <a:ext uri="{FF2B5EF4-FFF2-40B4-BE49-F238E27FC236}">
                <a16:creationId xmlns:a16="http://schemas.microsoft.com/office/drawing/2014/main" id="{3F36F0E6-F37A-3F54-BC0C-5468383325AE}"/>
              </a:ext>
            </a:extLst>
          </p:cNvPr>
          <p:cNvGrpSpPr/>
          <p:nvPr/>
        </p:nvGrpSpPr>
        <p:grpSpPr bwMode="auto">
          <a:xfrm>
            <a:off x="1187450" y="3355340"/>
            <a:ext cx="2385060" cy="895350"/>
            <a:chOff x="5916344" y="2786058"/>
            <a:chExt cx="1927299" cy="862005"/>
          </a:xfrm>
        </p:grpSpPr>
        <p:sp>
          <p:nvSpPr>
            <p:cNvPr id="128016" name="Line 5">
              <a:extLst>
                <a:ext uri="{FF2B5EF4-FFF2-40B4-BE49-F238E27FC236}">
                  <a16:creationId xmlns:a16="http://schemas.microsoft.com/office/drawing/2014/main" id="{D2A977BB-FC45-2A7C-70CE-B5F4D2CD6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0826" y="2786058"/>
              <a:ext cx="0" cy="8159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017" name="Line 7">
              <a:extLst>
                <a:ext uri="{FF2B5EF4-FFF2-40B4-BE49-F238E27FC236}">
                  <a16:creationId xmlns:a16="http://schemas.microsoft.com/office/drawing/2014/main" id="{C36037A4-42E8-6808-0F2B-96B357A00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6344" y="3203617"/>
              <a:ext cx="1817754" cy="366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8018" name="Object 51">
              <a:extLst>
                <a:ext uri="{FF2B5EF4-FFF2-40B4-BE49-F238E27FC236}">
                  <a16:creationId xmlns:a16="http://schemas.microsoft.com/office/drawing/2014/main" id="{6A520305-29BC-2677-D6D5-E1D20D8441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88598" y="2871517"/>
            <a:ext cx="307013" cy="3069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9700" imgH="139700" progId="Equation.DSMT4">
                    <p:embed/>
                  </p:oleObj>
                </mc:Choice>
                <mc:Fallback>
                  <p:oleObj name="Equation" r:id="rId6" imgW="139700" imgH="139700" progId="Equation.DSMT4">
                    <p:embed/>
                    <p:pic>
                      <p:nvPicPr>
                        <p:cNvPr id="128018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8598" y="2871517"/>
                          <a:ext cx="307013" cy="3069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19" name="Object 53">
              <a:extLst>
                <a:ext uri="{FF2B5EF4-FFF2-40B4-BE49-F238E27FC236}">
                  <a16:creationId xmlns:a16="http://schemas.microsoft.com/office/drawing/2014/main" id="{CFE8E51D-87E0-0B00-FDE3-28C546F907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91944" y="2867164"/>
            <a:ext cx="195667" cy="336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8265" imgH="152400" progId="Equation.DSMT4">
                    <p:embed/>
                  </p:oleObj>
                </mc:Choice>
                <mc:Fallback>
                  <p:oleObj name="Equation" r:id="rId8" imgW="88265" imgH="152400" progId="Equation.DSMT4">
                    <p:embed/>
                    <p:pic>
                      <p:nvPicPr>
                        <p:cNvPr id="128019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1944" y="2867164"/>
                          <a:ext cx="195667" cy="336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20" name="Object 54">
              <a:extLst>
                <a:ext uri="{FF2B5EF4-FFF2-40B4-BE49-F238E27FC236}">
                  <a16:creationId xmlns:a16="http://schemas.microsoft.com/office/drawing/2014/main" id="{1123C355-2A46-4C8B-29C6-83BEEA35C1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97339" y="2862760"/>
            <a:ext cx="251340" cy="334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4300" imgH="152400" progId="Equation.DSMT4">
                    <p:embed/>
                  </p:oleObj>
                </mc:Choice>
                <mc:Fallback>
                  <p:oleObj name="Equation" r:id="rId10" imgW="114300" imgH="152400" progId="Equation.DSMT4">
                    <p:embed/>
                    <p:pic>
                      <p:nvPicPr>
                        <p:cNvPr id="12802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7339" y="2862760"/>
                          <a:ext cx="251340" cy="334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22" name="Object 56">
              <a:extLst>
                <a:ext uri="{FF2B5EF4-FFF2-40B4-BE49-F238E27FC236}">
                  <a16:creationId xmlns:a16="http://schemas.microsoft.com/office/drawing/2014/main" id="{8AC1FD04-6946-8591-AE4C-12996A450A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25898" y="3197226"/>
            <a:ext cx="392112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77800" imgH="203200" progId="Equation.DSMT4">
                    <p:embed/>
                  </p:oleObj>
                </mc:Choice>
                <mc:Fallback>
                  <p:oleObj name="Equation" r:id="rId12" imgW="177800" imgH="203200" progId="Equation.DSMT4">
                    <p:embed/>
                    <p:pic>
                      <p:nvPicPr>
                        <p:cNvPr id="128022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5898" y="3197226"/>
                          <a:ext cx="392112" cy="446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23" name="Object 58">
              <a:extLst>
                <a:ext uri="{FF2B5EF4-FFF2-40B4-BE49-F238E27FC236}">
                  <a16:creationId xmlns:a16="http://schemas.microsoft.com/office/drawing/2014/main" id="{6FE2EEF6-7098-699C-473C-694AC72977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15760" y="3286138"/>
            <a:ext cx="615107" cy="36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79400" imgH="165100" progId="Equation.DSMT4">
                    <p:embed/>
                  </p:oleObj>
                </mc:Choice>
                <mc:Fallback>
                  <p:oleObj name="Equation" r:id="rId14" imgW="279400" imgH="165100" progId="Equation.DSMT4">
                    <p:embed/>
                    <p:pic>
                      <p:nvPicPr>
                        <p:cNvPr id="128023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5760" y="3286138"/>
                          <a:ext cx="615107" cy="361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24" name="Object 59">
              <a:extLst>
                <a:ext uri="{FF2B5EF4-FFF2-40B4-BE49-F238E27FC236}">
                  <a16:creationId xmlns:a16="http://schemas.microsoft.com/office/drawing/2014/main" id="{691B2BA9-396A-1067-3719-FF156EA2F4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29617" y="3286125"/>
            <a:ext cx="614026" cy="361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79400" imgH="165100" progId="Equation.DSMT4">
                    <p:embed/>
                  </p:oleObj>
                </mc:Choice>
                <mc:Fallback>
                  <p:oleObj name="Equation" r:id="rId16" imgW="279400" imgH="165100" progId="Equation.DSMT4">
                    <p:embed/>
                    <p:pic>
                      <p:nvPicPr>
                        <p:cNvPr id="128024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9617" y="3286125"/>
                          <a:ext cx="614026" cy="361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4194" name="Rectangle 2">
            <a:extLst>
              <a:ext uri="{FF2B5EF4-FFF2-40B4-BE49-F238E27FC236}">
                <a16:creationId xmlns:a16="http://schemas.microsoft.com/office/drawing/2014/main" id="{AD347730-2779-3751-48B3-32D0EF15A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92150"/>
            <a:ext cx="6301740" cy="534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0" dirty="0">
                <a:solidFill>
                  <a:schemeClr val="hlink"/>
                </a:solidFill>
                <a:latin typeface="+mn-lt"/>
                <a:ea typeface="黑体" panose="02010609060101010101" pitchFamily="49" charset="-122"/>
              </a:rPr>
              <a:t>练习</a:t>
            </a:r>
            <a:r>
              <a:rPr lang="en-US" altLang="zh-CN" sz="2400" b="0" dirty="0">
                <a:solidFill>
                  <a:schemeClr val="hlink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已知随机变量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EA5292F-3577-84DC-B13D-28DCBE7CA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95" y="2636520"/>
            <a:ext cx="6301740" cy="5340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求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Y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的分布函数。</a:t>
            </a:r>
            <a:r>
              <a:rPr lang="en-US" altLang="zh-CN" sz="2400" b="0" dirty="0">
                <a:latin typeface="+mn-lt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72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4" grpId="0" autoUpdateAnimBg="0"/>
      <p:bldP spid="32565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157ea53-6d9c-4c86-b524-dbcf4e18ff61"/>
  <p:tag name="COMMONDATA" val="eyJoZGlkIjoiYTJiOTlhYmVlM2MzY2Q0MzMxMTc4OGFjOGYyNmZkN2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0.5,&quot;answers&quot;:[&quot;4&quot;]},{&quot;num&quot;:2,&quot;caseSensitive&quot;:false,&quot;fuzzyMatch&quot;:false,&quot;Score&quot;:0.5,&quot;answers&quot;:[&quot;18&quot;]}]"/>
  <p:tag name="PROBLEMSCORE" val="1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VOICEALLOWED" val="False"/>
  <p:tag name="PROBLEMSCORE" val="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1_课件">
  <a:themeElements>
    <a:clrScheme name="模板-黄01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模板-黄0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458A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069975" rtl="0" eaLnBrk="1" fontAlgn="base" latinLnBrk="0" hangingPunct="1">
          <a:lnSpc>
            <a:spcPct val="13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noFill/>
        <a:ln w="31750" cap="rnd" cmpd="sng" algn="ctr">
          <a:solidFill>
            <a:srgbClr val="00458A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模板-黄0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-黄0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</Template>
  <TotalTime>58</TotalTime>
  <Words>1182</Words>
  <Application>Microsoft Office PowerPoint</Application>
  <PresentationFormat>全屏显示(4:3)</PresentationFormat>
  <Paragraphs>196</Paragraphs>
  <Slides>31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31</vt:i4>
      </vt:variant>
    </vt:vector>
  </HeadingPairs>
  <TitlesOfParts>
    <vt:vector size="49" baseType="lpstr">
      <vt:lpstr>黑体</vt:lpstr>
      <vt:lpstr>华文细黑</vt:lpstr>
      <vt:lpstr>宋体</vt:lpstr>
      <vt:lpstr>Microsoft Yahei</vt:lpstr>
      <vt:lpstr>Microsoft Yahei</vt:lpstr>
      <vt:lpstr>Arial</vt:lpstr>
      <vt:lpstr>Cambria Math</vt:lpstr>
      <vt:lpstr>Symbol</vt:lpstr>
      <vt:lpstr>Tahoma</vt:lpstr>
      <vt:lpstr>Times New Roman</vt:lpstr>
      <vt:lpstr>Verdana</vt:lpstr>
      <vt:lpstr>Wingdings</vt:lpstr>
      <vt:lpstr>1_课件</vt:lpstr>
      <vt:lpstr>Equation</vt:lpstr>
      <vt:lpstr>文档</vt:lpstr>
      <vt:lpstr>Equation.3</vt:lpstr>
      <vt:lpstr>MathType 7.0 Equation</vt:lpstr>
      <vt:lpstr>公式</vt:lpstr>
      <vt:lpstr>PowerPoint 演示文稿</vt:lpstr>
      <vt:lpstr>第二章 随机变量及其分布</vt:lpstr>
      <vt:lpstr>§5    随机变量的函数的分布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(一)分布函数法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知识小结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 程 力 学</dc:title>
  <dc:creator>maoxianbiao</dc:creator>
  <cp:lastModifiedBy>新安 任</cp:lastModifiedBy>
  <cp:revision>938</cp:revision>
  <dcterms:created xsi:type="dcterms:W3CDTF">2001-08-16T15:12:00Z</dcterms:created>
  <dcterms:modified xsi:type="dcterms:W3CDTF">2024-03-18T02:02:17Z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675077825E364EEF89EF9D91607AFD1A</vt:lpwstr>
  </property>
</Properties>
</file>