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556" r:id="rId2"/>
    <p:sldId id="555" r:id="rId3"/>
    <p:sldId id="494" r:id="rId4"/>
    <p:sldId id="443" r:id="rId5"/>
    <p:sldId id="442" r:id="rId6"/>
    <p:sldId id="444" r:id="rId7"/>
    <p:sldId id="526" r:id="rId8"/>
    <p:sldId id="527" r:id="rId9"/>
    <p:sldId id="557" r:id="rId10"/>
    <p:sldId id="446" r:id="rId11"/>
    <p:sldId id="447" r:id="rId12"/>
    <p:sldId id="558" r:id="rId13"/>
    <p:sldId id="448" r:id="rId14"/>
    <p:sldId id="449" r:id="rId15"/>
    <p:sldId id="612" r:id="rId16"/>
    <p:sldId id="450" r:id="rId17"/>
    <p:sldId id="451" r:id="rId18"/>
    <p:sldId id="452" r:id="rId19"/>
    <p:sldId id="453" r:id="rId20"/>
    <p:sldId id="454" r:id="rId21"/>
    <p:sldId id="593" r:id="rId22"/>
    <p:sldId id="455" r:id="rId23"/>
    <p:sldId id="594" r:id="rId24"/>
    <p:sldId id="528" r:id="rId25"/>
    <p:sldId id="457" r:id="rId26"/>
    <p:sldId id="458" r:id="rId27"/>
    <p:sldId id="595" r:id="rId28"/>
    <p:sldId id="459" r:id="rId29"/>
    <p:sldId id="613" r:id="rId30"/>
    <p:sldId id="462" r:id="rId31"/>
    <p:sldId id="463" r:id="rId32"/>
    <p:sldId id="464" r:id="rId33"/>
    <p:sldId id="465" r:id="rId34"/>
    <p:sldId id="638" r:id="rId35"/>
    <p:sldId id="468" r:id="rId36"/>
    <p:sldId id="469" r:id="rId37"/>
    <p:sldId id="470" r:id="rId38"/>
    <p:sldId id="471" r:id="rId39"/>
    <p:sldId id="472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009900"/>
    <a:srgbClr val="CC0000"/>
    <a:srgbClr val="008000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297" autoAdjust="0"/>
  </p:normalViewPr>
  <p:slideViewPr>
    <p:cSldViewPr showGuides="1">
      <p:cViewPr varScale="1">
        <p:scale>
          <a:sx n="62" d="100"/>
          <a:sy n="62" d="100"/>
        </p:scale>
        <p:origin x="1400" y="48"/>
      </p:cViewPr>
      <p:guideLst>
        <p:guide orient="horz" pos="2084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39A15B-33DB-4478-8742-307AF245FCC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3286A1-5205-46B7-ABD9-E01DE4B9B705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4B9304E-2ADC-42FC-AB86-2DA9A30004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57D51FE-F921-4EC9-B2AF-69681B2D0037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3A1065-77C3-483C-AFBF-7063E8864E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9482035-FA5B-4E47-A988-247829BAEDA2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A7488CF-00E4-4BCE-8CF7-19F2D1D0C4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A4EE63-45A3-4E1A-BD12-FFCCFAE33698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FE4165-29A0-4950-A522-A447607694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AA861FA-E714-481B-B2B8-0A92F58BB9FD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2474A8-5AB5-4709-8CFE-514B92D71C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7A607F-15B2-464E-B467-1073D692A488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691D875-9A0D-4381-ABC4-740F938482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5CA0D7-6AF0-4A39-B935-9CDB9A1CDED2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206540-A4A0-433B-9403-7416BA4048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093F7E-995A-42C6-B376-1AE876ED37C0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BE2D49-551A-4B77-8170-16478F3C3F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0EB7D40-8EF8-449C-BE5F-E8661D9E6A87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F7F63B-A992-45D5-8E03-2330DB6B62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11C1522-0CE3-4707-9625-14021C695BE3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5DCA84-47D7-41C6-B727-27A15A451F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A535811-7654-4C28-998D-F03E4B1A4EBA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6CFD31B-A85F-4D5A-9635-192FECF436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852B06D-6BC3-4B19-AC0A-146481BDBAB5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BC04E1-E969-40B6-9BC0-75B1C74585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5458C4-E3B9-4D0E-81CF-CA6C6479800B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89EAC7-050C-4F10-9F60-22FC087950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FE91F0-F939-4C33-9BC7-58065627CACA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DBD5F53-28AE-432C-9E8F-F7758F9238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9843C2E-164B-4E19-9096-AFB251426FE8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109EB78-E358-475F-9B01-188B8F348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35D108-BD0F-48DB-8616-43ADCFEABB17}" type="datetimeFigureOut">
              <a:rPr lang="zh-CN" altLang="en-US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2A14C4-1F27-41D5-AFBB-B7C6D2DD0E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NUL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9" r:link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600" y="481013"/>
            <a:ext cx="4679950" cy="14287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8538" y="244475"/>
            <a:ext cx="3330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913"/>
            <a:ext cx="6127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5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1.emf"/><Relationship Id="rId3" Type="http://schemas.openxmlformats.org/officeDocument/2006/relationships/image" Target="../media/image66.wmf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0.e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47.emf"/><Relationship Id="rId3" Type="http://schemas.openxmlformats.org/officeDocument/2006/relationships/image" Target="../media/image72.w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49.e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6.emf"/><Relationship Id="rId5" Type="http://schemas.openxmlformats.org/officeDocument/2006/relationships/image" Target="../media/image73.emf"/><Relationship Id="rId15" Type="http://schemas.openxmlformats.org/officeDocument/2006/relationships/image" Target="../media/image48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1.e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oleObject" Target="../embeddings/oleObject93.bin"/><Relationship Id="rId3" Type="http://schemas.openxmlformats.org/officeDocument/2006/relationships/tags" Target="../tags/tag4.xml"/><Relationship Id="rId21" Type="http://schemas.openxmlformats.org/officeDocument/2006/relationships/image" Target="../media/image90.emf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92.emf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oleObject" Target="../embeddings/oleObject90.bin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oleObject" Target="../embeddings/oleObject92.bin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91.emf"/><Relationship Id="rId28" Type="http://schemas.openxmlformats.org/officeDocument/2006/relationships/image" Target="../media/image94.png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9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2.bin"/><Relationship Id="rId3" Type="http://schemas.openxmlformats.org/officeDocument/2006/relationships/image" Target="../media/image95.emf"/><Relationship Id="rId21" Type="http://schemas.openxmlformats.org/officeDocument/2006/relationships/image" Target="../media/image104.emf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2.emf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3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image" Target="../media/image106.wmf"/><Relationship Id="rId21" Type="http://schemas.openxmlformats.org/officeDocument/2006/relationships/image" Target="../media/image115.emf"/><Relationship Id="rId34" Type="http://schemas.openxmlformats.org/officeDocument/2006/relationships/oleObject" Target="../embeddings/oleObject121.bin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3.emf"/><Relationship Id="rId25" Type="http://schemas.openxmlformats.org/officeDocument/2006/relationships/image" Target="../media/image117.emf"/><Relationship Id="rId33" Type="http://schemas.openxmlformats.org/officeDocument/2006/relationships/image" Target="../media/image121.e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0.emf"/><Relationship Id="rId24" Type="http://schemas.openxmlformats.org/officeDocument/2006/relationships/oleObject" Target="../embeddings/oleObject116.bin"/><Relationship Id="rId32" Type="http://schemas.openxmlformats.org/officeDocument/2006/relationships/oleObject" Target="../embeddings/oleObject120.bin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23" Type="http://schemas.openxmlformats.org/officeDocument/2006/relationships/image" Target="../media/image116.e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4.emf"/><Relationship Id="rId31" Type="http://schemas.openxmlformats.org/officeDocument/2006/relationships/image" Target="../media/image120.e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18.emf"/><Relationship Id="rId30" Type="http://schemas.openxmlformats.org/officeDocument/2006/relationships/oleObject" Target="../embeddings/oleObject119.bin"/><Relationship Id="rId35" Type="http://schemas.openxmlformats.org/officeDocument/2006/relationships/image" Target="../media/image122.emf"/><Relationship Id="rId8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4.bin"/><Relationship Id="rId3" Type="http://schemas.openxmlformats.org/officeDocument/2006/relationships/image" Target="../media/image123.emf"/><Relationship Id="rId21" Type="http://schemas.openxmlformats.org/officeDocument/2006/relationships/image" Target="../media/image132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29" Type="http://schemas.openxmlformats.org/officeDocument/2006/relationships/image" Target="../media/image13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7.e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28" Type="http://schemas.openxmlformats.org/officeDocument/2006/relationships/oleObject" Target="../embeddings/oleObject135.bin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1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Relationship Id="rId27" Type="http://schemas.openxmlformats.org/officeDocument/2006/relationships/image" Target="../media/image13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40.wmf"/><Relationship Id="rId3" Type="http://schemas.openxmlformats.org/officeDocument/2006/relationships/image" Target="../media/image123.emf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42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39.wmf"/><Relationship Id="rId5" Type="http://schemas.openxmlformats.org/officeDocument/2006/relationships/image" Target="../media/image124.e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47.bin"/><Relationship Id="rId2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50.emf"/><Relationship Id="rId7" Type="http://schemas.openxmlformats.org/officeDocument/2006/relationships/image" Target="../media/image152.e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54.emf"/><Relationship Id="rId5" Type="http://schemas.openxmlformats.org/officeDocument/2006/relationships/image" Target="../media/image151.e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60.emf"/><Relationship Id="rId18" Type="http://schemas.openxmlformats.org/officeDocument/2006/relationships/oleObject" Target="../embeddings/oleObject162.bin"/><Relationship Id="rId3" Type="http://schemas.openxmlformats.org/officeDocument/2006/relationships/image" Target="../media/image155.emf"/><Relationship Id="rId21" Type="http://schemas.openxmlformats.org/officeDocument/2006/relationships/image" Target="../media/image164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62.emf"/><Relationship Id="rId2" Type="http://schemas.openxmlformats.org/officeDocument/2006/relationships/oleObject" Target="../embeddings/oleObject154.bin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9.emf"/><Relationship Id="rId5" Type="http://schemas.openxmlformats.org/officeDocument/2006/relationships/image" Target="../media/image156.emf"/><Relationship Id="rId15" Type="http://schemas.openxmlformats.org/officeDocument/2006/relationships/image" Target="../media/image161.e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63.e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8.emf"/><Relationship Id="rId14" Type="http://schemas.openxmlformats.org/officeDocument/2006/relationships/oleObject" Target="../embeddings/oleObject16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" Type="http://schemas.openxmlformats.org/officeDocument/2006/relationships/image" Target="../media/image165.emf"/><Relationship Id="rId21" Type="http://schemas.openxmlformats.org/officeDocument/2006/relationships/image" Target="../media/image174.emf"/><Relationship Id="rId7" Type="http://schemas.openxmlformats.org/officeDocument/2006/relationships/image" Target="../media/image167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72.emf"/><Relationship Id="rId25" Type="http://schemas.openxmlformats.org/officeDocument/2006/relationships/image" Target="../media/image176.e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29" Type="http://schemas.openxmlformats.org/officeDocument/2006/relationships/image" Target="../media/image17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69.emf"/><Relationship Id="rId24" Type="http://schemas.openxmlformats.org/officeDocument/2006/relationships/oleObject" Target="../embeddings/oleObject175.bin"/><Relationship Id="rId5" Type="http://schemas.openxmlformats.org/officeDocument/2006/relationships/image" Target="../media/image166.emf"/><Relationship Id="rId15" Type="http://schemas.openxmlformats.org/officeDocument/2006/relationships/image" Target="../media/image171.emf"/><Relationship Id="rId23" Type="http://schemas.openxmlformats.org/officeDocument/2006/relationships/image" Target="../media/image175.emf"/><Relationship Id="rId28" Type="http://schemas.openxmlformats.org/officeDocument/2006/relationships/oleObject" Target="../embeddings/oleObject177.bin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73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68.e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7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84.emf"/><Relationship Id="rId18" Type="http://schemas.openxmlformats.org/officeDocument/2006/relationships/image" Target="../media/image186.wmf"/><Relationship Id="rId3" Type="http://schemas.openxmlformats.org/officeDocument/2006/relationships/image" Target="../media/image179.emf"/><Relationship Id="rId7" Type="http://schemas.openxmlformats.org/officeDocument/2006/relationships/image" Target="../media/image181.emf"/><Relationship Id="rId12" Type="http://schemas.openxmlformats.org/officeDocument/2006/relationships/oleObject" Target="../embeddings/oleObject183.bin"/><Relationship Id="rId17" Type="http://schemas.openxmlformats.org/officeDocument/2006/relationships/oleObject" Target="../embeddings/oleObject186.bin"/><Relationship Id="rId2" Type="http://schemas.openxmlformats.org/officeDocument/2006/relationships/oleObject" Target="../embeddings/oleObject178.bin"/><Relationship Id="rId16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83.emf"/><Relationship Id="rId5" Type="http://schemas.openxmlformats.org/officeDocument/2006/relationships/image" Target="../media/image180.emf"/><Relationship Id="rId15" Type="http://schemas.openxmlformats.org/officeDocument/2006/relationships/image" Target="../media/image185.emf"/><Relationship Id="rId10" Type="http://schemas.openxmlformats.org/officeDocument/2006/relationships/oleObject" Target="../embeddings/oleObject182.bin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82.emf"/><Relationship Id="rId14" Type="http://schemas.openxmlformats.org/officeDocument/2006/relationships/oleObject" Target="../embeddings/oleObject1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92.emf"/><Relationship Id="rId3" Type="http://schemas.openxmlformats.org/officeDocument/2006/relationships/image" Target="../media/image187.emf"/><Relationship Id="rId7" Type="http://schemas.openxmlformats.org/officeDocument/2006/relationships/image" Target="../media/image189.e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94.e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91.emf"/><Relationship Id="rId5" Type="http://schemas.openxmlformats.org/officeDocument/2006/relationships/image" Target="../media/image188.emf"/><Relationship Id="rId15" Type="http://schemas.openxmlformats.org/officeDocument/2006/relationships/image" Target="../media/image193.e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90.emf"/><Relationship Id="rId14" Type="http://schemas.openxmlformats.org/officeDocument/2006/relationships/oleObject" Target="../embeddings/oleObject1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203.wmf"/><Relationship Id="rId3" Type="http://schemas.openxmlformats.org/officeDocument/2006/relationships/image" Target="../media/image195.emf"/><Relationship Id="rId7" Type="http://schemas.openxmlformats.org/officeDocument/2006/relationships/image" Target="../media/image197.emf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02.bin"/><Relationship Id="rId2" Type="http://schemas.openxmlformats.org/officeDocument/2006/relationships/oleObject" Target="../embeddings/oleObject195.bin"/><Relationship Id="rId16" Type="http://schemas.openxmlformats.org/officeDocument/2006/relationships/image" Target="../media/image20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11" Type="http://schemas.openxmlformats.org/officeDocument/2006/relationships/oleObject" Target="../embeddings/oleObject199.bin"/><Relationship Id="rId5" Type="http://schemas.openxmlformats.org/officeDocument/2006/relationships/image" Target="../media/image196.emf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9.png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198.emf"/><Relationship Id="rId14" Type="http://schemas.openxmlformats.org/officeDocument/2006/relationships/image" Target="../media/image20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6.bin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212.emf"/><Relationship Id="rId3" Type="http://schemas.openxmlformats.org/officeDocument/2006/relationships/image" Target="../media/image204.emf"/><Relationship Id="rId21" Type="http://schemas.openxmlformats.org/officeDocument/2006/relationships/oleObject" Target="../embeddings/oleObject212.bin"/><Relationship Id="rId7" Type="http://schemas.openxmlformats.org/officeDocument/2006/relationships/image" Target="../media/image206.emf"/><Relationship Id="rId12" Type="http://schemas.openxmlformats.org/officeDocument/2006/relationships/image" Target="../media/image209.png"/><Relationship Id="rId17" Type="http://schemas.openxmlformats.org/officeDocument/2006/relationships/oleObject" Target="../embeddings/oleObject210.bin"/><Relationship Id="rId2" Type="http://schemas.openxmlformats.org/officeDocument/2006/relationships/oleObject" Target="../embeddings/oleObject203.bin"/><Relationship Id="rId16" Type="http://schemas.openxmlformats.org/officeDocument/2006/relationships/image" Target="../media/image211.emf"/><Relationship Id="rId20" Type="http://schemas.openxmlformats.org/officeDocument/2006/relationships/image" Target="../media/image21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5.bin"/><Relationship Id="rId11" Type="http://schemas.openxmlformats.org/officeDocument/2006/relationships/image" Target="../media/image208.emf"/><Relationship Id="rId24" Type="http://schemas.openxmlformats.org/officeDocument/2006/relationships/image" Target="../media/image215.emf"/><Relationship Id="rId5" Type="http://schemas.openxmlformats.org/officeDocument/2006/relationships/image" Target="../media/image205.emf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10" Type="http://schemas.openxmlformats.org/officeDocument/2006/relationships/oleObject" Target="../embeddings/oleObject207.bin"/><Relationship Id="rId19" Type="http://schemas.openxmlformats.org/officeDocument/2006/relationships/oleObject" Target="../embeddings/oleObject211.bin"/><Relationship Id="rId4" Type="http://schemas.openxmlformats.org/officeDocument/2006/relationships/oleObject" Target="../embeddings/oleObject204.bin"/><Relationship Id="rId9" Type="http://schemas.openxmlformats.org/officeDocument/2006/relationships/image" Target="../media/image207.emf"/><Relationship Id="rId14" Type="http://schemas.openxmlformats.org/officeDocument/2006/relationships/image" Target="../media/image210.emf"/><Relationship Id="rId22" Type="http://schemas.openxmlformats.org/officeDocument/2006/relationships/image" Target="../media/image21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24.emf"/><Relationship Id="rId3" Type="http://schemas.openxmlformats.org/officeDocument/2006/relationships/image" Target="../media/image216.emf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21.bin"/><Relationship Id="rId2" Type="http://schemas.openxmlformats.org/officeDocument/2006/relationships/oleObject" Target="../embeddings/oleObject214.bin"/><Relationship Id="rId16" Type="http://schemas.openxmlformats.org/officeDocument/2006/relationships/image" Target="../media/image2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oleObject" Target="../embeddings/oleObject218.bin"/><Relationship Id="rId5" Type="http://schemas.openxmlformats.org/officeDocument/2006/relationships/image" Target="../media/image217.emf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20.emf"/><Relationship Id="rId4" Type="http://schemas.openxmlformats.org/officeDocument/2006/relationships/oleObject" Target="../embeddings/oleObject215.bin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1" Type="http://schemas.openxmlformats.org/officeDocument/2006/relationships/oleObject" Target="../embeddings/oleObject223.bin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image" Target="../media/image94.png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image" Target="../media/image225.emf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27.wmf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224.bin"/><Relationship Id="rId10" Type="http://schemas.openxmlformats.org/officeDocument/2006/relationships/tags" Target="../tags/tag29.xml"/><Relationship Id="rId19" Type="http://schemas.openxmlformats.org/officeDocument/2006/relationships/oleObject" Target="../embeddings/oleObject222.bin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2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233.wmf"/><Relationship Id="rId3" Type="http://schemas.openxmlformats.org/officeDocument/2006/relationships/image" Target="../media/image228.emf"/><Relationship Id="rId7" Type="http://schemas.openxmlformats.org/officeDocument/2006/relationships/image" Target="../media/image230.emf"/><Relationship Id="rId12" Type="http://schemas.openxmlformats.org/officeDocument/2006/relationships/oleObject" Target="../embeddings/oleObject230.bin"/><Relationship Id="rId2" Type="http://schemas.openxmlformats.org/officeDocument/2006/relationships/oleObject" Target="../embeddings/oleObject225.bin"/><Relationship Id="rId16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32.emf"/><Relationship Id="rId5" Type="http://schemas.openxmlformats.org/officeDocument/2006/relationships/image" Target="../media/image229.emf"/><Relationship Id="rId15" Type="http://schemas.openxmlformats.org/officeDocument/2006/relationships/image" Target="../media/image234.emf"/><Relationship Id="rId10" Type="http://schemas.openxmlformats.org/officeDocument/2006/relationships/oleObject" Target="../embeddings/oleObject229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31.emf"/><Relationship Id="rId14" Type="http://schemas.openxmlformats.org/officeDocument/2006/relationships/oleObject" Target="../embeddings/oleObject2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41.png"/><Relationship Id="rId3" Type="http://schemas.openxmlformats.org/officeDocument/2006/relationships/image" Target="../media/image236.emf"/><Relationship Id="rId7" Type="http://schemas.openxmlformats.org/officeDocument/2006/relationships/image" Target="../media/image238.emf"/><Relationship Id="rId12" Type="http://schemas.openxmlformats.org/officeDocument/2006/relationships/image" Target="../media/image235.png"/><Relationship Id="rId17" Type="http://schemas.openxmlformats.org/officeDocument/2006/relationships/image" Target="../media/image243.emf"/><Relationship Id="rId2" Type="http://schemas.openxmlformats.org/officeDocument/2006/relationships/oleObject" Target="../embeddings/oleObject232.bin"/><Relationship Id="rId16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40.emf"/><Relationship Id="rId5" Type="http://schemas.openxmlformats.org/officeDocument/2006/relationships/image" Target="../media/image237.emf"/><Relationship Id="rId15" Type="http://schemas.openxmlformats.org/officeDocument/2006/relationships/image" Target="../media/image242.e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9.emf"/><Relationship Id="rId14" Type="http://schemas.openxmlformats.org/officeDocument/2006/relationships/oleObject" Target="../embeddings/oleObject2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13" Type="http://schemas.openxmlformats.org/officeDocument/2006/relationships/image" Target="../media/image250.emf"/><Relationship Id="rId3" Type="http://schemas.openxmlformats.org/officeDocument/2006/relationships/image" Target="../media/image244.emf"/><Relationship Id="rId7" Type="http://schemas.openxmlformats.org/officeDocument/2006/relationships/oleObject" Target="../embeddings/oleObject241.bin"/><Relationship Id="rId12" Type="http://schemas.openxmlformats.org/officeDocument/2006/relationships/oleObject" Target="../embeddings/oleObject243.bin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image" Target="../media/image249.emf"/><Relationship Id="rId5" Type="http://schemas.openxmlformats.org/officeDocument/2006/relationships/image" Target="../media/image245.emf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51.emf"/><Relationship Id="rId7" Type="http://schemas.openxmlformats.org/officeDocument/2006/relationships/image" Target="../media/image253.emf"/><Relationship Id="rId2" Type="http://schemas.openxmlformats.org/officeDocument/2006/relationships/oleObject" Target="../embeddings/oleObject2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52.emf"/><Relationship Id="rId4" Type="http://schemas.openxmlformats.org/officeDocument/2006/relationships/oleObject" Target="../embeddings/oleObject24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60.emf"/><Relationship Id="rId18" Type="http://schemas.openxmlformats.org/officeDocument/2006/relationships/oleObject" Target="../embeddings/oleObject255.bin"/><Relationship Id="rId3" Type="http://schemas.openxmlformats.org/officeDocument/2006/relationships/image" Target="../media/image255.emf"/><Relationship Id="rId21" Type="http://schemas.openxmlformats.org/officeDocument/2006/relationships/image" Target="../media/image264.emf"/><Relationship Id="rId7" Type="http://schemas.openxmlformats.org/officeDocument/2006/relationships/image" Target="../media/image257.e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62.emf"/><Relationship Id="rId2" Type="http://schemas.openxmlformats.org/officeDocument/2006/relationships/oleObject" Target="../embeddings/oleObject247.bin"/><Relationship Id="rId16" Type="http://schemas.openxmlformats.org/officeDocument/2006/relationships/oleObject" Target="../embeddings/oleObject254.bin"/><Relationship Id="rId20" Type="http://schemas.openxmlformats.org/officeDocument/2006/relationships/oleObject" Target="../embeddings/oleObject2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59.emf"/><Relationship Id="rId5" Type="http://schemas.openxmlformats.org/officeDocument/2006/relationships/image" Target="../media/image256.emf"/><Relationship Id="rId15" Type="http://schemas.openxmlformats.org/officeDocument/2006/relationships/image" Target="../media/image261.e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263.wmf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58.emf"/><Relationship Id="rId14" Type="http://schemas.openxmlformats.org/officeDocument/2006/relationships/oleObject" Target="../embeddings/oleObject25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7.bin"/><Relationship Id="rId2" Type="http://schemas.openxmlformats.org/officeDocument/2006/relationships/image" Target="../media/image26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13" Type="http://schemas.openxmlformats.org/officeDocument/2006/relationships/image" Target="../media/image273.emf"/><Relationship Id="rId3" Type="http://schemas.openxmlformats.org/officeDocument/2006/relationships/image" Target="../media/image268.emf"/><Relationship Id="rId7" Type="http://schemas.openxmlformats.org/officeDocument/2006/relationships/image" Target="../media/image270.emf"/><Relationship Id="rId12" Type="http://schemas.openxmlformats.org/officeDocument/2006/relationships/oleObject" Target="../embeddings/oleObject264.bin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72.emf"/><Relationship Id="rId5" Type="http://schemas.openxmlformats.org/officeDocument/2006/relationships/image" Target="../media/image269.emf"/><Relationship Id="rId15" Type="http://schemas.openxmlformats.org/officeDocument/2006/relationships/image" Target="../media/image274.e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71.emf"/><Relationship Id="rId14" Type="http://schemas.openxmlformats.org/officeDocument/2006/relationships/oleObject" Target="../embeddings/oleObject26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image" Target="../media/image280.wmf"/><Relationship Id="rId3" Type="http://schemas.openxmlformats.org/officeDocument/2006/relationships/image" Target="../media/image275.wmf"/><Relationship Id="rId7" Type="http://schemas.openxmlformats.org/officeDocument/2006/relationships/image" Target="../media/image277.wmf"/><Relationship Id="rId12" Type="http://schemas.openxmlformats.org/officeDocument/2006/relationships/oleObject" Target="../embeddings/oleObject271.bin"/><Relationship Id="rId2" Type="http://schemas.openxmlformats.org/officeDocument/2006/relationships/oleObject" Target="../embeddings/oleObject266.bin"/><Relationship Id="rId16" Type="http://schemas.openxmlformats.org/officeDocument/2006/relationships/oleObject" Target="../embeddings/oleObject2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279.wmf"/><Relationship Id="rId5" Type="http://schemas.openxmlformats.org/officeDocument/2006/relationships/image" Target="../media/image276.wmf"/><Relationship Id="rId15" Type="http://schemas.openxmlformats.org/officeDocument/2006/relationships/image" Target="../media/image281.wmf"/><Relationship Id="rId10" Type="http://schemas.openxmlformats.org/officeDocument/2006/relationships/oleObject" Target="../embeddings/oleObject270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278.wmf"/><Relationship Id="rId14" Type="http://schemas.openxmlformats.org/officeDocument/2006/relationships/oleObject" Target="../embeddings/oleObject27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e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13.emf"/><Relationship Id="rId21" Type="http://schemas.openxmlformats.org/officeDocument/2006/relationships/image" Target="../media/image22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0.emf"/><Relationship Id="rId25" Type="http://schemas.openxmlformats.org/officeDocument/2006/relationships/image" Target="../media/image24.e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e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23" Type="http://schemas.openxmlformats.org/officeDocument/2006/relationships/image" Target="../media/image23.e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image" Target="../media/image25.emf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9.e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3.emf"/><Relationship Id="rId31" Type="http://schemas.openxmlformats.org/officeDocument/2006/relationships/image" Target="../media/image3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7.emf"/><Relationship Id="rId30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5.e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40.emf"/><Relationship Id="rId21" Type="http://schemas.openxmlformats.org/officeDocument/2006/relationships/image" Target="../media/image49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4.emf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48.e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1.bin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5.emf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22960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en-US" altLang="zh-CN" sz="4000" b="1">
                <a:latin typeface="Times New Roman" panose="02020603050405020304" pitchFamily="18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457200" y="974725"/>
            <a:ext cx="814705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到现在为止，我们只讨论了一维</a:t>
            </a:r>
            <a:r>
              <a:rPr lang="en-US" altLang="zh-CN" sz="2800" b="1" i="1">
                <a:latin typeface="Times New Roman" panose="02020603050405020304" pitchFamily="18" charset="0"/>
              </a:rPr>
              <a:t>r.v</a:t>
            </a:r>
            <a:r>
              <a:rPr lang="zh-CN" altLang="en-US" sz="2800" b="1">
                <a:latin typeface="Times New Roman" panose="02020603050405020304" pitchFamily="18" charset="0"/>
              </a:rPr>
              <a:t>及其分布</a:t>
            </a:r>
            <a:r>
              <a:rPr lang="en-US" altLang="zh-CN" sz="2800" b="1">
                <a:latin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</a:rPr>
              <a:t>但有些随机现象用一个随机变量来描述还不够，而需要用几个随机变量来描述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8313" y="2986088"/>
            <a:ext cx="5046662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在打靶时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命中点的位置是由一对</a:t>
            </a:r>
            <a:r>
              <a:rPr lang="en-US" altLang="zh-CN" sz="2800" b="1" i="1">
                <a:latin typeface="Times New Roman" panose="02020603050405020304" pitchFamily="18" charset="0"/>
              </a:rPr>
              <a:t>r .v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两个坐标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来确定的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468313" y="4719638"/>
            <a:ext cx="54737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飞机的重心在空中的位置是由三个</a:t>
            </a:r>
            <a:r>
              <a:rPr lang="en-US" altLang="zh-CN" sz="2800" b="1" i="1">
                <a:latin typeface="Times New Roman" panose="02020603050405020304" pitchFamily="18" charset="0"/>
              </a:rPr>
              <a:t>r .v</a:t>
            </a:r>
            <a:r>
              <a:rPr lang="en-US" altLang="zh-CN" sz="2800" b="1">
                <a:latin typeface="Times New Roman" panose="02020603050405020304" pitchFamily="18" charset="0"/>
              </a:rPr>
              <a:t> (</a:t>
            </a:r>
            <a:r>
              <a:rPr lang="zh-CN" altLang="en-US" sz="2800" b="1">
                <a:latin typeface="Times New Roman" panose="02020603050405020304" pitchFamily="18" charset="0"/>
              </a:rPr>
              <a:t>三个坐标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来确定的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2950" name="Object 14"/>
          <p:cNvGraphicFramePr>
            <a:graphicFrameLocks noChangeAspect="1"/>
          </p:cNvGraphicFramePr>
          <p:nvPr/>
        </p:nvGraphicFramePr>
        <p:xfrm>
          <a:off x="6156325" y="4694238"/>
          <a:ext cx="22860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908750" imgH="18516600" progId="">
                  <p:embed/>
                </p:oleObj>
              </mc:Choice>
              <mc:Fallback>
                <p:oleObj r:id="rId2" imgW="31908750" imgH="18516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325" y="4694238"/>
                        <a:ext cx="2286000" cy="1327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51" name="Picture 7" descr="射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963" y="2541588"/>
            <a:ext cx="25923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7" grpId="0"/>
      <p:bldP spid="82948" grpId="0"/>
      <p:bldP spid="829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1055" y="2385060"/>
            <a:ext cx="2313940" cy="518795"/>
            <a:chOff x="1293" y="2852"/>
            <a:chExt cx="3644" cy="817"/>
          </a:xfrm>
        </p:grpSpPr>
        <p:sp>
          <p:nvSpPr>
            <p:cNvPr id="24604" name="Text Box 21"/>
            <p:cNvSpPr txBox="1">
              <a:spLocks noChangeArrowheads="1"/>
            </p:cNvSpPr>
            <p:nvPr/>
          </p:nvSpPr>
          <p:spPr bwMode="auto">
            <a:xfrm>
              <a:off x="1293" y="2852"/>
              <a:ext cx="84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②</a:t>
              </a:r>
            </a:p>
          </p:txBody>
        </p:sp>
        <p:graphicFrame>
          <p:nvGraphicFramePr>
            <p:cNvPr id="24605" name="Object 22"/>
            <p:cNvGraphicFramePr>
              <a:graphicFrameLocks noChangeAspect="1"/>
            </p:cNvGraphicFramePr>
            <p:nvPr/>
          </p:nvGraphicFramePr>
          <p:xfrm>
            <a:off x="2390" y="3050"/>
            <a:ext cx="2547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17800" imgH="508000" progId="Equation.DSMT4">
                    <p:embed/>
                  </p:oleObj>
                </mc:Choice>
                <mc:Fallback>
                  <p:oleObj name="Equation" r:id="rId2" imgW="2717800" imgH="508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3050"/>
                          <a:ext cx="2547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2650" name="Text Box 26"/>
          <p:cNvSpPr txBox="1">
            <a:spLocks noChangeArrowheads="1"/>
          </p:cNvSpPr>
          <p:nvPr/>
        </p:nvSpPr>
        <p:spPr bwMode="auto">
          <a:xfrm>
            <a:off x="3884295" y="246284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kumimoji="1" lang="en-US" altLang="zh-CN" sz="2800" b="1">
                <a:solidFill>
                  <a:srgbClr val="FF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graphicFrame>
        <p:nvGraphicFramePr>
          <p:cNvPr id="2826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12726"/>
              </p:ext>
            </p:extLst>
          </p:nvPr>
        </p:nvGraphicFramePr>
        <p:xfrm>
          <a:off x="4465320" y="2553335"/>
          <a:ext cx="198596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508000" progId="Equation.DSMT4">
                  <p:embed/>
                </p:oleObj>
              </mc:Choice>
              <mc:Fallback>
                <p:oleObj name="Equation" r:id="rId4" imgW="3276600" imgH="508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320" y="2553335"/>
                        <a:ext cx="198596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6398895" y="244856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，并且</a:t>
            </a:r>
          </a:p>
        </p:txBody>
      </p:sp>
      <p:sp>
        <p:nvSpPr>
          <p:cNvPr id="282653" name="Text Box 29"/>
          <p:cNvSpPr txBox="1">
            <a:spLocks noChangeArrowheads="1"/>
          </p:cNvSpPr>
          <p:nvPr/>
        </p:nvSpPr>
        <p:spPr bwMode="auto">
          <a:xfrm>
            <a:off x="4000500" y="4124643"/>
            <a:ext cx="291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对任意固定的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</p:txBody>
      </p:sp>
      <p:sp>
        <p:nvSpPr>
          <p:cNvPr id="282654" name="Text Box 30"/>
          <p:cNvSpPr txBox="1">
            <a:spLocks noChangeArrowheads="1"/>
          </p:cNvSpPr>
          <p:nvPr/>
        </p:nvSpPr>
        <p:spPr bwMode="auto">
          <a:xfrm>
            <a:off x="3966210" y="4692968"/>
            <a:ext cx="2911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对任意固定的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</a:p>
        </p:txBody>
      </p:sp>
      <p:graphicFrame>
        <p:nvGraphicFramePr>
          <p:cNvPr id="28265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415981"/>
              </p:ext>
            </p:extLst>
          </p:nvPr>
        </p:nvGraphicFramePr>
        <p:xfrm>
          <a:off x="6668770" y="4222115"/>
          <a:ext cx="18875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500" imgH="533400" progId="Equation.DSMT4">
                  <p:embed/>
                </p:oleObj>
              </mc:Choice>
              <mc:Fallback>
                <p:oleObj name="Equation" r:id="rId6" imgW="3111500" imgH="5334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8770" y="4222115"/>
                        <a:ext cx="18875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208754"/>
              </p:ext>
            </p:extLst>
          </p:nvPr>
        </p:nvGraphicFramePr>
        <p:xfrm>
          <a:off x="6590030" y="4804728"/>
          <a:ext cx="18653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73400" imgH="533400" progId="Equation.DSMT4">
                  <p:embed/>
                </p:oleObj>
              </mc:Choice>
              <mc:Fallback>
                <p:oleObj name="Equation" r:id="rId8" imgW="3073400" imgH="533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030" y="4804728"/>
                        <a:ext cx="18653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3376"/>
              </p:ext>
            </p:extLst>
          </p:nvPr>
        </p:nvGraphicFramePr>
        <p:xfrm>
          <a:off x="4417378" y="3055620"/>
          <a:ext cx="20383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65500" imgH="508000" progId="Equation.DSMT4">
                  <p:embed/>
                </p:oleObj>
              </mc:Choice>
              <mc:Fallback>
                <p:oleObj name="Equation" r:id="rId10" imgW="3365500" imgH="508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378" y="3055620"/>
                        <a:ext cx="20383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5570"/>
              </p:ext>
            </p:extLst>
          </p:nvPr>
        </p:nvGraphicFramePr>
        <p:xfrm>
          <a:off x="4410075" y="3569970"/>
          <a:ext cx="1984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89300" imgH="533400" progId="Equation.DSMT4">
                  <p:embed/>
                </p:oleObj>
              </mc:Choice>
              <mc:Fallback>
                <p:oleObj name="Equation" r:id="rId12" imgW="3289300" imgH="5334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3569970"/>
                        <a:ext cx="19843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8823"/>
              </p:ext>
            </p:extLst>
          </p:nvPr>
        </p:nvGraphicFramePr>
        <p:xfrm>
          <a:off x="1374775" y="3018155"/>
          <a:ext cx="1341755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700" imgH="393700" progId="Equation.DSMT4">
                  <p:embed/>
                </p:oleObj>
              </mc:Choice>
              <mc:Fallback>
                <p:oleObj name="Equation" r:id="rId14" imgW="1536700" imgH="393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018155"/>
                        <a:ext cx="1341755" cy="37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圆角矩形 12"/>
          <p:cNvSpPr/>
          <p:nvPr/>
        </p:nvSpPr>
        <p:spPr>
          <a:xfrm>
            <a:off x="827405" y="2420620"/>
            <a:ext cx="2498725" cy="168783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673453"/>
              </p:ext>
            </p:extLst>
          </p:nvPr>
        </p:nvGraphicFramePr>
        <p:xfrm>
          <a:off x="1318260" y="3528060"/>
          <a:ext cx="139255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200" imgH="393700" progId="Equation.DSMT4">
                  <p:embed/>
                </p:oleObj>
              </mc:Choice>
              <mc:Fallback>
                <p:oleObj name="Equation" r:id="rId16" imgW="1473200" imgH="393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260" y="3528060"/>
                        <a:ext cx="139255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3"/>
          <p:cNvSpPr/>
          <p:nvPr/>
        </p:nvSpPr>
        <p:spPr>
          <a:xfrm>
            <a:off x="3884295" y="2385060"/>
            <a:ext cx="4752975" cy="30111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4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20700" y="1002030"/>
            <a:ext cx="28130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一维随机变量的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951730" y="996315"/>
            <a:ext cx="296037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二维随机变量的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8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50" grpId="0"/>
      <p:bldP spid="282652" grpId="0"/>
      <p:bldP spid="282653" grpId="0"/>
      <p:bldP spid="282654" grpId="0"/>
      <p:bldP spid="13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154597"/>
              </p:ext>
            </p:extLst>
          </p:nvPr>
        </p:nvGraphicFramePr>
        <p:xfrm>
          <a:off x="4898390" y="2785745"/>
          <a:ext cx="247459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700" imgH="393700" progId="Equation.DSMT4">
                  <p:embed/>
                </p:oleObj>
              </mc:Choice>
              <mc:Fallback>
                <p:oleObj name="Equation" r:id="rId2" imgW="29337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390" y="2785745"/>
                        <a:ext cx="2474595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776263"/>
              </p:ext>
            </p:extLst>
          </p:nvPr>
        </p:nvGraphicFramePr>
        <p:xfrm>
          <a:off x="4852035" y="3370580"/>
          <a:ext cx="246761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700" imgH="393700" progId="Equation.DSMT4">
                  <p:embed/>
                </p:oleObj>
              </mc:Choice>
              <mc:Fallback>
                <p:oleObj name="Equation" r:id="rId4" imgW="29337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035" y="3370580"/>
                        <a:ext cx="2467610" cy="42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99415" y="2043430"/>
            <a:ext cx="3486785" cy="560070"/>
            <a:chOff x="629" y="3218"/>
            <a:chExt cx="5491" cy="882"/>
          </a:xfrm>
        </p:grpSpPr>
        <p:sp>
          <p:nvSpPr>
            <p:cNvPr id="24606" name="Text Box 23"/>
            <p:cNvSpPr txBox="1">
              <a:spLocks noChangeArrowheads="1"/>
            </p:cNvSpPr>
            <p:nvPr/>
          </p:nvSpPr>
          <p:spPr bwMode="auto">
            <a:xfrm>
              <a:off x="629" y="3218"/>
              <a:ext cx="84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</a:p>
          </p:txBody>
        </p:sp>
        <p:graphicFrame>
          <p:nvGraphicFramePr>
            <p:cNvPr id="24607" name="Object 24"/>
            <p:cNvGraphicFramePr>
              <a:graphicFrameLocks noChangeAspect="1"/>
            </p:cNvGraphicFramePr>
            <p:nvPr/>
          </p:nvGraphicFramePr>
          <p:xfrm>
            <a:off x="1348" y="3384"/>
            <a:ext cx="1128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500" imgH="508000" progId="Equation.DSMT4">
                    <p:embed/>
                  </p:oleObj>
                </mc:Choice>
                <mc:Fallback>
                  <p:oleObj name="Equation" r:id="rId6" imgW="1079500" imgH="5080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3384"/>
                          <a:ext cx="1128" cy="6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8" name="Text Box 25"/>
            <p:cNvSpPr txBox="1">
              <a:spLocks noChangeArrowheads="1"/>
            </p:cNvSpPr>
            <p:nvPr/>
          </p:nvSpPr>
          <p:spPr bwMode="auto">
            <a:xfrm>
              <a:off x="2246" y="3278"/>
              <a:ext cx="387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是右连续的：</a:t>
              </a:r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20700" y="786765"/>
            <a:ext cx="28130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一维随机变量的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951730" y="781050"/>
            <a:ext cx="296037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二维随机变量的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748677"/>
              </p:ext>
            </p:extLst>
          </p:nvPr>
        </p:nvGraphicFramePr>
        <p:xfrm>
          <a:off x="926465" y="2742565"/>
          <a:ext cx="192849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0" imgH="393700" progId="Equation.DSMT4">
                  <p:embed/>
                </p:oleObj>
              </mc:Choice>
              <mc:Fallback>
                <p:oleObj name="Equation" r:id="rId8" imgW="22860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465" y="2742565"/>
                        <a:ext cx="1928495" cy="42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970655" y="2092960"/>
            <a:ext cx="4843145" cy="529590"/>
            <a:chOff x="6253" y="3296"/>
            <a:chExt cx="7627" cy="834"/>
          </a:xfrm>
        </p:grpSpPr>
        <p:graphicFrame>
          <p:nvGraphicFramePr>
            <p:cNvPr id="283651" name="Object 3"/>
            <p:cNvGraphicFramePr>
              <a:graphicFrameLocks noChangeAspect="1"/>
            </p:cNvGraphicFramePr>
            <p:nvPr/>
          </p:nvGraphicFramePr>
          <p:xfrm>
            <a:off x="7187" y="3461"/>
            <a:ext cx="1613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25600" imgH="508000" progId="Equation.DSMT4">
                    <p:embed/>
                  </p:oleObj>
                </mc:Choice>
                <mc:Fallback>
                  <p:oleObj name="Equation" r:id="rId10" imgW="1625600" imgH="508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7" y="3461"/>
                          <a:ext cx="1613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652" name="Text Box 4"/>
            <p:cNvSpPr txBox="1">
              <a:spLocks noChangeArrowheads="1"/>
            </p:cNvSpPr>
            <p:nvPr/>
          </p:nvSpPr>
          <p:spPr bwMode="auto">
            <a:xfrm>
              <a:off x="8672" y="3296"/>
              <a:ext cx="156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关于</a:t>
              </a:r>
            </a:p>
          </p:txBody>
        </p:sp>
        <p:graphicFrame>
          <p:nvGraphicFramePr>
            <p:cNvPr id="283653" name="Object 5"/>
            <p:cNvGraphicFramePr>
              <a:graphicFrameLocks noChangeAspect="1"/>
            </p:cNvGraphicFramePr>
            <p:nvPr/>
          </p:nvGraphicFramePr>
          <p:xfrm>
            <a:off x="10002" y="3566"/>
            <a:ext cx="83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62000" imgH="368300" progId="Equation.DSMT4">
                    <p:embed/>
                  </p:oleObj>
                </mc:Choice>
                <mc:Fallback>
                  <p:oleObj name="Equation" r:id="rId12" imgW="762000" imgH="368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2" y="3566"/>
                          <a:ext cx="830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3654" name="Text Box 6"/>
            <p:cNvSpPr txBox="1">
              <a:spLocks noChangeArrowheads="1"/>
            </p:cNvSpPr>
            <p:nvPr/>
          </p:nvSpPr>
          <p:spPr bwMode="auto">
            <a:xfrm>
              <a:off x="10648" y="3314"/>
              <a:ext cx="3232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右连续，即</a:t>
              </a:r>
            </a:p>
          </p:txBody>
        </p:sp>
        <p:sp>
          <p:nvSpPr>
            <p:cNvPr id="4" name="Text Box 23"/>
            <p:cNvSpPr txBox="1">
              <a:spLocks noChangeArrowheads="1"/>
            </p:cNvSpPr>
            <p:nvPr/>
          </p:nvSpPr>
          <p:spPr bwMode="auto">
            <a:xfrm>
              <a:off x="6253" y="3305"/>
              <a:ext cx="84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86715" y="1946275"/>
            <a:ext cx="3205480" cy="160845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928110" y="1911985"/>
            <a:ext cx="4752975" cy="20345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4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7" name="Text Box 9"/>
          <p:cNvSpPr txBox="1">
            <a:spLocks noChangeArrowheads="1"/>
          </p:cNvSpPr>
          <p:nvPr/>
        </p:nvSpPr>
        <p:spPr bwMode="auto">
          <a:xfrm>
            <a:off x="301625" y="1474470"/>
            <a:ext cx="75565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kumimoji="1" lang="en-US" altLang="zh-CN" sz="2800" b="1" dirty="0">
                <a:solidFill>
                  <a:srgbClr val="FF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随机点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落在矩形区域上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    的概率≥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562610" y="4488180"/>
            <a:ext cx="7920038" cy="1695450"/>
          </a:xfrm>
          <a:prstGeom prst="foldedCorner">
            <a:avLst>
              <a:gd name="adj" fmla="val 6569"/>
            </a:avLst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wrap="none" lIns="126000" tIns="118800" rIns="126000" bIns="1188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latin typeface="等线" panose="02010600030101010101" pitchFamily="2" charset="-122"/>
                <a:ea typeface="等线" panose="02010600030101010101" pitchFamily="2" charset="-122"/>
              </a:rPr>
              <a:t>上述四条性质是二维随机变量分布函数的最基本的性质，即任何二维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latin typeface="等线" panose="02010600030101010101" pitchFamily="2" charset="-122"/>
                <a:ea typeface="等线" panose="02010600030101010101" pitchFamily="2" charset="-122"/>
              </a:rPr>
              <a:t>随机变量的分布函数都具有这四条性质；更进一步地，我们还可以证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latin typeface="等线" panose="02010600030101010101" pitchFamily="2" charset="-122"/>
                <a:ea typeface="等线" panose="02010600030101010101" pitchFamily="2" charset="-122"/>
              </a:rPr>
              <a:t>明，如果某一二元函数具有这四条性质，那么，它一定是某一二维随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latin typeface="等线" panose="02010600030101010101" pitchFamily="2" charset="-122"/>
                <a:ea typeface="等线" panose="02010600030101010101" pitchFamily="2" charset="-122"/>
              </a:rPr>
              <a:t>机变量的分布函数（证明略）．</a:t>
            </a: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58399"/>
              </p:ext>
            </p:extLst>
          </p:nvPr>
        </p:nvGraphicFramePr>
        <p:xfrm>
          <a:off x="1692593" y="2717165"/>
          <a:ext cx="2697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500" imgH="228600" progId="Equation.DSMT4">
                  <p:embed/>
                </p:oleObj>
              </mc:Choice>
              <mc:Fallback>
                <p:oleObj name="Equation" r:id="rId2" imgW="1079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593" y="2717165"/>
                        <a:ext cx="2697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92150" y="2785745"/>
            <a:ext cx="4581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即对                             ，有</a:t>
            </a:r>
          </a:p>
        </p:txBody>
      </p:sp>
      <p:graphicFrame>
        <p:nvGraphicFramePr>
          <p:cNvPr id="1454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24310"/>
              </p:ext>
            </p:extLst>
          </p:nvPr>
        </p:nvGraphicFramePr>
        <p:xfrm>
          <a:off x="647700" y="3272790"/>
          <a:ext cx="6406515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900" imgH="304800" progId="Equation.DSMT4">
                  <p:embed/>
                </p:oleObj>
              </mc:Choice>
              <mc:Fallback>
                <p:oleObj name="Equation" r:id="rId4" imgW="4787900" imgH="304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72790"/>
                        <a:ext cx="6406515" cy="551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67360" y="764540"/>
            <a:ext cx="70986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二维随机变量的分布函数的</a:t>
            </a: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特有性质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18505" y="1417955"/>
            <a:ext cx="2958465" cy="1837055"/>
            <a:chOff x="8673" y="3227"/>
            <a:chExt cx="5140" cy="3428"/>
          </a:xfrm>
        </p:grpSpPr>
        <p:grpSp>
          <p:nvGrpSpPr>
            <p:cNvPr id="4" name="Group 10"/>
            <p:cNvGrpSpPr/>
            <p:nvPr/>
          </p:nvGrpSpPr>
          <p:grpSpPr>
            <a:xfrm>
              <a:off x="8673" y="3227"/>
              <a:ext cx="5140" cy="3200"/>
              <a:chOff x="3384" y="2195"/>
              <a:chExt cx="2056" cy="1280"/>
            </a:xfrm>
          </p:grpSpPr>
          <p:sp>
            <p:nvSpPr>
              <p:cNvPr id="5149" name="Line 11"/>
              <p:cNvSpPr/>
              <p:nvPr/>
            </p:nvSpPr>
            <p:spPr>
              <a:xfrm flipV="1">
                <a:off x="3384" y="3016"/>
                <a:ext cx="2056" cy="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150" name="Line 12"/>
              <p:cNvSpPr/>
              <p:nvPr/>
            </p:nvSpPr>
            <p:spPr>
              <a:xfrm flipH="1" flipV="1">
                <a:off x="3749" y="2195"/>
                <a:ext cx="0" cy="128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aphicFrame>
            <p:nvGraphicFramePr>
              <p:cNvPr id="5131" name="Object 15"/>
              <p:cNvGraphicFramePr>
                <a:graphicFrameLocks noChangeAspect="1"/>
              </p:cNvGraphicFramePr>
              <p:nvPr/>
            </p:nvGraphicFramePr>
            <p:xfrm>
              <a:off x="3774" y="3067"/>
              <a:ext cx="12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381000" imgH="406400" progId="Equation.3">
                      <p:embed/>
                    </p:oleObj>
                  </mc:Choice>
                  <mc:Fallback>
                    <p:oleObj r:id="rId6" imgW="381000" imgH="4064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000000"/>
                              </a:clrFrom>
                              <a:clrTo>
                                <a:srgbClr val="FFCC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74" y="3067"/>
                            <a:ext cx="129" cy="1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16"/>
            <p:cNvGrpSpPr/>
            <p:nvPr/>
          </p:nvGrpSpPr>
          <p:grpSpPr>
            <a:xfrm>
              <a:off x="10703" y="4387"/>
              <a:ext cx="1750" cy="640"/>
              <a:chOff x="4050" y="1979"/>
              <a:chExt cx="700" cy="256"/>
            </a:xfrm>
          </p:grpSpPr>
          <p:graphicFrame>
            <p:nvGraphicFramePr>
              <p:cNvPr id="5128" name="Object 17"/>
              <p:cNvGraphicFramePr>
                <a:graphicFrameLocks noChangeAspect="1"/>
              </p:cNvGraphicFramePr>
              <p:nvPr/>
            </p:nvGraphicFramePr>
            <p:xfrm>
              <a:off x="4150" y="1979"/>
              <a:ext cx="6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473200" imgH="571500" progId="Equation.3">
                      <p:embed/>
                    </p:oleObj>
                  </mc:Choice>
                  <mc:Fallback>
                    <p:oleObj r:id="rId8" imgW="1473200" imgH="5715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50" y="1979"/>
                            <a:ext cx="600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8" name="Oval 18"/>
              <p:cNvSpPr/>
              <p:nvPr/>
            </p:nvSpPr>
            <p:spPr>
              <a:xfrm>
                <a:off x="4050" y="2106"/>
                <a:ext cx="54" cy="54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" name="Group 23"/>
            <p:cNvGrpSpPr/>
            <p:nvPr/>
          </p:nvGrpSpPr>
          <p:grpSpPr>
            <a:xfrm>
              <a:off x="8888" y="3252"/>
              <a:ext cx="4668" cy="3403"/>
              <a:chOff x="2018" y="1661"/>
              <a:chExt cx="1867" cy="1361"/>
            </a:xfrm>
          </p:grpSpPr>
          <p:graphicFrame>
            <p:nvGraphicFramePr>
              <p:cNvPr id="5124" name="Object 24"/>
              <p:cNvGraphicFramePr>
                <a:graphicFrameLocks noChangeAspect="1"/>
              </p:cNvGraphicFramePr>
              <p:nvPr/>
            </p:nvGraphicFramePr>
            <p:xfrm>
              <a:off x="2768" y="1661"/>
              <a:ext cx="22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469900" imgH="584200" progId="Equation.3">
                      <p:embed/>
                    </p:oleObj>
                  </mc:Choice>
                  <mc:Fallback>
                    <p:oleObj r:id="rId10" imgW="469900" imgH="5842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1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68" y="1661"/>
                            <a:ext cx="224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3" name="Oval 25"/>
              <p:cNvSpPr/>
              <p:nvPr/>
            </p:nvSpPr>
            <p:spPr>
              <a:xfrm>
                <a:off x="2669" y="1933"/>
                <a:ext cx="55" cy="56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aphicFrame>
            <p:nvGraphicFramePr>
              <p:cNvPr id="5125" name="Object 26"/>
              <p:cNvGraphicFramePr>
                <a:graphicFrameLocks noChangeAspect="1"/>
              </p:cNvGraphicFramePr>
              <p:nvPr/>
            </p:nvGraphicFramePr>
            <p:xfrm>
              <a:off x="2485" y="2750"/>
              <a:ext cx="21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444500" imgH="584200" progId="Equation.3">
                      <p:embed/>
                    </p:oleObj>
                  </mc:Choice>
                  <mc:Fallback>
                    <p:oleObj r:id="rId12" imgW="444500" imgH="5842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3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85" y="2750"/>
                            <a:ext cx="21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4" name="Oval 27"/>
              <p:cNvSpPr/>
              <p:nvPr/>
            </p:nvSpPr>
            <p:spPr>
              <a:xfrm>
                <a:off x="3580" y="2431"/>
                <a:ext cx="55" cy="56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aphicFrame>
            <p:nvGraphicFramePr>
              <p:cNvPr id="5126" name="Object 28"/>
              <p:cNvGraphicFramePr>
                <a:graphicFrameLocks noChangeAspect="1"/>
              </p:cNvGraphicFramePr>
              <p:nvPr/>
            </p:nvGraphicFramePr>
            <p:xfrm>
              <a:off x="2018" y="2469"/>
              <a:ext cx="223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457200" imgH="584200" progId="Equation.3">
                      <p:embed/>
                    </p:oleObj>
                  </mc:Choice>
                  <mc:Fallback>
                    <p:oleObj r:id="rId14" imgW="457200" imgH="5842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5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18" y="2469"/>
                            <a:ext cx="223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5" name="Oval 29"/>
              <p:cNvSpPr/>
              <p:nvPr/>
            </p:nvSpPr>
            <p:spPr>
              <a:xfrm>
                <a:off x="2263" y="2460"/>
                <a:ext cx="55" cy="56"/>
              </a:xfrm>
              <a:prstGeom prst="ellipse">
                <a:avLst/>
              </a:prstGeom>
              <a:solidFill>
                <a:srgbClr val="FF6600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graphicFrame>
            <p:nvGraphicFramePr>
              <p:cNvPr id="5127" name="Object 30"/>
              <p:cNvGraphicFramePr>
                <a:graphicFrameLocks noChangeAspect="1"/>
              </p:cNvGraphicFramePr>
              <p:nvPr/>
            </p:nvGraphicFramePr>
            <p:xfrm>
              <a:off x="3654" y="2423"/>
              <a:ext cx="23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469900" imgH="584200" progId="Equation.3">
                      <p:embed/>
                    </p:oleObj>
                  </mc:Choice>
                  <mc:Fallback>
                    <p:oleObj r:id="rId16" imgW="469900" imgH="5842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7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54" y="2423"/>
                            <a:ext cx="231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6" name="Rectangle 31"/>
              <p:cNvSpPr/>
              <p:nvPr/>
            </p:nvSpPr>
            <p:spPr>
              <a:xfrm>
                <a:off x="2313" y="1979"/>
                <a:ext cx="1293" cy="807"/>
              </a:xfrm>
              <a:prstGeom prst="rect">
                <a:avLst/>
              </a:prstGeom>
              <a:solidFill>
                <a:srgbClr val="FF0000">
                  <a:alpha val="25882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5147" name="Oval 32"/>
              <p:cNvSpPr/>
              <p:nvPr/>
            </p:nvSpPr>
            <p:spPr>
              <a:xfrm>
                <a:off x="2699" y="2749"/>
                <a:ext cx="55" cy="56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7" grpId="0"/>
      <p:bldP spid="13" grpId="0" bldLvl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05851"/>
              </p:ext>
            </p:extLst>
          </p:nvPr>
        </p:nvGraphicFramePr>
        <p:xfrm>
          <a:off x="951230" y="3070860"/>
          <a:ext cx="230977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190500" progId="Equation.DSMT4">
                  <p:embed/>
                </p:oleObj>
              </mc:Choice>
              <mc:Fallback>
                <p:oleObj name="Equation" r:id="rId2" imgW="1574800" imgH="190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230" y="3070860"/>
                        <a:ext cx="2309774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299598"/>
              </p:ext>
            </p:extLst>
          </p:nvPr>
        </p:nvGraphicFramePr>
        <p:xfrm>
          <a:off x="3561080" y="3088640"/>
          <a:ext cx="2363544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190500" progId="Equation.DSMT4">
                  <p:embed/>
                </p:oleObj>
              </mc:Choice>
              <mc:Fallback>
                <p:oleObj name="Equation" r:id="rId4" imgW="16256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080" y="3088640"/>
                        <a:ext cx="2363544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150763"/>
              </p:ext>
            </p:extLst>
          </p:nvPr>
        </p:nvGraphicFramePr>
        <p:xfrm>
          <a:off x="6172200" y="3105785"/>
          <a:ext cx="228537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190500" progId="Equation.DSMT4">
                  <p:embed/>
                </p:oleObj>
              </mc:Choice>
              <mc:Fallback>
                <p:oleObj name="Equation" r:id="rId6" imgW="15621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05785"/>
                        <a:ext cx="228537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54277"/>
              </p:ext>
            </p:extLst>
          </p:nvPr>
        </p:nvGraphicFramePr>
        <p:xfrm>
          <a:off x="1680210" y="3751580"/>
          <a:ext cx="2942590" cy="250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700" imgH="2159000" progId="Equation.DSMT4">
                  <p:embed/>
                </p:oleObj>
              </mc:Choice>
              <mc:Fallback>
                <p:oleObj name="Equation" r:id="rId8" imgW="25527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210" y="3751580"/>
                        <a:ext cx="2942590" cy="250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24563"/>
              </p:ext>
            </p:extLst>
          </p:nvPr>
        </p:nvGraphicFramePr>
        <p:xfrm>
          <a:off x="1619250" y="621030"/>
          <a:ext cx="1047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600" imgH="190500" progId="Equation.DSMT4">
                  <p:embed/>
                </p:oleObj>
              </mc:Choice>
              <mc:Fallback>
                <p:oleObj name="Equation" r:id="rId10" imgW="6096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21030"/>
                        <a:ext cx="1047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83432"/>
              </p:ext>
            </p:extLst>
          </p:nvPr>
        </p:nvGraphicFramePr>
        <p:xfrm>
          <a:off x="1443355" y="975995"/>
          <a:ext cx="5480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54500" imgH="596900" progId="Equation.DSMT4">
                  <p:embed/>
                </p:oleObj>
              </mc:Choice>
              <mc:Fallback>
                <p:oleObj name="Equation" r:id="rId12" imgW="4254500" imgH="596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55" y="975995"/>
                        <a:ext cx="54800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00838"/>
              </p:ext>
            </p:extLst>
          </p:nvPr>
        </p:nvGraphicFramePr>
        <p:xfrm>
          <a:off x="4572000" y="1894205"/>
          <a:ext cx="2543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51000" imgH="190500" progId="Equation.DSMT4">
                  <p:embed/>
                </p:oleObj>
              </mc:Choice>
              <mc:Fallback>
                <p:oleObj name="Equation" r:id="rId14" imgW="16510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94205"/>
                        <a:ext cx="2543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457200" y="59245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kumimoji="1" lang="en-US" altLang="zh-CN" sz="2800" b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2581275" y="57816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的分布函数为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490538" y="185959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求常数</a:t>
            </a:r>
          </a:p>
        </p:txBody>
      </p:sp>
      <p:graphicFrame>
        <p:nvGraphicFramePr>
          <p:cNvPr id="266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75199"/>
              </p:ext>
            </p:extLst>
          </p:nvPr>
        </p:nvGraphicFramePr>
        <p:xfrm>
          <a:off x="1607820" y="1864043"/>
          <a:ext cx="11080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35000" imgH="190500" progId="Equation.DSMT4">
                  <p:embed/>
                </p:oleObj>
              </mc:Choice>
              <mc:Fallback>
                <p:oleObj name="Equation" r:id="rId16" imgW="635000" imgH="190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820" y="1864043"/>
                        <a:ext cx="11080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4"/>
          <p:cNvSpPr txBox="1">
            <a:spLocks noChangeArrowheads="1"/>
          </p:cNvSpPr>
          <p:nvPr/>
        </p:nvSpPr>
        <p:spPr bwMode="auto">
          <a:xfrm>
            <a:off x="2714625" y="187388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的值及概率</a:t>
            </a:r>
          </a:p>
        </p:txBody>
      </p:sp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471488" y="2557780"/>
            <a:ext cx="3643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  由分布函数的性质</a:t>
            </a:r>
          </a:p>
        </p:txBody>
      </p:sp>
      <p:sp>
        <p:nvSpPr>
          <p:cNvPr id="284688" name="Text Box 16"/>
          <p:cNvSpPr txBox="1">
            <a:spLocks noChangeArrowheads="1"/>
          </p:cNvSpPr>
          <p:nvPr/>
        </p:nvSpPr>
        <p:spPr bwMode="auto">
          <a:xfrm>
            <a:off x="956945" y="384206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得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4700588" y="4447650"/>
            <a:ext cx="735012" cy="1059597"/>
          </a:xfrm>
          <a:prstGeom prst="rightArrow">
            <a:avLst>
              <a:gd name="adj1" fmla="val 48954"/>
              <a:gd name="adj2" fmla="val 107538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28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aphicFrame>
        <p:nvGraphicFramePr>
          <p:cNvPr id="146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109524"/>
              </p:ext>
            </p:extLst>
          </p:nvPr>
        </p:nvGraphicFramePr>
        <p:xfrm>
          <a:off x="5492115" y="4145280"/>
          <a:ext cx="1508125" cy="166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16000" imgH="1104900" progId="Equation.DSMT4">
                  <p:embed/>
                </p:oleObj>
              </mc:Choice>
              <mc:Fallback>
                <p:oleObj name="Equation" r:id="rId18" imgW="1016000" imgH="1104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115" y="4145280"/>
                        <a:ext cx="1508125" cy="1663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7" grpId="0" build="p" autoUpdateAnimBg="0"/>
      <p:bldP spid="284688" grpId="0" build="p" autoUpdateAnimBg="0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40925"/>
              </p:ext>
            </p:extLst>
          </p:nvPr>
        </p:nvGraphicFramePr>
        <p:xfrm>
          <a:off x="1619250" y="692785"/>
          <a:ext cx="1047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190500" progId="Equation.DSMT4">
                  <p:embed/>
                </p:oleObj>
              </mc:Choice>
              <mc:Fallback>
                <p:oleObj name="Equation" r:id="rId2" imgW="6096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785"/>
                        <a:ext cx="10477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19621"/>
              </p:ext>
            </p:extLst>
          </p:nvPr>
        </p:nvGraphicFramePr>
        <p:xfrm>
          <a:off x="1443355" y="1004570"/>
          <a:ext cx="5999480" cy="101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54500" imgH="596900" progId="Equation.DSMT4">
                  <p:embed/>
                </p:oleObj>
              </mc:Choice>
              <mc:Fallback>
                <p:oleObj name="Equation" r:id="rId4" imgW="4254500" imgH="596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355" y="1004570"/>
                        <a:ext cx="5999480" cy="101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19275"/>
              </p:ext>
            </p:extLst>
          </p:nvPr>
        </p:nvGraphicFramePr>
        <p:xfrm>
          <a:off x="4558030" y="2088515"/>
          <a:ext cx="2543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1000" imgH="190500" progId="Equation.DSMT4">
                  <p:embed/>
                </p:oleObj>
              </mc:Choice>
              <mc:Fallback>
                <p:oleObj name="Equation" r:id="rId6" imgW="16510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030" y="2088515"/>
                        <a:ext cx="2543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457200" y="66421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</a:t>
            </a:r>
            <a:r>
              <a:rPr kumimoji="1" lang="en-US" altLang="zh-CN" sz="2800" b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</a:p>
        </p:txBody>
      </p:sp>
      <p:sp>
        <p:nvSpPr>
          <p:cNvPr id="27654" name="Text Box 11"/>
          <p:cNvSpPr txBox="1">
            <a:spLocks noChangeArrowheads="1"/>
          </p:cNvSpPr>
          <p:nvPr/>
        </p:nvSpPr>
        <p:spPr bwMode="auto">
          <a:xfrm>
            <a:off x="2581275" y="64992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的分布函数为</a:t>
            </a:r>
          </a:p>
        </p:txBody>
      </p:sp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490538" y="200310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求常数</a:t>
            </a:r>
          </a:p>
        </p:txBody>
      </p:sp>
      <p:graphicFrame>
        <p:nvGraphicFramePr>
          <p:cNvPr id="2765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101232"/>
              </p:ext>
            </p:extLst>
          </p:nvPr>
        </p:nvGraphicFramePr>
        <p:xfrm>
          <a:off x="1679575" y="2079308"/>
          <a:ext cx="11080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5000" imgH="190500" progId="Equation.DSMT4">
                  <p:embed/>
                </p:oleObj>
              </mc:Choice>
              <mc:Fallback>
                <p:oleObj name="Equation" r:id="rId8" imgW="635000" imgH="190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079308"/>
                        <a:ext cx="11080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4"/>
          <p:cNvSpPr txBox="1">
            <a:spLocks noChangeArrowheads="1"/>
          </p:cNvSpPr>
          <p:nvPr/>
        </p:nvSpPr>
        <p:spPr bwMode="auto">
          <a:xfrm>
            <a:off x="2714625" y="201739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的值及概率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71488" y="2794635"/>
            <a:ext cx="3643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  则分布函数为</a:t>
            </a: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46228"/>
              </p:ext>
            </p:extLst>
          </p:nvPr>
        </p:nvGraphicFramePr>
        <p:xfrm>
          <a:off x="1348105" y="3285490"/>
          <a:ext cx="6038850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30700" imgH="596900" progId="Equation.DSMT4">
                  <p:embed/>
                </p:oleObj>
              </mc:Choice>
              <mc:Fallback>
                <p:oleObj name="Equation" r:id="rId10" imgW="4330700" imgH="596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105" y="3285490"/>
                        <a:ext cx="6038850" cy="999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84904"/>
              </p:ext>
            </p:extLst>
          </p:nvPr>
        </p:nvGraphicFramePr>
        <p:xfrm>
          <a:off x="1332230" y="4442460"/>
          <a:ext cx="3777615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01900" imgH="215900" progId="Equation.DSMT4">
                  <p:embed/>
                </p:oleObj>
              </mc:Choice>
              <mc:Fallback>
                <p:oleObj name="Equation" r:id="rId12" imgW="2501900" imgH="215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30" y="4442460"/>
                        <a:ext cx="3777615" cy="488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012162"/>
              </p:ext>
            </p:extLst>
          </p:nvPr>
        </p:nvGraphicFramePr>
        <p:xfrm>
          <a:off x="3676015" y="5043170"/>
          <a:ext cx="4012565" cy="9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08300" imgH="596900" progId="Equation.DSMT4">
                  <p:embed/>
                </p:oleObj>
              </mc:Choice>
              <mc:Fallback>
                <p:oleObj name="Equation" r:id="rId14" imgW="2908300" imgH="596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015" y="5043170"/>
                        <a:ext cx="4012565" cy="953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639EF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639EF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639EF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639EF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639EF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639EF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en-US" altLang="zh-CN" sz="2600" dirty="0">
                <a:solidFill>
                  <a:srgbClr val="639EF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</a:t>
            </a:r>
            <a:r>
              <a:rPr lang="zh-CN" altLang="en-US" sz="2600" dirty="0">
                <a:solidFill>
                  <a:srgbClr val="639EF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[填空1]</a:t>
            </a:r>
            <a:r>
              <a:rPr lang="zh-CN" altLang="en-US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45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sp>
        <p:nvSpPr>
          <p:cNvPr id="28676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083" y="1088708"/>
            <a:ext cx="504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假设随机变量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X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的概率密度为</a:t>
            </a:r>
          </a:p>
        </p:txBody>
      </p:sp>
      <p:graphicFrame>
        <p:nvGraphicFramePr>
          <p:cNvPr id="28682" name="Object 47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83850516"/>
              </p:ext>
            </p:extLst>
          </p:nvPr>
        </p:nvGraphicFramePr>
        <p:xfrm>
          <a:off x="3347720" y="1557020"/>
          <a:ext cx="3486785" cy="148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92400" imgH="1104900" progId="Equation.DSMT4">
                  <p:embed/>
                </p:oleObj>
              </mc:Choice>
              <mc:Fallback>
                <p:oleObj name="Equation" r:id="rId20" imgW="2692400" imgH="11049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720" y="1557020"/>
                        <a:ext cx="3486785" cy="1489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8313" y="2995930"/>
            <a:ext cx="2058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令</a:t>
            </a:r>
          </a:p>
        </p:txBody>
      </p:sp>
      <p:sp>
        <p:nvSpPr>
          <p:cNvPr id="28678" name="Text Box 1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35325" y="3010218"/>
            <a:ext cx="5800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为二维随机变量</a:t>
            </a:r>
            <a:r>
              <a:rPr kumimoji="1" lang="en-US" altLang="zh-CN" sz="2800" dirty="0">
                <a:latin typeface="+mn-lt"/>
                <a:ea typeface="等线" panose="02010600030101010101" pitchFamily="2" charset="-122"/>
              </a:rPr>
              <a:t>( </a:t>
            </a:r>
            <a:r>
              <a:rPr kumimoji="1" lang="en-US" altLang="zh-CN" sz="2800" i="1" dirty="0">
                <a:latin typeface="+mn-lt"/>
                <a:ea typeface="等线" panose="02010600030101010101" pitchFamily="2" charset="-122"/>
              </a:rPr>
              <a:t>X</a:t>
            </a:r>
            <a:r>
              <a:rPr kumimoji="1" lang="en-US" altLang="zh-CN" sz="2800" dirty="0">
                <a:latin typeface="+mn-lt"/>
                <a:ea typeface="等线" panose="02010600030101010101" pitchFamily="2" charset="-122"/>
              </a:rPr>
              <a:t>,</a:t>
            </a:r>
            <a:r>
              <a:rPr kumimoji="1" lang="en-US" altLang="zh-CN" sz="2800" i="1" dirty="0">
                <a:latin typeface="+mn-lt"/>
                <a:ea typeface="等线" panose="02010600030101010101" pitchFamily="2" charset="-122"/>
              </a:rPr>
              <a:t>Y </a:t>
            </a:r>
            <a:r>
              <a:rPr kumimoji="1" lang="en-US" altLang="zh-CN" sz="2800" dirty="0">
                <a:latin typeface="+mn-lt"/>
                <a:ea typeface="等线" panose="02010600030101010101" pitchFamily="2" charset="-122"/>
              </a:rPr>
              <a:t>)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的分布函数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</p:txBody>
      </p:sp>
      <p:sp>
        <p:nvSpPr>
          <p:cNvPr id="28681" name="TextBox 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55506" y="3629623"/>
            <a:ext cx="228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则               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</a:p>
        </p:txBody>
      </p:sp>
      <p:graphicFrame>
        <p:nvGraphicFramePr>
          <p:cNvPr id="28683" name="Object 48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695515888"/>
              </p:ext>
            </p:extLst>
          </p:nvPr>
        </p:nvGraphicFramePr>
        <p:xfrm>
          <a:off x="900430" y="3017520"/>
          <a:ext cx="111442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900" imgH="241300" progId="Equation.DSMT4">
                  <p:embed/>
                </p:oleObj>
              </mc:Choice>
              <mc:Fallback>
                <p:oleObj name="Equation" r:id="rId22" imgW="723900" imgH="2413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" y="3017520"/>
                        <a:ext cx="1114425" cy="438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49"/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467051893"/>
              </p:ext>
            </p:extLst>
          </p:nvPr>
        </p:nvGraphicFramePr>
        <p:xfrm>
          <a:off x="2138680" y="3056890"/>
          <a:ext cx="119380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49300" imgH="266700" progId="Equation.DSMT4">
                  <p:embed/>
                </p:oleObj>
              </mc:Choice>
              <mc:Fallback>
                <p:oleObj name="Equation" r:id="rId24" imgW="749300" imgH="2667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680" y="3056890"/>
                        <a:ext cx="1193800" cy="49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5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27262824"/>
              </p:ext>
            </p:extLst>
          </p:nvPr>
        </p:nvGraphicFramePr>
        <p:xfrm>
          <a:off x="953770" y="3444875"/>
          <a:ext cx="1243965" cy="786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65200" imgH="584200" progId="Equation.DSMT4">
                  <p:embed/>
                </p:oleObj>
              </mc:Choice>
              <mc:Fallback>
                <p:oleObj name="Equation" r:id="rId26" imgW="965200" imgH="584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770" y="3444875"/>
                        <a:ext cx="1243965" cy="786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2391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 descr="tmp500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07315" y="404495"/>
            <a:ext cx="58070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32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二、二维离散型随机变量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kumimoji="1" lang="en-US" altLang="zh-CN" sz="2800" b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若二维随机变量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13883"/>
              </p:ext>
            </p:extLst>
          </p:nvPr>
        </p:nvGraphicFramePr>
        <p:xfrm>
          <a:off x="4186238" y="1114425"/>
          <a:ext cx="1023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190500" progId="Equation.DSMT4">
                  <p:embed/>
                </p:oleObj>
              </mc:Choice>
              <mc:Fallback>
                <p:oleObj name="Equation" r:id="rId2" imgW="6096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1114425"/>
                        <a:ext cx="1023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5105400" y="105251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的所有可能取值</a:t>
            </a:r>
          </a:p>
        </p:txBody>
      </p:sp>
      <p:graphicFrame>
        <p:nvGraphicFramePr>
          <p:cNvPr id="287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021597"/>
              </p:ext>
            </p:extLst>
          </p:nvPr>
        </p:nvGraphicFramePr>
        <p:xfrm>
          <a:off x="7666038" y="1069975"/>
          <a:ext cx="1200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54000" progId="Equation.DSMT4">
                  <p:embed/>
                </p:oleObj>
              </mc:Choice>
              <mc:Fallback>
                <p:oleObj name="Equation" r:id="rId4" imgW="7366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1069975"/>
                        <a:ext cx="1200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425190"/>
              </p:ext>
            </p:extLst>
          </p:nvPr>
        </p:nvGraphicFramePr>
        <p:xfrm>
          <a:off x="351473" y="1622108"/>
          <a:ext cx="1697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500" imgH="190500" progId="Equation.DSMT4">
                  <p:embed/>
                </p:oleObj>
              </mc:Choice>
              <mc:Fallback>
                <p:oleObj name="Equation" r:id="rId6" imgW="1079500" imgH="190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3" y="1622108"/>
                        <a:ext cx="1697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1972310" y="1560195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是有限对或可列无限多对时，则称</a:t>
            </a:r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84402"/>
              </p:ext>
            </p:extLst>
          </p:nvPr>
        </p:nvGraphicFramePr>
        <p:xfrm>
          <a:off x="7431723" y="1606550"/>
          <a:ext cx="1023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00" imgH="190500" progId="Equation.DSMT4">
                  <p:embed/>
                </p:oleObj>
              </mc:Choice>
              <mc:Fallback>
                <p:oleObj name="Equation" r:id="rId8" imgW="6096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723" y="1606550"/>
                        <a:ext cx="1023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4" name="Text Box 10"/>
          <p:cNvSpPr txBox="1">
            <a:spLocks noChangeArrowheads="1"/>
          </p:cNvSpPr>
          <p:nvPr/>
        </p:nvSpPr>
        <p:spPr bwMode="auto">
          <a:xfrm>
            <a:off x="8373110" y="159353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257493" y="2108835"/>
            <a:ext cx="3814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二维离散型随机变量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457200" y="28019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</a:p>
        </p:txBody>
      </p:sp>
      <p:graphicFrame>
        <p:nvGraphicFramePr>
          <p:cNvPr id="2877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96145"/>
              </p:ext>
            </p:extLst>
          </p:nvPr>
        </p:nvGraphicFramePr>
        <p:xfrm>
          <a:off x="1698625" y="2835275"/>
          <a:ext cx="3863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54300" imgH="254000" progId="Equation.DSMT4">
                  <p:embed/>
                </p:oleObj>
              </mc:Choice>
              <mc:Fallback>
                <p:oleObj name="Equation" r:id="rId10" imgW="26543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835275"/>
                        <a:ext cx="38639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44514"/>
              </p:ext>
            </p:extLst>
          </p:nvPr>
        </p:nvGraphicFramePr>
        <p:xfrm>
          <a:off x="6532563" y="2863850"/>
          <a:ext cx="1697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500" imgH="190500" progId="Equation.DSMT4">
                  <p:embed/>
                </p:oleObj>
              </mc:Choice>
              <mc:Fallback>
                <p:oleObj name="Equation" r:id="rId12" imgW="10795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2863850"/>
                        <a:ext cx="16970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5381625" y="28162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，其中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152400" y="342201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并且</a:t>
            </a:r>
          </a:p>
        </p:txBody>
      </p:sp>
      <p:graphicFrame>
        <p:nvGraphicFramePr>
          <p:cNvPr id="2877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86072"/>
              </p:ext>
            </p:extLst>
          </p:nvPr>
        </p:nvGraphicFramePr>
        <p:xfrm>
          <a:off x="1019175" y="3241358"/>
          <a:ext cx="17097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0" imgH="609600" progId="Equation.DSMT4">
                  <p:embed/>
                </p:oleObj>
              </mc:Choice>
              <mc:Fallback>
                <p:oleObj name="Equation" r:id="rId14" imgW="1143000" imgH="609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241358"/>
                        <a:ext cx="17097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2" name="Text Box 18"/>
          <p:cNvSpPr txBox="1">
            <a:spLocks noChangeArrowheads="1"/>
          </p:cNvSpPr>
          <p:nvPr/>
        </p:nvSpPr>
        <p:spPr bwMode="auto">
          <a:xfrm>
            <a:off x="2590800" y="342233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，则称</a:t>
            </a:r>
          </a:p>
        </p:txBody>
      </p:sp>
      <p:graphicFrame>
        <p:nvGraphicFramePr>
          <p:cNvPr id="2877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276412"/>
              </p:ext>
            </p:extLst>
          </p:nvPr>
        </p:nvGraphicFramePr>
        <p:xfrm>
          <a:off x="3776663" y="3411220"/>
          <a:ext cx="4397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800" imgH="254000" progId="Equation.DSMT4">
                  <p:embed/>
                </p:oleObj>
              </mc:Choice>
              <mc:Fallback>
                <p:oleObj name="Equation" r:id="rId16" imgW="177800" imgH="25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411220"/>
                        <a:ext cx="4397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4114800" y="3422333"/>
            <a:ext cx="384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为二维离散型随机变量</a:t>
            </a:r>
          </a:p>
        </p:txBody>
      </p:sp>
      <p:graphicFrame>
        <p:nvGraphicFramePr>
          <p:cNvPr id="2877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86124"/>
              </p:ext>
            </p:extLst>
          </p:nvPr>
        </p:nvGraphicFramePr>
        <p:xfrm>
          <a:off x="7747000" y="3457258"/>
          <a:ext cx="1023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9600" imgH="190500" progId="Equation.DSMT4">
                  <p:embed/>
                </p:oleObj>
              </mc:Choice>
              <mc:Fallback>
                <p:oleObj name="Equation" r:id="rId18" imgW="609600" imgH="190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3457258"/>
                        <a:ext cx="1023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6" name="Text Box 22"/>
          <p:cNvSpPr txBox="1">
            <a:spLocks noChangeArrowheads="1"/>
          </p:cNvSpPr>
          <p:nvPr/>
        </p:nvSpPr>
        <p:spPr bwMode="auto">
          <a:xfrm>
            <a:off x="224473" y="4137978"/>
            <a:ext cx="8316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分布律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，或随机变量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联合分布律</a:t>
            </a:r>
            <a:r>
              <a:rPr kumimoji="1" lang="en-US" altLang="zh-CN" sz="2800" b="1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kumimoji="1" lang="en-US" altLang="zh-CN" sz="28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43" name="AutoShape 17"/>
          <p:cNvSpPr>
            <a:spLocks noChangeArrowheads="1"/>
          </p:cNvSpPr>
          <p:nvPr/>
        </p:nvSpPr>
        <p:spPr bwMode="auto">
          <a:xfrm>
            <a:off x="468630" y="4942205"/>
            <a:ext cx="8197215" cy="1359535"/>
          </a:xfrm>
          <a:prstGeom prst="foldedCorner">
            <a:avLst>
              <a:gd name="adj" fmla="val 6569"/>
            </a:avLst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</p:spPr>
        <p:txBody>
          <a:bodyPr wrap="none" lIns="126000" tIns="118800" rIns="126000" bIns="118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一维离散型随机变量</a:t>
            </a:r>
            <a:r>
              <a:rPr kumimoji="1" lang="en-US" altLang="zh-CN" sz="2400" b="1" i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zh-CN" altLang="en-US" sz="2400" b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的分布律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且满足</a:t>
            </a:r>
          </a:p>
        </p:txBody>
      </p:sp>
      <p:graphicFrame>
        <p:nvGraphicFramePr>
          <p:cNvPr id="3074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368377"/>
              </p:ext>
            </p:extLst>
          </p:nvPr>
        </p:nvGraphicFramePr>
        <p:xfrm>
          <a:off x="4876165" y="5033010"/>
          <a:ext cx="339026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03500" imgH="254000" progId="Equation.DSMT4">
                  <p:embed/>
                </p:oleObj>
              </mc:Choice>
              <mc:Fallback>
                <p:oleObj name="Equation" r:id="rId20" imgW="2603500" imgH="254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165" y="5033010"/>
                        <a:ext cx="3390265" cy="499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30131"/>
              </p:ext>
            </p:extLst>
          </p:nvPr>
        </p:nvGraphicFramePr>
        <p:xfrm>
          <a:off x="1823085" y="5420360"/>
          <a:ext cx="2309495" cy="81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82700" imgH="431800" progId="Equation.DSMT4">
                  <p:embed/>
                </p:oleObj>
              </mc:Choice>
              <mc:Fallback>
                <p:oleObj name="Equation" r:id="rId22" imgW="1282700" imgH="43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085" y="5420360"/>
                        <a:ext cx="2309495" cy="81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7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7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7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7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 autoUpdateAnimBg="0"/>
      <p:bldP spid="287749" grpId="0" build="p" autoUpdateAnimBg="0"/>
      <p:bldP spid="287752" grpId="0" build="p" autoUpdateAnimBg="0"/>
      <p:bldP spid="287754" grpId="0" build="p" autoUpdateAnimBg="0"/>
      <p:bldP spid="287755" grpId="0" build="p" autoUpdateAnimBg="0"/>
      <p:bldP spid="287756" grpId="0" build="p" autoUpdateAnimBg="0"/>
      <p:bldP spid="287759" grpId="0" build="p" autoUpdateAnimBg="0"/>
      <p:bldP spid="287760" grpId="0" build="p" autoUpdateAnimBg="0"/>
      <p:bldP spid="287762" grpId="0" build="p" autoUpdateAnimBg="0"/>
      <p:bldP spid="287764" grpId="0" build="p" autoUpdateAnimBg="0"/>
      <p:bldP spid="28776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72901"/>
              </p:ext>
            </p:extLst>
          </p:nvPr>
        </p:nvGraphicFramePr>
        <p:xfrm>
          <a:off x="2717800" y="1182370"/>
          <a:ext cx="350139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465" imgH="355600" progId="Equation.DSMT4">
                  <p:embed/>
                </p:oleObj>
              </mc:Choice>
              <mc:Fallback>
                <p:oleObj name="Equation" r:id="rId2" imgW="1688465" imgH="35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1182370"/>
                        <a:ext cx="3501390" cy="791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39750" y="620078"/>
            <a:ext cx="7561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二维离散型随机变量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分布律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具有性质</a:t>
            </a:r>
          </a:p>
        </p:txBody>
      </p:sp>
      <p:sp>
        <p:nvSpPr>
          <p:cNvPr id="47" name="Rectangle 21"/>
          <p:cNvSpPr>
            <a:spLocks noChangeArrowheads="1"/>
          </p:cNvSpPr>
          <p:nvPr/>
        </p:nvSpPr>
        <p:spPr bwMode="auto">
          <a:xfrm>
            <a:off x="539750" y="1918653"/>
            <a:ext cx="7780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也可用表格来表示随机变量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联合分布律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  </a:t>
            </a:r>
          </a:p>
        </p:txBody>
      </p:sp>
      <p:grpSp>
        <p:nvGrpSpPr>
          <p:cNvPr id="2" name="Group 42"/>
          <p:cNvGrpSpPr/>
          <p:nvPr/>
        </p:nvGrpSpPr>
        <p:grpSpPr bwMode="auto">
          <a:xfrm>
            <a:off x="890905" y="2809240"/>
            <a:ext cx="7028815" cy="3168015"/>
            <a:chOff x="505" y="1897"/>
            <a:chExt cx="4581" cy="2268"/>
          </a:xfrm>
        </p:grpSpPr>
        <p:grpSp>
          <p:nvGrpSpPr>
            <p:cNvPr id="31750" name="Group 3"/>
            <p:cNvGrpSpPr/>
            <p:nvPr/>
          </p:nvGrpSpPr>
          <p:grpSpPr bwMode="auto">
            <a:xfrm>
              <a:off x="505" y="1897"/>
              <a:ext cx="4581" cy="2268"/>
              <a:chOff x="794" y="1253"/>
              <a:chExt cx="4581" cy="2268"/>
            </a:xfrm>
          </p:grpSpPr>
          <p:sp>
            <p:nvSpPr>
              <p:cNvPr id="31767" name="Line 4"/>
              <p:cNvSpPr>
                <a:spLocks noChangeShapeType="1"/>
              </p:cNvSpPr>
              <p:nvPr/>
            </p:nvSpPr>
            <p:spPr bwMode="auto">
              <a:xfrm>
                <a:off x="794" y="1253"/>
                <a:ext cx="4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31768" name="Line 5"/>
              <p:cNvSpPr>
                <a:spLocks noChangeShapeType="1"/>
              </p:cNvSpPr>
              <p:nvPr/>
            </p:nvSpPr>
            <p:spPr bwMode="auto">
              <a:xfrm flipV="1">
                <a:off x="794" y="1661"/>
                <a:ext cx="45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31769" name="Line 6"/>
              <p:cNvSpPr>
                <a:spLocks noChangeShapeType="1"/>
              </p:cNvSpPr>
              <p:nvPr/>
            </p:nvSpPr>
            <p:spPr bwMode="auto">
              <a:xfrm>
                <a:off x="839" y="1298"/>
                <a:ext cx="680" cy="3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31770" name="Line 7"/>
              <p:cNvSpPr>
                <a:spLocks noChangeShapeType="1"/>
              </p:cNvSpPr>
              <p:nvPr/>
            </p:nvSpPr>
            <p:spPr bwMode="auto">
              <a:xfrm flipH="1">
                <a:off x="1519" y="1253"/>
                <a:ext cx="0" cy="22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31771" name="Line 8"/>
              <p:cNvSpPr>
                <a:spLocks noChangeShapeType="1"/>
              </p:cNvSpPr>
              <p:nvPr/>
            </p:nvSpPr>
            <p:spPr bwMode="auto">
              <a:xfrm>
                <a:off x="839" y="3521"/>
                <a:ext cx="4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aphicFrame>
          <p:nvGraphicFramePr>
            <p:cNvPr id="31751" name="Object 13"/>
            <p:cNvGraphicFramePr>
              <a:graphicFrameLocks noChangeAspect="1"/>
            </p:cNvGraphicFramePr>
            <p:nvPr/>
          </p:nvGraphicFramePr>
          <p:xfrm>
            <a:off x="930" y="1917"/>
            <a:ext cx="26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800" imgH="127000" progId="Equation.DSMT4">
                    <p:embed/>
                  </p:oleObj>
                </mc:Choice>
                <mc:Fallback>
                  <p:oleObj name="Equation" r:id="rId4" imgW="177800" imgH="127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917"/>
                          <a:ext cx="26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27"/>
            <p:cNvGraphicFramePr>
              <a:graphicFrameLocks noChangeAspect="1"/>
            </p:cNvGraphicFramePr>
            <p:nvPr/>
          </p:nvGraphicFramePr>
          <p:xfrm>
            <a:off x="585" y="2080"/>
            <a:ext cx="22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" imgH="127000" progId="Equation.DSMT4">
                    <p:embed/>
                  </p:oleObj>
                </mc:Choice>
                <mc:Fallback>
                  <p:oleObj name="Equation" r:id="rId6" imgW="127000" imgH="1270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2080"/>
                          <a:ext cx="223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28"/>
            <p:cNvGraphicFramePr>
              <a:graphicFrameLocks noChangeAspect="1"/>
            </p:cNvGraphicFramePr>
            <p:nvPr/>
          </p:nvGraphicFramePr>
          <p:xfrm>
            <a:off x="1601" y="1962"/>
            <a:ext cx="298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454900" imgH="622300" progId="Equation.DSMT4">
                    <p:embed/>
                  </p:oleObj>
                </mc:Choice>
                <mc:Fallback>
                  <p:oleObj name="Equation" r:id="rId8" imgW="7454900" imgH="6223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1962"/>
                          <a:ext cx="298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29"/>
            <p:cNvGraphicFramePr>
              <a:graphicFrameLocks noChangeAspect="1"/>
            </p:cNvGraphicFramePr>
            <p:nvPr/>
          </p:nvGraphicFramePr>
          <p:xfrm>
            <a:off x="1539" y="2398"/>
            <a:ext cx="310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759700" imgH="622300" progId="Equation.DSMT4">
                    <p:embed/>
                  </p:oleObj>
                </mc:Choice>
                <mc:Fallback>
                  <p:oleObj name="Equation" r:id="rId10" imgW="7759700" imgH="6223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2398"/>
                          <a:ext cx="310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30"/>
            <p:cNvGraphicFramePr>
              <a:graphicFrameLocks noChangeAspect="1"/>
            </p:cNvGraphicFramePr>
            <p:nvPr/>
          </p:nvGraphicFramePr>
          <p:xfrm>
            <a:off x="1537" y="2761"/>
            <a:ext cx="313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823200" imgH="622300" progId="Equation.DSMT4">
                    <p:embed/>
                  </p:oleObj>
                </mc:Choice>
                <mc:Fallback>
                  <p:oleObj name="Equation" r:id="rId12" imgW="7823200" imgH="6223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2761"/>
                          <a:ext cx="313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31"/>
            <p:cNvGraphicFramePr>
              <a:graphicFrameLocks noChangeAspect="1"/>
            </p:cNvGraphicFramePr>
            <p:nvPr/>
          </p:nvGraphicFramePr>
          <p:xfrm>
            <a:off x="1647" y="3193"/>
            <a:ext cx="5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400" imgH="406400" progId="Equation.DSMT4">
                    <p:embed/>
                  </p:oleObj>
                </mc:Choice>
                <mc:Fallback>
                  <p:oleObj name="Equation" r:id="rId14" imgW="25400" imgH="4064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7" y="3193"/>
                          <a:ext cx="5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32"/>
            <p:cNvGraphicFramePr>
              <a:graphicFrameLocks noChangeAspect="1"/>
            </p:cNvGraphicFramePr>
            <p:nvPr/>
          </p:nvGraphicFramePr>
          <p:xfrm>
            <a:off x="2436" y="3194"/>
            <a:ext cx="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400" imgH="406400" progId="Equation.DSMT4">
                    <p:embed/>
                  </p:oleObj>
                </mc:Choice>
                <mc:Fallback>
                  <p:oleObj name="Equation" r:id="rId16" imgW="25400" imgH="4064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3194"/>
                          <a:ext cx="5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33"/>
            <p:cNvGraphicFramePr>
              <a:graphicFrameLocks noChangeAspect="1"/>
            </p:cNvGraphicFramePr>
            <p:nvPr/>
          </p:nvGraphicFramePr>
          <p:xfrm>
            <a:off x="3815" y="3191"/>
            <a:ext cx="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400" imgH="406400" progId="Equation.DSMT4">
                    <p:embed/>
                  </p:oleObj>
                </mc:Choice>
                <mc:Fallback>
                  <p:oleObj name="Equation" r:id="rId18" imgW="25400" imgH="4064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3191"/>
                          <a:ext cx="5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34"/>
            <p:cNvGraphicFramePr>
              <a:graphicFrameLocks noChangeAspect="1"/>
            </p:cNvGraphicFramePr>
            <p:nvPr/>
          </p:nvGraphicFramePr>
          <p:xfrm>
            <a:off x="1551" y="3432"/>
            <a:ext cx="310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759700" imgH="698500" progId="Equation.DSMT4">
                    <p:embed/>
                  </p:oleObj>
                </mc:Choice>
                <mc:Fallback>
                  <p:oleObj name="Equation" r:id="rId20" imgW="7759700" imgH="6985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3432"/>
                          <a:ext cx="310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35"/>
            <p:cNvGraphicFramePr>
              <a:graphicFrameLocks noChangeAspect="1"/>
            </p:cNvGraphicFramePr>
            <p:nvPr/>
          </p:nvGraphicFramePr>
          <p:xfrm>
            <a:off x="1655" y="3840"/>
            <a:ext cx="5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5400" imgH="406400" progId="Equation.DSMT4">
                    <p:embed/>
                  </p:oleObj>
                </mc:Choice>
                <mc:Fallback>
                  <p:oleObj name="Equation" r:id="rId22" imgW="25400" imgH="4064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840"/>
                          <a:ext cx="5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36"/>
            <p:cNvGraphicFramePr>
              <a:graphicFrameLocks noChangeAspect="1"/>
            </p:cNvGraphicFramePr>
            <p:nvPr/>
          </p:nvGraphicFramePr>
          <p:xfrm>
            <a:off x="2444" y="3841"/>
            <a:ext cx="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5400" imgH="406400" progId="Equation.DSMT4">
                    <p:embed/>
                  </p:oleObj>
                </mc:Choice>
                <mc:Fallback>
                  <p:oleObj name="Equation" r:id="rId24" imgW="25400" imgH="4064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3841"/>
                          <a:ext cx="5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37"/>
            <p:cNvGraphicFramePr>
              <a:graphicFrameLocks noChangeAspect="1"/>
            </p:cNvGraphicFramePr>
            <p:nvPr/>
          </p:nvGraphicFramePr>
          <p:xfrm>
            <a:off x="3823" y="3838"/>
            <a:ext cx="5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5400" imgH="406400" progId="Equation.DSMT4">
                    <p:embed/>
                  </p:oleObj>
                </mc:Choice>
                <mc:Fallback>
                  <p:oleObj name="Equation" r:id="rId26" imgW="25400" imgH="4064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3" y="3838"/>
                          <a:ext cx="58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38"/>
            <p:cNvGraphicFramePr>
              <a:graphicFrameLocks noChangeAspect="1"/>
            </p:cNvGraphicFramePr>
            <p:nvPr/>
          </p:nvGraphicFramePr>
          <p:xfrm>
            <a:off x="801" y="2392"/>
            <a:ext cx="225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44500" imgH="1524000" progId="Equation.DSMT4">
                    <p:embed/>
                  </p:oleObj>
                </mc:Choice>
                <mc:Fallback>
                  <p:oleObj name="Equation" r:id="rId28" imgW="444500" imgH="15240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392"/>
                          <a:ext cx="225" cy="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39"/>
            <p:cNvGraphicFramePr>
              <a:graphicFrameLocks noChangeAspect="1"/>
            </p:cNvGraphicFramePr>
            <p:nvPr/>
          </p:nvGraphicFramePr>
          <p:xfrm>
            <a:off x="811" y="3183"/>
            <a:ext cx="1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90500" imgH="533400" progId="Equation.DSMT4">
                    <p:embed/>
                  </p:oleObj>
                </mc:Choice>
                <mc:Fallback>
                  <p:oleObj name="Equation" r:id="rId30" imgW="190500" imgH="533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" y="3183"/>
                          <a:ext cx="1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40"/>
            <p:cNvGraphicFramePr>
              <a:graphicFrameLocks noChangeAspect="1"/>
            </p:cNvGraphicFramePr>
            <p:nvPr/>
          </p:nvGraphicFramePr>
          <p:xfrm>
            <a:off x="829" y="3430"/>
            <a:ext cx="22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44500" imgH="698500" progId="Equation.DSMT4">
                    <p:embed/>
                  </p:oleObj>
                </mc:Choice>
                <mc:Fallback>
                  <p:oleObj name="Equation" r:id="rId32" imgW="444500" imgH="6985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" y="3430"/>
                          <a:ext cx="22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41"/>
            <p:cNvGraphicFramePr>
              <a:graphicFrameLocks noChangeAspect="1"/>
            </p:cNvGraphicFramePr>
            <p:nvPr/>
          </p:nvGraphicFramePr>
          <p:xfrm>
            <a:off x="823" y="3838"/>
            <a:ext cx="12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90500" imgH="533400" progId="Equation.DSMT4">
                    <p:embed/>
                  </p:oleObj>
                </mc:Choice>
                <mc:Fallback>
                  <p:oleObj name="Equation" r:id="rId34" imgW="190500" imgH="5334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3838"/>
                          <a:ext cx="12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61938" y="764540"/>
            <a:ext cx="85582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　把一枚均匀硬币抛掷三次，设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X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为三次抛掷中正面出现的次数 ，而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Y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为正面出现次数与反面出现次数之差的绝对值 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求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(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X ,Y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)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的分布律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4313" y="2463165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755650" y="2420303"/>
            <a:ext cx="2145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=0, 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=3}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84213" y="3285490"/>
            <a:ext cx="23050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=1, 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=1}</a:t>
            </a:r>
            <a:r>
              <a:rPr kumimoji="1" lang="en-US" altLang="zh-CN" sz="3200" b="1">
                <a:latin typeface="等线" panose="02010600030101010101" pitchFamily="2" charset="-122"/>
                <a:ea typeface="等线" panose="02010600030101010101" pitchFamily="2" charset="-122"/>
              </a:rPr>
              <a:t>              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84530" y="4439920"/>
            <a:ext cx="24955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=2, 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=1}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84213" y="5301615"/>
            <a:ext cx="2145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P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=3, 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=3}</a:t>
            </a: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5797550" y="2780665"/>
            <a:ext cx="2447925" cy="2665413"/>
            <a:chOff x="3878" y="1616"/>
            <a:chExt cx="1542" cy="1679"/>
          </a:xfrm>
        </p:grpSpPr>
        <p:sp>
          <p:nvSpPr>
            <p:cNvPr id="32785" name="Line 9"/>
            <p:cNvSpPr>
              <a:spLocks noChangeShapeType="1"/>
            </p:cNvSpPr>
            <p:nvPr/>
          </p:nvSpPr>
          <p:spPr bwMode="auto">
            <a:xfrm>
              <a:off x="3922" y="1616"/>
              <a:ext cx="1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786" name="Line 10"/>
            <p:cNvSpPr>
              <a:spLocks noChangeShapeType="1"/>
            </p:cNvSpPr>
            <p:nvPr/>
          </p:nvSpPr>
          <p:spPr bwMode="auto">
            <a:xfrm flipV="1">
              <a:off x="3922" y="1934"/>
              <a:ext cx="1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787" name="Line 11"/>
            <p:cNvSpPr>
              <a:spLocks noChangeShapeType="1"/>
            </p:cNvSpPr>
            <p:nvPr/>
          </p:nvSpPr>
          <p:spPr bwMode="auto">
            <a:xfrm>
              <a:off x="3937" y="1634"/>
              <a:ext cx="39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788" name="Line 12"/>
            <p:cNvSpPr>
              <a:spLocks noChangeShapeType="1"/>
            </p:cNvSpPr>
            <p:nvPr/>
          </p:nvSpPr>
          <p:spPr bwMode="auto">
            <a:xfrm flipH="1">
              <a:off x="4331" y="1616"/>
              <a:ext cx="0" cy="1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>
              <a:off x="3878" y="3295"/>
              <a:ext cx="14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32790" name="Object 14"/>
            <p:cNvGraphicFramePr>
              <a:graphicFrameLocks noChangeAspect="1"/>
            </p:cNvGraphicFramePr>
            <p:nvPr/>
          </p:nvGraphicFramePr>
          <p:xfrm>
            <a:off x="4150" y="161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500" imgH="355600" progId="Equation.DSMT4">
                    <p:embed/>
                  </p:oleObj>
                </mc:Choice>
                <mc:Fallback>
                  <p:oleObj name="Equation" r:id="rId2" imgW="317500" imgH="355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1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15"/>
            <p:cNvGraphicFramePr>
              <a:graphicFrameLocks noChangeAspect="1"/>
            </p:cNvGraphicFramePr>
            <p:nvPr/>
          </p:nvGraphicFramePr>
          <p:xfrm>
            <a:off x="3905" y="175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4500" imgH="355600" progId="Equation.DSMT4">
                    <p:embed/>
                  </p:oleObj>
                </mc:Choice>
                <mc:Fallback>
                  <p:oleObj name="Equation" r:id="rId4" imgW="444500" imgH="355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175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16"/>
            <p:cNvGraphicFramePr>
              <a:graphicFrameLocks noChangeAspect="1"/>
            </p:cNvGraphicFramePr>
            <p:nvPr/>
          </p:nvGraphicFramePr>
          <p:xfrm>
            <a:off x="4604" y="1661"/>
            <a:ext cx="62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11300" imgH="508000" progId="Equation.DSMT4">
                    <p:embed/>
                  </p:oleObj>
                </mc:Choice>
                <mc:Fallback>
                  <p:oleObj name="Equation" r:id="rId6" imgW="1511300" imgH="508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661"/>
                          <a:ext cx="62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3" name="Object 17"/>
            <p:cNvGraphicFramePr>
              <a:graphicFrameLocks noChangeAspect="1"/>
            </p:cNvGraphicFramePr>
            <p:nvPr/>
          </p:nvGraphicFramePr>
          <p:xfrm>
            <a:off x="4558" y="2024"/>
            <a:ext cx="7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41500" imgH="558800" progId="Equation.DSMT4">
                    <p:embed/>
                  </p:oleObj>
                </mc:Choice>
                <mc:Fallback>
                  <p:oleObj name="Equation" r:id="rId8" imgW="1841500" imgH="558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024"/>
                          <a:ext cx="7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4" name="Object 18"/>
            <p:cNvGraphicFramePr>
              <a:graphicFrameLocks noChangeAspect="1"/>
            </p:cNvGraphicFramePr>
            <p:nvPr/>
          </p:nvGraphicFramePr>
          <p:xfrm>
            <a:off x="4558" y="2355"/>
            <a:ext cx="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0" imgH="558800" progId="Equation.DSMT4">
                    <p:embed/>
                  </p:oleObj>
                </mc:Choice>
                <mc:Fallback>
                  <p:oleObj name="Equation" r:id="rId10" imgW="1905000" imgH="558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355"/>
                          <a:ext cx="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19"/>
            <p:cNvGraphicFramePr>
              <a:graphicFrameLocks noChangeAspect="1"/>
            </p:cNvGraphicFramePr>
            <p:nvPr/>
          </p:nvGraphicFramePr>
          <p:xfrm>
            <a:off x="4014" y="2024"/>
            <a:ext cx="136" cy="1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600" imgH="3048000" progId="Equation.DSMT4">
                    <p:embed/>
                  </p:oleObj>
                </mc:Choice>
                <mc:Fallback>
                  <p:oleObj name="Equation" r:id="rId12" imgW="228600" imgH="3048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24"/>
                          <a:ext cx="136" cy="1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6" name="Object 20"/>
            <p:cNvGraphicFramePr>
              <a:graphicFrameLocks noChangeAspect="1"/>
            </p:cNvGraphicFramePr>
            <p:nvPr/>
          </p:nvGraphicFramePr>
          <p:xfrm>
            <a:off x="4553" y="2713"/>
            <a:ext cx="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5000" imgH="558800" progId="Equation.DSMT4">
                    <p:embed/>
                  </p:oleObj>
                </mc:Choice>
                <mc:Fallback>
                  <p:oleObj name="Equation" r:id="rId14" imgW="1905000" imgH="558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2713"/>
                          <a:ext cx="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7" name="Object 21"/>
            <p:cNvGraphicFramePr>
              <a:graphicFrameLocks noChangeAspect="1"/>
            </p:cNvGraphicFramePr>
            <p:nvPr/>
          </p:nvGraphicFramePr>
          <p:xfrm>
            <a:off x="4558" y="3022"/>
            <a:ext cx="7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841500" imgH="558800" progId="Equation.DSMT4">
                    <p:embed/>
                  </p:oleObj>
                </mc:Choice>
                <mc:Fallback>
                  <p:oleObj name="Equation" r:id="rId16" imgW="1841500" imgH="5588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022"/>
                          <a:ext cx="7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2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625106"/>
              </p:ext>
            </p:extLst>
          </p:nvPr>
        </p:nvGraphicFramePr>
        <p:xfrm>
          <a:off x="2692400" y="3178810"/>
          <a:ext cx="1685290" cy="8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30600" imgH="1625600" progId="Equation.DSMT4">
                  <p:embed/>
                </p:oleObj>
              </mc:Choice>
              <mc:Fallback>
                <p:oleObj name="Equation" r:id="rId18" imgW="3530600" imgH="1625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178810"/>
                        <a:ext cx="1685290" cy="808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40251"/>
              </p:ext>
            </p:extLst>
          </p:nvPr>
        </p:nvGraphicFramePr>
        <p:xfrm>
          <a:off x="2689860" y="4254500"/>
          <a:ext cx="170370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94100" imgH="1625600" progId="Equation.DSMT4">
                  <p:embed/>
                </p:oleObj>
              </mc:Choice>
              <mc:Fallback>
                <p:oleObj name="Equation" r:id="rId20" imgW="3594100" imgH="1625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860" y="4254500"/>
                        <a:ext cx="1703705" cy="803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53408"/>
              </p:ext>
            </p:extLst>
          </p:nvPr>
        </p:nvGraphicFramePr>
        <p:xfrm>
          <a:off x="2691765" y="5291455"/>
          <a:ext cx="110363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79600" imgH="812800" progId="Equation.DSMT4">
                  <p:embed/>
                </p:oleObj>
              </mc:Choice>
              <mc:Fallback>
                <p:oleObj name="Equation" r:id="rId22" imgW="1879600" imgH="812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765" y="5291455"/>
                        <a:ext cx="1103630" cy="52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71059"/>
              </p:ext>
            </p:extLst>
          </p:nvPr>
        </p:nvGraphicFramePr>
        <p:xfrm>
          <a:off x="3822065" y="5384800"/>
          <a:ext cx="858520" cy="40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33500" imgH="558800" progId="Equation.DSMT4">
                  <p:embed/>
                </p:oleObj>
              </mc:Choice>
              <mc:Fallback>
                <p:oleObj name="Equation" r:id="rId24" imgW="1333500" imgH="558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5384800"/>
                        <a:ext cx="858520" cy="404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0" name="Rectangle 26"/>
          <p:cNvSpPr>
            <a:spLocks noChangeArrowheads="1"/>
          </p:cNvSpPr>
          <p:nvPr/>
        </p:nvSpPr>
        <p:spPr bwMode="auto">
          <a:xfrm>
            <a:off x="4139952" y="3345815"/>
            <a:ext cx="1263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=3/8</a:t>
            </a:r>
          </a:p>
        </p:txBody>
      </p:sp>
      <p:sp>
        <p:nvSpPr>
          <p:cNvPr id="93211" name="Rectangle 27"/>
          <p:cNvSpPr>
            <a:spLocks noChangeArrowheads="1"/>
          </p:cNvSpPr>
          <p:nvPr/>
        </p:nvSpPr>
        <p:spPr bwMode="auto">
          <a:xfrm>
            <a:off x="4211960" y="4432618"/>
            <a:ext cx="12459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=3/8</a:t>
            </a:r>
          </a:p>
        </p:txBody>
      </p:sp>
      <p:graphicFrame>
        <p:nvGraphicFramePr>
          <p:cNvPr id="932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322128"/>
              </p:ext>
            </p:extLst>
          </p:nvPr>
        </p:nvGraphicFramePr>
        <p:xfrm>
          <a:off x="2748915" y="2412365"/>
          <a:ext cx="1079500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879600" imgH="812800" progId="Equation.DSMT4">
                  <p:embed/>
                </p:oleObj>
              </mc:Choice>
              <mc:Fallback>
                <p:oleObj name="Equation" r:id="rId26" imgW="1879600" imgH="812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915" y="2412365"/>
                        <a:ext cx="1079500" cy="511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49942"/>
              </p:ext>
            </p:extLst>
          </p:nvPr>
        </p:nvGraphicFramePr>
        <p:xfrm>
          <a:off x="3769360" y="2509520"/>
          <a:ext cx="740410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81100" imgH="558800" progId="Equation.DSMT4">
                  <p:embed/>
                </p:oleObj>
              </mc:Choice>
              <mc:Fallback>
                <p:oleObj name="Equation" r:id="rId28" imgW="1181100" imgH="558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360" y="2509520"/>
                        <a:ext cx="740410" cy="394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  <p:bldP spid="93189" grpId="0" autoUpdateAnimBg="0"/>
      <p:bldP spid="93190" grpId="0" autoUpdateAnimBg="0"/>
      <p:bldP spid="93191" grpId="0" autoUpdateAnimBg="0"/>
      <p:bldP spid="93210" grpId="0"/>
      <p:bldP spid="932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Text Box 3"/>
          <p:cNvSpPr txBox="1">
            <a:spLocks noChangeArrowheads="1"/>
          </p:cNvSpPr>
          <p:nvPr/>
        </p:nvSpPr>
        <p:spPr bwMode="auto">
          <a:xfrm>
            <a:off x="457200" y="739776"/>
            <a:ext cx="850741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kumimoji="1" lang="en-US" altLang="zh-CN" sz="2800" b="1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中随机取一个数记为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X,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再从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中随机取</a:t>
            </a:r>
            <a:endParaRPr kumimoji="1"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一个数，记为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Y,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求（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）的联合分布律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756F1284-DAB1-C9E9-5C6A-531BF0D3C92A}"/>
              </a:ext>
            </a:extLst>
          </p:cNvPr>
          <p:cNvGrpSpPr/>
          <p:nvPr/>
        </p:nvGrpSpPr>
        <p:grpSpPr bwMode="auto">
          <a:xfrm>
            <a:off x="1256450" y="2782260"/>
            <a:ext cx="3805238" cy="3313114"/>
            <a:chOff x="3905" y="1616"/>
            <a:chExt cx="2397" cy="2087"/>
          </a:xfrm>
        </p:grpSpPr>
        <p:sp>
          <p:nvSpPr>
            <p:cNvPr id="3" name="Line 9">
              <a:extLst>
                <a:ext uri="{FF2B5EF4-FFF2-40B4-BE49-F238E27FC236}">
                  <a16:creationId xmlns:a16="http://schemas.microsoft.com/office/drawing/2014/main" id="{E61DF431-D7B5-5B14-B1CE-C336E6E49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2" y="1616"/>
              <a:ext cx="2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0C50684C-B306-C746-05F7-51292A8FF6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2" y="1934"/>
              <a:ext cx="21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C1F04BCD-0ED4-0C20-E6BA-022DDCEF7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7" y="1634"/>
              <a:ext cx="39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Line 12">
              <a:extLst>
                <a:ext uri="{FF2B5EF4-FFF2-40B4-BE49-F238E27FC236}">
                  <a16:creationId xmlns:a16="http://schemas.microsoft.com/office/drawing/2014/main" id="{8A328344-7624-D68B-6374-3C147563E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1616"/>
              <a:ext cx="33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6BF306EC-34EC-6FB0-74CE-913149ED4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" y="3612"/>
              <a:ext cx="228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8" name="Object 14">
              <a:extLst>
                <a:ext uri="{FF2B5EF4-FFF2-40B4-BE49-F238E27FC236}">
                  <a16:creationId xmlns:a16="http://schemas.microsoft.com/office/drawing/2014/main" id="{38E4AA86-6E43-5A15-5CA4-92AC717ADD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161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500" imgH="355600" progId="Equation.DSMT4">
                    <p:embed/>
                  </p:oleObj>
                </mc:Choice>
                <mc:Fallback>
                  <p:oleObj name="Equation" r:id="rId2" imgW="317500" imgH="355600" progId="Equation.DSMT4">
                    <p:embed/>
                    <p:pic>
                      <p:nvPicPr>
                        <p:cNvPr id="327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1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>
              <a:extLst>
                <a:ext uri="{FF2B5EF4-FFF2-40B4-BE49-F238E27FC236}">
                  <a16:creationId xmlns:a16="http://schemas.microsoft.com/office/drawing/2014/main" id="{FED563C4-84BA-4853-F326-66ED388D8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5" y="175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44500" imgH="355600" progId="Equation.DSMT4">
                    <p:embed/>
                  </p:oleObj>
                </mc:Choice>
                <mc:Fallback>
                  <p:oleObj name="Equation" r:id="rId4" imgW="444500" imgH="355600" progId="Equation.DSMT4">
                    <p:embed/>
                    <p:pic>
                      <p:nvPicPr>
                        <p:cNvPr id="3279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175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6">
              <a:extLst>
                <a:ext uri="{FF2B5EF4-FFF2-40B4-BE49-F238E27FC236}">
                  <a16:creationId xmlns:a16="http://schemas.microsoft.com/office/drawing/2014/main" id="{E4A9A5D7-799E-7301-EE02-AEC121DF49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252764"/>
                </p:ext>
              </p:extLst>
            </p:nvPr>
          </p:nvGraphicFramePr>
          <p:xfrm>
            <a:off x="4375" y="1661"/>
            <a:ext cx="174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16120" imgH="393480" progId="Equation.DSMT4">
                    <p:embed/>
                  </p:oleObj>
                </mc:Choice>
                <mc:Fallback>
                  <p:oleObj name="Equation" r:id="rId6" imgW="2616120" imgH="393480" progId="Equation.DSMT4">
                    <p:embed/>
                    <p:pic>
                      <p:nvPicPr>
                        <p:cNvPr id="327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661"/>
                          <a:ext cx="174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7">
              <a:extLst>
                <a:ext uri="{FF2B5EF4-FFF2-40B4-BE49-F238E27FC236}">
                  <a16:creationId xmlns:a16="http://schemas.microsoft.com/office/drawing/2014/main" id="{DB6406B0-2F53-F243-26B8-839D183E50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9995982"/>
                </p:ext>
              </p:extLst>
            </p:nvPr>
          </p:nvGraphicFramePr>
          <p:xfrm>
            <a:off x="4374" y="1985"/>
            <a:ext cx="175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22280" imgH="838080" progId="Equation.DSMT4">
                    <p:embed/>
                  </p:oleObj>
                </mc:Choice>
                <mc:Fallback>
                  <p:oleObj name="Equation" r:id="rId8" imgW="2222280" imgH="838080" progId="Equation.DSMT4">
                    <p:embed/>
                    <p:pic>
                      <p:nvPicPr>
                        <p:cNvPr id="327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1985"/>
                          <a:ext cx="175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9">
              <a:extLst>
                <a:ext uri="{FF2B5EF4-FFF2-40B4-BE49-F238E27FC236}">
                  <a16:creationId xmlns:a16="http://schemas.microsoft.com/office/drawing/2014/main" id="{F660D661-3238-DE86-41B8-2E9B35A51B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5724374"/>
                </p:ext>
              </p:extLst>
            </p:nvPr>
          </p:nvGraphicFramePr>
          <p:xfrm>
            <a:off x="4018" y="1984"/>
            <a:ext cx="222" cy="1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1917360" progId="Equation.DSMT4">
                    <p:embed/>
                  </p:oleObj>
                </mc:Choice>
                <mc:Fallback>
                  <p:oleObj name="Equation" r:id="rId10" imgW="215640" imgH="1917360" progId="Equation.DSMT4">
                    <p:embed/>
                    <p:pic>
                      <p:nvPicPr>
                        <p:cNvPr id="3279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8" y="1984"/>
                          <a:ext cx="222" cy="1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CF6D3A33-E24E-2027-CE78-F8A588867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03468"/>
              </p:ext>
            </p:extLst>
          </p:nvPr>
        </p:nvGraphicFramePr>
        <p:xfrm>
          <a:off x="1966913" y="3978275"/>
          <a:ext cx="28051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0" imgH="838080" progId="Equation.DSMT4">
                  <p:embed/>
                </p:oleObj>
              </mc:Choice>
              <mc:Fallback>
                <p:oleObj name="Equation" r:id="rId12" imgW="2286000" imgH="838080" progId="Equation.DSMT4">
                  <p:embed/>
                  <p:pic>
                    <p:nvPicPr>
                      <p:cNvPr id="11" name="Object 17">
                        <a:extLst>
                          <a:ext uri="{FF2B5EF4-FFF2-40B4-BE49-F238E27FC236}">
                            <a16:creationId xmlns:a16="http://schemas.microsoft.com/office/drawing/2014/main" id="{DB6406B0-2F53-F243-26B8-839D183E50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978275"/>
                        <a:ext cx="28051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EAC22758-BBAE-A40B-2792-5A629D73E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00438"/>
              </p:ext>
            </p:extLst>
          </p:nvPr>
        </p:nvGraphicFramePr>
        <p:xfrm>
          <a:off x="1958975" y="4681538"/>
          <a:ext cx="29019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25680" imgH="838080" progId="Equation.DSMT4">
                  <p:embed/>
                </p:oleObj>
              </mc:Choice>
              <mc:Fallback>
                <p:oleObj name="Equation" r:id="rId14" imgW="2425680" imgH="838080" progId="Equation.DSMT4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id="{CF6D3A33-E24E-2027-CE78-F8A588867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4681538"/>
                        <a:ext cx="29019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>
            <a:extLst>
              <a:ext uri="{FF2B5EF4-FFF2-40B4-BE49-F238E27FC236}">
                <a16:creationId xmlns:a16="http://schemas.microsoft.com/office/drawing/2014/main" id="{3DAD3A06-7775-2A3C-C900-EB553B0C5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9272"/>
              </p:ext>
            </p:extLst>
          </p:nvPr>
        </p:nvGraphicFramePr>
        <p:xfrm>
          <a:off x="2058988" y="5330825"/>
          <a:ext cx="3038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9800" imgH="838080" progId="Equation.DSMT4">
                  <p:embed/>
                </p:oleObj>
              </mc:Choice>
              <mc:Fallback>
                <p:oleObj name="Equation" r:id="rId16" imgW="2539800" imgH="838080" progId="Equation.DSMT4">
                  <p:embed/>
                  <p:pic>
                    <p:nvPicPr>
                      <p:cNvPr id="22" name="Object 17">
                        <a:extLst>
                          <a:ext uri="{FF2B5EF4-FFF2-40B4-BE49-F238E27FC236}">
                            <a16:creationId xmlns:a16="http://schemas.microsoft.com/office/drawing/2014/main" id="{EAC22758-BBAE-A40B-2792-5A629D73EA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330825"/>
                        <a:ext cx="3038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600200" y="960438"/>
            <a:ext cx="56308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从本讲起，我们开始第三章的学习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2381250" y="2439988"/>
            <a:ext cx="49990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一维随机变量及其分布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4286250" y="3028315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381250" y="4125278"/>
            <a:ext cx="42640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多维随机变量及其分布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812800" y="5075555"/>
            <a:ext cx="822325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由于从二维推广到多维一般无实质性的困难，我们重点讨论二维随机变量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411413" y="1556385"/>
            <a:ext cx="38449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它是第二章内容的推广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4" grpId="0" bldLvl="0" animBg="1"/>
      <p:bldP spid="81925" grpId="0"/>
      <p:bldP spid="81926" grpId="0"/>
      <p:bldP spid="819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656715" y="2152968"/>
          <a:ext cx="199644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203200" progId="Equation.DSMT4">
                  <p:embed/>
                </p:oleObj>
              </mc:Choice>
              <mc:Fallback>
                <p:oleObj name="Equation" r:id="rId2" imgW="8128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715" y="2152968"/>
                        <a:ext cx="199644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3501073" y="2905125"/>
          <a:ext cx="4154170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228600" progId="Equation.DSMT4">
                  <p:embed/>
                </p:oleObj>
              </mc:Choice>
              <mc:Fallback>
                <p:oleObj name="Equation" r:id="rId4" imgW="1892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073" y="2905125"/>
                        <a:ext cx="4154170" cy="651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831023" y="3736658"/>
          <a:ext cx="245173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200" imgH="203200" progId="Equation.DSMT4">
                  <p:embed/>
                </p:oleObj>
              </mc:Choice>
              <mc:Fallback>
                <p:oleObj name="Equation" r:id="rId6" imgW="9652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023" y="3736658"/>
                        <a:ext cx="2451735" cy="577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04240" y="2207260"/>
            <a:ext cx="964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4240" y="3001645"/>
            <a:ext cx="964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73455" y="3795395"/>
            <a:ext cx="9645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zh-CN" altLang="en-US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ea typeface="楷体_GB2312" panose="02010609030101010101" pitchFamily="49" charset="-122"/>
                <a:sym typeface="+mn-ea"/>
              </a:rPr>
              <a:t>）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589655" y="2082800"/>
          <a:ext cx="311912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0" imgH="228600" progId="Equation.DSMT4">
                  <p:embed/>
                </p:oleObj>
              </mc:Choice>
              <mc:Fallback>
                <p:oleObj name="Equation" r:id="rId8" imgW="12700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655" y="2082800"/>
                        <a:ext cx="3119120" cy="63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56398" y="2977515"/>
          <a:ext cx="178435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203200" progId="Equation.DSMT4">
                  <p:embed/>
                </p:oleObj>
              </mc:Choice>
              <mc:Fallback>
                <p:oleObj name="Equation" r:id="rId10" imgW="8128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398" y="2977515"/>
                        <a:ext cx="1784350" cy="57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283075" y="3665220"/>
          <a:ext cx="225806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9000" imgH="228600" progId="Equation.DSMT4">
                  <p:embed/>
                </p:oleObj>
              </mc:Choice>
              <mc:Fallback>
                <p:oleObj name="Equation" r:id="rId12" imgW="8890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665220"/>
                        <a:ext cx="2258060" cy="648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9" name="Object 19"/>
          <p:cNvGraphicFramePr>
            <a:graphicFrameLocks noChangeAspect="1"/>
          </p:cNvGraphicFramePr>
          <p:nvPr/>
        </p:nvGraphicFramePr>
        <p:xfrm>
          <a:off x="1038860" y="956310"/>
          <a:ext cx="5957570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09800" imgH="254000" progId="Equation.DSMT4">
                  <p:embed/>
                </p:oleObj>
              </mc:Choice>
              <mc:Fallback>
                <p:oleObj name="Equation" r:id="rId14" imgW="2209800" imgH="254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860" y="956310"/>
                        <a:ext cx="5957570" cy="67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084498"/>
              </p:ext>
            </p:extLst>
          </p:nvPr>
        </p:nvGraphicFramePr>
        <p:xfrm>
          <a:off x="4752975" y="1147128"/>
          <a:ext cx="1066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190500" progId="Equation.DSMT4">
                  <p:embed/>
                </p:oleObj>
              </mc:Choice>
              <mc:Fallback>
                <p:oleObj name="Equation" r:id="rId2" imgW="609600" imgH="19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1147128"/>
                        <a:ext cx="1066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12762"/>
              </p:ext>
            </p:extLst>
          </p:nvPr>
        </p:nvGraphicFramePr>
        <p:xfrm>
          <a:off x="1250950" y="1714500"/>
          <a:ext cx="60817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97300" imgH="482600" progId="Equation.DSMT4">
                  <p:embed/>
                </p:oleObj>
              </mc:Choice>
              <mc:Fallback>
                <p:oleObj name="Equation" r:id="rId4" imgW="37973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714500"/>
                        <a:ext cx="60817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8708"/>
              </p:ext>
            </p:extLst>
          </p:nvPr>
        </p:nvGraphicFramePr>
        <p:xfrm>
          <a:off x="4512310" y="2626043"/>
          <a:ext cx="20843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70000" imgH="241300" progId="Equation.DSMT4">
                  <p:embed/>
                </p:oleObj>
              </mc:Choice>
              <mc:Fallback>
                <p:oleObj name="Equation" r:id="rId6" imgW="12700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10" y="2626043"/>
                        <a:ext cx="20843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70327"/>
              </p:ext>
            </p:extLst>
          </p:nvPr>
        </p:nvGraphicFramePr>
        <p:xfrm>
          <a:off x="6950710" y="2749868"/>
          <a:ext cx="53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" imgH="177800" progId="Equation.DSMT4">
                  <p:embed/>
                </p:oleObj>
              </mc:Choice>
              <mc:Fallback>
                <p:oleObj name="Equation" r:id="rId8" imgW="2413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710" y="2749868"/>
                        <a:ext cx="53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3" name="Text Box 9"/>
          <p:cNvSpPr txBox="1">
            <a:spLocks noChangeArrowheads="1"/>
          </p:cNvSpPr>
          <p:nvPr/>
        </p:nvSpPr>
        <p:spPr bwMode="auto">
          <a:xfrm>
            <a:off x="381000" y="1071245"/>
            <a:ext cx="14446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性质：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292874" name="Text Box 10"/>
          <p:cNvSpPr txBox="1">
            <a:spLocks noChangeArrowheads="1"/>
          </p:cNvSpPr>
          <p:nvPr/>
        </p:nvSpPr>
        <p:spPr bwMode="auto">
          <a:xfrm>
            <a:off x="1428750" y="1056640"/>
            <a:ext cx="344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二维离散型随机变量</a:t>
            </a:r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5715000" y="107092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的分布函数为</a:t>
            </a:r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883285" y="262604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其中和式是对一切满足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6507798" y="265938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7503795" y="270224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求和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08100" y="5001260"/>
            <a:ext cx="5490210" cy="829310"/>
            <a:chOff x="2060" y="7876"/>
            <a:chExt cx="8646" cy="1306"/>
          </a:xfrm>
        </p:grpSpPr>
        <p:graphicFrame>
          <p:nvGraphicFramePr>
            <p:cNvPr id="34833" name="Object 18"/>
            <p:cNvGraphicFramePr>
              <a:graphicFrameLocks noChangeAspect="1"/>
            </p:cNvGraphicFramePr>
            <p:nvPr/>
          </p:nvGraphicFramePr>
          <p:xfrm>
            <a:off x="8064" y="7876"/>
            <a:ext cx="2358" cy="1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57300" imgH="495300" progId="Equation.DSMT4">
                    <p:embed/>
                  </p:oleObj>
                </mc:Choice>
                <mc:Fallback>
                  <p:oleObj name="Equation" r:id="rId10" imgW="1257300" imgH="4953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4" y="7876"/>
                          <a:ext cx="2358" cy="10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2060" y="7876"/>
              <a:ext cx="8647" cy="1307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>
                  <a:solidFill>
                    <a:srgbClr val="FF0000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一维随机变量的分布函数为                              </a:t>
              </a:r>
            </a:p>
            <a:p>
              <a:pPr algn="l"/>
              <a:endParaRPr lang="zh-CN" altLang="en-US" sz="240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2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2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2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 build="p" autoUpdateAnimBg="0"/>
      <p:bldP spid="292875" grpId="0" build="p" autoUpdateAnimBg="0"/>
      <p:bldP spid="292876" grpId="0" build="p" autoUpdateAnimBg="0"/>
      <p:bldP spid="292877" grpId="0" build="p" autoUpdateAnimBg="0"/>
      <p:bldP spid="29287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6998" y="691515"/>
            <a:ext cx="5334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32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三、二维连续型随机变量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67417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定义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kumimoji="1" lang="en-US" altLang="zh-CN" sz="2800" b="1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设二维随机变量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5580"/>
              </p:ext>
            </p:extLst>
          </p:nvPr>
        </p:nvGraphicFramePr>
        <p:xfrm>
          <a:off x="4114800" y="1721803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600" imgH="190500" progId="Equation.DSMT4">
                  <p:embed/>
                </p:oleObj>
              </mc:Choice>
              <mc:Fallback>
                <p:oleObj name="Equation" r:id="rId2" imgW="609600" imgH="190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21803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014913" y="165989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的分布函数为</a:t>
            </a:r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44381"/>
              </p:ext>
            </p:extLst>
          </p:nvPr>
        </p:nvGraphicFramePr>
        <p:xfrm>
          <a:off x="7304088" y="1678623"/>
          <a:ext cx="13985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100" imgH="165100" progId="Equation.DSMT4">
                  <p:embed/>
                </p:oleObj>
              </mc:Choice>
              <mc:Fallback>
                <p:oleObj name="Equation" r:id="rId4" imgW="673100" imgH="165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1678623"/>
                        <a:ext cx="13985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6200" y="213137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若存在非负函数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784"/>
              </p:ext>
            </p:extLst>
          </p:nvPr>
        </p:nvGraphicFramePr>
        <p:xfrm>
          <a:off x="2647950" y="2202815"/>
          <a:ext cx="17287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600" imgH="165100" progId="Equation.DSMT4">
                  <p:embed/>
                </p:oleObj>
              </mc:Choice>
              <mc:Fallback>
                <p:oleObj name="Equation" r:id="rId6" imgW="863600" imgH="16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202815"/>
                        <a:ext cx="17287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267200" y="215995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使得对任意实数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95188"/>
              </p:ext>
            </p:extLst>
          </p:nvPr>
        </p:nvGraphicFramePr>
        <p:xfrm>
          <a:off x="6840538" y="2269490"/>
          <a:ext cx="8842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300" imgH="114300" progId="Equation.DSMT4">
                  <p:embed/>
                </p:oleObj>
              </mc:Choice>
              <mc:Fallback>
                <p:oleObj name="Equation" r:id="rId8" imgW="368300" imgH="114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2269490"/>
                        <a:ext cx="8842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7620000" y="218852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总有</a:t>
            </a:r>
          </a:p>
        </p:txBody>
      </p:sp>
      <p:graphicFrame>
        <p:nvGraphicFramePr>
          <p:cNvPr id="35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74858"/>
              </p:ext>
            </p:extLst>
          </p:nvPr>
        </p:nvGraphicFramePr>
        <p:xfrm>
          <a:off x="1995488" y="2655253"/>
          <a:ext cx="3917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08200" imgH="304800" progId="Equation.DSMT4">
                  <p:embed/>
                </p:oleObj>
              </mc:Choice>
              <mc:Fallback>
                <p:oleObj name="Equation" r:id="rId10" imgW="2108200" imgH="30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2655253"/>
                        <a:ext cx="39179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76200" y="336486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则称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5426"/>
              </p:ext>
            </p:extLst>
          </p:nvPr>
        </p:nvGraphicFramePr>
        <p:xfrm>
          <a:off x="933450" y="3455353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600" imgH="190500" progId="Equation.DSMT4">
                  <p:embed/>
                </p:oleObj>
              </mc:Choice>
              <mc:Fallback>
                <p:oleObj name="Equation" r:id="rId12" imgW="6096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455353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828800" y="339344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为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二维连续型随机变量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57134"/>
              </p:ext>
            </p:extLst>
          </p:nvPr>
        </p:nvGraphicFramePr>
        <p:xfrm>
          <a:off x="5562600" y="3412490"/>
          <a:ext cx="1066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600" imgH="127000" progId="Equation.DSMT4">
                  <p:embed/>
                </p:oleObj>
              </mc:Choice>
              <mc:Fallback>
                <p:oleObj name="Equation" r:id="rId14" imgW="482600" imgH="127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12490"/>
                        <a:ext cx="1066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6538913" y="339344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称为</a:t>
            </a:r>
          </a:p>
        </p:txBody>
      </p:sp>
      <p:graphicFrame>
        <p:nvGraphicFramePr>
          <p:cNvPr id="35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16289"/>
              </p:ext>
            </p:extLst>
          </p:nvPr>
        </p:nvGraphicFramePr>
        <p:xfrm>
          <a:off x="7348538" y="3477578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09600" imgH="190500" progId="Equation.DSMT4">
                  <p:embed/>
                </p:oleObj>
              </mc:Choice>
              <mc:Fallback>
                <p:oleObj name="Equation" r:id="rId16" imgW="609600" imgH="190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3477578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8247063" y="340772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09538" y="3898265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概率密度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或称为随机变量</a:t>
            </a: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65067"/>
              </p:ext>
            </p:extLst>
          </p:nvPr>
        </p:nvGraphicFramePr>
        <p:xfrm>
          <a:off x="4270375" y="3934778"/>
          <a:ext cx="442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300" imgH="101600" progId="Equation.DSMT4">
                  <p:embed/>
                </p:oleObj>
              </mc:Choice>
              <mc:Fallback>
                <p:oleObj name="Equation" r:id="rId18" imgW="114300" imgH="101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934778"/>
                        <a:ext cx="442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4575175" y="388397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</a:p>
        </p:txBody>
      </p:sp>
      <p:graphicFrame>
        <p:nvGraphicFramePr>
          <p:cNvPr id="35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55536"/>
              </p:ext>
            </p:extLst>
          </p:nvPr>
        </p:nvGraphicFramePr>
        <p:xfrm>
          <a:off x="5026025" y="3917315"/>
          <a:ext cx="4286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500" imgH="101600" progId="Equation.DSMT4">
                  <p:embed/>
                </p:oleObj>
              </mc:Choice>
              <mc:Fallback>
                <p:oleObj name="Equation" r:id="rId20" imgW="63500" imgH="101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3917315"/>
                        <a:ext cx="4286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5275263" y="3898265"/>
            <a:ext cx="276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联合概率密度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endParaRPr kumimoji="1" lang="en-US" altLang="zh-CN" sz="2800" b="1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67544" y="1294130"/>
            <a:ext cx="3592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一维概率密度的性质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40385" y="1906905"/>
            <a:ext cx="1779270" cy="519430"/>
            <a:chOff x="851" y="3003"/>
            <a:chExt cx="2802" cy="818"/>
          </a:xfrm>
        </p:grpSpPr>
        <p:graphicFrame>
          <p:nvGraphicFramePr>
            <p:cNvPr id="35871" name="Object 31"/>
            <p:cNvGraphicFramePr>
              <a:graphicFrameLocks noChangeAspect="1"/>
            </p:cNvGraphicFramePr>
            <p:nvPr/>
          </p:nvGraphicFramePr>
          <p:xfrm>
            <a:off x="1649" y="3207"/>
            <a:ext cx="2004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82800" imgH="533400" progId="Equation.DSMT4">
                    <p:embed/>
                  </p:oleObj>
                </mc:Choice>
                <mc:Fallback>
                  <p:oleObj name="Equation" r:id="rId2" imgW="2082800" imgH="5334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3207"/>
                          <a:ext cx="2004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851" y="3003"/>
              <a:ext cx="792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①</a:t>
              </a:r>
            </a:p>
          </p:txBody>
        </p:sp>
      </p:grp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509270" y="4925695"/>
            <a:ext cx="586740" cy="51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7520" y="2719705"/>
            <a:ext cx="2449195" cy="574040"/>
            <a:chOff x="752" y="4283"/>
            <a:chExt cx="3857" cy="904"/>
          </a:xfrm>
        </p:grpSpPr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752" y="4288"/>
              <a:ext cx="924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②</a:t>
              </a:r>
            </a:p>
          </p:txBody>
        </p:sp>
        <p:graphicFrame>
          <p:nvGraphicFramePr>
            <p:cNvPr id="35878" name="Object 38"/>
            <p:cNvGraphicFramePr>
              <a:graphicFrameLocks noChangeAspect="1"/>
            </p:cNvGraphicFramePr>
            <p:nvPr/>
          </p:nvGraphicFramePr>
          <p:xfrm>
            <a:off x="1613" y="4283"/>
            <a:ext cx="2996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2800" imgH="1016000" progId="Equation.DSMT4">
                    <p:embed/>
                  </p:oleObj>
                </mc:Choice>
                <mc:Fallback>
                  <p:oleObj name="Equation" r:id="rId4" imgW="3352800" imgH="10160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4283"/>
                          <a:ext cx="2996" cy="9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452755" y="3526155"/>
            <a:ext cx="3109595" cy="953770"/>
            <a:chOff x="826" y="5553"/>
            <a:chExt cx="4897" cy="1502"/>
          </a:xfrm>
        </p:grpSpPr>
        <p:sp>
          <p:nvSpPr>
            <p:cNvPr id="35873" name="Text Box 33"/>
            <p:cNvSpPr txBox="1">
              <a:spLocks noChangeArrowheads="1"/>
            </p:cNvSpPr>
            <p:nvPr/>
          </p:nvSpPr>
          <p:spPr bwMode="auto">
            <a:xfrm>
              <a:off x="826" y="5553"/>
              <a:ext cx="924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③</a:t>
              </a:r>
            </a:p>
          </p:txBody>
        </p:sp>
        <p:graphicFrame>
          <p:nvGraphicFramePr>
            <p:cNvPr id="35874" name="Object 34"/>
            <p:cNvGraphicFramePr>
              <a:graphicFrameLocks noChangeAspect="1"/>
            </p:cNvGraphicFramePr>
            <p:nvPr/>
          </p:nvGraphicFramePr>
          <p:xfrm>
            <a:off x="1643" y="5740"/>
            <a:ext cx="103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800" imgH="508000" progId="Equation.DSMT4">
                    <p:embed/>
                  </p:oleObj>
                </mc:Choice>
                <mc:Fallback>
                  <p:oleObj name="Equation" r:id="rId6" imgW="1066800" imgH="5080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5740"/>
                          <a:ext cx="103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9" name="Text Box 39"/>
            <p:cNvSpPr txBox="1">
              <a:spLocks noChangeArrowheads="1"/>
            </p:cNvSpPr>
            <p:nvPr/>
          </p:nvSpPr>
          <p:spPr bwMode="auto">
            <a:xfrm>
              <a:off x="2557" y="5613"/>
              <a:ext cx="77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在</a:t>
              </a:r>
            </a:p>
          </p:txBody>
        </p:sp>
        <p:graphicFrame>
          <p:nvGraphicFramePr>
            <p:cNvPr id="35880" name="Object 40"/>
            <p:cNvGraphicFramePr>
              <a:graphicFrameLocks noChangeAspect="1"/>
            </p:cNvGraphicFramePr>
            <p:nvPr/>
          </p:nvGraphicFramePr>
          <p:xfrm>
            <a:off x="3316" y="5823"/>
            <a:ext cx="30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41300" progId="Equation.DSMT4">
                    <p:embed/>
                  </p:oleObj>
                </mc:Choice>
                <mc:Fallback>
                  <p:oleObj name="Equation" r:id="rId8" imgW="228600" imgH="2413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6" y="5823"/>
                          <a:ext cx="30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1" name="Text Box 41"/>
            <p:cNvSpPr txBox="1">
              <a:spLocks noChangeArrowheads="1"/>
            </p:cNvSpPr>
            <p:nvPr/>
          </p:nvSpPr>
          <p:spPr bwMode="auto">
            <a:xfrm>
              <a:off x="3492" y="5628"/>
              <a:ext cx="2231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点连续，</a:t>
              </a:r>
            </a:p>
          </p:txBody>
        </p:sp>
        <p:graphicFrame>
          <p:nvGraphicFramePr>
            <p:cNvPr id="35882" name="Object 42"/>
            <p:cNvGraphicFramePr>
              <a:graphicFrameLocks noChangeAspect="1"/>
            </p:cNvGraphicFramePr>
            <p:nvPr/>
          </p:nvGraphicFramePr>
          <p:xfrm>
            <a:off x="1726" y="6445"/>
            <a:ext cx="280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98800" imgH="635000" progId="Equation.DSMT4">
                    <p:embed/>
                  </p:oleObj>
                </mc:Choice>
                <mc:Fallback>
                  <p:oleObj name="Equation" r:id="rId10" imgW="3098800" imgH="6350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6" y="6445"/>
                          <a:ext cx="2803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49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280372"/>
              </p:ext>
            </p:extLst>
          </p:nvPr>
        </p:nvGraphicFramePr>
        <p:xfrm>
          <a:off x="1047115" y="4984750"/>
          <a:ext cx="167132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400" imgH="165100" progId="Equation.DSMT4">
                  <p:embed/>
                </p:oleObj>
              </mc:Choice>
              <mc:Fallback>
                <p:oleObj name="Equation" r:id="rId12" imgW="660400" imgH="16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115" y="4984750"/>
                        <a:ext cx="167132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4" name="Text Box 2"/>
          <p:cNvSpPr txBox="1">
            <a:spLocks noChangeArrowheads="1"/>
          </p:cNvSpPr>
          <p:nvPr/>
        </p:nvSpPr>
        <p:spPr bwMode="auto">
          <a:xfrm>
            <a:off x="3757930" y="187039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</a:p>
        </p:txBody>
      </p:sp>
      <p:graphicFrame>
        <p:nvGraphicFramePr>
          <p:cNvPr id="294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332180"/>
              </p:ext>
            </p:extLst>
          </p:nvPr>
        </p:nvGraphicFramePr>
        <p:xfrm>
          <a:off x="4250055" y="1789430"/>
          <a:ext cx="169386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152400" progId="Equation.DSMT4">
                  <p:embed/>
                </p:oleObj>
              </mc:Choice>
              <mc:Fallback>
                <p:oleObj name="Equation" r:id="rId14" imgW="825500" imgH="15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055" y="1789430"/>
                        <a:ext cx="169386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742055" y="262350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</a:p>
        </p:txBody>
      </p:sp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758011"/>
              </p:ext>
            </p:extLst>
          </p:nvPr>
        </p:nvGraphicFramePr>
        <p:xfrm>
          <a:off x="4164330" y="2461578"/>
          <a:ext cx="31464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76400" imgH="304800" progId="Equation.DSMT4">
                  <p:embed/>
                </p:oleObj>
              </mc:Choice>
              <mc:Fallback>
                <p:oleObj name="Equation" r:id="rId16" imgW="16764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330" y="2461578"/>
                        <a:ext cx="31464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8" name="Text Box 6"/>
          <p:cNvSpPr txBox="1">
            <a:spLocks noChangeArrowheads="1"/>
          </p:cNvSpPr>
          <p:nvPr/>
        </p:nvSpPr>
        <p:spPr bwMode="auto">
          <a:xfrm>
            <a:off x="3743643" y="33766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170680" y="3376930"/>
            <a:ext cx="4118610" cy="554990"/>
            <a:chOff x="6568" y="4753"/>
            <a:chExt cx="6486" cy="874"/>
          </a:xfrm>
        </p:grpSpPr>
        <p:sp>
          <p:nvSpPr>
            <p:cNvPr id="294919" name="Text Box 7"/>
            <p:cNvSpPr txBox="1">
              <a:spLocks noChangeArrowheads="1"/>
            </p:cNvSpPr>
            <p:nvPr/>
          </p:nvSpPr>
          <p:spPr bwMode="auto">
            <a:xfrm>
              <a:off x="6568" y="4755"/>
              <a:ext cx="85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若</a:t>
              </a:r>
            </a:p>
          </p:txBody>
        </p:sp>
        <p:graphicFrame>
          <p:nvGraphicFramePr>
            <p:cNvPr id="294920" name="Object 8"/>
            <p:cNvGraphicFramePr>
              <a:graphicFrameLocks noChangeAspect="1"/>
            </p:cNvGraphicFramePr>
            <p:nvPr/>
          </p:nvGraphicFramePr>
          <p:xfrm>
            <a:off x="7163" y="4828"/>
            <a:ext cx="1680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82600" imgH="127000" progId="Equation.DSMT4">
                    <p:embed/>
                  </p:oleObj>
                </mc:Choice>
                <mc:Fallback>
                  <p:oleObj name="Equation" r:id="rId18" imgW="482600" imgH="127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3" y="4828"/>
                          <a:ext cx="1680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21" name="Text Box 9"/>
            <p:cNvSpPr txBox="1">
              <a:spLocks noChangeArrowheads="1"/>
            </p:cNvSpPr>
            <p:nvPr/>
          </p:nvSpPr>
          <p:spPr bwMode="auto">
            <a:xfrm>
              <a:off x="8678" y="4753"/>
              <a:ext cx="1415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在点</a:t>
              </a:r>
            </a:p>
          </p:txBody>
        </p:sp>
        <p:graphicFrame>
          <p:nvGraphicFramePr>
            <p:cNvPr id="294922" name="Object 10"/>
            <p:cNvGraphicFramePr>
              <a:graphicFrameLocks noChangeAspect="1"/>
            </p:cNvGraphicFramePr>
            <p:nvPr/>
          </p:nvGraphicFramePr>
          <p:xfrm>
            <a:off x="9923" y="4828"/>
            <a:ext cx="1333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600" imgH="127000" progId="Equation.DSMT4">
                    <p:embed/>
                  </p:oleObj>
                </mc:Choice>
                <mc:Fallback>
                  <p:oleObj name="Equation" r:id="rId20" imgW="355600" imgH="127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3" y="4828"/>
                          <a:ext cx="1333" cy="7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23" name="Text Box 11"/>
            <p:cNvSpPr txBox="1">
              <a:spLocks noChangeArrowheads="1"/>
            </p:cNvSpPr>
            <p:nvPr/>
          </p:nvSpPr>
          <p:spPr bwMode="auto">
            <a:xfrm>
              <a:off x="11078" y="4805"/>
              <a:ext cx="197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连续，</a:t>
              </a:r>
            </a:p>
          </p:txBody>
        </p:sp>
      </p:grpSp>
      <p:graphicFrame>
        <p:nvGraphicFramePr>
          <p:cNvPr id="2949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13889"/>
              </p:ext>
            </p:extLst>
          </p:nvPr>
        </p:nvGraphicFramePr>
        <p:xfrm>
          <a:off x="5240655" y="3909695"/>
          <a:ext cx="2618105" cy="99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73200" imgH="457200" progId="Equation.DSMT4">
                  <p:embed/>
                </p:oleObj>
              </mc:Choice>
              <mc:Fallback>
                <p:oleObj name="Equation" r:id="rId22" imgW="14732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655" y="3909695"/>
                        <a:ext cx="2618105" cy="997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3756025" y="492410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21879"/>
              </p:ext>
            </p:extLst>
          </p:nvPr>
        </p:nvGraphicFramePr>
        <p:xfrm>
          <a:off x="4229100" y="4986020"/>
          <a:ext cx="3016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87500" imgH="127000" progId="Equation.DSMT4">
                  <p:embed/>
                </p:oleObj>
              </mc:Choice>
              <mc:Fallback>
                <p:oleObj name="Equation" r:id="rId24" imgW="1587500" imgH="127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4986020"/>
                        <a:ext cx="3016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7" name="Text Box 15"/>
          <p:cNvSpPr txBox="1">
            <a:spLocks noChangeArrowheads="1"/>
          </p:cNvSpPr>
          <p:nvPr/>
        </p:nvSpPr>
        <p:spPr bwMode="auto">
          <a:xfrm>
            <a:off x="4164330" y="5521008"/>
            <a:ext cx="44729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即连续型随机变量在某点的</a:t>
            </a:r>
          </a:p>
        </p:txBody>
      </p:sp>
      <p:sp>
        <p:nvSpPr>
          <p:cNvPr id="294928" name="Text Box 16"/>
          <p:cNvSpPr txBox="1">
            <a:spLocks noChangeArrowheads="1"/>
          </p:cNvSpPr>
          <p:nvPr/>
        </p:nvSpPr>
        <p:spPr bwMode="auto">
          <a:xfrm>
            <a:off x="4212908" y="5952808"/>
            <a:ext cx="180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概率为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63975" y="1249045"/>
            <a:ext cx="4906645" cy="538480"/>
            <a:chOff x="6085" y="1967"/>
            <a:chExt cx="7727" cy="848"/>
          </a:xfrm>
        </p:grpSpPr>
        <p:sp>
          <p:nvSpPr>
            <p:cNvPr id="36883" name="AutoShape 19"/>
            <p:cNvSpPr>
              <a:spLocks noChangeArrowheads="1"/>
            </p:cNvSpPr>
            <p:nvPr/>
          </p:nvSpPr>
          <p:spPr bwMode="auto">
            <a:xfrm>
              <a:off x="6085" y="2166"/>
              <a:ext cx="480" cy="480"/>
            </a:xfrm>
            <a:prstGeom prst="smileyFace">
              <a:avLst>
                <a:gd name="adj" fmla="val 4653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 sz="2800" b="1">
                <a:solidFill>
                  <a:srgbClr val="660033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36888" name="Object 58"/>
            <p:cNvGraphicFramePr>
              <a:graphicFrameLocks noChangeAspect="1"/>
            </p:cNvGraphicFramePr>
            <p:nvPr/>
          </p:nvGraphicFramePr>
          <p:xfrm>
            <a:off x="9920" y="1967"/>
            <a:ext cx="1777" cy="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08000" imgH="152400" progId="Equation.DSMT4">
                    <p:embed/>
                  </p:oleObj>
                </mc:Choice>
                <mc:Fallback>
                  <p:oleObj name="Equation" r:id="rId26" imgW="508000" imgH="1524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0" y="1967"/>
                          <a:ext cx="1777" cy="8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6558" y="1993"/>
              <a:ext cx="7254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二维概率密度            的性质</a:t>
              </a:r>
            </a:p>
          </p:txBody>
        </p:sp>
      </p:grpSp>
      <p:sp>
        <p:nvSpPr>
          <p:cNvPr id="293913" name="Text Box 25"/>
          <p:cNvSpPr txBox="1">
            <a:spLocks noChangeArrowheads="1"/>
          </p:cNvSpPr>
          <p:nvPr/>
        </p:nvSpPr>
        <p:spPr bwMode="auto">
          <a:xfrm>
            <a:off x="914400" y="53784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概率密度</a:t>
            </a:r>
          </a:p>
        </p:txBody>
      </p:sp>
      <p:graphicFrame>
        <p:nvGraphicFramePr>
          <p:cNvPr id="2939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19442"/>
              </p:ext>
            </p:extLst>
          </p:nvPr>
        </p:nvGraphicFramePr>
        <p:xfrm>
          <a:off x="2389188" y="590233"/>
          <a:ext cx="11414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33400" imgH="152400" progId="Equation.DSMT4">
                  <p:embed/>
                </p:oleObj>
              </mc:Choice>
              <mc:Fallback>
                <p:oleObj name="Equation" r:id="rId28" imgW="533400" imgH="152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90233"/>
                        <a:ext cx="11414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15" name="Text Box 27"/>
          <p:cNvSpPr txBox="1">
            <a:spLocks noChangeArrowheads="1"/>
          </p:cNvSpPr>
          <p:nvPr/>
        </p:nvSpPr>
        <p:spPr bwMode="auto">
          <a:xfrm>
            <a:off x="3397250" y="571183"/>
            <a:ext cx="182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的性质</a:t>
            </a:r>
          </a:p>
        </p:txBody>
      </p:sp>
      <p:sp>
        <p:nvSpPr>
          <p:cNvPr id="293916" name="AutoShape 28"/>
          <p:cNvSpPr>
            <a:spLocks noChangeArrowheads="1"/>
          </p:cNvSpPr>
          <p:nvPr/>
        </p:nvSpPr>
        <p:spPr bwMode="auto">
          <a:xfrm>
            <a:off x="533400" y="623570"/>
            <a:ext cx="381000" cy="381000"/>
          </a:xfrm>
          <a:prstGeom prst="star4">
            <a:avLst>
              <a:gd name="adj" fmla="val 12500"/>
            </a:avLst>
          </a:prstGeom>
          <a:solidFill>
            <a:srgbClr val="FF33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4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4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4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294914" grpId="0" build="p" autoUpdateAnimBg="0"/>
      <p:bldP spid="294916" grpId="0" build="p" autoUpdateAnimBg="0"/>
      <p:bldP spid="294918" grpId="0" build="p" autoUpdateAnimBg="0"/>
      <p:bldP spid="294925" grpId="0" build="p" autoUpdateAnimBg="0"/>
      <p:bldP spid="294927" grpId="0" build="p" autoUpdateAnimBg="0"/>
      <p:bldP spid="29492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874404"/>
              </p:ext>
            </p:extLst>
          </p:nvPr>
        </p:nvGraphicFramePr>
        <p:xfrm>
          <a:off x="1299845" y="1989138"/>
          <a:ext cx="4181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500" imgH="368300" progId="Equation.DSMT4">
                  <p:embed/>
                </p:oleObj>
              </mc:Choice>
              <mc:Fallback>
                <p:oleObj name="Equation" r:id="rId2" imgW="2349500" imgH="368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845" y="1989138"/>
                        <a:ext cx="41814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32" name="Text Box 20"/>
          <p:cNvSpPr txBox="1">
            <a:spLocks noChangeArrowheads="1"/>
          </p:cNvSpPr>
          <p:nvPr/>
        </p:nvSpPr>
        <p:spPr bwMode="auto">
          <a:xfrm>
            <a:off x="396558" y="1406525"/>
            <a:ext cx="456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kumimoji="1" lang="en-US" altLang="zh-CN" sz="2800" b="1">
                <a:solidFill>
                  <a:srgbClr val="FF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落入某区域内的概率公式</a:t>
            </a:r>
          </a:p>
        </p:txBody>
      </p:sp>
      <p:sp>
        <p:nvSpPr>
          <p:cNvPr id="294933" name="AutoShape 21"/>
          <p:cNvSpPr>
            <a:spLocks noChangeArrowheads="1"/>
          </p:cNvSpPr>
          <p:nvPr/>
        </p:nvSpPr>
        <p:spPr bwMode="auto">
          <a:xfrm>
            <a:off x="3420745" y="2719388"/>
            <a:ext cx="2663825" cy="1152525"/>
          </a:xfrm>
          <a:prstGeom prst="cloudCallout">
            <a:avLst>
              <a:gd name="adj1" fmla="val -27588"/>
              <a:gd name="adj2" fmla="val -67750"/>
            </a:avLst>
          </a:prstGeom>
          <a:solidFill>
            <a:schemeClr val="bg1"/>
          </a:solidFill>
          <a:ln w="19050">
            <a:solidFill>
              <a:srgbClr val="008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求它可能要用累次积分</a:t>
            </a:r>
            <a:r>
              <a:rPr kumimoji="1" lang="en-US" altLang="zh-CN" sz="24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</a:p>
        </p:txBody>
      </p:sp>
      <p:sp>
        <p:nvSpPr>
          <p:cNvPr id="294934" name="AutoShape 22"/>
          <p:cNvSpPr>
            <a:spLocks noChangeArrowheads="1"/>
          </p:cNvSpPr>
          <p:nvPr/>
        </p:nvSpPr>
        <p:spPr bwMode="auto">
          <a:xfrm rot="18060000">
            <a:off x="5942013" y="3662045"/>
            <a:ext cx="2665412" cy="1152525"/>
          </a:xfrm>
          <a:prstGeom prst="cloudCallout">
            <a:avLst>
              <a:gd name="adj1" fmla="val 43093"/>
              <a:gd name="adj2" fmla="val -64046"/>
            </a:avLst>
          </a:prstGeom>
          <a:solidFill>
            <a:schemeClr val="bg1"/>
          </a:solidFill>
          <a:ln w="19050">
            <a:solidFill>
              <a:srgbClr val="008000"/>
            </a:solidFill>
            <a:rou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曲顶柱体的体积</a:t>
            </a:r>
            <a:r>
              <a:rPr kumimoji="1" lang="en-US" altLang="zh-CN" sz="24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</a:p>
        </p:txBody>
      </p:sp>
      <p:grpSp>
        <p:nvGrpSpPr>
          <p:cNvPr id="2" name="Group 65"/>
          <p:cNvGrpSpPr/>
          <p:nvPr/>
        </p:nvGrpSpPr>
        <p:grpSpPr bwMode="auto">
          <a:xfrm>
            <a:off x="5711825" y="1049655"/>
            <a:ext cx="3432175" cy="2351100"/>
            <a:chOff x="2426" y="2659"/>
            <a:chExt cx="2162" cy="1481"/>
          </a:xfrm>
        </p:grpSpPr>
        <p:graphicFrame>
          <p:nvGraphicFramePr>
            <p:cNvPr id="36889" name="Object 16"/>
            <p:cNvGraphicFramePr>
              <a:graphicFrameLocks noChangeAspect="1"/>
            </p:cNvGraphicFramePr>
            <p:nvPr/>
          </p:nvGraphicFramePr>
          <p:xfrm>
            <a:off x="3592" y="2755"/>
            <a:ext cx="99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62000" imgH="127000" progId="Equation.DSMT4">
                    <p:embed/>
                  </p:oleObj>
                </mc:Choice>
                <mc:Fallback>
                  <p:oleObj name="Equation" r:id="rId4" imgW="762000" imgH="127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2755"/>
                          <a:ext cx="99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90" name="Group 25"/>
            <p:cNvGrpSpPr/>
            <p:nvPr/>
          </p:nvGrpSpPr>
          <p:grpSpPr bwMode="auto">
            <a:xfrm>
              <a:off x="2426" y="2659"/>
              <a:ext cx="1680" cy="1481"/>
              <a:chOff x="3744" y="109"/>
              <a:chExt cx="1867" cy="1647"/>
            </a:xfrm>
          </p:grpSpPr>
          <p:graphicFrame>
            <p:nvGraphicFramePr>
              <p:cNvPr id="36892" name="Object 26"/>
              <p:cNvGraphicFramePr>
                <a:graphicFrameLocks noChangeAspect="1"/>
              </p:cNvGraphicFramePr>
              <p:nvPr/>
            </p:nvGraphicFramePr>
            <p:xfrm>
              <a:off x="4234" y="109"/>
              <a:ext cx="18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63500" imgH="63500" progId="Equation.3">
                      <p:embed/>
                    </p:oleObj>
                  </mc:Choice>
                  <mc:Fallback>
                    <p:oleObj name="公式" r:id="rId6" imgW="63500" imgH="635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4" y="109"/>
                            <a:ext cx="188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6893" name="Group 27"/>
              <p:cNvGrpSpPr/>
              <p:nvPr/>
            </p:nvGrpSpPr>
            <p:grpSpPr bwMode="auto">
              <a:xfrm>
                <a:off x="3744" y="135"/>
                <a:ext cx="1776" cy="1392"/>
                <a:chOff x="3840" y="432"/>
                <a:chExt cx="1776" cy="1392"/>
              </a:xfrm>
            </p:grpSpPr>
            <p:sp>
              <p:nvSpPr>
                <p:cNvPr id="36919" name="Line 28"/>
                <p:cNvSpPr>
                  <a:spLocks noChangeShapeType="1"/>
                </p:cNvSpPr>
                <p:nvPr/>
              </p:nvSpPr>
              <p:spPr bwMode="auto">
                <a:xfrm>
                  <a:off x="4272" y="1824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6920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272" y="432"/>
                  <a:ext cx="0" cy="13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6921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00"/>
                  <a:ext cx="432" cy="6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aphicFrame>
            <p:nvGraphicFramePr>
              <p:cNvPr id="36894" name="Object 31"/>
              <p:cNvGraphicFramePr>
                <a:graphicFrameLocks noChangeAspect="1"/>
              </p:cNvGraphicFramePr>
              <p:nvPr/>
            </p:nvGraphicFramePr>
            <p:xfrm>
              <a:off x="5424" y="1536"/>
              <a:ext cx="187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63500" imgH="101600" progId="Equation.3">
                      <p:embed/>
                    </p:oleObj>
                  </mc:Choice>
                  <mc:Fallback>
                    <p:oleObj name="公式" r:id="rId8" imgW="63500" imgH="1016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536"/>
                            <a:ext cx="187" cy="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5" name="Object 32"/>
              <p:cNvGraphicFramePr>
                <a:graphicFrameLocks noChangeAspect="1"/>
              </p:cNvGraphicFramePr>
              <p:nvPr/>
            </p:nvGraphicFramePr>
            <p:xfrm>
              <a:off x="3792" y="751"/>
              <a:ext cx="209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01600" imgH="127000" progId="Equation.3">
                      <p:embed/>
                    </p:oleObj>
                  </mc:Choice>
                  <mc:Fallback>
                    <p:oleObj name="公式" r:id="rId10" imgW="101600" imgH="1270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751"/>
                            <a:ext cx="209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6" name="Object 33"/>
              <p:cNvGraphicFramePr>
                <a:graphicFrameLocks noChangeAspect="1"/>
              </p:cNvGraphicFramePr>
              <p:nvPr/>
            </p:nvGraphicFramePr>
            <p:xfrm>
              <a:off x="4139" y="1536"/>
              <a:ext cx="187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63500" imgH="101600" progId="Equation.3">
                      <p:embed/>
                    </p:oleObj>
                  </mc:Choice>
                  <mc:Fallback>
                    <p:oleObj name="公式" r:id="rId12" imgW="63500" imgH="1016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9" y="1536"/>
                            <a:ext cx="187" cy="2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6897" name="Group 34"/>
              <p:cNvGrpSpPr/>
              <p:nvPr/>
            </p:nvGrpSpPr>
            <p:grpSpPr bwMode="auto">
              <a:xfrm>
                <a:off x="4320" y="231"/>
                <a:ext cx="960" cy="1296"/>
                <a:chOff x="4320" y="231"/>
                <a:chExt cx="960" cy="1296"/>
              </a:xfrm>
            </p:grpSpPr>
            <p:grpSp>
              <p:nvGrpSpPr>
                <p:cNvPr id="36898" name="Group 35"/>
                <p:cNvGrpSpPr/>
                <p:nvPr/>
              </p:nvGrpSpPr>
              <p:grpSpPr bwMode="auto">
                <a:xfrm>
                  <a:off x="4320" y="231"/>
                  <a:ext cx="775" cy="1202"/>
                  <a:chOff x="4512" y="144"/>
                  <a:chExt cx="775" cy="1202"/>
                </a:xfrm>
              </p:grpSpPr>
              <p:grpSp>
                <p:nvGrpSpPr>
                  <p:cNvPr id="36903" name="Group 36"/>
                  <p:cNvGrpSpPr/>
                  <p:nvPr/>
                </p:nvGrpSpPr>
                <p:grpSpPr bwMode="auto">
                  <a:xfrm>
                    <a:off x="4512" y="338"/>
                    <a:ext cx="775" cy="1008"/>
                    <a:chOff x="4512" y="338"/>
                    <a:chExt cx="775" cy="1008"/>
                  </a:xfrm>
                </p:grpSpPr>
                <p:sp>
                  <p:nvSpPr>
                    <p:cNvPr id="36911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674"/>
                      <a:ext cx="0" cy="6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2" name="Line 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040" y="338"/>
                      <a:ext cx="0" cy="5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3" name="Line 3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19" y="1002"/>
                      <a:ext cx="240" cy="33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4" name="Line 4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047" y="859"/>
                      <a:ext cx="240" cy="33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5" name="Arc 41"/>
                    <p:cNvSpPr/>
                    <p:nvPr/>
                  </p:nvSpPr>
                  <p:spPr bwMode="auto">
                    <a:xfrm flipV="1">
                      <a:off x="4759" y="1192"/>
                      <a:ext cx="528" cy="14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6" name="Arc 42"/>
                    <p:cNvSpPr/>
                    <p:nvPr/>
                  </p:nvSpPr>
                  <p:spPr bwMode="auto">
                    <a:xfrm flipH="1">
                      <a:off x="4512" y="859"/>
                      <a:ext cx="528" cy="14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7" name="Line 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280" y="480"/>
                      <a:ext cx="0" cy="7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sp>
                  <p:nvSpPr>
                    <p:cNvPr id="36918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12" y="432"/>
                      <a:ext cx="0" cy="5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6904" name="Group 45"/>
                  <p:cNvGrpSpPr/>
                  <p:nvPr/>
                </p:nvGrpSpPr>
                <p:grpSpPr bwMode="auto">
                  <a:xfrm>
                    <a:off x="4512" y="144"/>
                    <a:ext cx="775" cy="581"/>
                    <a:chOff x="4512" y="144"/>
                    <a:chExt cx="775" cy="581"/>
                  </a:xfrm>
                </p:grpSpPr>
                <p:sp>
                  <p:nvSpPr>
                    <p:cNvPr id="36905" name="Freeform 46"/>
                    <p:cNvSpPr/>
                    <p:nvPr/>
                  </p:nvSpPr>
                  <p:spPr bwMode="auto">
                    <a:xfrm>
                      <a:off x="4759" y="423"/>
                      <a:ext cx="528" cy="254"/>
                    </a:xfrm>
                    <a:custGeom>
                      <a:avLst/>
                      <a:gdLst>
                        <a:gd name="T0" fmla="*/ 0 w 528"/>
                        <a:gd name="T1" fmla="*/ 224 h 256"/>
                        <a:gd name="T2" fmla="*/ 96 w 528"/>
                        <a:gd name="T3" fmla="*/ 96 h 256"/>
                        <a:gd name="T4" fmla="*/ 240 w 528"/>
                        <a:gd name="T5" fmla="*/ 16 h 256"/>
                        <a:gd name="T6" fmla="*/ 384 w 528"/>
                        <a:gd name="T7" fmla="*/ 16 h 256"/>
                        <a:gd name="T8" fmla="*/ 528 w 528"/>
                        <a:gd name="T9" fmla="*/ 64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528"/>
                        <a:gd name="T16" fmla="*/ 0 h 256"/>
                        <a:gd name="T17" fmla="*/ 528 w 528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528" h="256">
                          <a:moveTo>
                            <a:pt x="0" y="256"/>
                          </a:moveTo>
                          <a:cubicBezTo>
                            <a:pt x="28" y="204"/>
                            <a:pt x="56" y="152"/>
                            <a:pt x="96" y="112"/>
                          </a:cubicBezTo>
                          <a:cubicBezTo>
                            <a:pt x="136" y="72"/>
                            <a:pt x="192" y="32"/>
                            <a:pt x="240" y="16"/>
                          </a:cubicBezTo>
                          <a:cubicBezTo>
                            <a:pt x="288" y="0"/>
                            <a:pt x="336" y="8"/>
                            <a:pt x="384" y="16"/>
                          </a:cubicBezTo>
                          <a:cubicBezTo>
                            <a:pt x="432" y="24"/>
                            <a:pt x="504" y="56"/>
                            <a:pt x="528" y="64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  <p:grpSp>
                  <p:nvGrpSpPr>
                    <p:cNvPr id="36906" name="Group 47"/>
                    <p:cNvGrpSpPr/>
                    <p:nvPr/>
                  </p:nvGrpSpPr>
                  <p:grpSpPr bwMode="auto">
                    <a:xfrm>
                      <a:off x="4512" y="144"/>
                      <a:ext cx="768" cy="581"/>
                      <a:chOff x="4512" y="96"/>
                      <a:chExt cx="768" cy="581"/>
                    </a:xfrm>
                  </p:grpSpPr>
                  <p:sp>
                    <p:nvSpPr>
                      <p:cNvPr id="36907" name="Arc 48"/>
                      <p:cNvSpPr/>
                      <p:nvPr/>
                    </p:nvSpPr>
                    <p:spPr bwMode="auto">
                      <a:xfrm>
                        <a:off x="4519" y="439"/>
                        <a:ext cx="240" cy="238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6908" name="Freeform 49"/>
                      <p:cNvSpPr/>
                      <p:nvPr/>
                    </p:nvSpPr>
                    <p:spPr bwMode="auto">
                      <a:xfrm>
                        <a:off x="4512" y="288"/>
                        <a:ext cx="768" cy="199"/>
                      </a:xfrm>
                      <a:custGeom>
                        <a:avLst/>
                        <a:gdLst>
                          <a:gd name="T0" fmla="*/ 0 w 768"/>
                          <a:gd name="T1" fmla="*/ 136 h 200"/>
                          <a:gd name="T2" fmla="*/ 96 w 768"/>
                          <a:gd name="T3" fmla="*/ 56 h 200"/>
                          <a:gd name="T4" fmla="*/ 240 w 768"/>
                          <a:gd name="T5" fmla="*/ 8 h 200"/>
                          <a:gd name="T6" fmla="*/ 384 w 768"/>
                          <a:gd name="T7" fmla="*/ 8 h 200"/>
                          <a:gd name="T8" fmla="*/ 480 w 768"/>
                          <a:gd name="T9" fmla="*/ 8 h 200"/>
                          <a:gd name="T10" fmla="*/ 672 w 768"/>
                          <a:gd name="T11" fmla="*/ 56 h 200"/>
                          <a:gd name="T12" fmla="*/ 768 w 768"/>
                          <a:gd name="T13" fmla="*/ 184 h 20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768"/>
                          <a:gd name="T22" fmla="*/ 0 h 200"/>
                          <a:gd name="T23" fmla="*/ 768 w 768"/>
                          <a:gd name="T24" fmla="*/ 200 h 200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768" h="200">
                            <a:moveTo>
                              <a:pt x="0" y="152"/>
                            </a:moveTo>
                            <a:cubicBezTo>
                              <a:pt x="28" y="116"/>
                              <a:pt x="56" y="80"/>
                              <a:pt x="96" y="56"/>
                            </a:cubicBezTo>
                            <a:cubicBezTo>
                              <a:pt x="136" y="32"/>
                              <a:pt x="192" y="16"/>
                              <a:pt x="240" y="8"/>
                            </a:cubicBezTo>
                            <a:cubicBezTo>
                              <a:pt x="288" y="0"/>
                              <a:pt x="344" y="8"/>
                              <a:pt x="384" y="8"/>
                            </a:cubicBezTo>
                            <a:cubicBezTo>
                              <a:pt x="424" y="8"/>
                              <a:pt x="432" y="0"/>
                              <a:pt x="480" y="8"/>
                            </a:cubicBezTo>
                            <a:cubicBezTo>
                              <a:pt x="528" y="16"/>
                              <a:pt x="624" y="24"/>
                              <a:pt x="672" y="56"/>
                            </a:cubicBezTo>
                            <a:cubicBezTo>
                              <a:pt x="720" y="88"/>
                              <a:pt x="744" y="144"/>
                              <a:pt x="768" y="200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6909" name="Arc 50"/>
                      <p:cNvSpPr/>
                      <p:nvPr/>
                    </p:nvSpPr>
                    <p:spPr bwMode="auto">
                      <a:xfrm flipH="1">
                        <a:off x="4512" y="96"/>
                        <a:ext cx="432" cy="384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6910" name="Arc 51"/>
                      <p:cNvSpPr/>
                      <p:nvPr/>
                    </p:nvSpPr>
                    <p:spPr bwMode="auto">
                      <a:xfrm>
                        <a:off x="4944" y="96"/>
                        <a:ext cx="336" cy="432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1600"/>
                          <a:gd name="T10" fmla="*/ 0 h 21600"/>
                          <a:gd name="T11" fmla="*/ 21600 w 21600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</p:grpSp>
              </p:grpSp>
            </p:grpSp>
            <p:sp>
              <p:nvSpPr>
                <p:cNvPr id="36899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4848" y="951"/>
                  <a:ext cx="432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6900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4581" y="1431"/>
                  <a:ext cx="48" cy="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</p:grpSp>
        <p:graphicFrame>
          <p:nvGraphicFramePr>
            <p:cNvPr id="36891" name="Object 62"/>
            <p:cNvGraphicFramePr>
              <a:graphicFrameLocks noChangeAspect="1"/>
            </p:cNvGraphicFramePr>
            <p:nvPr/>
          </p:nvGraphicFramePr>
          <p:xfrm>
            <a:off x="3771" y="3495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7000" imgH="165100" progId="Equation.DSMT4">
                    <p:embed/>
                  </p:oleObj>
                </mc:Choice>
                <mc:Fallback>
                  <p:oleObj name="Equation" r:id="rId14" imgW="127000" imgH="1651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" y="3495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15"/>
          <p:cNvSpPr txBox="1"/>
          <p:nvPr/>
        </p:nvSpPr>
        <p:spPr>
          <a:xfrm>
            <a:off x="1901190" y="4277995"/>
            <a:ext cx="4537075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落在此区域上的概率相当于以 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为底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以曲面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831340" y="4764405"/>
            <a:ext cx="4895850" cy="1034415"/>
            <a:chOff x="2884" y="7503"/>
            <a:chExt cx="7710" cy="1629"/>
          </a:xfrm>
        </p:grpSpPr>
        <p:sp>
          <p:nvSpPr>
            <p:cNvPr id="4" name="Text Box 17"/>
            <p:cNvSpPr txBox="1"/>
            <p:nvPr/>
          </p:nvSpPr>
          <p:spPr>
            <a:xfrm>
              <a:off x="2884" y="7642"/>
              <a:ext cx="7710" cy="14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                                                  </a:t>
              </a:r>
              <a:r>
                <a:rPr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为顶的曲顶柱体体积。</a:t>
              </a:r>
            </a:p>
          </p:txBody>
        </p:sp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7302" y="7503"/>
            <a:ext cx="2606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62000" imgH="127000" progId="Equation.DSMT4">
                    <p:embed/>
                  </p:oleObj>
                </mc:Choice>
                <mc:Fallback>
                  <p:oleObj name="Equation" r:id="rId16" imgW="762000" imgH="127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2" y="7503"/>
                          <a:ext cx="2606" cy="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406400" y="586105"/>
            <a:ext cx="5867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65169"/>
              </p:ext>
            </p:extLst>
          </p:nvPr>
        </p:nvGraphicFramePr>
        <p:xfrm>
          <a:off x="916940" y="501015"/>
          <a:ext cx="2875280" cy="69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19200" imgH="266700" progId="Equation.DSMT4">
                  <p:embed/>
                </p:oleObj>
              </mc:Choice>
              <mc:Fallback>
                <p:oleObj name="Equation" r:id="rId17" imgW="1219200" imgH="266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40" y="501015"/>
                        <a:ext cx="2875280" cy="692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2" grpId="0" build="p" autoUpdateAnimBg="0"/>
      <p:bldP spid="294933" grpId="0" bldLvl="0" animBg="1"/>
      <p:bldP spid="294934" grpId="0" bldLvl="0" animBg="1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/>
          <p:nvPr/>
        </p:nvGrpSpPr>
        <p:grpSpPr bwMode="auto">
          <a:xfrm>
            <a:off x="381000" y="577850"/>
            <a:ext cx="6223000" cy="3705225"/>
            <a:chOff x="240" y="228"/>
            <a:chExt cx="3920" cy="2334"/>
          </a:xfrm>
        </p:grpSpPr>
        <p:sp>
          <p:nvSpPr>
            <p:cNvPr id="37897" name="Text Box 3"/>
            <p:cNvSpPr txBox="1">
              <a:spLocks noChangeArrowheads="1"/>
            </p:cNvSpPr>
            <p:nvPr/>
          </p:nvSpPr>
          <p:spPr bwMode="auto">
            <a:xfrm>
              <a:off x="288" y="249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3333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例</a:t>
              </a:r>
              <a:r>
                <a:rPr kumimoji="1" lang="en-US" altLang="zh-CN" sz="2800" b="1">
                  <a:solidFill>
                    <a:srgbClr val="3333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4</a:t>
              </a:r>
              <a:r>
                <a:rPr kumimoji="1" lang="en-US" altLang="zh-CN" sz="2800" b="1">
                  <a:solidFill>
                    <a:schemeClr val="tx2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 </a:t>
              </a: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设二维随机变量</a:t>
              </a:r>
            </a:p>
          </p:txBody>
        </p:sp>
        <p:graphicFrame>
          <p:nvGraphicFramePr>
            <p:cNvPr id="37898" name="Object 4"/>
            <p:cNvGraphicFramePr>
              <a:graphicFrameLocks noChangeAspect="1"/>
            </p:cNvGraphicFramePr>
            <p:nvPr/>
          </p:nvGraphicFramePr>
          <p:xfrm>
            <a:off x="2352" y="279"/>
            <a:ext cx="62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9600" imgH="190500" progId="Equation.DSMT4">
                    <p:embed/>
                  </p:oleObj>
                </mc:Choice>
                <mc:Fallback>
                  <p:oleObj name="Equation" r:id="rId2" imgW="6096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9"/>
                          <a:ext cx="62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2919" y="228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的概率密度</a:t>
              </a:r>
            </a:p>
          </p:txBody>
        </p:sp>
        <p:graphicFrame>
          <p:nvGraphicFramePr>
            <p:cNvPr id="37900" name="Object 6"/>
            <p:cNvGraphicFramePr>
              <a:graphicFrameLocks noChangeAspect="1"/>
            </p:cNvGraphicFramePr>
            <p:nvPr/>
          </p:nvGraphicFramePr>
          <p:xfrm>
            <a:off x="1483" y="569"/>
            <a:ext cx="2554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27300" imgH="508000" progId="Equation.DSMT4">
                    <p:embed/>
                  </p:oleObj>
                </mc:Choice>
                <mc:Fallback>
                  <p:oleObj name="Equation" r:id="rId4" imgW="2527300" imgH="508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569"/>
                          <a:ext cx="2554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240" y="120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试求：</a:t>
              </a:r>
            </a:p>
          </p:txBody>
        </p:sp>
        <p:sp>
          <p:nvSpPr>
            <p:cNvPr id="37902" name="Text Box 8"/>
            <p:cNvSpPr txBox="1">
              <a:spLocks noChangeArrowheads="1"/>
            </p:cNvSpPr>
            <p:nvPr/>
          </p:nvSpPr>
          <p:spPr bwMode="auto">
            <a:xfrm>
              <a:off x="1003" y="1230"/>
              <a:ext cx="9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⑴   </a:t>
              </a: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常数</a:t>
              </a:r>
            </a:p>
          </p:txBody>
        </p:sp>
        <p:graphicFrame>
          <p:nvGraphicFramePr>
            <p:cNvPr id="37903" name="Object 9"/>
            <p:cNvGraphicFramePr>
              <a:graphicFrameLocks noChangeAspect="1"/>
            </p:cNvGraphicFramePr>
            <p:nvPr/>
          </p:nvGraphicFramePr>
          <p:xfrm>
            <a:off x="1920" y="1256"/>
            <a:ext cx="19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0800" imgH="114300" progId="Equation.DSMT4">
                    <p:embed/>
                  </p:oleObj>
                </mc:Choice>
                <mc:Fallback>
                  <p:oleObj name="Equation" r:id="rId6" imgW="50800" imgH="114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56"/>
                          <a:ext cx="196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4" name="Text Box 10"/>
            <p:cNvSpPr txBox="1">
              <a:spLocks noChangeArrowheads="1"/>
            </p:cNvSpPr>
            <p:nvPr/>
          </p:nvSpPr>
          <p:spPr bwMode="auto">
            <a:xfrm>
              <a:off x="2043" y="1209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的值；</a:t>
              </a:r>
            </a:p>
          </p:txBody>
        </p:sp>
        <p:sp>
          <p:nvSpPr>
            <p:cNvPr id="37905" name="Text Box 11"/>
            <p:cNvSpPr txBox="1">
              <a:spLocks noChangeArrowheads="1"/>
            </p:cNvSpPr>
            <p:nvPr/>
          </p:nvSpPr>
          <p:spPr bwMode="auto">
            <a:xfrm>
              <a:off x="996" y="1536"/>
              <a:ext cx="14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⑵   </a:t>
              </a: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分布函数</a:t>
              </a:r>
            </a:p>
          </p:txBody>
        </p:sp>
        <p:graphicFrame>
          <p:nvGraphicFramePr>
            <p:cNvPr id="37906" name="Object 12"/>
            <p:cNvGraphicFramePr>
              <a:graphicFrameLocks noChangeAspect="1"/>
            </p:cNvGraphicFramePr>
            <p:nvPr/>
          </p:nvGraphicFramePr>
          <p:xfrm>
            <a:off x="2313" y="1570"/>
            <a:ext cx="79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71500" imgH="165100" progId="Equation.DSMT4">
                    <p:embed/>
                  </p:oleObj>
                </mc:Choice>
                <mc:Fallback>
                  <p:oleObj name="Equation" r:id="rId8" imgW="571500" imgH="165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3" y="1570"/>
                          <a:ext cx="79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Text Box 13"/>
            <p:cNvSpPr txBox="1">
              <a:spLocks noChangeArrowheads="1"/>
            </p:cNvSpPr>
            <p:nvPr/>
          </p:nvSpPr>
          <p:spPr bwMode="auto">
            <a:xfrm>
              <a:off x="990" y="1896"/>
              <a:ext cx="9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⑶   </a:t>
              </a: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概率</a:t>
              </a:r>
            </a:p>
          </p:txBody>
        </p:sp>
        <p:graphicFrame>
          <p:nvGraphicFramePr>
            <p:cNvPr id="37908" name="Object 14"/>
            <p:cNvGraphicFramePr>
              <a:graphicFrameLocks noChangeAspect="1"/>
            </p:cNvGraphicFramePr>
            <p:nvPr/>
          </p:nvGraphicFramePr>
          <p:xfrm>
            <a:off x="1863" y="1921"/>
            <a:ext cx="100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62000" imgH="165100" progId="Equation.DSMT4">
                    <p:embed/>
                  </p:oleObj>
                </mc:Choice>
                <mc:Fallback>
                  <p:oleObj name="Equation" r:id="rId10" imgW="762000" imgH="165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1921"/>
                          <a:ext cx="100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9" name="Text Box 15"/>
            <p:cNvSpPr txBox="1">
              <a:spLocks noChangeArrowheads="1"/>
            </p:cNvSpPr>
            <p:nvPr/>
          </p:nvSpPr>
          <p:spPr bwMode="auto">
            <a:xfrm>
              <a:off x="990" y="2217"/>
              <a:ext cx="98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⑷   </a:t>
              </a: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概率</a:t>
              </a:r>
            </a:p>
          </p:txBody>
        </p:sp>
        <p:graphicFrame>
          <p:nvGraphicFramePr>
            <p:cNvPr id="37910" name="Object 16"/>
            <p:cNvGraphicFramePr>
              <a:graphicFrameLocks noChangeAspect="1"/>
            </p:cNvGraphicFramePr>
            <p:nvPr/>
          </p:nvGraphicFramePr>
          <p:xfrm>
            <a:off x="1882" y="2245"/>
            <a:ext cx="12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03300" imgH="152400" progId="Equation.DSMT4">
                    <p:embed/>
                  </p:oleObj>
                </mc:Choice>
                <mc:Fallback>
                  <p:oleObj name="Equation" r:id="rId12" imgW="1003300" imgH="1524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245"/>
                          <a:ext cx="1259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457200" y="43894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</a:p>
        </p:txBody>
      </p:sp>
      <p:sp>
        <p:nvSpPr>
          <p:cNvPr id="295954" name="Text Box 18"/>
          <p:cNvSpPr txBox="1">
            <a:spLocks noChangeArrowheads="1"/>
          </p:cNvSpPr>
          <p:nvPr/>
        </p:nvSpPr>
        <p:spPr bwMode="auto">
          <a:xfrm>
            <a:off x="1219200" y="4425950"/>
            <a:ext cx="3714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⑴ 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由概率密度的性质</a:t>
            </a:r>
          </a:p>
        </p:txBody>
      </p:sp>
      <p:graphicFrame>
        <p:nvGraphicFramePr>
          <p:cNvPr id="2959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840723"/>
              </p:ext>
            </p:extLst>
          </p:nvPr>
        </p:nvGraphicFramePr>
        <p:xfrm>
          <a:off x="1997075" y="4922838"/>
          <a:ext cx="5740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84600" imgH="381000" progId="Equation.DSMT4">
                  <p:embed/>
                </p:oleObj>
              </mc:Choice>
              <mc:Fallback>
                <p:oleObj name="Equation" r:id="rId14" imgW="37846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922838"/>
                        <a:ext cx="5740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6" name="Text Box 20"/>
          <p:cNvSpPr txBox="1">
            <a:spLocks noChangeArrowheads="1"/>
          </p:cNvSpPr>
          <p:nvPr/>
        </p:nvSpPr>
        <p:spPr bwMode="auto">
          <a:xfrm>
            <a:off x="1748790" y="57753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得</a:t>
            </a:r>
          </a:p>
        </p:txBody>
      </p:sp>
      <p:graphicFrame>
        <p:nvGraphicFramePr>
          <p:cNvPr id="2959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19777"/>
              </p:ext>
            </p:extLst>
          </p:nvPr>
        </p:nvGraphicFramePr>
        <p:xfrm>
          <a:off x="2234565" y="5899150"/>
          <a:ext cx="838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30300" imgH="381000" progId="Equation.DSMT4">
                  <p:embed/>
                </p:oleObj>
              </mc:Choice>
              <mc:Fallback>
                <p:oleObj name="Equation" r:id="rId16" imgW="1130300" imgH="381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565" y="5899150"/>
                        <a:ext cx="838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5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3" grpId="0" build="p" autoUpdateAnimBg="0"/>
      <p:bldP spid="295954" grpId="0" build="p" autoUpdateAnimBg="0"/>
      <p:bldP spid="29595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529080" y="528320"/>
          <a:ext cx="4956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508000" progId="Equation.DSMT4">
                  <p:embed/>
                </p:oleObj>
              </mc:Choice>
              <mc:Fallback>
                <p:oleObj name="Equation" r:id="rId2" imgW="25273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080" y="528320"/>
                        <a:ext cx="49561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381000" y="174910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⑵ 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由分布函数的定义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990600" y="2268220"/>
          <a:ext cx="3962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92100" progId="Equation.DSMT4">
                  <p:embed/>
                </p:oleObj>
              </mc:Choice>
              <mc:Fallback>
                <p:oleObj name="Equation" r:id="rId4" imgW="21463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68220"/>
                        <a:ext cx="39624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5"/>
          <p:cNvGraphicFramePr>
            <a:graphicFrameLocks noChangeAspect="1"/>
          </p:cNvGraphicFramePr>
          <p:nvPr/>
        </p:nvGraphicFramePr>
        <p:xfrm>
          <a:off x="2079625" y="3011170"/>
          <a:ext cx="486886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7000" imgH="647700" progId="Equation.DSMT4">
                  <p:embed/>
                </p:oleObj>
              </mc:Choice>
              <mc:Fallback>
                <p:oleObj name="Equation" r:id="rId6" imgW="2667000" imgH="647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011170"/>
                        <a:ext cx="486886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6" name="Object 6"/>
          <p:cNvGraphicFramePr>
            <a:graphicFrameLocks noChangeAspect="1"/>
          </p:cNvGraphicFramePr>
          <p:nvPr/>
        </p:nvGraphicFramePr>
        <p:xfrm>
          <a:off x="2084388" y="4463733"/>
          <a:ext cx="4759325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500" imgH="508000" progId="Equation.DSMT4">
                  <p:embed/>
                </p:oleObj>
              </mc:Choice>
              <mc:Fallback>
                <p:oleObj name="Equation" r:id="rId8" imgW="26035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463733"/>
                        <a:ext cx="4759325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7"/>
          <p:cNvGrpSpPr/>
          <p:nvPr/>
        </p:nvGrpSpPr>
        <p:grpSpPr bwMode="auto">
          <a:xfrm>
            <a:off x="7162800" y="2496821"/>
            <a:ext cx="1676400" cy="1803401"/>
            <a:chOff x="4512" y="1392"/>
            <a:chExt cx="1056" cy="1136"/>
          </a:xfrm>
        </p:grpSpPr>
        <p:sp>
          <p:nvSpPr>
            <p:cNvPr id="38923" name="Rectangle 15" descr="40%"/>
            <p:cNvSpPr>
              <a:spLocks noChangeArrowheads="1"/>
            </p:cNvSpPr>
            <p:nvPr/>
          </p:nvSpPr>
          <p:spPr bwMode="auto">
            <a:xfrm>
              <a:off x="4705" y="1731"/>
              <a:ext cx="528" cy="576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924" name="Line 16"/>
            <p:cNvSpPr>
              <a:spLocks noChangeShapeType="1"/>
            </p:cNvSpPr>
            <p:nvPr/>
          </p:nvSpPr>
          <p:spPr bwMode="auto">
            <a:xfrm>
              <a:off x="4704" y="1728"/>
              <a:ext cx="52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Line 17"/>
            <p:cNvSpPr>
              <a:spLocks noChangeShapeType="1"/>
            </p:cNvSpPr>
            <p:nvPr/>
          </p:nvSpPr>
          <p:spPr bwMode="auto">
            <a:xfrm>
              <a:off x="5232" y="1728"/>
              <a:ext cx="0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26" name="Object 18"/>
            <p:cNvGraphicFramePr>
              <a:graphicFrameLocks noChangeAspect="1"/>
            </p:cNvGraphicFramePr>
            <p:nvPr/>
          </p:nvGraphicFramePr>
          <p:xfrm>
            <a:off x="5083" y="1472"/>
            <a:ext cx="46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010400" imgH="3962400" progId="Equation.DSMT4">
                    <p:embed/>
                  </p:oleObj>
                </mc:Choice>
                <mc:Fallback>
                  <p:oleObj name="Equation" r:id="rId11" imgW="7010400" imgH="3962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3" y="1472"/>
                          <a:ext cx="46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9"/>
            <p:cNvGraphicFramePr>
              <a:graphicFrameLocks noChangeAspect="1"/>
            </p:cNvGraphicFramePr>
            <p:nvPr/>
          </p:nvGraphicFramePr>
          <p:xfrm>
            <a:off x="5396" y="2290"/>
            <a:ext cx="14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300" imgH="127000" progId="Equation.DSMT4">
                    <p:embed/>
                  </p:oleObj>
                </mc:Choice>
                <mc:Fallback>
                  <p:oleObj name="Equation" r:id="rId13" imgW="114300" imgH="127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6" y="2290"/>
                          <a:ext cx="14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8" name="Object 20"/>
            <p:cNvGraphicFramePr>
              <a:graphicFrameLocks noChangeAspect="1"/>
            </p:cNvGraphicFramePr>
            <p:nvPr/>
          </p:nvGraphicFramePr>
          <p:xfrm>
            <a:off x="4542" y="1434"/>
            <a:ext cx="13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1600" imgH="127000" progId="Equation.DSMT4">
                    <p:embed/>
                  </p:oleObj>
                </mc:Choice>
                <mc:Fallback>
                  <p:oleObj name="Equation" r:id="rId15" imgW="101600" imgH="1270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1434"/>
                          <a:ext cx="13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21"/>
            <p:cNvGraphicFramePr>
              <a:graphicFrameLocks noChangeAspect="1"/>
            </p:cNvGraphicFramePr>
            <p:nvPr/>
          </p:nvGraphicFramePr>
          <p:xfrm>
            <a:off x="4534" y="2260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38400" imgH="3657600" progId="Equation.DSMT4">
                    <p:embed/>
                  </p:oleObj>
                </mc:Choice>
                <mc:Fallback>
                  <p:oleObj name="Equation" r:id="rId17" imgW="2438400" imgH="3657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2260"/>
                          <a:ext cx="21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Line 22"/>
            <p:cNvSpPr>
              <a:spLocks noChangeShapeType="1"/>
            </p:cNvSpPr>
            <p:nvPr/>
          </p:nvSpPr>
          <p:spPr bwMode="auto">
            <a:xfrm>
              <a:off x="4512" y="230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931" name="Line 23"/>
            <p:cNvSpPr>
              <a:spLocks noChangeShapeType="1"/>
            </p:cNvSpPr>
            <p:nvPr/>
          </p:nvSpPr>
          <p:spPr bwMode="auto">
            <a:xfrm flipV="1">
              <a:off x="4704" y="139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708882"/>
              </p:ext>
            </p:extLst>
          </p:nvPr>
        </p:nvGraphicFramePr>
        <p:xfrm>
          <a:off x="611188" y="1563053"/>
          <a:ext cx="62372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500" imgH="508000" progId="Equation.DSMT4">
                  <p:embed/>
                </p:oleObj>
              </mc:Choice>
              <mc:Fallback>
                <p:oleObj name="Equation" r:id="rId2" imgW="45085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63053"/>
                        <a:ext cx="62372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36223"/>
              </p:ext>
            </p:extLst>
          </p:nvPr>
        </p:nvGraphicFramePr>
        <p:xfrm>
          <a:off x="1908175" y="3644265"/>
          <a:ext cx="37131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444500" progId="Equation.DSMT4">
                  <p:embed/>
                </p:oleObj>
              </mc:Choice>
              <mc:Fallback>
                <p:oleObj name="Equation" r:id="rId4" imgW="2641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4265"/>
                        <a:ext cx="37131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65502"/>
              </p:ext>
            </p:extLst>
          </p:nvPr>
        </p:nvGraphicFramePr>
        <p:xfrm>
          <a:off x="1908175" y="2571750"/>
          <a:ext cx="23129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500" imgH="533400" progId="Equation.DSMT4">
                  <p:embed/>
                </p:oleObj>
              </mc:Choice>
              <mc:Fallback>
                <p:oleObj name="Equation" r:id="rId6" imgW="15875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571750"/>
                        <a:ext cx="23129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413885" y="2706370"/>
            <a:ext cx="4635500" cy="570230"/>
            <a:chOff x="695" y="7044"/>
            <a:chExt cx="7300" cy="898"/>
          </a:xfrm>
        </p:grpSpPr>
        <p:sp>
          <p:nvSpPr>
            <p:cNvPr id="2" name="矩形 1"/>
            <p:cNvSpPr>
              <a:spLocks noChangeArrowheads="1"/>
            </p:cNvSpPr>
            <p:nvPr/>
          </p:nvSpPr>
          <p:spPr bwMode="auto">
            <a:xfrm>
              <a:off x="695" y="7044"/>
              <a:ext cx="7300" cy="898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rgbClr val="00B0F0"/>
              </a:solidFill>
              <a:miter lim="800000"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800" b="1">
                <a:solidFill>
                  <a:schemeClr val="lt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297989" name="Object 5"/>
            <p:cNvGraphicFramePr>
              <a:graphicFrameLocks noChangeAspect="1"/>
            </p:cNvGraphicFramePr>
            <p:nvPr/>
          </p:nvGraphicFramePr>
          <p:xfrm>
            <a:off x="3963" y="7154"/>
            <a:ext cx="3837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89100" imgH="190500" progId="Equation.DSMT4">
                    <p:embed/>
                  </p:oleObj>
                </mc:Choice>
                <mc:Fallback>
                  <p:oleObj name="Equation" r:id="rId8" imgW="1689100" imgH="190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7154"/>
                          <a:ext cx="3837" cy="7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1372" y="7157"/>
              <a:ext cx="2848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表 示区域：</a:t>
              </a:r>
            </a:p>
          </p:txBody>
        </p:sp>
        <p:graphicFrame>
          <p:nvGraphicFramePr>
            <p:cNvPr id="162851" name="Object 35"/>
            <p:cNvGraphicFramePr>
              <a:graphicFrameLocks noChangeAspect="1"/>
            </p:cNvGraphicFramePr>
            <p:nvPr/>
          </p:nvGraphicFramePr>
          <p:xfrm>
            <a:off x="850" y="7222"/>
            <a:ext cx="673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500" imgH="177800" progId="Equation.DSMT4">
                    <p:embed/>
                  </p:oleObj>
                </mc:Choice>
                <mc:Fallback>
                  <p:oleObj name="Equation" r:id="rId10" imgW="190500" imgH="1778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7222"/>
                          <a:ext cx="673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9"/>
          <p:cNvGrpSpPr/>
          <p:nvPr/>
        </p:nvGrpSpPr>
        <p:grpSpPr bwMode="auto">
          <a:xfrm>
            <a:off x="6921500" y="800735"/>
            <a:ext cx="1984375" cy="1924050"/>
            <a:chOff x="4014" y="709"/>
            <a:chExt cx="1250" cy="1212"/>
          </a:xfrm>
        </p:grpSpPr>
        <p:sp>
          <p:nvSpPr>
            <p:cNvPr id="39951" name="AutoShape 48" descr="浅色下对角线"/>
            <p:cNvSpPr>
              <a:spLocks noChangeArrowheads="1"/>
            </p:cNvSpPr>
            <p:nvPr/>
          </p:nvSpPr>
          <p:spPr bwMode="auto">
            <a:xfrm rot="-5400000">
              <a:off x="4206" y="904"/>
              <a:ext cx="819" cy="813"/>
            </a:xfrm>
            <a:prstGeom prst="rtTriangle">
              <a:avLst/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39952" name="Object 49"/>
            <p:cNvGraphicFramePr>
              <a:graphicFrameLocks noChangeAspect="1"/>
            </p:cNvGraphicFramePr>
            <p:nvPr/>
          </p:nvGraphicFramePr>
          <p:xfrm>
            <a:off x="5103" y="1706"/>
            <a:ext cx="16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3500" imgH="76200" progId="Equation.DSMT4">
                    <p:embed/>
                  </p:oleObj>
                </mc:Choice>
                <mc:Fallback>
                  <p:oleObj name="Equation" r:id="rId13" imgW="63500" imgH="762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706"/>
                          <a:ext cx="16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50"/>
            <p:cNvGraphicFramePr>
              <a:graphicFrameLocks noChangeAspect="1"/>
            </p:cNvGraphicFramePr>
            <p:nvPr/>
          </p:nvGraphicFramePr>
          <p:xfrm>
            <a:off x="4059" y="709"/>
            <a:ext cx="16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3500" imgH="114300" progId="Equation.DSMT4">
                    <p:embed/>
                  </p:oleObj>
                </mc:Choice>
                <mc:Fallback>
                  <p:oleObj name="Equation" r:id="rId15" imgW="63500" imgH="1143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709"/>
                          <a:ext cx="16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51"/>
            <p:cNvGraphicFramePr>
              <a:graphicFrameLocks noChangeAspect="1"/>
            </p:cNvGraphicFramePr>
            <p:nvPr/>
          </p:nvGraphicFramePr>
          <p:xfrm>
            <a:off x="4059" y="1706"/>
            <a:ext cx="14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0800" imgH="127000" progId="Equation.DSMT4">
                    <p:embed/>
                  </p:oleObj>
                </mc:Choice>
                <mc:Fallback>
                  <p:oleObj name="Equation" r:id="rId17" imgW="50800" imgH="1270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706"/>
                          <a:ext cx="14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Line 52"/>
            <p:cNvSpPr>
              <a:spLocks noChangeShapeType="1"/>
            </p:cNvSpPr>
            <p:nvPr/>
          </p:nvSpPr>
          <p:spPr bwMode="auto">
            <a:xfrm>
              <a:off x="4014" y="1717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9956" name="Line 53"/>
            <p:cNvSpPr>
              <a:spLocks noChangeShapeType="1"/>
            </p:cNvSpPr>
            <p:nvPr/>
          </p:nvSpPr>
          <p:spPr bwMode="auto">
            <a:xfrm flipV="1">
              <a:off x="4206" y="714"/>
              <a:ext cx="0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9957" name="Line 54"/>
            <p:cNvSpPr>
              <a:spLocks noChangeShapeType="1"/>
            </p:cNvSpPr>
            <p:nvPr/>
          </p:nvSpPr>
          <p:spPr bwMode="auto">
            <a:xfrm flipV="1">
              <a:off x="4206" y="810"/>
              <a:ext cx="91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9958" name="Line 55"/>
            <p:cNvSpPr>
              <a:spLocks noChangeShapeType="1"/>
            </p:cNvSpPr>
            <p:nvPr/>
          </p:nvSpPr>
          <p:spPr bwMode="auto">
            <a:xfrm flipH="1">
              <a:off x="4062" y="171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aphicFrame>
          <p:nvGraphicFramePr>
            <p:cNvPr id="39959" name="Object 56"/>
            <p:cNvGraphicFramePr>
              <a:graphicFrameLocks noChangeAspect="1"/>
            </p:cNvGraphicFramePr>
            <p:nvPr/>
          </p:nvGraphicFramePr>
          <p:xfrm>
            <a:off x="4666" y="1368"/>
            <a:ext cx="23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2400" imgH="152400" progId="Equation.DSMT4">
                    <p:embed/>
                  </p:oleObj>
                </mc:Choice>
                <mc:Fallback>
                  <p:oleObj name="Equation" r:id="rId19" imgW="152400" imgH="1524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6" y="1368"/>
                          <a:ext cx="23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0" name="Object 57"/>
            <p:cNvGraphicFramePr>
              <a:graphicFrameLocks noChangeAspect="1"/>
            </p:cNvGraphicFramePr>
            <p:nvPr/>
          </p:nvGraphicFramePr>
          <p:xfrm>
            <a:off x="4323" y="1050"/>
            <a:ext cx="41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68300" imgH="114300" progId="Equation.DSMT4">
                    <p:embed/>
                  </p:oleObj>
                </mc:Choice>
                <mc:Fallback>
                  <p:oleObj name="Equation" r:id="rId21" imgW="368300" imgH="1143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1050"/>
                          <a:ext cx="41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459105" y="826770"/>
            <a:ext cx="6323965" cy="535940"/>
            <a:chOff x="610" y="9212"/>
            <a:chExt cx="9959" cy="844"/>
          </a:xfrm>
        </p:grpSpPr>
        <p:sp>
          <p:nvSpPr>
            <p:cNvPr id="296977" name="Text Box 17"/>
            <p:cNvSpPr txBox="1">
              <a:spLocks noChangeArrowheads="1"/>
            </p:cNvSpPr>
            <p:nvPr/>
          </p:nvSpPr>
          <p:spPr bwMode="auto">
            <a:xfrm>
              <a:off x="610" y="9232"/>
              <a:ext cx="1735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⑶  </a:t>
              </a: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将</a:t>
              </a:r>
            </a:p>
          </p:txBody>
        </p:sp>
        <p:graphicFrame>
          <p:nvGraphicFramePr>
            <p:cNvPr id="296978" name="Object 18"/>
            <p:cNvGraphicFramePr>
              <a:graphicFrameLocks noChangeAspect="1"/>
            </p:cNvGraphicFramePr>
            <p:nvPr/>
          </p:nvGraphicFramePr>
          <p:xfrm>
            <a:off x="2138" y="9307"/>
            <a:ext cx="1560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09600" imgH="190500" progId="Equation.DSMT4">
                    <p:embed/>
                  </p:oleObj>
                </mc:Choice>
                <mc:Fallback>
                  <p:oleObj name="Equation" r:id="rId23" imgW="609600" imgH="1905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9307"/>
                          <a:ext cx="1560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6979" name="Text Box 19"/>
            <p:cNvSpPr txBox="1">
              <a:spLocks noChangeArrowheads="1"/>
            </p:cNvSpPr>
            <p:nvPr/>
          </p:nvSpPr>
          <p:spPr bwMode="auto">
            <a:xfrm>
              <a:off x="3525" y="9212"/>
              <a:ext cx="7044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看作平面上随机点的坐标，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61430" y="3702685"/>
            <a:ext cx="1219200" cy="1752600"/>
            <a:chOff x="10018" y="5831"/>
            <a:chExt cx="1920" cy="2760"/>
          </a:xfrm>
        </p:grpSpPr>
        <p:sp>
          <p:nvSpPr>
            <p:cNvPr id="297992" name="AutoShape 8"/>
            <p:cNvSpPr>
              <a:spLocks noChangeArrowheads="1"/>
            </p:cNvSpPr>
            <p:nvPr/>
          </p:nvSpPr>
          <p:spPr bwMode="auto">
            <a:xfrm rot="16200000">
              <a:off x="9898" y="5951"/>
              <a:ext cx="2160" cy="1920"/>
            </a:xfrm>
            <a:prstGeom prst="wedgeRectCallout">
              <a:avLst>
                <a:gd name="adj1" fmla="val 80324"/>
                <a:gd name="adj2" fmla="val -8986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106" y="5831"/>
              <a:ext cx="1744" cy="2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积分区域</a:t>
              </a:r>
            </a:p>
            <a:p>
              <a:pPr algn="l"/>
              <a:r>
                <a:rPr kumimoji="1" lang="zh-CN" altLang="en-US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表示</a:t>
              </a:r>
              <a:r>
                <a:rPr kumimoji="1" lang="en-US" altLang="zh-CN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G </a:t>
              </a:r>
              <a:r>
                <a:rPr kumimoji="1" lang="zh-CN" altLang="en-US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和</a:t>
              </a:r>
            </a:p>
            <a:p>
              <a:pPr algn="l"/>
              <a:r>
                <a:rPr kumimoji="1" lang="zh-CN" altLang="en-US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概率密度</a:t>
              </a:r>
            </a:p>
            <a:p>
              <a:pPr algn="l"/>
              <a:r>
                <a:rPr kumimoji="1" lang="zh-CN" altLang="en-US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的非零区</a:t>
              </a:r>
            </a:p>
            <a:p>
              <a:pPr algn="l"/>
              <a:r>
                <a:rPr kumimoji="1" lang="zh-CN" altLang="en-US" b="1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  <a:sym typeface="+mn-ea"/>
                </a:rPr>
                <a:t>域的结合</a:t>
              </a:r>
              <a:endParaRPr kumimoji="1" lang="zh-CN" altLang="en-US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3" name="Text Box 9"/>
          <p:cNvSpPr txBox="1">
            <a:spLocks noChangeArrowheads="1"/>
          </p:cNvSpPr>
          <p:nvPr/>
        </p:nvSpPr>
        <p:spPr bwMode="auto">
          <a:xfrm>
            <a:off x="441325" y="1024573"/>
            <a:ext cx="25378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⑷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所求概率为</a:t>
            </a:r>
          </a:p>
        </p:txBody>
      </p:sp>
      <p:graphicFrame>
        <p:nvGraphicFramePr>
          <p:cNvPr id="297994" name="Object 10"/>
          <p:cNvGraphicFramePr>
            <a:graphicFrameLocks noChangeAspect="1"/>
          </p:cNvGraphicFramePr>
          <p:nvPr/>
        </p:nvGraphicFramePr>
        <p:xfrm>
          <a:off x="810895" y="1721485"/>
          <a:ext cx="45926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89300" imgH="673100" progId="Equation.DSMT4">
                  <p:embed/>
                </p:oleObj>
              </mc:Choice>
              <mc:Fallback>
                <p:oleObj name="Equation" r:id="rId2" imgW="3289300" imgH="673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" y="1721485"/>
                        <a:ext cx="45926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95" name="Object 11"/>
          <p:cNvGraphicFramePr>
            <a:graphicFrameLocks noChangeAspect="1"/>
          </p:cNvGraphicFramePr>
          <p:nvPr/>
        </p:nvGraphicFramePr>
        <p:xfrm>
          <a:off x="2594610" y="2918778"/>
          <a:ext cx="4765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300" imgH="444500" progId="Equation.DSMT4">
                  <p:embed/>
                </p:oleObj>
              </mc:Choice>
              <mc:Fallback>
                <p:oleObj name="Equation" r:id="rId4" imgW="34163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610" y="2918778"/>
                        <a:ext cx="47656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0"/>
          <p:cNvGrpSpPr/>
          <p:nvPr/>
        </p:nvGrpSpPr>
        <p:grpSpPr bwMode="auto">
          <a:xfrm>
            <a:off x="6443663" y="643255"/>
            <a:ext cx="2055812" cy="2011363"/>
            <a:chOff x="4059" y="2387"/>
            <a:chExt cx="1295" cy="1267"/>
          </a:xfrm>
        </p:grpSpPr>
        <p:sp>
          <p:nvSpPr>
            <p:cNvPr id="39961" name="AutoShape 37" descr="浅色上对角线"/>
            <p:cNvSpPr>
              <a:spLocks noChangeArrowheads="1"/>
            </p:cNvSpPr>
            <p:nvPr/>
          </p:nvSpPr>
          <p:spPr bwMode="auto">
            <a:xfrm>
              <a:off x="4281" y="2827"/>
              <a:ext cx="576" cy="624"/>
            </a:xfrm>
            <a:prstGeom prst="rtTriangl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9962" name="Object 38"/>
            <p:cNvGraphicFramePr>
              <a:graphicFrameLocks noChangeAspect="1"/>
            </p:cNvGraphicFramePr>
            <p:nvPr/>
          </p:nvGraphicFramePr>
          <p:xfrm>
            <a:off x="5193" y="3475"/>
            <a:ext cx="16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3500" imgH="76200" progId="Equation.DSMT4">
                    <p:embed/>
                  </p:oleObj>
                </mc:Choice>
                <mc:Fallback>
                  <p:oleObj name="Equation" r:id="rId7" imgW="63500" imgH="76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3475"/>
                          <a:ext cx="161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3" name="Object 39"/>
            <p:cNvGraphicFramePr>
              <a:graphicFrameLocks noChangeAspect="1"/>
            </p:cNvGraphicFramePr>
            <p:nvPr/>
          </p:nvGraphicFramePr>
          <p:xfrm>
            <a:off x="4105" y="2387"/>
            <a:ext cx="16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63500" imgH="114300" progId="Equation.DSMT4">
                    <p:embed/>
                  </p:oleObj>
                </mc:Choice>
                <mc:Fallback>
                  <p:oleObj name="Equation" r:id="rId9" imgW="63500" imgH="1143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387"/>
                          <a:ext cx="16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4" name="Object 40"/>
            <p:cNvGraphicFramePr>
              <a:graphicFrameLocks noChangeAspect="1"/>
            </p:cNvGraphicFramePr>
            <p:nvPr/>
          </p:nvGraphicFramePr>
          <p:xfrm>
            <a:off x="4150" y="3430"/>
            <a:ext cx="14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0800" imgH="127000" progId="Equation.DSMT4">
                    <p:embed/>
                  </p:oleObj>
                </mc:Choice>
                <mc:Fallback>
                  <p:oleObj name="Equation" r:id="rId11" imgW="50800" imgH="1270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430"/>
                          <a:ext cx="14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5" name="Line 41"/>
            <p:cNvSpPr>
              <a:spLocks noChangeShapeType="1"/>
            </p:cNvSpPr>
            <p:nvPr/>
          </p:nvSpPr>
          <p:spPr bwMode="auto">
            <a:xfrm>
              <a:off x="4080" y="3451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42"/>
            <p:cNvSpPr>
              <a:spLocks noChangeShapeType="1"/>
            </p:cNvSpPr>
            <p:nvPr/>
          </p:nvSpPr>
          <p:spPr bwMode="auto">
            <a:xfrm flipV="1">
              <a:off x="4286" y="2432"/>
              <a:ext cx="0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Line 43"/>
            <p:cNvSpPr>
              <a:spLocks noChangeShapeType="1"/>
            </p:cNvSpPr>
            <p:nvPr/>
          </p:nvSpPr>
          <p:spPr bwMode="auto">
            <a:xfrm>
              <a:off x="4059" y="2568"/>
              <a:ext cx="91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8" name="Object 44"/>
            <p:cNvGraphicFramePr>
              <a:graphicFrameLocks noChangeAspect="1"/>
            </p:cNvGraphicFramePr>
            <p:nvPr/>
          </p:nvGraphicFramePr>
          <p:xfrm>
            <a:off x="4785" y="3430"/>
            <a:ext cx="1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5400" imgH="114300" progId="Equation.DSMT4">
                    <p:embed/>
                  </p:oleObj>
                </mc:Choice>
                <mc:Fallback>
                  <p:oleObj name="Equation" r:id="rId13" imgW="25400" imgH="1143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30"/>
                          <a:ext cx="1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9" name="Object 45"/>
            <p:cNvGraphicFramePr>
              <a:graphicFrameLocks noChangeAspect="1"/>
            </p:cNvGraphicFramePr>
            <p:nvPr/>
          </p:nvGraphicFramePr>
          <p:xfrm>
            <a:off x="4150" y="2750"/>
            <a:ext cx="12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400" imgH="114300" progId="Equation.DSMT4">
                    <p:embed/>
                  </p:oleObj>
                </mc:Choice>
                <mc:Fallback>
                  <p:oleObj name="Equation" r:id="rId15" imgW="25400" imgH="1143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750"/>
                          <a:ext cx="12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0" name="Object 46"/>
            <p:cNvGraphicFramePr>
              <a:graphicFrameLocks noChangeAspect="1"/>
            </p:cNvGraphicFramePr>
            <p:nvPr/>
          </p:nvGraphicFramePr>
          <p:xfrm>
            <a:off x="4513" y="2886"/>
            <a:ext cx="60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596900" imgH="152400" progId="Equation.DSMT4">
                    <p:embed/>
                  </p:oleObj>
                </mc:Choice>
                <mc:Fallback>
                  <p:oleObj name="Equation" r:id="rId17" imgW="596900" imgH="15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886"/>
                          <a:ext cx="60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53490" y="1447478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endParaRPr lang="zh-CN" altLang="en-US" sz="26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algn="l">
              <a:buNone/>
            </a:pPr>
            <a:r>
              <a:rPr lang="zh-CN" altLang="en-US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    </a:t>
            </a:r>
          </a:p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                 </a:t>
            </a:r>
            <a:r>
              <a:rPr lang="zh-CN" altLang="en-US" sz="2600" dirty="0">
                <a:solidFill>
                  <a:srgbClr val="639EF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[填空1]</a:t>
            </a:r>
            <a:r>
              <a:rPr lang="zh-CN" altLang="en-US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473904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6108144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>
                <a:solidFill>
                  <a:srgbClr val="0045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50912" y="1456685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200">
                <a:solidFill>
                  <a:srgbClr val="F84F4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此题未设置答案，请点击右侧设置按钮</a:t>
            </a:r>
          </a:p>
        </p:txBody>
      </p:sp>
      <p:grpSp>
        <p:nvGrpSpPr>
          <p:cNvPr id="40962" name="Group 2"/>
          <p:cNvGrpSpPr/>
          <p:nvPr/>
        </p:nvGrpSpPr>
        <p:grpSpPr bwMode="auto">
          <a:xfrm>
            <a:off x="648334" y="1414140"/>
            <a:ext cx="6759575" cy="2374900"/>
            <a:chOff x="153" y="228"/>
            <a:chExt cx="4258" cy="1496"/>
          </a:xfrm>
        </p:grpSpPr>
        <p:sp>
          <p:nvSpPr>
            <p:cNvPr id="40988" name="Text Box 3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53" y="249"/>
              <a:ext cx="260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设二维随机变量</a:t>
              </a:r>
            </a:p>
          </p:txBody>
        </p:sp>
        <p:graphicFrame>
          <p:nvGraphicFramePr>
            <p:cNvPr id="40989" name="Object 4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767" y="279"/>
            <a:ext cx="62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09600" imgH="190500" progId="Equation.DSMT4">
                    <p:embed/>
                  </p:oleObj>
                </mc:Choice>
                <mc:Fallback>
                  <p:oleObj name="Equation" r:id="rId19" imgW="609600" imgH="1905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279"/>
                          <a:ext cx="62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0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79" y="228"/>
              <a:ext cx="165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的概率密度为</a:t>
              </a:r>
            </a:p>
          </p:txBody>
        </p:sp>
        <p:graphicFrame>
          <p:nvGraphicFramePr>
            <p:cNvPr id="40991" name="Object 6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917" y="563"/>
            <a:ext cx="3494" cy="8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9893300" imgH="2247900" progId="Equation.DSMT4">
                    <p:embed/>
                  </p:oleObj>
                </mc:Choice>
                <mc:Fallback>
                  <p:oleObj name="Equation" r:id="rId21" imgW="9893300" imgH="2247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563"/>
                          <a:ext cx="3494" cy="8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2" name="Text Box 7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88" y="1395"/>
              <a:ext cx="56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概率</a:t>
              </a:r>
            </a:p>
          </p:txBody>
        </p:sp>
        <p:graphicFrame>
          <p:nvGraphicFramePr>
            <p:cNvPr id="40993" name="Object 8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882" y="1440"/>
            <a:ext cx="10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079500" imgH="228600" progId="Equation.3">
                    <p:embed/>
                  </p:oleObj>
                </mc:Choice>
                <mc:Fallback>
                  <p:oleObj name="公式" r:id="rId23" imgW="1079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1440"/>
                          <a:ext cx="10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317" y="-5"/>
            <a:ext cx="9144000" cy="635000"/>
            <a:chOff x="-57" y="-1294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-57" y="-1294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-57" y="-1294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343" y="-1294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2334" y="-112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微软雅黑" panose="020B0503020204020204" charset="-122"/>
                </a:rPr>
                <a:t>3分</a:t>
              </a:r>
            </a:p>
          </p:txBody>
        </p:sp>
      </p:grpSp>
      <p:pic>
        <p:nvPicPr>
          <p:cNvPr id="2" name="图片 1" descr="tmp500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8"/>
          <p:cNvGrpSpPr/>
          <p:nvPr/>
        </p:nvGrpSpPr>
        <p:grpSpPr bwMode="auto">
          <a:xfrm>
            <a:off x="1062038" y="549275"/>
            <a:ext cx="7542212" cy="1689100"/>
            <a:chOff x="1066" y="913"/>
            <a:chExt cx="4281" cy="1101"/>
          </a:xfrm>
        </p:grpSpPr>
        <p:pic>
          <p:nvPicPr>
            <p:cNvPr id="19475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6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>
                <a:solidFill>
                  <a:srgbClr val="999933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9459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66875" y="1054100"/>
            <a:ext cx="6330950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第三章 多维随机变量及其分布</a:t>
            </a:r>
          </a:p>
        </p:txBody>
      </p:sp>
      <p:sp>
        <p:nvSpPr>
          <p:cNvPr id="19460" name="AutoShape 87"/>
          <p:cNvSpPr>
            <a:spLocks noChangeArrowheads="1"/>
          </p:cNvSpPr>
          <p:nvPr/>
        </p:nvSpPr>
        <p:spPr bwMode="gray">
          <a:xfrm>
            <a:off x="2284413" y="24923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1" name="Rectangle 88"/>
          <p:cNvSpPr>
            <a:spLocks noChangeArrowheads="1"/>
          </p:cNvSpPr>
          <p:nvPr/>
        </p:nvSpPr>
        <p:spPr bwMode="auto">
          <a:xfrm>
            <a:off x="2495550" y="2495550"/>
            <a:ext cx="2751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§1  </a:t>
            </a:r>
            <a:r>
              <a:rPr kumimoji="1" lang="zh-CN" altLang="en-US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二维随机变量</a:t>
            </a:r>
            <a:endParaRPr lang="zh-CN" altLang="en-US" sz="24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2" name="AutoShape 89"/>
          <p:cNvSpPr>
            <a:spLocks noChangeArrowheads="1"/>
          </p:cNvSpPr>
          <p:nvPr/>
        </p:nvSpPr>
        <p:spPr bwMode="gray">
          <a:xfrm>
            <a:off x="2284413" y="32416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3" name="AutoShape 90"/>
          <p:cNvSpPr>
            <a:spLocks noChangeArrowheads="1"/>
          </p:cNvSpPr>
          <p:nvPr/>
        </p:nvSpPr>
        <p:spPr bwMode="gray">
          <a:xfrm>
            <a:off x="2281238" y="398462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4" name="Oval 91"/>
          <p:cNvSpPr>
            <a:spLocks noChangeArrowheads="1"/>
          </p:cNvSpPr>
          <p:nvPr/>
        </p:nvSpPr>
        <p:spPr bwMode="gray">
          <a:xfrm>
            <a:off x="2195513" y="2609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5" name="Oval 92"/>
          <p:cNvSpPr>
            <a:spLocks noChangeArrowheads="1"/>
          </p:cNvSpPr>
          <p:nvPr/>
        </p:nvSpPr>
        <p:spPr bwMode="gray">
          <a:xfrm>
            <a:off x="2123123" y="414909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6" name="Oval 93"/>
          <p:cNvSpPr>
            <a:spLocks noChangeArrowheads="1"/>
          </p:cNvSpPr>
          <p:nvPr/>
        </p:nvSpPr>
        <p:spPr bwMode="gray">
          <a:xfrm>
            <a:off x="2123123" y="3356610"/>
            <a:ext cx="228600" cy="228600"/>
          </a:xfrm>
          <a:prstGeom prst="ellipse">
            <a:avLst/>
          </a:prstGeom>
          <a:solidFill>
            <a:srgbClr val="CC0099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7" name="AutoShape 94"/>
          <p:cNvSpPr>
            <a:spLocks noChangeArrowheads="1"/>
          </p:cNvSpPr>
          <p:nvPr/>
        </p:nvSpPr>
        <p:spPr bwMode="gray">
          <a:xfrm>
            <a:off x="2284413" y="4716463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8" name="Oval 95"/>
          <p:cNvSpPr>
            <a:spLocks noChangeArrowheads="1"/>
          </p:cNvSpPr>
          <p:nvPr/>
        </p:nvSpPr>
        <p:spPr bwMode="gray">
          <a:xfrm>
            <a:off x="2195513" y="48545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69" name="AutoShape 96"/>
          <p:cNvSpPr>
            <a:spLocks noChangeArrowheads="1"/>
          </p:cNvSpPr>
          <p:nvPr/>
        </p:nvSpPr>
        <p:spPr bwMode="gray">
          <a:xfrm>
            <a:off x="2284413" y="55054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0" name="Oval 97"/>
          <p:cNvSpPr>
            <a:spLocks noChangeArrowheads="1"/>
          </p:cNvSpPr>
          <p:nvPr/>
        </p:nvSpPr>
        <p:spPr bwMode="gray">
          <a:xfrm>
            <a:off x="2208213" y="563880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080808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1" name="Rectangle 98"/>
          <p:cNvSpPr>
            <a:spLocks noChangeArrowheads="1"/>
          </p:cNvSpPr>
          <p:nvPr/>
        </p:nvSpPr>
        <p:spPr bwMode="auto">
          <a:xfrm>
            <a:off x="2498725" y="3275013"/>
            <a:ext cx="213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§2  </a:t>
            </a:r>
            <a:r>
              <a:rPr kumimoji="1" lang="zh-CN" altLang="en-US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边缘分布</a:t>
            </a:r>
          </a:p>
        </p:txBody>
      </p:sp>
      <p:sp>
        <p:nvSpPr>
          <p:cNvPr id="19472" name="Rectangle 99"/>
          <p:cNvSpPr>
            <a:spLocks noChangeArrowheads="1"/>
          </p:cNvSpPr>
          <p:nvPr/>
        </p:nvSpPr>
        <p:spPr bwMode="auto">
          <a:xfrm>
            <a:off x="2498725" y="5516563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§5  </a:t>
            </a:r>
            <a:r>
              <a:rPr kumimoji="1" lang="zh-CN" altLang="en-US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二维随机变量的函数的分布</a:t>
            </a:r>
            <a:endParaRPr lang="zh-CN" altLang="en-US" sz="24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3" name="Rectangle 100"/>
          <p:cNvSpPr>
            <a:spLocks noChangeArrowheads="1"/>
          </p:cNvSpPr>
          <p:nvPr/>
        </p:nvSpPr>
        <p:spPr bwMode="auto">
          <a:xfrm>
            <a:off x="2498725" y="4787900"/>
            <a:ext cx="367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§4  </a:t>
            </a:r>
            <a:r>
              <a:rPr kumimoji="1" lang="zh-CN" altLang="en-US" sz="2400" b="1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相互独立的随机变量</a:t>
            </a:r>
            <a:endParaRPr lang="zh-CN" altLang="en-US" sz="240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9474" name="Rectangle 101"/>
          <p:cNvSpPr>
            <a:spLocks noChangeArrowheads="1"/>
          </p:cNvSpPr>
          <p:nvPr/>
        </p:nvSpPr>
        <p:spPr bwMode="auto">
          <a:xfrm>
            <a:off x="2498725" y="4067175"/>
            <a:ext cx="2138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kumimoji="1" lang="en-US" altLang="zh-CN" sz="2400" b="1">
                <a:solidFill>
                  <a:schemeClr val="accent4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  </a:t>
            </a:r>
            <a:r>
              <a:rPr kumimoji="1" lang="zh-CN" altLang="en-US" sz="2400" b="1">
                <a:solidFill>
                  <a:schemeClr val="accent4">
                    <a:lumMod val="50000"/>
                    <a:lumOff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条件分布</a:t>
            </a:r>
          </a:p>
        </p:txBody>
      </p:sp>
      <p:pic>
        <p:nvPicPr>
          <p:cNvPr id="21" name="Picture 117" descr="artplus_nature_naturalcity42_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95" y="5569585"/>
            <a:ext cx="1112838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5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23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3081338" y="654050"/>
            <a:ext cx="240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的概率密度为</a:t>
            </a:r>
          </a:p>
        </p:txBody>
      </p:sp>
      <p:graphicFrame>
        <p:nvGraphicFramePr>
          <p:cNvPr id="440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058543"/>
              </p:ext>
            </p:extLst>
          </p:nvPr>
        </p:nvGraphicFramePr>
        <p:xfrm>
          <a:off x="2090738" y="741363"/>
          <a:ext cx="106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" imgH="190500" progId="Equation.3">
                  <p:embed/>
                </p:oleObj>
              </mc:Choice>
              <mc:Fallback>
                <p:oleObj r:id="rId2" imgW="6096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741363"/>
                        <a:ext cx="1066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7"/>
          <p:cNvSpPr txBox="1">
            <a:spLocks noChangeArrowheads="1"/>
          </p:cNvSpPr>
          <p:nvPr/>
        </p:nvSpPr>
        <p:spPr bwMode="auto">
          <a:xfrm>
            <a:off x="457200" y="696913"/>
            <a:ext cx="16594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已知</a:t>
            </a:r>
          </a:p>
        </p:txBody>
      </p:sp>
      <p:graphicFrame>
        <p:nvGraphicFramePr>
          <p:cNvPr id="440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86123"/>
              </p:ext>
            </p:extLst>
          </p:nvPr>
        </p:nvGraphicFramePr>
        <p:xfrm>
          <a:off x="2135188" y="1231900"/>
          <a:ext cx="46497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16800" imgH="1600200" progId="Equation.DSMT4">
                  <p:embed/>
                </p:oleObj>
              </mc:Choice>
              <mc:Fallback>
                <p:oleObj name="Equation" r:id="rId4" imgW="7416800" imgH="160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231900"/>
                        <a:ext cx="46497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457200" y="2373313"/>
            <a:ext cx="4054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⑴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求常数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的值；⑵  求</a:t>
            </a:r>
          </a:p>
        </p:txBody>
      </p:sp>
      <p:graphicFrame>
        <p:nvGraphicFramePr>
          <p:cNvPr id="4403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608991"/>
              </p:ext>
            </p:extLst>
          </p:nvPr>
        </p:nvGraphicFramePr>
        <p:xfrm>
          <a:off x="4324350" y="2420938"/>
          <a:ext cx="106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09600" imgH="190500" progId="Equation.3">
                  <p:embed/>
                </p:oleObj>
              </mc:Choice>
              <mc:Fallback>
                <p:oleObj r:id="rId6" imgW="6096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420938"/>
                        <a:ext cx="1066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11"/>
          <p:cNvSpPr txBox="1">
            <a:spLocks noChangeArrowheads="1"/>
          </p:cNvSpPr>
          <p:nvPr/>
        </p:nvSpPr>
        <p:spPr bwMode="auto">
          <a:xfrm>
            <a:off x="5276850" y="237331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的分布函数</a:t>
            </a:r>
          </a:p>
        </p:txBody>
      </p:sp>
      <p:graphicFrame>
        <p:nvGraphicFramePr>
          <p:cNvPr id="440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724460"/>
              </p:ext>
            </p:extLst>
          </p:nvPr>
        </p:nvGraphicFramePr>
        <p:xfrm>
          <a:off x="7119938" y="2430463"/>
          <a:ext cx="13065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800" imgH="165100" progId="Equation.DSMT4">
                  <p:embed/>
                </p:oleObj>
              </mc:Choice>
              <mc:Fallback>
                <p:oleObj name="Equation" r:id="rId8" imgW="558800" imgH="165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2430463"/>
                        <a:ext cx="13065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3" name="Text Box 13"/>
          <p:cNvSpPr txBox="1">
            <a:spLocks noChangeArrowheads="1"/>
          </p:cNvSpPr>
          <p:nvPr/>
        </p:nvSpPr>
        <p:spPr bwMode="auto">
          <a:xfrm>
            <a:off x="457200" y="3105150"/>
            <a:ext cx="25763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   ⑴   由性质</a:t>
            </a:r>
          </a:p>
        </p:txBody>
      </p:sp>
      <p:graphicFrame>
        <p:nvGraphicFramePr>
          <p:cNvPr id="3020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34911"/>
              </p:ext>
            </p:extLst>
          </p:nvPr>
        </p:nvGraphicFramePr>
        <p:xfrm>
          <a:off x="2914650" y="3000375"/>
          <a:ext cx="29384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300" imgH="292100" progId="Equation.DSMT4">
                  <p:embed/>
                </p:oleObj>
              </mc:Choice>
              <mc:Fallback>
                <p:oleObj name="Equation" r:id="rId10" imgW="1638300" imgH="292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000375"/>
                        <a:ext cx="29384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95" name="Text Box 15"/>
          <p:cNvSpPr txBox="1">
            <a:spLocks noChangeArrowheads="1"/>
          </p:cNvSpPr>
          <p:nvPr/>
        </p:nvSpPr>
        <p:spPr bwMode="auto">
          <a:xfrm>
            <a:off x="5776913" y="30765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可得</a:t>
            </a:r>
          </a:p>
        </p:txBody>
      </p:sp>
      <p:graphicFrame>
        <p:nvGraphicFramePr>
          <p:cNvPr id="302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291517"/>
              </p:ext>
            </p:extLst>
          </p:nvPr>
        </p:nvGraphicFramePr>
        <p:xfrm>
          <a:off x="2183130" y="3882391"/>
          <a:ext cx="302831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700" imgH="254000" progId="Equation.DSMT4">
                  <p:embed/>
                </p:oleObj>
              </mc:Choice>
              <mc:Fallback>
                <p:oleObj name="Equation" r:id="rId12" imgW="14097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130" y="3882391"/>
                        <a:ext cx="3028315" cy="76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528955" y="511619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76686"/>
              </p:ext>
            </p:extLst>
          </p:nvPr>
        </p:nvGraphicFramePr>
        <p:xfrm>
          <a:off x="1614488" y="4895850"/>
          <a:ext cx="46259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56500" imgH="1600200" progId="Equation.DSMT4">
                  <p:embed/>
                </p:oleObj>
              </mc:Choice>
              <mc:Fallback>
                <p:oleObj name="Equation" r:id="rId14" imgW="7556500" imgH="160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895850"/>
                        <a:ext cx="46259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59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3778250"/>
            <a:ext cx="20383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3" grpId="0" build="p" autoUpdateAnimBg="0"/>
      <p:bldP spid="302095" grpId="0" build="p" autoUpdateAnimBg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450850" y="647700"/>
            <a:ext cx="1460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⑵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由于</a:t>
            </a:r>
          </a:p>
        </p:txBody>
      </p:sp>
      <p:graphicFrame>
        <p:nvGraphicFramePr>
          <p:cNvPr id="303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640729"/>
              </p:ext>
            </p:extLst>
          </p:nvPr>
        </p:nvGraphicFramePr>
        <p:xfrm>
          <a:off x="1847850" y="549275"/>
          <a:ext cx="40957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5100" imgH="1003300" progId="Equation.DSMT4">
                  <p:embed/>
                </p:oleObj>
              </mc:Choice>
              <mc:Fallback>
                <p:oleObj name="Equation" r:id="rId2" imgW="6515100" imgH="1003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49275"/>
                        <a:ext cx="40957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685800" y="1355725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71681"/>
              </p:ext>
            </p:extLst>
          </p:nvPr>
        </p:nvGraphicFramePr>
        <p:xfrm>
          <a:off x="1746250" y="1374775"/>
          <a:ext cx="9683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" imgH="114300" progId="Equation.DSMT4">
                  <p:embed/>
                </p:oleObj>
              </mc:Choice>
              <mc:Fallback>
                <p:oleObj name="Equation" r:id="rId4" imgW="317500" imgH="114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374775"/>
                        <a:ext cx="9683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73503"/>
              </p:ext>
            </p:extLst>
          </p:nvPr>
        </p:nvGraphicFramePr>
        <p:xfrm>
          <a:off x="3152775" y="1370013"/>
          <a:ext cx="990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" imgH="165100" progId="Equation.DSMT4">
                  <p:embed/>
                </p:oleObj>
              </mc:Choice>
              <mc:Fallback>
                <p:oleObj name="Equation" r:id="rId6" imgW="381000" imgH="16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1370013"/>
                        <a:ext cx="990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162828"/>
              </p:ext>
            </p:extLst>
          </p:nvPr>
        </p:nvGraphicFramePr>
        <p:xfrm>
          <a:off x="1676400" y="3036888"/>
          <a:ext cx="3200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3100" imgH="190500" progId="Equation.DSMT4">
                  <p:embed/>
                </p:oleObj>
              </mc:Choice>
              <mc:Fallback>
                <p:oleObj name="Equation" r:id="rId8" imgW="19431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36888"/>
                        <a:ext cx="3200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5" name="Text Box 11"/>
          <p:cNvSpPr txBox="1">
            <a:spLocks noChangeArrowheads="1"/>
          </p:cNvSpPr>
          <p:nvPr/>
        </p:nvSpPr>
        <p:spPr bwMode="auto">
          <a:xfrm>
            <a:off x="2667000" y="13414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</a:p>
        </p:txBody>
      </p:sp>
      <p:sp>
        <p:nvSpPr>
          <p:cNvPr id="303116" name="Text Box 12"/>
          <p:cNvSpPr txBox="1">
            <a:spLocks noChangeArrowheads="1"/>
          </p:cNvSpPr>
          <p:nvPr/>
        </p:nvSpPr>
        <p:spPr bwMode="auto">
          <a:xfrm>
            <a:off x="4038600" y="13557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graphicFrame>
        <p:nvGraphicFramePr>
          <p:cNvPr id="303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518954"/>
              </p:ext>
            </p:extLst>
          </p:nvPr>
        </p:nvGraphicFramePr>
        <p:xfrm>
          <a:off x="1258888" y="2082800"/>
          <a:ext cx="18430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600" imgH="165100" progId="Equation.DSMT4">
                  <p:embed/>
                </p:oleObj>
              </mc:Choice>
              <mc:Fallback>
                <p:oleObj name="Equation" r:id="rId10" imgW="863600" imgH="165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82800"/>
                        <a:ext cx="18430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8" name="Text Box 14"/>
          <p:cNvSpPr txBox="1">
            <a:spLocks noChangeArrowheads="1"/>
          </p:cNvSpPr>
          <p:nvPr/>
        </p:nvSpPr>
        <p:spPr bwMode="auto">
          <a:xfrm>
            <a:off x="685800" y="2997200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</a:p>
        </p:txBody>
      </p:sp>
      <p:sp>
        <p:nvSpPr>
          <p:cNvPr id="303119" name="Text Box 15"/>
          <p:cNvSpPr txBox="1">
            <a:spLocks noChangeArrowheads="1"/>
          </p:cNvSpPr>
          <p:nvPr/>
        </p:nvSpPr>
        <p:spPr bwMode="auto">
          <a:xfrm>
            <a:off x="4784725" y="3059113"/>
            <a:ext cx="906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pic>
        <p:nvPicPr>
          <p:cNvPr id="426043" name="Picture 59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255713"/>
            <a:ext cx="20383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6052" name="Picture 68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188" y="3589338"/>
            <a:ext cx="1981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79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487613"/>
              </p:ext>
            </p:extLst>
          </p:nvPr>
        </p:nvGraphicFramePr>
        <p:xfrm>
          <a:off x="1258888" y="3783013"/>
          <a:ext cx="3840162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5000" imgH="342900" progId="Equation.DSMT4">
                  <p:embed/>
                </p:oleObj>
              </mc:Choice>
              <mc:Fallback>
                <p:oleObj name="Equation" r:id="rId14" imgW="19050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83013"/>
                        <a:ext cx="3840162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77684"/>
              </p:ext>
            </p:extLst>
          </p:nvPr>
        </p:nvGraphicFramePr>
        <p:xfrm>
          <a:off x="2395538" y="4724400"/>
          <a:ext cx="28813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7000" imgH="406400" progId="Equation.DSMT4">
                  <p:embed/>
                </p:oleObj>
              </mc:Choice>
              <mc:Fallback>
                <p:oleObj name="Equation" r:id="rId16" imgW="1397000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724400"/>
                        <a:ext cx="28813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3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3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build="p" autoUpdateAnimBg="0"/>
      <p:bldP spid="303110" grpId="0" build="p" autoUpdateAnimBg="0"/>
      <p:bldP spid="303115" grpId="0" build="p" autoUpdateAnimBg="0"/>
      <p:bldP spid="303116" grpId="0" build="p" autoUpdateAnimBg="0"/>
      <p:bldP spid="303118" grpId="0" build="p" autoUpdateAnimBg="0"/>
      <p:bldP spid="30311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29346"/>
              </p:ext>
            </p:extLst>
          </p:nvPr>
        </p:nvGraphicFramePr>
        <p:xfrm>
          <a:off x="1652588" y="606425"/>
          <a:ext cx="2508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90500" progId="Equation.DSMT4">
                  <p:embed/>
                </p:oleObj>
              </mc:Choice>
              <mc:Fallback>
                <p:oleObj name="Equation" r:id="rId2" imgW="14605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606425"/>
                        <a:ext cx="25082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21" name="Text Box 17"/>
          <p:cNvSpPr txBox="1">
            <a:spLocks noChangeArrowheads="1"/>
          </p:cNvSpPr>
          <p:nvPr/>
        </p:nvSpPr>
        <p:spPr bwMode="auto">
          <a:xfrm>
            <a:off x="655638" y="549275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③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</a:p>
        </p:txBody>
      </p:sp>
      <p:sp>
        <p:nvSpPr>
          <p:cNvPr id="303122" name="Text Box 18"/>
          <p:cNvSpPr txBox="1">
            <a:spLocks noChangeArrowheads="1"/>
          </p:cNvSpPr>
          <p:nvPr/>
        </p:nvSpPr>
        <p:spPr bwMode="auto">
          <a:xfrm>
            <a:off x="4167188" y="620713"/>
            <a:ext cx="906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graphicFrame>
        <p:nvGraphicFramePr>
          <p:cNvPr id="3031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58254"/>
              </p:ext>
            </p:extLst>
          </p:nvPr>
        </p:nvGraphicFramePr>
        <p:xfrm>
          <a:off x="1195388" y="1333500"/>
          <a:ext cx="4600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292100" progId="Equation.DSMT4">
                  <p:embed/>
                </p:oleObj>
              </mc:Choice>
              <mc:Fallback>
                <p:oleObj name="Equation" r:id="rId4" imgW="2286000" imgH="292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1333500"/>
                        <a:ext cx="46005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53" name="Picture 2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324"/>
          <a:stretch>
            <a:fillRect/>
          </a:stretch>
        </p:blipFill>
        <p:spPr bwMode="auto">
          <a:xfrm>
            <a:off x="6156325" y="692150"/>
            <a:ext cx="19875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18023"/>
              </p:ext>
            </p:extLst>
          </p:nvPr>
        </p:nvGraphicFramePr>
        <p:xfrm>
          <a:off x="1676400" y="2586038"/>
          <a:ext cx="2362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800" imgH="190500" progId="Equation.DSMT4">
                  <p:embed/>
                </p:oleObj>
              </mc:Choice>
              <mc:Fallback>
                <p:oleObj name="Equation" r:id="rId7" imgW="1447800" imgH="190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86038"/>
                        <a:ext cx="2362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679450" y="2543175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④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3979863" y="257175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pic>
        <p:nvPicPr>
          <p:cNvPr id="513068" name="Picture 4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3357563"/>
            <a:ext cx="22669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8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08591"/>
              </p:ext>
            </p:extLst>
          </p:nvPr>
        </p:nvGraphicFramePr>
        <p:xfrm>
          <a:off x="1187450" y="3357563"/>
          <a:ext cx="38020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300" imgH="342900" progId="Equation.DSMT4">
                  <p:embed/>
                </p:oleObj>
              </mc:Choice>
              <mc:Fallback>
                <p:oleObj name="Equation" r:id="rId10" imgW="1892300" imgH="342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57563"/>
                        <a:ext cx="38020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69513"/>
              </p:ext>
            </p:extLst>
          </p:nvPr>
        </p:nvGraphicFramePr>
        <p:xfrm>
          <a:off x="2339975" y="4365625"/>
          <a:ext cx="25209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500" imgH="406400" progId="Equation.DSMT4">
                  <p:embed/>
                </p:oleObj>
              </mc:Choice>
              <mc:Fallback>
                <p:oleObj name="Equation" r:id="rId12" imgW="1206500" imgH="40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25209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1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21" grpId="0" build="p" autoUpdateAnimBg="0"/>
      <p:bldP spid="303122" grpId="0" build="p" autoUpdateAnimBg="0"/>
      <p:bldP spid="48" grpId="0" build="p" autoUpdateAnimBg="0"/>
      <p:bldP spid="4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6943"/>
              </p:ext>
            </p:extLst>
          </p:nvPr>
        </p:nvGraphicFramePr>
        <p:xfrm>
          <a:off x="1676400" y="701675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300" imgH="165100" progId="Equation.DSMT4">
                  <p:embed/>
                </p:oleObj>
              </mc:Choice>
              <mc:Fallback>
                <p:oleObj name="Equation" r:id="rId2" imgW="749300" imgH="165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01675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685800" y="692150"/>
            <a:ext cx="1101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⑤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当</a:t>
            </a:r>
          </a:p>
        </p:txBody>
      </p:sp>
      <p:sp>
        <p:nvSpPr>
          <p:cNvPr id="304136" name="Text Box 8"/>
          <p:cNvSpPr txBox="1">
            <a:spLocks noChangeArrowheads="1"/>
          </p:cNvSpPr>
          <p:nvPr/>
        </p:nvSpPr>
        <p:spPr bwMode="auto">
          <a:xfrm>
            <a:off x="3276600" y="720725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graphicFrame>
        <p:nvGraphicFramePr>
          <p:cNvPr id="3041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75912"/>
              </p:ext>
            </p:extLst>
          </p:nvPr>
        </p:nvGraphicFramePr>
        <p:xfrm>
          <a:off x="1219200" y="1484313"/>
          <a:ext cx="4319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92100" progId="Equation.DSMT4">
                  <p:embed/>
                </p:oleObj>
              </mc:Choice>
              <mc:Fallback>
                <p:oleObj name="Equation" r:id="rId4" imgW="2146300" imgH="292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84313"/>
                        <a:ext cx="4319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17315"/>
              </p:ext>
            </p:extLst>
          </p:nvPr>
        </p:nvGraphicFramePr>
        <p:xfrm>
          <a:off x="1201738" y="3068638"/>
          <a:ext cx="6323012" cy="31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3000" imgH="1778000" progId="Equation.DSMT4">
                  <p:embed/>
                </p:oleObj>
              </mc:Choice>
              <mc:Fallback>
                <p:oleObj name="Equation" r:id="rId6" imgW="3683000" imgH="177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3068638"/>
                        <a:ext cx="6323012" cy="318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9" name="Text Box 11"/>
          <p:cNvSpPr txBox="1">
            <a:spLocks noChangeArrowheads="1"/>
          </p:cNvSpPr>
          <p:nvPr/>
        </p:nvSpPr>
        <p:spPr bwMode="auto">
          <a:xfrm>
            <a:off x="576263" y="43084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故</a:t>
            </a:r>
          </a:p>
        </p:txBody>
      </p:sp>
      <p:pic>
        <p:nvPicPr>
          <p:cNvPr id="427025" name="Picture 1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765175"/>
            <a:ext cx="21145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4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4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5" grpId="0" build="p" autoUpdateAnimBg="0"/>
      <p:bldP spid="304136" grpId="0" build="p" autoUpdateAnimBg="0"/>
      <p:bldP spid="30413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26698"/>
              </p:ext>
            </p:extLst>
          </p:nvPr>
        </p:nvGraphicFramePr>
        <p:xfrm>
          <a:off x="1447800" y="3563938"/>
          <a:ext cx="6324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6100" imgH="622300" progId="Equation.DSMT4">
                  <p:embed/>
                </p:oleObj>
              </mc:Choice>
              <mc:Fallback>
                <p:oleObj name="Equation" r:id="rId2" imgW="4356100" imgH="622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63938"/>
                        <a:ext cx="6324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554849"/>
              </p:ext>
            </p:extLst>
          </p:nvPr>
        </p:nvGraphicFramePr>
        <p:xfrm>
          <a:off x="539750" y="4691063"/>
          <a:ext cx="26622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300" imgH="165100" progId="Equation.DSMT4">
                  <p:embed/>
                </p:oleObj>
              </mc:Choice>
              <mc:Fallback>
                <p:oleObj name="Equation" r:id="rId4" imgW="1130300" imgH="165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91063"/>
                        <a:ext cx="26622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081338" y="587375"/>
            <a:ext cx="240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的分布函数为</a:t>
            </a: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83787"/>
              </p:ext>
            </p:extLst>
          </p:nvPr>
        </p:nvGraphicFramePr>
        <p:xfrm>
          <a:off x="2105025" y="660400"/>
          <a:ext cx="106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09600" imgH="190500" progId="Equation.3">
                  <p:embed/>
                </p:oleObj>
              </mc:Choice>
              <mc:Fallback>
                <p:oleObj r:id="rId6" imgW="6096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660400"/>
                        <a:ext cx="1066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0250"/>
              </p:ext>
            </p:extLst>
          </p:nvPr>
        </p:nvGraphicFramePr>
        <p:xfrm>
          <a:off x="1149350" y="958850"/>
          <a:ext cx="6311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57700" imgH="596900" progId="Equation.DSMT4">
                  <p:embed/>
                </p:oleObj>
              </mc:Choice>
              <mc:Fallback>
                <p:oleObj name="Equation" r:id="rId8" imgW="4457700" imgH="596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958850"/>
                        <a:ext cx="6311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22599"/>
              </p:ext>
            </p:extLst>
          </p:nvPr>
        </p:nvGraphicFramePr>
        <p:xfrm>
          <a:off x="4999038" y="1985963"/>
          <a:ext cx="17065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100" imgH="241300" progId="Equation.DSMT4">
                  <p:embed/>
                </p:oleObj>
              </mc:Choice>
              <mc:Fallback>
                <p:oleObj name="Equation" r:id="rId10" imgW="10541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1985963"/>
                        <a:ext cx="17065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457200" y="630238"/>
            <a:ext cx="17588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已知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457200" y="19685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试求：⑴</a:t>
            </a:r>
          </a:p>
        </p:txBody>
      </p:sp>
      <p:graphicFrame>
        <p:nvGraphicFramePr>
          <p:cNvPr id="430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96459"/>
              </p:ext>
            </p:extLst>
          </p:nvPr>
        </p:nvGraphicFramePr>
        <p:xfrm>
          <a:off x="2133600" y="2030413"/>
          <a:ext cx="1066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09600" imgH="190500" progId="Equation.3">
                  <p:embed/>
                </p:oleObj>
              </mc:Choice>
              <mc:Fallback>
                <p:oleObj r:id="rId12" imgW="609600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30413"/>
                        <a:ext cx="1066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3124200" y="1954213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的概率密度</a:t>
            </a:r>
          </a:p>
        </p:txBody>
      </p:sp>
      <p:sp>
        <p:nvSpPr>
          <p:cNvPr id="43020" name="Text Box 13"/>
          <p:cNvSpPr txBox="1">
            <a:spLocks noChangeArrowheads="1"/>
          </p:cNvSpPr>
          <p:nvPr/>
        </p:nvSpPr>
        <p:spPr bwMode="auto">
          <a:xfrm>
            <a:off x="1524000" y="2578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⑵</a:t>
            </a:r>
          </a:p>
        </p:txBody>
      </p:sp>
      <p:graphicFrame>
        <p:nvGraphicFramePr>
          <p:cNvPr id="430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84768"/>
              </p:ext>
            </p:extLst>
          </p:nvPr>
        </p:nvGraphicFramePr>
        <p:xfrm>
          <a:off x="2079625" y="2573338"/>
          <a:ext cx="23399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3300" imgH="165100" progId="Equation.DSMT4">
                  <p:embed/>
                </p:oleObj>
              </mc:Choice>
              <mc:Fallback>
                <p:oleObj name="Equation" r:id="rId14" imgW="1003300" imgH="165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573338"/>
                        <a:ext cx="233997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71" name="Text Box 15"/>
          <p:cNvSpPr txBox="1">
            <a:spLocks noChangeArrowheads="1"/>
          </p:cNvSpPr>
          <p:nvPr/>
        </p:nvSpPr>
        <p:spPr bwMode="auto">
          <a:xfrm>
            <a:off x="457200" y="3106738"/>
            <a:ext cx="4532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  ⑴  由概率密度的性质知</a:t>
            </a:r>
          </a:p>
        </p:txBody>
      </p:sp>
      <p:sp>
        <p:nvSpPr>
          <p:cNvPr id="301072" name="Text Box 16"/>
          <p:cNvSpPr txBox="1">
            <a:spLocks noChangeArrowheads="1"/>
          </p:cNvSpPr>
          <p:nvPr/>
        </p:nvSpPr>
        <p:spPr bwMode="auto">
          <a:xfrm>
            <a:off x="395288" y="47085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⑵</a:t>
            </a:r>
          </a:p>
        </p:txBody>
      </p:sp>
      <p:graphicFrame>
        <p:nvGraphicFramePr>
          <p:cNvPr id="301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993717"/>
              </p:ext>
            </p:extLst>
          </p:nvPr>
        </p:nvGraphicFramePr>
        <p:xfrm>
          <a:off x="3186113" y="4691063"/>
          <a:ext cx="4038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8000" imgH="165100" progId="Equation.DSMT4">
                  <p:embed/>
                </p:oleObj>
              </mc:Choice>
              <mc:Fallback>
                <p:oleObj name="Equation" r:id="rId16" imgW="1778000" imgH="165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691063"/>
                        <a:ext cx="4038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776355"/>
              </p:ext>
            </p:extLst>
          </p:nvPr>
        </p:nvGraphicFramePr>
        <p:xfrm>
          <a:off x="4018915" y="5205730"/>
          <a:ext cx="4782185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3400" imgH="330200" progId="Equation.DSMT4">
                  <p:embed/>
                </p:oleObj>
              </mc:Choice>
              <mc:Fallback>
                <p:oleObj name="Equation" r:id="rId18" imgW="1803400" imgH="330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915" y="5205730"/>
                        <a:ext cx="4782185" cy="1024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20173"/>
              </p:ext>
            </p:extLst>
          </p:nvPr>
        </p:nvGraphicFramePr>
        <p:xfrm>
          <a:off x="898525" y="5267643"/>
          <a:ext cx="31194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30400" imgH="431800" progId="Equation.3">
                  <p:embed/>
                </p:oleObj>
              </mc:Choice>
              <mc:Fallback>
                <p:oleObj name="Equation" r:id="rId20" imgW="1930400" imgH="4318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5267643"/>
                        <a:ext cx="311943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1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1" grpId="0" build="p" autoUpdateAnimBg="0"/>
      <p:bldP spid="301072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674688"/>
            <a:ext cx="383063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四、两个重要分布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79388" y="1927225"/>
            <a:ext cx="845978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(1)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设平面区域 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D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的面积为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A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，若随机向量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(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X ,Y 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)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的概率密度为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50825" y="4926013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则称随机向量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 ,Y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在区域 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D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上服从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均匀分布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468313" y="1350963"/>
            <a:ext cx="3382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二维均匀分布</a:t>
            </a:r>
          </a:p>
        </p:txBody>
      </p:sp>
      <p:pic>
        <p:nvPicPr>
          <p:cNvPr id="106508" name="Picture 12" descr="均匀分布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078163"/>
            <a:ext cx="190500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1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556906"/>
              </p:ext>
            </p:extLst>
          </p:nvPr>
        </p:nvGraphicFramePr>
        <p:xfrm>
          <a:off x="1290638" y="3149600"/>
          <a:ext cx="414655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700" imgH="977900" progId="Equation.DSMT4">
                  <p:embed/>
                </p:oleObj>
              </mc:Choice>
              <mc:Fallback>
                <p:oleObj name="Equation" r:id="rId3" imgW="2679700" imgH="977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3149600"/>
                        <a:ext cx="414655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utoUpdateAnimBg="0"/>
      <p:bldP spid="106503" grpId="0" autoUpdateAnimBg="0"/>
      <p:bldP spid="10650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30543" y="3067050"/>
            <a:ext cx="82169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向平面上有界区域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上任投一质点，若质点落在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内任一小区域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en-US" altLang="zh-CN" sz="2800" b="1" baseline="-2500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的概率与小区域的面积成正比，而与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en-US" altLang="zh-CN" sz="2800" b="1" baseline="-2500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的形状及位置无关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则质点的坐标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Y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上服从均匀分布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black">
          <a:xfrm>
            <a:off x="432118" y="1036638"/>
            <a:ext cx="8532812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(2)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若区域 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内任一部分区域 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D</a:t>
            </a:r>
            <a:r>
              <a:rPr kumimoji="1" lang="en-US" altLang="zh-CN" sz="2800" b="1" baseline="-30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，其面积为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kumimoji="1" lang="en-US" altLang="zh-CN" sz="2800" b="1" baseline="-300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则有</a:t>
            </a:r>
          </a:p>
        </p:txBody>
      </p:sp>
      <p:graphicFrame>
        <p:nvGraphicFramePr>
          <p:cNvPr id="17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48533"/>
              </p:ext>
            </p:extLst>
          </p:nvPr>
        </p:nvGraphicFramePr>
        <p:xfrm>
          <a:off x="711518" y="1827213"/>
          <a:ext cx="8054975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95900" imgH="596900" progId="Equation.DSMT4">
                  <p:embed/>
                </p:oleObj>
              </mc:Choice>
              <mc:Fallback>
                <p:oleObj name="Equation" r:id="rId2" imgW="52959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8" y="1827213"/>
                        <a:ext cx="8054975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1778" y="606108"/>
            <a:ext cx="5859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X ,Y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服从 </a:t>
            </a:r>
            <a:r>
              <a:rPr kumimoji="1" lang="en-US" altLang="zh-CN" sz="2800" b="1" i="1">
                <a:latin typeface="等线" panose="02010600030101010101" pitchFamily="2" charset="-122"/>
                <a:ea typeface="等线" panose="02010600030101010101" pitchFamily="2" charset="-122"/>
              </a:rPr>
              <a:t>G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上的均匀分布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986790" y="1753870"/>
            <a:ext cx="7834313" cy="120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arenBoth"/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联合概率密度 </a:t>
            </a:r>
          </a:p>
          <a:p>
            <a:pPr eaLnBrk="1" hangingPunct="1">
              <a:lnSpc>
                <a:spcPct val="140000"/>
              </a:lnSpc>
              <a:buFontTx/>
              <a:buAutoNum type="arabicParenBoth"/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求概率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281940" y="1857058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求：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420688" y="3068320"/>
            <a:ext cx="10791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解 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(1)</a:t>
            </a:r>
          </a:p>
        </p:txBody>
      </p:sp>
      <p:sp>
        <p:nvSpPr>
          <p:cNvPr id="321560" name="Text Box 24"/>
          <p:cNvSpPr txBox="1">
            <a:spLocks noChangeArrowheads="1"/>
          </p:cNvSpPr>
          <p:nvPr/>
        </p:nvSpPr>
        <p:spPr bwMode="auto">
          <a:xfrm>
            <a:off x="395288" y="5587683"/>
            <a:ext cx="620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(2)</a:t>
            </a:r>
          </a:p>
        </p:txBody>
      </p:sp>
      <p:graphicFrame>
        <p:nvGraphicFramePr>
          <p:cNvPr id="501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07344"/>
              </p:ext>
            </p:extLst>
          </p:nvPr>
        </p:nvGraphicFramePr>
        <p:xfrm>
          <a:off x="1895475" y="1142683"/>
          <a:ext cx="49815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800" imgH="393700" progId="Equation.DSMT4">
                  <p:embed/>
                </p:oleObj>
              </mc:Choice>
              <mc:Fallback>
                <p:oleObj name="Equation" r:id="rId2" imgW="3225800" imgH="3937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142683"/>
                        <a:ext cx="49815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4499"/>
              </p:ext>
            </p:extLst>
          </p:nvPr>
        </p:nvGraphicFramePr>
        <p:xfrm>
          <a:off x="3707765" y="1841183"/>
          <a:ext cx="12811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900" imgH="203200" progId="Equation.DSMT4">
                  <p:embed/>
                </p:oleObj>
              </mc:Choice>
              <mc:Fallback>
                <p:oleObj name="Equation" r:id="rId4" imgW="596900" imgH="203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765" y="1841183"/>
                        <a:ext cx="12811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48931"/>
              </p:ext>
            </p:extLst>
          </p:nvPr>
        </p:nvGraphicFramePr>
        <p:xfrm>
          <a:off x="2556828" y="2390458"/>
          <a:ext cx="18605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200" imgH="393700" progId="Equation.DSMT4">
                  <p:embed/>
                </p:oleObj>
              </mc:Choice>
              <mc:Fallback>
                <p:oleObj name="Equation" r:id="rId6" imgW="1219200" imgH="3937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828" y="2390458"/>
                        <a:ext cx="18605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868360"/>
              </p:ext>
            </p:extLst>
          </p:nvPr>
        </p:nvGraphicFramePr>
        <p:xfrm>
          <a:off x="532130" y="3860800"/>
          <a:ext cx="497967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685800" progId="Equation.DSMT4">
                  <p:embed/>
                </p:oleObj>
              </mc:Choice>
              <mc:Fallback>
                <p:oleObj name="Equation" r:id="rId8" imgW="3416300" imgH="685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" y="3860800"/>
                        <a:ext cx="497967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357745"/>
              </p:ext>
            </p:extLst>
          </p:nvPr>
        </p:nvGraphicFramePr>
        <p:xfrm>
          <a:off x="1042988" y="5573395"/>
          <a:ext cx="1835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900" imgH="304800" progId="Equation.DSMT4">
                  <p:embed/>
                </p:oleObj>
              </mc:Choice>
              <mc:Fallback>
                <p:oleObj name="Equation" r:id="rId10" imgW="1104900" imgH="304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73395"/>
                        <a:ext cx="18351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258833"/>
              </p:ext>
            </p:extLst>
          </p:nvPr>
        </p:nvGraphicFramePr>
        <p:xfrm>
          <a:off x="2878138" y="5416233"/>
          <a:ext cx="21986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46200" imgH="469900" progId="Equation.DSMT4">
                  <p:embed/>
                </p:oleObj>
              </mc:Choice>
              <mc:Fallback>
                <p:oleObj name="Equation" r:id="rId12" imgW="1346200" imgH="4699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416233"/>
                        <a:ext cx="219868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48557"/>
              </p:ext>
            </p:extLst>
          </p:nvPr>
        </p:nvGraphicFramePr>
        <p:xfrm>
          <a:off x="5148263" y="5357495"/>
          <a:ext cx="9493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400" imgH="584200" progId="Equation.DSMT4">
                  <p:embed/>
                </p:oleObj>
              </mc:Choice>
              <mc:Fallback>
                <p:oleObj name="Equation" r:id="rId14" imgW="533400" imgH="584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57495"/>
                        <a:ext cx="949325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8" descr="深色横线"/>
          <p:cNvSpPr/>
          <p:nvPr/>
        </p:nvSpPr>
        <p:spPr>
          <a:xfrm flipH="1">
            <a:off x="6378575" y="3062288"/>
            <a:ext cx="1219200" cy="1219200"/>
          </a:xfrm>
          <a:prstGeom prst="rtTriangle">
            <a:avLst/>
          </a:prstGeom>
          <a:pattFill prst="dkHorz">
            <a:fgClr>
              <a:srgbClr val="FFFF99"/>
            </a:fgClr>
            <a:bgClr>
              <a:schemeClr val="bg1"/>
            </a:bgClr>
          </a:patt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657850" y="1341438"/>
            <a:ext cx="3810000" cy="3625850"/>
            <a:chOff x="3360" y="1344"/>
            <a:chExt cx="2400" cy="2284"/>
          </a:xfrm>
        </p:grpSpPr>
        <p:sp>
          <p:nvSpPr>
            <p:cNvPr id="29719" name="Text Box 10"/>
            <p:cNvSpPr txBox="1"/>
            <p:nvPr/>
          </p:nvSpPr>
          <p:spPr>
            <a:xfrm>
              <a:off x="4814" y="1975"/>
              <a:ext cx="94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y=x</a:t>
              </a:r>
            </a:p>
          </p:txBody>
        </p:sp>
        <p:sp>
          <p:nvSpPr>
            <p:cNvPr id="29720" name="Line 11"/>
            <p:cNvSpPr/>
            <p:nvPr/>
          </p:nvSpPr>
          <p:spPr>
            <a:xfrm>
              <a:off x="3360" y="3196"/>
              <a:ext cx="21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721" name="Line 12"/>
            <p:cNvSpPr/>
            <p:nvPr/>
          </p:nvSpPr>
          <p:spPr>
            <a:xfrm flipV="1">
              <a:off x="3792" y="1564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722" name="Line 13"/>
            <p:cNvSpPr/>
            <p:nvPr/>
          </p:nvSpPr>
          <p:spPr>
            <a:xfrm flipV="1">
              <a:off x="3504" y="2236"/>
              <a:ext cx="1248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723" name="Line 14"/>
            <p:cNvSpPr/>
            <p:nvPr/>
          </p:nvSpPr>
          <p:spPr>
            <a:xfrm>
              <a:off x="3792" y="238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724" name="Text Box 15"/>
            <p:cNvSpPr txBox="1"/>
            <p:nvPr/>
          </p:nvSpPr>
          <p:spPr>
            <a:xfrm>
              <a:off x="3576" y="2116"/>
              <a:ext cx="28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  <p:sp>
          <p:nvSpPr>
            <p:cNvPr id="29725" name="Text Box 16"/>
            <p:cNvSpPr txBox="1"/>
            <p:nvPr/>
          </p:nvSpPr>
          <p:spPr>
            <a:xfrm>
              <a:off x="3572" y="2823"/>
              <a:ext cx="28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latin typeface="等线" panose="02010600030101010101" pitchFamily="2" charset="-122"/>
                  <a:ea typeface="等线" panose="02010600030101010101" pitchFamily="2" charset="-122"/>
                </a:rPr>
                <a:t>0</a:t>
              </a:r>
            </a:p>
          </p:txBody>
        </p:sp>
        <p:sp>
          <p:nvSpPr>
            <p:cNvPr id="29726" name="Text Box 17"/>
            <p:cNvSpPr txBox="1"/>
            <p:nvPr/>
          </p:nvSpPr>
          <p:spPr>
            <a:xfrm>
              <a:off x="5270" y="3072"/>
              <a:ext cx="25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</a:p>
          </p:txBody>
        </p:sp>
        <p:sp>
          <p:nvSpPr>
            <p:cNvPr id="29727" name="Text Box 18"/>
            <p:cNvSpPr txBox="1"/>
            <p:nvPr/>
          </p:nvSpPr>
          <p:spPr>
            <a:xfrm>
              <a:off x="3550" y="1344"/>
              <a:ext cx="268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4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</a:p>
          </p:txBody>
        </p:sp>
        <p:sp>
          <p:nvSpPr>
            <p:cNvPr id="29728" name="Line 19"/>
            <p:cNvSpPr/>
            <p:nvPr/>
          </p:nvSpPr>
          <p:spPr>
            <a:xfrm>
              <a:off x="4599" y="2388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9729" name="Text Box 20"/>
            <p:cNvSpPr txBox="1"/>
            <p:nvPr/>
          </p:nvSpPr>
          <p:spPr>
            <a:xfrm>
              <a:off x="4454" y="3084"/>
              <a:ext cx="287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latin typeface="等线" panose="02010600030101010101" pitchFamily="2" charset="-122"/>
                  <a:ea typeface="等线" panose="02010600030101010101" pitchFamily="2" charset="-122"/>
                </a:rPr>
                <a:t>1</a:t>
              </a: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7410450" y="3503613"/>
            <a:ext cx="942975" cy="701675"/>
            <a:chOff x="4464" y="2316"/>
            <a:chExt cx="594" cy="442"/>
          </a:xfrm>
        </p:grpSpPr>
        <p:sp>
          <p:nvSpPr>
            <p:cNvPr id="29717" name="Text Box 22"/>
            <p:cNvSpPr txBox="1"/>
            <p:nvPr/>
          </p:nvSpPr>
          <p:spPr>
            <a:xfrm>
              <a:off x="4760" y="2316"/>
              <a:ext cx="29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4000" i="1" dirty="0">
                  <a:latin typeface="等线" panose="02010600030101010101" pitchFamily="2" charset="-122"/>
                  <a:ea typeface="等线" panose="02010600030101010101" pitchFamily="2" charset="-122"/>
                </a:rPr>
                <a:t>G</a:t>
              </a:r>
            </a:p>
          </p:txBody>
        </p:sp>
        <p:sp>
          <p:nvSpPr>
            <p:cNvPr id="29718" name="Line 23"/>
            <p:cNvSpPr/>
            <p:nvPr/>
          </p:nvSpPr>
          <p:spPr>
            <a:xfrm>
              <a:off x="4464" y="254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4972051" y="1462088"/>
            <a:ext cx="3897313" cy="2851150"/>
            <a:chOff x="2928" y="1440"/>
            <a:chExt cx="2455" cy="1796"/>
          </a:xfrm>
        </p:grpSpPr>
        <p:sp>
          <p:nvSpPr>
            <p:cNvPr id="29713" name="Arc 26"/>
            <p:cNvSpPr/>
            <p:nvPr/>
          </p:nvSpPr>
          <p:spPr>
            <a:xfrm flipV="1">
              <a:off x="3818" y="1844"/>
              <a:ext cx="864" cy="139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CC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29714" name="Group 27"/>
            <p:cNvGrpSpPr/>
            <p:nvPr/>
          </p:nvGrpSpPr>
          <p:grpSpPr>
            <a:xfrm>
              <a:off x="2928" y="1440"/>
              <a:ext cx="2455" cy="1796"/>
              <a:chOff x="2928" y="1408"/>
              <a:chExt cx="2455" cy="1796"/>
            </a:xfrm>
          </p:grpSpPr>
          <p:sp>
            <p:nvSpPr>
              <p:cNvPr id="29715" name="Arc 28"/>
              <p:cNvSpPr/>
              <p:nvPr/>
            </p:nvSpPr>
            <p:spPr>
              <a:xfrm flipH="1" flipV="1">
                <a:off x="2928" y="1812"/>
                <a:ext cx="864" cy="139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CC0000">
                    <a:alpha val="10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  <p:sp>
            <p:nvSpPr>
              <p:cNvPr id="29716" name="Text Box 29"/>
              <p:cNvSpPr txBox="1"/>
              <p:nvPr/>
            </p:nvSpPr>
            <p:spPr>
              <a:xfrm>
                <a:off x="4504" y="1408"/>
                <a:ext cx="879" cy="4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 i="1" dirty="0">
                    <a:solidFill>
                      <a:srgbClr val="CC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y = x</a:t>
                </a:r>
                <a:r>
                  <a:rPr lang="en-US" altLang="zh-CN" sz="3600" b="1" baseline="30000" dirty="0">
                    <a:solidFill>
                      <a:srgbClr val="CC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2</a:t>
                </a:r>
                <a:endParaRPr lang="en-US" altLang="zh-CN" sz="3600" b="1" i="1" dirty="0">
                  <a:solidFill>
                    <a:srgbClr val="CC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9" name="Freeform 30" descr="深色竖线"/>
          <p:cNvSpPr/>
          <p:nvPr/>
        </p:nvSpPr>
        <p:spPr>
          <a:xfrm>
            <a:off x="6410325" y="3062288"/>
            <a:ext cx="1219200" cy="1219200"/>
          </a:xfrm>
          <a:custGeom>
            <a:avLst/>
            <a:gdLst>
              <a:gd name="txL" fmla="*/ 0 w 768"/>
              <a:gd name="txT" fmla="*/ 0 h 768"/>
              <a:gd name="txR" fmla="*/ 768 w 768"/>
              <a:gd name="txB" fmla="*/ 768 h 76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768" h="768">
                <a:moveTo>
                  <a:pt x="768" y="0"/>
                </a:moveTo>
                <a:lnTo>
                  <a:pt x="672" y="240"/>
                </a:lnTo>
                <a:lnTo>
                  <a:pt x="624" y="336"/>
                </a:lnTo>
                <a:lnTo>
                  <a:pt x="528" y="480"/>
                </a:lnTo>
                <a:lnTo>
                  <a:pt x="480" y="528"/>
                </a:lnTo>
                <a:lnTo>
                  <a:pt x="384" y="624"/>
                </a:lnTo>
                <a:lnTo>
                  <a:pt x="336" y="624"/>
                </a:lnTo>
                <a:lnTo>
                  <a:pt x="384" y="624"/>
                </a:lnTo>
                <a:lnTo>
                  <a:pt x="288" y="672"/>
                </a:lnTo>
                <a:lnTo>
                  <a:pt x="336" y="672"/>
                </a:lnTo>
                <a:lnTo>
                  <a:pt x="240" y="720"/>
                </a:lnTo>
                <a:lnTo>
                  <a:pt x="192" y="720"/>
                </a:lnTo>
                <a:lnTo>
                  <a:pt x="144" y="768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768" y="0"/>
                </a:lnTo>
                <a:close/>
              </a:path>
            </a:pathLst>
          </a:custGeom>
          <a:pattFill prst="dkVert">
            <a:fgClr>
              <a:srgbClr val="FF00FF">
                <a:alpha val="100000"/>
              </a:srgbClr>
            </a:fgClr>
            <a:bgClr>
              <a:srgbClr val="FFFFFF">
                <a:alpha val="100000"/>
              </a:srgbClr>
            </a:bgClr>
          </a:pattFill>
          <a:ln w="9525">
            <a:noFill/>
          </a:ln>
        </p:spPr>
        <p:txBody>
          <a:bodyPr/>
          <a:lstStyle/>
          <a:p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2" grpId="0" autoUpdateAnimBg="0"/>
      <p:bldP spid="321560" grpId="0" autoUpdateAnimBg="0"/>
      <p:bldP spid="5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black">
          <a:xfrm>
            <a:off x="394653" y="440340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二维正态分布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，记为  </a:t>
            </a:r>
          </a:p>
        </p:txBody>
      </p:sp>
      <p:sp>
        <p:nvSpPr>
          <p:cNvPr id="51203" name="Text Box 12"/>
          <p:cNvSpPr txBox="1">
            <a:spLocks noChangeArrowheads="1"/>
          </p:cNvSpPr>
          <p:nvPr/>
        </p:nvSpPr>
        <p:spPr bwMode="black">
          <a:xfrm>
            <a:off x="539750" y="1017588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若二维随机变量</a:t>
            </a:r>
          </a:p>
        </p:txBody>
      </p:sp>
      <p:sp>
        <p:nvSpPr>
          <p:cNvPr id="51204" name="Text Box 13"/>
          <p:cNvSpPr txBox="1">
            <a:spLocks noChangeArrowheads="1"/>
          </p:cNvSpPr>
          <p:nvPr/>
        </p:nvSpPr>
        <p:spPr bwMode="black">
          <a:xfrm>
            <a:off x="4067175" y="1033463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的概率密度为</a:t>
            </a:r>
          </a:p>
        </p:txBody>
      </p:sp>
      <p:sp>
        <p:nvSpPr>
          <p:cNvPr id="51205" name="Text Box 14"/>
          <p:cNvSpPr txBox="1">
            <a:spLocks noChangeArrowheads="1"/>
          </p:cNvSpPr>
          <p:nvPr/>
        </p:nvSpPr>
        <p:spPr bwMode="black">
          <a:xfrm>
            <a:off x="533400" y="3169920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其中</a:t>
            </a:r>
          </a:p>
        </p:txBody>
      </p:sp>
      <p:sp>
        <p:nvSpPr>
          <p:cNvPr id="51206" name="Text Box 15"/>
          <p:cNvSpPr txBox="1">
            <a:spLocks noChangeArrowheads="1"/>
          </p:cNvSpPr>
          <p:nvPr/>
        </p:nvSpPr>
        <p:spPr bwMode="black">
          <a:xfrm>
            <a:off x="3851275" y="3195320"/>
            <a:ext cx="20665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都是常数</a:t>
            </a:r>
            <a:r>
              <a:rPr kumimoji="1" lang="en-US" altLang="zh-CN" sz="2800" b="1"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</a:p>
        </p:txBody>
      </p:sp>
      <p:sp>
        <p:nvSpPr>
          <p:cNvPr id="51207" name="Text Box 16"/>
          <p:cNvSpPr txBox="1">
            <a:spLocks noChangeArrowheads="1"/>
          </p:cNvSpPr>
          <p:nvPr/>
        </p:nvSpPr>
        <p:spPr bwMode="black">
          <a:xfrm>
            <a:off x="2286000" y="3783965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则称</a:t>
            </a:r>
          </a:p>
        </p:txBody>
      </p:sp>
      <p:sp>
        <p:nvSpPr>
          <p:cNvPr id="51208" name="Text Box 17"/>
          <p:cNvSpPr txBox="1">
            <a:spLocks noChangeArrowheads="1"/>
          </p:cNvSpPr>
          <p:nvPr/>
        </p:nvSpPr>
        <p:spPr bwMode="black">
          <a:xfrm>
            <a:off x="4191000" y="3807778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服从参数为</a:t>
            </a:r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611188" y="476568"/>
            <a:ext cx="32400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、二维正态分布</a:t>
            </a:r>
          </a:p>
        </p:txBody>
      </p:sp>
      <p:graphicFrame>
        <p:nvGraphicFramePr>
          <p:cNvPr id="5121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64089"/>
              </p:ext>
            </p:extLst>
          </p:nvPr>
        </p:nvGraphicFramePr>
        <p:xfrm>
          <a:off x="539433" y="1627188"/>
          <a:ext cx="824388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500" imgH="584200" progId="Equation.DSMT4">
                  <p:embed/>
                </p:oleObj>
              </mc:Choice>
              <mc:Fallback>
                <p:oleObj name="Equation" r:id="rId2" imgW="3746500" imgH="584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3" y="1627188"/>
                        <a:ext cx="824388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840356"/>
              </p:ext>
            </p:extLst>
          </p:nvPr>
        </p:nvGraphicFramePr>
        <p:xfrm>
          <a:off x="1357313" y="3141345"/>
          <a:ext cx="25939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228600" progId="Equation.DSMT4">
                  <p:embed/>
                </p:oleObj>
              </mc:Choice>
              <mc:Fallback>
                <p:oleObj name="Equation" r:id="rId4" imgW="9652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141345"/>
                        <a:ext cx="25939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67669"/>
              </p:ext>
            </p:extLst>
          </p:nvPr>
        </p:nvGraphicFramePr>
        <p:xfrm>
          <a:off x="6072188" y="3212783"/>
          <a:ext cx="2508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665" imgH="228600" progId="Equation.DSMT4">
                  <p:embed/>
                </p:oleObj>
              </mc:Choice>
              <mc:Fallback>
                <p:oleObj name="Equation" r:id="rId6" imgW="1002665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212783"/>
                        <a:ext cx="2508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90897"/>
              </p:ext>
            </p:extLst>
          </p:nvPr>
        </p:nvGraphicFramePr>
        <p:xfrm>
          <a:off x="642938" y="3783965"/>
          <a:ext cx="1714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03200" progId="Equation.DSMT4">
                  <p:embed/>
                </p:oleObj>
              </mc:Choice>
              <mc:Fallback>
                <p:oleObj name="Equation" r:id="rId8" imgW="647700" imgH="20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83965"/>
                        <a:ext cx="17145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392292"/>
              </p:ext>
            </p:extLst>
          </p:nvPr>
        </p:nvGraphicFramePr>
        <p:xfrm>
          <a:off x="6215063" y="3783965"/>
          <a:ext cx="2428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200" imgH="228600" progId="Equation.DSMT4">
                  <p:embed/>
                </p:oleObj>
              </mc:Choice>
              <mc:Fallback>
                <p:oleObj name="Equation" r:id="rId10" imgW="9652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783965"/>
                        <a:ext cx="24288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81314"/>
              </p:ext>
            </p:extLst>
          </p:nvPr>
        </p:nvGraphicFramePr>
        <p:xfrm>
          <a:off x="4191000" y="4373245"/>
          <a:ext cx="445325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400" imgH="279400" progId="Equation.DSMT4">
                  <p:embed/>
                </p:oleObj>
              </mc:Choice>
              <mc:Fallback>
                <p:oleObj name="Equation" r:id="rId12" imgW="1803400" imgH="279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73245"/>
                        <a:ext cx="4453255" cy="69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60629"/>
              </p:ext>
            </p:extLst>
          </p:nvPr>
        </p:nvGraphicFramePr>
        <p:xfrm>
          <a:off x="3143250" y="3799840"/>
          <a:ext cx="10969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3865" imgH="254000" progId="Equation.DSMT4">
                  <p:embed/>
                </p:oleObj>
              </mc:Choice>
              <mc:Fallback>
                <p:oleObj name="Equation" r:id="rId14" imgW="443865" imgH="254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99840"/>
                        <a:ext cx="109696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397567"/>
              </p:ext>
            </p:extLst>
          </p:nvPr>
        </p:nvGraphicFramePr>
        <p:xfrm>
          <a:off x="3117850" y="1000125"/>
          <a:ext cx="10969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3865" imgH="254000" progId="Equation.DSMT4">
                  <p:embed/>
                </p:oleObj>
              </mc:Choice>
              <mc:Fallback>
                <p:oleObj name="Equation" r:id="rId16" imgW="443865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000125"/>
                        <a:ext cx="1096963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3084513" y="5519738"/>
            <a:ext cx="3040062" cy="5794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二维正态分布图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92150"/>
            <a:ext cx="63373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93" name="Text Box 41"/>
          <p:cNvSpPr txBox="1">
            <a:spLocks noChangeArrowheads="1"/>
          </p:cNvSpPr>
          <p:nvPr/>
        </p:nvSpPr>
        <p:spPr bwMode="auto">
          <a:xfrm>
            <a:off x="1141413" y="4303713"/>
            <a:ext cx="537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以下重点讨论二维随机变量</a:t>
            </a:r>
            <a:endParaRPr kumimoji="1"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9594" name="Rectangle 42"/>
          <p:cNvSpPr>
            <a:spLocks noChangeArrowheads="1"/>
          </p:cNvSpPr>
          <p:nvPr/>
        </p:nvSpPr>
        <p:spPr bwMode="auto">
          <a:xfrm>
            <a:off x="1300163" y="4956175"/>
            <a:ext cx="507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请注意与一维情形的对照 </a:t>
            </a:r>
            <a:endParaRPr kumimoji="1"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" name="Group 72"/>
          <p:cNvGrpSpPr/>
          <p:nvPr/>
        </p:nvGrpSpPr>
        <p:grpSpPr bwMode="auto">
          <a:xfrm>
            <a:off x="466725" y="982663"/>
            <a:ext cx="8677275" cy="2816225"/>
            <a:chOff x="294" y="619"/>
            <a:chExt cx="5466" cy="1774"/>
          </a:xfrm>
        </p:grpSpPr>
        <p:sp>
          <p:nvSpPr>
            <p:cNvPr id="21511" name="AutoShape 17"/>
            <p:cNvSpPr>
              <a:spLocks noChangeArrowheads="1"/>
            </p:cNvSpPr>
            <p:nvPr/>
          </p:nvSpPr>
          <p:spPr bwMode="auto">
            <a:xfrm>
              <a:off x="300" y="619"/>
              <a:ext cx="5324" cy="1774"/>
            </a:xfrm>
            <a:prstGeom prst="foldedCorner">
              <a:avLst>
                <a:gd name="adj" fmla="val 6569"/>
              </a:avLst>
            </a:prstGeom>
            <a:gradFill rotWithShape="0">
              <a:gsLst>
                <a:gs pos="0">
                  <a:srgbClr val="FFFFCC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</p:spPr>
          <p:txBody>
            <a:bodyPr wrap="none" lIns="126000" tIns="118800" rIns="126000" bIns="1188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endParaRPr kumimoji="1"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2" name="Text Box 15"/>
            <p:cNvSpPr txBox="1">
              <a:spLocks noChangeArrowheads="1"/>
            </p:cNvSpPr>
            <p:nvPr/>
          </p:nvSpPr>
          <p:spPr bwMode="auto">
            <a:xfrm>
              <a:off x="657" y="754"/>
              <a:ext cx="49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一般地，设 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E </a:t>
              </a: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是一个随机试验，它的样本空间是</a:t>
              </a:r>
            </a:p>
          </p:txBody>
        </p:sp>
        <p:sp>
          <p:nvSpPr>
            <p:cNvPr id="21513" name="Text Box 21"/>
            <p:cNvSpPr txBox="1">
              <a:spLocks noChangeArrowheads="1"/>
            </p:cNvSpPr>
            <p:nvPr/>
          </p:nvSpPr>
          <p:spPr bwMode="auto">
            <a:xfrm>
              <a:off x="1156" y="1101"/>
              <a:ext cx="46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设</a:t>
              </a:r>
              <a:r>
                <a:rPr kumimoji="1"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                                         </a:t>
              </a: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是定义                                          </a:t>
              </a:r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294" y="1535"/>
              <a:ext cx="5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在 </a:t>
              </a:r>
              <a:r>
                <a:rPr kumimoji="1" lang="en-US" altLang="zh-CN" sz="2800" b="1" i="1" dirty="0">
                  <a:latin typeface="等线" panose="02010600030101010101" pitchFamily="2" charset="-122"/>
                  <a:ea typeface="等线" panose="02010600030101010101" pitchFamily="2" charset="-122"/>
                </a:rPr>
                <a:t>S </a:t>
              </a: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上的随机变量，由它们构成的一个</a:t>
              </a:r>
              <a:r>
                <a:rPr kumimoji="1" lang="en-US" altLang="zh-CN" sz="2800" b="1" i="1" dirty="0">
                  <a:latin typeface="等线" panose="02010600030101010101" pitchFamily="2" charset="-122"/>
                  <a:ea typeface="等线" panose="02010600030101010101" pitchFamily="2" charset="-122"/>
                </a:rPr>
                <a:t>n </a:t>
              </a: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维向量</a:t>
              </a:r>
            </a:p>
          </p:txBody>
        </p:sp>
        <p:sp>
          <p:nvSpPr>
            <p:cNvPr id="21515" name="Text Box 37"/>
            <p:cNvSpPr txBox="1">
              <a:spLocks noChangeArrowheads="1"/>
            </p:cNvSpPr>
            <p:nvPr/>
          </p:nvSpPr>
          <p:spPr bwMode="auto">
            <a:xfrm>
              <a:off x="1314" y="1951"/>
              <a:ext cx="42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叫做 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维随机向量</a:t>
              </a:r>
              <a:r>
                <a:rPr kumimoji="1" lang="zh-CN" altLang="en-US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或 </a:t>
              </a:r>
              <a:r>
                <a:rPr kumimoji="1" lang="en-US" altLang="zh-CN" sz="2800" b="1" i="1" dirty="0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 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维随机变量</a:t>
              </a:r>
              <a:r>
                <a:rPr kumimoji="1" lang="en-US" altLang="zh-CN" sz="28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.</a:t>
              </a:r>
            </a:p>
          </p:txBody>
        </p:sp>
        <p:graphicFrame>
          <p:nvGraphicFramePr>
            <p:cNvPr id="21516" name="Object 43"/>
            <p:cNvGraphicFramePr>
              <a:graphicFrameLocks noChangeAspect="1"/>
            </p:cNvGraphicFramePr>
            <p:nvPr/>
          </p:nvGraphicFramePr>
          <p:xfrm>
            <a:off x="399" y="1160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52600" imgH="508000" progId="Equation.DSMT4">
                    <p:embed/>
                  </p:oleObj>
                </mc:Choice>
                <mc:Fallback>
                  <p:oleObj name="Equation" r:id="rId2" imgW="1752600" imgH="5080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" y="1160"/>
                          <a:ext cx="7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51"/>
            <p:cNvGraphicFramePr>
              <a:graphicFrameLocks noChangeAspect="1"/>
            </p:cNvGraphicFramePr>
            <p:nvPr/>
          </p:nvGraphicFramePr>
          <p:xfrm>
            <a:off x="1436" y="1153"/>
            <a:ext cx="3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953500" imgH="571500" progId="Equation.DSMT4">
                    <p:embed/>
                  </p:oleObj>
                </mc:Choice>
                <mc:Fallback>
                  <p:oleObj name="Equation" r:id="rId4" imgW="8953500" imgH="5715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1153"/>
                          <a:ext cx="34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55"/>
            <p:cNvGraphicFramePr>
              <a:graphicFrameLocks noChangeAspect="1"/>
            </p:cNvGraphicFramePr>
            <p:nvPr/>
          </p:nvGraphicFramePr>
          <p:xfrm>
            <a:off x="5085" y="1565"/>
            <a:ext cx="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9000" imgH="571500" progId="Equation.DSMT4">
                    <p:embed/>
                  </p:oleObj>
                </mc:Choice>
                <mc:Fallback>
                  <p:oleObj name="Equation" r:id="rId6" imgW="889000" imgH="5715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1565"/>
                          <a:ext cx="3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63"/>
            <p:cNvGraphicFramePr>
              <a:graphicFrameLocks noChangeAspect="1"/>
            </p:cNvGraphicFramePr>
            <p:nvPr/>
          </p:nvGraphicFramePr>
          <p:xfrm>
            <a:off x="340" y="1981"/>
            <a:ext cx="9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76500" imgH="571500" progId="Equation.DSMT4">
                    <p:embed/>
                  </p:oleObj>
                </mc:Choice>
                <mc:Fallback>
                  <p:oleObj name="Equation" r:id="rId8" imgW="2476500" imgH="5715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981"/>
                          <a:ext cx="9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9622" name="Text Box 3"/>
          <p:cNvSpPr txBox="1">
            <a:spLocks noChangeArrowheads="1"/>
          </p:cNvSpPr>
          <p:nvPr/>
        </p:nvSpPr>
        <p:spPr bwMode="auto">
          <a:xfrm>
            <a:off x="549275" y="4311650"/>
            <a:ext cx="59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r"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279623" name="Text Box 3"/>
          <p:cNvSpPr txBox="1">
            <a:spLocks noChangeArrowheads="1"/>
          </p:cNvSpPr>
          <p:nvPr/>
        </p:nvSpPr>
        <p:spPr bwMode="auto">
          <a:xfrm>
            <a:off x="549275" y="4935538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r"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7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7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7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93" grpId="0"/>
      <p:bldP spid="279594" grpId="0"/>
      <p:bldP spid="279622" grpId="0"/>
      <p:bldP spid="2796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/>
          <p:cNvGrpSpPr/>
          <p:nvPr/>
        </p:nvGrpSpPr>
        <p:grpSpPr bwMode="auto">
          <a:xfrm>
            <a:off x="5867400" y="4221163"/>
            <a:ext cx="2514600" cy="1676400"/>
            <a:chOff x="2304" y="1296"/>
            <a:chExt cx="2496" cy="1776"/>
          </a:xfrm>
        </p:grpSpPr>
        <p:sp>
          <p:nvSpPr>
            <p:cNvPr id="20488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89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20531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2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3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0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20529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0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491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20526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2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5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20496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20524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5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497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20522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23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498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1 h 1244"/>
                  <a:gd name="T40" fmla="*/ 1 w 874"/>
                  <a:gd name="T41" fmla="*/ 1 h 1244"/>
                  <a:gd name="T42" fmla="*/ 1 w 874"/>
                  <a:gd name="T43" fmla="*/ 1 h 1244"/>
                  <a:gd name="T44" fmla="*/ 1 w 874"/>
                  <a:gd name="T45" fmla="*/ 1 h 1244"/>
                  <a:gd name="T46" fmla="*/ 1 w 874"/>
                  <a:gd name="T47" fmla="*/ 1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1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20519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0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1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2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20517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18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03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504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20505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20512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3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4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5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16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06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20510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1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0507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20508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509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20483" name="Text Box 56"/>
          <p:cNvSpPr txBox="1">
            <a:spLocks noChangeArrowheads="1"/>
          </p:cNvSpPr>
          <p:nvPr/>
        </p:nvSpPr>
        <p:spPr bwMode="auto">
          <a:xfrm>
            <a:off x="2124075" y="2420938"/>
            <a:ext cx="59055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一、二维随机变量的分布函数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二、二维离散型随机变量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三、二维连续型随机变量</a:t>
            </a:r>
          </a:p>
        </p:txBody>
      </p:sp>
      <p:grpSp>
        <p:nvGrpSpPr>
          <p:cNvPr id="20484" name="Group 8"/>
          <p:cNvGrpSpPr/>
          <p:nvPr/>
        </p:nvGrpSpPr>
        <p:grpSpPr bwMode="auto">
          <a:xfrm>
            <a:off x="1403350" y="654050"/>
            <a:ext cx="5976938" cy="1747838"/>
            <a:chOff x="1066" y="913"/>
            <a:chExt cx="4281" cy="1101"/>
          </a:xfrm>
        </p:grpSpPr>
        <p:pic>
          <p:nvPicPr>
            <p:cNvPr id="20486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3600" b="0">
                <a:solidFill>
                  <a:schemeClr val="tx2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971550" y="1077913"/>
            <a:ext cx="6610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latin typeface="Times New Roman" panose="02020603050405020304" pitchFamily="18" charset="0"/>
              </a:rPr>
              <a:t>§3.1  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二维随机变量 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1636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设随机试验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429000" y="1316038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500" imgH="355600" progId="Equation.DSMT4">
                  <p:embed/>
                </p:oleObj>
              </mc:Choice>
              <mc:Fallback>
                <p:oleObj name="Equation" r:id="rId2" imgW="3175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16038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24263" y="11779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的样本空间是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880100" y="1303338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508000" progId="Equation.DSMT4">
                  <p:embed/>
                </p:oleObj>
              </mc:Choice>
              <mc:Fallback>
                <p:oleObj name="Equation" r:id="rId4" imgW="17526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303338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977063" y="11922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7429500" y="1316038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800" imgH="508000" progId="Equation.DSMT4">
                  <p:embed/>
                </p:oleObj>
              </mc:Choice>
              <mc:Fallback>
                <p:oleObj name="Equation" r:id="rId6" imgW="2209800" imgH="50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1316038"/>
                        <a:ext cx="1409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52400" y="167735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609600" y="1815465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3100" imgH="508000" progId="Equation.DSMT4">
                  <p:embed/>
                </p:oleObj>
              </mc:Choice>
              <mc:Fallback>
                <p:oleObj name="Equation" r:id="rId8" imgW="19431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15465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752600" y="172021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是定义在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3289300" y="1859915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100" imgH="381000" progId="Equation.DSMT4">
                  <p:embed/>
                </p:oleObj>
              </mc:Choice>
              <mc:Fallback>
                <p:oleObj name="Equation" r:id="rId10" imgW="2921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59915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3429000" y="171069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上的随机变量，则由它们构成的一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157163" y="226345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个向量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1311275" y="2357755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7000" imgH="508000" progId="Equation.DSMT4">
                  <p:embed/>
                </p:oleObj>
              </mc:Choice>
              <mc:Fallback>
                <p:oleObj name="Equation" r:id="rId12" imgW="1397000" imgH="508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357755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35560" y="476250"/>
            <a:ext cx="6858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一、二维随机变量及其分布函数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61645" y="357886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</a:p>
        </p:txBody>
      </p:sp>
      <p:graphicFrame>
        <p:nvGraphicFramePr>
          <p:cNvPr id="280594" name="Object 18"/>
          <p:cNvGraphicFramePr>
            <a:graphicFrameLocks noChangeAspect="1"/>
          </p:cNvGraphicFramePr>
          <p:nvPr/>
        </p:nvGraphicFramePr>
        <p:xfrm>
          <a:off x="2124075" y="3655060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7000" imgH="508000" progId="Equation.DSMT4">
                  <p:embed/>
                </p:oleObj>
              </mc:Choice>
              <mc:Fallback>
                <p:oleObj name="Equation" r:id="rId14" imgW="1397000" imgH="508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55060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2941638" y="357886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是二维随机变量，对于任意实数</a:t>
            </a:r>
          </a:p>
        </p:txBody>
      </p:sp>
      <p:graphicFrame>
        <p:nvGraphicFramePr>
          <p:cNvPr id="280596" name="Object 20"/>
          <p:cNvGraphicFramePr>
            <a:graphicFrameLocks noChangeAspect="1"/>
          </p:cNvGraphicFramePr>
          <p:nvPr/>
        </p:nvGraphicFramePr>
        <p:xfrm>
          <a:off x="8081963" y="3764598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2000" imgH="368300" progId="Equation.DSMT4">
                  <p:embed/>
                </p:oleObj>
              </mc:Choice>
              <mc:Fallback>
                <p:oleObj name="Equation" r:id="rId16" imgW="762000" imgH="368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3764598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179388" y="41338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二元函数</a:t>
            </a:r>
          </a:p>
        </p:txBody>
      </p:sp>
      <p:graphicFrame>
        <p:nvGraphicFramePr>
          <p:cNvPr id="280599" name="Object 23"/>
          <p:cNvGraphicFramePr>
            <a:graphicFrameLocks noChangeAspect="1"/>
          </p:cNvGraphicFramePr>
          <p:nvPr/>
        </p:nvGraphicFramePr>
        <p:xfrm>
          <a:off x="1908175" y="4249738"/>
          <a:ext cx="429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023100" imgH="508000" progId="Equation.DSMT4">
                  <p:embed/>
                </p:oleObj>
              </mc:Choice>
              <mc:Fallback>
                <p:oleObj name="Equation" r:id="rId18" imgW="7023100" imgH="508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49738"/>
                        <a:ext cx="429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0" name="Object 24"/>
          <p:cNvGraphicFramePr>
            <a:graphicFrameLocks noChangeAspect="1"/>
          </p:cNvGraphicFramePr>
          <p:nvPr/>
        </p:nvGraphicFramePr>
        <p:xfrm>
          <a:off x="3019425" y="4791393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14800" imgH="508000" progId="Equation.DSMT4">
                  <p:embed/>
                </p:oleObj>
              </mc:Choice>
              <mc:Fallback>
                <p:oleObj name="Equation" r:id="rId20" imgW="41148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4791393"/>
                        <a:ext cx="255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201613" y="521144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称为二维随机变量</a:t>
            </a:r>
          </a:p>
        </p:txBody>
      </p:sp>
      <p:graphicFrame>
        <p:nvGraphicFramePr>
          <p:cNvPr id="280602" name="Object 26"/>
          <p:cNvGraphicFramePr>
            <a:graphicFrameLocks noChangeAspect="1"/>
          </p:cNvGraphicFramePr>
          <p:nvPr/>
        </p:nvGraphicFramePr>
        <p:xfrm>
          <a:off x="3134043" y="5311775"/>
          <a:ext cx="92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7000" imgH="508000" progId="Equation.DSMT4">
                  <p:embed/>
                </p:oleObj>
              </mc:Choice>
              <mc:Fallback>
                <p:oleObj name="Equation" r:id="rId22" imgW="1397000" imgH="508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043" y="5311775"/>
                        <a:ext cx="92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4008438" y="522287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kumimoji="1"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，或</a:t>
            </a:r>
            <a:r>
              <a:rPr kumimoji="1"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联合分布函数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25895" y="2784475"/>
            <a:ext cx="2487930" cy="791210"/>
            <a:chOff x="10277" y="4385"/>
            <a:chExt cx="3918" cy="1246"/>
          </a:xfrm>
        </p:grpSpPr>
        <p:sp>
          <p:nvSpPr>
            <p:cNvPr id="4" name="对角圆角矩形 3"/>
            <p:cNvSpPr/>
            <p:nvPr/>
          </p:nvSpPr>
          <p:spPr>
            <a:xfrm>
              <a:off x="10339" y="4385"/>
              <a:ext cx="3288" cy="1247"/>
            </a:xfrm>
            <a:prstGeom prst="round2Diag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10277" y="4398"/>
              <a:ext cx="3919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一维随机向量</a:t>
              </a:r>
            </a:p>
          </p:txBody>
        </p:sp>
        <p:graphicFrame>
          <p:nvGraphicFramePr>
            <p:cNvPr id="22557" name="Object 30"/>
            <p:cNvGraphicFramePr>
              <a:graphicFrameLocks noChangeAspect="1"/>
            </p:cNvGraphicFramePr>
            <p:nvPr/>
          </p:nvGraphicFramePr>
          <p:xfrm>
            <a:off x="10501" y="5109"/>
            <a:ext cx="296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924300" imgH="533400" progId="Equation.DSMT4">
                    <p:embed/>
                  </p:oleObj>
                </mc:Choice>
                <mc:Fallback>
                  <p:oleObj name="Equation" r:id="rId24" imgW="3924300" imgH="533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1" y="5109"/>
                          <a:ext cx="2960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2215515" y="228727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称为</a:t>
            </a:r>
            <a:r>
              <a:rPr kumimoji="1"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二维随机变量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或</a:t>
            </a:r>
            <a:r>
              <a:rPr kumimoji="1"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二维随机向量</a:t>
            </a:r>
            <a:r>
              <a:rPr kumimoji="1"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3" grpId="0" build="p" autoUpdateAnimBg="0"/>
      <p:bldP spid="280595" grpId="0" build="p" autoUpdateAnimBg="0"/>
      <p:bldP spid="280598" grpId="0" build="p" autoUpdateAnimBg="0"/>
      <p:bldP spid="280601" grpId="0" build="p" autoUpdateAnimBg="0"/>
      <p:bldP spid="2806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50865" y="4654550"/>
            <a:ext cx="2877525" cy="719455"/>
            <a:chOff x="3265" y="2387"/>
            <a:chExt cx="1903" cy="453"/>
          </a:xfrm>
        </p:grpSpPr>
        <p:sp>
          <p:nvSpPr>
            <p:cNvPr id="4136" name="Line 3"/>
            <p:cNvSpPr/>
            <p:nvPr/>
          </p:nvSpPr>
          <p:spPr>
            <a:xfrm>
              <a:off x="3265" y="2568"/>
              <a:ext cx="1903" cy="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Oval 4"/>
            <p:cNvSpPr/>
            <p:nvPr/>
          </p:nvSpPr>
          <p:spPr>
            <a:xfrm>
              <a:off x="3809" y="2523"/>
              <a:ext cx="54" cy="5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8" name="Oval 5"/>
            <p:cNvSpPr/>
            <p:nvPr/>
          </p:nvSpPr>
          <p:spPr>
            <a:xfrm>
              <a:off x="4481" y="2523"/>
              <a:ext cx="54" cy="54"/>
            </a:xfrm>
            <a:prstGeom prst="ellipse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113" name="Object 7"/>
            <p:cNvGraphicFramePr>
              <a:graphicFrameLocks noChangeAspect="1"/>
            </p:cNvGraphicFramePr>
            <p:nvPr/>
          </p:nvGraphicFramePr>
          <p:xfrm>
            <a:off x="3676" y="265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69900" imgH="368300" progId="Equation.3">
                    <p:embed/>
                  </p:oleObj>
                </mc:Choice>
                <mc:Fallback>
                  <p:oleObj r:id="rId2" imgW="469900" imgH="3683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76" y="265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9" name="Oval 9"/>
            <p:cNvSpPr/>
            <p:nvPr/>
          </p:nvSpPr>
          <p:spPr>
            <a:xfrm>
              <a:off x="3779" y="2523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4140" name="Group 10"/>
            <p:cNvGrpSpPr/>
            <p:nvPr/>
          </p:nvGrpSpPr>
          <p:grpSpPr>
            <a:xfrm>
              <a:off x="4150" y="2523"/>
              <a:ext cx="205" cy="272"/>
              <a:chOff x="4150" y="2523"/>
              <a:chExt cx="205" cy="272"/>
            </a:xfrm>
          </p:grpSpPr>
          <p:sp>
            <p:nvSpPr>
              <p:cNvPr id="4142" name="Oval 11"/>
              <p:cNvSpPr/>
              <p:nvPr/>
            </p:nvSpPr>
            <p:spPr>
              <a:xfrm>
                <a:off x="4150" y="2523"/>
                <a:ext cx="54" cy="54"/>
              </a:xfrm>
              <a:prstGeom prst="ellipse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4116" name="Object 12"/>
              <p:cNvGraphicFramePr>
                <a:graphicFrameLocks noChangeAspect="1"/>
              </p:cNvGraphicFramePr>
              <p:nvPr/>
            </p:nvGraphicFramePr>
            <p:xfrm>
              <a:off x="4195" y="2643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317500" imgH="279400" progId="Equation.3">
                      <p:embed/>
                    </p:oleObj>
                  </mc:Choice>
                  <mc:Fallback>
                    <p:oleObj r:id="rId4" imgW="317500" imgH="2794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5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95" y="2643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43" name="Oval 13"/>
              <p:cNvSpPr/>
              <p:nvPr/>
            </p:nvSpPr>
            <p:spPr>
              <a:xfrm>
                <a:off x="4195" y="2523"/>
                <a:ext cx="54" cy="54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41" name="Oval 14"/>
            <p:cNvSpPr/>
            <p:nvPr/>
          </p:nvSpPr>
          <p:spPr>
            <a:xfrm>
              <a:off x="4558" y="2523"/>
              <a:ext cx="54" cy="54"/>
            </a:xfrm>
            <a:prstGeom prst="ellipse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115" name="Object 15"/>
            <p:cNvGraphicFramePr>
              <a:graphicFrameLocks noChangeAspect="1"/>
            </p:cNvGraphicFramePr>
            <p:nvPr/>
          </p:nvGraphicFramePr>
          <p:xfrm>
            <a:off x="4041" y="2387"/>
            <a:ext cx="2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06400" imgH="711200" progId="Equation.DSMT4">
                    <p:embed/>
                  </p:oleObj>
                </mc:Choice>
                <mc:Fallback>
                  <p:oleObj r:id="rId6" imgW="406400" imgH="7112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41" y="2387"/>
                          <a:ext cx="20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>
          <a:xfrm>
            <a:off x="787718" y="3367405"/>
            <a:ext cx="3619500" cy="2938463"/>
            <a:chOff x="489" y="1569"/>
            <a:chExt cx="2280" cy="1851"/>
          </a:xfrm>
        </p:grpSpPr>
        <p:sp>
          <p:nvSpPr>
            <p:cNvPr id="4124" name="Line 17"/>
            <p:cNvSpPr/>
            <p:nvPr/>
          </p:nvSpPr>
          <p:spPr>
            <a:xfrm>
              <a:off x="747" y="2608"/>
              <a:ext cx="2022" cy="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8"/>
            <p:cNvSpPr/>
            <p:nvPr/>
          </p:nvSpPr>
          <p:spPr>
            <a:xfrm flipH="1" flipV="1">
              <a:off x="1543" y="1569"/>
              <a:ext cx="21" cy="168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3" name="Object 19"/>
            <p:cNvGraphicFramePr>
              <a:graphicFrameLocks noChangeAspect="1"/>
            </p:cNvGraphicFramePr>
            <p:nvPr/>
          </p:nvGraphicFramePr>
          <p:xfrm>
            <a:off x="1337" y="2437"/>
            <a:ext cx="18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81000" imgH="406400" progId="Equation.3">
                    <p:embed/>
                  </p:oleObj>
                </mc:Choice>
                <mc:Fallback>
                  <p:oleObj r:id="rId8" imgW="381000" imgH="4064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CC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7" y="2437"/>
                          <a:ext cx="184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Oval 22"/>
            <p:cNvSpPr/>
            <p:nvPr/>
          </p:nvSpPr>
          <p:spPr>
            <a:xfrm>
              <a:off x="1518" y="1992"/>
              <a:ext cx="54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106" name="Object 23"/>
            <p:cNvGraphicFramePr>
              <a:graphicFrameLocks noChangeAspect="1"/>
            </p:cNvGraphicFramePr>
            <p:nvPr/>
          </p:nvGraphicFramePr>
          <p:xfrm>
            <a:off x="1609" y="1821"/>
            <a:ext cx="16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17500" imgH="406400" progId="Equation.3">
                    <p:embed/>
                  </p:oleObj>
                </mc:Choice>
                <mc:Fallback>
                  <p:oleObj r:id="rId10" imgW="317500" imgH="406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09" y="1821"/>
                          <a:ext cx="160" cy="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Line 24"/>
            <p:cNvSpPr/>
            <p:nvPr/>
          </p:nvSpPr>
          <p:spPr>
            <a:xfrm>
              <a:off x="489" y="2007"/>
              <a:ext cx="17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7" name="Object 25"/>
            <p:cNvGraphicFramePr>
              <a:graphicFrameLocks noChangeAspect="1"/>
            </p:cNvGraphicFramePr>
            <p:nvPr/>
          </p:nvGraphicFramePr>
          <p:xfrm>
            <a:off x="1609" y="2280"/>
            <a:ext cx="60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473200" imgH="571500" progId="Equation.3">
                    <p:embed/>
                  </p:oleObj>
                </mc:Choice>
                <mc:Fallback>
                  <p:oleObj r:id="rId12" imgW="1473200" imgH="5715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09" y="2280"/>
                          <a:ext cx="600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6"/>
            <p:cNvGraphicFramePr>
              <a:graphicFrameLocks noChangeAspect="1"/>
            </p:cNvGraphicFramePr>
            <p:nvPr/>
          </p:nvGraphicFramePr>
          <p:xfrm>
            <a:off x="1291" y="2197"/>
            <a:ext cx="17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42900" imgH="368300" progId="Equation.3">
                    <p:embed/>
                  </p:oleObj>
                </mc:Choice>
                <mc:Fallback>
                  <p:oleObj r:id="rId14" imgW="342900" imgH="3683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1" y="2197"/>
                          <a:ext cx="178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28" name="Group 27"/>
            <p:cNvGrpSpPr/>
            <p:nvPr/>
          </p:nvGrpSpPr>
          <p:grpSpPr>
            <a:xfrm>
              <a:off x="1745" y="2573"/>
              <a:ext cx="224" cy="208"/>
              <a:chOff x="1745" y="2573"/>
              <a:chExt cx="224" cy="208"/>
            </a:xfrm>
          </p:grpSpPr>
          <p:graphicFrame>
            <p:nvGraphicFramePr>
              <p:cNvPr id="4111" name="Object 28"/>
              <p:cNvGraphicFramePr>
                <a:graphicFrameLocks noChangeAspect="1"/>
              </p:cNvGraphicFramePr>
              <p:nvPr/>
            </p:nvGraphicFramePr>
            <p:xfrm>
              <a:off x="1745" y="2642"/>
              <a:ext cx="224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469900" imgH="368300" progId="Equation.3">
                      <p:embed/>
                    </p:oleObj>
                  </mc:Choice>
                  <mc:Fallback>
                    <p:oleObj r:id="rId16" imgW="469900" imgH="3683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7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45" y="2642"/>
                            <a:ext cx="224" cy="13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5" name="Oval 29"/>
              <p:cNvSpPr/>
              <p:nvPr/>
            </p:nvSpPr>
            <p:spPr>
              <a:xfrm>
                <a:off x="1881" y="2573"/>
                <a:ext cx="54" cy="41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29" name="Oval 30"/>
            <p:cNvSpPr/>
            <p:nvPr/>
          </p:nvSpPr>
          <p:spPr>
            <a:xfrm>
              <a:off x="1518" y="2232"/>
              <a:ext cx="54" cy="41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0" name="Oval 31"/>
            <p:cNvSpPr/>
            <p:nvPr/>
          </p:nvSpPr>
          <p:spPr>
            <a:xfrm>
              <a:off x="1881" y="2232"/>
              <a:ext cx="54" cy="41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31" name="Rectangle 32"/>
            <p:cNvSpPr/>
            <p:nvPr/>
          </p:nvSpPr>
          <p:spPr>
            <a:xfrm>
              <a:off x="592" y="2007"/>
              <a:ext cx="1652" cy="1361"/>
            </a:xfrm>
            <a:prstGeom prst="rect">
              <a:avLst/>
            </a:prstGeom>
            <a:solidFill>
              <a:srgbClr val="008000">
                <a:alpha val="34000"/>
              </a:srgbClr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4132" name="Group 33"/>
            <p:cNvGrpSpPr/>
            <p:nvPr/>
          </p:nvGrpSpPr>
          <p:grpSpPr>
            <a:xfrm>
              <a:off x="2216" y="1781"/>
              <a:ext cx="528" cy="1639"/>
              <a:chOff x="3486" y="1979"/>
              <a:chExt cx="528" cy="1639"/>
            </a:xfrm>
          </p:grpSpPr>
          <p:sp>
            <p:nvSpPr>
              <p:cNvPr id="4133" name="Oval 34"/>
              <p:cNvSpPr/>
              <p:nvPr/>
            </p:nvSpPr>
            <p:spPr>
              <a:xfrm>
                <a:off x="3506" y="2795"/>
                <a:ext cx="54" cy="41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34" name="Line 35"/>
              <p:cNvSpPr/>
              <p:nvPr/>
            </p:nvSpPr>
            <p:spPr>
              <a:xfrm>
                <a:off x="3514" y="2196"/>
                <a:ext cx="2" cy="142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109" name="Object 36"/>
              <p:cNvGraphicFramePr>
                <a:graphicFrameLocks noChangeAspect="1"/>
              </p:cNvGraphicFramePr>
              <p:nvPr/>
            </p:nvGraphicFramePr>
            <p:xfrm>
              <a:off x="3486" y="1979"/>
              <a:ext cx="52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1282700" imgH="584200" progId="Equation.3">
                      <p:embed/>
                    </p:oleObj>
                  </mc:Choice>
                  <mc:Fallback>
                    <p:oleObj r:id="rId18" imgW="1282700" imgH="5842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86" y="1979"/>
                            <a:ext cx="528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37"/>
              <p:cNvGraphicFramePr>
                <a:graphicFrameLocks noChangeAspect="1"/>
              </p:cNvGraphicFramePr>
              <p:nvPr/>
            </p:nvGraphicFramePr>
            <p:xfrm>
              <a:off x="3582" y="2829"/>
              <a:ext cx="160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317500" imgH="279400" progId="Equation.3">
                      <p:embed/>
                    </p:oleObj>
                  </mc:Choice>
                  <mc:Fallback>
                    <p:oleObj r:id="rId20" imgW="317500" imgH="2794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1">
                            <a:clrChange>
                              <a:clrFrom>
                                <a:srgbClr val="000000"/>
                              </a:clrFrom>
                              <a:clrTo>
                                <a:srgbClr val="FF33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82" y="2829"/>
                            <a:ext cx="160" cy="1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38"/>
          <p:cNvGrpSpPr/>
          <p:nvPr/>
        </p:nvGrpSpPr>
        <p:grpSpPr>
          <a:xfrm>
            <a:off x="468313" y="1336675"/>
            <a:ext cx="8137525" cy="952500"/>
            <a:chOff x="295" y="842"/>
            <a:chExt cx="5126" cy="600"/>
          </a:xfrm>
        </p:grpSpPr>
        <p:sp>
          <p:nvSpPr>
            <p:cNvPr id="4123" name="Text Box 39"/>
            <p:cNvSpPr txBox="1"/>
            <p:nvPr/>
          </p:nvSpPr>
          <p:spPr>
            <a:xfrm>
              <a:off x="295" y="842"/>
              <a:ext cx="5126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     </a:t>
              </a:r>
              <a:r>
                <a:rPr lang="zh-CN" altLang="en-US" sz="2800" b="1" dirty="0">
                  <a:latin typeface="Arial" panose="020B0604020202020204" pitchFamily="34" charset="0"/>
                </a:rPr>
                <a:t>将二维随机变量            看成是平面上随机点的坐标</a:t>
              </a:r>
              <a:r>
                <a:rPr lang="en-US" altLang="zh-CN" sz="2800" b="1" dirty="0">
                  <a:latin typeface="Arial" panose="020B0604020202020204" pitchFamily="34" charset="0"/>
                </a:rPr>
                <a:t>,</a:t>
              </a:r>
            </a:p>
          </p:txBody>
        </p:sp>
        <p:graphicFrame>
          <p:nvGraphicFramePr>
            <p:cNvPr id="4102" name="Object 40"/>
            <p:cNvGraphicFramePr>
              <a:graphicFrameLocks noChangeAspect="1"/>
            </p:cNvGraphicFramePr>
            <p:nvPr/>
          </p:nvGraphicFramePr>
          <p:xfrm>
            <a:off x="2292" y="848"/>
            <a:ext cx="6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587500" imgH="711200" progId="Equation.DSMT4">
                    <p:embed/>
                  </p:oleObj>
                </mc:Choice>
                <mc:Fallback>
                  <p:oleObj r:id="rId22" imgW="1587500" imgH="7112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92" y="848"/>
                          <a:ext cx="64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41"/>
          <p:cNvGrpSpPr/>
          <p:nvPr/>
        </p:nvGrpSpPr>
        <p:grpSpPr>
          <a:xfrm>
            <a:off x="468313" y="1768475"/>
            <a:ext cx="8353425" cy="1384301"/>
            <a:chOff x="385" y="663"/>
            <a:chExt cx="5262" cy="872"/>
          </a:xfrm>
        </p:grpSpPr>
        <p:sp>
          <p:nvSpPr>
            <p:cNvPr id="4122" name="Text Box 42"/>
            <p:cNvSpPr txBox="1"/>
            <p:nvPr/>
          </p:nvSpPr>
          <p:spPr>
            <a:xfrm>
              <a:off x="385" y="663"/>
              <a:ext cx="5262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          </a:t>
              </a:r>
              <a:r>
                <a:rPr lang="zh-CN" altLang="en-US" sz="2800" b="1" dirty="0">
                  <a:latin typeface="Arial" panose="020B0604020202020204" pitchFamily="34" charset="0"/>
                </a:rPr>
                <a:t>那么</a:t>
              </a:r>
              <a:r>
                <a:rPr lang="en-US" altLang="zh-CN" sz="2800" b="1" dirty="0">
                  <a:latin typeface="Arial" panose="020B0604020202020204" pitchFamily="34" charset="0"/>
                </a:rPr>
                <a:t>,</a:t>
              </a:r>
              <a:r>
                <a:rPr lang="zh-CN" altLang="en-US" sz="2800" b="1" dirty="0">
                  <a:latin typeface="Arial" panose="020B0604020202020204" pitchFamily="34" charset="0"/>
                </a:rPr>
                <a:t>分布函数             在点          处的函数值就是随机点           落在下面左图所示的</a:t>
              </a:r>
              <a:r>
                <a:rPr lang="en-US" altLang="zh-CN" sz="2800" b="1" dirty="0">
                  <a:latin typeface="Arial" panose="020B0604020202020204" pitchFamily="34" charset="0"/>
                </a:rPr>
                <a:t>,</a:t>
              </a:r>
              <a:r>
                <a:rPr lang="zh-CN" altLang="en-US" sz="2800" b="1" dirty="0">
                  <a:latin typeface="Arial" panose="020B0604020202020204" pitchFamily="34" charset="0"/>
                </a:rPr>
                <a:t>以点          为顶点而位于该点左下方的无穷矩形域内的概率</a:t>
              </a:r>
              <a:r>
                <a:rPr lang="en-US" altLang="zh-CN" sz="2800" b="1" dirty="0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4098" name="Object 43"/>
            <p:cNvGraphicFramePr>
              <a:graphicFrameLocks noChangeAspect="1"/>
            </p:cNvGraphicFramePr>
            <p:nvPr/>
          </p:nvGraphicFramePr>
          <p:xfrm>
            <a:off x="1583" y="932"/>
            <a:ext cx="6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587500" imgH="711200" progId="Equation.DSMT4">
                    <p:embed/>
                  </p:oleObj>
                </mc:Choice>
                <mc:Fallback>
                  <p:oleObj r:id="rId24" imgW="1587500" imgH="711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3" y="932"/>
                          <a:ext cx="64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44"/>
            <p:cNvGraphicFramePr>
              <a:graphicFrameLocks noChangeAspect="1"/>
            </p:cNvGraphicFramePr>
            <p:nvPr/>
          </p:nvGraphicFramePr>
          <p:xfrm>
            <a:off x="3789" y="700"/>
            <a:ext cx="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358900" imgH="711200" progId="Equation.DSMT4">
                    <p:embed/>
                  </p:oleObj>
                </mc:Choice>
                <mc:Fallback>
                  <p:oleObj r:id="rId26" imgW="1358900" imgH="7112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89" y="700"/>
                          <a:ext cx="56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45"/>
            <p:cNvGraphicFramePr>
              <a:graphicFrameLocks noChangeAspect="1"/>
            </p:cNvGraphicFramePr>
            <p:nvPr/>
          </p:nvGraphicFramePr>
          <p:xfrm>
            <a:off x="2490" y="705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917700" imgH="711200" progId="Equation.DSMT4">
                    <p:embed/>
                  </p:oleObj>
                </mc:Choice>
                <mc:Fallback>
                  <p:oleObj r:id="rId28" imgW="1917700" imgH="7112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0" y="705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46"/>
            <p:cNvGraphicFramePr>
              <a:graphicFrameLocks noChangeAspect="1"/>
            </p:cNvGraphicFramePr>
            <p:nvPr/>
          </p:nvGraphicFramePr>
          <p:xfrm>
            <a:off x="4833" y="926"/>
            <a:ext cx="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358900" imgH="711200" progId="Equation.DSMT4">
                    <p:embed/>
                  </p:oleObj>
                </mc:Choice>
                <mc:Fallback>
                  <p:oleObj r:id="rId30" imgW="1358900" imgH="7112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3" y="926"/>
                          <a:ext cx="56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1" name="Text Box 47"/>
          <p:cNvSpPr txBox="1"/>
          <p:nvPr/>
        </p:nvSpPr>
        <p:spPr>
          <a:xfrm>
            <a:off x="971233" y="620395"/>
            <a:ext cx="5978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分布函数的函数值的几何解释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900113" y="619125"/>
            <a:ext cx="4248150" cy="519113"/>
            <a:chOff x="1066" y="336"/>
            <a:chExt cx="2676" cy="327"/>
          </a:xfrm>
        </p:grpSpPr>
        <p:sp>
          <p:nvSpPr>
            <p:cNvPr id="5152" name="Text Box 5"/>
            <p:cNvSpPr txBox="1"/>
            <p:nvPr/>
          </p:nvSpPr>
          <p:spPr>
            <a:xfrm>
              <a:off x="1066" y="336"/>
              <a:ext cx="2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</a:rPr>
                <a:t>随机点           落在矩形域</a:t>
              </a:r>
            </a:p>
          </p:txBody>
        </p:sp>
        <p:graphicFrame>
          <p:nvGraphicFramePr>
            <p:cNvPr id="5133" name="Object 6"/>
            <p:cNvGraphicFramePr>
              <a:graphicFrameLocks noChangeAspect="1"/>
            </p:cNvGraphicFramePr>
            <p:nvPr/>
          </p:nvGraphicFramePr>
          <p:xfrm>
            <a:off x="1877" y="351"/>
            <a:ext cx="6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87500" imgH="711200" progId="Equation.DSMT4">
                    <p:embed/>
                  </p:oleObj>
                </mc:Choice>
                <mc:Fallback>
                  <p:oleObj r:id="rId2" imgW="1587500" imgH="7112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7" y="351"/>
                          <a:ext cx="64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>
          <a:xfrm>
            <a:off x="973138" y="690563"/>
            <a:ext cx="7777162" cy="952500"/>
            <a:chOff x="703" y="300"/>
            <a:chExt cx="4899" cy="600"/>
          </a:xfrm>
        </p:grpSpPr>
        <p:graphicFrame>
          <p:nvGraphicFramePr>
            <p:cNvPr id="5132" name="Object 8"/>
            <p:cNvGraphicFramePr>
              <a:graphicFrameLocks noChangeAspect="1"/>
            </p:cNvGraphicFramePr>
            <p:nvPr/>
          </p:nvGraphicFramePr>
          <p:xfrm>
            <a:off x="3338" y="300"/>
            <a:ext cx="22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867400" imgH="596900" progId="Equation.DSMT4">
                    <p:embed/>
                  </p:oleObj>
                </mc:Choice>
                <mc:Fallback>
                  <p:oleObj r:id="rId4" imgW="5867400" imgH="5969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8" y="300"/>
                          <a:ext cx="226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" name="Rectangle 9"/>
            <p:cNvSpPr/>
            <p:nvPr/>
          </p:nvSpPr>
          <p:spPr>
            <a:xfrm>
              <a:off x="703" y="573"/>
              <a:ext cx="15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Arial" panose="020B0604020202020204" pitchFamily="34" charset="0"/>
                </a:rPr>
                <a:t>内的概率为</a:t>
              </a: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2628900" y="2780348"/>
            <a:ext cx="4391025" cy="2592387"/>
            <a:chOff x="3198" y="1842"/>
            <a:chExt cx="2766" cy="1633"/>
          </a:xfrm>
        </p:grpSpPr>
        <p:sp>
          <p:nvSpPr>
            <p:cNvPr id="5149" name="Line 11"/>
            <p:cNvSpPr/>
            <p:nvPr/>
          </p:nvSpPr>
          <p:spPr>
            <a:xfrm>
              <a:off x="3198" y="3022"/>
              <a:ext cx="25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12"/>
            <p:cNvSpPr/>
            <p:nvPr/>
          </p:nvSpPr>
          <p:spPr>
            <a:xfrm flipH="1" flipV="1">
              <a:off x="3763" y="2024"/>
              <a:ext cx="0" cy="14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29" name="Object 13"/>
            <p:cNvGraphicFramePr>
              <a:graphicFrameLocks noChangeAspect="1"/>
            </p:cNvGraphicFramePr>
            <p:nvPr/>
          </p:nvGraphicFramePr>
          <p:xfrm>
            <a:off x="5799" y="2961"/>
            <a:ext cx="16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17500" imgH="279400" progId="Equation.3">
                    <p:embed/>
                  </p:oleObj>
                </mc:Choice>
                <mc:Fallback>
                  <p:oleObj r:id="rId6" imgW="317500" imgH="2794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99" y="2961"/>
                          <a:ext cx="165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4"/>
            <p:cNvGraphicFramePr>
              <a:graphicFrameLocks noChangeAspect="1"/>
            </p:cNvGraphicFramePr>
            <p:nvPr/>
          </p:nvGraphicFramePr>
          <p:xfrm>
            <a:off x="3809" y="1842"/>
            <a:ext cx="16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17500" imgH="406400" progId="Equation.3">
                    <p:embed/>
                  </p:oleObj>
                </mc:Choice>
                <mc:Fallback>
                  <p:oleObj r:id="rId8" imgW="317500" imgH="4064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9" y="1842"/>
                          <a:ext cx="165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5"/>
            <p:cNvGraphicFramePr>
              <a:graphicFrameLocks noChangeAspect="1"/>
            </p:cNvGraphicFramePr>
            <p:nvPr/>
          </p:nvGraphicFramePr>
          <p:xfrm>
            <a:off x="3774" y="3067"/>
            <a:ext cx="1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81000" imgH="406400" progId="Equation.3">
                    <p:embed/>
                  </p:oleObj>
                </mc:Choice>
                <mc:Fallback>
                  <p:oleObj r:id="rId10" imgW="381000" imgH="4064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CC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4" y="3067"/>
                          <a:ext cx="129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/>
          <p:nvPr/>
        </p:nvGrpSpPr>
        <p:grpSpPr>
          <a:xfrm>
            <a:off x="4213225" y="4077335"/>
            <a:ext cx="1111250" cy="406400"/>
            <a:chOff x="4050" y="1979"/>
            <a:chExt cx="700" cy="256"/>
          </a:xfrm>
        </p:grpSpPr>
        <p:graphicFrame>
          <p:nvGraphicFramePr>
            <p:cNvPr id="5128" name="Object 17"/>
            <p:cNvGraphicFramePr>
              <a:graphicFrameLocks noChangeAspect="1"/>
            </p:cNvGraphicFramePr>
            <p:nvPr/>
          </p:nvGraphicFramePr>
          <p:xfrm>
            <a:off x="4150" y="1979"/>
            <a:ext cx="6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473200" imgH="571500" progId="Equation.3">
                    <p:embed/>
                  </p:oleObj>
                </mc:Choice>
                <mc:Fallback>
                  <p:oleObj r:id="rId12" imgW="1473200" imgH="5715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0" y="1979"/>
                          <a:ext cx="6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Oval 18"/>
            <p:cNvSpPr/>
            <p:nvPr/>
          </p:nvSpPr>
          <p:spPr>
            <a:xfrm>
              <a:off x="4050" y="210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6035" name="Rectangle 19"/>
          <p:cNvSpPr/>
          <p:nvPr/>
        </p:nvSpPr>
        <p:spPr>
          <a:xfrm>
            <a:off x="2341563" y="3861435"/>
            <a:ext cx="3240087" cy="2592388"/>
          </a:xfrm>
          <a:prstGeom prst="rect">
            <a:avLst/>
          </a:prstGeom>
          <a:solidFill>
            <a:schemeClr val="bg2">
              <a:alpha val="45097"/>
            </a:scheme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36" name="Rectangle 20"/>
          <p:cNvSpPr/>
          <p:nvPr/>
        </p:nvSpPr>
        <p:spPr>
          <a:xfrm>
            <a:off x="2341563" y="5144135"/>
            <a:ext cx="3240087" cy="1309688"/>
          </a:xfrm>
          <a:prstGeom prst="rect">
            <a:avLst/>
          </a:prstGeom>
          <a:solidFill>
            <a:srgbClr val="FF33CC">
              <a:alpha val="23137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37" name="Rectangle 21"/>
          <p:cNvSpPr/>
          <p:nvPr/>
        </p:nvSpPr>
        <p:spPr>
          <a:xfrm>
            <a:off x="2339975" y="3861435"/>
            <a:ext cx="1187450" cy="2592388"/>
          </a:xfrm>
          <a:prstGeom prst="rect">
            <a:avLst/>
          </a:prstGeom>
          <a:solidFill>
            <a:schemeClr val="tx2">
              <a:alpha val="30980"/>
            </a:scheme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38" name="Rectangle 22"/>
          <p:cNvSpPr/>
          <p:nvPr/>
        </p:nvSpPr>
        <p:spPr>
          <a:xfrm>
            <a:off x="2346325" y="5144135"/>
            <a:ext cx="1187450" cy="1309688"/>
          </a:xfrm>
          <a:prstGeom prst="rect">
            <a:avLst/>
          </a:prstGeom>
          <a:solidFill>
            <a:srgbClr val="FF66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" name="Group 23"/>
          <p:cNvGrpSpPr/>
          <p:nvPr/>
        </p:nvGrpSpPr>
        <p:grpSpPr>
          <a:xfrm>
            <a:off x="3060700" y="3356610"/>
            <a:ext cx="2963863" cy="2160588"/>
            <a:chOff x="2018" y="1661"/>
            <a:chExt cx="1867" cy="1361"/>
          </a:xfrm>
        </p:grpSpPr>
        <p:graphicFrame>
          <p:nvGraphicFramePr>
            <p:cNvPr id="5124" name="Object 24"/>
            <p:cNvGraphicFramePr>
              <a:graphicFrameLocks noChangeAspect="1"/>
            </p:cNvGraphicFramePr>
            <p:nvPr/>
          </p:nvGraphicFramePr>
          <p:xfrm>
            <a:off x="2768" y="1661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469900" imgH="584200" progId="Equation.3">
                    <p:embed/>
                  </p:oleObj>
                </mc:Choice>
                <mc:Fallback>
                  <p:oleObj r:id="rId14" imgW="469900" imgH="584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68" y="1661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Oval 25"/>
            <p:cNvSpPr/>
            <p:nvPr/>
          </p:nvSpPr>
          <p:spPr>
            <a:xfrm>
              <a:off x="2669" y="1933"/>
              <a:ext cx="55" cy="5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125" name="Object 26"/>
            <p:cNvGraphicFramePr>
              <a:graphicFrameLocks noChangeAspect="1"/>
            </p:cNvGraphicFramePr>
            <p:nvPr/>
          </p:nvGraphicFramePr>
          <p:xfrm>
            <a:off x="2485" y="2750"/>
            <a:ext cx="21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44500" imgH="584200" progId="Equation.3">
                    <p:embed/>
                  </p:oleObj>
                </mc:Choice>
                <mc:Fallback>
                  <p:oleObj r:id="rId16" imgW="444500" imgH="584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85" y="2750"/>
                          <a:ext cx="21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Oval 27"/>
            <p:cNvSpPr/>
            <p:nvPr/>
          </p:nvSpPr>
          <p:spPr>
            <a:xfrm>
              <a:off x="3580" y="2431"/>
              <a:ext cx="55" cy="5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126" name="Object 28"/>
            <p:cNvGraphicFramePr>
              <a:graphicFrameLocks noChangeAspect="1"/>
            </p:cNvGraphicFramePr>
            <p:nvPr/>
          </p:nvGraphicFramePr>
          <p:xfrm>
            <a:off x="2018" y="2469"/>
            <a:ext cx="2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57200" imgH="584200" progId="Equation.3">
                    <p:embed/>
                  </p:oleObj>
                </mc:Choice>
                <mc:Fallback>
                  <p:oleObj r:id="rId18" imgW="457200" imgH="5842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8" y="2469"/>
                          <a:ext cx="223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Oval 29"/>
            <p:cNvSpPr/>
            <p:nvPr/>
          </p:nvSpPr>
          <p:spPr>
            <a:xfrm>
              <a:off x="2263" y="2460"/>
              <a:ext cx="55" cy="56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5127" name="Object 30"/>
            <p:cNvGraphicFramePr>
              <a:graphicFrameLocks noChangeAspect="1"/>
            </p:cNvGraphicFramePr>
            <p:nvPr/>
          </p:nvGraphicFramePr>
          <p:xfrm>
            <a:off x="3654" y="2423"/>
            <a:ext cx="23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469900" imgH="584200" progId="Equation.3">
                    <p:embed/>
                  </p:oleObj>
                </mc:Choice>
                <mc:Fallback>
                  <p:oleObj r:id="rId20" imgW="469900" imgH="584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54" y="2423"/>
                          <a:ext cx="23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6" name="Rectangle 31"/>
            <p:cNvSpPr/>
            <p:nvPr/>
          </p:nvSpPr>
          <p:spPr>
            <a:xfrm>
              <a:off x="2313" y="1979"/>
              <a:ext cx="1293" cy="807"/>
            </a:xfrm>
            <a:prstGeom prst="rect">
              <a:avLst/>
            </a:prstGeom>
            <a:solidFill>
              <a:srgbClr val="FF0000">
                <a:alpha val="25882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7" name="Oval 32"/>
            <p:cNvSpPr/>
            <p:nvPr/>
          </p:nvSpPr>
          <p:spPr>
            <a:xfrm>
              <a:off x="2699" y="2749"/>
              <a:ext cx="55" cy="5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81646" name="Object 46"/>
          <p:cNvGraphicFramePr>
            <a:graphicFrameLocks noChangeAspect="1"/>
          </p:cNvGraphicFramePr>
          <p:nvPr/>
        </p:nvGraphicFramePr>
        <p:xfrm>
          <a:off x="1265238" y="1785938"/>
          <a:ext cx="3960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540500" imgH="571500" progId="Equation.DSMT4">
                  <p:embed/>
                </p:oleObj>
              </mc:Choice>
              <mc:Fallback>
                <p:oleObj name="Equation" r:id="rId22" imgW="6540500" imgH="5715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785938"/>
                        <a:ext cx="3960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50" name="Object 50"/>
          <p:cNvGraphicFramePr>
            <a:graphicFrameLocks noChangeAspect="1"/>
          </p:cNvGraphicFramePr>
          <p:nvPr/>
        </p:nvGraphicFramePr>
        <p:xfrm>
          <a:off x="1265555" y="2284730"/>
          <a:ext cx="716534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261600" imgH="571500" progId="Equation.DSMT4">
                  <p:embed/>
                </p:oleObj>
              </mc:Choice>
              <mc:Fallback>
                <p:oleObj name="Equation" r:id="rId24" imgW="10261600" imgH="5715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555" y="2284730"/>
                        <a:ext cx="7165340" cy="495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5" grpId="0" bldLvl="0" animBg="1"/>
      <p:bldP spid="86036" grpId="0" bldLvl="0" animBg="1"/>
      <p:bldP spid="86037" grpId="0" bldLvl="0" animBg="1"/>
      <p:bldP spid="8603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211955" y="2705735"/>
            <a:ext cx="4752975" cy="324421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4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20700" y="1647825"/>
            <a:ext cx="28130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一维随机变量的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4290060" y="2833370"/>
            <a:ext cx="43053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F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(</a:t>
            </a:r>
            <a:r>
              <a:rPr kumimoji="1" lang="en-US" altLang="zh-CN" sz="2800" b="1" i="1" dirty="0" err="1">
                <a:latin typeface="+mn-lt"/>
                <a:ea typeface="等线" panose="02010600030101010101" pitchFamily="2" charset="-122"/>
              </a:rPr>
              <a:t>x</a:t>
            </a:r>
            <a:r>
              <a:rPr kumimoji="1" lang="en-US" altLang="zh-CN" sz="2800" b="1" dirty="0" err="1">
                <a:latin typeface="+mn-lt"/>
                <a:ea typeface="等线" panose="02010600030101010101" pitchFamily="2" charset="-122"/>
              </a:rPr>
              <a:t>,</a:t>
            </a:r>
            <a:r>
              <a:rPr kumimoji="1" lang="en-US" altLang="zh-CN" sz="2800" b="1" i="1" dirty="0" err="1">
                <a:latin typeface="+mn-lt"/>
                <a:ea typeface="等线" panose="02010600030101010101" pitchFamily="2" charset="-122"/>
              </a:rPr>
              <a:t>y</a:t>
            </a:r>
            <a:r>
              <a:rPr kumimoji="1" lang="en-US" altLang="zh-CN" sz="2800" b="1" dirty="0">
                <a:latin typeface="+mn-lt"/>
                <a:ea typeface="等线" panose="02010600030101010101" pitchFamily="2" charset="-122"/>
              </a:rPr>
              <a:t>)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是变量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x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y</a:t>
            </a:r>
            <a:r>
              <a:rPr kumimoji="1" lang="en-US" altLang="zh-CN" sz="2800" b="1" i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    单调不减函数，即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248150" y="3822065"/>
            <a:ext cx="261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对任意固定的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y</a:t>
            </a:r>
          </a:p>
        </p:txBody>
      </p:sp>
      <p:sp>
        <p:nvSpPr>
          <p:cNvPr id="282630" name="Text Box 6"/>
          <p:cNvSpPr txBox="1">
            <a:spLocks noChangeArrowheads="1"/>
          </p:cNvSpPr>
          <p:nvPr/>
        </p:nvSpPr>
        <p:spPr bwMode="auto">
          <a:xfrm>
            <a:off x="6669405" y="387064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，当</a:t>
            </a:r>
          </a:p>
        </p:txBody>
      </p:sp>
      <p:graphicFrame>
        <p:nvGraphicFramePr>
          <p:cNvPr id="282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257689"/>
              </p:ext>
            </p:extLst>
          </p:nvPr>
        </p:nvGraphicFramePr>
        <p:xfrm>
          <a:off x="7419023" y="3925570"/>
          <a:ext cx="9096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571500" progId="Equation.DSMT4">
                  <p:embed/>
                </p:oleObj>
              </mc:Choice>
              <mc:Fallback>
                <p:oleObj name="Equation" r:id="rId2" imgW="1435100" imgH="571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023" y="3925570"/>
                        <a:ext cx="9096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2" name="Text Box 8"/>
          <p:cNvSpPr txBox="1">
            <a:spLocks noChangeArrowheads="1"/>
          </p:cNvSpPr>
          <p:nvPr/>
        </p:nvSpPr>
        <p:spPr bwMode="auto">
          <a:xfrm>
            <a:off x="8306435" y="389540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36911"/>
              </p:ext>
            </p:extLst>
          </p:nvPr>
        </p:nvGraphicFramePr>
        <p:xfrm>
          <a:off x="5300980" y="4341495"/>
          <a:ext cx="2570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571500" progId="Equation.DSMT4">
                  <p:embed/>
                </p:oleObj>
              </mc:Choice>
              <mc:Fallback>
                <p:oleObj name="Equation" r:id="rId4" imgW="4292600" imgH="571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980" y="4341495"/>
                        <a:ext cx="2570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4" name="Text Box 10"/>
          <p:cNvSpPr txBox="1">
            <a:spLocks noChangeArrowheads="1"/>
          </p:cNvSpPr>
          <p:nvPr/>
        </p:nvSpPr>
        <p:spPr bwMode="auto">
          <a:xfrm>
            <a:off x="4240530" y="4789805"/>
            <a:ext cx="261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对任意固定的</a:t>
            </a:r>
            <a:r>
              <a:rPr kumimoji="1" lang="en-US" altLang="zh-CN" sz="2800" b="1" i="1" dirty="0">
                <a:latin typeface="+mn-lt"/>
                <a:ea typeface="等线" panose="02010600030101010101" pitchFamily="2" charset="-122"/>
              </a:rPr>
              <a:t>x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6650355" y="480409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，当</a:t>
            </a:r>
          </a:p>
        </p:txBody>
      </p:sp>
      <p:graphicFrame>
        <p:nvGraphicFramePr>
          <p:cNvPr id="282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4706"/>
              </p:ext>
            </p:extLst>
          </p:nvPr>
        </p:nvGraphicFramePr>
        <p:xfrm>
          <a:off x="7421880" y="4881880"/>
          <a:ext cx="958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300" imgH="571500" progId="Equation.DSMT4">
                  <p:embed/>
                </p:oleObj>
              </mc:Choice>
              <mc:Fallback>
                <p:oleObj name="Equation" r:id="rId6" imgW="1511300" imgH="571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1880" y="4881880"/>
                        <a:ext cx="9588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8" name="Text Box 14"/>
          <p:cNvSpPr txBox="1">
            <a:spLocks noChangeArrowheads="1"/>
          </p:cNvSpPr>
          <p:nvPr/>
        </p:nvSpPr>
        <p:spPr bwMode="auto">
          <a:xfrm>
            <a:off x="8298180" y="485171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等线" panose="02010600030101010101" pitchFamily="2" charset="-122"/>
                <a:ea typeface="等线" panose="02010600030101010101" pitchFamily="2" charset="-122"/>
              </a:rPr>
              <a:t>时，</a:t>
            </a:r>
          </a:p>
        </p:txBody>
      </p:sp>
      <p:graphicFrame>
        <p:nvGraphicFramePr>
          <p:cNvPr id="2826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01840"/>
              </p:ext>
            </p:extLst>
          </p:nvPr>
        </p:nvGraphicFramePr>
        <p:xfrm>
          <a:off x="5217795" y="5301298"/>
          <a:ext cx="2570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92600" imgH="571500" progId="Equation.DSMT4">
                  <p:embed/>
                </p:oleObj>
              </mc:Choice>
              <mc:Fallback>
                <p:oleObj name="Equation" r:id="rId8" imgW="4292600" imgH="571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795" y="5301298"/>
                        <a:ext cx="25701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39750" y="3212465"/>
            <a:ext cx="3921125" cy="518795"/>
            <a:chOff x="8097" y="2865"/>
            <a:chExt cx="6175" cy="817"/>
          </a:xfrm>
        </p:grpSpPr>
        <p:graphicFrame>
          <p:nvGraphicFramePr>
            <p:cNvPr id="24601" name="Object 18"/>
            <p:cNvGraphicFramePr>
              <a:graphicFrameLocks noChangeAspect="1"/>
            </p:cNvGraphicFramePr>
            <p:nvPr/>
          </p:nvGraphicFramePr>
          <p:xfrm>
            <a:off x="8817" y="3105"/>
            <a:ext cx="960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79500" imgH="508000" progId="Equation.DSMT4">
                    <p:embed/>
                  </p:oleObj>
                </mc:Choice>
                <mc:Fallback>
                  <p:oleObj name="Equation" r:id="rId10" imgW="1079500" imgH="5080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7" y="3105"/>
                          <a:ext cx="960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9657" y="2940"/>
              <a:ext cx="461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等线" panose="02010600030101010101" pitchFamily="2" charset="-122"/>
                  <a:ea typeface="等线" panose="02010600030101010101" pitchFamily="2" charset="-122"/>
                </a:rPr>
                <a:t>是单调不减函数</a:t>
              </a:r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8097" y="2865"/>
              <a:ext cx="72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等线" panose="02010600030101010101" pitchFamily="2" charset="-122"/>
                  <a:ea typeface="等线" panose="02010600030101010101" pitchFamily="2" charset="-122"/>
                </a:rPr>
                <a:t>①</a:t>
              </a:r>
            </a:p>
          </p:txBody>
        </p:sp>
      </p:grp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951730" y="1642110"/>
            <a:ext cx="296037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二维随机变量的</a:t>
            </a:r>
          </a:p>
          <a:p>
            <a:pPr latinLnBrk="0">
              <a:spcBef>
                <a:spcPts val="0"/>
              </a:spcBef>
            </a:pPr>
            <a:r>
              <a:rPr kumimoji="1" lang="zh-CN" altLang="en-US" sz="2800" b="1">
                <a:solidFill>
                  <a:srgbClr val="33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28040" y="3835400"/>
            <a:ext cx="2192655" cy="961390"/>
            <a:chOff x="1304" y="4797"/>
            <a:chExt cx="3453" cy="1514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04" y="4797"/>
              <a:ext cx="1800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2033" y="4883"/>
            <a:ext cx="1432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35100" imgH="571500" progId="Equation.DSMT4">
                    <p:embed/>
                  </p:oleObj>
                </mc:Choice>
                <mc:Fallback>
                  <p:oleObj name="Equation" r:id="rId12" imgW="1435100" imgH="5715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4883"/>
                          <a:ext cx="1432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17" y="4836"/>
              <a:ext cx="1440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等线" panose="02010600030101010101" pitchFamily="2" charset="-122"/>
                  <a:ea typeface="等线" panose="02010600030101010101" pitchFamily="2" charset="-122"/>
                </a:rPr>
                <a:t>时，</a:t>
              </a: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1644" y="5744"/>
            <a:ext cx="2313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05965" imgH="431800" progId="Equation.DSMT4">
                    <p:embed/>
                  </p:oleObj>
                </mc:Choice>
                <mc:Fallback>
                  <p:oleObj name="Equation" r:id="rId13" imgW="2005965" imgH="431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5744"/>
                          <a:ext cx="2313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圆角矩形 12"/>
          <p:cNvSpPr/>
          <p:nvPr/>
        </p:nvSpPr>
        <p:spPr>
          <a:xfrm>
            <a:off x="539750" y="2852420"/>
            <a:ext cx="3354070" cy="226885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121" name="Text Box 47"/>
          <p:cNvSpPr txBox="1"/>
          <p:nvPr/>
        </p:nvSpPr>
        <p:spPr>
          <a:xfrm>
            <a:off x="1290638" y="669290"/>
            <a:ext cx="5978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分布函数的性质</a:t>
            </a:r>
            <a:endParaRPr lang="en-US" altLang="zh-CN" sz="2800" b="1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2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2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2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2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82627" grpId="0" uiExpand="1" build="p" autoUpdateAnimBg="0"/>
      <p:bldP spid="282628" grpId="0" build="p" autoUpdateAnimBg="0"/>
      <p:bldP spid="282630" grpId="0" build="p" autoUpdateAnimBg="0"/>
      <p:bldP spid="282632" grpId="0" build="p" autoUpdateAnimBg="0"/>
      <p:bldP spid="282634" grpId="0" build="p" autoUpdateAnimBg="0"/>
      <p:bldP spid="282636" grpId="0" build="p" autoUpdateAnimBg="0"/>
      <p:bldP spid="282638" grpId="0" build="p" autoUpdateAnimBg="0"/>
      <p:bldP spid="13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acbbdb1-6498-465e-86cc-58950f74b028"/>
  <p:tag name="COMMONDATA" val="eyJoZGlkIjoiYjA4YzkwOWE3M2FjOTM0ODMzZGIxYjE3NTc3N2VkN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1/4&quot;]}]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&quot;]}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1451</Words>
  <Application>Microsoft Office PowerPoint</Application>
  <PresentationFormat>全屏显示(4:3)</PresentationFormat>
  <Paragraphs>286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等线</vt:lpstr>
      <vt:lpstr>黑体</vt:lpstr>
      <vt:lpstr>华文细黑</vt:lpstr>
      <vt:lpstr>楷体_GB2312</vt:lpstr>
      <vt:lpstr>Microsoft Yahei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课件</vt:lpstr>
      <vt:lpstr>Equation</vt:lpstr>
      <vt:lpstr>Equation.3</vt:lpstr>
      <vt:lpstr>MathType 7.0 Equation</vt:lpstr>
      <vt:lpstr>公式</vt:lpstr>
      <vt:lpstr>PowerPoint 演示文稿</vt:lpstr>
      <vt:lpstr>PowerPoint 演示文稿</vt:lpstr>
      <vt:lpstr>第三章 多维随机变量及其分布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四、两个重要分布</vt:lpstr>
      <vt:lpstr>PowerPoint 演示文稿</vt:lpstr>
      <vt:lpstr>PowerPoint 演示文稿</vt:lpstr>
      <vt:lpstr>PowerPoint 演示文稿</vt:lpstr>
      <vt:lpstr>PowerPoint 演示文稿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新安 任</cp:lastModifiedBy>
  <cp:revision>148</cp:revision>
  <dcterms:created xsi:type="dcterms:W3CDTF">2013-03-08T16:43:00Z</dcterms:created>
  <dcterms:modified xsi:type="dcterms:W3CDTF">2024-03-20T09:29:19Z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DEFA7F6424A14CE2B78CC84A632CB8BF</vt:lpwstr>
  </property>
</Properties>
</file>