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
      <p:font typeface="Spectra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EF3F13-678E-416D-B28C-0703525FCB26}">
  <a:tblStyle styleId="{57EF3F13-678E-416D-B28C-0703525FCB2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pectral-bold.fntdata"/><Relationship Id="rId25" Type="http://schemas.openxmlformats.org/officeDocument/2006/relationships/font" Target="fonts/Spectral-regular.fntdata"/><Relationship Id="rId28" Type="http://schemas.openxmlformats.org/officeDocument/2006/relationships/font" Target="fonts/Spectral-boldItalic.fntdata"/><Relationship Id="rId27" Type="http://schemas.openxmlformats.org/officeDocument/2006/relationships/font" Target="fonts/Spectral-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to change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8c705087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8c705087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dec2aa1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dec2aa1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of you are looking for jobs? Summer internship? </a:t>
            </a:r>
            <a:r>
              <a:rPr lang="en">
                <a:solidFill>
                  <a:schemeClr val="dk1"/>
                </a:solidFill>
              </a:rPr>
              <a:t>Raise your hand if </a:t>
            </a:r>
            <a:r>
              <a:rPr lang="en"/>
              <a:t>you are on linkedin? This is the </a:t>
            </a:r>
            <a:r>
              <a:rPr lang="en"/>
              <a:t>project</a:t>
            </a:r>
            <a:r>
              <a:rPr lang="en"/>
              <a:t> for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8c705087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8c705087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started our journey with Data collection. We did 4 rounds of data scraping in total… yes we did lots of work.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e5a353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e5a353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8dec2aa1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8dec2aa1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we have to log in back every 4mins to scrap company info.</a:t>
            </a:r>
            <a:endParaRPr/>
          </a:p>
          <a:p>
            <a:pPr indent="0" lvl="0" marL="0" rtl="0" algn="l">
              <a:spcBef>
                <a:spcPts val="0"/>
              </a:spcBef>
              <a:spcAft>
                <a:spcPts val="0"/>
              </a:spcAft>
              <a:buNone/>
            </a:pPr>
            <a:r>
              <a:rPr lang="en"/>
              <a:t>Map: focus on counties only not including individual city. Irvine exp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8dec2aa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8dec2aa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Sth we learned from our data cleaning exp and really want to share out is be careful while </a:t>
            </a:r>
            <a:r>
              <a:rPr lang="en"/>
              <a:t>dropping</a:t>
            </a:r>
            <a:r>
              <a:rPr lang="en"/>
              <a:t> row duplicates </a:t>
            </a:r>
            <a:r>
              <a:rPr lang="en"/>
              <a:t>which</a:t>
            </a:r>
            <a:r>
              <a:rPr lang="en"/>
              <a:t> may </a:t>
            </a:r>
            <a:r>
              <a:rPr lang="en"/>
              <a:t>cause</a:t>
            </a:r>
            <a:r>
              <a:rPr lang="en"/>
              <a:t> additional missing values. Exp: linkedin drop two different ppl </a:t>
            </a:r>
            <a:endParaRPr/>
          </a:p>
          <a:p>
            <a:pPr indent="-298450" lvl="0" marL="457200" rtl="0" algn="l">
              <a:spcBef>
                <a:spcPts val="0"/>
              </a:spcBef>
              <a:spcAft>
                <a:spcPts val="0"/>
              </a:spcAft>
              <a:buSzPts val="1100"/>
              <a:buChar char="-"/>
            </a:pPr>
            <a:r>
              <a:rPr lang="en"/>
              <a:t>记得补上我们做的好的地方去分享, we clean everytime before matching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8c705087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8c705087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Plotly , dash</a:t>
            </a:r>
            <a:endParaRPr/>
          </a:p>
          <a:p>
            <a:pPr indent="-298450" lvl="0" marL="457200" rtl="0" algn="l">
              <a:spcBef>
                <a:spcPts val="0"/>
              </a:spcBef>
              <a:spcAft>
                <a:spcPts val="0"/>
              </a:spcAft>
              <a:buSzPts val="1100"/>
              <a:buAutoNum type="arabicPeriod"/>
            </a:pPr>
            <a:r>
              <a:rPr lang="en"/>
              <a:t>Major, current location, industry flow (previous, current), industry distribution</a:t>
            </a:r>
            <a:endParaRPr/>
          </a:p>
          <a:p>
            <a:pPr indent="-298450" lvl="0" marL="457200" rtl="0" algn="l">
              <a:spcBef>
                <a:spcPts val="0"/>
              </a:spcBef>
              <a:spcAft>
                <a:spcPts val="0"/>
              </a:spcAft>
              <a:buSzPts val="1100"/>
              <a:buAutoNum type="arabicPeriod"/>
            </a:pPr>
            <a:r>
              <a:rPr lang="en"/>
              <a:t>“S</a:t>
            </a:r>
            <a:r>
              <a:rPr lang="en"/>
              <a:t>elect all, select all” : </a:t>
            </a:r>
            <a:endParaRPr/>
          </a:p>
          <a:p>
            <a:pPr indent="-298450" lvl="0" marL="457200" rtl="0" algn="l">
              <a:spcBef>
                <a:spcPts val="0"/>
              </a:spcBef>
              <a:spcAft>
                <a:spcPts val="0"/>
              </a:spcAft>
              <a:buSzPts val="1100"/>
              <a:buChar char="-"/>
            </a:pPr>
            <a:r>
              <a:rPr lang="en"/>
              <a:t>Major: background limit</a:t>
            </a:r>
            <a:endParaRPr/>
          </a:p>
          <a:p>
            <a:pPr indent="-298450" lvl="0" marL="457200" rtl="0" algn="l">
              <a:spcBef>
                <a:spcPts val="0"/>
              </a:spcBef>
              <a:spcAft>
                <a:spcPts val="0"/>
              </a:spcAft>
              <a:buSzPts val="1100"/>
              <a:buChar char="-"/>
            </a:pPr>
            <a:r>
              <a:rPr lang="en"/>
              <a:t>Location: la, miami, ny, limit (chicago)</a:t>
            </a:r>
            <a:endParaRPr/>
          </a:p>
          <a:p>
            <a:pPr indent="-298450" lvl="0" marL="457200" rtl="0" algn="l">
              <a:spcBef>
                <a:spcPts val="0"/>
              </a:spcBef>
              <a:spcAft>
                <a:spcPts val="0"/>
              </a:spcAft>
              <a:buSzPts val="1100"/>
              <a:buChar char="-"/>
            </a:pPr>
            <a:r>
              <a:rPr lang="en"/>
              <a:t>Industry: due to educational background finance &amp; technology, </a:t>
            </a:r>
            <a:r>
              <a:rPr lang="en"/>
              <a:t>finance is still more profitable than </a:t>
            </a:r>
            <a:r>
              <a:rPr lang="en"/>
              <a:t>technology</a:t>
            </a:r>
            <a:r>
              <a:rPr lang="en"/>
              <a:t> :) </a:t>
            </a:r>
            <a:endParaRPr/>
          </a:p>
          <a:p>
            <a:pPr indent="-298450" lvl="0" marL="457200" rtl="0" algn="l">
              <a:spcBef>
                <a:spcPts val="0"/>
              </a:spcBef>
              <a:spcAft>
                <a:spcPts val="0"/>
              </a:spcAft>
              <a:buSzPts val="1100"/>
              <a:buChar char="-"/>
            </a:pPr>
            <a:r>
              <a:rPr lang="en"/>
              <a:t>Industry flow: complex, see a </a:t>
            </a:r>
            <a:r>
              <a:rPr lang="en"/>
              <a:t>specific</a:t>
            </a:r>
            <a:r>
              <a:rPr lang="en"/>
              <a:t> university</a:t>
            </a:r>
            <a:endParaRPr/>
          </a:p>
          <a:p>
            <a:pPr indent="-298450" lvl="0" marL="457200" rtl="0" algn="l">
              <a:spcBef>
                <a:spcPts val="0"/>
              </a:spcBef>
              <a:spcAft>
                <a:spcPts val="0"/>
              </a:spcAft>
              <a:buSzPts val="1100"/>
              <a:buAutoNum type="arabicPeriod"/>
            </a:pPr>
            <a:r>
              <a:rPr lang="en"/>
              <a:t>Similar university “harvard, select all”:</a:t>
            </a:r>
            <a:endParaRPr/>
          </a:p>
          <a:p>
            <a:pPr indent="-298450" lvl="0" marL="457200" rtl="0" algn="l">
              <a:spcBef>
                <a:spcPts val="0"/>
              </a:spcBef>
              <a:spcAft>
                <a:spcPts val="0"/>
              </a:spcAft>
              <a:buSzPts val="1100"/>
              <a:buChar char="-"/>
            </a:pPr>
            <a:r>
              <a:rPr lang="en"/>
              <a:t>Location: locate near university (boston, new york), still love la</a:t>
            </a:r>
            <a:endParaRPr/>
          </a:p>
          <a:p>
            <a:pPr indent="-298450" lvl="0" marL="457200" rtl="0" algn="l">
              <a:spcBef>
                <a:spcPts val="0"/>
              </a:spcBef>
              <a:spcAft>
                <a:spcPts val="0"/>
              </a:spcAft>
              <a:buSzPts val="1100"/>
              <a:buChar char="-"/>
            </a:pPr>
            <a:r>
              <a:rPr lang="en"/>
              <a:t>Industry: tech, finance, manufacturing</a:t>
            </a:r>
            <a:endParaRPr/>
          </a:p>
          <a:p>
            <a:pPr indent="-298450" lvl="0" marL="457200" rtl="0" algn="l">
              <a:spcBef>
                <a:spcPts val="0"/>
              </a:spcBef>
              <a:spcAft>
                <a:spcPts val="0"/>
              </a:spcAft>
              <a:buSzPts val="1100"/>
              <a:buChar char="-"/>
            </a:pPr>
            <a:r>
              <a:rPr lang="en"/>
              <a:t>Flow: industry database (business journals, top 30% companies, unknown), previous finance &amp; tech — startup or unicorn; Some motivations for us : as long as you have tech background, if you will want, you can switch to the </a:t>
            </a:r>
            <a:r>
              <a:rPr lang="en"/>
              <a:t>tech industry whenever you want to.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8c705087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8c705087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we’ve mentioned earlier…..</a:t>
            </a:r>
            <a:endParaRPr/>
          </a:p>
          <a:p>
            <a:pPr indent="-298450" lvl="0" marL="457200" rtl="0" algn="l">
              <a:spcBef>
                <a:spcPts val="0"/>
              </a:spcBef>
              <a:spcAft>
                <a:spcPts val="0"/>
              </a:spcAft>
              <a:buSzPts val="1100"/>
              <a:buAutoNum type="arabicPeriod"/>
            </a:pPr>
            <a:r>
              <a:rPr lang="en"/>
              <a:t>Block</a:t>
            </a:r>
            <a:endParaRPr/>
          </a:p>
          <a:p>
            <a:pPr indent="-298450" lvl="0" marL="457200" rtl="0" algn="l">
              <a:spcBef>
                <a:spcPts val="0"/>
              </a:spcBef>
              <a:spcAft>
                <a:spcPts val="0"/>
              </a:spcAft>
              <a:buSzPts val="1100"/>
              <a:buAutoNum type="arabicPeriod"/>
            </a:pPr>
            <a:r>
              <a:rPr lang="en"/>
              <a:t>First recommend similar bg and nearby location, sales </a:t>
            </a:r>
            <a:r>
              <a:rPr lang="en"/>
              <a:t>navigator</a:t>
            </a:r>
            <a:r>
              <a:rPr lang="en"/>
              <a:t> </a:t>
            </a:r>
            <a:r>
              <a:rPr lang="en"/>
              <a:t>eliminate</a:t>
            </a:r>
            <a:r>
              <a:rPr lang="en"/>
              <a:t> effect</a:t>
            </a:r>
            <a:endParaRPr/>
          </a:p>
          <a:p>
            <a:pPr indent="-298450" lvl="0" marL="457200" rtl="0" algn="l">
              <a:spcBef>
                <a:spcPts val="0"/>
              </a:spcBef>
              <a:spcAft>
                <a:spcPts val="0"/>
              </a:spcAft>
              <a:buSzPts val="1100"/>
              <a:buAutoNum type="arabicPeriod"/>
            </a:pPr>
            <a:r>
              <a:rPr lang="en"/>
              <a:t>Business journal</a:t>
            </a:r>
            <a:endParaRPr/>
          </a:p>
          <a:p>
            <a:pPr indent="-298450" lvl="0" marL="457200" rtl="0" algn="l">
              <a:spcBef>
                <a:spcPts val="0"/>
              </a:spcBef>
              <a:spcAft>
                <a:spcPts val="0"/>
              </a:spcAft>
              <a:buSzPts val="1100"/>
              <a:buAutoNum type="arabicPeriod"/>
            </a:pPr>
            <a:r>
              <a:rPr lang="en"/>
              <a:t>8 schools, randomly, not representative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8c705087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8c705087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job</a:t>
            </a:r>
            <a:endParaRPr/>
          </a:p>
          <a:p>
            <a:pPr indent="-298450" lvl="0" marL="457200" rtl="0" algn="l">
              <a:spcBef>
                <a:spcPts val="0"/>
              </a:spcBef>
              <a:spcAft>
                <a:spcPts val="0"/>
              </a:spcAft>
              <a:buSzPts val="1100"/>
              <a:buAutoNum type="arabicPeriod"/>
            </a:pPr>
            <a:r>
              <a:rPr lang="en"/>
              <a:t>If we have chance, continue, add more university</a:t>
            </a:r>
            <a:endParaRPr/>
          </a:p>
          <a:p>
            <a:pPr indent="-298450" lvl="0" marL="457200" rtl="0" algn="l">
              <a:spcBef>
                <a:spcPts val="0"/>
              </a:spcBef>
              <a:spcAft>
                <a:spcPts val="0"/>
              </a:spcAft>
              <a:buSzPts val="1100"/>
              <a:buAutoNum type="arabicPeriod"/>
            </a:pPr>
            <a:r>
              <a:rPr lang="en"/>
              <a:t>Sales navigator, $100 expensive</a:t>
            </a:r>
            <a:endParaRPr/>
          </a:p>
          <a:p>
            <a:pPr indent="-298450" lvl="0" marL="457200" rtl="0" algn="l">
              <a:spcBef>
                <a:spcPts val="0"/>
              </a:spcBef>
              <a:spcAft>
                <a:spcPts val="0"/>
              </a:spcAft>
              <a:buSzPts val="1100"/>
              <a:buAutoNum type="arabicPeriod"/>
            </a:pPr>
            <a:r>
              <a:rPr lang="en"/>
              <a:t>Create platform with different functions to compete; or work with linkedin (anti-scraping so annoying) to explore more functions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bscoind.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Spectral"/>
                <a:ea typeface="Spectral"/>
                <a:cs typeface="Spectral"/>
                <a:sym typeface="Spectral"/>
              </a:rPr>
              <a:t>Career Outlook</a:t>
            </a:r>
            <a:endParaRPr b="1">
              <a:latin typeface="Spectral"/>
              <a:ea typeface="Spectral"/>
              <a:cs typeface="Spectral"/>
              <a:sym typeface="Spectral"/>
            </a:endParaRPr>
          </a:p>
          <a:p>
            <a:pPr indent="-336550" lvl="0" marL="457200" rtl="0" algn="l">
              <a:spcBef>
                <a:spcPts val="0"/>
              </a:spcBef>
              <a:spcAft>
                <a:spcPts val="0"/>
              </a:spcAft>
              <a:buSzPts val="1700"/>
              <a:buFont typeface="Spectral"/>
              <a:buChar char="-"/>
            </a:pPr>
            <a:r>
              <a:rPr b="1" lang="en" sz="1700">
                <a:latin typeface="Spectral"/>
                <a:ea typeface="Spectral"/>
                <a:cs typeface="Spectral"/>
                <a:sym typeface="Spectral"/>
              </a:rPr>
              <a:t>Find your alumni</a:t>
            </a:r>
            <a:endParaRPr b="1" sz="1700">
              <a:latin typeface="Spectral"/>
              <a:ea typeface="Spectral"/>
              <a:cs typeface="Spectral"/>
              <a:sym typeface="Spectral"/>
            </a:endParaRPr>
          </a:p>
        </p:txBody>
      </p:sp>
      <p:sp>
        <p:nvSpPr>
          <p:cNvPr id="60" name="Google Shape;60;p13"/>
          <p:cNvSpPr txBox="1"/>
          <p:nvPr>
            <p:ph idx="1" type="subTitle"/>
          </p:nvPr>
        </p:nvSpPr>
        <p:spPr>
          <a:xfrm>
            <a:off x="642700" y="3549713"/>
            <a:ext cx="8123100" cy="630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b="1" lang="en" sz="1679">
                <a:latin typeface="Spectral"/>
                <a:ea typeface="Spectral"/>
                <a:cs typeface="Spectral"/>
                <a:sym typeface="Spectral"/>
              </a:rPr>
              <a:t>Section II - </a:t>
            </a:r>
            <a:r>
              <a:rPr b="1" lang="en" sz="1679">
                <a:latin typeface="Spectral"/>
                <a:ea typeface="Spectral"/>
                <a:cs typeface="Spectral"/>
                <a:sym typeface="Spectral"/>
              </a:rPr>
              <a:t>Ocean’s 4</a:t>
            </a:r>
            <a:r>
              <a:rPr b="1" lang="en" sz="1679">
                <a:latin typeface="Spectral"/>
                <a:ea typeface="Spectral"/>
                <a:cs typeface="Spectral"/>
                <a:sym typeface="Spectral"/>
              </a:rPr>
              <a:t> (Jiehan Liu, Peihan Gao, Ning Tang, Sushan Zhao)</a:t>
            </a:r>
            <a:endParaRPr b="1" sz="1679">
              <a:latin typeface="Spectral"/>
              <a:ea typeface="Spectral"/>
              <a:cs typeface="Spectral"/>
              <a:sym typeface="Spectral"/>
            </a:endParaRPr>
          </a:p>
          <a:p>
            <a:pPr indent="0" lvl="0" marL="0" rtl="0" algn="l">
              <a:lnSpc>
                <a:spcPct val="80000"/>
              </a:lnSpc>
              <a:spcBef>
                <a:spcPts val="0"/>
              </a:spcBef>
              <a:spcAft>
                <a:spcPts val="0"/>
              </a:spcAft>
              <a:buSzPts val="358"/>
              <a:buNone/>
            </a:pPr>
            <a:r>
              <a:t/>
            </a:r>
            <a:endParaRPr b="1" sz="1679">
              <a:latin typeface="Spectral"/>
              <a:ea typeface="Spectral"/>
              <a:cs typeface="Spectral"/>
              <a:sym typeface="Spectral"/>
            </a:endParaRPr>
          </a:p>
          <a:p>
            <a:pPr indent="0" lvl="0" marL="0" rtl="0" algn="l">
              <a:lnSpc>
                <a:spcPct val="80000"/>
              </a:lnSpc>
              <a:spcBef>
                <a:spcPts val="0"/>
              </a:spcBef>
              <a:spcAft>
                <a:spcPts val="0"/>
              </a:spcAft>
              <a:buSzPts val="358"/>
              <a:buNone/>
            </a:pPr>
            <a:r>
              <a:rPr b="1" lang="en" sz="1679">
                <a:latin typeface="Spectral"/>
                <a:ea typeface="Spectral"/>
                <a:cs typeface="Spectral"/>
                <a:sym typeface="Spectral"/>
              </a:rPr>
              <a:t>MACS 30122 - Winter 2022</a:t>
            </a:r>
            <a:endParaRPr b="1" sz="2460">
              <a:latin typeface="Spectral"/>
              <a:ea typeface="Spectral"/>
              <a:cs typeface="Spectral"/>
              <a:sym typeface="Spectral"/>
            </a:endParaRPr>
          </a:p>
          <a:p>
            <a:pPr indent="0" lvl="0" marL="0" rtl="0" algn="l">
              <a:lnSpc>
                <a:spcPct val="80000"/>
              </a:lnSpc>
              <a:spcBef>
                <a:spcPts val="0"/>
              </a:spcBef>
              <a:spcAft>
                <a:spcPts val="0"/>
              </a:spcAft>
              <a:buSzPts val="358"/>
              <a:buNone/>
            </a:pPr>
            <a:r>
              <a:t/>
            </a:r>
            <a:endParaRPr b="1" sz="1679">
              <a:latin typeface="Spectral"/>
              <a:ea typeface="Spectral"/>
              <a:cs typeface="Spectral"/>
              <a:sym typeface="Spectral"/>
            </a:endParaRPr>
          </a:p>
        </p:txBody>
      </p:sp>
      <p:pic>
        <p:nvPicPr>
          <p:cNvPr id="61" name="Google Shape;61;p13"/>
          <p:cNvPicPr preferRelativeResize="0"/>
          <p:nvPr/>
        </p:nvPicPr>
        <p:blipFill>
          <a:blip r:embed="rId3">
            <a:alphaModFix/>
          </a:blip>
          <a:stretch>
            <a:fillRect/>
          </a:stretch>
        </p:blipFill>
        <p:spPr>
          <a:xfrm>
            <a:off x="6346850" y="263025"/>
            <a:ext cx="2418949" cy="174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idx="1" type="body"/>
          </p:nvPr>
        </p:nvSpPr>
        <p:spPr>
          <a:xfrm>
            <a:off x="311700" y="1822150"/>
            <a:ext cx="8520600" cy="14991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b="1" lang="en" sz="2800">
                <a:latin typeface="Spectral"/>
                <a:ea typeface="Spectral"/>
                <a:cs typeface="Spectral"/>
                <a:sym typeface="Spectral"/>
              </a:rPr>
              <a:t>Thank you for your listening !</a:t>
            </a:r>
            <a:endParaRPr b="1" sz="2800">
              <a:latin typeface="Spectral"/>
              <a:ea typeface="Spectral"/>
              <a:cs typeface="Spectral"/>
              <a:sym typeface="Spectral"/>
            </a:endParaRPr>
          </a:p>
          <a:p>
            <a:pPr indent="-406400" lvl="0" marL="457200" rtl="0" algn="ctr">
              <a:lnSpc>
                <a:spcPct val="105000"/>
              </a:lnSpc>
              <a:spcBef>
                <a:spcPts val="1200"/>
              </a:spcBef>
              <a:spcAft>
                <a:spcPts val="0"/>
              </a:spcAft>
              <a:buSzPts val="2800"/>
              <a:buFont typeface="Spectral"/>
              <a:buChar char="-"/>
            </a:pPr>
            <a:r>
              <a:rPr b="1" lang="en" sz="2800">
                <a:latin typeface="Spectral"/>
                <a:ea typeface="Spectral"/>
                <a:cs typeface="Spectral"/>
                <a:sym typeface="Spectral"/>
              </a:rPr>
              <a:t>Ocean’s 4   -  </a:t>
            </a:r>
            <a:endParaRPr b="1" sz="280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ectral"/>
                <a:ea typeface="Spectral"/>
                <a:cs typeface="Spectral"/>
                <a:sym typeface="Spectral"/>
              </a:rPr>
              <a:t>Introduction</a:t>
            </a:r>
            <a:r>
              <a:rPr lang="en">
                <a:latin typeface="Spectral"/>
                <a:ea typeface="Spectral"/>
                <a:cs typeface="Spectral"/>
                <a:sym typeface="Spectral"/>
              </a:rPr>
              <a:t> </a:t>
            </a:r>
            <a:endParaRPr>
              <a:latin typeface="Spectral"/>
              <a:ea typeface="Spectral"/>
              <a:cs typeface="Spectral"/>
              <a:sym typeface="Spectral"/>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b="1" sz="1700">
              <a:latin typeface="Spectral"/>
              <a:ea typeface="Spectral"/>
              <a:cs typeface="Spectral"/>
              <a:sym typeface="Spectral"/>
            </a:endParaRPr>
          </a:p>
          <a:p>
            <a:pPr indent="0" lvl="0" marL="0" rtl="0" algn="l">
              <a:lnSpc>
                <a:spcPct val="100000"/>
              </a:lnSpc>
              <a:spcBef>
                <a:spcPts val="0"/>
              </a:spcBef>
              <a:spcAft>
                <a:spcPts val="0"/>
              </a:spcAft>
              <a:buNone/>
            </a:pPr>
            <a:r>
              <a:rPr b="1" lang="en" sz="1700">
                <a:latin typeface="Spectral"/>
                <a:ea typeface="Spectral"/>
                <a:cs typeface="Spectral"/>
                <a:sym typeface="Spectral"/>
              </a:rPr>
              <a:t>Inspired by social learning analysis in the social science, people make decisions in the use of information they learned.</a:t>
            </a:r>
            <a:endParaRPr b="1" sz="1700">
              <a:latin typeface="Spectral"/>
              <a:ea typeface="Spectral"/>
              <a:cs typeface="Spectral"/>
              <a:sym typeface="Spectral"/>
            </a:endParaRPr>
          </a:p>
          <a:p>
            <a:pPr indent="0" lvl="0" marL="0" marR="0" rtl="0" algn="l">
              <a:lnSpc>
                <a:spcPct val="100000"/>
              </a:lnSpc>
              <a:spcBef>
                <a:spcPts val="0"/>
              </a:spcBef>
              <a:spcAft>
                <a:spcPts val="0"/>
              </a:spcAft>
              <a:buNone/>
            </a:pPr>
            <a:r>
              <a:t/>
            </a:r>
            <a:endParaRPr b="1" sz="2000">
              <a:latin typeface="Spectral"/>
              <a:ea typeface="Spectral"/>
              <a:cs typeface="Spectral"/>
              <a:sym typeface="Spectral"/>
            </a:endParaRPr>
          </a:p>
          <a:p>
            <a:pPr indent="0" lvl="0" marL="0" rtl="0" algn="l">
              <a:lnSpc>
                <a:spcPct val="100000"/>
              </a:lnSpc>
              <a:spcBef>
                <a:spcPts val="0"/>
              </a:spcBef>
              <a:spcAft>
                <a:spcPts val="0"/>
              </a:spcAft>
              <a:buNone/>
            </a:pPr>
            <a:r>
              <a:rPr b="1" lang="en" sz="1700">
                <a:latin typeface="Spectral"/>
                <a:ea typeface="Spectral"/>
                <a:cs typeface="Spectral"/>
                <a:sym typeface="Spectral"/>
              </a:rPr>
              <a:t>Here in this project, we aim to provide a web-application that assists job hunters to evaluate their career goals through alumni career paths.</a:t>
            </a:r>
            <a:endParaRPr b="1" sz="1700">
              <a:latin typeface="Spectral"/>
              <a:ea typeface="Spectral"/>
              <a:cs typeface="Spectral"/>
              <a:sym typeface="Spectral"/>
            </a:endParaRPr>
          </a:p>
          <a:p>
            <a:pPr indent="0" lvl="0" marL="0" rtl="0" algn="l">
              <a:lnSpc>
                <a:spcPct val="100000"/>
              </a:lnSpc>
              <a:spcBef>
                <a:spcPts val="0"/>
              </a:spcBef>
              <a:spcAft>
                <a:spcPts val="0"/>
              </a:spcAft>
              <a:buNone/>
            </a:pPr>
            <a:r>
              <a:t/>
            </a:r>
            <a:endParaRPr b="1" sz="1700">
              <a:latin typeface="Spectral"/>
              <a:ea typeface="Spectral"/>
              <a:cs typeface="Spectral"/>
              <a:sym typeface="Spectral"/>
            </a:endParaRPr>
          </a:p>
          <a:p>
            <a:pPr indent="0" lvl="0" marL="0" rtl="0" algn="l">
              <a:lnSpc>
                <a:spcPct val="100000"/>
              </a:lnSpc>
              <a:spcBef>
                <a:spcPts val="0"/>
              </a:spcBef>
              <a:spcAft>
                <a:spcPts val="0"/>
              </a:spcAft>
              <a:buNone/>
            </a:pPr>
            <a:r>
              <a:rPr b="1" lang="en" sz="1700">
                <a:latin typeface="Spectral"/>
                <a:ea typeface="Spectral"/>
                <a:cs typeface="Spectral"/>
                <a:sym typeface="Spectral"/>
              </a:rPr>
              <a:t>With similar educational background and experience, alumni association can be used </a:t>
            </a:r>
            <a:r>
              <a:rPr b="1" lang="en" sz="1900">
                <a:latin typeface="Spectral"/>
                <a:ea typeface="Spectral"/>
                <a:cs typeface="Spectral"/>
                <a:sym typeface="Spectral"/>
              </a:rPr>
              <a:t>to </a:t>
            </a:r>
            <a:r>
              <a:rPr b="1" lang="en" sz="1700">
                <a:latin typeface="Spectral"/>
                <a:ea typeface="Spectral"/>
                <a:cs typeface="Spectral"/>
                <a:sym typeface="Spectral"/>
              </a:rPr>
              <a:t>assess the feasibility of their career goal.</a:t>
            </a:r>
            <a:endParaRPr b="1" sz="1700">
              <a:latin typeface="Spectral"/>
              <a:ea typeface="Spectral"/>
              <a:cs typeface="Spectral"/>
              <a:sym typeface="Spectral"/>
            </a:endParaRPr>
          </a:p>
          <a:p>
            <a:pPr indent="0" lvl="0" marL="0" rtl="0" algn="l">
              <a:lnSpc>
                <a:spcPct val="100000"/>
              </a:lnSpc>
              <a:spcBef>
                <a:spcPts val="0"/>
              </a:spcBef>
              <a:spcAft>
                <a:spcPts val="0"/>
              </a:spcAft>
              <a:buNone/>
            </a:pPr>
            <a:r>
              <a:t/>
            </a:r>
            <a:endParaRPr b="1" sz="1700">
              <a:latin typeface="Spectral"/>
              <a:ea typeface="Spectral"/>
              <a:cs typeface="Spectral"/>
              <a:sym typeface="Spectral"/>
            </a:endParaRPr>
          </a:p>
          <a:p>
            <a:pPr indent="0" lvl="0" marL="0" marR="0" rtl="0" algn="l">
              <a:lnSpc>
                <a:spcPct val="100000"/>
              </a:lnSpc>
              <a:spcBef>
                <a:spcPts val="0"/>
              </a:spcBef>
              <a:spcAft>
                <a:spcPts val="0"/>
              </a:spcAft>
              <a:buNone/>
            </a:pPr>
            <a:r>
              <a:t/>
            </a:r>
            <a:endParaRPr b="1" sz="1900">
              <a:latin typeface="Spectral"/>
              <a:ea typeface="Spectral"/>
              <a:cs typeface="Spectral"/>
              <a:sym typeface="Spectral"/>
            </a:endParaRPr>
          </a:p>
          <a:p>
            <a:pPr indent="0" lvl="0" marL="0" rtl="0" algn="l">
              <a:lnSpc>
                <a:spcPct val="100000"/>
              </a:lnSpc>
              <a:spcBef>
                <a:spcPts val="0"/>
              </a:spcBef>
              <a:spcAft>
                <a:spcPts val="0"/>
              </a:spcAft>
              <a:buNone/>
            </a:pPr>
            <a:r>
              <a:t/>
            </a:r>
            <a:endParaRPr b="1" sz="1900">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50438" y="13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Spectral"/>
                <a:ea typeface="Spectral"/>
                <a:cs typeface="Spectral"/>
                <a:sym typeface="Spectral"/>
              </a:rPr>
              <a:t>Data Collection </a:t>
            </a:r>
            <a:endParaRPr b="1">
              <a:solidFill>
                <a:schemeClr val="accent2"/>
              </a:solidFill>
              <a:latin typeface="Spectral"/>
              <a:ea typeface="Spectral"/>
              <a:cs typeface="Spectral"/>
              <a:sym typeface="Spectral"/>
            </a:endParaRPr>
          </a:p>
        </p:txBody>
      </p:sp>
      <p:graphicFrame>
        <p:nvGraphicFramePr>
          <p:cNvPr id="73" name="Google Shape;73;p15"/>
          <p:cNvGraphicFramePr/>
          <p:nvPr/>
        </p:nvGraphicFramePr>
        <p:xfrm>
          <a:off x="250450" y="710000"/>
          <a:ext cx="3000000" cy="3000000"/>
        </p:xfrm>
        <a:graphic>
          <a:graphicData uri="http://schemas.openxmlformats.org/drawingml/2006/table">
            <a:tbl>
              <a:tblPr>
                <a:noFill/>
                <a:tableStyleId>{57EF3F13-678E-416D-B28C-0703525FCB26}</a:tableStyleId>
              </a:tblPr>
              <a:tblGrid>
                <a:gridCol w="2315675"/>
                <a:gridCol w="1993100"/>
                <a:gridCol w="3074400"/>
                <a:gridCol w="1287625"/>
              </a:tblGrid>
              <a:tr h="372900">
                <a:tc>
                  <a:txBody>
                    <a:bodyPr/>
                    <a:lstStyle/>
                    <a:p>
                      <a:pPr indent="0" lvl="0" marL="0" rtl="0" algn="l">
                        <a:lnSpc>
                          <a:spcPct val="115000"/>
                        </a:lnSpc>
                        <a:spcBef>
                          <a:spcPts val="0"/>
                        </a:spcBef>
                        <a:spcAft>
                          <a:spcPts val="0"/>
                        </a:spcAft>
                        <a:buNone/>
                      </a:pPr>
                      <a:r>
                        <a:rPr b="1" lang="en" sz="1200">
                          <a:solidFill>
                            <a:schemeClr val="accent2"/>
                          </a:solidFill>
                          <a:latin typeface="Spectral"/>
                          <a:ea typeface="Spectral"/>
                          <a:cs typeface="Spectral"/>
                          <a:sym typeface="Spectral"/>
                        </a:rPr>
                        <a:t>Data </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c>
                  <a:txBody>
                    <a:bodyPr/>
                    <a:lstStyle/>
                    <a:p>
                      <a:pPr indent="0" lvl="0" marL="0" rtl="0" algn="l">
                        <a:lnSpc>
                          <a:spcPct val="115000"/>
                        </a:lnSpc>
                        <a:spcBef>
                          <a:spcPts val="0"/>
                        </a:spcBef>
                        <a:spcAft>
                          <a:spcPts val="0"/>
                        </a:spcAft>
                        <a:buNone/>
                      </a:pPr>
                      <a:r>
                        <a:rPr b="1" lang="en" sz="1200">
                          <a:solidFill>
                            <a:schemeClr val="accent2"/>
                          </a:solidFill>
                          <a:latin typeface="Spectral"/>
                          <a:ea typeface="Spectral"/>
                          <a:cs typeface="Spectral"/>
                          <a:sym typeface="Spectral"/>
                        </a:rPr>
                        <a:t>Info</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c>
                  <a:txBody>
                    <a:bodyPr/>
                    <a:lstStyle/>
                    <a:p>
                      <a:pPr indent="0" lvl="0" marL="0" rtl="0" algn="l">
                        <a:lnSpc>
                          <a:spcPct val="115000"/>
                        </a:lnSpc>
                        <a:spcBef>
                          <a:spcPts val="0"/>
                        </a:spcBef>
                        <a:spcAft>
                          <a:spcPts val="0"/>
                        </a:spcAft>
                        <a:buNone/>
                      </a:pPr>
                      <a:r>
                        <a:rPr b="1" lang="en" sz="1200">
                          <a:solidFill>
                            <a:schemeClr val="accent2"/>
                          </a:solidFill>
                          <a:latin typeface="Spectral"/>
                          <a:ea typeface="Spectral"/>
                          <a:cs typeface="Spectral"/>
                          <a:sym typeface="Spectral"/>
                        </a:rPr>
                        <a:t>Resource</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c>
                  <a:txBody>
                    <a:bodyPr/>
                    <a:lstStyle/>
                    <a:p>
                      <a:pPr indent="0" lvl="0" marL="0" rtl="0" algn="l">
                        <a:lnSpc>
                          <a:spcPct val="115000"/>
                        </a:lnSpc>
                        <a:spcBef>
                          <a:spcPts val="0"/>
                        </a:spcBef>
                        <a:spcAft>
                          <a:spcPts val="0"/>
                        </a:spcAft>
                        <a:buNone/>
                      </a:pPr>
                      <a:r>
                        <a:rPr b="1" lang="en" sz="1200">
                          <a:solidFill>
                            <a:schemeClr val="accent2"/>
                          </a:solidFill>
                          <a:latin typeface="Spectral"/>
                          <a:ea typeface="Spectral"/>
                          <a:cs typeface="Spectral"/>
                          <a:sym typeface="Spectral"/>
                        </a:rPr>
                        <a:t>Strategy </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r>
              <a:tr h="1115150">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Randomly Selected Colleges</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U.S. News Best Colleges in 2022</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Andrew G. Reiter, “U.S. News &amp; World Report Historical Liberal Arts College and University Rankings,” available at: http://andyreiter.com/datasets/</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Collection</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7725">
                <a:tc rowSpan="2">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Individual</a:t>
                      </a:r>
                      <a:r>
                        <a:rPr b="1" lang="en" sz="1200">
                          <a:solidFill>
                            <a:schemeClr val="accent2"/>
                          </a:solidFill>
                          <a:latin typeface="Spectral"/>
                          <a:ea typeface="Spectral"/>
                          <a:cs typeface="Spectral"/>
                          <a:sym typeface="Spectral"/>
                        </a:rPr>
                        <a:t> Profiles from </a:t>
                      </a:r>
                      <a:r>
                        <a:rPr b="1" lang="en" sz="1200">
                          <a:solidFill>
                            <a:schemeClr val="accent2"/>
                          </a:solidFill>
                          <a:latin typeface="Spectral"/>
                          <a:ea typeface="Spectral"/>
                          <a:cs typeface="Spectral"/>
                          <a:sym typeface="Spectral"/>
                        </a:rPr>
                        <a:t>LinkedIn</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Individual Profile URLs</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LinkedIn School Alumni List</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Web Scraping</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115150">
                <a:tc vMerge="1"/>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Detailed Individual Information (Location,  Career path and Education etc.)</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LinkedIn Individual Profile Page </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Web Scraping</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61575">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Occupational Wage Statistics</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Average Annual Salary per Industry</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Bureau of Labor Statistics https://www.bls.gov/oes/current/oes_research_estimates.html</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chemeClr val="accent2"/>
                          </a:solidFill>
                          <a:latin typeface="Spectral"/>
                          <a:ea typeface="Spectral"/>
                          <a:cs typeface="Spectral"/>
                          <a:sym typeface="Spectral"/>
                        </a:rPr>
                        <a:t>Collection</a:t>
                      </a:r>
                      <a:endParaRPr b="1" sz="1200">
                        <a:solidFill>
                          <a:schemeClr val="accent2"/>
                        </a:solidFill>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304525" y="904725"/>
            <a:ext cx="4345675" cy="3667224"/>
          </a:xfrm>
          <a:prstGeom prst="rect">
            <a:avLst/>
          </a:prstGeom>
          <a:noFill/>
          <a:ln>
            <a:noFill/>
          </a:ln>
        </p:spPr>
      </p:pic>
      <p:sp>
        <p:nvSpPr>
          <p:cNvPr id="79" name="Google Shape;79;p16"/>
          <p:cNvSpPr txBox="1"/>
          <p:nvPr/>
        </p:nvSpPr>
        <p:spPr>
          <a:xfrm>
            <a:off x="612438" y="367425"/>
            <a:ext cx="326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300">
                <a:solidFill>
                  <a:schemeClr val="accent2"/>
                </a:solidFill>
                <a:latin typeface="Spectral"/>
                <a:ea typeface="Spectral"/>
                <a:cs typeface="Spectral"/>
                <a:sym typeface="Spectral"/>
              </a:rPr>
              <a:t>LinkedIn School Alumni List</a:t>
            </a:r>
            <a:endParaRPr sz="1500">
              <a:latin typeface="Proxima Nova"/>
              <a:ea typeface="Proxima Nova"/>
              <a:cs typeface="Proxima Nova"/>
              <a:sym typeface="Proxima Nova"/>
            </a:endParaRPr>
          </a:p>
        </p:txBody>
      </p:sp>
      <p:sp>
        <p:nvSpPr>
          <p:cNvPr id="80" name="Google Shape;80;p16"/>
          <p:cNvSpPr txBox="1"/>
          <p:nvPr/>
        </p:nvSpPr>
        <p:spPr>
          <a:xfrm>
            <a:off x="5431450" y="367425"/>
            <a:ext cx="326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300">
                <a:solidFill>
                  <a:schemeClr val="accent2"/>
                </a:solidFill>
                <a:latin typeface="Spectral"/>
                <a:ea typeface="Spectral"/>
                <a:cs typeface="Spectral"/>
                <a:sym typeface="Spectral"/>
              </a:rPr>
              <a:t>LinkedIn Individual Profile</a:t>
            </a:r>
            <a:endParaRPr sz="1500">
              <a:latin typeface="Proxima Nova"/>
              <a:ea typeface="Proxima Nova"/>
              <a:cs typeface="Proxima Nova"/>
              <a:sym typeface="Proxima Nova"/>
            </a:endParaRPr>
          </a:p>
        </p:txBody>
      </p:sp>
      <p:pic>
        <p:nvPicPr>
          <p:cNvPr id="81" name="Google Shape;81;p16"/>
          <p:cNvPicPr preferRelativeResize="0"/>
          <p:nvPr/>
        </p:nvPicPr>
        <p:blipFill>
          <a:blip r:embed="rId4">
            <a:alphaModFix/>
          </a:blip>
          <a:stretch>
            <a:fillRect/>
          </a:stretch>
        </p:blipFill>
        <p:spPr>
          <a:xfrm>
            <a:off x="5650550" y="752325"/>
            <a:ext cx="2828500" cy="2262800"/>
          </a:xfrm>
          <a:prstGeom prst="rect">
            <a:avLst/>
          </a:prstGeom>
          <a:noFill/>
          <a:ln>
            <a:noFill/>
          </a:ln>
        </p:spPr>
      </p:pic>
      <p:pic>
        <p:nvPicPr>
          <p:cNvPr id="82" name="Google Shape;82;p16"/>
          <p:cNvPicPr preferRelativeResize="0"/>
          <p:nvPr/>
        </p:nvPicPr>
        <p:blipFill>
          <a:blip r:embed="rId5">
            <a:alphaModFix/>
          </a:blip>
          <a:stretch>
            <a:fillRect/>
          </a:stretch>
        </p:blipFill>
        <p:spPr>
          <a:xfrm>
            <a:off x="5650550" y="3015125"/>
            <a:ext cx="2828502" cy="1783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50438" y="13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ectral"/>
                <a:ea typeface="Spectral"/>
                <a:cs typeface="Spectral"/>
                <a:sym typeface="Spectral"/>
              </a:rPr>
              <a:t>Data Collection </a:t>
            </a:r>
            <a:endParaRPr b="1">
              <a:latin typeface="Spectral"/>
              <a:ea typeface="Spectral"/>
              <a:cs typeface="Spectral"/>
              <a:sym typeface="Spectral"/>
            </a:endParaRPr>
          </a:p>
        </p:txBody>
      </p:sp>
      <p:graphicFrame>
        <p:nvGraphicFramePr>
          <p:cNvPr id="88" name="Google Shape;88;p17"/>
          <p:cNvGraphicFramePr/>
          <p:nvPr/>
        </p:nvGraphicFramePr>
        <p:xfrm>
          <a:off x="253250" y="957863"/>
          <a:ext cx="3000000" cy="3000000"/>
        </p:xfrm>
        <a:graphic>
          <a:graphicData uri="http://schemas.openxmlformats.org/drawingml/2006/table">
            <a:tbl>
              <a:tblPr>
                <a:noFill/>
                <a:tableStyleId>{57EF3F13-678E-416D-B28C-0703525FCB26}</a:tableStyleId>
              </a:tblPr>
              <a:tblGrid>
                <a:gridCol w="2232325"/>
                <a:gridCol w="2012700"/>
                <a:gridCol w="3028950"/>
                <a:gridCol w="1363500"/>
              </a:tblGrid>
              <a:tr h="392400">
                <a:tc>
                  <a:txBody>
                    <a:bodyPr/>
                    <a:lstStyle/>
                    <a:p>
                      <a:pPr indent="0" lvl="0" marL="0" rtl="0" algn="l">
                        <a:lnSpc>
                          <a:spcPct val="115000"/>
                        </a:lnSpc>
                        <a:spcBef>
                          <a:spcPts val="0"/>
                        </a:spcBef>
                        <a:spcAft>
                          <a:spcPts val="0"/>
                        </a:spcAft>
                        <a:buNone/>
                      </a:pPr>
                      <a:r>
                        <a:rPr b="1" lang="en" sz="1200">
                          <a:latin typeface="Spectral"/>
                          <a:ea typeface="Spectral"/>
                          <a:cs typeface="Spectral"/>
                          <a:sym typeface="Spectral"/>
                        </a:rPr>
                        <a:t>Data </a:t>
                      </a:r>
                      <a:endParaRPr b="1" sz="1200">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c>
                  <a:txBody>
                    <a:bodyPr/>
                    <a:lstStyle/>
                    <a:p>
                      <a:pPr indent="0" lvl="0" marL="0" rtl="0" algn="l">
                        <a:lnSpc>
                          <a:spcPct val="115000"/>
                        </a:lnSpc>
                        <a:spcBef>
                          <a:spcPts val="0"/>
                        </a:spcBef>
                        <a:spcAft>
                          <a:spcPts val="0"/>
                        </a:spcAft>
                        <a:buNone/>
                      </a:pPr>
                      <a:r>
                        <a:rPr b="1" lang="en" sz="1200">
                          <a:latin typeface="Spectral"/>
                          <a:ea typeface="Spectral"/>
                          <a:cs typeface="Spectral"/>
                          <a:sym typeface="Spectral"/>
                        </a:rPr>
                        <a:t>Info</a:t>
                      </a:r>
                      <a:endParaRPr b="1" sz="1200">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c>
                  <a:txBody>
                    <a:bodyPr/>
                    <a:lstStyle/>
                    <a:p>
                      <a:pPr indent="0" lvl="0" marL="0" rtl="0" algn="l">
                        <a:lnSpc>
                          <a:spcPct val="115000"/>
                        </a:lnSpc>
                        <a:spcBef>
                          <a:spcPts val="0"/>
                        </a:spcBef>
                        <a:spcAft>
                          <a:spcPts val="0"/>
                        </a:spcAft>
                        <a:buNone/>
                      </a:pPr>
                      <a:r>
                        <a:rPr b="1" lang="en" sz="1200">
                          <a:latin typeface="Spectral"/>
                          <a:ea typeface="Spectral"/>
                          <a:cs typeface="Spectral"/>
                          <a:sym typeface="Spectral"/>
                        </a:rPr>
                        <a:t>Resource</a:t>
                      </a:r>
                      <a:endParaRPr b="1" sz="1200">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c>
                  <a:txBody>
                    <a:bodyPr/>
                    <a:lstStyle/>
                    <a:p>
                      <a:pPr indent="0" lvl="0" marL="0" rtl="0" algn="l">
                        <a:lnSpc>
                          <a:spcPct val="115000"/>
                        </a:lnSpc>
                        <a:spcBef>
                          <a:spcPts val="0"/>
                        </a:spcBef>
                        <a:spcAft>
                          <a:spcPts val="0"/>
                        </a:spcAft>
                        <a:buNone/>
                      </a:pPr>
                      <a:r>
                        <a:rPr b="1" lang="en" sz="1200">
                          <a:latin typeface="Spectral"/>
                          <a:ea typeface="Spectral"/>
                          <a:cs typeface="Spectral"/>
                          <a:sym typeface="Spectral"/>
                        </a:rPr>
                        <a:t>Strategy </a:t>
                      </a:r>
                      <a:endParaRPr b="1" sz="1200">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FBFBF"/>
                    </a:solidFill>
                  </a:tcPr>
                </a:tc>
              </a:tr>
              <a:tr h="849600">
                <a:tc>
                  <a:txBody>
                    <a:bodyPr/>
                    <a:lstStyle/>
                    <a:p>
                      <a:pPr indent="0" lvl="0" marL="0" marR="0" rtl="0" algn="l">
                        <a:lnSpc>
                          <a:spcPct val="115000"/>
                        </a:lnSpc>
                        <a:spcBef>
                          <a:spcPts val="0"/>
                        </a:spcBef>
                        <a:spcAft>
                          <a:spcPts val="1200"/>
                        </a:spcAft>
                        <a:buNone/>
                      </a:pPr>
                      <a:r>
                        <a:rPr b="1" lang="en" sz="1200">
                          <a:solidFill>
                            <a:srgbClr val="24292F"/>
                          </a:solidFill>
                          <a:highlight>
                            <a:srgbClr val="FFFFFF"/>
                          </a:highlight>
                          <a:latin typeface="Spectral"/>
                          <a:ea typeface="Spectral"/>
                          <a:cs typeface="Spectral"/>
                          <a:sym typeface="Spectral"/>
                        </a:rPr>
                        <a:t>Industry NAICS Code</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rgbClr val="24292F"/>
                          </a:solidFill>
                          <a:highlight>
                            <a:schemeClr val="lt1"/>
                          </a:highlight>
                          <a:latin typeface="Spectral"/>
                          <a:ea typeface="Spectral"/>
                          <a:cs typeface="Spectral"/>
                          <a:sym typeface="Spectral"/>
                        </a:rPr>
                        <a:t>Industry Classification</a:t>
                      </a:r>
                      <a:endParaRPr b="1" sz="1200">
                        <a:solidFill>
                          <a:srgbClr val="24292F"/>
                        </a:solidFill>
                        <a:highlight>
                          <a:schemeClr val="lt1"/>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24292F"/>
                          </a:solidFill>
                          <a:highlight>
                            <a:schemeClr val="lt1"/>
                          </a:highlight>
                          <a:latin typeface="Spectral"/>
                          <a:ea typeface="Spectral"/>
                          <a:cs typeface="Spectral"/>
                          <a:sym typeface="Spectral"/>
                        </a:rPr>
                        <a:t>Bureau of Labor Statistics https://www.bls.gov/oes/current/oessrci.html</a:t>
                      </a:r>
                      <a:endParaRPr b="1" sz="1200">
                        <a:solidFill>
                          <a:srgbClr val="24292F"/>
                        </a:solidFill>
                        <a:highlight>
                          <a:schemeClr val="lt1"/>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24292F"/>
                          </a:solidFill>
                          <a:highlight>
                            <a:schemeClr val="lt1"/>
                          </a:highlight>
                          <a:latin typeface="Spectral"/>
                          <a:ea typeface="Spectral"/>
                          <a:cs typeface="Spectral"/>
                          <a:sym typeface="Spectral"/>
                        </a:rPr>
                        <a:t>Collection</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80775">
                <a:tc>
                  <a:txBody>
                    <a:bodyPr/>
                    <a:lstStyle/>
                    <a:p>
                      <a:pPr indent="0" lvl="0" marL="0" marR="0" rtl="0" algn="l">
                        <a:lnSpc>
                          <a:spcPct val="115000"/>
                        </a:lnSpc>
                        <a:spcBef>
                          <a:spcPts val="0"/>
                        </a:spcBef>
                        <a:spcAft>
                          <a:spcPts val="1200"/>
                        </a:spcAft>
                        <a:buNone/>
                      </a:pPr>
                      <a:r>
                        <a:rPr b="1" lang="en" sz="1200">
                          <a:solidFill>
                            <a:srgbClr val="24292F"/>
                          </a:solidFill>
                          <a:highlight>
                            <a:srgbClr val="FFFFFF"/>
                          </a:highlight>
                          <a:latin typeface="Spectral"/>
                          <a:ea typeface="Spectral"/>
                          <a:cs typeface="Spectral"/>
                          <a:sym typeface="Spectral"/>
                        </a:rPr>
                        <a:t>Company Information</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24292F"/>
                          </a:solidFill>
                          <a:highlight>
                            <a:schemeClr val="lt1"/>
                          </a:highlight>
                          <a:latin typeface="Spectral"/>
                          <a:ea typeface="Spectral"/>
                          <a:cs typeface="Spectral"/>
                          <a:sym typeface="Spectral"/>
                        </a:rPr>
                        <a:t>Industry Category (NAICS code) for Every Company</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rgbClr val="24292F"/>
                          </a:solidFill>
                          <a:highlight>
                            <a:srgbClr val="FFFFFF"/>
                          </a:highlight>
                          <a:uFill>
                            <a:noFill/>
                          </a:uFill>
                          <a:latin typeface="Spectral"/>
                          <a:ea typeface="Spectral"/>
                          <a:cs typeface="Spectral"/>
                          <a:sym typeface="Spectral"/>
                          <a:hlinkClick r:id="rId3">
                            <a:extLst>
                              <a:ext uri="{A12FA001-AC4F-418D-AE19-62706E023703}">
                                <ahyp:hlinkClr val="tx"/>
                              </a:ext>
                            </a:extLst>
                          </a:hlinkClick>
                        </a:rPr>
                        <a:t>https://www.ebscoind.com/</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rgbClr val="24292F"/>
                          </a:solidFill>
                          <a:highlight>
                            <a:srgbClr val="FFFFFF"/>
                          </a:highlight>
                          <a:latin typeface="Spectral"/>
                          <a:ea typeface="Spectral"/>
                          <a:cs typeface="Spectral"/>
                          <a:sym typeface="Spectral"/>
                        </a:rPr>
                        <a:t>Web Scraping</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078375">
                <a:tc>
                  <a:txBody>
                    <a:bodyPr/>
                    <a:lstStyle/>
                    <a:p>
                      <a:pPr indent="0" lvl="0" marL="0" marR="0" rtl="0" algn="l">
                        <a:lnSpc>
                          <a:spcPct val="115000"/>
                        </a:lnSpc>
                        <a:spcBef>
                          <a:spcPts val="0"/>
                        </a:spcBef>
                        <a:spcAft>
                          <a:spcPts val="1200"/>
                        </a:spcAft>
                        <a:buNone/>
                      </a:pPr>
                      <a:r>
                        <a:rPr b="1" lang="en" sz="1200">
                          <a:solidFill>
                            <a:srgbClr val="24292F"/>
                          </a:solidFill>
                          <a:highlight>
                            <a:srgbClr val="FFFFFF"/>
                          </a:highlight>
                          <a:latin typeface="Spectral"/>
                          <a:ea typeface="Spectral"/>
                          <a:cs typeface="Spectral"/>
                          <a:sym typeface="Spectral"/>
                        </a:rPr>
                        <a:t>Geographical Data</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200">
                          <a:solidFill>
                            <a:srgbClr val="24292F"/>
                          </a:solidFill>
                          <a:highlight>
                            <a:srgbClr val="FFFFFF"/>
                          </a:highlight>
                          <a:latin typeface="Spectral"/>
                          <a:ea typeface="Spectral"/>
                          <a:cs typeface="Spectral"/>
                          <a:sym typeface="Spectral"/>
                        </a:rPr>
                        <a:t>A</a:t>
                      </a:r>
                      <a:r>
                        <a:rPr b="1" lang="en" sz="1200">
                          <a:solidFill>
                            <a:srgbClr val="24292F"/>
                          </a:solidFill>
                          <a:highlight>
                            <a:srgbClr val="FFFFFF"/>
                          </a:highlight>
                          <a:latin typeface="Spectral"/>
                          <a:ea typeface="Spectral"/>
                          <a:cs typeface="Spectral"/>
                          <a:sym typeface="Spectral"/>
                        </a:rPr>
                        <a:t>lumni Employment Location</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 sz="1200">
                          <a:highlight>
                            <a:srgbClr val="FFFFFF"/>
                          </a:highlight>
                          <a:latin typeface="Spectral"/>
                          <a:ea typeface="Spectral"/>
                          <a:cs typeface="Spectral"/>
                          <a:sym typeface="Spectral"/>
                        </a:rPr>
                        <a:t>https://nominatim.org/ </a:t>
                      </a:r>
                      <a:endParaRPr b="1" sz="1200">
                        <a:highlight>
                          <a:srgbClr val="FFFFFF"/>
                        </a:highlight>
                        <a:latin typeface="Spectral"/>
                        <a:ea typeface="Spectral"/>
                        <a:cs typeface="Spectral"/>
                        <a:sym typeface="Spectral"/>
                      </a:endParaRPr>
                    </a:p>
                    <a:p>
                      <a:pPr indent="0" lvl="0" marL="0" marR="0" rtl="0" algn="l">
                        <a:lnSpc>
                          <a:spcPct val="115000"/>
                        </a:lnSpc>
                        <a:spcBef>
                          <a:spcPts val="1200"/>
                        </a:spcBef>
                        <a:spcAft>
                          <a:spcPts val="1200"/>
                        </a:spcAft>
                        <a:buNone/>
                      </a:pPr>
                      <a:r>
                        <a:rPr b="1" lang="en" sz="1200">
                          <a:highlight>
                            <a:srgbClr val="FFFFFF"/>
                          </a:highlight>
                          <a:latin typeface="Spectral"/>
                          <a:ea typeface="Spectral"/>
                          <a:cs typeface="Spectral"/>
                          <a:sym typeface="Spectral"/>
                        </a:rPr>
                        <a:t>https://www.nrcs.usda.gov/</a:t>
                      </a:r>
                      <a:r>
                        <a:rPr b="1" lang="en" sz="1200">
                          <a:highlight>
                            <a:srgbClr val="FFFFFF"/>
                          </a:highlight>
                          <a:latin typeface="Spectral"/>
                          <a:ea typeface="Spectral"/>
                          <a:cs typeface="Spectral"/>
                          <a:sym typeface="Spectral"/>
                        </a:rPr>
                        <a:t>wps/portal/nrcs/detail/national/home/?cid=nrcs143_013697</a:t>
                      </a:r>
                      <a:endParaRPr b="1" sz="1200">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24292F"/>
                          </a:solidFill>
                          <a:highlight>
                            <a:schemeClr val="lt1"/>
                          </a:highlight>
                          <a:latin typeface="Spectral"/>
                          <a:ea typeface="Spectral"/>
                          <a:cs typeface="Spectral"/>
                          <a:sym typeface="Spectral"/>
                        </a:rPr>
                        <a:t>Web Scraping</a:t>
                      </a:r>
                      <a:endParaRPr b="1" sz="1200">
                        <a:solidFill>
                          <a:srgbClr val="24292F"/>
                        </a:solidFill>
                        <a:highlight>
                          <a:srgbClr val="FFFFFF"/>
                        </a:highlight>
                        <a:latin typeface="Spectral"/>
                        <a:ea typeface="Spectral"/>
                        <a:cs typeface="Spectral"/>
                        <a:sym typeface="Spectra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cxnSp>
        <p:nvCxnSpPr>
          <p:cNvPr id="93" name="Google Shape;93;p18"/>
          <p:cNvCxnSpPr/>
          <p:nvPr/>
        </p:nvCxnSpPr>
        <p:spPr>
          <a:xfrm flipH="1">
            <a:off x="2617825" y="2739700"/>
            <a:ext cx="971700" cy="9600"/>
          </a:xfrm>
          <a:prstGeom prst="straightConnector1">
            <a:avLst/>
          </a:prstGeom>
          <a:noFill/>
          <a:ln cap="flat" cmpd="sng" w="9525">
            <a:solidFill>
              <a:srgbClr val="1F887E"/>
            </a:solidFill>
            <a:prstDash val="solid"/>
            <a:round/>
            <a:headEnd len="sm" w="sm" type="none"/>
            <a:tailEnd len="med" w="med" type="oval"/>
          </a:ln>
        </p:spPr>
      </p:cxnSp>
      <p:grpSp>
        <p:nvGrpSpPr>
          <p:cNvPr id="94" name="Google Shape;94;p18"/>
          <p:cNvGrpSpPr/>
          <p:nvPr/>
        </p:nvGrpSpPr>
        <p:grpSpPr>
          <a:xfrm>
            <a:off x="5550413" y="813463"/>
            <a:ext cx="3813614" cy="728700"/>
            <a:chOff x="5209838" y="1340913"/>
            <a:chExt cx="3813614" cy="728700"/>
          </a:xfrm>
        </p:grpSpPr>
        <p:sp>
          <p:nvSpPr>
            <p:cNvPr id="95" name="Google Shape;95;p18"/>
            <p:cNvSpPr txBox="1"/>
            <p:nvPr/>
          </p:nvSpPr>
          <p:spPr>
            <a:xfrm>
              <a:off x="6661551" y="1340913"/>
              <a:ext cx="2361900" cy="72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
                  <a:solidFill>
                    <a:schemeClr val="accent3"/>
                  </a:solidFill>
                  <a:latin typeface="Spectral"/>
                  <a:ea typeface="Spectral"/>
                  <a:cs typeface="Spectral"/>
                  <a:sym typeface="Spectral"/>
                </a:rPr>
                <a:t>Drop row duplicates</a:t>
              </a:r>
              <a:endParaRPr b="1">
                <a:latin typeface="Spectral"/>
                <a:ea typeface="Spectral"/>
                <a:cs typeface="Spectral"/>
                <a:sym typeface="Spectral"/>
              </a:endParaRPr>
            </a:p>
          </p:txBody>
        </p:sp>
        <p:cxnSp>
          <p:nvCxnSpPr>
            <p:cNvPr id="96" name="Google Shape;96;p18"/>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97" name="Google Shape;97;p18"/>
          <p:cNvGrpSpPr/>
          <p:nvPr/>
        </p:nvGrpSpPr>
        <p:grpSpPr>
          <a:xfrm>
            <a:off x="6157475" y="1761325"/>
            <a:ext cx="2689318" cy="924633"/>
            <a:chOff x="4656112" y="2185740"/>
            <a:chExt cx="4532812" cy="841800"/>
          </a:xfrm>
        </p:grpSpPr>
        <p:cxnSp>
          <p:nvCxnSpPr>
            <p:cNvPr id="98" name="Google Shape;98;p18"/>
            <p:cNvCxnSpPr/>
            <p:nvPr/>
          </p:nvCxnSpPr>
          <p:spPr>
            <a:xfrm flipH="1" rot="10800000">
              <a:off x="4656112" y="2343632"/>
              <a:ext cx="1671300" cy="18000"/>
            </a:xfrm>
            <a:prstGeom prst="straightConnector1">
              <a:avLst/>
            </a:prstGeom>
            <a:noFill/>
            <a:ln cap="flat" cmpd="sng" w="9525">
              <a:solidFill>
                <a:srgbClr val="1B786E"/>
              </a:solidFill>
              <a:prstDash val="solid"/>
              <a:round/>
              <a:headEnd len="sm" w="sm" type="none"/>
              <a:tailEnd len="med" w="med" type="oval"/>
            </a:ln>
          </p:spPr>
        </p:cxnSp>
        <p:sp>
          <p:nvSpPr>
            <p:cNvPr id="99" name="Google Shape;99;p18"/>
            <p:cNvSpPr txBox="1"/>
            <p:nvPr/>
          </p:nvSpPr>
          <p:spPr>
            <a:xfrm>
              <a:off x="6327524" y="2185740"/>
              <a:ext cx="2861400" cy="8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3"/>
                  </a:solidFill>
                  <a:latin typeface="Spectral"/>
                  <a:ea typeface="Spectral"/>
                  <a:cs typeface="Spectral"/>
                  <a:sym typeface="Spectral"/>
                </a:rPr>
                <a:t>Retrieve missing rows</a:t>
              </a:r>
              <a:endParaRPr b="1">
                <a:solidFill>
                  <a:schemeClr val="accent3"/>
                </a:solidFill>
                <a:latin typeface="Spectral"/>
                <a:ea typeface="Spectral"/>
                <a:cs typeface="Spectral"/>
                <a:sym typeface="Spectral"/>
              </a:endParaRPr>
            </a:p>
            <a:p>
              <a:pPr indent="0" lvl="0" marL="0" rtl="0" algn="l">
                <a:lnSpc>
                  <a:spcPct val="115000"/>
                </a:lnSpc>
                <a:spcBef>
                  <a:spcPts val="1200"/>
                </a:spcBef>
                <a:spcAft>
                  <a:spcPts val="0"/>
                </a:spcAft>
                <a:buNone/>
              </a:pPr>
              <a:r>
                <a:t/>
              </a:r>
              <a:endParaRPr b="1" sz="800">
                <a:solidFill>
                  <a:schemeClr val="accent3"/>
                </a:solidFill>
                <a:latin typeface="Spectral"/>
                <a:ea typeface="Spectral"/>
                <a:cs typeface="Spectral"/>
                <a:sym typeface="Spectral"/>
              </a:endParaRPr>
            </a:p>
            <a:p>
              <a:pPr indent="0" lvl="0" marL="0" rtl="0" algn="l">
                <a:spcBef>
                  <a:spcPts val="1200"/>
                </a:spcBef>
                <a:spcAft>
                  <a:spcPts val="0"/>
                </a:spcAft>
                <a:buNone/>
              </a:pPr>
              <a:r>
                <a:t/>
              </a:r>
              <a:endParaRPr b="1" sz="900">
                <a:latin typeface="Spectral"/>
                <a:ea typeface="Spectral"/>
                <a:cs typeface="Spectral"/>
                <a:sym typeface="Spectral"/>
              </a:endParaRPr>
            </a:p>
          </p:txBody>
        </p:sp>
      </p:grpSp>
      <p:sp>
        <p:nvSpPr>
          <p:cNvPr id="100" name="Google Shape;100;p18"/>
          <p:cNvSpPr txBox="1"/>
          <p:nvPr/>
        </p:nvSpPr>
        <p:spPr>
          <a:xfrm>
            <a:off x="445863" y="1209100"/>
            <a:ext cx="2124000" cy="92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3"/>
                </a:solidFill>
                <a:latin typeface="Spectral"/>
                <a:ea typeface="Spectral"/>
                <a:cs typeface="Spectral"/>
                <a:sym typeface="Spectral"/>
              </a:rPr>
              <a:t>Match companies with industries </a:t>
            </a:r>
            <a:endParaRPr b="1">
              <a:latin typeface="Spectral"/>
              <a:ea typeface="Spectral"/>
              <a:cs typeface="Spectral"/>
              <a:sym typeface="Spectral"/>
            </a:endParaRPr>
          </a:p>
          <a:p>
            <a:pPr indent="0" lvl="0" marL="0" rtl="0" algn="r">
              <a:spcBef>
                <a:spcPts val="1200"/>
              </a:spcBef>
              <a:spcAft>
                <a:spcPts val="1600"/>
              </a:spcAft>
              <a:buNone/>
            </a:pPr>
            <a:r>
              <a:t/>
            </a:r>
            <a:endParaRPr b="1" sz="800">
              <a:latin typeface="Roboto"/>
              <a:ea typeface="Roboto"/>
              <a:cs typeface="Roboto"/>
              <a:sym typeface="Roboto"/>
            </a:endParaRPr>
          </a:p>
        </p:txBody>
      </p:sp>
      <p:grpSp>
        <p:nvGrpSpPr>
          <p:cNvPr id="101" name="Google Shape;101;p18"/>
          <p:cNvGrpSpPr/>
          <p:nvPr/>
        </p:nvGrpSpPr>
        <p:grpSpPr>
          <a:xfrm>
            <a:off x="2489768" y="232671"/>
            <a:ext cx="4990215" cy="4910987"/>
            <a:chOff x="2610905" y="610653"/>
            <a:chExt cx="3922200" cy="3922200"/>
          </a:xfrm>
        </p:grpSpPr>
        <p:sp>
          <p:nvSpPr>
            <p:cNvPr id="102" name="Google Shape;102;p18"/>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latin typeface="Roboto"/>
                <a:ea typeface="Roboto"/>
                <a:cs typeface="Roboto"/>
                <a:sym typeface="Roboto"/>
              </a:endParaRPr>
            </a:p>
          </p:txBody>
        </p:sp>
        <p:sp>
          <p:nvSpPr>
            <p:cNvPr id="118" name="Google Shape;118;p18"/>
            <p:cNvSpPr txBox="1"/>
            <p:nvPr/>
          </p:nvSpPr>
          <p:spPr>
            <a:xfrm>
              <a:off x="3374174" y="2938285"/>
              <a:ext cx="8169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Spectral"/>
                  <a:ea typeface="Spectral"/>
                  <a:cs typeface="Spectral"/>
                  <a:sym typeface="Spectral"/>
                </a:rPr>
                <a:t>Data Processing</a:t>
              </a:r>
              <a:endParaRPr b="1" i="1" sz="1200">
                <a:solidFill>
                  <a:schemeClr val="lt1"/>
                </a:solidFill>
                <a:latin typeface="Roboto"/>
                <a:ea typeface="Roboto"/>
                <a:cs typeface="Roboto"/>
                <a:sym typeface="Roboto"/>
              </a:endParaRPr>
            </a:p>
          </p:txBody>
        </p:sp>
        <p:sp>
          <p:nvSpPr>
            <p:cNvPr id="119" name="Google Shape;119;p18"/>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latin typeface="Roboto"/>
                <a:ea typeface="Roboto"/>
                <a:cs typeface="Roboto"/>
                <a:sym typeface="Roboto"/>
              </a:endParaRPr>
            </a:p>
          </p:txBody>
        </p:sp>
        <p:sp>
          <p:nvSpPr>
            <p:cNvPr id="120" name="Google Shape;120;p18"/>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latin typeface="Roboto"/>
                <a:ea typeface="Roboto"/>
                <a:cs typeface="Roboto"/>
                <a:sym typeface="Roboto"/>
              </a:endParaRPr>
            </a:p>
          </p:txBody>
        </p:sp>
      </p:grpSp>
      <p:sp>
        <p:nvSpPr>
          <p:cNvPr id="121" name="Google Shape;121;p18"/>
          <p:cNvSpPr txBox="1"/>
          <p:nvPr/>
        </p:nvSpPr>
        <p:spPr>
          <a:xfrm>
            <a:off x="5194600" y="1209100"/>
            <a:ext cx="9717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Spectral"/>
                <a:ea typeface="Spectral"/>
                <a:cs typeface="Spectral"/>
                <a:sym typeface="Spectral"/>
              </a:rPr>
              <a:t>Data Cleaning</a:t>
            </a:r>
            <a:endParaRPr b="1" i="1" sz="1200">
              <a:solidFill>
                <a:schemeClr val="lt1"/>
              </a:solidFill>
              <a:latin typeface="Roboto"/>
              <a:ea typeface="Roboto"/>
              <a:cs typeface="Roboto"/>
              <a:sym typeface="Roboto"/>
            </a:endParaRPr>
          </a:p>
        </p:txBody>
      </p:sp>
      <p:grpSp>
        <p:nvGrpSpPr>
          <p:cNvPr id="122" name="Google Shape;122;p18"/>
          <p:cNvGrpSpPr/>
          <p:nvPr/>
        </p:nvGrpSpPr>
        <p:grpSpPr>
          <a:xfrm>
            <a:off x="6608638" y="2436150"/>
            <a:ext cx="3353412" cy="841800"/>
            <a:chOff x="5376863" y="1525575"/>
            <a:chExt cx="3353412" cy="841800"/>
          </a:xfrm>
        </p:grpSpPr>
        <p:cxnSp>
          <p:nvCxnSpPr>
            <p:cNvPr id="123" name="Google Shape;123;p18"/>
            <p:cNvCxnSpPr/>
            <p:nvPr/>
          </p:nvCxnSpPr>
          <p:spPr>
            <a:xfrm>
              <a:off x="5376863" y="1802500"/>
              <a:ext cx="886200" cy="0"/>
            </a:xfrm>
            <a:prstGeom prst="straightConnector1">
              <a:avLst/>
            </a:prstGeom>
            <a:noFill/>
            <a:ln cap="flat" cmpd="sng" w="9525">
              <a:solidFill>
                <a:srgbClr val="1B786E"/>
              </a:solidFill>
              <a:prstDash val="solid"/>
              <a:round/>
              <a:headEnd len="sm" w="sm" type="none"/>
              <a:tailEnd len="med" w="med" type="oval"/>
            </a:ln>
          </p:spPr>
        </p:cxnSp>
        <p:sp>
          <p:nvSpPr>
            <p:cNvPr id="124" name="Google Shape;124;p18"/>
            <p:cNvSpPr txBox="1"/>
            <p:nvPr/>
          </p:nvSpPr>
          <p:spPr>
            <a:xfrm>
              <a:off x="6263075" y="1525575"/>
              <a:ext cx="2467200" cy="8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3"/>
                  </a:solidFill>
                  <a:latin typeface="Spectral"/>
                  <a:ea typeface="Spectral"/>
                  <a:cs typeface="Spectral"/>
                  <a:sym typeface="Spectral"/>
                </a:rPr>
                <a:t>Rearrange</a:t>
              </a:r>
              <a:r>
                <a:rPr b="1" lang="en" sz="800">
                  <a:solidFill>
                    <a:schemeClr val="accent3"/>
                  </a:solidFill>
                  <a:latin typeface="Spectral"/>
                  <a:ea typeface="Spectral"/>
                  <a:cs typeface="Spectral"/>
                  <a:sym typeface="Spectral"/>
                </a:rPr>
                <a:t> </a:t>
              </a:r>
              <a:r>
                <a:rPr b="1" lang="en">
                  <a:solidFill>
                    <a:schemeClr val="accent3"/>
                  </a:solidFill>
                  <a:latin typeface="Spectral"/>
                  <a:ea typeface="Spectral"/>
                  <a:cs typeface="Spectral"/>
                  <a:sym typeface="Spectral"/>
                </a:rPr>
                <a:t>Data</a:t>
              </a:r>
              <a:endParaRPr b="1">
                <a:solidFill>
                  <a:schemeClr val="accent3"/>
                </a:solidFill>
                <a:latin typeface="Spectral"/>
                <a:ea typeface="Spectral"/>
                <a:cs typeface="Spectral"/>
                <a:sym typeface="Spectral"/>
              </a:endParaRPr>
            </a:p>
            <a:p>
              <a:pPr indent="0" lvl="0" marL="0" rtl="0" algn="l">
                <a:spcBef>
                  <a:spcPts val="1200"/>
                </a:spcBef>
                <a:spcAft>
                  <a:spcPts val="0"/>
                </a:spcAft>
                <a:buNone/>
              </a:pPr>
              <a:r>
                <a:t/>
              </a:r>
              <a:endParaRPr b="1" sz="900">
                <a:latin typeface="Spectral"/>
                <a:ea typeface="Spectral"/>
                <a:cs typeface="Spectral"/>
                <a:sym typeface="Spectral"/>
              </a:endParaRPr>
            </a:p>
          </p:txBody>
        </p:sp>
      </p:grpSp>
      <p:cxnSp>
        <p:nvCxnSpPr>
          <p:cNvPr id="125" name="Google Shape;125;p18"/>
          <p:cNvCxnSpPr/>
          <p:nvPr/>
        </p:nvCxnSpPr>
        <p:spPr>
          <a:xfrm flipH="1">
            <a:off x="2569863" y="1992038"/>
            <a:ext cx="1505700" cy="14700"/>
          </a:xfrm>
          <a:prstGeom prst="straightConnector1">
            <a:avLst/>
          </a:prstGeom>
          <a:noFill/>
          <a:ln cap="flat" cmpd="sng" w="9525">
            <a:solidFill>
              <a:srgbClr val="1F887E"/>
            </a:solidFill>
            <a:prstDash val="solid"/>
            <a:round/>
            <a:headEnd len="sm" w="sm" type="none"/>
            <a:tailEnd len="med" w="med" type="oval"/>
          </a:ln>
        </p:spPr>
      </p:cxnSp>
      <p:grpSp>
        <p:nvGrpSpPr>
          <p:cNvPr id="126" name="Google Shape;126;p18"/>
          <p:cNvGrpSpPr/>
          <p:nvPr/>
        </p:nvGrpSpPr>
        <p:grpSpPr>
          <a:xfrm>
            <a:off x="6476363" y="3158675"/>
            <a:ext cx="2321712" cy="1539600"/>
            <a:chOff x="6268463" y="1646400"/>
            <a:chExt cx="2321712" cy="1539600"/>
          </a:xfrm>
        </p:grpSpPr>
        <p:cxnSp>
          <p:nvCxnSpPr>
            <p:cNvPr id="127" name="Google Shape;127;p18"/>
            <p:cNvCxnSpPr/>
            <p:nvPr/>
          </p:nvCxnSpPr>
          <p:spPr>
            <a:xfrm>
              <a:off x="6268463" y="2123000"/>
              <a:ext cx="886200" cy="0"/>
            </a:xfrm>
            <a:prstGeom prst="straightConnector1">
              <a:avLst/>
            </a:prstGeom>
            <a:noFill/>
            <a:ln cap="flat" cmpd="sng" w="9525">
              <a:solidFill>
                <a:srgbClr val="1B786E"/>
              </a:solidFill>
              <a:prstDash val="solid"/>
              <a:round/>
              <a:headEnd len="sm" w="sm" type="none"/>
              <a:tailEnd len="med" w="med" type="oval"/>
            </a:ln>
          </p:spPr>
        </p:cxnSp>
        <p:sp>
          <p:nvSpPr>
            <p:cNvPr id="128" name="Google Shape;128;p18"/>
            <p:cNvSpPr txBox="1"/>
            <p:nvPr/>
          </p:nvSpPr>
          <p:spPr>
            <a:xfrm>
              <a:off x="7154675" y="1646400"/>
              <a:ext cx="1435500" cy="153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3"/>
                  </a:solidFill>
                  <a:latin typeface="Spectral"/>
                  <a:ea typeface="Spectral"/>
                  <a:cs typeface="Spectral"/>
                  <a:sym typeface="Spectral"/>
                </a:rPr>
                <a:t>Fix rows with inappropriate data</a:t>
              </a:r>
              <a:r>
                <a:rPr b="1" lang="en" sz="800">
                  <a:solidFill>
                    <a:schemeClr val="accent3"/>
                  </a:solidFill>
                  <a:latin typeface="Spectral"/>
                  <a:ea typeface="Spectral"/>
                  <a:cs typeface="Spectral"/>
                  <a:sym typeface="Spectral"/>
                </a:rPr>
                <a:t>. </a:t>
              </a:r>
              <a:endParaRPr b="1">
                <a:solidFill>
                  <a:schemeClr val="accent3"/>
                </a:solidFill>
                <a:latin typeface="Spectral"/>
                <a:ea typeface="Spectral"/>
                <a:cs typeface="Spectral"/>
                <a:sym typeface="Spectral"/>
              </a:endParaRPr>
            </a:p>
            <a:p>
              <a:pPr indent="0" lvl="0" marL="0" rtl="0" algn="l">
                <a:spcBef>
                  <a:spcPts val="1200"/>
                </a:spcBef>
                <a:spcAft>
                  <a:spcPts val="0"/>
                </a:spcAft>
                <a:buNone/>
              </a:pPr>
              <a:r>
                <a:t/>
              </a:r>
              <a:endParaRPr b="1" sz="900">
                <a:latin typeface="Spectral"/>
                <a:ea typeface="Spectral"/>
                <a:cs typeface="Spectral"/>
                <a:sym typeface="Spectral"/>
              </a:endParaRPr>
            </a:p>
          </p:txBody>
        </p:sp>
      </p:grpSp>
      <p:sp>
        <p:nvSpPr>
          <p:cNvPr id="129" name="Google Shape;129;p18"/>
          <p:cNvSpPr txBox="1"/>
          <p:nvPr/>
        </p:nvSpPr>
        <p:spPr>
          <a:xfrm>
            <a:off x="454175" y="1649825"/>
            <a:ext cx="2398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accent3"/>
                </a:solidFill>
                <a:latin typeface="Spectral"/>
                <a:ea typeface="Spectral"/>
                <a:cs typeface="Spectral"/>
                <a:sym typeface="Spectral"/>
              </a:rPr>
              <a:t>Match industries  with NAICS code </a:t>
            </a:r>
            <a:endParaRPr/>
          </a:p>
        </p:txBody>
      </p:sp>
      <p:sp>
        <p:nvSpPr>
          <p:cNvPr id="130" name="Google Shape;130;p18"/>
          <p:cNvSpPr txBox="1"/>
          <p:nvPr/>
        </p:nvSpPr>
        <p:spPr>
          <a:xfrm>
            <a:off x="445875" y="2359188"/>
            <a:ext cx="2398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accent3"/>
                </a:solidFill>
                <a:latin typeface="Spectral"/>
                <a:ea typeface="Spectral"/>
                <a:cs typeface="Spectral"/>
                <a:sym typeface="Spectral"/>
              </a:rPr>
              <a:t>Match NAICS code with Salaries</a:t>
            </a:r>
            <a:endParaRPr/>
          </a:p>
        </p:txBody>
      </p:sp>
      <p:sp>
        <p:nvSpPr>
          <p:cNvPr id="131" name="Google Shape;131;p18"/>
          <p:cNvSpPr txBox="1"/>
          <p:nvPr/>
        </p:nvSpPr>
        <p:spPr>
          <a:xfrm>
            <a:off x="445875" y="3038775"/>
            <a:ext cx="2570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accent3"/>
                </a:solidFill>
                <a:latin typeface="Spectral"/>
                <a:ea typeface="Spectral"/>
                <a:cs typeface="Spectral"/>
                <a:sym typeface="Spectral"/>
              </a:rPr>
              <a:t>Match locations with coordinates</a:t>
            </a:r>
            <a:endParaRPr b="1">
              <a:solidFill>
                <a:schemeClr val="accent3"/>
              </a:solidFill>
              <a:latin typeface="Spectral"/>
              <a:ea typeface="Spectral"/>
              <a:cs typeface="Spectral"/>
              <a:sym typeface="Spectral"/>
            </a:endParaRPr>
          </a:p>
        </p:txBody>
      </p:sp>
      <p:sp>
        <p:nvSpPr>
          <p:cNvPr id="132" name="Google Shape;132;p18"/>
          <p:cNvSpPr txBox="1"/>
          <p:nvPr/>
        </p:nvSpPr>
        <p:spPr>
          <a:xfrm>
            <a:off x="445875" y="37183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accent3"/>
                </a:solidFill>
                <a:latin typeface="Spectral"/>
                <a:ea typeface="Spectral"/>
                <a:cs typeface="Spectral"/>
                <a:sym typeface="Spectral"/>
              </a:rPr>
              <a:t>Match coordinates  with fips codes </a:t>
            </a:r>
            <a:endParaRPr/>
          </a:p>
        </p:txBody>
      </p:sp>
      <p:cxnSp>
        <p:nvCxnSpPr>
          <p:cNvPr id="133" name="Google Shape;133;p18"/>
          <p:cNvCxnSpPr/>
          <p:nvPr/>
        </p:nvCxnSpPr>
        <p:spPr>
          <a:xfrm flipH="1">
            <a:off x="2569875" y="3357963"/>
            <a:ext cx="971700" cy="9600"/>
          </a:xfrm>
          <a:prstGeom prst="straightConnector1">
            <a:avLst/>
          </a:prstGeom>
          <a:noFill/>
          <a:ln cap="flat" cmpd="sng" w="9525">
            <a:solidFill>
              <a:srgbClr val="1F887E"/>
            </a:solidFill>
            <a:prstDash val="solid"/>
            <a:round/>
            <a:headEnd len="sm" w="sm" type="none"/>
            <a:tailEnd len="med" w="med" type="oval"/>
          </a:ln>
        </p:spPr>
      </p:cxnSp>
      <p:cxnSp>
        <p:nvCxnSpPr>
          <p:cNvPr id="134" name="Google Shape;134;p18"/>
          <p:cNvCxnSpPr/>
          <p:nvPr/>
        </p:nvCxnSpPr>
        <p:spPr>
          <a:xfrm flipH="1">
            <a:off x="3080375" y="3923663"/>
            <a:ext cx="971700" cy="9600"/>
          </a:xfrm>
          <a:prstGeom prst="straightConnector1">
            <a:avLst/>
          </a:prstGeom>
          <a:noFill/>
          <a:ln cap="flat" cmpd="sng" w="9525">
            <a:solidFill>
              <a:srgbClr val="1F887E"/>
            </a:solidFill>
            <a:prstDash val="solid"/>
            <a:round/>
            <a:headEnd len="sm" w="sm" type="none"/>
            <a:tailEnd len="med" w="med" type="oval"/>
          </a:ln>
        </p:spPr>
      </p:cxnSp>
      <p:cxnSp>
        <p:nvCxnSpPr>
          <p:cNvPr id="135" name="Google Shape;135;p18"/>
          <p:cNvCxnSpPr/>
          <p:nvPr/>
        </p:nvCxnSpPr>
        <p:spPr>
          <a:xfrm flipH="1">
            <a:off x="2489763" y="1414900"/>
            <a:ext cx="1505700" cy="14700"/>
          </a:xfrm>
          <a:prstGeom prst="straightConnector1">
            <a:avLst/>
          </a:prstGeom>
          <a:noFill/>
          <a:ln cap="flat" cmpd="sng" w="9525">
            <a:solidFill>
              <a:srgbClr val="1F887E"/>
            </a:solidFill>
            <a:prstDash val="solid"/>
            <a:round/>
            <a:headEnd len="sm" w="sm" type="none"/>
            <a:tailEnd len="med" w="med" type="oval"/>
          </a:ln>
        </p:spPr>
      </p:cxnSp>
      <p:sp>
        <p:nvSpPr>
          <p:cNvPr id="136" name="Google Shape;136;p18"/>
          <p:cNvSpPr txBox="1"/>
          <p:nvPr>
            <p:ph type="title"/>
          </p:nvPr>
        </p:nvSpPr>
        <p:spPr>
          <a:xfrm>
            <a:off x="245638" y="16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ectral"/>
                <a:ea typeface="Spectral"/>
                <a:cs typeface="Spectral"/>
                <a:sym typeface="Spectral"/>
              </a:rPr>
              <a:t>Data Cleaning &amp; Processing </a:t>
            </a:r>
            <a:endParaRPr b="1">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9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ectral"/>
                <a:ea typeface="Spectral"/>
                <a:cs typeface="Spectral"/>
                <a:sym typeface="Spectral"/>
              </a:rPr>
              <a:t>Web Application Interaction</a:t>
            </a:r>
            <a:r>
              <a:rPr lang="en">
                <a:latin typeface="Spectral"/>
                <a:ea typeface="Spectral"/>
                <a:cs typeface="Spectral"/>
                <a:sym typeface="Spectral"/>
              </a:rPr>
              <a:t>	</a:t>
            </a:r>
            <a:endParaRPr>
              <a:latin typeface="Spectral"/>
              <a:ea typeface="Spectral"/>
              <a:cs typeface="Spectral"/>
              <a:sym typeface="Spectral"/>
            </a:endParaRPr>
          </a:p>
        </p:txBody>
      </p:sp>
      <p:pic>
        <p:nvPicPr>
          <p:cNvPr id="142" name="Google Shape;142;p19"/>
          <p:cNvPicPr preferRelativeResize="0"/>
          <p:nvPr/>
        </p:nvPicPr>
        <p:blipFill>
          <a:blip r:embed="rId3">
            <a:alphaModFix/>
          </a:blip>
          <a:stretch>
            <a:fillRect/>
          </a:stretch>
        </p:blipFill>
        <p:spPr>
          <a:xfrm>
            <a:off x="226720" y="614014"/>
            <a:ext cx="5412280" cy="2399585"/>
          </a:xfrm>
          <a:prstGeom prst="rect">
            <a:avLst/>
          </a:prstGeom>
          <a:noFill/>
          <a:ln>
            <a:noFill/>
          </a:ln>
        </p:spPr>
      </p:pic>
      <p:pic>
        <p:nvPicPr>
          <p:cNvPr id="143" name="Google Shape;143;p19"/>
          <p:cNvPicPr preferRelativeResize="0"/>
          <p:nvPr/>
        </p:nvPicPr>
        <p:blipFill>
          <a:blip r:embed="rId4">
            <a:alphaModFix/>
          </a:blip>
          <a:stretch>
            <a:fillRect/>
          </a:stretch>
        </p:blipFill>
        <p:spPr>
          <a:xfrm>
            <a:off x="209200" y="3042625"/>
            <a:ext cx="5447316" cy="2010826"/>
          </a:xfrm>
          <a:prstGeom prst="rect">
            <a:avLst/>
          </a:prstGeom>
          <a:noFill/>
          <a:ln>
            <a:noFill/>
          </a:ln>
        </p:spPr>
      </p:pic>
      <p:pic>
        <p:nvPicPr>
          <p:cNvPr id="144" name="Google Shape;144;p19"/>
          <p:cNvPicPr preferRelativeResize="0"/>
          <p:nvPr/>
        </p:nvPicPr>
        <p:blipFill rotWithShape="1">
          <a:blip r:embed="rId5">
            <a:alphaModFix/>
          </a:blip>
          <a:srcRect b="12309" l="46372" r="1953" t="6705"/>
          <a:stretch/>
        </p:blipFill>
        <p:spPr>
          <a:xfrm>
            <a:off x="5656525" y="614650"/>
            <a:ext cx="3257313" cy="2312050"/>
          </a:xfrm>
          <a:prstGeom prst="rect">
            <a:avLst/>
          </a:prstGeom>
          <a:noFill/>
          <a:ln>
            <a:noFill/>
          </a:ln>
        </p:spPr>
      </p:pic>
      <p:pic>
        <p:nvPicPr>
          <p:cNvPr id="145" name="Google Shape;145;p19"/>
          <p:cNvPicPr preferRelativeResize="0"/>
          <p:nvPr/>
        </p:nvPicPr>
        <p:blipFill rotWithShape="1">
          <a:blip r:embed="rId5">
            <a:alphaModFix/>
          </a:blip>
          <a:srcRect b="-9" l="0" r="54802" t="2572"/>
          <a:stretch/>
        </p:blipFill>
        <p:spPr>
          <a:xfrm>
            <a:off x="5656525" y="2980250"/>
            <a:ext cx="3175777" cy="20732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ectral"/>
                <a:ea typeface="Spectral"/>
                <a:cs typeface="Spectral"/>
                <a:sym typeface="Spectral"/>
              </a:rPr>
              <a:t>Challenges</a:t>
            </a:r>
            <a:endParaRPr>
              <a:latin typeface="Spectral"/>
              <a:ea typeface="Spectral"/>
              <a:cs typeface="Spectral"/>
              <a:sym typeface="Spectral"/>
            </a:endParaRPr>
          </a:p>
        </p:txBody>
      </p:sp>
      <p:sp>
        <p:nvSpPr>
          <p:cNvPr id="151" name="Google Shape;15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24292F"/>
              </a:buClr>
              <a:buSzPts val="1700"/>
              <a:buFont typeface="Spectral"/>
              <a:buChar char="●"/>
            </a:pPr>
            <a:r>
              <a:rPr b="1" lang="en" sz="1700">
                <a:latin typeface="Spectral"/>
                <a:ea typeface="Spectral"/>
                <a:cs typeface="Spectral"/>
                <a:sym typeface="Spectral"/>
              </a:rPr>
              <a:t>LinkedIn's anti-scraping algorithm</a:t>
            </a:r>
            <a:endParaRPr b="1" sz="1700">
              <a:latin typeface="Spectral"/>
              <a:ea typeface="Spectral"/>
              <a:cs typeface="Spectral"/>
              <a:sym typeface="Spectral"/>
            </a:endParaRPr>
          </a:p>
          <a:p>
            <a:pPr indent="-336550" lvl="0" marL="457200" marR="0" rtl="0" algn="l">
              <a:lnSpc>
                <a:spcPct val="115000"/>
              </a:lnSpc>
              <a:spcBef>
                <a:spcPts val="0"/>
              </a:spcBef>
              <a:spcAft>
                <a:spcPts val="0"/>
              </a:spcAft>
              <a:buClr>
                <a:srgbClr val="24292F"/>
              </a:buClr>
              <a:buSzPts val="1700"/>
              <a:buFont typeface="Spectral"/>
              <a:buChar char="●"/>
            </a:pPr>
            <a:r>
              <a:rPr b="1" lang="en" sz="1700">
                <a:latin typeface="Spectral"/>
                <a:ea typeface="Spectral"/>
                <a:cs typeface="Spectral"/>
                <a:sym typeface="Spectral"/>
              </a:rPr>
              <a:t>LinkedIn’s connection algorithm</a:t>
            </a:r>
            <a:endParaRPr b="1" sz="1700">
              <a:latin typeface="Spectral"/>
              <a:ea typeface="Spectral"/>
              <a:cs typeface="Spectral"/>
              <a:sym typeface="Spectral"/>
            </a:endParaRPr>
          </a:p>
          <a:p>
            <a:pPr indent="-336550" lvl="0" marL="457200" marR="0" rtl="0" algn="l">
              <a:lnSpc>
                <a:spcPct val="115000"/>
              </a:lnSpc>
              <a:spcBef>
                <a:spcPts val="0"/>
              </a:spcBef>
              <a:spcAft>
                <a:spcPts val="0"/>
              </a:spcAft>
              <a:buClr>
                <a:srgbClr val="24292F"/>
              </a:buClr>
              <a:buSzPts val="1700"/>
              <a:buFont typeface="Spectral"/>
              <a:buChar char="●"/>
            </a:pPr>
            <a:r>
              <a:rPr b="1" lang="en" sz="1700">
                <a:latin typeface="Spectral"/>
                <a:ea typeface="Spectral"/>
                <a:cs typeface="Spectral"/>
                <a:sym typeface="Spectral"/>
              </a:rPr>
              <a:t>Incomplete company information</a:t>
            </a:r>
            <a:endParaRPr b="1" sz="1700">
              <a:latin typeface="Spectral"/>
              <a:ea typeface="Spectral"/>
              <a:cs typeface="Spectral"/>
              <a:sym typeface="Spectral"/>
            </a:endParaRPr>
          </a:p>
          <a:p>
            <a:pPr indent="-336550" lvl="0" marL="457200" marR="0" rtl="0" algn="l">
              <a:lnSpc>
                <a:spcPct val="115000"/>
              </a:lnSpc>
              <a:spcBef>
                <a:spcPts val="0"/>
              </a:spcBef>
              <a:spcAft>
                <a:spcPts val="0"/>
              </a:spcAft>
              <a:buClr>
                <a:srgbClr val="24292F"/>
              </a:buClr>
              <a:buSzPts val="1700"/>
              <a:buFont typeface="Spectral"/>
              <a:buChar char="●"/>
            </a:pPr>
            <a:r>
              <a:rPr b="1" lang="en" sz="1700">
                <a:latin typeface="Spectral"/>
                <a:ea typeface="Spectral"/>
                <a:cs typeface="Spectral"/>
                <a:sym typeface="Spectral"/>
              </a:rPr>
              <a:t>Lack of representativeness</a:t>
            </a:r>
            <a:endParaRPr b="1" sz="1700">
              <a:solidFill>
                <a:srgbClr val="24292F"/>
              </a:solidFill>
              <a:highlight>
                <a:srgbClr val="FFFFFF"/>
              </a:highlight>
              <a:latin typeface="Spectral"/>
              <a:ea typeface="Spectral"/>
              <a:cs typeface="Spectral"/>
              <a:sym typeface="Spectral"/>
            </a:endParaRPr>
          </a:p>
          <a:p>
            <a:pPr indent="0" lvl="0" marL="0" marR="0" rtl="0" algn="l">
              <a:lnSpc>
                <a:spcPct val="115000"/>
              </a:lnSpc>
              <a:spcBef>
                <a:spcPts val="1200"/>
              </a:spcBef>
              <a:spcAft>
                <a:spcPts val="1200"/>
              </a:spcAft>
              <a:buNone/>
            </a:pPr>
            <a:r>
              <a:t/>
            </a:r>
            <a:endParaRPr sz="1500">
              <a:solidFill>
                <a:srgbClr val="24292F"/>
              </a:solidFill>
              <a:highlight>
                <a:srgbClr val="FFFFFF"/>
              </a:highlight>
              <a:latin typeface="Spectral"/>
              <a:ea typeface="Spectral"/>
              <a:cs typeface="Spectral"/>
              <a:sym typeface="Spectral"/>
            </a:endParaRPr>
          </a:p>
        </p:txBody>
      </p:sp>
      <p:pic>
        <p:nvPicPr>
          <p:cNvPr id="152" name="Google Shape;152;p20"/>
          <p:cNvPicPr preferRelativeResize="0"/>
          <p:nvPr/>
        </p:nvPicPr>
        <p:blipFill rotWithShape="1">
          <a:blip r:embed="rId3">
            <a:alphaModFix/>
          </a:blip>
          <a:srcRect b="20363" l="0" r="1127" t="0"/>
          <a:stretch/>
        </p:blipFill>
        <p:spPr>
          <a:xfrm>
            <a:off x="4910750" y="815275"/>
            <a:ext cx="3680350" cy="228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ectral"/>
                <a:ea typeface="Spectral"/>
                <a:cs typeface="Spectral"/>
                <a:sym typeface="Spectral"/>
              </a:rPr>
              <a:t>Project Conclusion</a:t>
            </a:r>
            <a:r>
              <a:rPr lang="en">
                <a:latin typeface="Spectral"/>
                <a:ea typeface="Spectral"/>
                <a:cs typeface="Spectral"/>
                <a:sym typeface="Spectral"/>
              </a:rPr>
              <a:t>  </a:t>
            </a:r>
            <a:endParaRPr>
              <a:latin typeface="Spectral"/>
              <a:ea typeface="Spectral"/>
              <a:cs typeface="Spectral"/>
              <a:sym typeface="Spectral"/>
            </a:endParaRPr>
          </a:p>
        </p:txBody>
      </p:sp>
      <p:sp>
        <p:nvSpPr>
          <p:cNvPr id="158" name="Google Shape;15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Spectral"/>
                <a:ea typeface="Spectral"/>
                <a:cs typeface="Spectral"/>
                <a:sym typeface="Spectral"/>
              </a:rPr>
              <a:t>Overall, we wants to bring blue pictures to our application users, with this web application. Unlike LinkedIn platform itself, our target users will be potential graduates or alumnus who are seeking for career changes.</a:t>
            </a:r>
            <a:endParaRPr b="1" sz="1700">
              <a:latin typeface="Spectral"/>
              <a:ea typeface="Spectral"/>
              <a:cs typeface="Spectral"/>
              <a:sym typeface="Spectral"/>
            </a:endParaRPr>
          </a:p>
          <a:p>
            <a:pPr indent="0" lvl="0" marL="0" rtl="0" algn="l">
              <a:spcBef>
                <a:spcPts val="1200"/>
              </a:spcBef>
              <a:spcAft>
                <a:spcPts val="0"/>
              </a:spcAft>
              <a:buNone/>
            </a:pPr>
            <a:r>
              <a:rPr b="1" lang="en" sz="1700">
                <a:latin typeface="Spectral"/>
                <a:ea typeface="Spectral"/>
                <a:cs typeface="Spectral"/>
                <a:sym typeface="Spectral"/>
              </a:rPr>
              <a:t>For the </a:t>
            </a:r>
            <a:r>
              <a:rPr b="1" lang="en" sz="1700">
                <a:solidFill>
                  <a:srgbClr val="38761D"/>
                </a:solidFill>
                <a:latin typeface="Spectral"/>
                <a:ea typeface="Spectral"/>
                <a:cs typeface="Spectral"/>
                <a:sym typeface="Spectral"/>
              </a:rPr>
              <a:t>future development</a:t>
            </a:r>
            <a:endParaRPr b="1" sz="1700">
              <a:latin typeface="Spectral"/>
              <a:ea typeface="Spectral"/>
              <a:cs typeface="Spectral"/>
              <a:sym typeface="Spectral"/>
            </a:endParaRPr>
          </a:p>
          <a:p>
            <a:pPr indent="-336550" lvl="0" marL="457200" rtl="0" algn="l">
              <a:spcBef>
                <a:spcPts val="1200"/>
              </a:spcBef>
              <a:spcAft>
                <a:spcPts val="0"/>
              </a:spcAft>
              <a:buSzPts val="1700"/>
              <a:buFont typeface="Spectral"/>
              <a:buChar char="●"/>
            </a:pPr>
            <a:r>
              <a:rPr b="1" lang="en" sz="1700">
                <a:latin typeface="Spectral"/>
                <a:ea typeface="Spectral"/>
                <a:cs typeface="Spectral"/>
                <a:sym typeface="Spectral"/>
              </a:rPr>
              <a:t>Expand sample size</a:t>
            </a:r>
            <a:endParaRPr b="1" sz="1700">
              <a:latin typeface="Spectral"/>
              <a:ea typeface="Spectral"/>
              <a:cs typeface="Spectral"/>
              <a:sym typeface="Spectral"/>
            </a:endParaRPr>
          </a:p>
          <a:p>
            <a:pPr indent="-336550" lvl="0" marL="457200" rtl="0" algn="l">
              <a:spcBef>
                <a:spcPts val="0"/>
              </a:spcBef>
              <a:spcAft>
                <a:spcPts val="0"/>
              </a:spcAft>
              <a:buSzPts val="1700"/>
              <a:buFont typeface="Spectral"/>
              <a:buChar char="●"/>
            </a:pPr>
            <a:r>
              <a:rPr b="1" lang="en" sz="1700">
                <a:latin typeface="Spectral"/>
                <a:ea typeface="Spectral"/>
                <a:cs typeface="Spectral"/>
                <a:sym typeface="Spectral"/>
              </a:rPr>
              <a:t>Financial Support (Alumni associations across universities)</a:t>
            </a:r>
            <a:endParaRPr b="1" sz="1700">
              <a:latin typeface="Spectral"/>
              <a:ea typeface="Spectral"/>
              <a:cs typeface="Spectral"/>
              <a:sym typeface="Spectral"/>
            </a:endParaRPr>
          </a:p>
          <a:p>
            <a:pPr indent="-336550" lvl="0" marL="457200" rtl="0" algn="l">
              <a:spcBef>
                <a:spcPts val="0"/>
              </a:spcBef>
              <a:spcAft>
                <a:spcPts val="0"/>
              </a:spcAft>
              <a:buSzPts val="1700"/>
              <a:buFont typeface="Spectral"/>
              <a:buChar char="●"/>
            </a:pPr>
            <a:r>
              <a:rPr b="1" lang="en" sz="1700">
                <a:latin typeface="Spectral"/>
                <a:ea typeface="Spectral"/>
                <a:cs typeface="Spectral"/>
                <a:sym typeface="Spectral"/>
              </a:rPr>
              <a:t>Compete with LinkedIn or Win-Win :)</a:t>
            </a:r>
            <a:endParaRPr b="1" sz="1700">
              <a:latin typeface="Spectral"/>
              <a:ea typeface="Spectral"/>
              <a:cs typeface="Spectral"/>
              <a:sym typeface="Spectral"/>
            </a:endParaRPr>
          </a:p>
        </p:txBody>
      </p:sp>
      <p:pic>
        <p:nvPicPr>
          <p:cNvPr descr="On unintentionally subscribing to a year of LinkedIn premium" id="159" name="Google Shape;159;p21"/>
          <p:cNvPicPr preferRelativeResize="0"/>
          <p:nvPr/>
        </p:nvPicPr>
        <p:blipFill>
          <a:blip r:embed="rId3">
            <a:alphaModFix/>
          </a:blip>
          <a:stretch>
            <a:fillRect/>
          </a:stretch>
        </p:blipFill>
        <p:spPr>
          <a:xfrm>
            <a:off x="6828225" y="2571752"/>
            <a:ext cx="1651300" cy="1238475"/>
          </a:xfrm>
          <a:prstGeom prst="rect">
            <a:avLst/>
          </a:prstGeom>
          <a:noFill/>
          <a:ln>
            <a:noFill/>
          </a:ln>
        </p:spPr>
      </p:pic>
      <p:pic>
        <p:nvPicPr>
          <p:cNvPr id="160" name="Google Shape;160;p21"/>
          <p:cNvPicPr preferRelativeResize="0"/>
          <p:nvPr/>
        </p:nvPicPr>
        <p:blipFill>
          <a:blip r:embed="rId4">
            <a:alphaModFix/>
          </a:blip>
          <a:stretch>
            <a:fillRect/>
          </a:stretch>
        </p:blipFill>
        <p:spPr>
          <a:xfrm>
            <a:off x="4785225" y="3395100"/>
            <a:ext cx="1806375" cy="148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