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handoutMasterIdLst>
    <p:handoutMasterId r:id="rId14"/>
  </p:handoutMasterIdLst>
  <p:sldIdLst>
    <p:sldId id="256" r:id="rId2"/>
    <p:sldId id="265" r:id="rId3"/>
    <p:sldId id="276" r:id="rId4"/>
    <p:sldId id="274" r:id="rId5"/>
    <p:sldId id="278" r:id="rId6"/>
    <p:sldId id="279" r:id="rId7"/>
    <p:sldId id="280" r:id="rId8"/>
    <p:sldId id="281" r:id="rId9"/>
    <p:sldId id="282" r:id="rId10"/>
    <p:sldId id="283" r:id="rId11"/>
    <p:sldId id="284" r:id="rId12"/>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65"/>
            <p14:sldId id="276"/>
            <p14:sldId id="274"/>
            <p14:sldId id="278"/>
            <p14:sldId id="279"/>
            <p14:sldId id="280"/>
            <p14:sldId id="281"/>
            <p14:sldId id="282"/>
            <p14:sldId id="283"/>
            <p14:sldId id="28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varScale="1">
        <p:scale>
          <a:sx n="86" d="100"/>
          <a:sy n="86" d="100"/>
        </p:scale>
        <p:origin x="691"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2022-11-08</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Zookeepers </a:t>
            </a:r>
            <a:r>
              <a:rPr lang="ko-KR" altLang="en-US" dirty="0"/>
              <a:t>화면설계서</a:t>
            </a:r>
          </a:p>
        </p:txBody>
      </p:sp>
      <p:sp>
        <p:nvSpPr>
          <p:cNvPr id="3" name="텍스트 개체 틀 2"/>
          <p:cNvSpPr>
            <a:spLocks noGrp="1"/>
          </p:cNvSpPr>
          <p:nvPr>
            <p:ph type="body" sz="quarter" idx="10"/>
          </p:nvPr>
        </p:nvSpPr>
        <p:spPr/>
        <p:txBody>
          <a:bodyPr/>
          <a:lstStyle/>
          <a:p>
            <a:r>
              <a:rPr lang="en-US" altLang="ko-KR" dirty="0">
                <a:solidFill>
                  <a:schemeClr val="tx1"/>
                </a:solidFill>
              </a:rPr>
              <a:t>1.0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2022.11.08</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err="1">
                <a:solidFill>
                  <a:schemeClr val="tx1"/>
                </a:solidFill>
              </a:rPr>
              <a:t>정찬호</a:t>
            </a:r>
            <a:endParaRPr lang="ko-KR" altLang="en-US" dirty="0">
              <a:solidFill>
                <a:schemeClr val="tx1"/>
              </a:solidFill>
            </a:endParaRPr>
          </a:p>
        </p:txBody>
      </p:sp>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err="1"/>
              <a:t>TRADEBOARD_datail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en-US" altLang="ko-KR" dirty="0"/>
          </a:p>
          <a:p>
            <a:r>
              <a:rPr lang="en-US" altLang="ko-KR" dirty="0"/>
              <a:t>zookeepers</a:t>
            </a:r>
            <a:endParaRPr lang="ko-KR" altLang="en-US" dirty="0"/>
          </a:p>
          <a:p>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499008563"/>
              </p:ext>
            </p:extLst>
          </p:nvPr>
        </p:nvGraphicFramePr>
        <p:xfrm>
          <a:off x="8688288" y="476672"/>
          <a:ext cx="3384376" cy="290484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a:solidFill>
                            <a:schemeClr val="tx1"/>
                          </a:solidFill>
                          <a:latin typeface="+mn-ea"/>
                          <a:ea typeface="+mn-ea"/>
                          <a:sym typeface="맑은 고딕"/>
                        </a:rPr>
                        <a:t>섬네일</a:t>
                      </a:r>
                      <a:r>
                        <a:rPr lang="ko-KR" altLang="en-US" sz="800" b="0" dirty="0">
                          <a:solidFill>
                            <a:schemeClr val="tx1"/>
                          </a:solidFill>
                          <a:latin typeface="+mn-ea"/>
                          <a:ea typeface="+mn-ea"/>
                          <a:sym typeface="맑은 고딕"/>
                        </a:rPr>
                        <a:t> 이미지</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좌상 카테고리 표시</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타이틀</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작성자</a:t>
                      </a:r>
                      <a:r>
                        <a:rPr lang="en-US" altLang="ko-KR" sz="800" b="0" dirty="0">
                          <a:solidFill>
                            <a:schemeClr val="tx1"/>
                          </a:solidFill>
                          <a:latin typeface="+mn-ea"/>
                          <a:ea typeface="+mn-ea"/>
                          <a:sym typeface="맑은 고딕"/>
                        </a:rPr>
                        <a:t>(id), </a:t>
                      </a:r>
                      <a:r>
                        <a:rPr lang="ko-KR" altLang="en-US" sz="800" b="0" dirty="0">
                          <a:solidFill>
                            <a:schemeClr val="tx1"/>
                          </a:solidFill>
                          <a:latin typeface="+mn-ea"/>
                          <a:ea typeface="+mn-ea"/>
                          <a:sym typeface="맑은 고딕"/>
                        </a:rPr>
                        <a:t>작성자 등급</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날짜</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시간</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상세내용</a:t>
                      </a:r>
                      <a:r>
                        <a:rPr lang="en-US" altLang="ko-KR" sz="800" b="0" dirty="0">
                          <a:solidFill>
                            <a:schemeClr val="tx1"/>
                          </a:solidFill>
                          <a:latin typeface="+mn-ea"/>
                          <a:ea typeface="+mn-ea"/>
                          <a:sym typeface="맑은 고딕"/>
                        </a:rPr>
                        <a:t>(</a:t>
                      </a:r>
                      <a:r>
                        <a:rPr lang="ko-KR" altLang="en-US" sz="800" b="0" dirty="0">
                          <a:solidFill>
                            <a:schemeClr val="tx1"/>
                          </a:solidFill>
                          <a:latin typeface="+mn-ea"/>
                          <a:ea typeface="+mn-ea"/>
                          <a:sym typeface="맑은 고딕"/>
                        </a:rPr>
                        <a:t>거래방식</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지역</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연락처 포함</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댓글</a:t>
                      </a:r>
                      <a:r>
                        <a:rPr lang="en-US" altLang="ko-KR" sz="800" b="0" dirty="0">
                          <a:solidFill>
                            <a:schemeClr val="tx1"/>
                          </a:solidFill>
                          <a:latin typeface="+mn-ea"/>
                          <a:ea typeface="+mn-ea"/>
                          <a:sym typeface="맑은 고딕"/>
                        </a:rPr>
                        <a:t>,</a:t>
                      </a:r>
                      <a:r>
                        <a:rPr lang="ko-KR" altLang="en-US" sz="800" b="0" dirty="0">
                          <a:solidFill>
                            <a:schemeClr val="tx1"/>
                          </a:solidFill>
                          <a:latin typeface="+mn-ea"/>
                          <a:ea typeface="+mn-ea"/>
                          <a:sym typeface="맑은 고딕"/>
                        </a:rPr>
                        <a:t> </a:t>
                      </a:r>
                      <a:r>
                        <a:rPr lang="ko-KR" altLang="en-US" sz="800" b="0" dirty="0" err="1">
                          <a:solidFill>
                            <a:schemeClr val="tx1"/>
                          </a:solidFill>
                          <a:latin typeface="+mn-ea"/>
                          <a:ea typeface="+mn-ea"/>
                          <a:sym typeface="맑은 고딕"/>
                        </a:rPr>
                        <a:t>대댓글</a:t>
                      </a:r>
                      <a:r>
                        <a:rPr lang="ko-KR" altLang="en-US" sz="800" b="0" dirty="0">
                          <a:solidFill>
                            <a:schemeClr val="tx1"/>
                          </a:solidFill>
                          <a:latin typeface="+mn-ea"/>
                          <a:ea typeface="+mn-ea"/>
                          <a:sym typeface="맑은 고딕"/>
                        </a:rPr>
                        <a:t> 작성 가능</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a:solidFill>
                            <a:schemeClr val="tx1"/>
                          </a:solidFill>
                          <a:latin typeface="+mn-ea"/>
                          <a:ea typeface="+mn-ea"/>
                          <a:sym typeface="맑은 고딕"/>
                        </a:rPr>
                        <a:t>대댓글은</a:t>
                      </a:r>
                      <a:r>
                        <a:rPr lang="ko-KR" altLang="en-US" sz="800" b="0" dirty="0">
                          <a:solidFill>
                            <a:schemeClr val="tx1"/>
                          </a:solidFill>
                          <a:latin typeface="+mn-ea"/>
                          <a:ea typeface="+mn-ea"/>
                          <a:sym typeface="맑은 고딕"/>
                        </a:rPr>
                        <a:t> 댓글을 클릭하면 그 밑에 작성 가능</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카테고리</a:t>
                      </a:r>
                      <a:r>
                        <a:rPr lang="en-US" altLang="ko-KR" sz="850" b="0" dirty="0">
                          <a:latin typeface="+mn-ea"/>
                          <a:ea typeface="+mn-ea"/>
                        </a:rPr>
                        <a:t>,</a:t>
                      </a:r>
                      <a:r>
                        <a:rPr lang="ko-KR" altLang="en-US" sz="850" b="0" dirty="0">
                          <a:latin typeface="+mn-ea"/>
                          <a:ea typeface="+mn-ea"/>
                        </a:rPr>
                        <a:t> </a:t>
                      </a:r>
                      <a:r>
                        <a:rPr lang="en-US" altLang="ko-KR" sz="850" b="0" dirty="0">
                          <a:latin typeface="+mn-ea"/>
                          <a:ea typeface="+mn-ea"/>
                        </a:rPr>
                        <a:t>TITLE, </a:t>
                      </a:r>
                      <a:r>
                        <a:rPr lang="ko-KR" altLang="en-US" sz="850" b="0" dirty="0">
                          <a:latin typeface="+mn-ea"/>
                          <a:ea typeface="+mn-ea"/>
                        </a:rPr>
                        <a:t>작성자</a:t>
                      </a:r>
                      <a:r>
                        <a:rPr lang="en-US" altLang="ko-KR" sz="850" b="0" dirty="0">
                          <a:latin typeface="+mn-ea"/>
                          <a:ea typeface="+mn-ea"/>
                        </a:rPr>
                        <a:t>, </a:t>
                      </a:r>
                      <a:r>
                        <a:rPr lang="ko-KR" altLang="en-US" sz="850" b="0" dirty="0">
                          <a:latin typeface="+mn-ea"/>
                          <a:ea typeface="+mn-ea"/>
                        </a:rPr>
                        <a:t>등급</a:t>
                      </a:r>
                      <a:r>
                        <a:rPr lang="en-US" altLang="ko-KR" sz="850" b="0" dirty="0">
                          <a:latin typeface="+mn-ea"/>
                          <a:ea typeface="+mn-ea"/>
                        </a:rPr>
                        <a:t>, DETAIL, </a:t>
                      </a:r>
                      <a:r>
                        <a:rPr lang="ko-KR" altLang="en-US" sz="850" b="0" dirty="0">
                          <a:latin typeface="+mn-ea"/>
                          <a:ea typeface="+mn-ea"/>
                        </a:rPr>
                        <a:t>추천</a:t>
                      </a:r>
                      <a:r>
                        <a:rPr lang="en-US" altLang="ko-KR" sz="850" b="0" dirty="0">
                          <a:latin typeface="+mn-ea"/>
                          <a:ea typeface="+mn-ea"/>
                        </a:rPr>
                        <a:t>, </a:t>
                      </a:r>
                      <a:r>
                        <a:rPr lang="ko-KR" altLang="en-US" sz="850" b="0" dirty="0" err="1">
                          <a:latin typeface="+mn-ea"/>
                          <a:ea typeface="+mn-ea"/>
                        </a:rPr>
                        <a:t>비추천</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작성 날짜</a:t>
                      </a:r>
                      <a:r>
                        <a:rPr kumimoji="1" lang="en-US" altLang="ko-KR" sz="850" dirty="0">
                          <a:solidFill>
                            <a:schemeClr val="tx1"/>
                          </a:solidFill>
                          <a:latin typeface="+mn-ea"/>
                        </a:rPr>
                        <a:t>, </a:t>
                      </a:r>
                      <a:r>
                        <a:rPr kumimoji="1" lang="ko-KR" altLang="en-US" sz="850" dirty="0">
                          <a:solidFill>
                            <a:schemeClr val="tx1"/>
                          </a:solidFill>
                          <a:latin typeface="+mn-ea"/>
                        </a:rPr>
                        <a:t>시간</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댓글</a:t>
                      </a:r>
                      <a:r>
                        <a:rPr lang="en-US" altLang="ko-KR" sz="850" b="0" dirty="0">
                          <a:latin typeface="+mn-ea"/>
                          <a:ea typeface="+mn-ea"/>
                        </a:rPr>
                        <a:t>, </a:t>
                      </a:r>
                      <a:r>
                        <a:rPr lang="ko-KR" altLang="en-US" sz="850" b="0" dirty="0" err="1">
                          <a:latin typeface="+mn-ea"/>
                          <a:ea typeface="+mn-ea"/>
                        </a:rPr>
                        <a:t>대댓글</a:t>
                      </a:r>
                      <a:r>
                        <a:rPr lang="ko-KR" altLang="en-US" sz="850" b="0" dirty="0">
                          <a:latin typeface="+mn-ea"/>
                          <a:ea typeface="+mn-ea"/>
                        </a:rPr>
                        <a:t> 작성</a:t>
                      </a: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10</a:t>
            </a:fld>
            <a:endParaRPr lang="ko-KR" altLang="en-US" sz="900" dirty="0"/>
          </a:p>
        </p:txBody>
      </p:sp>
      <p:pic>
        <p:nvPicPr>
          <p:cNvPr id="3" name="그림 2">
            <a:extLst>
              <a:ext uri="{FF2B5EF4-FFF2-40B4-BE49-F238E27FC236}">
                <a16:creationId xmlns:a16="http://schemas.microsoft.com/office/drawing/2014/main" id="{1E363A0A-1F4E-2A60-0866-10D8C171F7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7" y="634377"/>
            <a:ext cx="8589571" cy="5157192"/>
          </a:xfrm>
          <a:prstGeom prst="rect">
            <a:avLst/>
          </a:prstGeom>
        </p:spPr>
      </p:pic>
    </p:spTree>
    <p:extLst>
      <p:ext uri="{BB962C8B-B14F-4D97-AF65-F5344CB8AC3E}">
        <p14:creationId xmlns:p14="http://schemas.microsoft.com/office/powerpoint/2010/main" val="4028201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JOIN</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en-US" altLang="ko-KR" dirty="0"/>
          </a:p>
          <a:p>
            <a:r>
              <a:rPr lang="en-US" altLang="ko-KR" dirty="0"/>
              <a:t>zookeepers</a:t>
            </a:r>
            <a:endParaRPr lang="ko-KR" altLang="en-US" dirty="0"/>
          </a:p>
          <a:p>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76774531"/>
              </p:ext>
            </p:extLst>
          </p:nvPr>
        </p:nvGraphicFramePr>
        <p:xfrm>
          <a:off x="8688288" y="476672"/>
          <a:ext cx="3384376" cy="288174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회원정보 입력란</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아이디는 중복확인</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회원 주소는 주소 </a:t>
                      </a:r>
                      <a:r>
                        <a:rPr lang="en-US" altLang="ko-KR" sz="800" b="0" dirty="0">
                          <a:solidFill>
                            <a:schemeClr val="tx1"/>
                          </a:solidFill>
                          <a:latin typeface="+mn-ea"/>
                          <a:ea typeface="+mn-ea"/>
                          <a:sym typeface="맑은 고딕"/>
                        </a:rPr>
                        <a:t>API </a:t>
                      </a:r>
                      <a:r>
                        <a:rPr lang="ko-KR" altLang="en-US" sz="800" b="0" dirty="0">
                          <a:solidFill>
                            <a:schemeClr val="tx1"/>
                          </a:solidFill>
                          <a:latin typeface="+mn-ea"/>
                          <a:ea typeface="+mn-ea"/>
                          <a:sym typeface="맑은 고딕"/>
                        </a:rPr>
                        <a:t>사용하기</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비밀번호</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비밀번호 확인 중복체크 필요</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비밀번호</a:t>
                      </a:r>
                      <a:r>
                        <a:rPr lang="en-US" altLang="ko-KR" sz="850" b="0" dirty="0">
                          <a:latin typeface="+mn-ea"/>
                          <a:ea typeface="+mn-ea"/>
                        </a:rPr>
                        <a:t>, </a:t>
                      </a:r>
                      <a:r>
                        <a:rPr lang="ko-KR" altLang="en-US" sz="850" b="0" dirty="0">
                          <a:latin typeface="+mn-ea"/>
                          <a:ea typeface="+mn-ea"/>
                        </a:rPr>
                        <a:t>비밀번호 확인 란 중복이 아닐 시 </a:t>
                      </a:r>
                      <a:r>
                        <a:rPr lang="en-US" altLang="ko-KR" sz="850" b="0" dirty="0">
                          <a:latin typeface="+mn-ea"/>
                          <a:ea typeface="+mn-ea"/>
                        </a:rPr>
                        <a:t>alert </a:t>
                      </a:r>
                    </a:p>
                    <a:p>
                      <a:pPr algn="just" latinLnBrk="1">
                        <a:lnSpc>
                          <a:spcPct val="120000"/>
                        </a:lnSpc>
                      </a:pPr>
                      <a:r>
                        <a:rPr lang="ko-KR" altLang="en-US" sz="850" b="0" dirty="0">
                          <a:latin typeface="+mn-ea"/>
                          <a:ea typeface="+mn-ea"/>
                        </a:rPr>
                        <a:t>회원가입 불가처리</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아이디 중복 확인 시 </a:t>
                      </a:r>
                      <a:r>
                        <a:rPr kumimoji="1" lang="en-US" altLang="ko-KR" sz="850" dirty="0">
                          <a:solidFill>
                            <a:schemeClr val="tx1"/>
                          </a:solidFill>
                          <a:latin typeface="+mn-ea"/>
                        </a:rPr>
                        <a:t>alert(</a:t>
                      </a:r>
                      <a:r>
                        <a:rPr kumimoji="1" lang="ko-KR" altLang="en-US" sz="850" dirty="0">
                          <a:solidFill>
                            <a:schemeClr val="tx1"/>
                          </a:solidFill>
                          <a:latin typeface="+mn-ea"/>
                        </a:rPr>
                        <a:t>유효 </a:t>
                      </a:r>
                      <a:r>
                        <a:rPr kumimoji="1" lang="en-US" altLang="ko-KR" sz="850" dirty="0">
                          <a:solidFill>
                            <a:schemeClr val="tx1"/>
                          </a:solidFill>
                          <a:latin typeface="+mn-ea"/>
                        </a:rPr>
                        <a:t>or </a:t>
                      </a:r>
                      <a:r>
                        <a:rPr kumimoji="1" lang="ko-KR" altLang="en-US" sz="850" dirty="0">
                          <a:solidFill>
                            <a:schemeClr val="tx1"/>
                          </a:solidFill>
                          <a:latin typeface="+mn-ea"/>
                        </a:rPr>
                        <a:t>중복</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회원주소 </a:t>
                      </a:r>
                      <a:r>
                        <a:rPr lang="en-US" altLang="ko-KR" sz="850" b="0" dirty="0">
                          <a:latin typeface="+mn-ea"/>
                          <a:ea typeface="+mn-ea"/>
                        </a:rPr>
                        <a:t>API </a:t>
                      </a:r>
                      <a:r>
                        <a:rPr lang="ko-KR" altLang="en-US" sz="850" b="0" dirty="0">
                          <a:latin typeface="+mn-ea"/>
                          <a:ea typeface="+mn-ea"/>
                        </a:rPr>
                        <a:t>사용</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11</a:t>
            </a:fld>
            <a:endParaRPr lang="ko-KR" altLang="en-US" sz="900" dirty="0"/>
          </a:p>
        </p:txBody>
      </p:sp>
      <p:pic>
        <p:nvPicPr>
          <p:cNvPr id="11" name="그림 10">
            <a:extLst>
              <a:ext uri="{FF2B5EF4-FFF2-40B4-BE49-F238E27FC236}">
                <a16:creationId xmlns:a16="http://schemas.microsoft.com/office/drawing/2014/main" id="{194293E7-7837-764F-FD15-B7198F9E0F05}"/>
              </a:ext>
            </a:extLst>
          </p:cNvPr>
          <p:cNvPicPr>
            <a:picLocks noChangeAspect="1"/>
          </p:cNvPicPr>
          <p:nvPr/>
        </p:nvPicPr>
        <p:blipFill>
          <a:blip r:embed="rId2"/>
          <a:stretch>
            <a:fillRect/>
          </a:stretch>
        </p:blipFill>
        <p:spPr>
          <a:xfrm>
            <a:off x="0" y="929308"/>
            <a:ext cx="8561373" cy="4999383"/>
          </a:xfrm>
          <a:prstGeom prst="rect">
            <a:avLst/>
          </a:prstGeom>
        </p:spPr>
      </p:pic>
    </p:spTree>
    <p:extLst>
      <p:ext uri="{BB962C8B-B14F-4D97-AF65-F5344CB8AC3E}">
        <p14:creationId xmlns:p14="http://schemas.microsoft.com/office/powerpoint/2010/main" val="853214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History</a:t>
            </a:r>
            <a:endParaRPr lang="ko-KR" altLang="en-US" dirty="0">
              <a:solidFill>
                <a:schemeClr val="tx1"/>
              </a:solidFill>
            </a:endParaRPr>
          </a:p>
        </p:txBody>
      </p:sp>
      <p:graphicFrame>
        <p:nvGraphicFramePr>
          <p:cNvPr id="3" name="표 2"/>
          <p:cNvGraphicFramePr>
            <a:graphicFrameLocks noGrp="1"/>
          </p:cNvGraphicFramePr>
          <p:nvPr>
            <p:extLst>
              <p:ext uri="{D42A27DB-BD31-4B8C-83A1-F6EECF244321}">
                <p14:modId xmlns:p14="http://schemas.microsoft.com/office/powerpoint/2010/main" val="1553680203"/>
              </p:ext>
            </p:extLst>
          </p:nvPr>
        </p:nvGraphicFramePr>
        <p:xfrm>
          <a:off x="1197870" y="1700808"/>
          <a:ext cx="9796260" cy="2913483"/>
        </p:xfrm>
        <a:graphic>
          <a:graphicData uri="http://schemas.openxmlformats.org/drawingml/2006/table">
            <a:tbl>
              <a:tblPr>
                <a:tableStyleId>{5C22544A-7EE6-4342-B048-85BDC9FD1C3A}</a:tableStyleId>
              </a:tblPr>
              <a:tblGrid>
                <a:gridCol w="979622">
                  <a:extLst>
                    <a:ext uri="{9D8B030D-6E8A-4147-A177-3AD203B41FA5}">
                      <a16:colId xmlns:a16="http://schemas.microsoft.com/office/drawing/2014/main" val="20000"/>
                    </a:ext>
                  </a:extLst>
                </a:gridCol>
                <a:gridCol w="1246799">
                  <a:extLst>
                    <a:ext uri="{9D8B030D-6E8A-4147-A177-3AD203B41FA5}">
                      <a16:colId xmlns:a16="http://schemas.microsoft.com/office/drawing/2014/main" val="20001"/>
                    </a:ext>
                  </a:extLst>
                </a:gridCol>
                <a:gridCol w="5521529">
                  <a:extLst>
                    <a:ext uri="{9D8B030D-6E8A-4147-A177-3AD203B41FA5}">
                      <a16:colId xmlns:a16="http://schemas.microsoft.com/office/drawing/2014/main" val="20002"/>
                    </a:ext>
                  </a:extLst>
                </a:gridCol>
                <a:gridCol w="1068681">
                  <a:extLst>
                    <a:ext uri="{9D8B030D-6E8A-4147-A177-3AD203B41FA5}">
                      <a16:colId xmlns:a16="http://schemas.microsoft.com/office/drawing/2014/main" val="20004"/>
                    </a:ext>
                  </a:extLst>
                </a:gridCol>
                <a:gridCol w="979629">
                  <a:extLst>
                    <a:ext uri="{9D8B030D-6E8A-4147-A177-3AD203B41FA5}">
                      <a16:colId xmlns:a16="http://schemas.microsoft.com/office/drawing/2014/main" val="20005"/>
                    </a:ext>
                  </a:extLst>
                </a:gridCol>
              </a:tblGrid>
              <a:tr h="342763">
                <a:tc>
                  <a:txBody>
                    <a:bodyPr/>
                    <a:lstStyle/>
                    <a:p>
                      <a:pPr algn="l" latinLnBrk="1"/>
                      <a:r>
                        <a:rPr lang="en-US" altLang="ko-KR" sz="1000" b="1" dirty="0">
                          <a:solidFill>
                            <a:schemeClr val="tx1"/>
                          </a:solidFill>
                        </a:rPr>
                        <a:t>Version.</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Date.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Content.</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Page.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Owner.</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900" dirty="0">
                          <a:solidFill>
                            <a:schemeClr val="tx1"/>
                          </a:solidFill>
                          <a:latin typeface="+mn-ea"/>
                          <a:ea typeface="+mn-ea"/>
                        </a:rPr>
                        <a:t>v1.0</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2022/11/08</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itchFamily="34" charset="0"/>
                        <a:buChar char="•"/>
                      </a:pPr>
                      <a:r>
                        <a:rPr lang="en-US" altLang="ko-KR" sz="900" dirty="0">
                          <a:solidFill>
                            <a:schemeClr val="tx1"/>
                          </a:solidFill>
                        </a:rPr>
                        <a:t>Zookeepers</a:t>
                      </a:r>
                      <a:r>
                        <a:rPr lang="ko-KR" altLang="en-US" sz="900" dirty="0">
                          <a:solidFill>
                            <a:schemeClr val="tx1"/>
                          </a:solidFill>
                        </a:rPr>
                        <a:t> 전반적인 기능 구현</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err="1">
                          <a:solidFill>
                            <a:schemeClr val="tx1"/>
                          </a:solidFill>
                        </a:rPr>
                        <a:t>onechanho</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marR="0" lvl="0" indent="-1080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15"/>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158078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4102328269"/>
              </p:ext>
            </p:extLst>
          </p:nvPr>
        </p:nvGraphicFramePr>
        <p:xfrm>
          <a:off x="1197870" y="1268760"/>
          <a:ext cx="9796258" cy="4248470"/>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8478180">
                  <a:extLst>
                    <a:ext uri="{9D8B030D-6E8A-4147-A177-3AD203B41FA5}">
                      <a16:colId xmlns:a16="http://schemas.microsoft.com/office/drawing/2014/main" val="20005"/>
                    </a:ext>
                  </a:extLst>
                </a:gridCol>
              </a:tblGrid>
              <a:tr h="360324">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764242">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반려동물 시장의 자율성 확보로 반려동물 시장의 확대</a:t>
                      </a:r>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697971">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반려동물 시장 입문자들에게 높은 자율성 부여</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697971">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반려동물 시장 입문자들에게 자율성을 </a:t>
                      </a:r>
                      <a:r>
                        <a:rPr lang="ko-KR" altLang="en-US" sz="900" dirty="0" err="1">
                          <a:solidFill>
                            <a:schemeClr val="tx1"/>
                          </a:solidFill>
                          <a:latin typeface="+mn-ea"/>
                          <a:ea typeface="+mn-ea"/>
                        </a:rPr>
                        <a:t>부여함으로서</a:t>
                      </a:r>
                      <a:r>
                        <a:rPr lang="ko-KR" altLang="en-US" sz="900" dirty="0">
                          <a:solidFill>
                            <a:schemeClr val="tx1"/>
                          </a:solidFill>
                          <a:latin typeface="+mn-ea"/>
                          <a:ea typeface="+mn-ea"/>
                        </a:rPr>
                        <a:t> 진입장벽을 낮춘다</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시장으로의 유입이 </a:t>
                      </a:r>
                      <a:r>
                        <a:rPr lang="ko-KR" altLang="en-US" sz="900" dirty="0" err="1">
                          <a:solidFill>
                            <a:schemeClr val="tx1"/>
                          </a:solidFill>
                          <a:latin typeface="+mn-ea"/>
                          <a:ea typeface="+mn-ea"/>
                        </a:rPr>
                        <a:t>증가함으로서</a:t>
                      </a:r>
                      <a:r>
                        <a:rPr lang="ko-KR" altLang="en-US" sz="900" dirty="0">
                          <a:solidFill>
                            <a:schemeClr val="tx1"/>
                          </a:solidFill>
                          <a:latin typeface="+mn-ea"/>
                          <a:ea typeface="+mn-ea"/>
                        </a:rPr>
                        <a:t> 반려동물 시장의 확대를 기대한다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697971">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반려동물 </a:t>
                      </a:r>
                      <a:r>
                        <a:rPr lang="ko-KR" altLang="en-US" sz="900" dirty="0" err="1">
                          <a:solidFill>
                            <a:schemeClr val="tx1"/>
                          </a:solidFill>
                          <a:latin typeface="+mn-ea"/>
                          <a:ea typeface="+mn-ea"/>
                        </a:rPr>
                        <a:t>키퍼들간의</a:t>
                      </a:r>
                      <a:r>
                        <a:rPr lang="ko-KR" altLang="en-US" sz="900" dirty="0">
                          <a:solidFill>
                            <a:schemeClr val="tx1"/>
                          </a:solidFill>
                          <a:latin typeface="+mn-ea"/>
                          <a:ea typeface="+mn-ea"/>
                        </a:rPr>
                        <a:t> 정보 교류 및 커뮤니티를 활성화시킨다</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분양 게시판을 활성화 </a:t>
                      </a:r>
                      <a:r>
                        <a:rPr lang="ko-KR" altLang="en-US" sz="900" dirty="0" err="1">
                          <a:solidFill>
                            <a:schemeClr val="tx1"/>
                          </a:solidFill>
                          <a:latin typeface="+mn-ea"/>
                          <a:ea typeface="+mn-ea"/>
                        </a:rPr>
                        <a:t>시킴으로서</a:t>
                      </a:r>
                      <a:r>
                        <a:rPr lang="ko-KR" altLang="en-US" sz="900" dirty="0">
                          <a:solidFill>
                            <a:schemeClr val="tx1"/>
                          </a:solidFill>
                          <a:latin typeface="+mn-ea"/>
                          <a:ea typeface="+mn-ea"/>
                        </a:rPr>
                        <a:t> 입분양의 부담을 줄인다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1827172"/>
                  </a:ext>
                </a:extLst>
              </a:tr>
              <a:tr h="697971">
                <a:tc>
                  <a:txBody>
                    <a:bodyPr/>
                    <a:lstStyle/>
                    <a:p>
                      <a:pPr algn="ctr" latinLnBrk="1">
                        <a:lnSpc>
                          <a:spcPct val="120000"/>
                        </a:lnSpc>
                      </a:pPr>
                      <a:r>
                        <a:rPr lang="ko-KR" altLang="en-US" sz="900" dirty="0">
                          <a:solidFill>
                            <a:schemeClr val="tx1"/>
                          </a:solidFill>
                          <a:latin typeface="+mn-ea"/>
                          <a:ea typeface="+mn-ea"/>
                        </a:rPr>
                        <a:t>기타사항</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생명을 주로 다루는 거래 및 커뮤니티라서 윤리적인 문제에 봉착 할 수 있음</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최대한 반려동물에 대해 친화적이고 </a:t>
                      </a:r>
                      <a:r>
                        <a:rPr lang="ko-KR" altLang="en-US" sz="900" dirty="0" err="1">
                          <a:solidFill>
                            <a:schemeClr val="tx1"/>
                          </a:solidFill>
                          <a:latin typeface="+mn-ea"/>
                          <a:ea typeface="+mn-ea"/>
                        </a:rPr>
                        <a:t>친자연주의적인</a:t>
                      </a:r>
                      <a:r>
                        <a:rPr lang="ko-KR" altLang="en-US" sz="900" dirty="0">
                          <a:solidFill>
                            <a:schemeClr val="tx1"/>
                          </a:solidFill>
                          <a:latin typeface="+mn-ea"/>
                          <a:ea typeface="+mn-ea"/>
                        </a:rPr>
                        <a:t> 분위기를 꾀해야 한다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extLst>
                  <a:ext uri="{0D108BD9-81ED-4DB2-BD59-A6C34878D82A}">
                    <a16:rowId xmlns:a16="http://schemas.microsoft.com/office/drawing/2014/main" val="4171527082"/>
                  </a:ext>
                </a:extLst>
              </a:tr>
              <a:tr h="332020">
                <a:tc gridSpan="2">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16981493"/>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398282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MAIN</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en-US" altLang="ko-KR" dirty="0"/>
              <a:t>zookeepers</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4261220534"/>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추천수가 많으면서 최신순으로 각 </a:t>
                      </a:r>
                      <a:r>
                        <a:rPr lang="ko-KR" altLang="en-US" sz="800" b="0" dirty="0" err="1">
                          <a:solidFill>
                            <a:schemeClr val="tx1"/>
                          </a:solidFill>
                          <a:latin typeface="+mn-ea"/>
                          <a:ea typeface="+mn-ea"/>
                          <a:sym typeface="맑은 고딕"/>
                        </a:rPr>
                        <a:t>정보글</a:t>
                      </a:r>
                      <a:r>
                        <a:rPr lang="en-US" altLang="ko-KR" sz="800" b="0" dirty="0">
                          <a:solidFill>
                            <a:schemeClr val="tx1"/>
                          </a:solidFill>
                          <a:latin typeface="+mn-ea"/>
                          <a:ea typeface="+mn-ea"/>
                          <a:sym typeface="맑은 고딕"/>
                        </a:rPr>
                        <a:t>, </a:t>
                      </a:r>
                      <a:r>
                        <a:rPr lang="ko-KR" altLang="en-US" sz="800" b="0" dirty="0" err="1">
                          <a:solidFill>
                            <a:schemeClr val="tx1"/>
                          </a:solidFill>
                          <a:latin typeface="+mn-ea"/>
                          <a:ea typeface="+mn-ea"/>
                          <a:sym typeface="맑은 고딕"/>
                        </a:rPr>
                        <a:t>판매글</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게시글 별로 베스트 </a:t>
                      </a:r>
                      <a:r>
                        <a:rPr lang="en-US" altLang="ko-KR" sz="800" b="0" dirty="0">
                          <a:solidFill>
                            <a:schemeClr val="tx1"/>
                          </a:solidFill>
                          <a:latin typeface="+mn-ea"/>
                          <a:ea typeface="+mn-ea"/>
                          <a:sym typeface="맑은 고딕"/>
                        </a:rPr>
                        <a:t>5</a:t>
                      </a:r>
                      <a:r>
                        <a:rPr lang="ko-KR" altLang="en-US" sz="800" b="0" dirty="0">
                          <a:solidFill>
                            <a:schemeClr val="tx1"/>
                          </a:solidFill>
                          <a:latin typeface="+mn-ea"/>
                          <a:ea typeface="+mn-ea"/>
                          <a:sym typeface="맑은 고딕"/>
                        </a:rPr>
                        <a:t>를 뽑아서 </a:t>
                      </a:r>
                      <a:r>
                        <a:rPr lang="ko-KR" altLang="en-US" sz="800" b="0" dirty="0" err="1">
                          <a:solidFill>
                            <a:schemeClr val="tx1"/>
                          </a:solidFill>
                          <a:latin typeface="+mn-ea"/>
                          <a:ea typeface="+mn-ea"/>
                          <a:sym typeface="맑은 고딕"/>
                        </a:rPr>
                        <a:t>메인에</a:t>
                      </a:r>
                      <a:r>
                        <a:rPr lang="ko-KR" altLang="en-US" sz="800" b="0" dirty="0">
                          <a:solidFill>
                            <a:schemeClr val="tx1"/>
                          </a:solidFill>
                          <a:latin typeface="+mn-ea"/>
                          <a:ea typeface="+mn-ea"/>
                          <a:sym typeface="맑은 고딕"/>
                        </a:rPr>
                        <a:t> </a:t>
                      </a:r>
                      <a:r>
                        <a:rPr lang="ko-KR" altLang="en-US" sz="800" b="0" dirty="0" err="1">
                          <a:solidFill>
                            <a:schemeClr val="tx1"/>
                          </a:solidFill>
                          <a:latin typeface="+mn-ea"/>
                          <a:ea typeface="+mn-ea"/>
                          <a:sym typeface="맑은 고딕"/>
                        </a:rPr>
                        <a:t>표출시킨다</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a:latin typeface="+mn-ea"/>
                          <a:ea typeface="+mn-ea"/>
                        </a:rPr>
                        <a:t>Nav bar</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a:solidFill>
                            <a:schemeClr val="tx1"/>
                          </a:solidFill>
                          <a:latin typeface="+mn-ea"/>
                        </a:rPr>
                        <a:t>Footer</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a:latin typeface="+mn-ea"/>
                          <a:ea typeface="+mn-ea"/>
                        </a:rPr>
                        <a:t>Main </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pic>
        <p:nvPicPr>
          <p:cNvPr id="3" name="그림 2">
            <a:extLst>
              <a:ext uri="{FF2B5EF4-FFF2-40B4-BE49-F238E27FC236}">
                <a16:creationId xmlns:a16="http://schemas.microsoft.com/office/drawing/2014/main" id="{973E4908-2DE7-6618-3735-004EAFCCC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368" y="1198885"/>
            <a:ext cx="8040216" cy="4028175"/>
          </a:xfrm>
          <a:prstGeom prst="rect">
            <a:avLst/>
          </a:prstGeom>
        </p:spPr>
      </p:pic>
    </p:spTree>
    <p:extLst>
      <p:ext uri="{BB962C8B-B14F-4D97-AF65-F5344CB8AC3E}">
        <p14:creationId xmlns:p14="http://schemas.microsoft.com/office/powerpoint/2010/main" val="3759879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Login</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a:xfrm>
            <a:off x="5231904" y="101870"/>
            <a:ext cx="3329469" cy="221025"/>
          </a:xfrm>
        </p:spPr>
        <p:txBody>
          <a:bodyPr/>
          <a:lstStyle/>
          <a:p>
            <a:endParaRPr lang="en-US" altLang="ko-KR" dirty="0"/>
          </a:p>
          <a:p>
            <a:endParaRPr lang="en-US" altLang="ko-KR" dirty="0"/>
          </a:p>
          <a:p>
            <a:r>
              <a:rPr lang="en-US" altLang="ko-KR" dirty="0"/>
              <a:t>zookeepers</a:t>
            </a:r>
            <a:endParaRPr lang="ko-KR" altLang="en-US" dirty="0"/>
          </a:p>
          <a:p>
            <a:endParaRPr lang="ko-KR" altLang="en-US" dirty="0"/>
          </a:p>
          <a:p>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4112313130"/>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로그인 기능 구현</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a:latin typeface="+mn-ea"/>
                          <a:ea typeface="+mn-ea"/>
                        </a:rPr>
                        <a:t>Nav bar</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a:solidFill>
                            <a:schemeClr val="tx1"/>
                          </a:solidFill>
                          <a:latin typeface="+mn-ea"/>
                        </a:rPr>
                        <a:t>login</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5</a:t>
            </a:fld>
            <a:endParaRPr lang="ko-KR" altLang="en-US" sz="900" dirty="0"/>
          </a:p>
        </p:txBody>
      </p:sp>
      <p:pic>
        <p:nvPicPr>
          <p:cNvPr id="3" name="그림 2">
            <a:extLst>
              <a:ext uri="{FF2B5EF4-FFF2-40B4-BE49-F238E27FC236}">
                <a16:creationId xmlns:a16="http://schemas.microsoft.com/office/drawing/2014/main" id="{466F770C-9AAE-350D-B56C-0C4B3F03B8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59" y="1088543"/>
            <a:ext cx="8537695" cy="4248860"/>
          </a:xfrm>
          <a:prstGeom prst="rect">
            <a:avLst/>
          </a:prstGeom>
        </p:spPr>
      </p:pic>
    </p:spTree>
    <p:extLst>
      <p:ext uri="{BB962C8B-B14F-4D97-AF65-F5344CB8AC3E}">
        <p14:creationId xmlns:p14="http://schemas.microsoft.com/office/powerpoint/2010/main" val="3587303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MYPAGE</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en-US" altLang="ko-KR" dirty="0"/>
          </a:p>
          <a:p>
            <a:endParaRPr lang="en-US" altLang="ko-KR" dirty="0"/>
          </a:p>
          <a:p>
            <a:r>
              <a:rPr lang="en-US" altLang="ko-KR" dirty="0"/>
              <a:t>zookeepers</a:t>
            </a:r>
            <a:endParaRPr lang="ko-KR" altLang="en-US" dirty="0"/>
          </a:p>
          <a:p>
            <a:endParaRPr lang="ko-KR" altLang="en-US" dirty="0"/>
          </a:p>
          <a:p>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851253833"/>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마이페이지 사용자 </a:t>
                      </a:r>
                      <a:r>
                        <a:rPr lang="en-US" altLang="ko-KR" sz="800" b="0" dirty="0">
                          <a:solidFill>
                            <a:schemeClr val="tx1"/>
                          </a:solidFill>
                          <a:latin typeface="+mn-ea"/>
                          <a:ea typeface="+mn-ea"/>
                          <a:sym typeface="맑은 고딕"/>
                        </a:rPr>
                        <a:t>ID, </a:t>
                      </a:r>
                      <a:r>
                        <a:rPr lang="ko-KR" altLang="en-US" sz="800" b="0" dirty="0">
                          <a:solidFill>
                            <a:schemeClr val="tx1"/>
                          </a:solidFill>
                          <a:latin typeface="+mn-ea"/>
                          <a:ea typeface="+mn-ea"/>
                          <a:sym typeface="맑은 고딕"/>
                        </a:rPr>
                        <a:t>등급</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게시물 작성 횟수</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닉네임</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댓글 작성 횟수</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판매 횟수</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판매 등급</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이름</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변경가능</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닉네임</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전화번호</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주소 </a:t>
                      </a:r>
                      <a:endParaRPr lang="en-US" altLang="ko-KR" sz="8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등 페이지에 표출</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a:latin typeface="+mn-ea"/>
                          <a:ea typeface="+mn-ea"/>
                        </a:rPr>
                        <a:t>Nav bar</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회원 정보</a:t>
                      </a:r>
                      <a:r>
                        <a:rPr kumimoji="1" lang="en-US" altLang="ko-KR" sz="850" dirty="0">
                          <a:solidFill>
                            <a:schemeClr val="tx1"/>
                          </a:solidFill>
                          <a:latin typeface="+mn-ea"/>
                        </a:rPr>
                        <a:t>(</a:t>
                      </a:r>
                      <a:r>
                        <a:rPr kumimoji="1" lang="ko-KR" altLang="en-US" sz="850" dirty="0">
                          <a:solidFill>
                            <a:schemeClr val="tx1"/>
                          </a:solidFill>
                          <a:latin typeface="+mn-ea"/>
                        </a:rPr>
                        <a:t>수정 가능</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pic>
        <p:nvPicPr>
          <p:cNvPr id="3" name="그림 2">
            <a:extLst>
              <a:ext uri="{FF2B5EF4-FFF2-40B4-BE49-F238E27FC236}">
                <a16:creationId xmlns:a16="http://schemas.microsoft.com/office/drawing/2014/main" id="{CA05BCED-3966-46BD-E0AD-696AEDDF8F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6925"/>
            <a:ext cx="8561373" cy="4272096"/>
          </a:xfrm>
          <a:prstGeom prst="rect">
            <a:avLst/>
          </a:prstGeom>
        </p:spPr>
      </p:pic>
    </p:spTree>
    <p:extLst>
      <p:ext uri="{BB962C8B-B14F-4D97-AF65-F5344CB8AC3E}">
        <p14:creationId xmlns:p14="http://schemas.microsoft.com/office/powerpoint/2010/main" val="3581670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BOARD</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en-US" altLang="ko-KR" dirty="0"/>
          </a:p>
          <a:p>
            <a:r>
              <a:rPr lang="en-US" altLang="ko-KR" dirty="0"/>
              <a:t>zookeepers</a:t>
            </a:r>
            <a:endParaRPr lang="ko-KR" altLang="en-US" dirty="0"/>
          </a:p>
          <a:p>
            <a:endParaRPr lang="en-US" altLang="ko-KR"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718140703"/>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게시글 </a:t>
                      </a:r>
                      <a:r>
                        <a:rPr lang="ko-KR" altLang="en-US" sz="800" b="0" dirty="0" err="1">
                          <a:solidFill>
                            <a:schemeClr val="tx1"/>
                          </a:solidFill>
                          <a:latin typeface="+mn-ea"/>
                          <a:ea typeface="+mn-ea"/>
                          <a:sym typeface="맑은 고딕"/>
                        </a:rPr>
                        <a:t>페이징처리</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카테고리 별 게시글 목록</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게시글 검색 구현</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a:latin typeface="+mn-ea"/>
                          <a:ea typeface="+mn-ea"/>
                        </a:rPr>
                        <a:t>Nav bar</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게시글 목록 </a:t>
                      </a:r>
                      <a:r>
                        <a:rPr kumimoji="1" lang="en-US" altLang="ko-KR" sz="850" dirty="0">
                          <a:solidFill>
                            <a:schemeClr val="tx1"/>
                          </a:solidFill>
                          <a:latin typeface="+mn-ea"/>
                        </a:rPr>
                        <a:t>(TITLE, </a:t>
                      </a:r>
                      <a:r>
                        <a:rPr kumimoji="1" lang="ko-KR" altLang="en-US" sz="850" dirty="0">
                          <a:solidFill>
                            <a:schemeClr val="tx1"/>
                          </a:solidFill>
                          <a:latin typeface="+mn-ea"/>
                        </a:rPr>
                        <a:t>작성자</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카테고리 선택에 따른 게시글 필터 처리</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게시글 목록 </a:t>
                      </a:r>
                      <a:r>
                        <a:rPr kumimoji="1" lang="en-US" altLang="ko-KR" sz="850" dirty="0">
                          <a:solidFill>
                            <a:schemeClr val="tx1"/>
                          </a:solidFill>
                          <a:latin typeface="+mn-ea"/>
                        </a:rPr>
                        <a:t>10</a:t>
                      </a:r>
                      <a:r>
                        <a:rPr kumimoji="1" lang="ko-KR" altLang="en-US" sz="850" dirty="0">
                          <a:solidFill>
                            <a:schemeClr val="tx1"/>
                          </a:solidFill>
                          <a:latin typeface="+mn-ea"/>
                        </a:rPr>
                        <a:t>개 단위로 </a:t>
                      </a:r>
                      <a:r>
                        <a:rPr kumimoji="1" lang="ko-KR" altLang="en-US" sz="850" dirty="0" err="1">
                          <a:solidFill>
                            <a:schemeClr val="tx1"/>
                          </a:solidFill>
                          <a:latin typeface="+mn-ea"/>
                        </a:rPr>
                        <a:t>페이징</a:t>
                      </a:r>
                      <a:r>
                        <a:rPr kumimoji="1" lang="ko-KR" altLang="en-US" sz="850" dirty="0">
                          <a:solidFill>
                            <a:schemeClr val="tx1"/>
                          </a:solidFill>
                          <a:latin typeface="+mn-ea"/>
                        </a:rPr>
                        <a:t> 처리</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타이틀 </a:t>
                      </a:r>
                      <a:r>
                        <a:rPr lang="ko-KR" altLang="en-US" sz="850" b="0" dirty="0" err="1">
                          <a:latin typeface="+mn-ea"/>
                          <a:ea typeface="+mn-ea"/>
                        </a:rPr>
                        <a:t>검색바</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pic>
        <p:nvPicPr>
          <p:cNvPr id="9" name="그림 8">
            <a:extLst>
              <a:ext uri="{FF2B5EF4-FFF2-40B4-BE49-F238E27FC236}">
                <a16:creationId xmlns:a16="http://schemas.microsoft.com/office/drawing/2014/main" id="{3AC98355-4A87-D770-DD97-4E645856AF12}"/>
              </a:ext>
            </a:extLst>
          </p:cNvPr>
          <p:cNvPicPr>
            <a:picLocks noChangeAspect="1"/>
          </p:cNvPicPr>
          <p:nvPr/>
        </p:nvPicPr>
        <p:blipFill>
          <a:blip r:embed="rId2"/>
          <a:stretch>
            <a:fillRect/>
          </a:stretch>
        </p:blipFill>
        <p:spPr>
          <a:xfrm>
            <a:off x="0" y="1194103"/>
            <a:ext cx="8561373" cy="4469793"/>
          </a:xfrm>
          <a:prstGeom prst="rect">
            <a:avLst/>
          </a:prstGeom>
        </p:spPr>
      </p:pic>
    </p:spTree>
    <p:extLst>
      <p:ext uri="{BB962C8B-B14F-4D97-AF65-F5344CB8AC3E}">
        <p14:creationId xmlns:p14="http://schemas.microsoft.com/office/powerpoint/2010/main" val="1951008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err="1"/>
              <a:t>BOARD_detail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en-US" altLang="ko-KR" dirty="0"/>
          </a:p>
          <a:p>
            <a:r>
              <a:rPr lang="en-US" altLang="ko-KR" dirty="0"/>
              <a:t>zookeepers</a:t>
            </a:r>
            <a:endParaRPr lang="ko-KR" altLang="en-US" dirty="0"/>
          </a:p>
          <a:p>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918481729"/>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좌상 카테고리 표시</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타이틀</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작성자</a:t>
                      </a:r>
                      <a:r>
                        <a:rPr lang="en-US" altLang="ko-KR" sz="800" b="0" dirty="0">
                          <a:solidFill>
                            <a:schemeClr val="tx1"/>
                          </a:solidFill>
                          <a:latin typeface="+mn-ea"/>
                          <a:ea typeface="+mn-ea"/>
                          <a:sym typeface="맑은 고딕"/>
                        </a:rPr>
                        <a:t>(id), </a:t>
                      </a:r>
                      <a:r>
                        <a:rPr lang="ko-KR" altLang="en-US" sz="800" b="0" dirty="0">
                          <a:solidFill>
                            <a:schemeClr val="tx1"/>
                          </a:solidFill>
                          <a:latin typeface="+mn-ea"/>
                          <a:ea typeface="+mn-ea"/>
                          <a:sym typeface="맑은 고딕"/>
                        </a:rPr>
                        <a:t>작성자 등급</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날짜</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시간</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상세내용</a:t>
                      </a:r>
                      <a:r>
                        <a:rPr lang="en-US" altLang="ko-KR" sz="800" b="0" dirty="0">
                          <a:solidFill>
                            <a:schemeClr val="tx1"/>
                          </a:solidFill>
                          <a:latin typeface="+mn-ea"/>
                          <a:ea typeface="+mn-ea"/>
                          <a:sym typeface="맑은 고딕"/>
                        </a:rPr>
                        <a:t>,(</a:t>
                      </a:r>
                      <a:r>
                        <a:rPr lang="ko-KR" altLang="en-US" sz="800" b="0" dirty="0">
                          <a:solidFill>
                            <a:schemeClr val="tx1"/>
                          </a:solidFill>
                          <a:latin typeface="+mn-ea"/>
                          <a:ea typeface="+mn-ea"/>
                          <a:sym typeface="맑은 고딕"/>
                        </a:rPr>
                        <a:t>즉시 반영</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추천</a:t>
                      </a:r>
                      <a:r>
                        <a:rPr lang="en-US" altLang="ko-KR" sz="800" b="0" dirty="0">
                          <a:solidFill>
                            <a:schemeClr val="tx1"/>
                          </a:solidFill>
                          <a:latin typeface="+mn-ea"/>
                          <a:ea typeface="+mn-ea"/>
                          <a:sym typeface="맑은 고딕"/>
                        </a:rPr>
                        <a:t>, </a:t>
                      </a:r>
                      <a:r>
                        <a:rPr lang="ko-KR" altLang="en-US" sz="800" b="0" dirty="0" err="1">
                          <a:solidFill>
                            <a:schemeClr val="tx1"/>
                          </a:solidFill>
                          <a:latin typeface="+mn-ea"/>
                          <a:ea typeface="+mn-ea"/>
                          <a:sym typeface="맑은 고딕"/>
                        </a:rPr>
                        <a:t>비추천</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댓글</a:t>
                      </a:r>
                      <a:r>
                        <a:rPr lang="en-US" altLang="ko-KR" sz="800" b="0" dirty="0">
                          <a:solidFill>
                            <a:schemeClr val="tx1"/>
                          </a:solidFill>
                          <a:latin typeface="+mn-ea"/>
                          <a:ea typeface="+mn-ea"/>
                          <a:sym typeface="맑은 고딕"/>
                        </a:rPr>
                        <a:t>,</a:t>
                      </a:r>
                      <a:r>
                        <a:rPr lang="ko-KR" altLang="en-US" sz="800" b="0" dirty="0">
                          <a:solidFill>
                            <a:schemeClr val="tx1"/>
                          </a:solidFill>
                          <a:latin typeface="+mn-ea"/>
                          <a:ea typeface="+mn-ea"/>
                          <a:sym typeface="맑은 고딕"/>
                        </a:rPr>
                        <a:t> </a:t>
                      </a:r>
                      <a:r>
                        <a:rPr lang="ko-KR" altLang="en-US" sz="800" b="0" dirty="0" err="1">
                          <a:solidFill>
                            <a:schemeClr val="tx1"/>
                          </a:solidFill>
                          <a:latin typeface="+mn-ea"/>
                          <a:ea typeface="+mn-ea"/>
                          <a:sym typeface="맑은 고딕"/>
                        </a:rPr>
                        <a:t>대댓글</a:t>
                      </a:r>
                      <a:r>
                        <a:rPr lang="ko-KR" altLang="en-US" sz="800" b="0" dirty="0">
                          <a:solidFill>
                            <a:schemeClr val="tx1"/>
                          </a:solidFill>
                          <a:latin typeface="+mn-ea"/>
                          <a:ea typeface="+mn-ea"/>
                          <a:sym typeface="맑은 고딕"/>
                        </a:rPr>
                        <a:t> 작성 가능</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a:solidFill>
                            <a:schemeClr val="tx1"/>
                          </a:solidFill>
                          <a:latin typeface="+mn-ea"/>
                          <a:ea typeface="+mn-ea"/>
                          <a:sym typeface="맑은 고딕"/>
                        </a:rPr>
                        <a:t>대댓글은</a:t>
                      </a:r>
                      <a:r>
                        <a:rPr lang="ko-KR" altLang="en-US" sz="800" b="0" dirty="0">
                          <a:solidFill>
                            <a:schemeClr val="tx1"/>
                          </a:solidFill>
                          <a:latin typeface="+mn-ea"/>
                          <a:ea typeface="+mn-ea"/>
                          <a:sym typeface="맑은 고딕"/>
                        </a:rPr>
                        <a:t> 댓글을 클릭하면 그 밑에 작성 가능</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카테고리</a:t>
                      </a:r>
                      <a:r>
                        <a:rPr lang="en-US" altLang="ko-KR" sz="850" b="0" dirty="0">
                          <a:latin typeface="+mn-ea"/>
                          <a:ea typeface="+mn-ea"/>
                        </a:rPr>
                        <a:t>,</a:t>
                      </a:r>
                      <a:r>
                        <a:rPr lang="ko-KR" altLang="en-US" sz="850" b="0" dirty="0">
                          <a:latin typeface="+mn-ea"/>
                          <a:ea typeface="+mn-ea"/>
                        </a:rPr>
                        <a:t> </a:t>
                      </a:r>
                      <a:r>
                        <a:rPr lang="en-US" altLang="ko-KR" sz="850" b="0" dirty="0">
                          <a:latin typeface="+mn-ea"/>
                          <a:ea typeface="+mn-ea"/>
                        </a:rPr>
                        <a:t>TITLE, </a:t>
                      </a:r>
                      <a:r>
                        <a:rPr lang="ko-KR" altLang="en-US" sz="850" b="0" dirty="0">
                          <a:latin typeface="+mn-ea"/>
                          <a:ea typeface="+mn-ea"/>
                        </a:rPr>
                        <a:t>작성자</a:t>
                      </a:r>
                      <a:r>
                        <a:rPr lang="en-US" altLang="ko-KR" sz="850" b="0" dirty="0">
                          <a:latin typeface="+mn-ea"/>
                          <a:ea typeface="+mn-ea"/>
                        </a:rPr>
                        <a:t>, </a:t>
                      </a:r>
                      <a:r>
                        <a:rPr lang="ko-KR" altLang="en-US" sz="850" b="0" dirty="0">
                          <a:latin typeface="+mn-ea"/>
                          <a:ea typeface="+mn-ea"/>
                        </a:rPr>
                        <a:t>등급</a:t>
                      </a:r>
                      <a:r>
                        <a:rPr lang="en-US" altLang="ko-KR" sz="850" b="0" dirty="0">
                          <a:latin typeface="+mn-ea"/>
                          <a:ea typeface="+mn-ea"/>
                        </a:rPr>
                        <a:t>, DETAIL, </a:t>
                      </a:r>
                      <a:r>
                        <a:rPr lang="ko-KR" altLang="en-US" sz="850" b="0" dirty="0">
                          <a:latin typeface="+mn-ea"/>
                          <a:ea typeface="+mn-ea"/>
                        </a:rPr>
                        <a:t>추천</a:t>
                      </a:r>
                      <a:r>
                        <a:rPr lang="en-US" altLang="ko-KR" sz="850" b="0" dirty="0">
                          <a:latin typeface="+mn-ea"/>
                          <a:ea typeface="+mn-ea"/>
                        </a:rPr>
                        <a:t>, </a:t>
                      </a:r>
                      <a:r>
                        <a:rPr lang="ko-KR" altLang="en-US" sz="850" b="0" dirty="0" err="1">
                          <a:latin typeface="+mn-ea"/>
                          <a:ea typeface="+mn-ea"/>
                        </a:rPr>
                        <a:t>비추천</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작성 날짜</a:t>
                      </a:r>
                      <a:r>
                        <a:rPr kumimoji="1" lang="en-US" altLang="ko-KR" sz="850" dirty="0">
                          <a:solidFill>
                            <a:schemeClr val="tx1"/>
                          </a:solidFill>
                          <a:latin typeface="+mn-ea"/>
                        </a:rPr>
                        <a:t>, </a:t>
                      </a:r>
                      <a:r>
                        <a:rPr kumimoji="1" lang="ko-KR" altLang="en-US" sz="850" dirty="0">
                          <a:solidFill>
                            <a:schemeClr val="tx1"/>
                          </a:solidFill>
                          <a:latin typeface="+mn-ea"/>
                        </a:rPr>
                        <a:t>시간</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댓글</a:t>
                      </a:r>
                      <a:r>
                        <a:rPr lang="en-US" altLang="ko-KR" sz="850" b="0" dirty="0">
                          <a:latin typeface="+mn-ea"/>
                          <a:ea typeface="+mn-ea"/>
                        </a:rPr>
                        <a:t>, </a:t>
                      </a:r>
                      <a:r>
                        <a:rPr lang="ko-KR" altLang="en-US" sz="850" b="0" dirty="0" err="1">
                          <a:latin typeface="+mn-ea"/>
                          <a:ea typeface="+mn-ea"/>
                        </a:rPr>
                        <a:t>대댓글</a:t>
                      </a:r>
                      <a:r>
                        <a:rPr lang="ko-KR" altLang="en-US" sz="850" b="0" dirty="0">
                          <a:latin typeface="+mn-ea"/>
                          <a:ea typeface="+mn-ea"/>
                        </a:rPr>
                        <a:t> 작성</a:t>
                      </a: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8</a:t>
            </a:fld>
            <a:endParaRPr lang="ko-KR" altLang="en-US" sz="900" dirty="0"/>
          </a:p>
        </p:txBody>
      </p:sp>
      <p:pic>
        <p:nvPicPr>
          <p:cNvPr id="3" name="그림 2">
            <a:extLst>
              <a:ext uri="{FF2B5EF4-FFF2-40B4-BE49-F238E27FC236}">
                <a16:creationId xmlns:a16="http://schemas.microsoft.com/office/drawing/2014/main" id="{401D2766-0428-9D60-86D7-06878CFA2F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4061"/>
            <a:ext cx="8561373" cy="4277823"/>
          </a:xfrm>
          <a:prstGeom prst="rect">
            <a:avLst/>
          </a:prstGeom>
        </p:spPr>
      </p:pic>
    </p:spTree>
    <p:extLst>
      <p:ext uri="{BB962C8B-B14F-4D97-AF65-F5344CB8AC3E}">
        <p14:creationId xmlns:p14="http://schemas.microsoft.com/office/powerpoint/2010/main" val="3017830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TRADEBOARD</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en-US" altLang="ko-KR" dirty="0"/>
          </a:p>
          <a:p>
            <a:r>
              <a:rPr lang="en-US" altLang="ko-KR" dirty="0"/>
              <a:t>zookeepers</a:t>
            </a:r>
            <a:endParaRPr lang="ko-KR" altLang="en-US" dirty="0"/>
          </a:p>
          <a:p>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46107679"/>
              </p:ext>
            </p:extLst>
          </p:nvPr>
        </p:nvGraphicFramePr>
        <p:xfrm>
          <a:off x="8688288" y="476672"/>
          <a:ext cx="3384376" cy="281770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게시글 </a:t>
                      </a:r>
                      <a:r>
                        <a:rPr lang="ko-KR" altLang="en-US" sz="800" b="0" dirty="0" err="1">
                          <a:solidFill>
                            <a:schemeClr val="tx1"/>
                          </a:solidFill>
                          <a:latin typeface="+mn-ea"/>
                          <a:ea typeface="+mn-ea"/>
                          <a:sym typeface="맑은 고딕"/>
                        </a:rPr>
                        <a:t>페이징처리</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카테고리 별 </a:t>
                      </a:r>
                      <a:r>
                        <a:rPr lang="ko-KR" altLang="en-US" sz="800" b="0" dirty="0" err="1">
                          <a:solidFill>
                            <a:schemeClr val="tx1"/>
                          </a:solidFill>
                          <a:latin typeface="+mn-ea"/>
                          <a:ea typeface="+mn-ea"/>
                          <a:sym typeface="맑은 고딕"/>
                        </a:rPr>
                        <a:t>판매글</a:t>
                      </a:r>
                      <a:r>
                        <a:rPr lang="ko-KR" altLang="en-US" sz="800" b="0" dirty="0">
                          <a:solidFill>
                            <a:schemeClr val="tx1"/>
                          </a:solidFill>
                          <a:latin typeface="+mn-ea"/>
                          <a:ea typeface="+mn-ea"/>
                          <a:sym typeface="맑은 고딕"/>
                        </a:rPr>
                        <a:t> 목록</a:t>
                      </a:r>
                      <a:r>
                        <a:rPr lang="en-US" altLang="ko-KR" sz="800" b="0" dirty="0">
                          <a:solidFill>
                            <a:schemeClr val="tx1"/>
                          </a:solidFill>
                          <a:latin typeface="+mn-ea"/>
                          <a:ea typeface="+mn-ea"/>
                          <a:sym typeface="맑은 고딕"/>
                        </a:rPr>
                        <a:t>, </a:t>
                      </a:r>
                      <a:r>
                        <a:rPr lang="ko-KR" altLang="en-US" sz="800" b="0" dirty="0" err="1">
                          <a:solidFill>
                            <a:schemeClr val="tx1"/>
                          </a:solidFill>
                          <a:latin typeface="+mn-ea"/>
                          <a:ea typeface="+mn-ea"/>
                          <a:sym typeface="맑은 고딕"/>
                        </a:rPr>
                        <a:t>판매글</a:t>
                      </a:r>
                      <a:r>
                        <a:rPr lang="ko-KR" altLang="en-US" sz="800" b="0" dirty="0">
                          <a:solidFill>
                            <a:schemeClr val="tx1"/>
                          </a:solidFill>
                          <a:latin typeface="+mn-ea"/>
                          <a:ea typeface="+mn-ea"/>
                          <a:sym typeface="맑은 고딕"/>
                        </a:rPr>
                        <a:t> 검색 구현</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게시글 별 타이틀</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가격</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판매상태</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작성자 표출</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322995">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a:latin typeface="+mn-ea"/>
                          <a:ea typeface="+mn-ea"/>
                        </a:rPr>
                        <a:t>Nav bar</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a:solidFill>
                            <a:schemeClr val="tx1"/>
                          </a:solidFill>
                          <a:latin typeface="+mn-ea"/>
                        </a:rPr>
                        <a:t>판매글</a:t>
                      </a:r>
                      <a:r>
                        <a:rPr kumimoji="1" lang="ko-KR" altLang="en-US" sz="850" dirty="0">
                          <a:solidFill>
                            <a:schemeClr val="tx1"/>
                          </a:solidFill>
                          <a:latin typeface="+mn-ea"/>
                        </a:rPr>
                        <a:t> 목록 </a:t>
                      </a:r>
                      <a:r>
                        <a:rPr kumimoji="1" lang="en-US" altLang="ko-KR" sz="850" dirty="0">
                          <a:solidFill>
                            <a:schemeClr val="tx1"/>
                          </a:solidFill>
                          <a:latin typeface="+mn-ea"/>
                        </a:rPr>
                        <a:t>(title, price, </a:t>
                      </a:r>
                      <a:r>
                        <a:rPr kumimoji="1" lang="en-US" altLang="ko-KR" sz="850" dirty="0" err="1">
                          <a:solidFill>
                            <a:schemeClr val="tx1"/>
                          </a:solidFill>
                          <a:latin typeface="+mn-ea"/>
                        </a:rPr>
                        <a:t>statuss</a:t>
                      </a:r>
                      <a:r>
                        <a:rPr kumimoji="1" lang="en-US" altLang="ko-KR" sz="850" dirty="0">
                          <a:solidFill>
                            <a:schemeClr val="tx1"/>
                          </a:solidFill>
                          <a:latin typeface="+mn-ea"/>
                        </a:rPr>
                        <a:t>, writer)</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카테고리 선택에 따른 게시글 필터 처리</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게시글 목록 </a:t>
                      </a:r>
                      <a:r>
                        <a:rPr kumimoji="1" lang="en-US" altLang="ko-KR" sz="850" dirty="0">
                          <a:solidFill>
                            <a:schemeClr val="tx1"/>
                          </a:solidFill>
                          <a:latin typeface="+mn-ea"/>
                        </a:rPr>
                        <a:t>10</a:t>
                      </a:r>
                      <a:r>
                        <a:rPr kumimoji="1" lang="ko-KR" altLang="en-US" sz="850" dirty="0">
                          <a:solidFill>
                            <a:schemeClr val="tx1"/>
                          </a:solidFill>
                          <a:latin typeface="+mn-ea"/>
                        </a:rPr>
                        <a:t>개 단위로 </a:t>
                      </a:r>
                      <a:r>
                        <a:rPr kumimoji="1" lang="ko-KR" altLang="en-US" sz="850" dirty="0" err="1">
                          <a:solidFill>
                            <a:schemeClr val="tx1"/>
                          </a:solidFill>
                          <a:latin typeface="+mn-ea"/>
                        </a:rPr>
                        <a:t>페이징</a:t>
                      </a:r>
                      <a:r>
                        <a:rPr kumimoji="1" lang="ko-KR" altLang="en-US" sz="850" dirty="0">
                          <a:solidFill>
                            <a:schemeClr val="tx1"/>
                          </a:solidFill>
                          <a:latin typeface="+mn-ea"/>
                        </a:rPr>
                        <a:t> 처리</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타이틀 </a:t>
                      </a:r>
                      <a:r>
                        <a:rPr lang="ko-KR" altLang="en-US" sz="850" b="0" dirty="0" err="1">
                          <a:latin typeface="+mn-ea"/>
                          <a:ea typeface="+mn-ea"/>
                        </a:rPr>
                        <a:t>검색바</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9</a:t>
            </a:fld>
            <a:endParaRPr lang="ko-KR" altLang="en-US" sz="900" dirty="0"/>
          </a:p>
        </p:txBody>
      </p:sp>
      <p:pic>
        <p:nvPicPr>
          <p:cNvPr id="3" name="그림 2">
            <a:extLst>
              <a:ext uri="{FF2B5EF4-FFF2-40B4-BE49-F238E27FC236}">
                <a16:creationId xmlns:a16="http://schemas.microsoft.com/office/drawing/2014/main" id="{082E1012-27A1-EAE2-81E9-FF0B37E1A6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89870"/>
            <a:ext cx="8539361" cy="4278260"/>
          </a:xfrm>
          <a:prstGeom prst="rect">
            <a:avLst/>
          </a:prstGeom>
        </p:spPr>
      </p:pic>
    </p:spTree>
    <p:extLst>
      <p:ext uri="{BB962C8B-B14F-4D97-AF65-F5344CB8AC3E}">
        <p14:creationId xmlns:p14="http://schemas.microsoft.com/office/powerpoint/2010/main" val="149954917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5951</TotalTime>
  <Words>516</Words>
  <Application>Microsoft Office PowerPoint</Application>
  <PresentationFormat>와이드스크린</PresentationFormat>
  <Paragraphs>175</Paragraphs>
  <Slides>11</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11</vt:i4>
      </vt:variant>
    </vt:vector>
  </HeadingPairs>
  <TitlesOfParts>
    <vt:vector size="16" baseType="lpstr">
      <vt:lpstr>SF Pro Text Medium</vt:lpstr>
      <vt:lpstr>SF Pro Text Regular</vt:lpstr>
      <vt:lpstr>맑은 고딕</vt:lpstr>
      <vt:lpstr>Arial</vt:lpstr>
      <vt:lpstr>Office 테마</vt:lpstr>
      <vt:lpstr>Zookeepers 화면설계서</vt:lpstr>
      <vt:lpstr>History</vt:lpstr>
      <vt:lpstr>서비스 개요</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홍 은주</cp:lastModifiedBy>
  <cp:revision>104</cp:revision>
  <cp:lastPrinted>2019-05-29T05:54:36Z</cp:lastPrinted>
  <dcterms:created xsi:type="dcterms:W3CDTF">2019-03-11T07:43:12Z</dcterms:created>
  <dcterms:modified xsi:type="dcterms:W3CDTF">2022-11-10T08:50:38Z</dcterms:modified>
</cp:coreProperties>
</file>