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1" r:id="rId4"/>
    <p:sldId id="270" r:id="rId5"/>
    <p:sldId id="271" r:id="rId6"/>
    <p:sldId id="272" r:id="rId7"/>
    <p:sldId id="278" r:id="rId8"/>
    <p:sldId id="273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5" autoAdjust="0"/>
    <p:restoredTop sz="70013" autoAdjust="0"/>
  </p:normalViewPr>
  <p:slideViewPr>
    <p:cSldViewPr snapToGrid="0">
      <p:cViewPr varScale="1">
        <p:scale>
          <a:sx n="43" d="100"/>
          <a:sy n="43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937FB-394D-4437-94B6-5B38F5B5D972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52752-F12A-4471-982A-FC6C9CE39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그래프란 수학적 정의로 객체들의 쌍들이 서로 연관되어 객체의 집합을 이루는 구조를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연결되어 있는 </a:t>
            </a:r>
            <a:r>
              <a:rPr lang="ko-KR" altLang="en-US" dirty="0" err="1"/>
              <a:t>객체간의</a:t>
            </a:r>
            <a:r>
              <a:rPr lang="ko-KR" altLang="en-US" dirty="0"/>
              <a:t> 관계를 표현할 수 있는 자료 구조를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예로는 도시를 연결하는 도로망</a:t>
            </a:r>
            <a:r>
              <a:rPr lang="en-US" altLang="ko-KR" dirty="0"/>
              <a:t>, </a:t>
            </a:r>
            <a:r>
              <a:rPr lang="ko-KR" altLang="en-US" dirty="0"/>
              <a:t>웹사이트의 링크 관계 같은 것을 생각하시면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47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그래프를 구현하는 방법은 일반적으로 </a:t>
            </a:r>
            <a:r>
              <a:rPr lang="ko-KR" altLang="en-US" dirty="0"/>
              <a:t>인접리스트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와 </a:t>
            </a:r>
            <a:r>
              <a:rPr lang="ko-KR" altLang="en-US" dirty="0"/>
              <a:t>인접행렬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 방식이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 두가지 방식은 서로 정 반대의 특징을 갖기 때문에 한 방식의 장점이 다른 방식의 단점이 되는 경우가 나온다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고로 구현하려는 알고리즘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그래프의 종류에 따라 적절하게 사용하여야 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우선 인접 리스트에 대해 알아볼 것이다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이와 같은 그래프가 있을 때 각 정점의 인접 정점을 연결리스트로 표현한 것이 인접리스트이다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-apple-system"/>
              </a:rPr>
              <a:t>인접리스트의 장점은 정점의 번호를 알면 인접 정점을 쉽게 구할 수 있다는 점이다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인접 행렬은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N x 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불리언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행렬로 행렬의 값이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라면 간선이 있다는 것을 의미한다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인접 행렬은 간선과 관련없이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공간복잡도가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O(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정점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^2)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으로 일반적인 그래프 알고리즘에서 잘 사용하지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또한 인접 정점을 찾기 위해서는 모든 정점을 순회해야 한다는 단점이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4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방금 이야기만 듣는다면 인접 행렬은 정말 쓸모없는 쓰레기이다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그럼 언제 인접 리스트를 사용하고 언제 인접 정점을 사용해야 하는지 알아볼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우선 간선이 많으면 인접행렬을 사용해야한다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왜냐하면 인접행렬은 간선의 영향을 적게 받기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그리고 정점이 많으면 인접 리스트를 사용해야한다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왜냐하면 인접 행렬은 정점이 많을 수록 시공간 복잡도가 증가하기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그리고 두 정점을  연결하는 간선을 조회해야 하는 경우에는 인접 행렬을 사용해야한다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왜냐하면 두 정점의 좌표를 알기 때문에 간선을 조회할 때 드는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시간복잡도가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상수시간이기 때문이다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그리고 정점을 모두 순회 하거나 대부분의 그래프 알고리즘을 풀 때는 일반적으로 인접 리스트가 좋다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왜냐하면 인접 행렬의 시간 복잡도는 정점의 제곱인데 인접리스트의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시간복잡도는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정점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+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간선이기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820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52752-F12A-4471-982A-FC6C9CE39B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F1B30-4BFF-4E31-A6E7-403C3D6FA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C57468-5773-48B7-922B-3310BDC5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6C06F-147E-4FDA-B8CA-6493E4A6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C83F4-4F9C-4577-A7AD-6B625CA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1BE5F-B9F5-4B68-AC40-F44C919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F808-373E-4837-8766-1D4D184E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BAE42-4755-42AF-AFC0-C668598E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000D-DF01-4344-BE74-72FC23DD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45C5C-9B74-4C93-81F2-76C9DC7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6C007-A6DB-48E5-9D56-0C089D52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0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FCF763-D70D-48E8-A2BD-212A1C784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E7A2-3BA0-4705-9D23-D6268390B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56A20-296E-4F36-9872-B56AD0B3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B60E7-A936-4D69-A04A-908A61A9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174E7-F084-420E-8C00-63F2E97F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3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2E071-8355-479F-9E21-938732C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EC4B4-36FB-4C58-BF37-44B63C31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9F305-683B-4424-8B54-D24E9865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16344-34DA-4113-8DF7-CAAFE257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72CFC-757F-417B-BFDD-0A033B2C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0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D462-724D-4EEB-B9F6-603C10EC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836866-98AF-437B-B74E-83FBD800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18485-AF77-4A70-AD3D-A20F70A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805F2-CAA4-40B4-A2DA-ABCA457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7EF74-BC1A-4F65-8E34-719A3FF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8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E432-AB69-4409-AEF6-51A14A5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2212-2195-499B-B632-45C62B88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B74BE3-A805-4FD2-90DD-318F34D5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4D0D3-B5E3-45F2-B9B8-FA2025FE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D2E6C-6877-4883-AA1A-CF96EBB3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85864-B955-4357-8F94-CEE0A5A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199F-63B5-4C69-8F5F-F4A51022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4E6C-DB48-426F-9C45-476FBD32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B9074-8E12-4753-890C-07E3ED700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63F72-5182-46D2-B3D2-78A40AD3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4B6D1-BC69-4A6D-B762-EB01267A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C60898-6620-44F0-8054-0BA823D8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87A0B-B812-46D9-ACAA-CCD54DDE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9661B-C53A-40C0-AB49-0127BA02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1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24BC-6BC9-49A0-A122-7E23CB1D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A5862-EBD2-4E20-8D82-CAB30CE4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55038D-1A62-4E2C-BFC3-163D7E72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14BE60-2FCC-44A0-AE40-ED1701F3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ECE463-62A5-4B09-A97D-B7CB3B07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457B8-26AD-4703-B415-56077EEF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4CC98-0270-4B3C-86E6-BD6718E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D6BF3-A995-4681-89AD-F094F40F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729D8-4A5C-4000-A7F6-0DAADE11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57D84-452D-4DEE-B883-2B55BE60C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07270-F9CF-4054-8AF1-031349B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4BB2C-F877-4C7A-8E5A-2BED4EE4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88BC7-D6C7-487D-B222-14EA712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491A3-512B-4A27-86FC-14B31535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B1AAA-4C16-40E0-9E19-87AA394E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B88CC-2350-4A3F-853F-E090FD2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80C4A-41B9-4EDA-B4FD-8E00FBE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C73B-7AD4-4BE5-BAEB-72E5C463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126F7-9004-4493-A8FA-EA854F43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03A5A-F302-47D3-B6CC-13B75CC5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37D7-F408-4B69-93C2-2384AC634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AA79D-F44D-4DB1-B377-1DBFD12A2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7A9C-3629-4C00-B345-D33EEDCBC4E7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9CA20-0402-4DE2-B389-D47A656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270CB-D28A-4C12-B0F4-22713376F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9C78-704A-43D1-9E8E-D17A279E47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3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C85-9286-48A3-BBC5-89B586F4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683"/>
            <a:ext cx="9144000" cy="2387600"/>
          </a:xfrm>
        </p:spPr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CB4667-0DFC-4253-9DFF-AD85197E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0320" y="5945823"/>
            <a:ext cx="1780032" cy="41148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신범철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D5CB9-E1CE-4625-9C20-6EEF3EA8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650D3-EC94-4671-A059-6ABE987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496"/>
            <a:ext cx="10515600" cy="53343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Graph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Graph </a:t>
            </a:r>
            <a:r>
              <a:rPr lang="ko-KR" altLang="en-US" dirty="0"/>
              <a:t>구성요소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Graph vs Tree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그래프 구현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인접 리스트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인접 행렬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인접 리스트 </a:t>
            </a:r>
            <a:r>
              <a:rPr lang="en-US" altLang="ko-KR" dirty="0"/>
              <a:t>vs </a:t>
            </a:r>
            <a:r>
              <a:rPr lang="ko-KR" altLang="en-US" dirty="0"/>
              <a:t>인접 행렬</a:t>
            </a:r>
            <a:endParaRPr lang="en-US" altLang="ko-KR" dirty="0"/>
          </a:p>
          <a:p>
            <a:pPr lvl="1"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DFS vs BFS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7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Graph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A57247-088B-4C65-9C59-5A819C67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618" y="1548075"/>
            <a:ext cx="5401429" cy="4982270"/>
          </a:xfrm>
          <a:prstGeom prst="rect">
            <a:avLst/>
          </a:prstGeom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9D0C34D5-058D-4DCA-93AD-48F1CBCF4B14}"/>
              </a:ext>
            </a:extLst>
          </p:cNvPr>
          <p:cNvSpPr/>
          <p:nvPr/>
        </p:nvSpPr>
        <p:spPr>
          <a:xfrm>
            <a:off x="5334001" y="327655"/>
            <a:ext cx="6528486" cy="3101345"/>
          </a:xfrm>
          <a:prstGeom prst="wedgeEllipseCallout">
            <a:avLst>
              <a:gd name="adj1" fmla="val -42824"/>
              <a:gd name="adj2" fmla="val 398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연결되어 있는 </a:t>
            </a:r>
            <a:r>
              <a:rPr lang="ko-KR" altLang="en-US" sz="3200" b="1" dirty="0" err="1"/>
              <a:t>객체간의</a:t>
            </a:r>
            <a:r>
              <a:rPr lang="ko-KR" altLang="en-US" sz="3200" b="1" dirty="0"/>
              <a:t> 관계를 표현할 수 있는 자료 구조</a:t>
            </a:r>
          </a:p>
        </p:txBody>
      </p:sp>
    </p:spTree>
    <p:extLst>
      <p:ext uri="{BB962C8B-B14F-4D97-AF65-F5344CB8AC3E}">
        <p14:creationId xmlns:p14="http://schemas.microsoft.com/office/powerpoint/2010/main" val="4838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ADB91B-3ABB-46D7-BE6A-5D80743A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2" y="1434563"/>
            <a:ext cx="5401429" cy="49822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ADFE99A-EA95-4606-9044-A86257AFB3FE}"/>
              </a:ext>
            </a:extLst>
          </p:cNvPr>
          <p:cNvSpPr/>
          <p:nvPr/>
        </p:nvSpPr>
        <p:spPr>
          <a:xfrm>
            <a:off x="2674694" y="1749155"/>
            <a:ext cx="1676400" cy="35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Node/Vertex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Graph</a:t>
            </a:r>
            <a:r>
              <a:rPr lang="ko-KR" altLang="en-US" dirty="0"/>
              <a:t> 구성 요소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4B8552B6-9B22-4150-A3F5-71B77E8473DC}"/>
              </a:ext>
            </a:extLst>
          </p:cNvPr>
          <p:cNvSpPr/>
          <p:nvPr/>
        </p:nvSpPr>
        <p:spPr>
          <a:xfrm>
            <a:off x="7281332" y="366197"/>
            <a:ext cx="4487335" cy="2842054"/>
          </a:xfrm>
          <a:prstGeom prst="wedgeRoundRectCallout">
            <a:avLst>
              <a:gd name="adj1" fmla="val -115317"/>
              <a:gd name="adj2" fmla="val 7492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  </a:t>
            </a:r>
            <a:r>
              <a:rPr lang="ko-KR" altLang="en-US" sz="2400" b="1" dirty="0">
                <a:solidFill>
                  <a:srgbClr val="000000"/>
                </a:solidFill>
                <a:latin typeface="-apple-system"/>
              </a:rPr>
              <a:t>그래프에서 위치를 의미한다</a:t>
            </a:r>
            <a:r>
              <a:rPr lang="en-US" altLang="ko-KR" sz="2400" b="1" dirty="0">
                <a:solidFill>
                  <a:srgbClr val="000000"/>
                </a:solidFill>
                <a:latin typeface="-apple-system"/>
              </a:rPr>
              <a:t>.</a:t>
            </a:r>
            <a:endParaRPr lang="en-US" altLang="ko-KR" sz="24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9BF0FA1A-675E-4793-BC57-A1E9E067F9C1}"/>
              </a:ext>
            </a:extLst>
          </p:cNvPr>
          <p:cNvSpPr/>
          <p:nvPr/>
        </p:nvSpPr>
        <p:spPr>
          <a:xfrm>
            <a:off x="7281332" y="2026373"/>
            <a:ext cx="4487335" cy="2842054"/>
          </a:xfrm>
          <a:prstGeom prst="wedgeRoundRectCallout">
            <a:avLst>
              <a:gd name="adj1" fmla="val -107392"/>
              <a:gd name="adj2" fmla="val -11574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그래프에서 위치 간의 관계를 의미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즉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각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정점를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연결하는 선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58C8D4F-9C47-4A37-BF0F-F811ADDDAD0F}"/>
              </a:ext>
            </a:extLst>
          </p:cNvPr>
          <p:cNvSpPr/>
          <p:nvPr/>
        </p:nvSpPr>
        <p:spPr>
          <a:xfrm>
            <a:off x="7281332" y="3064566"/>
            <a:ext cx="4487335" cy="2842054"/>
          </a:xfrm>
          <a:prstGeom prst="wedgeRoundRectCallout">
            <a:avLst>
              <a:gd name="adj1" fmla="val -121355"/>
              <a:gd name="adj2" fmla="val 3668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인접 정점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간선의 의해 연결된 정점을 의미한다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D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의 인접 정점은 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A, C</a:t>
            </a:r>
            <a:r>
              <a:rPr lang="ko-KR" altLang="en-US" sz="2400" dirty="0">
                <a:solidFill>
                  <a:srgbClr val="000000"/>
                </a:solidFill>
                <a:latin typeface="-apple-system"/>
              </a:rPr>
              <a:t>이다</a:t>
            </a:r>
            <a:r>
              <a:rPr lang="en-US" altLang="ko-KR" sz="2400" dirty="0">
                <a:solidFill>
                  <a:srgbClr val="000000"/>
                </a:solidFill>
                <a:latin typeface="-apple-system"/>
              </a:rPr>
              <a:t>.</a:t>
            </a:r>
            <a:endParaRPr lang="ko-KR" alt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038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222512"/>
            <a:ext cx="10515600" cy="1325563"/>
          </a:xfrm>
        </p:spPr>
        <p:txBody>
          <a:bodyPr/>
          <a:lstStyle/>
          <a:p>
            <a:r>
              <a:rPr lang="en-US" altLang="ko-KR" dirty="0"/>
              <a:t>Graph vs Tree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A99B28-6B84-4ED4-A0DE-EFDDB30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331" y="1548075"/>
            <a:ext cx="6446847" cy="489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2860"/>
            <a:ext cx="10581838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그래프 구현 </a:t>
            </a:r>
            <a:r>
              <a:rPr lang="en-US" altLang="ko-KR" sz="4000" dirty="0"/>
              <a:t>– </a:t>
            </a:r>
            <a:r>
              <a:rPr lang="ko-KR" altLang="en-US" sz="4000" dirty="0"/>
              <a:t>인접 리스트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E06271-96C0-4F55-A6E4-DE27D58B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62" y="2458995"/>
            <a:ext cx="5133357" cy="3108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0A1310-7CF7-4DB8-855A-AB76BFC1A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195" y="2183982"/>
            <a:ext cx="424874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2860"/>
            <a:ext cx="10581838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그래프 구현 </a:t>
            </a:r>
            <a:r>
              <a:rPr lang="en-US" altLang="ko-KR" sz="4000" dirty="0"/>
              <a:t>– </a:t>
            </a:r>
            <a:r>
              <a:rPr lang="ko-KR" altLang="en-US" sz="4000" dirty="0"/>
              <a:t>인접 행렬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E06271-96C0-4F55-A6E4-DE27D58B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62" y="2458995"/>
            <a:ext cx="5133357" cy="31080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84918B-46EA-4BEE-8B1E-7EA36BDE9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269" y="1937742"/>
            <a:ext cx="4291069" cy="41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2860"/>
            <a:ext cx="10581838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인점</a:t>
            </a:r>
            <a:r>
              <a:rPr lang="ko-KR" altLang="en-US" sz="4000" dirty="0"/>
              <a:t> 리스트 </a:t>
            </a:r>
            <a:r>
              <a:rPr lang="en-US" altLang="ko-KR" sz="4000" dirty="0"/>
              <a:t>vs </a:t>
            </a:r>
            <a:r>
              <a:rPr lang="ko-KR" altLang="en-US" sz="4000" dirty="0"/>
              <a:t>인접 행렬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3D278B-4727-44C6-A18C-EB149E57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37735"/>
            <a:ext cx="4248743" cy="3658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DC632F-F574-4AE0-8707-794000BD3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751" y="1691496"/>
            <a:ext cx="4291069" cy="4150587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424C094-0799-4644-B0CE-D68455CA48B9}"/>
              </a:ext>
            </a:extLst>
          </p:cNvPr>
          <p:cNvSpPr/>
          <p:nvPr/>
        </p:nvSpPr>
        <p:spPr>
          <a:xfrm>
            <a:off x="4820243" y="1691496"/>
            <a:ext cx="2338840" cy="132556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간선이 많으면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840FE8AC-037E-45E7-AEBB-C7551198D2B2}"/>
              </a:ext>
            </a:extLst>
          </p:cNvPr>
          <p:cNvSpPr/>
          <p:nvPr/>
        </p:nvSpPr>
        <p:spPr>
          <a:xfrm>
            <a:off x="4820243" y="2991079"/>
            <a:ext cx="2338840" cy="1131976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정점이 많으면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3B98D69-FC6F-48A7-813B-6A8F56AC49BD}"/>
              </a:ext>
            </a:extLst>
          </p:cNvPr>
          <p:cNvSpPr/>
          <p:nvPr/>
        </p:nvSpPr>
        <p:spPr>
          <a:xfrm>
            <a:off x="4828255" y="4188433"/>
            <a:ext cx="2338840" cy="132556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두 정점을 연결하는 간선 조회</a:t>
            </a: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15A8E17E-8160-476F-994D-704268FA710D}"/>
              </a:ext>
            </a:extLst>
          </p:cNvPr>
          <p:cNvSpPr/>
          <p:nvPr/>
        </p:nvSpPr>
        <p:spPr>
          <a:xfrm>
            <a:off x="4692999" y="5563164"/>
            <a:ext cx="2338840" cy="1131976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정점 모두 순회</a:t>
            </a:r>
          </a:p>
        </p:txBody>
      </p:sp>
    </p:spTree>
    <p:extLst>
      <p:ext uri="{BB962C8B-B14F-4D97-AF65-F5344CB8AC3E}">
        <p14:creationId xmlns:p14="http://schemas.microsoft.com/office/powerpoint/2010/main" val="41581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6E3D9-C2B7-45CF-A682-4F90C044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62860"/>
            <a:ext cx="10581838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DFS vs BFS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6947FD-643B-4A91-9AB9-603534786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81" y="1394294"/>
            <a:ext cx="7631076" cy="3172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8F7FD-143A-42DF-9807-5418475F58EA}"/>
              </a:ext>
            </a:extLst>
          </p:cNvPr>
          <p:cNvSpPr txBox="1"/>
          <p:nvPr/>
        </p:nvSpPr>
        <p:spPr>
          <a:xfrm>
            <a:off x="1666936" y="4490450"/>
            <a:ext cx="4195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</a:t>
            </a:r>
            <a:r>
              <a:rPr lang="en-US" altLang="ko-KR" dirty="0"/>
              <a:t>: </a:t>
            </a:r>
            <a:r>
              <a:rPr lang="ko-KR" altLang="en-US" dirty="0"/>
              <a:t>출발 노드에서 다음 </a:t>
            </a:r>
            <a:r>
              <a:rPr lang="ko-KR" altLang="en-US" dirty="0" err="1"/>
              <a:t>브랜치로</a:t>
            </a:r>
            <a:r>
              <a:rPr lang="ko-KR" altLang="en-US" dirty="0"/>
              <a:t> 넘어가기 전에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ko-KR" altLang="en-US" dirty="0" err="1"/>
              <a:t>브랜치를</a:t>
            </a:r>
            <a:r>
              <a:rPr lang="ko-KR" altLang="en-US" dirty="0"/>
              <a:t> 모두 탐색하는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 방법 </a:t>
            </a:r>
            <a:r>
              <a:rPr lang="en-US" altLang="ko-KR" dirty="0"/>
              <a:t>: </a:t>
            </a:r>
            <a:r>
              <a:rPr lang="ko-KR" altLang="en-US" dirty="0"/>
              <a:t>스택 또는 재귀함수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사용하는 경우 </a:t>
            </a:r>
            <a:r>
              <a:rPr lang="en-US" altLang="ko-KR" dirty="0"/>
              <a:t>: </a:t>
            </a:r>
            <a:r>
              <a:rPr lang="ko-KR" altLang="en-US" dirty="0"/>
              <a:t>모든 경로를 </a:t>
            </a:r>
            <a:r>
              <a:rPr lang="ko-KR" altLang="en-US" dirty="0" err="1"/>
              <a:t>방문해야하는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순환 탐지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FF619-1E0D-4BCC-9D47-3E3DC13C6BE0}"/>
              </a:ext>
            </a:extLst>
          </p:cNvPr>
          <p:cNvSpPr txBox="1"/>
          <p:nvPr/>
        </p:nvSpPr>
        <p:spPr>
          <a:xfrm>
            <a:off x="6329583" y="4480442"/>
            <a:ext cx="4195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</a:t>
            </a:r>
            <a:r>
              <a:rPr lang="en-US" altLang="ko-KR" dirty="0"/>
              <a:t>: </a:t>
            </a:r>
            <a:r>
              <a:rPr lang="ko-KR" altLang="en-US" dirty="0"/>
              <a:t>출발 노드에서 인접한 노드부터 먼저 탐색하는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 방법 </a:t>
            </a:r>
            <a:r>
              <a:rPr lang="en-US" altLang="ko-KR" dirty="0"/>
              <a:t>: </a:t>
            </a:r>
            <a:r>
              <a:rPr lang="ko-KR" altLang="en-US" dirty="0"/>
              <a:t>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사용하는 경우 </a:t>
            </a:r>
            <a:r>
              <a:rPr lang="en-US" altLang="ko-KR" dirty="0"/>
              <a:t>: </a:t>
            </a:r>
            <a:r>
              <a:rPr lang="ko-KR" altLang="en-US" dirty="0"/>
              <a:t>최소 비용</a:t>
            </a:r>
            <a:r>
              <a:rPr lang="en-US" altLang="ko-KR" dirty="0"/>
              <a:t>, </a:t>
            </a:r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일 경우</a:t>
            </a:r>
            <a:r>
              <a:rPr lang="en-US" altLang="ko-KR" dirty="0"/>
              <a:t>, </a:t>
            </a:r>
            <a:r>
              <a:rPr lang="ko-KR" altLang="en-US" dirty="0"/>
              <a:t>정점과 간선의 개수가 적을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18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447</Words>
  <Application>Microsoft Office PowerPoint</Application>
  <PresentationFormat>와이드스크린</PresentationFormat>
  <Paragraphs>76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-apple-system</vt:lpstr>
      <vt:lpstr>맑은 고딕</vt:lpstr>
      <vt:lpstr>Arial</vt:lpstr>
      <vt:lpstr>Office 테마</vt:lpstr>
      <vt:lpstr>Graph</vt:lpstr>
      <vt:lpstr>목차</vt:lpstr>
      <vt:lpstr>Graph란?</vt:lpstr>
      <vt:lpstr>Graph 구성 요소</vt:lpstr>
      <vt:lpstr>Graph vs Tree</vt:lpstr>
      <vt:lpstr>그래프 구현 – 인접 리스트</vt:lpstr>
      <vt:lpstr>그래프 구현 – 인접 행렬</vt:lpstr>
      <vt:lpstr>인점 리스트 vs 인접 행렬</vt:lpstr>
      <vt:lpstr>DFS vs BFS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신 범철</dc:creator>
  <cp:lastModifiedBy>신 범철</cp:lastModifiedBy>
  <cp:revision>18</cp:revision>
  <dcterms:created xsi:type="dcterms:W3CDTF">2022-01-06T05:20:31Z</dcterms:created>
  <dcterms:modified xsi:type="dcterms:W3CDTF">2022-03-31T07:11:37Z</dcterms:modified>
</cp:coreProperties>
</file>