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14" r:id="rId4"/>
    <p:sldId id="327" r:id="rId5"/>
    <p:sldId id="326" r:id="rId6"/>
    <p:sldId id="290" r:id="rId7"/>
    <p:sldId id="328" r:id="rId8"/>
    <p:sldId id="329" r:id="rId9"/>
    <p:sldId id="315" r:id="rId10"/>
    <p:sldId id="330" r:id="rId11"/>
    <p:sldId id="334" r:id="rId12"/>
    <p:sldId id="316" r:id="rId13"/>
    <p:sldId id="331" r:id="rId14"/>
    <p:sldId id="332" r:id="rId15"/>
    <p:sldId id="333" r:id="rId16"/>
    <p:sldId id="301" r:id="rId17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C4"/>
    <a:srgbClr val="FF5050"/>
    <a:srgbClr val="FFFFA3"/>
    <a:srgbClr val="4495D1"/>
    <a:srgbClr val="422C16"/>
    <a:srgbClr val="0C788E"/>
    <a:srgbClr val="006666"/>
    <a:srgbClr val="54381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3" autoAdjust="0"/>
    <p:restoredTop sz="94574" autoAdjust="0"/>
  </p:normalViewPr>
  <p:slideViewPr>
    <p:cSldViewPr>
      <p:cViewPr varScale="1">
        <p:scale>
          <a:sx n="85" d="100"/>
          <a:sy n="85" d="100"/>
        </p:scale>
        <p:origin x="9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해시테이블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메모리 기반 </a:t>
            </a:r>
            <a:r>
              <a:rPr lang="en-US" altLang="ko-KR" sz="3200">
                <a:solidFill>
                  <a:schemeClr val="tx1"/>
                </a:solidFill>
              </a:rPr>
              <a:t>vs </a:t>
            </a:r>
            <a:r>
              <a:rPr lang="ko-KR" altLang="en-US" sz="3200">
                <a:solidFill>
                  <a:schemeClr val="tx1"/>
                </a:solidFill>
              </a:rPr>
              <a:t>값 기반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34EDC91-F223-47AE-B647-C40695067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73775"/>
              </p:ext>
            </p:extLst>
          </p:nvPr>
        </p:nvGraphicFramePr>
        <p:xfrm>
          <a:off x="587210" y="1700808"/>
          <a:ext cx="7981233" cy="1106271"/>
        </p:xfrm>
        <a:graphic>
          <a:graphicData uri="http://schemas.openxmlformats.org/drawingml/2006/table">
            <a:tbl>
              <a:tblPr/>
              <a:tblGrid>
                <a:gridCol w="888586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3456244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  <a:gridCol w="3636403">
                  <a:extLst>
                    <a:ext uri="{9D8B030D-6E8A-4147-A177-3AD203B41FA5}">
                      <a16:colId xmlns:a16="http://schemas.microsoft.com/office/drawing/2014/main" val="138900078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메모리 기반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값 기반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형태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h(Object(key))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h(key)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682330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차이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h(Object(key)) !== h(Object(key))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h(key) === h(key)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6E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4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95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해시 함수를 오버라이드 하는 상황</a:t>
            </a:r>
            <a:r>
              <a:rPr lang="en-US" altLang="ko-KR" sz="3200">
                <a:solidFill>
                  <a:schemeClr val="tx1"/>
                </a:solidFill>
              </a:rPr>
              <a:t>?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69322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해시셋 </a:t>
            </a:r>
            <a:r>
              <a:rPr lang="en-US" altLang="ko-KR" sz="3200" b="1">
                <a:solidFill>
                  <a:schemeClr val="tx1"/>
                </a:solidFill>
              </a:rPr>
              <a:t>vs </a:t>
            </a:r>
            <a:r>
              <a:rPr lang="ko-KR" altLang="en-US" sz="3200" b="1">
                <a:solidFill>
                  <a:schemeClr val="tx1"/>
                </a:solidFill>
              </a:rPr>
              <a:t>해시맵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5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해시셋 </a:t>
            </a:r>
            <a:r>
              <a:rPr lang="en-US" altLang="ko-KR" sz="3200">
                <a:solidFill>
                  <a:schemeClr val="tx1"/>
                </a:solidFill>
              </a:rPr>
              <a:t>vs </a:t>
            </a:r>
            <a:r>
              <a:rPr lang="ko-KR" altLang="en-US" sz="3200">
                <a:solidFill>
                  <a:schemeClr val="tx1"/>
                </a:solidFill>
              </a:rPr>
              <a:t>해시맵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AF532E0-F8DA-4841-B544-40BF11775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313"/>
            <a:ext cx="9144000" cy="141613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A69EA-157D-47CB-9D2C-CE287D42466F}"/>
              </a:ext>
            </a:extLst>
          </p:cNvPr>
          <p:cNvCxnSpPr/>
          <p:nvPr/>
        </p:nvCxnSpPr>
        <p:spPr bwMode="auto">
          <a:xfrm>
            <a:off x="4860032" y="2192380"/>
            <a:ext cx="21602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" name="그래픽 13" descr="배지 체크 표시1 단색으로 채워진">
            <a:extLst>
              <a:ext uri="{FF2B5EF4-FFF2-40B4-BE49-F238E27FC236}">
                <a16:creationId xmlns:a16="http://schemas.microsoft.com/office/drawing/2014/main" id="{3E7370A3-34A2-4923-B68A-EF6479579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592" y="1754194"/>
            <a:ext cx="457200" cy="457200"/>
          </a:xfrm>
          <a:prstGeom prst="rect">
            <a:avLst/>
          </a:prstGeom>
        </p:spPr>
      </p:pic>
      <p:pic>
        <p:nvPicPr>
          <p:cNvPr id="16" name="그래픽 15" descr="배지 체크 표시1 단색으로 채워진">
            <a:extLst>
              <a:ext uri="{FF2B5EF4-FFF2-40B4-BE49-F238E27FC236}">
                <a16:creationId xmlns:a16="http://schemas.microsoft.com/office/drawing/2014/main" id="{CFE050CF-9CF3-4FE6-BC59-87FA35C14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2230" y="196378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0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구현 문제 회고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26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구현 문제 회고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C5DA2A0-6065-454B-8D2D-824C2F9E0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941456"/>
              </p:ext>
            </p:extLst>
          </p:nvPr>
        </p:nvGraphicFramePr>
        <p:xfrm>
          <a:off x="587210" y="1700808"/>
          <a:ext cx="7981233" cy="1106271"/>
        </p:xfrm>
        <a:graphic>
          <a:graphicData uri="http://schemas.openxmlformats.org/drawingml/2006/table">
            <a:tbl>
              <a:tblPr/>
              <a:tblGrid>
                <a:gridCol w="1104470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  <a:gridCol w="3636403">
                  <a:extLst>
                    <a:ext uri="{9D8B030D-6E8A-4147-A177-3AD203B41FA5}">
                      <a16:colId xmlns:a16="http://schemas.microsoft.com/office/drawing/2014/main" val="138900078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배열 기반 해시 테이블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객체 기반 해시 테이블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사용시기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자료구조의 크기가 주어졌을 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자료구조가 동적일 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682330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효과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메모리의 밀집도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배열에서 생기는 빈 공간을 없애기 위해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45494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9D11834E-9C4A-4CE7-9A44-2F3DDFFCE9F7}"/>
              </a:ext>
            </a:extLst>
          </p:cNvPr>
          <p:cNvGrpSpPr/>
          <p:nvPr/>
        </p:nvGrpSpPr>
        <p:grpSpPr>
          <a:xfrm>
            <a:off x="-36512" y="3023574"/>
            <a:ext cx="9191778" cy="3255007"/>
            <a:chOff x="-36512" y="3023574"/>
            <a:chExt cx="9191778" cy="325500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DFA3A2E-4459-4D5A-861A-EBCE78785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66" y="3023574"/>
              <a:ext cx="9144000" cy="3255007"/>
            </a:xfrm>
            <a:prstGeom prst="rect">
              <a:avLst/>
            </a:prstGeom>
          </p:spPr>
        </p:pic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292D256-7FCA-43E3-AB52-15B1145AB5DA}"/>
                </a:ext>
              </a:extLst>
            </p:cNvPr>
            <p:cNvCxnSpPr/>
            <p:nvPr/>
          </p:nvCxnSpPr>
          <p:spPr bwMode="auto">
            <a:xfrm>
              <a:off x="-36512" y="4437112"/>
              <a:ext cx="115212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F7A1BB4-90B1-4A00-B225-1BBA2ECA24D3}"/>
                </a:ext>
              </a:extLst>
            </p:cNvPr>
            <p:cNvCxnSpPr/>
            <p:nvPr/>
          </p:nvCxnSpPr>
          <p:spPr bwMode="auto">
            <a:xfrm>
              <a:off x="-36512" y="3717032"/>
              <a:ext cx="115212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E6879B3-48B1-48BD-A581-176CC6037F53}"/>
                </a:ext>
              </a:extLst>
            </p:cNvPr>
            <p:cNvCxnSpPr/>
            <p:nvPr/>
          </p:nvCxnSpPr>
          <p:spPr bwMode="auto">
            <a:xfrm>
              <a:off x="-36512" y="5733256"/>
              <a:ext cx="115212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252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이론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595130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182" y="4515289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해시 함수의 조건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2A51-35C7-4CF3-9F2A-D63D682CC251}"/>
              </a:ext>
            </a:extLst>
          </p:cNvPr>
          <p:cNvSpPr txBox="1"/>
          <p:nvPr/>
        </p:nvSpPr>
        <p:spPr>
          <a:xfrm>
            <a:off x="606082" y="359238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6D31B9-4F75-44A5-9D8E-C2578307A4B1}"/>
              </a:ext>
            </a:extLst>
          </p:cNvPr>
          <p:cNvSpPr txBox="1"/>
          <p:nvPr/>
        </p:nvSpPr>
        <p:spPr>
          <a:xfrm>
            <a:off x="606082" y="4625826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ECDD99-86FA-4D14-BDB0-CD095962CD79}"/>
              </a:ext>
            </a:extLst>
          </p:cNvPr>
          <p:cNvSpPr txBox="1"/>
          <p:nvPr/>
        </p:nvSpPr>
        <p:spPr>
          <a:xfrm>
            <a:off x="606082" y="561998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2B9AD94-4C23-4053-A515-1CCAE0BD6CD2}"/>
              </a:ext>
            </a:extLst>
          </p:cNvPr>
          <p:cNvGrpSpPr/>
          <p:nvPr/>
        </p:nvGrpSpPr>
        <p:grpSpPr>
          <a:xfrm>
            <a:off x="2422182" y="5569334"/>
            <a:ext cx="7918450" cy="806150"/>
            <a:chOff x="2422182" y="2274905"/>
            <a:chExt cx="7918450" cy="80615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D6E0CB-25C8-4393-95B7-47FF1ECB19D1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구현 문제 회고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31B897-5C16-4C45-B13A-646A3A6244AD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284F333-6B3C-41AD-81EE-A6815B34E04F}"/>
              </a:ext>
            </a:extLst>
          </p:cNvPr>
          <p:cNvGrpSpPr/>
          <p:nvPr/>
        </p:nvGrpSpPr>
        <p:grpSpPr>
          <a:xfrm>
            <a:off x="2422182" y="3580098"/>
            <a:ext cx="7918450" cy="806150"/>
            <a:chOff x="2422182" y="2274905"/>
            <a:chExt cx="7918450" cy="80615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AB3C99E-089B-41EA-BC23-E2C664E10E8D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논제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4BE8289-2002-4328-BF6E-03E596660CBD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0B3B7F3-615A-468D-985C-A7237370F1DD}"/>
              </a:ext>
            </a:extLst>
          </p:cNvPr>
          <p:cNvGrpSpPr/>
          <p:nvPr/>
        </p:nvGrpSpPr>
        <p:grpSpPr>
          <a:xfrm>
            <a:off x="2422182" y="4644537"/>
            <a:ext cx="7918450" cy="806150"/>
            <a:chOff x="2422182" y="2274905"/>
            <a:chExt cx="7918450" cy="80615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311AB1-6B5B-4E98-8AF0-8EEC74C5DFE7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해시셋 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vs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해시맵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DD649AA-E1D1-47EB-B585-1D58D67B20BC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이론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8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이론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A07C51-0454-481A-8B8D-BEDC203BA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해시란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 크기 원소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고정 크기 값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해시값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매핑한 것이다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97A64-3942-497E-8A2D-E2989266A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2587779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함수란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키를 입력받아 해시값을 생성하고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해시값을 해시 테이블의 인덱스로 사용한다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1B7CC-F307-483A-A6D3-B6B742404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3598346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해싱은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테이블을 이용한 탐색을 말한다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1C6D9-F750-4195-9475-CB0F468C6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4636874"/>
            <a:ext cx="8229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해싱의 일반화는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 정돈을 잘하는 사람이다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물건마다 고유한 위치가 있고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위치에 그 물건을 보관하기 떄문이다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예시는 데이터베이스이다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907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해시 함수의 조건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7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1. </a:t>
            </a:r>
            <a:r>
              <a:rPr lang="ko-KR" altLang="en-US" sz="3200">
                <a:solidFill>
                  <a:schemeClr val="tx1"/>
                </a:solidFill>
              </a:rPr>
              <a:t>해시 충돌이 적어야 한다</a:t>
            </a:r>
            <a:r>
              <a:rPr lang="en-US" altLang="ko-KR" sz="3200">
                <a:solidFill>
                  <a:schemeClr val="tx1"/>
                </a:solidFill>
              </a:rPr>
              <a:t>.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A07C51-0454-481A-8B8D-BEDC203BA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해시 함수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k1, k2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두 개의 키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h(k1) === h(k2)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되는 경우 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97A64-3942-497E-8A2D-E2989266A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20" y="2996952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충돌이 빈번하면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버킷 내부에서 순차 탐색 시간이 길어져 탐색 성능이 저하된다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92982E-CCEB-499C-B3D4-21B020012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20" y="4717198"/>
            <a:ext cx="8229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충돌을 최소화하려면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함수를 수정하거나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테이블의 크기를 적절히 조절해야 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해시 충돌 해결 기법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1A1A32A-A7F6-43E4-9A60-17C19C75F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832198"/>
              </p:ext>
            </p:extLst>
          </p:nvPr>
        </p:nvGraphicFramePr>
        <p:xfrm>
          <a:off x="0" y="1556792"/>
          <a:ext cx="9144000" cy="2932074"/>
        </p:xfrm>
        <a:graphic>
          <a:graphicData uri="http://schemas.openxmlformats.org/drawingml/2006/table">
            <a:tbl>
              <a:tblPr/>
              <a:tblGrid>
                <a:gridCol w="539552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  <a:gridCol w="4427984">
                  <a:extLst>
                    <a:ext uri="{9D8B030D-6E8A-4147-A177-3AD203B41FA5}">
                      <a16:colId xmlns:a16="http://schemas.microsoft.com/office/drawing/2014/main" val="138900078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Separate Chainging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Open Addressing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의미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해시값 충돌 시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</a:t>
                      </a:r>
                      <a:endParaRPr lang="en-US" altLang="ko-KR" sz="1400"/>
                    </a:p>
                    <a:p>
                      <a:pPr latinLnBrk="1"/>
                      <a:br>
                        <a:rPr lang="en-US" altLang="ko-KR" sz="1400"/>
                      </a:br>
                      <a:r>
                        <a:rPr lang="ko-KR" altLang="en-US" sz="1400"/>
                        <a:t>해시 테이블의 버킷에는 연결 리스트로 원소가 연결된다</a:t>
                      </a:r>
                      <a:r>
                        <a:rPr lang="en-US" altLang="ko-KR" sz="1400"/>
                        <a:t>.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해시값 충돌시</a:t>
                      </a:r>
                      <a:r>
                        <a:rPr lang="en-US" altLang="ko-KR" sz="1400"/>
                        <a:t>, </a:t>
                      </a:r>
                      <a:br>
                        <a:rPr lang="en-US" altLang="ko-KR" sz="1400"/>
                      </a:br>
                      <a:br>
                        <a:rPr lang="en-US" altLang="ko-KR" sz="1400"/>
                      </a:br>
                      <a:r>
                        <a:rPr lang="ko-KR" altLang="en-US" sz="1400"/>
                        <a:t>충돌 되지 않은 해시 테이블의 해시 주소를 탐사한다</a:t>
                      </a:r>
                      <a:r>
                        <a:rPr lang="en-US" altLang="ko-KR" sz="1400"/>
                        <a:t>.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682330"/>
                  </a:ext>
                </a:extLst>
              </a:tr>
              <a:tr h="368757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장점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원소를 무한정 저장할 수 있다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해시 테이블의 고정된 크기를 보장한다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메모리 할당의 비용이 없다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069158"/>
                  </a:ext>
                </a:extLst>
              </a:tr>
              <a:tr h="368757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행위에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O(n)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원소의 해시값이 해시 주소와 다를 수 있다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48582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단점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슬롯의 추가 메모리 할당의 비용이 따른다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고정된 크기를 로드 팩터를 기준으로 넘어가는 경우</a:t>
                      </a:r>
                      <a:b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재해싱의 비용이 따른다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9454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E1BFE9E-E3AA-4098-8222-220AD8F11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1" y="5773858"/>
            <a:ext cx="3198936" cy="7386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로드 팩터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테이블 기반 자료형의 임계점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69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2. </a:t>
            </a:r>
            <a:r>
              <a:rPr lang="ko-KR" altLang="en-US" sz="3200">
                <a:solidFill>
                  <a:schemeClr val="tx1"/>
                </a:solidFill>
              </a:rPr>
              <a:t>해시 주소가 해시 테이블에 고르게 분포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A07C51-0454-481A-8B8D-BEDC203BA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테이블의 크기를 홀수로 지정하는 이유이다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 mod M(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테이블의 크기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메모리 기반 이고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M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짝수일 때 짝수에만 편향된 해시값이 나온다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메모리 기반 이고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M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홀수이면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k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약수들이 해시값이 됨으로 분포가 넓다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값 기반 이라면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7B6E007-F7C7-431F-AE7E-5999EA13A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311" y="4581128"/>
            <a:ext cx="8229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3. </a:t>
            </a:r>
            <a:r>
              <a:rPr lang="ko-KR" altLang="en-US" sz="3200">
                <a:solidFill>
                  <a:schemeClr val="tx1"/>
                </a:solidFill>
              </a:rPr>
              <a:t>계산이 빨라야 한다</a:t>
            </a:r>
            <a:r>
              <a:rPr lang="en-US" altLang="ko-KR" sz="3200">
                <a:solidFill>
                  <a:schemeClr val="tx1"/>
                </a:solidFill>
              </a:rPr>
              <a:t>.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A8BB8BD-A2B5-42D6-B7B1-4E8E15EC0CE6}"/>
              </a:ext>
            </a:extLst>
          </p:cNvPr>
          <p:cNvCxnSpPr/>
          <p:nvPr/>
        </p:nvCxnSpPr>
        <p:spPr bwMode="auto">
          <a:xfrm>
            <a:off x="574667" y="5660975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6214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0656" y="2852936"/>
            <a:ext cx="6462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논제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0499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10293</TotalTime>
  <Words>432</Words>
  <Application>Microsoft Office PowerPoint</Application>
  <PresentationFormat>화면 슬라이드 쇼(4:3)</PresentationFormat>
  <Paragraphs>73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 Unicode MS</vt:lpstr>
      <vt:lpstr>맑은 고딕</vt:lpstr>
      <vt:lpstr>Arial</vt:lpstr>
      <vt:lpstr>Calibri</vt:lpstr>
      <vt:lpstr>Diseño predeterminado</vt:lpstr>
      <vt:lpstr>해시테이블</vt:lpstr>
      <vt:lpstr>목차</vt:lpstr>
      <vt:lpstr>PowerPoint 프레젠테이션</vt:lpstr>
      <vt:lpstr>이론</vt:lpstr>
      <vt:lpstr>PowerPoint 프레젠테이션</vt:lpstr>
      <vt:lpstr>1. 해시 충돌이 적어야 한다.</vt:lpstr>
      <vt:lpstr>해시 충돌 해결 기법</vt:lpstr>
      <vt:lpstr>2. 해시 주소가 해시 테이블에 고르게 분포</vt:lpstr>
      <vt:lpstr>PowerPoint 프레젠테이션</vt:lpstr>
      <vt:lpstr>메모리 기반 vs 값 기반</vt:lpstr>
      <vt:lpstr>해시 함수를 오버라이드 하는 상황?</vt:lpstr>
      <vt:lpstr>PowerPoint 프레젠테이션</vt:lpstr>
      <vt:lpstr>해시셋 vs 해시맵</vt:lpstr>
      <vt:lpstr>PowerPoint 프레젠테이션</vt:lpstr>
      <vt:lpstr>구현 문제 회고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940</cp:revision>
  <dcterms:created xsi:type="dcterms:W3CDTF">2010-05-23T14:28:12Z</dcterms:created>
  <dcterms:modified xsi:type="dcterms:W3CDTF">2022-03-11T08:30:46Z</dcterms:modified>
</cp:coreProperties>
</file>