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61" r:id="rId4"/>
    <p:sldId id="277" r:id="rId5"/>
    <p:sldId id="280" r:id="rId6"/>
    <p:sldId id="278" r:id="rId7"/>
    <p:sldId id="281" r:id="rId8"/>
    <p:sldId id="282" r:id="rId9"/>
    <p:sldId id="283" r:id="rId10"/>
    <p:sldId id="284" r:id="rId11"/>
    <p:sldId id="286" r:id="rId12"/>
    <p:sldId id="287" r:id="rId13"/>
    <p:sldId id="279" r:id="rId14"/>
    <p:sldId id="288" r:id="rId15"/>
    <p:sldId id="289" r:id="rId16"/>
    <p:sldId id="291" r:id="rId17"/>
    <p:sldId id="292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70013" autoAdjust="0"/>
  </p:normalViewPr>
  <p:slideViewPr>
    <p:cSldViewPr snapToGrid="0">
      <p:cViewPr varScale="1">
        <p:scale>
          <a:sx n="61" d="100"/>
          <a:sy n="61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937FB-394D-4437-94B6-5B38F5B5D972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2752-F12A-4471-982A-FC6C9CE39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0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최단 경로 문제의 종류는 크게 단일</a:t>
            </a:r>
            <a:r>
              <a:rPr lang="en-US" altLang="ko-KR" dirty="0"/>
              <a:t> </a:t>
            </a:r>
            <a:r>
              <a:rPr lang="ko-KR" altLang="en-US" dirty="0"/>
              <a:t>출발 최단 경로 문제</a:t>
            </a:r>
            <a:r>
              <a:rPr lang="en-US" altLang="ko-KR" dirty="0"/>
              <a:t>, </a:t>
            </a:r>
            <a:r>
              <a:rPr lang="ko-KR" altLang="en-US" dirty="0"/>
              <a:t>단일 도착 최단 경로 문제</a:t>
            </a:r>
            <a:r>
              <a:rPr lang="en-US" altLang="ko-KR" dirty="0"/>
              <a:t>, </a:t>
            </a:r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/>
              <a:t>쌍 최단 경로 문제 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단일 출발 최단 경로 문제는 어떤 하나의 정점에서 출발하여 다른 모든 노드까지의 최단 경로를 찾는 문제이다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단일 도착 최단 경로는 모든 정점에서 출발하여 어떤 하나의 목적지 정점까지의 최단 경로 문제이다</a:t>
            </a:r>
            <a:r>
              <a:rPr lang="en-US" altLang="ko-KR" dirty="0"/>
              <a:t>. </a:t>
            </a:r>
            <a:r>
              <a:rPr lang="ko-KR" altLang="en-US" dirty="0"/>
              <a:t>이 문제는 그래프내의 정점들을 거꾸로 뒤집으면 단일</a:t>
            </a:r>
            <a:r>
              <a:rPr lang="en-US" altLang="ko-KR" dirty="0"/>
              <a:t>-</a:t>
            </a:r>
            <a:r>
              <a:rPr lang="ko-KR" altLang="en-US" dirty="0"/>
              <a:t>출발 최단 경로 문제로 바뀔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쌍 최단 경로 문제는 모든 정점에서 다른 모든 정점까지의 최단 경로를 구하는 문제이다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7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최단 경로문제를 풀기위해서는 알고리즘을 알아야한다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알고리즘의 종류로는 완전 탐색 알고리즘</a:t>
            </a:r>
            <a:r>
              <a:rPr lang="en-US" altLang="ko-KR" dirty="0"/>
              <a:t>,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</a:t>
            </a:r>
            <a:r>
              <a:rPr lang="en-US" altLang="ko-KR" dirty="0"/>
              <a:t>, </a:t>
            </a:r>
            <a:r>
              <a:rPr lang="ko-KR" altLang="en-US" dirty="0" err="1"/>
              <a:t>플로이드</a:t>
            </a:r>
            <a:r>
              <a:rPr lang="ko-KR" altLang="en-US" dirty="0"/>
              <a:t> 알고리즘 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문제에 따라 적절히 알고리즘을 적용하는 것이 중요한다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완전 탐색 알고리즘은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가중치가 없거나 모든 가중치가 동일한 그래프에서 최단경로를 구하는 경우 가장 빠르다</a:t>
            </a:r>
          </a:p>
          <a:p>
            <a:endParaRPr lang="en-US" altLang="ko-KR" dirty="0"/>
          </a:p>
          <a:p>
            <a:r>
              <a:rPr lang="en-US" altLang="ko-KR" dirty="0"/>
              <a:t>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다익스트라</a:t>
            </a:r>
            <a:r>
              <a:rPr lang="ko-KR" altLang="en-US" dirty="0"/>
              <a:t> 알고리즘은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음이 아닌 가중 그래프에서의 단일 출발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단일 도착 최단 경로 문제</a:t>
            </a: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추가로 자세히 알아보지 않아서 넣지는 않았지만 가중 그래프가 음수인 경우에는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벨만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포드 알고리즘을 사용한다고 합니다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플로이드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알고리즘은 전체 쌍 최단 경로 문제에서 사용할 경우 가장 빠릅니다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90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r>
              <a:rPr lang="ko-KR" altLang="en-US" dirty="0"/>
              <a:t>의 동작과정을 설명하겠습니다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을 시작 정점이라고 가정하고 </a:t>
            </a:r>
            <a:r>
              <a:rPr lang="en-US" altLang="ko-KR" dirty="0"/>
              <a:t>BFS</a:t>
            </a:r>
            <a:r>
              <a:rPr lang="ko-KR" altLang="en-US" dirty="0"/>
              <a:t>알고리즘을 돌도록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방문 여부를 판단하는 배열인 </a:t>
            </a:r>
            <a:r>
              <a:rPr lang="en-US" altLang="ko-KR" dirty="0"/>
              <a:t>visited</a:t>
            </a:r>
            <a:r>
              <a:rPr lang="ko-KR" altLang="en-US" dirty="0"/>
              <a:t>의 크기는 노드의 정점의 수이고</a:t>
            </a:r>
            <a:r>
              <a:rPr lang="en-US" altLang="ko-KR" dirty="0"/>
              <a:t>, </a:t>
            </a:r>
            <a:r>
              <a:rPr lang="ko-KR" altLang="en-US" dirty="0"/>
              <a:t>모든 값을 </a:t>
            </a:r>
            <a:r>
              <a:rPr lang="en-US" altLang="ko-KR" dirty="0"/>
              <a:t>F</a:t>
            </a:r>
            <a:r>
              <a:rPr lang="ko-KR" altLang="en-US" dirty="0"/>
              <a:t>로 둡니다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방문할 노드의 순서를 정하는 큐를 선언합니다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58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0</a:t>
            </a:r>
            <a:r>
              <a:rPr lang="ko-KR" altLang="en-US" dirty="0"/>
              <a:t>이 시작 정점이기 때문에 </a:t>
            </a:r>
            <a:r>
              <a:rPr lang="en-US" altLang="ko-KR" dirty="0"/>
              <a:t>visited</a:t>
            </a:r>
            <a:r>
              <a:rPr lang="ko-KR" altLang="en-US" dirty="0"/>
              <a:t>의 </a:t>
            </a:r>
            <a:r>
              <a:rPr lang="en-US" altLang="ko-KR" dirty="0"/>
              <a:t>0</a:t>
            </a:r>
            <a:r>
              <a:rPr lang="ko-KR" altLang="en-US" dirty="0"/>
              <a:t>번째 인덱스를 </a:t>
            </a:r>
            <a:r>
              <a:rPr lang="en-US" altLang="ko-KR" dirty="0"/>
              <a:t>True</a:t>
            </a:r>
            <a:r>
              <a:rPr lang="ko-KR" altLang="en-US" dirty="0"/>
              <a:t>로 바꾸고</a:t>
            </a:r>
            <a:r>
              <a:rPr lang="en-US" altLang="ko-KR" dirty="0"/>
              <a:t>, </a:t>
            </a:r>
            <a:r>
              <a:rPr lang="ko-KR" altLang="en-US" dirty="0"/>
              <a:t>큐에 </a:t>
            </a:r>
            <a:r>
              <a:rPr lang="en-US" altLang="ko-KR" dirty="0"/>
              <a:t>0</a:t>
            </a:r>
            <a:r>
              <a:rPr lang="ko-KR" altLang="en-US" dirty="0"/>
              <a:t>을 삽입합니다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여기서부터 </a:t>
            </a:r>
            <a:r>
              <a:rPr lang="en-US" altLang="ko-KR" dirty="0"/>
              <a:t>queue</a:t>
            </a:r>
            <a:r>
              <a:rPr lang="ko-KR" altLang="en-US" dirty="0"/>
              <a:t>가 </a:t>
            </a:r>
            <a:r>
              <a:rPr lang="ko-KR" altLang="en-US" dirty="0" err="1"/>
              <a:t>빌때까지</a:t>
            </a:r>
            <a:r>
              <a:rPr lang="ko-KR" altLang="en-US" dirty="0"/>
              <a:t> 반복할 것인데</a:t>
            </a:r>
            <a:endParaRPr lang="en-US" altLang="ko-KR" dirty="0"/>
          </a:p>
          <a:p>
            <a:r>
              <a:rPr lang="ko-KR" altLang="en-US" dirty="0"/>
              <a:t>우선 방문한 노드인 </a:t>
            </a:r>
            <a:r>
              <a:rPr lang="en-US" altLang="ko-KR" dirty="0"/>
              <a:t>0</a:t>
            </a:r>
            <a:r>
              <a:rPr lang="ko-KR" altLang="en-US" dirty="0"/>
              <a:t>을 큐에서 추출합니다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방문한 노드인 </a:t>
            </a:r>
            <a:r>
              <a:rPr lang="en-US" altLang="ko-KR" dirty="0"/>
              <a:t>0</a:t>
            </a:r>
            <a:r>
              <a:rPr lang="ko-KR" altLang="en-US" dirty="0"/>
              <a:t>과 인접한 모든 노드를 가져옵니다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인접한 노드의 </a:t>
            </a:r>
            <a:r>
              <a:rPr lang="en-US" altLang="ko-KR" dirty="0"/>
              <a:t>visited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즉 이전에 방문하지 않았다면 </a:t>
            </a:r>
            <a:r>
              <a:rPr lang="en-US" altLang="ko-KR" dirty="0" err="1"/>
              <a:t>visite</a:t>
            </a:r>
            <a:r>
              <a:rPr lang="ko-KR" altLang="en-US" dirty="0"/>
              <a:t>를 </a:t>
            </a:r>
            <a:r>
              <a:rPr lang="ko-KR" altLang="en-US" dirty="0" err="1"/>
              <a:t>트루로</a:t>
            </a:r>
            <a:r>
              <a:rPr lang="ko-KR" altLang="en-US" dirty="0"/>
              <a:t> 바꾸고 큐에 삽입합니다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9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방문을 했으니</a:t>
            </a:r>
            <a:endParaRPr lang="en-US" altLang="ko-KR" dirty="0"/>
          </a:p>
          <a:p>
            <a:r>
              <a:rPr lang="ko-KR" altLang="en-US" dirty="0"/>
              <a:t>큐에서 </a:t>
            </a:r>
            <a:r>
              <a:rPr lang="en-US" altLang="ko-KR" dirty="0"/>
              <a:t>1</a:t>
            </a:r>
            <a:r>
              <a:rPr lang="ko-KR" altLang="en-US" dirty="0"/>
              <a:t>을 추출하고 </a:t>
            </a:r>
            <a:r>
              <a:rPr lang="en-US" altLang="ko-KR" dirty="0"/>
              <a:t>1</a:t>
            </a:r>
            <a:r>
              <a:rPr lang="ko-KR" altLang="en-US" dirty="0"/>
              <a:t>와 인접한 노드를 모두 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과 인접한 정점은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인데 이미 </a:t>
            </a:r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/>
              <a:t>visited</a:t>
            </a:r>
            <a:r>
              <a:rPr lang="ko-KR" altLang="en-US" dirty="0"/>
              <a:t>가 </a:t>
            </a:r>
            <a:r>
              <a:rPr lang="ko-KR" altLang="en-US" dirty="0" err="1"/>
              <a:t>트루이기</a:t>
            </a:r>
            <a:r>
              <a:rPr lang="ko-KR" altLang="en-US" dirty="0"/>
              <a:t> 때문에 넘어가줍니다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82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97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09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탐색 결과 </a:t>
            </a:r>
            <a:r>
              <a:rPr lang="en-US" altLang="ko-KR" dirty="0"/>
              <a:t>0,1,3,2,4 </a:t>
            </a:r>
            <a:r>
              <a:rPr lang="ko-KR" altLang="en-US" dirty="0"/>
              <a:t>순으로 탐색 한 것을 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38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Shortest Path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74" y="132081"/>
            <a:ext cx="10515600" cy="1325563"/>
          </a:xfrm>
        </p:spPr>
        <p:txBody>
          <a:bodyPr/>
          <a:lstStyle/>
          <a:p>
            <a:pPr algn="l"/>
            <a:r>
              <a:rPr lang="ko-KR" altLang="en-US" sz="4400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sz="4400" dirty="0">
                <a:solidFill>
                  <a:srgbClr val="000000"/>
                </a:solidFill>
                <a:latin typeface="-apple-system"/>
              </a:rPr>
              <a:t>- BFS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C07A17A-09AC-410D-83F0-AE0FE6C83FA8}"/>
              </a:ext>
            </a:extLst>
          </p:cNvPr>
          <p:cNvSpPr/>
          <p:nvPr/>
        </p:nvSpPr>
        <p:spPr>
          <a:xfrm>
            <a:off x="176048" y="3821928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A7D5BDF-7892-4A8B-BBC3-671AEA9C2D77}"/>
              </a:ext>
            </a:extLst>
          </p:cNvPr>
          <p:cNvSpPr/>
          <p:nvPr/>
        </p:nvSpPr>
        <p:spPr>
          <a:xfrm>
            <a:off x="2582917" y="2246797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2B1E75E-2A9D-4FA2-882D-E030F55B4F83}"/>
              </a:ext>
            </a:extLst>
          </p:cNvPr>
          <p:cNvSpPr/>
          <p:nvPr/>
        </p:nvSpPr>
        <p:spPr>
          <a:xfrm>
            <a:off x="2582917" y="5397062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72F4BAA4-B482-4A4A-98A5-2921C4F6D0DF}"/>
              </a:ext>
            </a:extLst>
          </p:cNvPr>
          <p:cNvSpPr/>
          <p:nvPr/>
        </p:nvSpPr>
        <p:spPr>
          <a:xfrm>
            <a:off x="5662447" y="5397061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3A57772-49A7-4C94-B4F9-50B96D74E5DE}"/>
              </a:ext>
            </a:extLst>
          </p:cNvPr>
          <p:cNvSpPr/>
          <p:nvPr/>
        </p:nvSpPr>
        <p:spPr>
          <a:xfrm>
            <a:off x="5662447" y="2246796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03F1BA-2025-4006-A259-733B11A2F1D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450022" y="2688231"/>
            <a:ext cx="22124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0224BB-8F30-4338-8160-4B84F95F6B6D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6096000" y="3129665"/>
            <a:ext cx="0" cy="226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29C25D-316A-4264-A3B0-FA08961B2C36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450022" y="5838496"/>
            <a:ext cx="2212425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000F39-D83C-4B96-8EDE-3623148AB4E9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016470" y="3129666"/>
            <a:ext cx="0" cy="226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086857-DF8F-4E5B-8BD1-349FE5402F14}"/>
              </a:ext>
            </a:extLst>
          </p:cNvPr>
          <p:cNvCxnSpPr>
            <a:stCxn id="3" idx="5"/>
            <a:endCxn id="6" idx="2"/>
          </p:cNvCxnSpPr>
          <p:nvPr/>
        </p:nvCxnSpPr>
        <p:spPr>
          <a:xfrm>
            <a:off x="916168" y="4575504"/>
            <a:ext cx="1666749" cy="1262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D57E425-9006-41D0-8FCB-36095E2817A0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916168" y="2688232"/>
            <a:ext cx="1666749" cy="1262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E40A381E-E867-46F4-8B68-34282C4B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47611"/>
              </p:ext>
            </p:extLst>
          </p:nvPr>
        </p:nvGraphicFramePr>
        <p:xfrm>
          <a:off x="7136096" y="2685672"/>
          <a:ext cx="469372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745">
                  <a:extLst>
                    <a:ext uri="{9D8B030D-6E8A-4147-A177-3AD203B41FA5}">
                      <a16:colId xmlns:a16="http://schemas.microsoft.com/office/drawing/2014/main" val="109924073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1647747783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1789762232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334596724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228587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4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7638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A46454F-61F2-4548-90F2-38F7FF87C16C}"/>
              </a:ext>
            </a:extLst>
          </p:cNvPr>
          <p:cNvSpPr txBox="1"/>
          <p:nvPr/>
        </p:nvSpPr>
        <p:spPr>
          <a:xfrm>
            <a:off x="7835462" y="1923630"/>
            <a:ext cx="29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 여부를 판단하는 배열</a:t>
            </a:r>
            <a:r>
              <a:rPr lang="en-US" altLang="ko-KR" dirty="0"/>
              <a:t>(visited[vertex])</a:t>
            </a:r>
            <a:endParaRPr lang="ko-KR" altLang="en-US" dirty="0"/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3DC4664A-C3EC-4C87-9A91-D2C78E189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58316"/>
              </p:ext>
            </p:extLst>
          </p:nvPr>
        </p:nvGraphicFramePr>
        <p:xfrm>
          <a:off x="7136095" y="5160578"/>
          <a:ext cx="4693724" cy="388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431">
                  <a:extLst>
                    <a:ext uri="{9D8B030D-6E8A-4147-A177-3AD203B41FA5}">
                      <a16:colId xmlns:a16="http://schemas.microsoft.com/office/drawing/2014/main" val="1593381625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2544851024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3147096037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3876414673"/>
                    </a:ext>
                  </a:extLst>
                </a:gridCol>
              </a:tblGrid>
              <a:tr h="38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2666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906D592-EB2B-4101-9F80-8EBDB3369573}"/>
              </a:ext>
            </a:extLst>
          </p:cNvPr>
          <p:cNvSpPr txBox="1"/>
          <p:nvPr/>
        </p:nvSpPr>
        <p:spPr>
          <a:xfrm>
            <a:off x="7681294" y="4485265"/>
            <a:ext cx="35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방문할 노드의 순서를 정하는 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44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74" y="132081"/>
            <a:ext cx="10515600" cy="1325563"/>
          </a:xfrm>
        </p:spPr>
        <p:txBody>
          <a:bodyPr/>
          <a:lstStyle/>
          <a:p>
            <a:pPr algn="l"/>
            <a:r>
              <a:rPr lang="ko-KR" altLang="en-US" sz="4400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sz="4400" dirty="0">
                <a:solidFill>
                  <a:srgbClr val="000000"/>
                </a:solidFill>
                <a:latin typeface="-apple-system"/>
              </a:rPr>
              <a:t>- BFS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C07A17A-09AC-410D-83F0-AE0FE6C83FA8}"/>
              </a:ext>
            </a:extLst>
          </p:cNvPr>
          <p:cNvSpPr/>
          <p:nvPr/>
        </p:nvSpPr>
        <p:spPr>
          <a:xfrm>
            <a:off x="176048" y="3821928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A7D5BDF-7892-4A8B-BBC3-671AEA9C2D77}"/>
              </a:ext>
            </a:extLst>
          </p:cNvPr>
          <p:cNvSpPr/>
          <p:nvPr/>
        </p:nvSpPr>
        <p:spPr>
          <a:xfrm>
            <a:off x="2582917" y="2246797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2B1E75E-2A9D-4FA2-882D-E030F55B4F83}"/>
              </a:ext>
            </a:extLst>
          </p:cNvPr>
          <p:cNvSpPr/>
          <p:nvPr/>
        </p:nvSpPr>
        <p:spPr>
          <a:xfrm>
            <a:off x="2582917" y="5397062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72F4BAA4-B482-4A4A-98A5-2921C4F6D0DF}"/>
              </a:ext>
            </a:extLst>
          </p:cNvPr>
          <p:cNvSpPr/>
          <p:nvPr/>
        </p:nvSpPr>
        <p:spPr>
          <a:xfrm>
            <a:off x="5662447" y="5397061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3A57772-49A7-4C94-B4F9-50B96D74E5DE}"/>
              </a:ext>
            </a:extLst>
          </p:cNvPr>
          <p:cNvSpPr/>
          <p:nvPr/>
        </p:nvSpPr>
        <p:spPr>
          <a:xfrm>
            <a:off x="5662447" y="2246796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03F1BA-2025-4006-A259-733B11A2F1D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450022" y="2688231"/>
            <a:ext cx="22124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0224BB-8F30-4338-8160-4B84F95F6B6D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6096000" y="3129665"/>
            <a:ext cx="0" cy="226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29C25D-316A-4264-A3B0-FA08961B2C36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450022" y="5838496"/>
            <a:ext cx="2212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000F39-D83C-4B96-8EDE-3623148AB4E9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016470" y="3129666"/>
            <a:ext cx="0" cy="226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086857-DF8F-4E5B-8BD1-349FE5402F14}"/>
              </a:ext>
            </a:extLst>
          </p:cNvPr>
          <p:cNvCxnSpPr>
            <a:stCxn id="3" idx="5"/>
            <a:endCxn id="6" idx="2"/>
          </p:cNvCxnSpPr>
          <p:nvPr/>
        </p:nvCxnSpPr>
        <p:spPr>
          <a:xfrm>
            <a:off x="916168" y="4575504"/>
            <a:ext cx="1666749" cy="1262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D57E425-9006-41D0-8FCB-36095E2817A0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916168" y="2688232"/>
            <a:ext cx="1666749" cy="1262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E40A381E-E867-46F4-8B68-34282C4B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13698"/>
              </p:ext>
            </p:extLst>
          </p:nvPr>
        </p:nvGraphicFramePr>
        <p:xfrm>
          <a:off x="7136096" y="2685672"/>
          <a:ext cx="469372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745">
                  <a:extLst>
                    <a:ext uri="{9D8B030D-6E8A-4147-A177-3AD203B41FA5}">
                      <a16:colId xmlns:a16="http://schemas.microsoft.com/office/drawing/2014/main" val="109924073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1647747783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1789762232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334596724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228587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4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7638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A46454F-61F2-4548-90F2-38F7FF87C16C}"/>
              </a:ext>
            </a:extLst>
          </p:cNvPr>
          <p:cNvSpPr txBox="1"/>
          <p:nvPr/>
        </p:nvSpPr>
        <p:spPr>
          <a:xfrm>
            <a:off x="7835462" y="1923630"/>
            <a:ext cx="29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 여부를 판단하는 배열</a:t>
            </a:r>
            <a:r>
              <a:rPr lang="en-US" altLang="ko-KR" dirty="0"/>
              <a:t>(visited[vertex])</a:t>
            </a:r>
            <a:endParaRPr lang="ko-KR" altLang="en-US" dirty="0"/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3DC4664A-C3EC-4C87-9A91-D2C78E189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8279"/>
              </p:ext>
            </p:extLst>
          </p:nvPr>
        </p:nvGraphicFramePr>
        <p:xfrm>
          <a:off x="7136095" y="5160578"/>
          <a:ext cx="4693724" cy="388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431">
                  <a:extLst>
                    <a:ext uri="{9D8B030D-6E8A-4147-A177-3AD203B41FA5}">
                      <a16:colId xmlns:a16="http://schemas.microsoft.com/office/drawing/2014/main" val="1593381625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2544851024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3147096037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3876414673"/>
                    </a:ext>
                  </a:extLst>
                </a:gridCol>
              </a:tblGrid>
              <a:tr h="38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2666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906D592-EB2B-4101-9F80-8EBDB3369573}"/>
              </a:ext>
            </a:extLst>
          </p:cNvPr>
          <p:cNvSpPr txBox="1"/>
          <p:nvPr/>
        </p:nvSpPr>
        <p:spPr>
          <a:xfrm>
            <a:off x="7681294" y="4485265"/>
            <a:ext cx="35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방문할 노드의 순서를 정하는 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53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74" y="132081"/>
            <a:ext cx="10515600" cy="1325563"/>
          </a:xfrm>
        </p:spPr>
        <p:txBody>
          <a:bodyPr/>
          <a:lstStyle/>
          <a:p>
            <a:pPr algn="l"/>
            <a:r>
              <a:rPr lang="ko-KR" altLang="en-US" sz="4400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sz="4400" dirty="0">
                <a:solidFill>
                  <a:srgbClr val="000000"/>
                </a:solidFill>
                <a:latin typeface="-apple-system"/>
              </a:rPr>
              <a:t>- BFS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C07A17A-09AC-410D-83F0-AE0FE6C83FA8}"/>
              </a:ext>
            </a:extLst>
          </p:cNvPr>
          <p:cNvSpPr/>
          <p:nvPr/>
        </p:nvSpPr>
        <p:spPr>
          <a:xfrm>
            <a:off x="176048" y="3821928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A7D5BDF-7892-4A8B-BBC3-671AEA9C2D77}"/>
              </a:ext>
            </a:extLst>
          </p:cNvPr>
          <p:cNvSpPr/>
          <p:nvPr/>
        </p:nvSpPr>
        <p:spPr>
          <a:xfrm>
            <a:off x="2582917" y="2246797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2B1E75E-2A9D-4FA2-882D-E030F55B4F83}"/>
              </a:ext>
            </a:extLst>
          </p:cNvPr>
          <p:cNvSpPr/>
          <p:nvPr/>
        </p:nvSpPr>
        <p:spPr>
          <a:xfrm>
            <a:off x="2582917" y="5397062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72F4BAA4-B482-4A4A-98A5-2921C4F6D0DF}"/>
              </a:ext>
            </a:extLst>
          </p:cNvPr>
          <p:cNvSpPr/>
          <p:nvPr/>
        </p:nvSpPr>
        <p:spPr>
          <a:xfrm>
            <a:off x="5662447" y="5397061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3A57772-49A7-4C94-B4F9-50B96D74E5DE}"/>
              </a:ext>
            </a:extLst>
          </p:cNvPr>
          <p:cNvSpPr/>
          <p:nvPr/>
        </p:nvSpPr>
        <p:spPr>
          <a:xfrm>
            <a:off x="5662447" y="2246796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03F1BA-2025-4006-A259-733B11A2F1D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450022" y="2688231"/>
            <a:ext cx="22124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0224BB-8F30-4338-8160-4B84F95F6B6D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6096000" y="3129665"/>
            <a:ext cx="0" cy="226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29C25D-316A-4264-A3B0-FA08961B2C36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450022" y="5838496"/>
            <a:ext cx="2212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000F39-D83C-4B96-8EDE-3623148AB4E9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016470" y="3129666"/>
            <a:ext cx="0" cy="226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086857-DF8F-4E5B-8BD1-349FE5402F14}"/>
              </a:ext>
            </a:extLst>
          </p:cNvPr>
          <p:cNvCxnSpPr>
            <a:stCxn id="3" idx="5"/>
            <a:endCxn id="6" idx="2"/>
          </p:cNvCxnSpPr>
          <p:nvPr/>
        </p:nvCxnSpPr>
        <p:spPr>
          <a:xfrm>
            <a:off x="916168" y="4575504"/>
            <a:ext cx="1666749" cy="1262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D57E425-9006-41D0-8FCB-36095E2817A0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916168" y="2688232"/>
            <a:ext cx="1666749" cy="1262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E40A381E-E867-46F4-8B68-34282C4B184F}"/>
              </a:ext>
            </a:extLst>
          </p:cNvPr>
          <p:cNvGraphicFramePr>
            <a:graphicFrameLocks noGrp="1"/>
          </p:cNvGraphicFramePr>
          <p:nvPr/>
        </p:nvGraphicFramePr>
        <p:xfrm>
          <a:off x="7136096" y="2685672"/>
          <a:ext cx="469372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745">
                  <a:extLst>
                    <a:ext uri="{9D8B030D-6E8A-4147-A177-3AD203B41FA5}">
                      <a16:colId xmlns:a16="http://schemas.microsoft.com/office/drawing/2014/main" val="109924073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1647747783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1789762232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334596724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228587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4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7638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A46454F-61F2-4548-90F2-38F7FF87C16C}"/>
              </a:ext>
            </a:extLst>
          </p:cNvPr>
          <p:cNvSpPr txBox="1"/>
          <p:nvPr/>
        </p:nvSpPr>
        <p:spPr>
          <a:xfrm>
            <a:off x="7835462" y="1923630"/>
            <a:ext cx="29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 여부를 판단하는 배열</a:t>
            </a:r>
            <a:r>
              <a:rPr lang="en-US" altLang="ko-KR" dirty="0"/>
              <a:t>(visited[vertex])</a:t>
            </a:r>
            <a:endParaRPr lang="ko-KR" altLang="en-US" dirty="0"/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3DC4664A-C3EC-4C87-9A91-D2C78E189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92184"/>
              </p:ext>
            </p:extLst>
          </p:nvPr>
        </p:nvGraphicFramePr>
        <p:xfrm>
          <a:off x="7136095" y="5160578"/>
          <a:ext cx="4693724" cy="388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431">
                  <a:extLst>
                    <a:ext uri="{9D8B030D-6E8A-4147-A177-3AD203B41FA5}">
                      <a16:colId xmlns:a16="http://schemas.microsoft.com/office/drawing/2014/main" val="1593381625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2544851024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3147096037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3876414673"/>
                    </a:ext>
                  </a:extLst>
                </a:gridCol>
              </a:tblGrid>
              <a:tr h="3888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2666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906D592-EB2B-4101-9F80-8EBDB3369573}"/>
              </a:ext>
            </a:extLst>
          </p:cNvPr>
          <p:cNvSpPr txBox="1"/>
          <p:nvPr/>
        </p:nvSpPr>
        <p:spPr>
          <a:xfrm>
            <a:off x="7681294" y="4485265"/>
            <a:ext cx="35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방문할 노드의 순서를 정하는 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358111A7-F3DE-4C40-84FF-592A77244866}"/>
              </a:ext>
            </a:extLst>
          </p:cNvPr>
          <p:cNvSpPr/>
          <p:nvPr/>
        </p:nvSpPr>
        <p:spPr>
          <a:xfrm>
            <a:off x="6409395" y="2007708"/>
            <a:ext cx="5532269" cy="3176727"/>
          </a:xfrm>
          <a:prstGeom prst="wedgeEllipseCallout">
            <a:avLst>
              <a:gd name="adj1" fmla="val -51325"/>
              <a:gd name="adj2" fmla="val 4513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탐색 결과</a:t>
            </a:r>
            <a:endParaRPr lang="en-US" altLang="ko-KR" sz="2400" dirty="0"/>
          </a:p>
          <a:p>
            <a:pPr algn="ctr"/>
            <a:r>
              <a:rPr lang="en-US" altLang="ko-KR" sz="2400" dirty="0"/>
              <a:t>(</a:t>
            </a:r>
            <a:r>
              <a:rPr lang="ko-KR" altLang="en-US" sz="2400" dirty="0"/>
              <a:t>방문 순서 </a:t>
            </a:r>
            <a:r>
              <a:rPr lang="en-US" altLang="ko-KR" sz="2400" dirty="0"/>
              <a:t>: 0,1,3,2,4)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154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24425D5-BB19-4769-9D95-60CC2034F91A}"/>
              </a:ext>
            </a:extLst>
          </p:cNvPr>
          <p:cNvSpPr txBox="1">
            <a:spLocks/>
          </p:cNvSpPr>
          <p:nvPr/>
        </p:nvSpPr>
        <p:spPr>
          <a:xfrm>
            <a:off x="503074" y="132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-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다익스트라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4DC822-1955-41E6-9522-50563F0C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61" y="1765289"/>
            <a:ext cx="9298195" cy="44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7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24425D5-BB19-4769-9D95-60CC2034F91A}"/>
              </a:ext>
            </a:extLst>
          </p:cNvPr>
          <p:cNvSpPr txBox="1">
            <a:spLocks/>
          </p:cNvSpPr>
          <p:nvPr/>
        </p:nvSpPr>
        <p:spPr>
          <a:xfrm>
            <a:off x="503074" y="132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-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다익스트라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FA509E-A083-4FB5-90ED-3FD800C0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7" y="1951351"/>
            <a:ext cx="11233885" cy="444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3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24425D5-BB19-4769-9D95-60CC2034F91A}"/>
              </a:ext>
            </a:extLst>
          </p:cNvPr>
          <p:cNvSpPr txBox="1">
            <a:spLocks/>
          </p:cNvSpPr>
          <p:nvPr/>
        </p:nvSpPr>
        <p:spPr>
          <a:xfrm>
            <a:off x="503074" y="132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-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다익스트라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7CFFC-8345-42F7-9059-6299F2D9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54" y="1937061"/>
            <a:ext cx="10987492" cy="432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9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24425D5-BB19-4769-9D95-60CC2034F91A}"/>
              </a:ext>
            </a:extLst>
          </p:cNvPr>
          <p:cNvSpPr txBox="1">
            <a:spLocks/>
          </p:cNvSpPr>
          <p:nvPr/>
        </p:nvSpPr>
        <p:spPr>
          <a:xfrm>
            <a:off x="503074" y="132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-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다익스트라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8BC1DF-7915-48FF-8716-60AA9569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73" y="1862142"/>
            <a:ext cx="10939861" cy="42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9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24425D5-BB19-4769-9D95-60CC2034F91A}"/>
              </a:ext>
            </a:extLst>
          </p:cNvPr>
          <p:cNvSpPr txBox="1">
            <a:spLocks/>
          </p:cNvSpPr>
          <p:nvPr/>
        </p:nvSpPr>
        <p:spPr>
          <a:xfrm>
            <a:off x="503074" y="132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-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다익스트라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A73237-B043-4C7C-BA64-8D62F9FC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49" y="1808907"/>
            <a:ext cx="11443502" cy="456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24425D5-BB19-4769-9D95-60CC2034F91A}"/>
              </a:ext>
            </a:extLst>
          </p:cNvPr>
          <p:cNvSpPr txBox="1">
            <a:spLocks/>
          </p:cNvSpPr>
          <p:nvPr/>
        </p:nvSpPr>
        <p:spPr>
          <a:xfrm>
            <a:off x="503074" y="132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-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다익스트라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36681D-9FCF-4509-B4A0-05A41DB3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23" y="1882930"/>
            <a:ext cx="10978953" cy="431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78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24425D5-BB19-4769-9D95-60CC2034F91A}"/>
              </a:ext>
            </a:extLst>
          </p:cNvPr>
          <p:cNvSpPr txBox="1">
            <a:spLocks/>
          </p:cNvSpPr>
          <p:nvPr/>
        </p:nvSpPr>
        <p:spPr>
          <a:xfrm>
            <a:off x="503074" y="132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-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다익스트라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D8DDE1-9F63-40CB-8973-8B0CDC1B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35" y="1457644"/>
            <a:ext cx="9767139" cy="49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9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496"/>
            <a:ext cx="10515600" cy="53343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최단 경로 문제란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최단 경로 문제의 종류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최단 경로 문제 알고리즘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BFS</a:t>
            </a:r>
          </a:p>
          <a:p>
            <a:pPr lvl="1">
              <a:buFontTx/>
              <a:buChar char="-"/>
            </a:pPr>
            <a:r>
              <a:rPr lang="ko-KR" altLang="en-US" dirty="0" err="1"/>
              <a:t>다익스트라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24425D5-BB19-4769-9D95-60CC2034F91A}"/>
              </a:ext>
            </a:extLst>
          </p:cNvPr>
          <p:cNvSpPr txBox="1">
            <a:spLocks/>
          </p:cNvSpPr>
          <p:nvPr/>
        </p:nvSpPr>
        <p:spPr>
          <a:xfrm>
            <a:off x="503074" y="132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-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다익스트라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BD3F88-0A46-4C4C-A198-34D43F7B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80" y="1769906"/>
            <a:ext cx="10920439" cy="43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37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24425D5-BB19-4769-9D95-60CC2034F91A}"/>
              </a:ext>
            </a:extLst>
          </p:cNvPr>
          <p:cNvSpPr txBox="1">
            <a:spLocks/>
          </p:cNvSpPr>
          <p:nvPr/>
        </p:nvSpPr>
        <p:spPr>
          <a:xfrm>
            <a:off x="503074" y="132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-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다익스트라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FE9592-224F-4FCC-8610-9FC82C82C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62" y="1457644"/>
            <a:ext cx="9636276" cy="52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4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최단 경로 문제란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1578593" y="2274838"/>
            <a:ext cx="9034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최단 경로 문제란 가장 짧은 경로에서 두 꼭지점을 찾는 문제로서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가중 그래프에서 구성하는 변들의 가중치 합이 최소가 되도록 하는 경로를 찾는 문제이다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							          - 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위키백과 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-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최단 경로 문제의 종류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1117343" y="2227725"/>
            <a:ext cx="90348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000000"/>
                </a:solidFill>
                <a:latin typeface="-apple-system"/>
              </a:rPr>
              <a:t>단일 </a:t>
            </a:r>
            <a:r>
              <a:rPr lang="en-US" altLang="ko-KR" sz="3600" dirty="0">
                <a:solidFill>
                  <a:srgbClr val="000000"/>
                </a:solidFill>
                <a:latin typeface="-apple-system"/>
              </a:rPr>
              <a:t>–</a:t>
            </a:r>
            <a:r>
              <a:rPr lang="ko-KR" altLang="en-US" sz="3600" dirty="0">
                <a:solidFill>
                  <a:srgbClr val="000000"/>
                </a:solidFill>
                <a:latin typeface="-apple-system"/>
              </a:rPr>
              <a:t> 출발 최단 경로 문제</a:t>
            </a:r>
            <a:endParaRPr lang="en-US" altLang="ko-KR" sz="3600" dirty="0">
              <a:solidFill>
                <a:srgbClr val="000000"/>
              </a:solidFill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rgbClr val="000000"/>
              </a:solidFill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3600" b="0" i="0" dirty="0">
                <a:solidFill>
                  <a:srgbClr val="000000"/>
                </a:solidFill>
                <a:effectLst/>
                <a:latin typeface="-apple-system"/>
              </a:rPr>
              <a:t>단일 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-apple-system"/>
              </a:rPr>
              <a:t>– 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-apple-system"/>
              </a:rPr>
              <a:t>도착 최단 경로 문제</a:t>
            </a:r>
            <a:endParaRPr lang="en-US" altLang="ko-KR" sz="3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3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000000"/>
                </a:solidFill>
                <a:latin typeface="-apple-system"/>
              </a:rPr>
              <a:t>전체</a:t>
            </a:r>
            <a:r>
              <a:rPr lang="en-US" altLang="ko-KR" sz="3600" dirty="0">
                <a:solidFill>
                  <a:srgbClr val="000000"/>
                </a:solidFill>
                <a:latin typeface="-apple-system"/>
              </a:rPr>
              <a:t> – </a:t>
            </a:r>
            <a:r>
              <a:rPr lang="ko-KR" altLang="en-US" sz="3600" dirty="0">
                <a:solidFill>
                  <a:srgbClr val="000000"/>
                </a:solidFill>
                <a:latin typeface="-apple-system"/>
              </a:rPr>
              <a:t>쌍 최단 경로 문제</a:t>
            </a:r>
            <a:endParaRPr lang="en-US" altLang="ko-KR" sz="36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23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sz="4400" dirty="0">
                <a:solidFill>
                  <a:srgbClr val="000000"/>
                </a:solidFill>
                <a:latin typeface="-apple-system"/>
              </a:rPr>
              <a:t>최단 경로 문제 알고리즘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1117343" y="2227725"/>
            <a:ext cx="90348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000000"/>
                </a:solidFill>
                <a:latin typeface="-apple-system"/>
              </a:rPr>
              <a:t>BFS(</a:t>
            </a:r>
            <a:r>
              <a:rPr lang="ko-KR" altLang="en-US" sz="3600" dirty="0">
                <a:solidFill>
                  <a:srgbClr val="000000"/>
                </a:solidFill>
                <a:latin typeface="-apple-system"/>
              </a:rPr>
              <a:t>완전 탐색 알고리즘</a:t>
            </a:r>
            <a:r>
              <a:rPr lang="en-US" altLang="ko-KR" sz="3600" dirty="0">
                <a:solidFill>
                  <a:srgbClr val="000000"/>
                </a:solidFill>
                <a:latin typeface="-apple-system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rgbClr val="000000"/>
              </a:solidFill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3600" dirty="0" err="1">
                <a:solidFill>
                  <a:srgbClr val="000000"/>
                </a:solidFill>
                <a:latin typeface="-apple-system"/>
              </a:rPr>
              <a:t>다익스트라</a:t>
            </a:r>
            <a:r>
              <a:rPr lang="ko-KR" altLang="en-US" sz="3600" dirty="0">
                <a:solidFill>
                  <a:srgbClr val="000000"/>
                </a:solidFill>
                <a:latin typeface="-apple-system"/>
              </a:rPr>
              <a:t> 알고리즘</a:t>
            </a:r>
            <a:endParaRPr lang="en-US" altLang="ko-KR" sz="3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3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-apple-system"/>
              </a:rPr>
              <a:t>플로이드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-apple-system"/>
              </a:rPr>
              <a:t> 알고리즘</a:t>
            </a:r>
            <a:endParaRPr lang="en-US" altLang="ko-KR" sz="36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0563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74" y="132081"/>
            <a:ext cx="10515600" cy="1325563"/>
          </a:xfrm>
        </p:spPr>
        <p:txBody>
          <a:bodyPr/>
          <a:lstStyle/>
          <a:p>
            <a:pPr algn="l"/>
            <a:r>
              <a:rPr lang="ko-KR" altLang="en-US" sz="4400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sz="4400" dirty="0">
                <a:solidFill>
                  <a:srgbClr val="000000"/>
                </a:solidFill>
                <a:latin typeface="-apple-system"/>
              </a:rPr>
              <a:t>- BFS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C07A17A-09AC-410D-83F0-AE0FE6C83FA8}"/>
              </a:ext>
            </a:extLst>
          </p:cNvPr>
          <p:cNvSpPr/>
          <p:nvPr/>
        </p:nvSpPr>
        <p:spPr>
          <a:xfrm>
            <a:off x="176048" y="3821928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A7D5BDF-7892-4A8B-BBC3-671AEA9C2D77}"/>
              </a:ext>
            </a:extLst>
          </p:cNvPr>
          <p:cNvSpPr/>
          <p:nvPr/>
        </p:nvSpPr>
        <p:spPr>
          <a:xfrm>
            <a:off x="2582917" y="2246797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2B1E75E-2A9D-4FA2-882D-E030F55B4F83}"/>
              </a:ext>
            </a:extLst>
          </p:cNvPr>
          <p:cNvSpPr/>
          <p:nvPr/>
        </p:nvSpPr>
        <p:spPr>
          <a:xfrm>
            <a:off x="2582917" y="5397062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72F4BAA4-B482-4A4A-98A5-2921C4F6D0DF}"/>
              </a:ext>
            </a:extLst>
          </p:cNvPr>
          <p:cNvSpPr/>
          <p:nvPr/>
        </p:nvSpPr>
        <p:spPr>
          <a:xfrm>
            <a:off x="5662447" y="5397061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3A57772-49A7-4C94-B4F9-50B96D74E5DE}"/>
              </a:ext>
            </a:extLst>
          </p:cNvPr>
          <p:cNvSpPr/>
          <p:nvPr/>
        </p:nvSpPr>
        <p:spPr>
          <a:xfrm>
            <a:off x="5662447" y="2246796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03F1BA-2025-4006-A259-733B11A2F1D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450022" y="2688231"/>
            <a:ext cx="22124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0224BB-8F30-4338-8160-4B84F95F6B6D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6096000" y="3129665"/>
            <a:ext cx="0" cy="226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29C25D-316A-4264-A3B0-FA08961B2C36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450022" y="5838496"/>
            <a:ext cx="22124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000F39-D83C-4B96-8EDE-3623148AB4E9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016470" y="3129666"/>
            <a:ext cx="0" cy="226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086857-DF8F-4E5B-8BD1-349FE5402F14}"/>
              </a:ext>
            </a:extLst>
          </p:cNvPr>
          <p:cNvCxnSpPr>
            <a:stCxn id="3" idx="5"/>
            <a:endCxn id="6" idx="2"/>
          </p:cNvCxnSpPr>
          <p:nvPr/>
        </p:nvCxnSpPr>
        <p:spPr>
          <a:xfrm>
            <a:off x="916168" y="4575504"/>
            <a:ext cx="1666749" cy="1262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D57E425-9006-41D0-8FCB-36095E2817A0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916168" y="2688232"/>
            <a:ext cx="1666749" cy="1262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E40A381E-E867-46F4-8B68-34282C4B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95486"/>
              </p:ext>
            </p:extLst>
          </p:nvPr>
        </p:nvGraphicFramePr>
        <p:xfrm>
          <a:off x="7136096" y="2685672"/>
          <a:ext cx="469372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745">
                  <a:extLst>
                    <a:ext uri="{9D8B030D-6E8A-4147-A177-3AD203B41FA5}">
                      <a16:colId xmlns:a16="http://schemas.microsoft.com/office/drawing/2014/main" val="109924073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1647747783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1789762232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334596724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228587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4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7638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A46454F-61F2-4548-90F2-38F7FF87C16C}"/>
              </a:ext>
            </a:extLst>
          </p:cNvPr>
          <p:cNvSpPr txBox="1"/>
          <p:nvPr/>
        </p:nvSpPr>
        <p:spPr>
          <a:xfrm>
            <a:off x="7835462" y="1923630"/>
            <a:ext cx="29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 여부를 판단하는 배열</a:t>
            </a:r>
            <a:r>
              <a:rPr lang="en-US" altLang="ko-KR" dirty="0"/>
              <a:t>(visited[vertex])</a:t>
            </a:r>
            <a:endParaRPr lang="ko-KR" altLang="en-US" dirty="0"/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3DC4664A-C3EC-4C87-9A91-D2C78E189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76281"/>
              </p:ext>
            </p:extLst>
          </p:nvPr>
        </p:nvGraphicFramePr>
        <p:xfrm>
          <a:off x="7136095" y="5160578"/>
          <a:ext cx="4693724" cy="388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431">
                  <a:extLst>
                    <a:ext uri="{9D8B030D-6E8A-4147-A177-3AD203B41FA5}">
                      <a16:colId xmlns:a16="http://schemas.microsoft.com/office/drawing/2014/main" val="1593381625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2544851024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3147096037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3876414673"/>
                    </a:ext>
                  </a:extLst>
                </a:gridCol>
              </a:tblGrid>
              <a:tr h="3888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2666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906D592-EB2B-4101-9F80-8EBDB3369573}"/>
              </a:ext>
            </a:extLst>
          </p:cNvPr>
          <p:cNvSpPr txBox="1"/>
          <p:nvPr/>
        </p:nvSpPr>
        <p:spPr>
          <a:xfrm>
            <a:off x="7681294" y="4485265"/>
            <a:ext cx="35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방문할 노드의 순서를 정하는 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206EC2-237C-4735-B089-F69773CB67A9}"/>
              </a:ext>
            </a:extLst>
          </p:cNvPr>
          <p:cNvSpPr txBox="1"/>
          <p:nvPr/>
        </p:nvSpPr>
        <p:spPr>
          <a:xfrm>
            <a:off x="0" y="3452596"/>
            <a:ext cx="132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 정점</a:t>
            </a:r>
          </a:p>
        </p:txBody>
      </p:sp>
    </p:spTree>
    <p:extLst>
      <p:ext uri="{BB962C8B-B14F-4D97-AF65-F5344CB8AC3E}">
        <p14:creationId xmlns:p14="http://schemas.microsoft.com/office/powerpoint/2010/main" val="176069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74" y="132081"/>
            <a:ext cx="10515600" cy="1325563"/>
          </a:xfrm>
        </p:spPr>
        <p:txBody>
          <a:bodyPr/>
          <a:lstStyle/>
          <a:p>
            <a:pPr algn="l"/>
            <a:r>
              <a:rPr lang="ko-KR" altLang="en-US" sz="4400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sz="4400" dirty="0">
                <a:solidFill>
                  <a:srgbClr val="000000"/>
                </a:solidFill>
                <a:latin typeface="-apple-system"/>
              </a:rPr>
              <a:t>- BFS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C07A17A-09AC-410D-83F0-AE0FE6C83FA8}"/>
              </a:ext>
            </a:extLst>
          </p:cNvPr>
          <p:cNvSpPr/>
          <p:nvPr/>
        </p:nvSpPr>
        <p:spPr>
          <a:xfrm>
            <a:off x="176048" y="3821928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A7D5BDF-7892-4A8B-BBC3-671AEA9C2D77}"/>
              </a:ext>
            </a:extLst>
          </p:cNvPr>
          <p:cNvSpPr/>
          <p:nvPr/>
        </p:nvSpPr>
        <p:spPr>
          <a:xfrm>
            <a:off x="2582917" y="2246797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2B1E75E-2A9D-4FA2-882D-E030F55B4F83}"/>
              </a:ext>
            </a:extLst>
          </p:cNvPr>
          <p:cNvSpPr/>
          <p:nvPr/>
        </p:nvSpPr>
        <p:spPr>
          <a:xfrm>
            <a:off x="2582917" y="5397062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72F4BAA4-B482-4A4A-98A5-2921C4F6D0DF}"/>
              </a:ext>
            </a:extLst>
          </p:cNvPr>
          <p:cNvSpPr/>
          <p:nvPr/>
        </p:nvSpPr>
        <p:spPr>
          <a:xfrm>
            <a:off x="5662447" y="5397061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3A57772-49A7-4C94-B4F9-50B96D74E5DE}"/>
              </a:ext>
            </a:extLst>
          </p:cNvPr>
          <p:cNvSpPr/>
          <p:nvPr/>
        </p:nvSpPr>
        <p:spPr>
          <a:xfrm>
            <a:off x="5662447" y="2246796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03F1BA-2025-4006-A259-733B11A2F1D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450022" y="2688231"/>
            <a:ext cx="22124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0224BB-8F30-4338-8160-4B84F95F6B6D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6096000" y="3129665"/>
            <a:ext cx="0" cy="226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29C25D-316A-4264-A3B0-FA08961B2C36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450022" y="5838496"/>
            <a:ext cx="22124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000F39-D83C-4B96-8EDE-3623148AB4E9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016470" y="3129666"/>
            <a:ext cx="0" cy="226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086857-DF8F-4E5B-8BD1-349FE5402F14}"/>
              </a:ext>
            </a:extLst>
          </p:cNvPr>
          <p:cNvCxnSpPr>
            <a:stCxn id="3" idx="5"/>
            <a:endCxn id="6" idx="2"/>
          </p:cNvCxnSpPr>
          <p:nvPr/>
        </p:nvCxnSpPr>
        <p:spPr>
          <a:xfrm>
            <a:off x="916168" y="4575504"/>
            <a:ext cx="1666749" cy="1262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D57E425-9006-41D0-8FCB-36095E2817A0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916168" y="2688232"/>
            <a:ext cx="1666749" cy="1262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E40A381E-E867-46F4-8B68-34282C4B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84888"/>
              </p:ext>
            </p:extLst>
          </p:nvPr>
        </p:nvGraphicFramePr>
        <p:xfrm>
          <a:off x="7136096" y="2685672"/>
          <a:ext cx="469372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745">
                  <a:extLst>
                    <a:ext uri="{9D8B030D-6E8A-4147-A177-3AD203B41FA5}">
                      <a16:colId xmlns:a16="http://schemas.microsoft.com/office/drawing/2014/main" val="109924073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1647747783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1789762232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334596724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228587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4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7638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A46454F-61F2-4548-90F2-38F7FF87C16C}"/>
              </a:ext>
            </a:extLst>
          </p:cNvPr>
          <p:cNvSpPr txBox="1"/>
          <p:nvPr/>
        </p:nvSpPr>
        <p:spPr>
          <a:xfrm>
            <a:off x="7835462" y="1923630"/>
            <a:ext cx="29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 여부를 판단하는 배열</a:t>
            </a:r>
            <a:r>
              <a:rPr lang="en-US" altLang="ko-KR" dirty="0"/>
              <a:t>(visited[vertex])</a:t>
            </a:r>
            <a:endParaRPr lang="ko-KR" altLang="en-US" dirty="0"/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3DC4664A-C3EC-4C87-9A91-D2C78E189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87013"/>
              </p:ext>
            </p:extLst>
          </p:nvPr>
        </p:nvGraphicFramePr>
        <p:xfrm>
          <a:off x="7136095" y="5160578"/>
          <a:ext cx="4693724" cy="388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431">
                  <a:extLst>
                    <a:ext uri="{9D8B030D-6E8A-4147-A177-3AD203B41FA5}">
                      <a16:colId xmlns:a16="http://schemas.microsoft.com/office/drawing/2014/main" val="1593381625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2544851024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3147096037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3876414673"/>
                    </a:ext>
                  </a:extLst>
                </a:gridCol>
              </a:tblGrid>
              <a:tr h="38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2666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906D592-EB2B-4101-9F80-8EBDB3369573}"/>
              </a:ext>
            </a:extLst>
          </p:cNvPr>
          <p:cNvSpPr txBox="1"/>
          <p:nvPr/>
        </p:nvSpPr>
        <p:spPr>
          <a:xfrm>
            <a:off x="7681294" y="4485265"/>
            <a:ext cx="35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방문할 노드의 순서를 정하는 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206EC2-237C-4735-B089-F69773CB67A9}"/>
              </a:ext>
            </a:extLst>
          </p:cNvPr>
          <p:cNvSpPr txBox="1"/>
          <p:nvPr/>
        </p:nvSpPr>
        <p:spPr>
          <a:xfrm>
            <a:off x="0" y="3452596"/>
            <a:ext cx="132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시작 정점</a:t>
            </a:r>
          </a:p>
        </p:txBody>
      </p:sp>
    </p:spTree>
    <p:extLst>
      <p:ext uri="{BB962C8B-B14F-4D97-AF65-F5344CB8AC3E}">
        <p14:creationId xmlns:p14="http://schemas.microsoft.com/office/powerpoint/2010/main" val="157022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74" y="132081"/>
            <a:ext cx="10515600" cy="1325563"/>
          </a:xfrm>
        </p:spPr>
        <p:txBody>
          <a:bodyPr/>
          <a:lstStyle/>
          <a:p>
            <a:pPr algn="l"/>
            <a:r>
              <a:rPr lang="ko-KR" altLang="en-US" sz="4400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sz="4400" dirty="0">
                <a:solidFill>
                  <a:srgbClr val="000000"/>
                </a:solidFill>
                <a:latin typeface="-apple-system"/>
              </a:rPr>
              <a:t>- BFS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C07A17A-09AC-410D-83F0-AE0FE6C83FA8}"/>
              </a:ext>
            </a:extLst>
          </p:cNvPr>
          <p:cNvSpPr/>
          <p:nvPr/>
        </p:nvSpPr>
        <p:spPr>
          <a:xfrm>
            <a:off x="176048" y="3821928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A7D5BDF-7892-4A8B-BBC3-671AEA9C2D77}"/>
              </a:ext>
            </a:extLst>
          </p:cNvPr>
          <p:cNvSpPr/>
          <p:nvPr/>
        </p:nvSpPr>
        <p:spPr>
          <a:xfrm>
            <a:off x="2582917" y="2246797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2B1E75E-2A9D-4FA2-882D-E030F55B4F83}"/>
              </a:ext>
            </a:extLst>
          </p:cNvPr>
          <p:cNvSpPr/>
          <p:nvPr/>
        </p:nvSpPr>
        <p:spPr>
          <a:xfrm>
            <a:off x="2582917" y="5397062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72F4BAA4-B482-4A4A-98A5-2921C4F6D0DF}"/>
              </a:ext>
            </a:extLst>
          </p:cNvPr>
          <p:cNvSpPr/>
          <p:nvPr/>
        </p:nvSpPr>
        <p:spPr>
          <a:xfrm>
            <a:off x="5662447" y="5397061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3A57772-49A7-4C94-B4F9-50B96D74E5DE}"/>
              </a:ext>
            </a:extLst>
          </p:cNvPr>
          <p:cNvSpPr/>
          <p:nvPr/>
        </p:nvSpPr>
        <p:spPr>
          <a:xfrm>
            <a:off x="5662447" y="2246796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03F1BA-2025-4006-A259-733B11A2F1D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450022" y="2688231"/>
            <a:ext cx="22124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0224BB-8F30-4338-8160-4B84F95F6B6D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6096000" y="3129665"/>
            <a:ext cx="0" cy="226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29C25D-316A-4264-A3B0-FA08961B2C36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450022" y="5838496"/>
            <a:ext cx="22124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000F39-D83C-4B96-8EDE-3623148AB4E9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016470" y="3129666"/>
            <a:ext cx="0" cy="226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086857-DF8F-4E5B-8BD1-349FE5402F14}"/>
              </a:ext>
            </a:extLst>
          </p:cNvPr>
          <p:cNvCxnSpPr>
            <a:stCxn id="3" idx="5"/>
            <a:endCxn id="6" idx="2"/>
          </p:cNvCxnSpPr>
          <p:nvPr/>
        </p:nvCxnSpPr>
        <p:spPr>
          <a:xfrm>
            <a:off x="916168" y="4575504"/>
            <a:ext cx="1666749" cy="12629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D57E425-9006-41D0-8FCB-36095E2817A0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916168" y="2688232"/>
            <a:ext cx="1666749" cy="12629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E40A381E-E867-46F4-8B68-34282C4B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63126"/>
              </p:ext>
            </p:extLst>
          </p:nvPr>
        </p:nvGraphicFramePr>
        <p:xfrm>
          <a:off x="7136096" y="2685672"/>
          <a:ext cx="469372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745">
                  <a:extLst>
                    <a:ext uri="{9D8B030D-6E8A-4147-A177-3AD203B41FA5}">
                      <a16:colId xmlns:a16="http://schemas.microsoft.com/office/drawing/2014/main" val="109924073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1647747783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1789762232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334596724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228587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4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7638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A46454F-61F2-4548-90F2-38F7FF87C16C}"/>
              </a:ext>
            </a:extLst>
          </p:cNvPr>
          <p:cNvSpPr txBox="1"/>
          <p:nvPr/>
        </p:nvSpPr>
        <p:spPr>
          <a:xfrm>
            <a:off x="7835462" y="1923630"/>
            <a:ext cx="29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 여부를 판단하는 배열</a:t>
            </a:r>
            <a:r>
              <a:rPr lang="en-US" altLang="ko-KR" dirty="0"/>
              <a:t>(visited[vertex])</a:t>
            </a:r>
            <a:endParaRPr lang="ko-KR" altLang="en-US" dirty="0"/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3DC4664A-C3EC-4C87-9A91-D2C78E189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17322"/>
              </p:ext>
            </p:extLst>
          </p:nvPr>
        </p:nvGraphicFramePr>
        <p:xfrm>
          <a:off x="7136095" y="5160578"/>
          <a:ext cx="4693724" cy="388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431">
                  <a:extLst>
                    <a:ext uri="{9D8B030D-6E8A-4147-A177-3AD203B41FA5}">
                      <a16:colId xmlns:a16="http://schemas.microsoft.com/office/drawing/2014/main" val="1593381625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2544851024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3147096037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3876414673"/>
                    </a:ext>
                  </a:extLst>
                </a:gridCol>
              </a:tblGrid>
              <a:tr h="38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2666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906D592-EB2B-4101-9F80-8EBDB3369573}"/>
              </a:ext>
            </a:extLst>
          </p:cNvPr>
          <p:cNvSpPr txBox="1"/>
          <p:nvPr/>
        </p:nvSpPr>
        <p:spPr>
          <a:xfrm>
            <a:off x="7681294" y="4485265"/>
            <a:ext cx="35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방문할 노드의 순서를 정하는 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46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74" y="132081"/>
            <a:ext cx="10515600" cy="1325563"/>
          </a:xfrm>
        </p:spPr>
        <p:txBody>
          <a:bodyPr/>
          <a:lstStyle/>
          <a:p>
            <a:pPr algn="l"/>
            <a:r>
              <a:rPr lang="ko-KR" altLang="en-US" sz="4400" dirty="0">
                <a:solidFill>
                  <a:srgbClr val="000000"/>
                </a:solidFill>
                <a:latin typeface="-apple-system"/>
              </a:rPr>
              <a:t>최단 경로 문제 알고리즘 </a:t>
            </a:r>
            <a:r>
              <a:rPr lang="en-US" altLang="ko-KR" sz="4400" dirty="0">
                <a:solidFill>
                  <a:srgbClr val="000000"/>
                </a:solidFill>
                <a:latin typeface="-apple-system"/>
              </a:rPr>
              <a:t>- BFS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C07A17A-09AC-410D-83F0-AE0FE6C83FA8}"/>
              </a:ext>
            </a:extLst>
          </p:cNvPr>
          <p:cNvSpPr/>
          <p:nvPr/>
        </p:nvSpPr>
        <p:spPr>
          <a:xfrm>
            <a:off x="176048" y="3821928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A7D5BDF-7892-4A8B-BBC3-671AEA9C2D77}"/>
              </a:ext>
            </a:extLst>
          </p:cNvPr>
          <p:cNvSpPr/>
          <p:nvPr/>
        </p:nvSpPr>
        <p:spPr>
          <a:xfrm>
            <a:off x="2582917" y="2246797"/>
            <a:ext cx="867105" cy="88286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2B1E75E-2A9D-4FA2-882D-E030F55B4F83}"/>
              </a:ext>
            </a:extLst>
          </p:cNvPr>
          <p:cNvSpPr/>
          <p:nvPr/>
        </p:nvSpPr>
        <p:spPr>
          <a:xfrm>
            <a:off x="2582917" y="5397062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72F4BAA4-B482-4A4A-98A5-2921C4F6D0DF}"/>
              </a:ext>
            </a:extLst>
          </p:cNvPr>
          <p:cNvSpPr/>
          <p:nvPr/>
        </p:nvSpPr>
        <p:spPr>
          <a:xfrm>
            <a:off x="5662447" y="5397061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3A57772-49A7-4C94-B4F9-50B96D74E5DE}"/>
              </a:ext>
            </a:extLst>
          </p:cNvPr>
          <p:cNvSpPr/>
          <p:nvPr/>
        </p:nvSpPr>
        <p:spPr>
          <a:xfrm>
            <a:off x="5662447" y="2246796"/>
            <a:ext cx="867105" cy="8828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03F1BA-2025-4006-A259-733B11A2F1D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450022" y="2688231"/>
            <a:ext cx="2212425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0224BB-8F30-4338-8160-4B84F95F6B6D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6096000" y="3129665"/>
            <a:ext cx="0" cy="226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29C25D-316A-4264-A3B0-FA08961B2C36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450022" y="5838496"/>
            <a:ext cx="22124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000F39-D83C-4B96-8EDE-3623148AB4E9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016470" y="3129666"/>
            <a:ext cx="0" cy="2267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086857-DF8F-4E5B-8BD1-349FE5402F14}"/>
              </a:ext>
            </a:extLst>
          </p:cNvPr>
          <p:cNvCxnSpPr>
            <a:stCxn id="3" idx="5"/>
            <a:endCxn id="6" idx="2"/>
          </p:cNvCxnSpPr>
          <p:nvPr/>
        </p:nvCxnSpPr>
        <p:spPr>
          <a:xfrm>
            <a:off x="916168" y="4575504"/>
            <a:ext cx="1666749" cy="1262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D57E425-9006-41D0-8FCB-36095E2817A0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916168" y="2688232"/>
            <a:ext cx="1666749" cy="1262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E40A381E-E867-46F4-8B68-34282C4B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79006"/>
              </p:ext>
            </p:extLst>
          </p:nvPr>
        </p:nvGraphicFramePr>
        <p:xfrm>
          <a:off x="7136096" y="2685672"/>
          <a:ext cx="469372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745">
                  <a:extLst>
                    <a:ext uri="{9D8B030D-6E8A-4147-A177-3AD203B41FA5}">
                      <a16:colId xmlns:a16="http://schemas.microsoft.com/office/drawing/2014/main" val="109924073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1647747783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1789762232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334596724"/>
                    </a:ext>
                  </a:extLst>
                </a:gridCol>
                <a:gridCol w="938745">
                  <a:extLst>
                    <a:ext uri="{9D8B030D-6E8A-4147-A177-3AD203B41FA5}">
                      <a16:colId xmlns:a16="http://schemas.microsoft.com/office/drawing/2014/main" val="228587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4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7638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A46454F-61F2-4548-90F2-38F7FF87C16C}"/>
              </a:ext>
            </a:extLst>
          </p:cNvPr>
          <p:cNvSpPr txBox="1"/>
          <p:nvPr/>
        </p:nvSpPr>
        <p:spPr>
          <a:xfrm>
            <a:off x="7835462" y="1923630"/>
            <a:ext cx="29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 여부를 판단하는 배열</a:t>
            </a:r>
            <a:r>
              <a:rPr lang="en-US" altLang="ko-KR" dirty="0"/>
              <a:t>(visited[vertex])</a:t>
            </a:r>
            <a:endParaRPr lang="ko-KR" altLang="en-US" dirty="0"/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3DC4664A-C3EC-4C87-9A91-D2C78E189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867134"/>
              </p:ext>
            </p:extLst>
          </p:nvPr>
        </p:nvGraphicFramePr>
        <p:xfrm>
          <a:off x="7136095" y="5160578"/>
          <a:ext cx="4693724" cy="388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431">
                  <a:extLst>
                    <a:ext uri="{9D8B030D-6E8A-4147-A177-3AD203B41FA5}">
                      <a16:colId xmlns:a16="http://schemas.microsoft.com/office/drawing/2014/main" val="1593381625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2544851024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3147096037"/>
                    </a:ext>
                  </a:extLst>
                </a:gridCol>
                <a:gridCol w="1173431">
                  <a:extLst>
                    <a:ext uri="{9D8B030D-6E8A-4147-A177-3AD203B41FA5}">
                      <a16:colId xmlns:a16="http://schemas.microsoft.com/office/drawing/2014/main" val="3876414673"/>
                    </a:ext>
                  </a:extLst>
                </a:gridCol>
              </a:tblGrid>
              <a:tr h="388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2666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906D592-EB2B-4101-9F80-8EBDB3369573}"/>
              </a:ext>
            </a:extLst>
          </p:cNvPr>
          <p:cNvSpPr txBox="1"/>
          <p:nvPr/>
        </p:nvSpPr>
        <p:spPr>
          <a:xfrm>
            <a:off x="7681294" y="4485265"/>
            <a:ext cx="35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방문할 노드의 순서를 정하는 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51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768</Words>
  <Application>Microsoft Office PowerPoint</Application>
  <PresentationFormat>와이드스크린</PresentationFormat>
  <Paragraphs>214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-apple-system</vt:lpstr>
      <vt:lpstr>Spoqa Han Sans</vt:lpstr>
      <vt:lpstr>맑은 고딕</vt:lpstr>
      <vt:lpstr>Arial</vt:lpstr>
      <vt:lpstr>Office 테마</vt:lpstr>
      <vt:lpstr>Shortest Path</vt:lpstr>
      <vt:lpstr>목차</vt:lpstr>
      <vt:lpstr>최단 경로 문제란?</vt:lpstr>
      <vt:lpstr>최단 경로 문제의 종류</vt:lpstr>
      <vt:lpstr>최단 경로 문제 알고리즘</vt:lpstr>
      <vt:lpstr>최단 경로 문제 알고리즘 - BFS</vt:lpstr>
      <vt:lpstr>최단 경로 문제 알고리즘 - BFS</vt:lpstr>
      <vt:lpstr>최단 경로 문제 알고리즘 - BFS</vt:lpstr>
      <vt:lpstr>최단 경로 문제 알고리즘 - BFS</vt:lpstr>
      <vt:lpstr>최단 경로 문제 알고리즘 - BFS</vt:lpstr>
      <vt:lpstr>최단 경로 문제 알고리즘 - BFS</vt:lpstr>
      <vt:lpstr>최단 경로 문제 알고리즘 - BFS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17</cp:revision>
  <dcterms:created xsi:type="dcterms:W3CDTF">2022-01-06T05:20:31Z</dcterms:created>
  <dcterms:modified xsi:type="dcterms:W3CDTF">2022-04-16T11:52:35Z</dcterms:modified>
</cp:coreProperties>
</file>