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38" r:id="rId4"/>
    <p:sldId id="347" r:id="rId5"/>
    <p:sldId id="339" r:id="rId6"/>
    <p:sldId id="340" r:id="rId7"/>
    <p:sldId id="346" r:id="rId8"/>
    <p:sldId id="341" r:id="rId9"/>
    <p:sldId id="342" r:id="rId10"/>
    <p:sldId id="344" r:id="rId11"/>
    <p:sldId id="343" r:id="rId12"/>
    <p:sldId id="345" r:id="rId13"/>
    <p:sldId id="301" r:id="rId14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8" autoAdjust="0"/>
    <p:restoredTop sz="94574" autoAdjust="0"/>
  </p:normalViewPr>
  <p:slideViewPr>
    <p:cSldViewPr>
      <p:cViewPr varScale="1">
        <p:scale>
          <a:sx n="85" d="100"/>
          <a:sy n="85" d="100"/>
        </p:scale>
        <p:origin x="106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정렬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퀵 정렬 </a:t>
            </a:r>
            <a:r>
              <a:rPr lang="en-US" altLang="ko-KR" sz="3200">
                <a:solidFill>
                  <a:schemeClr val="tx1"/>
                </a:solidFill>
              </a:rPr>
              <a:t>(not</a:t>
            </a:r>
            <a:r>
              <a:rPr lang="ko-KR" altLang="en-US" sz="3200">
                <a:solidFill>
                  <a:schemeClr val="tx1"/>
                </a:solidFill>
              </a:rPr>
              <a:t> </a:t>
            </a:r>
            <a:r>
              <a:rPr lang="en-US" altLang="ko-KR" sz="3200">
                <a:solidFill>
                  <a:schemeClr val="tx1"/>
                </a:solidFill>
              </a:rPr>
              <a:t>in-place)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0FC0D2E-1D29-F876-33FD-7CE89C3DA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103" y="2858555"/>
            <a:ext cx="2819794" cy="3810532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0AE65D0-50A3-E185-6403-03F578877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15628"/>
              </p:ext>
            </p:extLst>
          </p:nvPr>
        </p:nvGraphicFramePr>
        <p:xfrm>
          <a:off x="575556" y="1484313"/>
          <a:ext cx="799288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98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1782198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37372690"/>
                    </a:ext>
                  </a:extLst>
                </a:gridCol>
                <a:gridCol w="1846067">
                  <a:extLst>
                    <a:ext uri="{9D8B030D-6E8A-4147-A177-3AD203B41FA5}">
                      <a16:colId xmlns:a16="http://schemas.microsoft.com/office/drawing/2014/main" val="2260926354"/>
                    </a:ext>
                  </a:extLst>
                </a:gridCol>
                <a:gridCol w="1934352">
                  <a:extLst>
                    <a:ext uri="{9D8B030D-6E8A-4147-A177-3AD203B41FA5}">
                      <a16:colId xmlns:a16="http://schemas.microsoft.com/office/drawing/2014/main" val="4223987300"/>
                    </a:ext>
                  </a:extLst>
                </a:gridCol>
              </a:tblGrid>
              <a:tr h="288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안정적인가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In-place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방법인가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시간복잡도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공간복잡도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최선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  <a:tr h="181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23469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최악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88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27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퀵 정렬 </a:t>
            </a:r>
            <a:r>
              <a:rPr lang="en-US" altLang="ko-KR" sz="3200">
                <a:solidFill>
                  <a:schemeClr val="tx1"/>
                </a:solidFill>
              </a:rPr>
              <a:t>(in-place)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116A8CC-561B-2E7F-57EC-5D5EAFA0E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718138"/>
              </p:ext>
            </p:extLst>
          </p:nvPr>
        </p:nvGraphicFramePr>
        <p:xfrm>
          <a:off x="575556" y="2929319"/>
          <a:ext cx="799288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260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한번 결정된 피벗들이 추후 연산에서 제외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불균형 분할에서 최악 시간복잡도가 발생</a:t>
                      </a:r>
                      <a:b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cf. </a:t>
                      </a: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 정렬된 경우 또는 역순일때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8D8907C-20D3-EB89-6125-B359709F1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647946"/>
              </p:ext>
            </p:extLst>
          </p:nvPr>
        </p:nvGraphicFramePr>
        <p:xfrm>
          <a:off x="575556" y="1484313"/>
          <a:ext cx="799288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98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1782198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37372690"/>
                    </a:ext>
                  </a:extLst>
                </a:gridCol>
                <a:gridCol w="1846067">
                  <a:extLst>
                    <a:ext uri="{9D8B030D-6E8A-4147-A177-3AD203B41FA5}">
                      <a16:colId xmlns:a16="http://schemas.microsoft.com/office/drawing/2014/main" val="2260926354"/>
                    </a:ext>
                  </a:extLst>
                </a:gridCol>
                <a:gridCol w="1934352">
                  <a:extLst>
                    <a:ext uri="{9D8B030D-6E8A-4147-A177-3AD203B41FA5}">
                      <a16:colId xmlns:a16="http://schemas.microsoft.com/office/drawing/2014/main" val="4223987300"/>
                    </a:ext>
                  </a:extLst>
                </a:gridCol>
              </a:tblGrid>
              <a:tr h="288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안정적인가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In-place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방법인가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시간복잡도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공간복잡도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최선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  <a:tr h="181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23469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최악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8809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8CB4796-509C-D0A3-93E1-18E6DF0E9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49" y="4732720"/>
            <a:ext cx="6300700" cy="1936367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77F69E7-0FEB-3972-8825-CE629E5DE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672405"/>
              </p:ext>
            </p:extLst>
          </p:nvPr>
        </p:nvGraphicFramePr>
        <p:xfrm>
          <a:off x="4571999" y="4004688"/>
          <a:ext cx="3996444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260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극복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피벗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분할 기준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랜덤으로 설정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71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퀵 정렬 </a:t>
            </a:r>
            <a:r>
              <a:rPr lang="en-US" altLang="ko-KR" sz="3200">
                <a:solidFill>
                  <a:schemeClr val="tx1"/>
                </a:solidFill>
              </a:rPr>
              <a:t>(in-place)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0B9D6A2-90D1-B065-EF54-96FC996A1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865335"/>
            <a:ext cx="2752552" cy="3883064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115373C-9E9D-A260-B250-D7324B68E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099218"/>
              </p:ext>
            </p:extLst>
          </p:nvPr>
        </p:nvGraphicFramePr>
        <p:xfrm>
          <a:off x="575556" y="1484313"/>
          <a:ext cx="799288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98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1782198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37372690"/>
                    </a:ext>
                  </a:extLst>
                </a:gridCol>
                <a:gridCol w="1846067">
                  <a:extLst>
                    <a:ext uri="{9D8B030D-6E8A-4147-A177-3AD203B41FA5}">
                      <a16:colId xmlns:a16="http://schemas.microsoft.com/office/drawing/2014/main" val="2260926354"/>
                    </a:ext>
                  </a:extLst>
                </a:gridCol>
                <a:gridCol w="1934352">
                  <a:extLst>
                    <a:ext uri="{9D8B030D-6E8A-4147-A177-3AD203B41FA5}">
                      <a16:colId xmlns:a16="http://schemas.microsoft.com/office/drawing/2014/main" val="4223987300"/>
                    </a:ext>
                  </a:extLst>
                </a:gridCol>
              </a:tblGrid>
              <a:tr h="288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안정적인가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In-place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방법인가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시간복잡도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공간복잡도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최선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  <a:tr h="181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23469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최악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8809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DDA17C9-3B21-D3C9-818A-ADF1B598D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780929"/>
            <a:ext cx="2808312" cy="405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4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534275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알고리즘 평가 요소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593772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5332"/>
            <a:ext cx="7918450" cy="743935"/>
            <a:chOff x="2422182" y="2337120"/>
            <a:chExt cx="7918450" cy="7439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337120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병합 정렬 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vs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퀵 정렬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알고리즘 평가 요소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116A8CC-561B-2E7F-57EC-5D5EAFA0E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890287"/>
              </p:ext>
            </p:extLst>
          </p:nvPr>
        </p:nvGraphicFramePr>
        <p:xfrm>
          <a:off x="575556" y="1852416"/>
          <a:ext cx="799288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010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3748878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안정 정렬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불안정 정렬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중복된 값을 입력 순서와 동일하게 정렬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중복된 값을 입력 순서와 </a:t>
                      </a:r>
                      <a:b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동일하지 않게 정렬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A8C52C-BFA8-7FB8-B7F9-A8F30AA1E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053028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in-place (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제자리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방법인가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메모리 공간을 사용하지 않고 사용중인 자료구조 내에서 정렬이 가능한가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771CF-8F17-3E22-A02A-E6D638800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82" y="1406700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안정적인가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3EC8C4-7DB9-4073-A54F-2B03F94F6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4414094"/>
            <a:ext cx="8002760" cy="73866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앞으로 소개할 정렬 알고리즘이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안정적이냐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in-place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하면 장점이 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정렬에 입력값은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[5, 3, 8, 1, 2, 7]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공통적으로 사용하겠다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637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병합 정렬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DD4AD0-6295-9D07-17F1-5D5F76E65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84313"/>
            <a:ext cx="8002760" cy="73866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병합 정렬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(not in-place)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병합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(in-place)</a:t>
            </a:r>
          </a:p>
        </p:txBody>
      </p:sp>
    </p:spTree>
    <p:extLst>
      <p:ext uri="{BB962C8B-B14F-4D97-AF65-F5344CB8AC3E}">
        <p14:creationId xmlns:p14="http://schemas.microsoft.com/office/powerpoint/2010/main" val="376444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병합 정렬 </a:t>
            </a:r>
            <a:r>
              <a:rPr lang="en-US" altLang="ko-KR" sz="3200">
                <a:solidFill>
                  <a:schemeClr val="tx1"/>
                </a:solidFill>
              </a:rPr>
              <a:t>(not in-place)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116A8CC-561B-2E7F-57EC-5D5EAFA0E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184962"/>
              </p:ext>
            </p:extLst>
          </p:nvPr>
        </p:nvGraphicFramePr>
        <p:xfrm>
          <a:off x="575556" y="2929319"/>
          <a:ext cx="7992888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260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복잡도가 데이터 분포에 영향을 받지 않기 때문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E06FA5C-F5F6-ECDA-5300-D01D4663C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528428"/>
              </p:ext>
            </p:extLst>
          </p:nvPr>
        </p:nvGraphicFramePr>
        <p:xfrm>
          <a:off x="575556" y="1484313"/>
          <a:ext cx="799288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98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1782198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37372690"/>
                    </a:ext>
                  </a:extLst>
                </a:gridCol>
                <a:gridCol w="1846067">
                  <a:extLst>
                    <a:ext uri="{9D8B030D-6E8A-4147-A177-3AD203B41FA5}">
                      <a16:colId xmlns:a16="http://schemas.microsoft.com/office/drawing/2014/main" val="2260926354"/>
                    </a:ext>
                  </a:extLst>
                </a:gridCol>
                <a:gridCol w="1934352">
                  <a:extLst>
                    <a:ext uri="{9D8B030D-6E8A-4147-A177-3AD203B41FA5}">
                      <a16:colId xmlns:a16="http://schemas.microsoft.com/office/drawing/2014/main" val="4223987300"/>
                    </a:ext>
                  </a:extLst>
                </a:gridCol>
              </a:tblGrid>
              <a:tr h="288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안정적인가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In-place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방법인가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시간복잡도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공간복잡도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최선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  <a:tr h="181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23469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최악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88098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0E6328-E941-3147-30CC-7C898DC380DB}"/>
              </a:ext>
            </a:extLst>
          </p:cNvPr>
          <p:cNvCxnSpPr/>
          <p:nvPr/>
        </p:nvCxnSpPr>
        <p:spPr bwMode="auto">
          <a:xfrm>
            <a:off x="3491880" y="2703513"/>
            <a:ext cx="1418216" cy="725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4293DB9-045B-5DEC-D866-989CA54E1A63}"/>
              </a:ext>
            </a:extLst>
          </p:cNvPr>
          <p:cNvCxnSpPr/>
          <p:nvPr/>
        </p:nvCxnSpPr>
        <p:spPr bwMode="auto">
          <a:xfrm>
            <a:off x="7668344" y="2703513"/>
            <a:ext cx="0" cy="725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B2E4E1-C1E5-9068-9025-7D3ECB22BC54}"/>
              </a:ext>
            </a:extLst>
          </p:cNvPr>
          <p:cNvCxnSpPr/>
          <p:nvPr/>
        </p:nvCxnSpPr>
        <p:spPr bwMode="auto">
          <a:xfrm>
            <a:off x="1691680" y="2703513"/>
            <a:ext cx="0" cy="3678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70E4954-C7B7-7824-3819-4FCEB2F0A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83342"/>
              </p:ext>
            </p:extLst>
          </p:nvPr>
        </p:nvGraphicFramePr>
        <p:xfrm>
          <a:off x="4607283" y="3717032"/>
          <a:ext cx="396490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4902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260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극복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연결리스트 자료구조 사용시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공간복잡도 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단축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8CEA7F5F-3154-19D4-7228-FD25B9457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6464934"/>
            <a:ext cx="8002760" cy="30777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자료구조로 구현하였다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65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병합 정렬 </a:t>
            </a:r>
            <a:r>
              <a:rPr lang="en-US" altLang="ko-KR" sz="3200">
                <a:solidFill>
                  <a:schemeClr val="tx1"/>
                </a:solidFill>
              </a:rPr>
              <a:t>(not in-place)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8CB1E9B-B083-A2A4-2851-AA93C61E1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769447"/>
              </p:ext>
            </p:extLst>
          </p:nvPr>
        </p:nvGraphicFramePr>
        <p:xfrm>
          <a:off x="575556" y="1484313"/>
          <a:ext cx="799288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98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1782198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37372690"/>
                    </a:ext>
                  </a:extLst>
                </a:gridCol>
                <a:gridCol w="1846067">
                  <a:extLst>
                    <a:ext uri="{9D8B030D-6E8A-4147-A177-3AD203B41FA5}">
                      <a16:colId xmlns:a16="http://schemas.microsoft.com/office/drawing/2014/main" val="2260926354"/>
                    </a:ext>
                  </a:extLst>
                </a:gridCol>
                <a:gridCol w="1934352">
                  <a:extLst>
                    <a:ext uri="{9D8B030D-6E8A-4147-A177-3AD203B41FA5}">
                      <a16:colId xmlns:a16="http://schemas.microsoft.com/office/drawing/2014/main" val="4223987300"/>
                    </a:ext>
                  </a:extLst>
                </a:gridCol>
              </a:tblGrid>
              <a:tr h="288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안정적인가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In-place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방법인가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시간복잡도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공간복잡도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최선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  <a:tr h="181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23469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최악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8809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84CCD94-E9E2-5949-1269-A7083756B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59" y="2801871"/>
            <a:ext cx="3477110" cy="38295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58D9D6-A306-9ADB-FAEB-68FC7064B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801871"/>
            <a:ext cx="3251990" cy="395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2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병합 정렬 </a:t>
            </a:r>
            <a:r>
              <a:rPr lang="en-US" altLang="ko-KR" sz="3200">
                <a:solidFill>
                  <a:schemeClr val="tx1"/>
                </a:solidFill>
              </a:rPr>
              <a:t>(in-place)</a:t>
            </a:r>
            <a:r>
              <a:rPr lang="ko-KR" altLang="en-US" sz="3200">
                <a:solidFill>
                  <a:schemeClr val="tx1"/>
                </a:solidFill>
              </a:rPr>
              <a:t> 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8CB1E9B-B083-A2A4-2851-AA93C61E1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14637"/>
              </p:ext>
            </p:extLst>
          </p:nvPr>
        </p:nvGraphicFramePr>
        <p:xfrm>
          <a:off x="575556" y="1484313"/>
          <a:ext cx="799288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98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1782198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37372690"/>
                    </a:ext>
                  </a:extLst>
                </a:gridCol>
                <a:gridCol w="1846067">
                  <a:extLst>
                    <a:ext uri="{9D8B030D-6E8A-4147-A177-3AD203B41FA5}">
                      <a16:colId xmlns:a16="http://schemas.microsoft.com/office/drawing/2014/main" val="2260926354"/>
                    </a:ext>
                  </a:extLst>
                </a:gridCol>
                <a:gridCol w="1934352">
                  <a:extLst>
                    <a:ext uri="{9D8B030D-6E8A-4147-A177-3AD203B41FA5}">
                      <a16:colId xmlns:a16="http://schemas.microsoft.com/office/drawing/2014/main" val="4223987300"/>
                    </a:ext>
                  </a:extLst>
                </a:gridCol>
              </a:tblGrid>
              <a:tr h="288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안정적인가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In-place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방법인가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시간복잡도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공간복잡도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최선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  <a:tr h="181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23469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최악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880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7F7648B-6575-12E6-C2B1-3B3FF6F77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600931"/>
            <a:ext cx="2715004" cy="25435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34B9465-5FA4-13C4-3905-CE224CFAC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570" y="2938596"/>
            <a:ext cx="3410426" cy="209579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FF11923-AB34-D40E-5AAF-A6C6B1E54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491" y="3429000"/>
            <a:ext cx="3620005" cy="30293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CF95F3-D858-4F57-E31F-BC8A8CBF5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6464934"/>
            <a:ext cx="8002760" cy="30777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연결리스트 자료구조로 구현하였다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243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퀵 정렬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DD4AD0-6295-9D07-17F1-5D5F76E65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84313"/>
            <a:ext cx="8002760" cy="73866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퀵 정렬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(not in-place)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퀵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(in-place)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7E6FA-7540-FB93-4F3C-40F73E915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6464934"/>
            <a:ext cx="8002760" cy="30777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자료구조로 구현하였다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887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퀵 정렬 </a:t>
            </a:r>
            <a:r>
              <a:rPr lang="en-US" altLang="ko-KR" sz="3200">
                <a:solidFill>
                  <a:schemeClr val="tx1"/>
                </a:solidFill>
              </a:rPr>
              <a:t>(not in-place)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116A8CC-561B-2E7F-57EC-5D5EAFA0E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916339"/>
              </p:ext>
            </p:extLst>
          </p:nvPr>
        </p:nvGraphicFramePr>
        <p:xfrm>
          <a:off x="575556" y="2929319"/>
          <a:ext cx="7992888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260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ko-KR" altLang="en-US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b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불균형 분할에서 최악 시간복잡도가 발생</a:t>
                      </a:r>
                      <a:b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cf. </a:t>
                      </a: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 정렬된 경우 또는 역순일때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0E6328-E941-3147-30CC-7C898DC380DB}"/>
              </a:ext>
            </a:extLst>
          </p:cNvPr>
          <p:cNvCxnSpPr/>
          <p:nvPr/>
        </p:nvCxnSpPr>
        <p:spPr bwMode="auto">
          <a:xfrm>
            <a:off x="3203848" y="2713767"/>
            <a:ext cx="2016224" cy="7872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4293DB9-045B-5DEC-D866-989CA54E1A63}"/>
              </a:ext>
            </a:extLst>
          </p:cNvPr>
          <p:cNvCxnSpPr/>
          <p:nvPr/>
        </p:nvCxnSpPr>
        <p:spPr bwMode="auto">
          <a:xfrm>
            <a:off x="7668344" y="2703513"/>
            <a:ext cx="0" cy="7974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B2E4E1-C1E5-9068-9025-7D3ECB22BC54}"/>
              </a:ext>
            </a:extLst>
          </p:cNvPr>
          <p:cNvCxnSpPr/>
          <p:nvPr/>
        </p:nvCxnSpPr>
        <p:spPr bwMode="auto">
          <a:xfrm>
            <a:off x="1691680" y="2703513"/>
            <a:ext cx="0" cy="3678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8D8907C-20D3-EB89-6125-B359709F1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18190"/>
              </p:ext>
            </p:extLst>
          </p:nvPr>
        </p:nvGraphicFramePr>
        <p:xfrm>
          <a:off x="575556" y="1484313"/>
          <a:ext cx="799288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98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1782198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37372690"/>
                    </a:ext>
                  </a:extLst>
                </a:gridCol>
                <a:gridCol w="1846067">
                  <a:extLst>
                    <a:ext uri="{9D8B030D-6E8A-4147-A177-3AD203B41FA5}">
                      <a16:colId xmlns:a16="http://schemas.microsoft.com/office/drawing/2014/main" val="2260926354"/>
                    </a:ext>
                  </a:extLst>
                </a:gridCol>
                <a:gridCol w="1934352">
                  <a:extLst>
                    <a:ext uri="{9D8B030D-6E8A-4147-A177-3AD203B41FA5}">
                      <a16:colId xmlns:a16="http://schemas.microsoft.com/office/drawing/2014/main" val="4223987300"/>
                    </a:ext>
                  </a:extLst>
                </a:gridCol>
              </a:tblGrid>
              <a:tr h="288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안정적인가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In-place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방법인가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시간복잡도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공간복잡도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최선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  <a:tr h="181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23469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최악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8809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165986E-1545-1234-851A-3BFA8F15A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157549"/>
              </p:ext>
            </p:extLst>
          </p:nvPr>
        </p:nvGraphicFramePr>
        <p:xfrm>
          <a:off x="4571999" y="4698047"/>
          <a:ext cx="3996444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260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극복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피벗을 랜덤으로 설정</a:t>
                      </a:r>
                      <a:endParaRPr lang="en-US" altLang="ko-KR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733735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10649</TotalTime>
  <Words>469</Words>
  <Application>Microsoft Office PowerPoint</Application>
  <PresentationFormat>화면 슬라이드 쇼(4:3)</PresentationFormat>
  <Paragraphs>141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 Unicode MS</vt:lpstr>
      <vt:lpstr>맑은 고딕</vt:lpstr>
      <vt:lpstr>Arial</vt:lpstr>
      <vt:lpstr>Calibri</vt:lpstr>
      <vt:lpstr>Diseño predeterminado</vt:lpstr>
      <vt:lpstr>정렬</vt:lpstr>
      <vt:lpstr>목차</vt:lpstr>
      <vt:lpstr>알고리즘 평가 요소</vt:lpstr>
      <vt:lpstr>병합 정렬</vt:lpstr>
      <vt:lpstr>병합 정렬 (not in-place)</vt:lpstr>
      <vt:lpstr>병합 정렬 (not in-place)</vt:lpstr>
      <vt:lpstr>병합 정렬 (in-place) </vt:lpstr>
      <vt:lpstr>퀵 정렬</vt:lpstr>
      <vt:lpstr>퀵 정렬 (not in-place)</vt:lpstr>
      <vt:lpstr>퀵 정렬 (not in-place)</vt:lpstr>
      <vt:lpstr>퀵 정렬 (in-place)</vt:lpstr>
      <vt:lpstr>퀵 정렬 (in-place)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961</cp:revision>
  <dcterms:created xsi:type="dcterms:W3CDTF">2010-05-23T14:28:12Z</dcterms:created>
  <dcterms:modified xsi:type="dcterms:W3CDTF">2022-06-10T10:45:01Z</dcterms:modified>
</cp:coreProperties>
</file>