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39" r:id="rId4"/>
    <p:sldId id="359" r:id="rId5"/>
    <p:sldId id="360" r:id="rId6"/>
    <p:sldId id="361" r:id="rId7"/>
    <p:sldId id="362" r:id="rId8"/>
    <p:sldId id="364" r:id="rId9"/>
    <p:sldId id="363" r:id="rId10"/>
    <p:sldId id="365" r:id="rId11"/>
    <p:sldId id="366" r:id="rId12"/>
    <p:sldId id="367" r:id="rId13"/>
    <p:sldId id="368" r:id="rId14"/>
    <p:sldId id="301" r:id="rId1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9" d="100"/>
          <a:sy n="89" d="100"/>
        </p:scale>
        <p:origin x="2484" y="10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15.jp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com/kimyongki/deck-1ca818/fullscre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가용성과 </a:t>
            </a:r>
            <a:br>
              <a:rPr lang="en-US" altLang="ko-KR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</a:b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데이터의 복제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우아한Tech - YouTube">
            <a:extLst>
              <a:ext uri="{FF2B5EF4-FFF2-40B4-BE49-F238E27FC236}">
                <a16:creationId xmlns:a16="http://schemas.microsoft.com/office/drawing/2014/main" id="{D881BFE3-3538-79D6-0F94-DB728AFF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97" y="548680"/>
            <a:ext cx="270892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l MySQL 8.0 2권">
            <a:extLst>
              <a:ext uri="{FF2B5EF4-FFF2-40B4-BE49-F238E27FC236}">
                <a16:creationId xmlns:a16="http://schemas.microsoft.com/office/drawing/2014/main" id="{628D61B2-8A29-F659-1A19-3DF13824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3" y="938259"/>
            <a:ext cx="1857022" cy="24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7CF88A-DBA0-FC2E-2EA4-5D3375AE4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방식 ＊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반동기 방식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(AFTER_SYNC)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반동기 방식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(AFTER_COMMIT)</a:t>
            </a:r>
          </a:p>
        </p:txBody>
      </p:sp>
    </p:spTree>
    <p:extLst>
      <p:ext uri="{BB962C8B-B14F-4D97-AF65-F5344CB8AC3E}">
        <p14:creationId xmlns:p14="http://schemas.microsoft.com/office/powerpoint/2010/main" val="340666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25844"/>
              </p:ext>
            </p:extLst>
          </p:nvPr>
        </p:nvGraphicFramePr>
        <p:xfrm>
          <a:off x="35496" y="5773816"/>
          <a:ext cx="9108504" cy="1061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37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272130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650361">
                <a:tc>
                  <a:txBody>
                    <a:bodyPr/>
                    <a:lstStyle/>
                    <a:p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레플리카 서버로 전송되는 부분을 고려하지 않기 때문에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 서버에서 </a:t>
                      </a:r>
                      <a:r>
                        <a:rPr lang="ko-KR" alt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처리에 있어서 빠른 성능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보인다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 서버에 장애가 발생하면 레플리카 서버까지 </a:t>
                      </a: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전송되지 않은 </a:t>
                      </a:r>
                      <a:r>
                        <a:rPr lang="ko-KR" alt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누락된 이벤트가 존재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수 있다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「비동기 방식」</a:t>
            </a:r>
            <a:endParaRPr lang="ko-KR" altLang="ko-KR" sz="18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1E2D79A-7441-86D5-18A9-E9974902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17832"/>
            <a:ext cx="4104456" cy="3411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81433-E77E-548B-2A04-F8A28190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서버가 레플리카 서버에서 변경 이벤트가 정상적으로 전달 됐는지 확인하지 않는다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래픽 9" descr="배지 1 단색으로 채워진">
            <a:extLst>
              <a:ext uri="{FF2B5EF4-FFF2-40B4-BE49-F238E27FC236}">
                <a16:creationId xmlns:a16="http://schemas.microsoft.com/office/drawing/2014/main" id="{19D70104-F713-C3AA-D301-3312D274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800" y="2592277"/>
            <a:ext cx="367240" cy="367240"/>
          </a:xfrm>
          <a:prstGeom prst="rect">
            <a:avLst/>
          </a:prstGeom>
        </p:spPr>
      </p:pic>
      <p:pic>
        <p:nvPicPr>
          <p:cNvPr id="12" name="그래픽 11" descr="배지 단색으로 채워진">
            <a:extLst>
              <a:ext uri="{FF2B5EF4-FFF2-40B4-BE49-F238E27FC236}">
                <a16:creationId xmlns:a16="http://schemas.microsoft.com/office/drawing/2014/main" id="{CA9CE5E9-A613-D8FD-0ABC-2785214C3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880" y="2984871"/>
            <a:ext cx="367240" cy="367240"/>
          </a:xfrm>
          <a:prstGeom prst="rect">
            <a:avLst/>
          </a:prstGeom>
        </p:spPr>
      </p:pic>
      <p:pic>
        <p:nvPicPr>
          <p:cNvPr id="14" name="그래픽 13" descr="배지 3 단색으로 채워진">
            <a:extLst>
              <a:ext uri="{FF2B5EF4-FFF2-40B4-BE49-F238E27FC236}">
                <a16:creationId xmlns:a16="http://schemas.microsoft.com/office/drawing/2014/main" id="{1CB0580E-4205-1A20-CBAF-EF49B1678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880" y="3812646"/>
            <a:ext cx="367240" cy="367240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DB5A69E8-30F7-D093-5940-9614C3BBB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4008" y="4437112"/>
            <a:ext cx="367240" cy="367240"/>
          </a:xfrm>
          <a:prstGeom prst="rect">
            <a:avLst/>
          </a:prstGeom>
        </p:spPr>
      </p:pic>
      <p:pic>
        <p:nvPicPr>
          <p:cNvPr id="19" name="그래픽 18" descr="배지 5 단색으로 채워진">
            <a:extLst>
              <a:ext uri="{FF2B5EF4-FFF2-40B4-BE49-F238E27FC236}">
                <a16:creationId xmlns:a16="http://schemas.microsoft.com/office/drawing/2014/main" id="{33A2F4CC-8069-A04E-8D66-CAC3330A1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4057" y="4253492"/>
            <a:ext cx="367240" cy="3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9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79DE9C-3FE2-0575-39C9-86D4B0B9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99875"/>
            <a:ext cx="4086683" cy="3689366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37509"/>
              </p:ext>
            </p:extLst>
          </p:nvPr>
        </p:nvGraphicFramePr>
        <p:xfrm>
          <a:off x="35496" y="5773816"/>
          <a:ext cx="9108504" cy="1061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37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272130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65036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🤔 무결성 보장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레플리카 서버로부터 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기다리므로</a:t>
                      </a:r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처리에 속도가 더 느릴 수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있다</a:t>
                      </a: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「반동기 방식」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781433-E77E-548B-2A04-F8A28190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서버로의 이벤트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동기화만 보장한다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“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적용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보장하지 않는다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래픽 9" descr="배지 1 단색으로 채워진">
            <a:extLst>
              <a:ext uri="{FF2B5EF4-FFF2-40B4-BE49-F238E27FC236}">
                <a16:creationId xmlns:a16="http://schemas.microsoft.com/office/drawing/2014/main" id="{19D70104-F713-C3AA-D301-3312D274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240" y="2749851"/>
            <a:ext cx="367240" cy="367240"/>
          </a:xfrm>
          <a:prstGeom prst="rect">
            <a:avLst/>
          </a:prstGeom>
        </p:spPr>
      </p:pic>
      <p:pic>
        <p:nvPicPr>
          <p:cNvPr id="12" name="그래픽 11" descr="배지 단색으로 채워진">
            <a:extLst>
              <a:ext uri="{FF2B5EF4-FFF2-40B4-BE49-F238E27FC236}">
                <a16:creationId xmlns:a16="http://schemas.microsoft.com/office/drawing/2014/main" id="{CA9CE5E9-A613-D8FD-0ABC-2785214C3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1982" y="3135212"/>
            <a:ext cx="367240" cy="367240"/>
          </a:xfrm>
          <a:prstGeom prst="rect">
            <a:avLst/>
          </a:prstGeom>
        </p:spPr>
      </p:pic>
      <p:pic>
        <p:nvPicPr>
          <p:cNvPr id="14" name="그래픽 13" descr="배지 3 단색으로 채워진">
            <a:extLst>
              <a:ext uri="{FF2B5EF4-FFF2-40B4-BE49-F238E27FC236}">
                <a16:creationId xmlns:a16="http://schemas.microsoft.com/office/drawing/2014/main" id="{1CB0580E-4205-1A20-CBAF-EF49B1678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3434" y="3078204"/>
            <a:ext cx="367240" cy="367240"/>
          </a:xfrm>
          <a:prstGeom prst="rect">
            <a:avLst/>
          </a:prstGeom>
        </p:spPr>
      </p:pic>
      <p:pic>
        <p:nvPicPr>
          <p:cNvPr id="16" name="그래픽 15" descr="배지 4 단색으로 채워진">
            <a:extLst>
              <a:ext uri="{FF2B5EF4-FFF2-40B4-BE49-F238E27FC236}">
                <a16:creationId xmlns:a16="http://schemas.microsoft.com/office/drawing/2014/main" id="{DB5A69E8-30F7-D093-5940-9614C3BBB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93434" y="3947503"/>
            <a:ext cx="367240" cy="367240"/>
          </a:xfrm>
          <a:prstGeom prst="rect">
            <a:avLst/>
          </a:prstGeom>
        </p:spPr>
      </p:pic>
      <p:pic>
        <p:nvPicPr>
          <p:cNvPr id="19" name="그래픽 18" descr="배지 5 단색으로 채워진">
            <a:extLst>
              <a:ext uri="{FF2B5EF4-FFF2-40B4-BE49-F238E27FC236}">
                <a16:creationId xmlns:a16="http://schemas.microsoft.com/office/drawing/2014/main" id="{33A2F4CC-8069-A04E-8D66-CAC3330A1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17312" y="3961136"/>
            <a:ext cx="367240" cy="367240"/>
          </a:xfrm>
          <a:prstGeom prst="rect">
            <a:avLst/>
          </a:prstGeom>
        </p:spPr>
      </p:pic>
      <p:pic>
        <p:nvPicPr>
          <p:cNvPr id="7" name="그래픽 6" descr="배지 6 단색으로 채워진">
            <a:extLst>
              <a:ext uri="{FF2B5EF4-FFF2-40B4-BE49-F238E27FC236}">
                <a16:creationId xmlns:a16="http://schemas.microsoft.com/office/drawing/2014/main" id="{5CD71690-6EB6-14A6-D6EB-10022DFEC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30775" y="4554169"/>
            <a:ext cx="367240" cy="367240"/>
          </a:xfrm>
          <a:prstGeom prst="rect">
            <a:avLst/>
          </a:prstGeom>
        </p:spPr>
      </p:pic>
      <p:pic>
        <p:nvPicPr>
          <p:cNvPr id="11" name="그래픽 10" descr="배지 7 단색으로 채워진">
            <a:extLst>
              <a:ext uri="{FF2B5EF4-FFF2-40B4-BE49-F238E27FC236}">
                <a16:creationId xmlns:a16="http://schemas.microsoft.com/office/drawing/2014/main" id="{67E478CA-5561-4892-D8B3-0BC96902FD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76240" y="5013176"/>
            <a:ext cx="367240" cy="3672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6386F3-344D-A1B8-378B-D055AEE47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3" y="2184476"/>
            <a:ext cx="4086683" cy="181588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서버가 소스 서버로부터 전달받은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이벤트를 릴레이 로그에 기록 후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4-5. ACK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보내면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6-7.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이벤트를 완전히 커밋시키고 클라이언트에 결과를 반환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84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79DE9C-3FE2-0575-39C9-86D4B0B9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99874"/>
            <a:ext cx="4086683" cy="3689366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142DAC-49CC-BC2E-98F0-05FA3D7D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47779"/>
              </p:ext>
            </p:extLst>
          </p:nvPr>
        </p:nvGraphicFramePr>
        <p:xfrm>
          <a:off x="35496" y="1369266"/>
          <a:ext cx="9108504" cy="32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374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272130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AFTER SYNC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AFTER COMMIT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 </a:t>
            </a:r>
            <a:r>
              <a:rPr lang="ko-KR" altLang="en-US" sz="3200" b="1">
                <a:solidFill>
                  <a:schemeClr val="tx1"/>
                </a:solidFill>
              </a:rPr>
              <a:t>동기화 방식 </a:t>
            </a:r>
            <a:r>
              <a:rPr lang="ko-KR" altLang="en-US" sz="2800" b="1">
                <a:solidFill>
                  <a:schemeClr val="tx1"/>
                </a:solidFill>
              </a:rPr>
              <a:t>「반동기 방식」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8ED9B88-328F-B95F-4F09-B024E5EB7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60" y="1878583"/>
            <a:ext cx="4288895" cy="3577057"/>
          </a:xfrm>
          <a:prstGeom prst="rect">
            <a:avLst/>
          </a:prstGeom>
        </p:spPr>
      </p:pic>
      <p:pic>
        <p:nvPicPr>
          <p:cNvPr id="15" name="그래픽 14" descr="단색으로 채워진 슬픈 얼굴 단색으로 채워진">
            <a:extLst>
              <a:ext uri="{FF2B5EF4-FFF2-40B4-BE49-F238E27FC236}">
                <a16:creationId xmlns:a16="http://schemas.microsoft.com/office/drawing/2014/main" id="{AEC5955D-743F-D8E1-C46C-26000C800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2360" y="1264989"/>
            <a:ext cx="539153" cy="5391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43A0A-0326-8B08-F38C-5EDBDBEF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268" y="5589240"/>
            <a:ext cx="3707203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서버에 장애가 발생했을 때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팬텀 리드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(Phantom Read)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장애가 발생한 소스 서버 수동 복구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4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:</a:t>
            </a:r>
            <a:r>
              <a:rPr lang="en-US" altLang="ko-KR" sz="3200" b="1">
                <a:solidFill>
                  <a:schemeClr val="tx1"/>
                </a:solidFill>
              </a:rPr>
              <a:t>wq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53427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97B0EC-4BAA-4CBF-84A6-1634AFC85EB6}"/>
              </a:ext>
            </a:extLst>
          </p:cNvPr>
          <p:cNvSpPr txBox="1"/>
          <p:nvPr/>
        </p:nvSpPr>
        <p:spPr>
          <a:xfrm>
            <a:off x="2422182" y="1534275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AFFEB-9A30-BF3E-A81F-3AC588AB9AEC}"/>
              </a:ext>
            </a:extLst>
          </p:cNvPr>
          <p:cNvSpPr txBox="1"/>
          <p:nvPr/>
        </p:nvSpPr>
        <p:spPr>
          <a:xfrm>
            <a:off x="606082" y="213720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49285-3EBB-7AF9-627D-4CC59B1B9BEB}"/>
              </a:ext>
            </a:extLst>
          </p:cNvPr>
          <p:cNvSpPr txBox="1"/>
          <p:nvPr/>
        </p:nvSpPr>
        <p:spPr>
          <a:xfrm>
            <a:off x="2422182" y="2137203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 서버를 구축하는 이점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7D36E9-E271-FB8A-F5FF-418F6068D625}"/>
              </a:ext>
            </a:extLst>
          </p:cNvPr>
          <p:cNvSpPr txBox="1"/>
          <p:nvPr/>
        </p:nvSpPr>
        <p:spPr>
          <a:xfrm>
            <a:off x="606082" y="2740131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BB540-72E3-113A-46EC-0BD1CE4B302E}"/>
              </a:ext>
            </a:extLst>
          </p:cNvPr>
          <p:cNvSpPr txBox="1"/>
          <p:nvPr/>
        </p:nvSpPr>
        <p:spPr>
          <a:xfrm>
            <a:off x="2422182" y="2740131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복제를 어떻게 하는가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A4602-DEEA-756C-9763-4BA156C4FCAC}"/>
              </a:ext>
            </a:extLst>
          </p:cNvPr>
          <p:cNvSpPr txBox="1"/>
          <p:nvPr/>
        </p:nvSpPr>
        <p:spPr>
          <a:xfrm>
            <a:off x="606082" y="3916496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4696B0-22D6-FCCC-5583-867665089315}"/>
              </a:ext>
            </a:extLst>
          </p:cNvPr>
          <p:cNvSpPr txBox="1"/>
          <p:nvPr/>
        </p:nvSpPr>
        <p:spPr>
          <a:xfrm>
            <a:off x="2422182" y="3916496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어떻게 변경 내용을 식별하는가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52B03E-E602-A665-3C17-8D012FD808F1}"/>
              </a:ext>
            </a:extLst>
          </p:cNvPr>
          <p:cNvSpPr txBox="1"/>
          <p:nvPr/>
        </p:nvSpPr>
        <p:spPr>
          <a:xfrm>
            <a:off x="606082" y="451942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745943-E3CF-9DB1-0055-E768E8F9B11C}"/>
              </a:ext>
            </a:extLst>
          </p:cNvPr>
          <p:cNvSpPr txBox="1"/>
          <p:nvPr/>
        </p:nvSpPr>
        <p:spPr>
          <a:xfrm>
            <a:off x="2422182" y="4519424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 동기화 방식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DCD44-A7D4-D60C-DA12-E1567CB6B907}"/>
              </a:ext>
            </a:extLst>
          </p:cNvPr>
          <p:cNvSpPr txBox="1"/>
          <p:nvPr/>
        </p:nvSpPr>
        <p:spPr>
          <a:xfrm>
            <a:off x="606082" y="332831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ㆍ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FA7956-0FF8-2BB8-368B-C8E7A487E39C}"/>
              </a:ext>
            </a:extLst>
          </p:cNvPr>
          <p:cNvSpPr txBox="1"/>
          <p:nvPr/>
        </p:nvSpPr>
        <p:spPr>
          <a:xfrm>
            <a:off x="2422182" y="3328313"/>
            <a:ext cx="3589978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복제시 주의사항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</a:t>
            </a:r>
            <a:r>
              <a:rPr lang="en-US" altLang="ko-KR" sz="3200" b="1">
                <a:solidFill>
                  <a:schemeClr val="tx1"/>
                </a:solidFill>
              </a:rPr>
              <a:t>(Replication)</a:t>
            </a:r>
            <a:r>
              <a:rPr lang="ko-KR" altLang="en-US" sz="3200" b="1">
                <a:solidFill>
                  <a:schemeClr val="tx1"/>
                </a:solidFill>
              </a:rPr>
              <a:t>란</a:t>
            </a:r>
            <a:r>
              <a:rPr lang="en-US" altLang="ko-KR" sz="3200" b="1">
                <a:solidFill>
                  <a:schemeClr val="tx1"/>
                </a:solidFill>
              </a:rPr>
              <a:t>?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서버에서 다른 서버로 데이터를 동기화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4836B-B843-C939-58AA-D2D3A77F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99780"/>
            <a:ext cx="49424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원본 데이터를 가진 서버를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복제된 데이터를 가지는 서버를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(Replica)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3D913-CA88-9719-1284-520584E6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568893"/>
            <a:ext cx="22322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교재에서 사용하는 용어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마스터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＊ 슬레이브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4E3ACA-7D90-579A-CB3A-B8E43E32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9" y="2225219"/>
            <a:ext cx="370574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왜 사용할까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아웃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백업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5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왜 사용할까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77582" cy="101566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아웃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백업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4836B-B843-C939-58AA-D2D3A77F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1416165"/>
            <a:ext cx="49424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갑자기 늘어나는 트래픽을 대응하는데 유연한 구조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4CD9A-3F8A-27D5-289E-C42C8D0C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9" y="3140968"/>
            <a:ext cx="370574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왜 사용할까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101566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아웃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백업</a:t>
            </a:r>
            <a:endParaRPr lang="en-US" altLang="ko-KR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5A8BA-190D-5A3F-318A-867CE0D8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1416165"/>
            <a:ext cx="494242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레플리카를 안하더라도 백업을 해야한다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즉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서버내에서 백업이 실행되는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 프로그램과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자원을 공유해서 사용하는데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백업으로 인해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실행중인 쿼리들에 영향을 줄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83569-09EC-E87B-32A1-D7DD88AF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4197688"/>
            <a:ext cx="49424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서버에서 데이터 백업을 실행하여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서버에서 백업시 발생하는 문제들을 해결한다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83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복제를 어떻게 하는가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r>
              <a:rPr lang="ko-KR" altLang="en-US" sz="3200" b="1">
                <a:solidFill>
                  <a:schemeClr val="tx1"/>
                </a:solidFill>
              </a:rPr>
              <a:t>「바이너리 로그」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서버에서 발생하는 모든 변경사항을 별도의 로그 파일에 순서대로 저장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040BB-07C4-106D-B016-14483F4F1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1795889"/>
            <a:ext cx="1337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로그</a:t>
            </a:r>
            <a:endParaRPr lang="en-US" altLang="ko-KR" sz="14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87D5D-8417-A033-5CB4-D0D74DD4E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1737537"/>
            <a:ext cx="13377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eaLnBrk="1" hangingPunct="1">
              <a:spcBef>
                <a:spcPct val="0"/>
              </a:spcBef>
              <a:buNone/>
            </a:pPr>
            <a:r>
              <a:rPr lang="ko-KR" altLang="en-US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br>
              <a:rPr lang="en-US" altLang="ko-KR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트랜잭션</a:t>
            </a:r>
            <a:endParaRPr lang="en-US" altLang="ko-KR" sz="1400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98022-C9E1-3A45-2A1E-AE0DFC8AC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195" y="2259449"/>
            <a:ext cx="478930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데이터의 변경 내역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데이터베이스나 테이블의 구조 변경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계정이나 권한의 변경정보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91898B-D7A9-09EC-A3FE-2648EF6B4B80}"/>
              </a:ext>
            </a:extLst>
          </p:cNvPr>
          <p:cNvCxnSpPr/>
          <p:nvPr/>
        </p:nvCxnSpPr>
        <p:spPr bwMode="auto">
          <a:xfrm>
            <a:off x="4211960" y="2103666"/>
            <a:ext cx="432124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314114-BDE1-75FB-3BD9-F482B04B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824645"/>
            <a:ext cx="8002760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서버에서 생성된 바이너리 로그를 레플리카 서버로 전송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서버에서 해당 내용을 로컬 디스크에 저장하고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순차적으로 쿼리 처리하여 데이터에 반영함으로써 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4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복제를 어떻게 하는가</a:t>
            </a:r>
            <a:r>
              <a:rPr lang="en-US" altLang="ko-KR" sz="3200" b="1">
                <a:solidFill>
                  <a:schemeClr val="tx1"/>
                </a:solidFill>
              </a:rPr>
              <a:t>? </a:t>
            </a:r>
            <a:r>
              <a:rPr lang="ko-KR" altLang="en-US" sz="3200" b="1">
                <a:solidFill>
                  <a:schemeClr val="tx1"/>
                </a:solidFill>
              </a:rPr>
              <a:t>「</a:t>
            </a:r>
            <a:r>
              <a:rPr lang="en-US" altLang="ko-KR" sz="3200" b="1">
                <a:solidFill>
                  <a:schemeClr val="tx1"/>
                </a:solidFill>
              </a:rPr>
              <a:t>3</a:t>
            </a:r>
            <a:r>
              <a:rPr lang="ko-KR" altLang="en-US" sz="3200" b="1">
                <a:solidFill>
                  <a:schemeClr val="tx1"/>
                </a:solidFill>
              </a:rPr>
              <a:t>개의 스레드」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96F2BA-7849-4336-D00C-19631821E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3646276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로그 덤프 스레드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레플리케이션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레플리케이션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58106-D328-BE98-0EB2-508099C4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750" y="4197688"/>
            <a:ext cx="4216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별도의 슬라이드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84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복제시 주의사항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서버는 하나의 소스 서버로만 설정 가능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 서버 간의 데이터 동기화를 위해 레플리카는 읽기 전용으로만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레플리카가 불필요한 경우 바이너리 로그를 중지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3B5B07-F302-5D25-3989-11EAC215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9" y="3140968"/>
            <a:ext cx="370574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202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11314</TotalTime>
  <Words>469</Words>
  <Application>Microsoft Office PowerPoint</Application>
  <PresentationFormat>화면 슬라이드 쇼(4:3)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맑은 고딕</vt:lpstr>
      <vt:lpstr>Arial</vt:lpstr>
      <vt:lpstr>Calibri</vt:lpstr>
      <vt:lpstr>Diseño predeterminado</vt:lpstr>
      <vt:lpstr>가용성과  데이터의 복제</vt:lpstr>
      <vt:lpstr>목차</vt:lpstr>
      <vt:lpstr>복제(Replication)란?</vt:lpstr>
      <vt:lpstr>왜 사용할까? </vt:lpstr>
      <vt:lpstr>왜 사용할까? </vt:lpstr>
      <vt:lpstr>왜 사용할까? </vt:lpstr>
      <vt:lpstr>복제를 어떻게 하는가? 「바이너리 로그」</vt:lpstr>
      <vt:lpstr>복제를 어떻게 하는가? 「3개의 스레드」</vt:lpstr>
      <vt:lpstr>복제시 주의사항</vt:lpstr>
      <vt:lpstr>복제 동기화 방식</vt:lpstr>
      <vt:lpstr>복제 동기화 방식 「비동기 방식」</vt:lpstr>
      <vt:lpstr>복제 동기화 방식 「반동기 방식」</vt:lpstr>
      <vt:lpstr>복제 동기화 방식 「반동기 방식」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970</cp:revision>
  <dcterms:created xsi:type="dcterms:W3CDTF">2010-05-23T14:28:12Z</dcterms:created>
  <dcterms:modified xsi:type="dcterms:W3CDTF">2022-06-07T06:46:51Z</dcterms:modified>
</cp:coreProperties>
</file>