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261" r:id="rId4"/>
    <p:sldId id="262" r:id="rId5"/>
    <p:sldId id="263" r:id="rId6"/>
    <p:sldId id="264" r:id="rId7"/>
    <p:sldId id="286" r:id="rId8"/>
    <p:sldId id="28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5" autoAdjust="0"/>
    <p:restoredTop sz="65857" autoAdjust="0"/>
  </p:normalViewPr>
  <p:slideViewPr>
    <p:cSldViewPr snapToGrid="0">
      <p:cViewPr varScale="1">
        <p:scale>
          <a:sx n="72" d="100"/>
          <a:sy n="72" d="100"/>
        </p:scale>
        <p:origin x="17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67825-213B-41BD-96CD-8A4AC0128295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14C8C-8EF2-4694-8566-082A197CF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9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사진은 제 노트북에 방화벽 설정 화면입니다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외부에서 내부로 들어오는 데이터를 차단하는 </a:t>
            </a:r>
            <a:r>
              <a:rPr lang="ko-KR" altLang="en-US" dirty="0" err="1"/>
              <a:t>인바운드</a:t>
            </a:r>
            <a:r>
              <a:rPr lang="en-US" altLang="ko-KR" dirty="0"/>
              <a:t>, </a:t>
            </a:r>
            <a:r>
              <a:rPr lang="ko-KR" altLang="en-US" dirty="0"/>
              <a:t>내부에서 외부로 나가는 </a:t>
            </a:r>
            <a:r>
              <a:rPr lang="ko-KR" altLang="en-US" dirty="0" err="1"/>
              <a:t>아웃바운드</a:t>
            </a:r>
            <a:r>
              <a:rPr lang="ko-KR" altLang="en-US" dirty="0"/>
              <a:t> 규칙으로 설정하여 네트워크로 들어오고 나가는 데이터에 대한 제어와 필터링을 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대부분 </a:t>
            </a:r>
            <a:r>
              <a:rPr lang="ko-KR" alt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인바운드는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차단되어 있고 </a:t>
            </a:r>
            <a:r>
              <a:rPr lang="ko-KR" alt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아웃바운드는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거의 차단되어 있지 않다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714C8C-8EF2-4694-8566-082A197CF47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38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사진은 제 노트북에 방화벽 설정 화면입니다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외부에서 내부로 들어오는 데이터를 차단하는 </a:t>
            </a:r>
            <a:r>
              <a:rPr lang="ko-KR" altLang="en-US" dirty="0" err="1"/>
              <a:t>인바운드</a:t>
            </a:r>
            <a:r>
              <a:rPr lang="en-US" altLang="ko-KR" dirty="0"/>
              <a:t>, </a:t>
            </a:r>
            <a:r>
              <a:rPr lang="ko-KR" altLang="en-US" dirty="0"/>
              <a:t>내부에서 외부로 나가는 </a:t>
            </a:r>
            <a:r>
              <a:rPr lang="ko-KR" altLang="en-US" dirty="0" err="1"/>
              <a:t>아웃바운드</a:t>
            </a:r>
            <a:r>
              <a:rPr lang="ko-KR" altLang="en-US" dirty="0"/>
              <a:t> 규칙으로 설정하여 네트워크로 들어오고 나가는 데이터에 대한 제어와 필터링을 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대부분 </a:t>
            </a:r>
            <a:r>
              <a:rPr lang="ko-KR" alt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인바운드는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차단되어 있고 </a:t>
            </a:r>
            <a:r>
              <a:rPr lang="ko-KR" alt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아웃바운드는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거의 차단되어 있지 않다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714C8C-8EF2-4694-8566-082A197CF47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793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방화벽은 특정 서버와 해당 서버 안의 특정 어플리케이션에 액세스 하는 패킷만 통과하고 나머지는 차단합니다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패킷 필터링은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MAC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헤더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IP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헤더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TCP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헤더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UDP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헤더에 있는 제어 정보들을 통해 필터링 조건을 사용합니다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대표적으로 위 사진 표에 있는 송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수신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주소와 포트 번호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TCP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컨트롤 비트 들을 사용합니다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714C8C-8EF2-4694-8566-082A197CF47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633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결론부터 이야기 하면 </a:t>
            </a:r>
            <a:r>
              <a:rPr lang="ko-KR" altLang="en-US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**불가능**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하다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사내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은 프라이비트 주소를 사용하고 라우터의 의해 글로벌 주소로 변환되어 나간다고 배웠습니다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하지만 반대로 인터넷에서 사내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으로 경우 주소 변환을 </a:t>
            </a:r>
            <a:r>
              <a:rPr lang="ko-KR" alt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안한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글로벌 주소이기 때문에 인터넷에 있는 패킷을 사내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을 찾지 못합니다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714C8C-8EF2-4694-8566-082A197CF47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519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저번주차에 있었던 라우터의 부가 기능에 대해 간단하게 설명하겠습니다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주소 변환이라는 기능이 사용되게 된 이유는 </a:t>
            </a:r>
            <a:r>
              <a:rPr lang="en-US" altLang="ko-KR" dirty="0"/>
              <a:t>IP</a:t>
            </a:r>
            <a:r>
              <a:rPr lang="ko-KR" altLang="en-US" dirty="0"/>
              <a:t>주소의 부족함 입니다</a:t>
            </a:r>
            <a:r>
              <a:rPr lang="en-US" altLang="ko-KR" dirty="0"/>
              <a:t>. </a:t>
            </a:r>
            <a:r>
              <a:rPr lang="ko-KR" altLang="en-US" dirty="0"/>
              <a:t>그래서 프라이비트라는 주소를 정해 놓고 독립된 네트워크 별로 중복으로 사용할 수 있게 함으로서 </a:t>
            </a:r>
            <a:r>
              <a:rPr lang="en-US" altLang="ko-KR" dirty="0"/>
              <a:t>IP</a:t>
            </a:r>
            <a:r>
              <a:rPr lang="ko-KR" altLang="en-US" dirty="0"/>
              <a:t>주소의 포화상태를 해소할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데이터를 보내기 위해서는 사용하는 **네트워크 주소</a:t>
            </a:r>
            <a:r>
              <a:rPr lang="en-US" altLang="ko-KR" dirty="0"/>
              <a:t>(</a:t>
            </a:r>
            <a:r>
              <a:rPr lang="ko-KR" altLang="en-US" dirty="0"/>
              <a:t>글로벌 주소</a:t>
            </a:r>
            <a:r>
              <a:rPr lang="en-US" altLang="ko-KR" dirty="0"/>
              <a:t>) + </a:t>
            </a:r>
            <a:r>
              <a:rPr lang="ko-KR" altLang="en-US" dirty="0"/>
              <a:t>라우터의 의해 프라이비트 주소 </a:t>
            </a:r>
            <a:r>
              <a:rPr lang="en-US" altLang="ko-KR" dirty="0"/>
              <a:t>-&gt; </a:t>
            </a:r>
            <a:r>
              <a:rPr lang="ko-KR" altLang="en-US" dirty="0"/>
              <a:t>글로벌 주소로 변화된 사용자 주소**가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714C8C-8EF2-4694-8566-082A197CF47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247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F1B30-4BFF-4E31-A6E7-403C3D6FA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C57468-5773-48B7-922B-3310BDC5E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6C06F-147E-4FDA-B8CA-6493E4A6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C83F4-4F9C-4577-A7AD-6B625CAE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1BE5F-B9F5-4B68-AC40-F44C919C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03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6F808-373E-4837-8766-1D4D184E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1BAE42-4755-42AF-AFC0-C668598E1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2000D-DF01-4344-BE74-72FC23DD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45C5C-9B74-4C93-81F2-76C9DC76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B6C007-A6DB-48E5-9D56-0C089D52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0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FCF763-D70D-48E8-A2BD-212A1C784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17E7A2-3BA0-4705-9D23-D6268390B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56A20-296E-4F36-9872-B56AD0B3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B60E7-A936-4D69-A04A-908A61A9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174E7-F084-420E-8C00-63F2E97F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23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2E071-8355-479F-9E21-938732CA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EC4B4-36FB-4C58-BF37-44B63C311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9F305-683B-4424-8B54-D24E9865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16344-34DA-4113-8DF7-CAAFE257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72CFC-757F-417B-BFDD-0A033B2C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0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2D462-724D-4EEB-B9F6-603C10ECA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836866-98AF-437B-B74E-83FBD800D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18485-AF77-4A70-AD3D-A20F70A1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805F2-CAA4-40B4-A2DA-ABCA4572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B7EF74-BC1A-4F65-8E34-719A3FFA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48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FE432-AB69-4409-AEF6-51A14A52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B92212-2195-499B-B632-45C62B884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B74BE3-A805-4FD2-90DD-318F34D58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4D0D3-B5E3-45F2-B9B8-FA2025FE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BD2E6C-6877-4883-AA1A-CF96EBB3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E85864-B955-4357-8F94-CEE0A5A1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64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D199F-63B5-4C69-8F5F-F4A51022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54E6C-DB48-426F-9C45-476FBD329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CB9074-8E12-4753-890C-07E3ED700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063F72-5182-46D2-B3D2-78A40AD34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C4B6D1-BC69-4A6D-B762-EB01267AF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C60898-6620-44F0-8054-0BA823D8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287A0B-B812-46D9-ACAA-CCD54DDE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79661B-C53A-40C0-AB49-0127BA02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31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A24BC-6BC9-49A0-A122-7E23CB1D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DA5862-EBD2-4E20-8D82-CAB30CE4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55038D-1A62-4E2C-BFC3-163D7E72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14BE60-2FCC-44A0-AE40-ED1701F3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53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ECE463-62A5-4B09-A97D-B7CB3B07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8457B8-26AD-4703-B415-56077EEF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34CC98-0270-4B3C-86E6-BD6718EA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8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D6BF3-A995-4681-89AD-F094F40FF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729D8-4A5C-4000-A7F6-0DAADE117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C57D84-452D-4DEE-B883-2B55BE60C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D07270-F9CF-4054-8AF1-031349BC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A4BB2C-F877-4C7A-8E5A-2BED4EE4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B88BC7-D6C7-487D-B222-14EA7124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75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491A3-512B-4A27-86FC-14B31535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DB1AAA-4C16-40E0-9E19-87AA394E4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5B88CC-2350-4A3F-853F-E090FD29C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380C4A-41B9-4EDA-B4FD-8E00FBE0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81C73B-7AD4-4BE5-BAEB-72E5C463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126F7-9004-4493-A8FA-EA854F43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703A5A-F302-47D3-B6CC-13B75CC5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D537D7-F408-4B69-93C2-2384AC634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AA79D-F44D-4DB1-B377-1DBFD12A2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87A9C-3629-4C00-B345-D33EEDCBC4E7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F9CA20-0402-4DE2-B389-D47A65611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270CB-D28A-4C12-B0F4-22713376F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3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FFC85-9286-48A3-BBC5-89B586F40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6683"/>
            <a:ext cx="9144000" cy="2387600"/>
          </a:xfrm>
        </p:spPr>
        <p:txBody>
          <a:bodyPr/>
          <a:lstStyle/>
          <a:p>
            <a:r>
              <a:rPr lang="en-US" altLang="ko-KR" dirty="0"/>
              <a:t>Fire Wall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CB4667-0DFC-4253-9DFF-AD85197E7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0320" y="5945823"/>
            <a:ext cx="1780032" cy="411480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신범철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3697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D5CB9-E1CE-4625-9C20-6EEF3EA8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650D3-EC94-4671-A059-6ABE98789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3312"/>
            <a:ext cx="10515600" cy="48236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방화벽의 정의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내 방화벽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구현 방식에 따른 방화벽 분류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인터넷 </a:t>
            </a:r>
            <a:r>
              <a:rPr lang="en-US" altLang="ko-KR" dirty="0"/>
              <a:t>-&gt; </a:t>
            </a:r>
            <a:r>
              <a:rPr lang="ko-KR" altLang="en-US" dirty="0"/>
              <a:t>사내 </a:t>
            </a:r>
            <a:r>
              <a:rPr lang="en-US" altLang="ko-KR" dirty="0"/>
              <a:t>LAN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라우터</a:t>
            </a:r>
            <a:r>
              <a:rPr lang="en-US" altLang="ko-KR" dirty="0"/>
              <a:t> : </a:t>
            </a:r>
            <a:r>
              <a:rPr lang="ko-KR" altLang="en-US" dirty="0"/>
              <a:t>주소 변환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97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방화벽의 정의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940615" y="2090171"/>
            <a:ext cx="101765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i="0" dirty="0">
                <a:effectLst/>
                <a:latin typeface="-apple-system"/>
              </a:rPr>
              <a:t>방화벽은 미리 정의된 보안 규칙에 기반한</a:t>
            </a:r>
            <a:r>
              <a:rPr lang="en-US" altLang="ko-KR" sz="2800" b="1" i="0" dirty="0">
                <a:effectLst/>
                <a:latin typeface="-apple-system"/>
              </a:rPr>
              <a:t>, </a:t>
            </a:r>
            <a:r>
              <a:rPr lang="ko-KR" altLang="en-US" sz="2800" b="1" i="0" dirty="0">
                <a:effectLst/>
                <a:latin typeface="-apple-system"/>
              </a:rPr>
              <a:t>들어오고 나가는 네트워크 트래픽을 모니터링하고 제어하는 네트워크 보안 시스템이다</a:t>
            </a:r>
            <a:r>
              <a:rPr lang="en-US" altLang="ko-KR" sz="2800" b="1" i="0" dirty="0">
                <a:effectLst/>
                <a:latin typeface="-apple-system"/>
              </a:rPr>
              <a:t>.</a:t>
            </a:r>
            <a:br>
              <a:rPr lang="ko-KR" altLang="en-US" sz="2800" b="1" dirty="0"/>
            </a:br>
            <a:r>
              <a:rPr lang="ko-KR" altLang="en-US" sz="2800" b="1" i="0" dirty="0">
                <a:effectLst/>
                <a:latin typeface="-apple-system"/>
              </a:rPr>
              <a:t>방화벽은 일반적으로 신뢰할 수 있는 내부 네트워크</a:t>
            </a:r>
            <a:r>
              <a:rPr lang="en-US" altLang="ko-KR" sz="2800" b="1" i="0" dirty="0">
                <a:effectLst/>
                <a:latin typeface="-apple-system"/>
              </a:rPr>
              <a:t>, </a:t>
            </a:r>
            <a:r>
              <a:rPr lang="ko-KR" altLang="en-US" sz="2800" b="1" i="0" dirty="0">
                <a:effectLst/>
                <a:latin typeface="-apple-system"/>
              </a:rPr>
              <a:t>신뢰할 수 없는 외부 네트워크</a:t>
            </a:r>
            <a:r>
              <a:rPr lang="en-US" altLang="ko-KR" sz="2800" b="1" i="0" dirty="0">
                <a:effectLst/>
                <a:latin typeface="-apple-system"/>
              </a:rPr>
              <a:t>(Ex : </a:t>
            </a:r>
            <a:r>
              <a:rPr lang="ko-KR" altLang="en-US" sz="2800" b="1" i="0" dirty="0">
                <a:effectLst/>
                <a:latin typeface="-apple-system"/>
              </a:rPr>
              <a:t>인터넷</a:t>
            </a:r>
            <a:r>
              <a:rPr lang="en-US" altLang="ko-KR" sz="2800" b="1" i="0" dirty="0">
                <a:effectLst/>
                <a:latin typeface="-apple-system"/>
              </a:rPr>
              <a:t>) </a:t>
            </a:r>
            <a:r>
              <a:rPr lang="ko-KR" altLang="en-US" sz="2800" b="1" i="0" dirty="0">
                <a:effectLst/>
                <a:latin typeface="-apple-system"/>
              </a:rPr>
              <a:t>간의 장벽을 구성한다</a:t>
            </a:r>
            <a:r>
              <a:rPr lang="en-US" altLang="ko-KR" sz="2800" b="1" i="0" dirty="0">
                <a:effectLst/>
                <a:latin typeface="-apple-system"/>
              </a:rPr>
              <a:t>. </a:t>
            </a:r>
            <a:r>
              <a:rPr lang="ko-KR" altLang="en-US" sz="2800" b="1" i="0" dirty="0">
                <a:effectLst/>
                <a:latin typeface="-apple-system"/>
              </a:rPr>
              <a:t>서로 다른 네트워크를 지나는 데이터를 허용하거나 거부하거나 검열</a:t>
            </a:r>
            <a:r>
              <a:rPr lang="en-US" altLang="ko-KR" sz="2800" b="1" i="0" dirty="0">
                <a:effectLst/>
                <a:latin typeface="-apple-system"/>
              </a:rPr>
              <a:t>, </a:t>
            </a:r>
            <a:r>
              <a:rPr lang="ko-KR" altLang="en-US" sz="2800" b="1" i="0" dirty="0">
                <a:effectLst/>
                <a:latin typeface="-apple-system"/>
              </a:rPr>
              <a:t>수정하는 하드웨어나 소프트웨어 장치이다</a:t>
            </a:r>
            <a:r>
              <a:rPr lang="en-US" altLang="ko-KR" sz="2800" b="1" i="0" dirty="0">
                <a:effectLst/>
                <a:latin typeface="-apple-system"/>
              </a:rPr>
              <a:t>.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483869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방화벽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F968E4-02A6-44C1-A83D-4E2903418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224" y="1558783"/>
            <a:ext cx="5907518" cy="441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05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구현 방식에 따른 방화벽 분류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7B14A6-6C44-4F11-87DD-0DECCB513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788" y="1988517"/>
            <a:ext cx="8501075" cy="335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958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방화벽 동작과정 </a:t>
            </a:r>
            <a:r>
              <a:rPr lang="en-US" altLang="ko-KR" dirty="0"/>
              <a:t>: </a:t>
            </a:r>
            <a:r>
              <a:rPr lang="ko-KR" altLang="en-US" dirty="0"/>
              <a:t>패킷 필터링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23F98C-1F5F-4541-8BDC-DD533DF4F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479" y="1548075"/>
            <a:ext cx="8720817" cy="470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29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인터넷 </a:t>
            </a:r>
            <a:r>
              <a:rPr lang="en-US" altLang="ko-KR" dirty="0"/>
              <a:t>-&gt; </a:t>
            </a:r>
            <a:r>
              <a:rPr lang="ko-KR" altLang="en-US" dirty="0"/>
              <a:t>사내 </a:t>
            </a:r>
            <a:r>
              <a:rPr lang="en-US" altLang="ko-KR" dirty="0"/>
              <a:t>LAN</a:t>
            </a:r>
            <a:endParaRPr lang="ko-KR" altLang="en-US" dirty="0"/>
          </a:p>
        </p:txBody>
      </p:sp>
      <p:pic>
        <p:nvPicPr>
          <p:cNvPr id="5" name="그래픽 4" descr="실내 벽난로 단색으로 채워진">
            <a:extLst>
              <a:ext uri="{FF2B5EF4-FFF2-40B4-BE49-F238E27FC236}">
                <a16:creationId xmlns:a16="http://schemas.microsoft.com/office/drawing/2014/main" id="{6B55FF85-49B1-4594-840F-C09EFB03A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63475" y="4111197"/>
            <a:ext cx="1325562" cy="1325562"/>
          </a:xfrm>
          <a:prstGeom prst="rect">
            <a:avLst/>
          </a:prstGeom>
        </p:spPr>
      </p:pic>
      <p:pic>
        <p:nvPicPr>
          <p:cNvPr id="7" name="그래픽 6" descr="컴퓨터 단색으로 채워진">
            <a:extLst>
              <a:ext uri="{FF2B5EF4-FFF2-40B4-BE49-F238E27FC236}">
                <a16:creationId xmlns:a16="http://schemas.microsoft.com/office/drawing/2014/main" id="{745FC23B-600E-4402-B6FE-1115CCDD82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0125" y="4147986"/>
            <a:ext cx="1298028" cy="1298028"/>
          </a:xfrm>
          <a:prstGeom prst="rect">
            <a:avLst/>
          </a:prstGeom>
        </p:spPr>
      </p:pic>
      <p:pic>
        <p:nvPicPr>
          <p:cNvPr id="9" name="그래픽 8" descr="무선 윤곽선">
            <a:extLst>
              <a:ext uri="{FF2B5EF4-FFF2-40B4-BE49-F238E27FC236}">
                <a16:creationId xmlns:a16="http://schemas.microsoft.com/office/drawing/2014/main" id="{D994C04D-BFED-47EA-B23A-D15F0A46C4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4601" y="4185085"/>
            <a:ext cx="1177786" cy="1177786"/>
          </a:xfrm>
          <a:prstGeom prst="rect">
            <a:avLst/>
          </a:prstGeom>
        </p:spPr>
      </p:pic>
      <p:pic>
        <p:nvPicPr>
          <p:cNvPr id="11" name="그래픽 10" descr="서버 단색으로 채워진">
            <a:extLst>
              <a:ext uri="{FF2B5EF4-FFF2-40B4-BE49-F238E27FC236}">
                <a16:creationId xmlns:a16="http://schemas.microsoft.com/office/drawing/2014/main" id="{00C94D59-8EFD-41F2-B906-24D817FF0C1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63475" y="1548074"/>
            <a:ext cx="1325562" cy="13255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67A832-F8C2-43FC-A1BD-1C90EEE2F0E3}"/>
              </a:ext>
            </a:extLst>
          </p:cNvPr>
          <p:cNvSpPr txBox="1"/>
          <p:nvPr/>
        </p:nvSpPr>
        <p:spPr>
          <a:xfrm>
            <a:off x="898093" y="5184404"/>
            <a:ext cx="1623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/>
              <a:t>인터넷</a:t>
            </a:r>
            <a:endParaRPr lang="en-US" altLang="ko-KR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0BE3A5-A280-4392-B0F8-F610BEF7C37F}"/>
              </a:ext>
            </a:extLst>
          </p:cNvPr>
          <p:cNvSpPr txBox="1"/>
          <p:nvPr/>
        </p:nvSpPr>
        <p:spPr>
          <a:xfrm>
            <a:off x="4395764" y="2737257"/>
            <a:ext cx="3160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공개 서버용 </a:t>
            </a:r>
            <a:r>
              <a:rPr lang="en-US" altLang="ko-KR" sz="2800" b="1" dirty="0"/>
              <a:t>LAN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B814D9-1D1E-49C8-8891-F75C65ABA6E3}"/>
              </a:ext>
            </a:extLst>
          </p:cNvPr>
          <p:cNvSpPr txBox="1"/>
          <p:nvPr/>
        </p:nvSpPr>
        <p:spPr>
          <a:xfrm>
            <a:off x="5136697" y="5336804"/>
            <a:ext cx="1623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방화벽</a:t>
            </a:r>
            <a:endParaRPr lang="en-US" altLang="ko-KR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271E03-01B7-4F2B-B9E4-55423E434DC5}"/>
              </a:ext>
            </a:extLst>
          </p:cNvPr>
          <p:cNvSpPr txBox="1"/>
          <p:nvPr/>
        </p:nvSpPr>
        <p:spPr>
          <a:xfrm>
            <a:off x="9195272" y="5336804"/>
            <a:ext cx="2122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사내 </a:t>
            </a:r>
            <a:r>
              <a:rPr lang="en-US" altLang="ko-KR" sz="2800" b="1" dirty="0"/>
              <a:t>LAN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ABF9C647-5178-4293-B38A-D352B299C98E}"/>
              </a:ext>
            </a:extLst>
          </p:cNvPr>
          <p:cNvSpPr/>
          <p:nvPr/>
        </p:nvSpPr>
        <p:spPr>
          <a:xfrm>
            <a:off x="2485443" y="4664927"/>
            <a:ext cx="2164976" cy="5194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313A8FD7-A9CD-44A2-849A-0D5A146BFA7D}"/>
              </a:ext>
            </a:extLst>
          </p:cNvPr>
          <p:cNvSpPr/>
          <p:nvPr/>
        </p:nvSpPr>
        <p:spPr>
          <a:xfrm>
            <a:off x="6802093" y="4664926"/>
            <a:ext cx="2164976" cy="5194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534940-4F86-4D5B-98CB-B0319F74264B}"/>
              </a:ext>
            </a:extLst>
          </p:cNvPr>
          <p:cNvSpPr/>
          <p:nvPr/>
        </p:nvSpPr>
        <p:spPr>
          <a:xfrm>
            <a:off x="5543855" y="3297576"/>
            <a:ext cx="351630" cy="8875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곱하기 기호 18">
            <a:extLst>
              <a:ext uri="{FF2B5EF4-FFF2-40B4-BE49-F238E27FC236}">
                <a16:creationId xmlns:a16="http://schemas.microsoft.com/office/drawing/2014/main" id="{65768AB7-3956-4CA5-8416-3497C4761018}"/>
              </a:ext>
            </a:extLst>
          </p:cNvPr>
          <p:cNvSpPr/>
          <p:nvPr/>
        </p:nvSpPr>
        <p:spPr>
          <a:xfrm>
            <a:off x="468456" y="488731"/>
            <a:ext cx="10515600" cy="5880538"/>
          </a:xfrm>
          <a:prstGeom prst="mathMultiply">
            <a:avLst>
              <a:gd name="adj1" fmla="val 1047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1F1204-CE35-497E-AD95-0D84639F2848}"/>
              </a:ext>
            </a:extLst>
          </p:cNvPr>
          <p:cNvSpPr txBox="1"/>
          <p:nvPr/>
        </p:nvSpPr>
        <p:spPr>
          <a:xfrm>
            <a:off x="9195272" y="5771252"/>
            <a:ext cx="235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10.10.1.1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2DE2F1-A108-435B-A460-6D0783C0286D}"/>
              </a:ext>
            </a:extLst>
          </p:cNvPr>
          <p:cNvSpPr txBox="1"/>
          <p:nvPr/>
        </p:nvSpPr>
        <p:spPr>
          <a:xfrm>
            <a:off x="468456" y="5660503"/>
            <a:ext cx="235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198.18.8.31</a:t>
            </a:r>
          </a:p>
        </p:txBody>
      </p:sp>
      <p:sp>
        <p:nvSpPr>
          <p:cNvPr id="22" name="생각 풍선: 구름 모양 21">
            <a:extLst>
              <a:ext uri="{FF2B5EF4-FFF2-40B4-BE49-F238E27FC236}">
                <a16:creationId xmlns:a16="http://schemas.microsoft.com/office/drawing/2014/main" id="{0F42DAD9-80C1-4C56-92F2-05DFCEB170C1}"/>
              </a:ext>
            </a:extLst>
          </p:cNvPr>
          <p:cNvSpPr/>
          <p:nvPr/>
        </p:nvSpPr>
        <p:spPr>
          <a:xfrm>
            <a:off x="1389844" y="1761103"/>
            <a:ext cx="3160893" cy="1823624"/>
          </a:xfrm>
          <a:prstGeom prst="cloudCallout">
            <a:avLst>
              <a:gd name="adj1" fmla="val -32803"/>
              <a:gd name="adj2" fmla="val 9102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주소 변환</a:t>
            </a:r>
            <a:endParaRPr lang="en-US" altLang="ko-KR" dirty="0"/>
          </a:p>
          <a:p>
            <a:pPr algn="ctr"/>
            <a:r>
              <a:rPr lang="ko-KR" altLang="en-US" dirty="0"/>
              <a:t>프라이비트 주소</a:t>
            </a:r>
            <a:endParaRPr lang="en-US" altLang="ko-KR" dirty="0"/>
          </a:p>
          <a:p>
            <a:pPr algn="ctr"/>
            <a:r>
              <a:rPr lang="en-US" altLang="ko-KR" dirty="0"/>
              <a:t> -&gt; </a:t>
            </a:r>
            <a:r>
              <a:rPr lang="ko-KR" altLang="en-US" dirty="0"/>
              <a:t>글로벌 주소</a:t>
            </a:r>
          </a:p>
        </p:txBody>
      </p:sp>
    </p:spTree>
    <p:extLst>
      <p:ext uri="{BB962C8B-B14F-4D97-AF65-F5344CB8AC3E}">
        <p14:creationId xmlns:p14="http://schemas.microsoft.com/office/powerpoint/2010/main" val="205999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라우터 </a:t>
            </a:r>
            <a:r>
              <a:rPr lang="en-US" altLang="ko-KR" dirty="0"/>
              <a:t>: </a:t>
            </a:r>
            <a:r>
              <a:rPr lang="ko-KR" altLang="en-US" dirty="0"/>
              <a:t>주소 변환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F1BA02-0864-44B5-B617-4EAEEBB2A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976" y="1280994"/>
            <a:ext cx="6074393" cy="535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84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367</Words>
  <Application>Microsoft Office PowerPoint</Application>
  <PresentationFormat>와이드스크린</PresentationFormat>
  <Paragraphs>56</Paragraphs>
  <Slides>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-apple-system</vt:lpstr>
      <vt:lpstr>맑은 고딕</vt:lpstr>
      <vt:lpstr>Arial</vt:lpstr>
      <vt:lpstr>Consolas</vt:lpstr>
      <vt:lpstr>Office 테마</vt:lpstr>
      <vt:lpstr>Fire Wall</vt:lpstr>
      <vt:lpstr>목차</vt:lpstr>
      <vt:lpstr>방화벽의 정의</vt:lpstr>
      <vt:lpstr>방화벽</vt:lpstr>
      <vt:lpstr>구현 방식에 따른 방화벽 분류</vt:lpstr>
      <vt:lpstr>방화벽 동작과정 : 패킷 필터링</vt:lpstr>
      <vt:lpstr>인터넷 -&gt; 사내 LAN</vt:lpstr>
      <vt:lpstr>라우터 : 주소 변환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</dc:title>
  <dc:creator>신 범철</dc:creator>
  <cp:lastModifiedBy>신 범철</cp:lastModifiedBy>
  <cp:revision>13</cp:revision>
  <dcterms:created xsi:type="dcterms:W3CDTF">2022-01-06T05:20:31Z</dcterms:created>
  <dcterms:modified xsi:type="dcterms:W3CDTF">2022-03-31T10:05:46Z</dcterms:modified>
</cp:coreProperties>
</file>