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0" r:id="rId4"/>
    <p:sldId id="258" r:id="rId5"/>
    <p:sldId id="290" r:id="rId6"/>
    <p:sldId id="304" r:id="rId7"/>
    <p:sldId id="291" r:id="rId8"/>
    <p:sldId id="293" r:id="rId9"/>
    <p:sldId id="302" r:id="rId10"/>
    <p:sldId id="307" r:id="rId11"/>
    <p:sldId id="306" r:id="rId12"/>
    <p:sldId id="303" r:id="rId13"/>
    <p:sldId id="308" r:id="rId14"/>
    <p:sldId id="305" r:id="rId15"/>
    <p:sldId id="309" r:id="rId16"/>
    <p:sldId id="311" r:id="rId17"/>
    <p:sldId id="310" r:id="rId18"/>
    <p:sldId id="312" r:id="rId19"/>
    <p:sldId id="313" r:id="rId20"/>
    <p:sldId id="301" r:id="rId2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3"/>
    <a:srgbClr val="4495D1"/>
    <a:srgbClr val="422C16"/>
    <a:srgbClr val="0C788E"/>
    <a:srgbClr val="006666"/>
    <a:srgbClr val="54381C"/>
    <a:srgbClr val="A50021"/>
    <a:srgbClr val="E6E6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4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>
                <a:solidFill>
                  <a:srgbClr val="FFFFFF"/>
                </a:solidFill>
                <a:latin typeface="+mj-lt"/>
                <a:ea typeface="+mj-ea"/>
              </a:rPr>
              <a:t>웹 브라우저</a:t>
            </a:r>
            <a:endParaRPr lang="en-US" altLang="ko-KR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542EC4-8797-4C2D-AA2C-2DB0CF77A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5" b="40422"/>
          <a:stretch/>
        </p:blipFill>
        <p:spPr>
          <a:xfrm>
            <a:off x="575555" y="1388297"/>
            <a:ext cx="7524837" cy="297680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EF3F13-7D02-4DF7-A2CF-3D8B28C9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46970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넘어온 리졸버는 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 메시지를 만든다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FF73797-1E48-4C92-8BB1-49CF3567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80214"/>
              </p:ext>
            </p:extLst>
          </p:nvPr>
        </p:nvGraphicFramePr>
        <p:xfrm>
          <a:off x="1043608" y="5979130"/>
          <a:ext cx="3095872" cy="737514"/>
        </p:xfrm>
        <a:graphic>
          <a:graphicData uri="http://schemas.openxmlformats.org/drawingml/2006/table">
            <a:tbl>
              <a:tblPr/>
              <a:tblGrid>
                <a:gridCol w="1547936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1547936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타입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클래스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2E98F5-CB3C-4FB6-BFFA-729CCD2CF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93677"/>
              </p:ext>
            </p:extLst>
          </p:nvPr>
        </p:nvGraphicFramePr>
        <p:xfrm>
          <a:off x="5292080" y="6015716"/>
          <a:ext cx="3095872" cy="737514"/>
        </p:xfrm>
        <a:graphic>
          <a:graphicData uri="http://schemas.openxmlformats.org/drawingml/2006/table">
            <a:tbl>
              <a:tblPr/>
              <a:tblGrid>
                <a:gridCol w="1547936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1547936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hlinkClick r:id="rId3"/>
                        </a:rPr>
                        <a:t>www.naver.com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A(address)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IN(internet)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0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FF6858-3697-4A2D-AAA8-195218BFF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25986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 OS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프로토콜 스택을 호출하여 메시지 송신 실행을 의뢰한다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6822F4-B3A0-45BB-8D9A-84D10338E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5238841"/>
            <a:ext cx="3096344" cy="78175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프로토콜 스택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네트워크 제어용 소프트웨어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8AEB1-6756-4584-B743-8C51ACBAE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020593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프로토콜 스택으로 넘어간다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D5C71C-3F8F-4A0B-BA95-6C315D8A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38481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스택은 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LAN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어댑터를 통해 메시지를 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서버를 향해 송신한다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43A0B1E-52D1-49AA-AC07-4B65F926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14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58112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웹서버가 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등록되어 있다면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응답 메시지가 브라우저로 돌아오는 과정은 지나온 과정의 역순이다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FF73797-1E48-4C92-8BB1-49CF35677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35333"/>
              </p:ext>
            </p:extLst>
          </p:nvPr>
        </p:nvGraphicFramePr>
        <p:xfrm>
          <a:off x="827584" y="5279292"/>
          <a:ext cx="4032448" cy="1475028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041873673"/>
                    </a:ext>
                  </a:extLst>
                </a:gridCol>
              </a:tblGrid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이름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도메인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타입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주소타입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클래스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인터넷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TTL(Time to Live)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457287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응답 데이터 길이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응답 데이터</a:t>
                      </a:r>
                      <a:r>
                        <a:rPr lang="en-US" altLang="ko-KR" sz="1400"/>
                        <a:t>(IP</a:t>
                      </a:r>
                      <a:r>
                        <a:rPr lang="ko-KR" altLang="en-US" sz="1400"/>
                        <a:t>주소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721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3CD13B5-4562-429D-A9CA-A3AC627D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221" y="5224757"/>
            <a:ext cx="3261048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TTL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유효 시간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캐시에 데이터가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오랫동안 저장될 것인가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CA27321-283A-4283-9C72-2BF773D7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0409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EF3F13-7D02-4DF7-A2CF-3D8B28C99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86916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스택을 경유해서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리졸버에 제어권을 돌려주고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85E81-ED32-455B-B9E8-06530480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47384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리졸버가 내용을 해독한 후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92DED-812B-4CCB-A611-37DDAD4BA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611510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12. 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추출하여 브라우저에 건네주고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제어권도 돌아온다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48B93-06F1-4456-9E59-122B7613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6469432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 지정한 메모리 영역에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써넣고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필요할 때마다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DBB7DB-0E5A-462D-895A-59CE784D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1388297"/>
            <a:ext cx="5040560" cy="317943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130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전세계의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서버가 연대한다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96657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인터넷에는 막대한 수의 서버가 있기 때문에 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이것을 전부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대의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등록하는 것은 불가능하다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362A3-BA44-4E77-A811-5BABDE5D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9" y="2281005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서버는 연대되어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어디에 정보가 등록되어 있는지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도메인명에 따라 나뉜 계층적 구조를 통해 찾아내는 구조이다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6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전세계의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서버가 연대한다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EAF556-309E-463B-8C58-47836C7F9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88851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 메시지를 받은 나와 가장 가까운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정보가 등록되어 있지 않다면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어느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서버든 등록되 있는 루트 도메인을 통해 최상위 계층으로 올라가고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다음과 같이 찾는다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0A941-119F-44D2-8F2A-D1C592EF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267125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하위도메인을 담당하는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서버의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상위도메인을 담당하는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등록했기 때문에 찾기 쉽다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9BBA78-6C0C-455C-8245-F3F023B9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95" y="3019477"/>
            <a:ext cx="8795810" cy="38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프로토콜 스택에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ko-KR" altLang="en-US" sz="3200" b="1">
                <a:solidFill>
                  <a:schemeClr val="tx1"/>
                </a:solidFill>
              </a:rPr>
              <a:t>메시지 송신을 의뢰한다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5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스택에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메시지 송신을 의뢰한다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647248"/>
            <a:ext cx="8229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수신하는 동작은</a:t>
            </a: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브라우저로 시작해 송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동작이 마무리된 후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브라우저로 돌아옴과 다르게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91DB2-72EB-424E-8E2A-D7FAC1223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647843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수신하는 동작은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브라우저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 간의 제어권을 오가게 하는 중개자 역할을 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4AE6EB-8D28-4DCA-9562-F0A69579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472625"/>
            <a:ext cx="7344800" cy="2286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320FD2-C334-47CF-BC4C-0F7BB66C4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201"/>
          <a:stretch/>
        </p:blipFill>
        <p:spPr>
          <a:xfrm>
            <a:off x="575556" y="1379122"/>
            <a:ext cx="7992888" cy="10492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44D82-0958-40F0-A0B9-BD48A67CE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057418"/>
            <a:ext cx="20162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</a:t>
            </a:r>
            <a:endParaRPr lang="en-US" altLang="ko-KR" sz="1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4C60C-A029-4D6D-BCF1-172BFEA1E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1769793"/>
            <a:ext cx="3168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DNS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             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1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1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스택에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메시지 송신을 의뢰한다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96657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메시지를 송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수신하기 위해</a:t>
            </a:r>
            <a:b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스택에서 소켓 연결과정을 갖는다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B96BA-F951-43B6-A3DB-46ADAF8F1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73240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서버측에서 소켓을 만들고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소켓에 클라이언트가 파이프를 연결하기를 기다린다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7F33D-A8AC-40E0-8AD3-6719974F3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3275620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클라이언트측에서 소켓을 만드는데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소켓이 생기면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돌아오는 디스크립터를 브라우저는 이를 메모리에 기록한다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C963C-C2F9-413F-8A50-EC9D59748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02" y="4189739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클라이언트측 소켓에서 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서버측의 소켓으로 파이프 연결을 시도한다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E58BE-D5BB-433F-B0CD-E7B5DEAFE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1396657"/>
            <a:ext cx="1615208" cy="164352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파이프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 데이터 통로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소켓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파이프 간 출입구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E8423-312E-4F19-A172-31E38A79D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35" y="4682206"/>
            <a:ext cx="8229600" cy="190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파이프 연결 시도시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클라이언트에게는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디스크립터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 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필요하다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디스크립터는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송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동작이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이뤄질 시 브라우저 단에서 소켓을 식별하기 위해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주소는 어느 컴퓨터인가만 식별하고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 번호로 어느 소켓인가를 식별해야한다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06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프로토콜 스택에 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메시지 송신을 의뢰한다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.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74C534-005A-4531-B6BC-0083A443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43820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2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서버측에서 클라이언트측 소켓을 식별하기위해 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클라이언트측의 디스크립터를 넘겨주지 않는다</a:t>
            </a:r>
            <a:r>
              <a:rPr lang="en-US" altLang="ko-KR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4BC7A1-795F-4C07-A5EF-D79B4222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949280"/>
            <a:ext cx="822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ko-KR" altLang="en-US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그럼 어떻게 식별하는가</a:t>
            </a:r>
            <a:r>
              <a:rPr lang="en-US" altLang="ko-KR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챕터</a:t>
            </a:r>
            <a:r>
              <a:rPr lang="en-US" altLang="ko-KR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2000" b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lang="en-US" altLang="ko-KR" sz="2000" b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6F4F8D-A8A2-476B-88FD-B1B8792E7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2341152"/>
            <a:ext cx="8229600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😎 필자의 사견 😎</a:t>
            </a:r>
            <a:endParaRPr lang="en-US" altLang="ko-KR" sz="1400" b="1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프로세스마다 고유한 값으로 나오는 디스크립터를</a:t>
            </a:r>
            <a: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서버측으로 넘김으로써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단위로 확장하려는 행위가 되며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그러면 그 고유한 값의 범위를 크게 잡아야 하기 때문</a:t>
            </a:r>
            <a:endParaRPr lang="en-US" altLang="ko-KR" sz="140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6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56792"/>
            <a:ext cx="7918450" cy="806150"/>
            <a:chOff x="2422182" y="2274905"/>
            <a:chExt cx="7918450" cy="80615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 조회 메시지를 만든다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HTTP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647578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F81AFC-33AE-463D-BEEC-03783BFC9279}"/>
              </a:ext>
            </a:extLst>
          </p:cNvPr>
          <p:cNvGrpSpPr/>
          <p:nvPr/>
        </p:nvGrpSpPr>
        <p:grpSpPr>
          <a:xfrm>
            <a:off x="2422680" y="4626000"/>
            <a:ext cx="7918450" cy="806150"/>
            <a:chOff x="2422680" y="4204821"/>
            <a:chExt cx="7918450" cy="80615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AD9E96-3343-4E3A-8A84-1271AB74D742}"/>
                </a:ext>
              </a:extLst>
            </p:cNvPr>
            <p:cNvSpPr txBox="1"/>
            <p:nvPr/>
          </p:nvSpPr>
          <p:spPr>
            <a:xfrm>
              <a:off x="2422680" y="4204821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EEF72DF-1059-44B3-900A-8DA80408FBB6}"/>
                </a:ext>
              </a:extLst>
            </p:cNvPr>
            <p:cNvSpPr txBox="1"/>
            <p:nvPr/>
          </p:nvSpPr>
          <p:spPr>
            <a:xfrm>
              <a:off x="2422680" y="4703194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웹서버의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IP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주소를 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DNS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서버에 조회한다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IP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주소와 네트워크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IP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주소 조사 과정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전세계의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DNS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서버가 연대한다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2A51-35C7-4CF3-9F2A-D63D682CC251}"/>
              </a:ext>
            </a:extLst>
          </p:cNvPr>
          <p:cNvSpPr txBox="1"/>
          <p:nvPr/>
        </p:nvSpPr>
        <p:spPr>
          <a:xfrm>
            <a:off x="606082" y="3604294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AD9B2F-8346-4DE0-8AF7-1ACC8872326A}"/>
              </a:ext>
            </a:extLst>
          </p:cNvPr>
          <p:cNvGrpSpPr/>
          <p:nvPr/>
        </p:nvGrpSpPr>
        <p:grpSpPr>
          <a:xfrm>
            <a:off x="2422182" y="3553639"/>
            <a:ext cx="7918450" cy="806150"/>
            <a:chOff x="2422182" y="2274905"/>
            <a:chExt cx="7918450" cy="80615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AF2AD-E30F-4AA3-AF54-8BBA01740228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프로토콜 스택에 메시지 송신을 의뢰한다</a:t>
              </a: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.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231D76-64E9-42F1-9183-749E5EC58EDF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HTTP </a:t>
            </a:r>
            <a:r>
              <a:rPr lang="ko-KR" altLang="en-US" sz="3200" b="1">
                <a:solidFill>
                  <a:schemeClr val="tx1"/>
                </a:solidFill>
              </a:rPr>
              <a:t>조회 메시지를 만든다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0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HTTP</a:t>
            </a:r>
            <a:r>
              <a:rPr lang="ko-KR" altLang="en-US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조회 메시지를 만든다</a:t>
            </a:r>
            <a:r>
              <a:rPr lang="en-US" altLang="ko-KR" sz="3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4F485-9BCB-427E-8297-4E79F631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360645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URL(Uniform Resource Locator)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41536-E257-4567-82C0-16D7A1F5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03408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URL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웹 브라우저가 해석한다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258F6-0D9E-4F6B-8593-B1F472EE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3298082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해석하여 어디에 엑세스해야 하는지가 판명된다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39EDC-1C36-4E65-BB36-56967B24D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3" y="3929960"/>
            <a:ext cx="79099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웹서버에 엑세스한다면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HTTP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사용하여 엑세스한다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2C64B-507C-4B5F-96C8-BDF94DA9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95" y="2370387"/>
            <a:ext cx="7240010" cy="466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HTTP </a:t>
            </a:r>
            <a:r>
              <a:rPr lang="ko-KR" altLang="en-US" sz="3200">
                <a:solidFill>
                  <a:schemeClr val="tx1"/>
                </a:solidFill>
              </a:rPr>
              <a:t>프로토콜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310D-4480-463E-A5D0-24ED0E2E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클라이언트와 서버가 주고받는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메시지의 내용이나 순서를 정한 것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319C8-05DD-44BB-998E-C65E1430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056855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내용은 오른쪽과 같고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행과행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행안에 데이터와 데이터 간에는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공백으로 구분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6C55E20-DE0B-4548-B4AF-A4B4C3BB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1233"/>
              </p:ext>
            </p:extLst>
          </p:nvPr>
        </p:nvGraphicFramePr>
        <p:xfrm>
          <a:off x="5076056" y="2056855"/>
          <a:ext cx="3095871" cy="1106271"/>
        </p:xfrm>
        <a:graphic>
          <a:graphicData uri="http://schemas.openxmlformats.org/drawingml/2006/table">
            <a:tbl>
              <a:tblPr/>
              <a:tblGrid>
                <a:gridCol w="935631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  <a:gridCol w="854682">
                  <a:extLst>
                    <a:ext uri="{9D8B030D-6E8A-4147-A177-3AD203B41FA5}">
                      <a16:colId xmlns:a16="http://schemas.microsoft.com/office/drawing/2014/main" val="3115447191"/>
                    </a:ext>
                  </a:extLst>
                </a:gridCol>
                <a:gridCol w="1305558">
                  <a:extLst>
                    <a:ext uri="{9D8B030D-6E8A-4147-A177-3AD203B41FA5}">
                      <a16:colId xmlns:a16="http://schemas.microsoft.com/office/drawing/2014/main" val="2705095296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URI</a:t>
                      </a:r>
                      <a:endParaRPr lang="ko-KR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HTTP </a:t>
                      </a:r>
                      <a:r>
                        <a:rPr lang="ko-KR" altLang="en-US" sz="1400"/>
                        <a:t>버전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220521"/>
                  </a:ext>
                </a:extLst>
              </a:tr>
              <a:tr h="368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헤더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메시지 바디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9105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F74B0C-2077-478D-BF09-ECBCF2C0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88353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내용의 특징은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eaLnBrk="1" hangingPunct="1"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메시지당 하나뿐이므로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복수의 파일을 읽을 때는 웹서버에 별도의 메시지를 보내야한다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F20C3-45F3-4E62-9795-0584B5BC3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5589240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정해진 순서는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4438193-D0E9-4152-9EAB-5F272F244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74378"/>
              </p:ext>
            </p:extLst>
          </p:nvPr>
        </p:nvGraphicFramePr>
        <p:xfrm>
          <a:off x="5076056" y="5695657"/>
          <a:ext cx="3095871" cy="737514"/>
        </p:xfrm>
        <a:graphic>
          <a:graphicData uri="http://schemas.openxmlformats.org/drawingml/2006/table">
            <a:tbl>
              <a:tblPr/>
              <a:tblGrid>
                <a:gridCol w="3095871">
                  <a:extLst>
                    <a:ext uri="{9D8B030D-6E8A-4147-A177-3AD203B41FA5}">
                      <a16:colId xmlns:a16="http://schemas.microsoft.com/office/drawing/2014/main" val="3304577932"/>
                    </a:ext>
                  </a:extLst>
                </a:gridCol>
              </a:tblGrid>
              <a:tr h="36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→ 요청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25244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/>
                        <a:t>← 응답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910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웹서버의 </a:t>
            </a:r>
            <a:r>
              <a:rPr lang="en-US" altLang="ko-KR" sz="3200" b="1">
                <a:solidFill>
                  <a:schemeClr val="tx1"/>
                </a:solidFill>
              </a:rPr>
              <a:t>IP</a:t>
            </a:r>
            <a:r>
              <a:rPr lang="ko-KR" altLang="en-US" sz="3200" b="1">
                <a:solidFill>
                  <a:schemeClr val="tx1"/>
                </a:solidFill>
              </a:rPr>
              <a:t>주소를</a:t>
            </a:r>
            <a:br>
              <a:rPr lang="en-US" altLang="ko-KR" sz="3200" b="1">
                <a:solidFill>
                  <a:schemeClr val="tx1"/>
                </a:solidFill>
              </a:rPr>
            </a:br>
            <a:r>
              <a:rPr lang="en-US" altLang="ko-KR" sz="3200" b="1">
                <a:solidFill>
                  <a:schemeClr val="tx1"/>
                </a:solidFill>
              </a:rPr>
              <a:t>DNS </a:t>
            </a:r>
            <a:r>
              <a:rPr lang="ko-KR" altLang="en-US" sz="3200" b="1">
                <a:solidFill>
                  <a:schemeClr val="tx1"/>
                </a:solidFill>
              </a:rPr>
              <a:t>서버에 조회한다</a:t>
            </a:r>
            <a:r>
              <a:rPr lang="en-US" altLang="ko-KR" sz="3200" b="1">
                <a:solidFill>
                  <a:schemeClr val="tx1"/>
                </a:solidFill>
              </a:rPr>
              <a:t>.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4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웹서버의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주소를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DNS 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서버에 조회한다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012A7D-55C5-4EE2-8A2C-2BECCBEC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39665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브라우저는 메시지를 네트워크에 송출하는 기능은 없으므로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의뢰하여 송신한다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B0722-D5AA-4FCF-BD9F-1941C19B6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969630"/>
            <a:ext cx="82296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송신을 의뢰할 때는 도메인명이 아니라 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주소로 메시지를 받을 상대를 지정해야 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도메인명은 사용자들이 기억하기 쉬운 형태이고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IP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주소가 실제 통신에 사용되기 때문이다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A66FB-DED1-484F-8BA5-7B2C437E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275111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도메인명에 대응하는 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조사해야한다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9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IP</a:t>
            </a:r>
            <a:r>
              <a:rPr lang="ko-KR" altLang="en-US" sz="3200">
                <a:solidFill>
                  <a:schemeClr val="tx1"/>
                </a:solidFill>
              </a:rPr>
              <a:t>주소와 네트워크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F87AE6-C750-4608-BBBC-439FC133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할당하여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망내에서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인식한다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CFD6B-154F-46A8-9A99-32C2A9B3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818" y="1512294"/>
            <a:ext cx="334837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망내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사설 망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망에 연결하지 않아도 되는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E0F1C9-0C0F-409B-A07A-F2293131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9916"/>
            <a:ext cx="3816424" cy="15337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8ED7BE-F452-4917-A2F3-809F830E4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317601"/>
            <a:ext cx="327611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넷마스크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번호와 호스트 번호의 </a:t>
            </a: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구분을 나타내는 정보이고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필요에 따라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IP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주소에 덧붙인다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FEE496-C883-4C5C-AA3C-B0688D7C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0" y="1268760"/>
            <a:ext cx="8126912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1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IP</a:t>
            </a:r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주소 조사 과정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9677AAF-0221-48D0-B51B-ABE979C57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53"/>
          <a:stretch/>
        </p:blipFill>
        <p:spPr>
          <a:xfrm>
            <a:off x="575556" y="1412777"/>
            <a:ext cx="7992888" cy="144016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A2228F-FCF8-4A57-8852-C5C1F4FAF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017804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b="1" i="1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브라우저에서</a:t>
            </a:r>
            <a:r>
              <a:rPr lang="ko-KR" altLang="en-US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리졸버 프로그램을 호출한다</a:t>
            </a:r>
            <a:r>
              <a:rPr lang="en-US" altLang="ko-KR" sz="1400" b="1" i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i="1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A9538-080D-4B6A-BDF2-682CAD617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2952" y="4967078"/>
            <a:ext cx="3261048" cy="9971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리졸버 프로그램</a:t>
            </a:r>
            <a:b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 b="1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네트워크 기능을 호출하기 위한 </a:t>
            </a:r>
            <a:b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라이브러리의 일부인 프로그램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782B8A-20F2-418E-AEEB-B0DCA0C0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397965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제어가 브라우저에서 리졸버의 내부로 넘어가는데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브라우저가 쉬고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리졸버가 움직이기 시작하는 것을 말한다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4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9962</TotalTime>
  <Words>828</Words>
  <Application>Microsoft Office PowerPoint</Application>
  <PresentationFormat>화면 슬라이드 쇼(4:3)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맑은 고딕</vt:lpstr>
      <vt:lpstr>Arial</vt:lpstr>
      <vt:lpstr>Calibri</vt:lpstr>
      <vt:lpstr>Diseño predeterminado</vt:lpstr>
      <vt:lpstr>웹 브라우저</vt:lpstr>
      <vt:lpstr>목차</vt:lpstr>
      <vt:lpstr>PowerPoint 프레젠테이션</vt:lpstr>
      <vt:lpstr>HTTP 조회 메시지를 만든다.</vt:lpstr>
      <vt:lpstr>HTTP 프로토콜</vt:lpstr>
      <vt:lpstr>PowerPoint 프레젠테이션</vt:lpstr>
      <vt:lpstr>웹서버의 IP주소를 DNS 서버에 조회한다.</vt:lpstr>
      <vt:lpstr>IP주소와 네트워크</vt:lpstr>
      <vt:lpstr>IP주소 조사 과정</vt:lpstr>
      <vt:lpstr>IP주소 조사 과정</vt:lpstr>
      <vt:lpstr>IP주소 조사 과정</vt:lpstr>
      <vt:lpstr>IP주소 조사 과정</vt:lpstr>
      <vt:lpstr>IP주소 조사 과정</vt:lpstr>
      <vt:lpstr>전세계의 DNS 서버가 연대한다.</vt:lpstr>
      <vt:lpstr>전세계의 DNS 서버가 연대한다.</vt:lpstr>
      <vt:lpstr>PowerPoint 프레젠테이션</vt:lpstr>
      <vt:lpstr>프로토콜 스택에 메시지 송신을 의뢰한다.</vt:lpstr>
      <vt:lpstr>프로토콜 스택에 메시지 송신을 의뢰한다.</vt:lpstr>
      <vt:lpstr>프로토콜 스택에 메시지 송신을 의뢰한다.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913</cp:revision>
  <dcterms:created xsi:type="dcterms:W3CDTF">2010-05-23T14:28:12Z</dcterms:created>
  <dcterms:modified xsi:type="dcterms:W3CDTF">2022-02-17T10:47:38Z</dcterms:modified>
</cp:coreProperties>
</file>