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314" r:id="rId4"/>
    <p:sldId id="334" r:id="rId5"/>
    <p:sldId id="315" r:id="rId6"/>
    <p:sldId id="328" r:id="rId7"/>
    <p:sldId id="335" r:id="rId8"/>
    <p:sldId id="337" r:id="rId9"/>
    <p:sldId id="338" r:id="rId10"/>
    <p:sldId id="316" r:id="rId11"/>
    <p:sldId id="336" r:id="rId12"/>
    <p:sldId id="301" r:id="rId13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FFA3"/>
    <a:srgbClr val="4495D1"/>
    <a:srgbClr val="422C16"/>
    <a:srgbClr val="0C788E"/>
    <a:srgbClr val="006666"/>
    <a:srgbClr val="54381C"/>
    <a:srgbClr val="A50021"/>
    <a:srgbClr val="E6E6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63" autoAdjust="0"/>
    <p:restoredTop sz="95122" autoAdjust="0"/>
  </p:normalViewPr>
  <p:slideViewPr>
    <p:cSldViewPr>
      <p:cViewPr varScale="1">
        <p:scale>
          <a:sx n="85" d="100"/>
          <a:sy n="85" d="100"/>
        </p:scale>
        <p:origin x="904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A5395-7299-4714-9E5C-8983F2B9A6E7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C8A8A-C00E-495C-AA78-E91BBCD52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63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5C8A8A-C00E-495C-AA78-E91BBCD525A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991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7F55E3B-3DF8-4A16-8944-D5A94FBBD9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DD20159-A0BA-495C-8108-651A7FAD7A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87ADAC9-FE11-4330-94DA-8439C21C79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0EE45-7D7C-4B5A-9FB6-C6B2E68CBD8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77069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A108C4-BC12-4A03-874C-05FC53BD9A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BD6B327-54C8-4929-8438-BB9045F322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CD6A79-FCC9-4CDE-A087-49C420157A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58745-3DDE-4D1E-ADD3-67D7266AC209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418484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578211F-58F0-4106-87F7-06DF82512F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35E3E3-86B0-4A55-BBB6-66929176CF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8B33EC8-BBFF-4E5D-956D-F6BA852977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30E4FB-8665-4602-B2DA-7D513720DAE3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451821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CB336C1-85A2-4D4E-99FD-7D4A235404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1E8403-61BF-41EA-8EDA-DD78B7169C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555A75A-F390-4DBB-BCC5-483619DE96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B1879-CF79-4990-A91C-135D879F3EC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03595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EA61B0A-64B6-485E-83A4-ED995CE976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DB8295B-07FF-4D61-89CE-A287BA53F4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05594D7-4172-42B3-9C6F-CFB465EF0A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206E2-F16F-4900-8D24-1CA3EA70EF76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222053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797968-A51E-4A66-B382-E7DE8F4588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B21502-E721-44E2-B078-FC01AC75AE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320F63-6E21-4FF9-9B53-7B63745A4F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A90F1-A6AF-4874-8C71-912A34175A6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071541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FB71133-DD5C-453D-8B52-9D9455CCA9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4767E60-DAB1-4C86-947B-F6948FD59A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2892975-BFF1-4563-9267-B8FF7A6205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1FB7D1-A848-4028-8B74-B60EB95800F9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32159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0D50240-9B8E-4022-8CCC-F8B3F8C9E7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6C38716-C203-4FFE-B6B4-A73E194C6E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95B933B-DC05-4519-8BEC-13BFAD2F7B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5735C-C612-4791-B260-E37C88CB1D7D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401385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600DB60-D75C-4A30-A126-C461ED030A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088883F-C7F7-45E9-928A-B1C7CE9943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407B3EE-D7CA-47ED-A337-64EAB0E5FF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04F5B-0F89-446A-8163-735CAA7DE0D1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205348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730E6D-6660-438E-8A70-E5CED28019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6D853F-3131-4FF1-959A-961F614CC8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EEBFBD-08BE-4879-89AE-651BB13A59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C88728-38D1-4468-9C22-B30548C78D9D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82349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5E4A6-F7E0-434B-9916-8AC9AC0021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185224-C91F-40AB-B560-4E186D8EAA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3F6408-47BF-4A2B-9B51-F2241025DF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3A540-74DA-4C0D-8F04-394ACB38983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26299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286C3E1-12EA-43DC-9556-402F208030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84AC42B-658F-493A-AEE9-013ECF64F8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Haga clic para modificar el estilo de texto del patrón</a:t>
            </a:r>
          </a:p>
          <a:p>
            <a:pPr lvl="1"/>
            <a:r>
              <a:rPr lang="es-ES" altLang="ko-KR"/>
              <a:t>Segundo nivel</a:t>
            </a:r>
          </a:p>
          <a:p>
            <a:pPr lvl="2"/>
            <a:r>
              <a:rPr lang="es-ES" altLang="ko-KR"/>
              <a:t>Tercer nivel</a:t>
            </a:r>
          </a:p>
          <a:p>
            <a:pPr lvl="3"/>
            <a:r>
              <a:rPr lang="es-ES" altLang="ko-KR"/>
              <a:t>Cuarto nivel</a:t>
            </a:r>
          </a:p>
          <a:p>
            <a:pPr lvl="4"/>
            <a:r>
              <a:rPr lang="es-ES" altLang="ko-KR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AFFE427-9C9E-4E73-9181-7D9B6605B3B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F1F211C-C676-41A0-9C56-AC33A9594B4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A1CB7B2-6DED-4BA9-BFCE-07F531252B3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B992C9C-ADBC-4066-B9B0-8C5F095D9B2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91352" y="799217"/>
            <a:ext cx="2200313" cy="2506881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74" name="Rectangle 150">
            <a:extLst>
              <a:ext uri="{FF2B5EF4-FFF2-40B4-BE49-F238E27FC236}">
                <a16:creationId xmlns:a16="http://schemas.microsoft.com/office/drawing/2014/main" id="{2464B286-3D7A-4D77-BDD7-CD41CEB6D77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66372" y="1204108"/>
            <a:ext cx="2319735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ko-KR" altLang="en-US" sz="2800" b="1" kern="1200">
                <a:solidFill>
                  <a:schemeClr val="bg1"/>
                </a:solidFill>
                <a:latin typeface="+mj-ea"/>
                <a:ea typeface="+mj-ea"/>
                <a:cs typeface="+mj-cs"/>
              </a:rPr>
              <a:t>데이터베이스</a:t>
            </a:r>
            <a:br>
              <a:rPr lang="en-US" altLang="ko-KR" sz="2800" b="1" kern="1200">
                <a:solidFill>
                  <a:schemeClr val="bg1"/>
                </a:solidFill>
                <a:latin typeface="+mj-ea"/>
                <a:ea typeface="+mj-ea"/>
                <a:cs typeface="+mj-cs"/>
              </a:rPr>
            </a:br>
            <a:r>
              <a:rPr lang="ko-KR" altLang="en-US" sz="2800" b="1" kern="1200">
                <a:solidFill>
                  <a:schemeClr val="bg1"/>
                </a:solidFill>
                <a:latin typeface="+mj-ea"/>
                <a:ea typeface="+mj-ea"/>
                <a:cs typeface="+mj-cs"/>
              </a:rPr>
              <a:t>필요성</a:t>
            </a:r>
            <a:br>
              <a:rPr lang="en-US" altLang="ko-KR" sz="2800" b="1" kern="1200">
                <a:solidFill>
                  <a:schemeClr val="bg1"/>
                </a:solidFill>
                <a:latin typeface="+mj-ea"/>
                <a:ea typeface="+mj-ea"/>
                <a:cs typeface="+mj-cs"/>
              </a:rPr>
            </a:br>
            <a:r>
              <a:rPr lang="en-US" altLang="ko-KR" sz="2800" b="1" kern="1200">
                <a:solidFill>
                  <a:schemeClr val="bg1"/>
                </a:solidFill>
                <a:latin typeface="+mj-ea"/>
                <a:ea typeface="+mj-ea"/>
                <a:cs typeface="+mj-cs"/>
              </a:rPr>
              <a:t>&amp; </a:t>
            </a:r>
            <a:r>
              <a:rPr lang="ko-KR" altLang="en-US" sz="2800" b="1" kern="1200">
                <a:solidFill>
                  <a:schemeClr val="bg1"/>
                </a:solidFill>
                <a:latin typeface="+mj-ea"/>
                <a:ea typeface="+mj-ea"/>
                <a:cs typeface="+mj-cs"/>
              </a:rPr>
              <a:t>인덱스</a:t>
            </a:r>
            <a:endParaRPr lang="en-US" altLang="ko-KR" sz="2800" b="1" kern="1200">
              <a:solidFill>
                <a:schemeClr val="bg1"/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3075" name="Rectangle 169">
            <a:extLst>
              <a:ext uri="{FF2B5EF4-FFF2-40B4-BE49-F238E27FC236}">
                <a16:creationId xmlns:a16="http://schemas.microsoft.com/office/drawing/2014/main" id="{36E9C233-E2FA-46B1-820C-BA46E407F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213" y="3355130"/>
            <a:ext cx="2002055" cy="242733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indent="-228600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+mn-lt"/>
                <a:ea typeface="+mn-ea"/>
                <a:cs typeface="+mn-cs"/>
              </a:rPr>
              <a:t>김용기</a:t>
            </a:r>
            <a:endParaRPr lang="en-US" altLang="ko-KR" sz="1400" b="1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10"/>
    </mc:Choice>
    <mc:Fallback xmlns="">
      <p:transition spd="slow" advTm="731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3200" b="1">
                <a:solidFill>
                  <a:schemeClr val="tx1"/>
                </a:solidFill>
              </a:rPr>
              <a:t>인덱스 사례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659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인덱스 사례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8D162B4-3D43-4225-BF5E-0F7082789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35903"/>
            <a:ext cx="799288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전화번호부에 대한 테이블에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김길동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빠른 탐색 하고 싶은 상황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전화번호부의 정렬은 성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(last_name),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(first_name)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순서이기 때문에 복합 인덱스를 설정하는 것이 적절하다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92ECE7-8128-F780-C524-B4EF67801D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4095086"/>
            <a:ext cx="799288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이름만 인덱스를 설정하여 찾아낸다고 했을 때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인덱스는 부적절하다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누구든 성과 상관없이 길동이란 이름을 가질 수 있기 때문에 전화번호부 전체에서 찾아야한다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71C362-B759-9BC3-FE4B-09A749213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840" y="2310320"/>
            <a:ext cx="5226319" cy="164473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EEA243C-5834-69F0-9C54-FF0FBCF6A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106" y="4850602"/>
            <a:ext cx="5262053" cy="189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086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793" y="2781300"/>
            <a:ext cx="482441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ko-KR" sz="3200" b="1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9795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FD53862-0776-4AA3-86C4-0BC6334FAD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782638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b="1">
                <a:solidFill>
                  <a:schemeClr val="tx1"/>
                </a:solidFill>
                <a:latin typeface="+mj-lt"/>
              </a:rPr>
              <a:t>목차</a:t>
            </a:r>
            <a:endParaRPr lang="ko-KR" altLang="ko-KR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D6E38F-67C6-4D32-BE9F-E429401EB814}"/>
              </a:ext>
            </a:extLst>
          </p:cNvPr>
          <p:cNvSpPr txBox="1"/>
          <p:nvPr/>
        </p:nvSpPr>
        <p:spPr>
          <a:xfrm>
            <a:off x="606082" y="1607447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1A5D02A-176E-40D7-8B76-34F612FFE686}"/>
              </a:ext>
            </a:extLst>
          </p:cNvPr>
          <p:cNvGrpSpPr/>
          <p:nvPr/>
        </p:nvGrpSpPr>
        <p:grpSpPr>
          <a:xfrm>
            <a:off x="2422182" y="1534275"/>
            <a:ext cx="7937882" cy="750281"/>
            <a:chOff x="2422182" y="2274905"/>
            <a:chExt cx="7937882" cy="75028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A97B0EC-4BAA-4CBF-84A6-1634AFC85EB6}"/>
                </a:ext>
              </a:extLst>
            </p:cNvPr>
            <p:cNvSpPr txBox="1"/>
            <p:nvPr/>
          </p:nvSpPr>
          <p:spPr>
            <a:xfrm>
              <a:off x="2422182" y="2274905"/>
              <a:ext cx="3589978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데이터베이스의 필요성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1A63D0F-4C9A-410E-975C-62B2C3A07A95}"/>
                </a:ext>
              </a:extLst>
            </p:cNvPr>
            <p:cNvSpPr txBox="1"/>
            <p:nvPr/>
          </p:nvSpPr>
          <p:spPr>
            <a:xfrm>
              <a:off x="2441614" y="2717409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D7C93E0-7498-4F61-8085-682D21ECB41B}"/>
              </a:ext>
            </a:extLst>
          </p:cNvPr>
          <p:cNvGrpSpPr/>
          <p:nvPr/>
        </p:nvGrpSpPr>
        <p:grpSpPr>
          <a:xfrm>
            <a:off x="2422182" y="3595130"/>
            <a:ext cx="7918450" cy="806150"/>
            <a:chOff x="2422182" y="3226399"/>
            <a:chExt cx="7918450" cy="80615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0B0F5E6-5216-43FD-89A6-27C842D8D1EC}"/>
                </a:ext>
              </a:extLst>
            </p:cNvPr>
            <p:cNvSpPr txBox="1"/>
            <p:nvPr/>
          </p:nvSpPr>
          <p:spPr>
            <a:xfrm>
              <a:off x="2422182" y="3226399"/>
              <a:ext cx="3270250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D0D554B-A9E0-4B92-A64F-290E936627CC}"/>
                </a:ext>
              </a:extLst>
            </p:cNvPr>
            <p:cNvSpPr txBox="1"/>
            <p:nvPr/>
          </p:nvSpPr>
          <p:spPr>
            <a:xfrm>
              <a:off x="2422182" y="3724772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E1F81AFC-33AE-463D-BEEC-03783BFC9279}"/>
              </a:ext>
            </a:extLst>
          </p:cNvPr>
          <p:cNvGrpSpPr/>
          <p:nvPr/>
        </p:nvGrpSpPr>
        <p:grpSpPr>
          <a:xfrm>
            <a:off x="2422182" y="4515289"/>
            <a:ext cx="7918450" cy="806150"/>
            <a:chOff x="2422680" y="4204821"/>
            <a:chExt cx="7918450" cy="80615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7AD9E96-3343-4E3A-8A84-1271AB74D742}"/>
                </a:ext>
              </a:extLst>
            </p:cNvPr>
            <p:cNvSpPr txBox="1"/>
            <p:nvPr/>
          </p:nvSpPr>
          <p:spPr>
            <a:xfrm>
              <a:off x="2422680" y="4204821"/>
              <a:ext cx="3270250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EEF72DF-1059-44B3-900A-8DA80408FBB6}"/>
                </a:ext>
              </a:extLst>
            </p:cNvPr>
            <p:cNvSpPr txBox="1"/>
            <p:nvPr/>
          </p:nvSpPr>
          <p:spPr>
            <a:xfrm>
              <a:off x="2422680" y="4703194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85DC57C-15E1-4375-9123-44DA6983D19B}"/>
              </a:ext>
            </a:extLst>
          </p:cNvPr>
          <p:cNvSpPr txBox="1"/>
          <p:nvPr/>
        </p:nvSpPr>
        <p:spPr>
          <a:xfrm>
            <a:off x="606082" y="2584011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6D640A6-378B-488F-85B5-FB6C03887D38}"/>
              </a:ext>
            </a:extLst>
          </p:cNvPr>
          <p:cNvGrpSpPr/>
          <p:nvPr/>
        </p:nvGrpSpPr>
        <p:grpSpPr>
          <a:xfrm>
            <a:off x="2422182" y="2599043"/>
            <a:ext cx="7918450" cy="806150"/>
            <a:chOff x="2422182" y="2274905"/>
            <a:chExt cx="7918450" cy="80615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675FBE-FD2F-444D-A823-B907840CAA40}"/>
                </a:ext>
              </a:extLst>
            </p:cNvPr>
            <p:cNvSpPr txBox="1"/>
            <p:nvPr/>
          </p:nvSpPr>
          <p:spPr>
            <a:xfrm>
              <a:off x="2422182" y="2274905"/>
              <a:ext cx="409403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인덱스에 적합한 자료구조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BB49F95-719B-40E6-952B-1AB6FEE97461}"/>
                </a:ext>
              </a:extLst>
            </p:cNvPr>
            <p:cNvSpPr txBox="1"/>
            <p:nvPr/>
          </p:nvSpPr>
          <p:spPr>
            <a:xfrm>
              <a:off x="2422182" y="2773278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defTabSz="720000" eaLnBrk="1" hangingPunct="1">
                <a:defRPr/>
              </a:pPr>
              <a:endPara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0F868B1-AB08-4E93-B247-B8DF4D3C166F}"/>
              </a:ext>
            </a:extLst>
          </p:cNvPr>
          <p:cNvSpPr txBox="1"/>
          <p:nvPr/>
        </p:nvSpPr>
        <p:spPr>
          <a:xfrm>
            <a:off x="2422182" y="6175137"/>
            <a:ext cx="7918450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2A51-35C7-4CF3-9F2A-D63D682CC251}"/>
              </a:ext>
            </a:extLst>
          </p:cNvPr>
          <p:cNvSpPr txBox="1"/>
          <p:nvPr/>
        </p:nvSpPr>
        <p:spPr>
          <a:xfrm>
            <a:off x="606082" y="3592389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3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284F333-6B3C-41AD-81EE-A6815B34E04F}"/>
              </a:ext>
            </a:extLst>
          </p:cNvPr>
          <p:cNvGrpSpPr/>
          <p:nvPr/>
        </p:nvGrpSpPr>
        <p:grpSpPr>
          <a:xfrm>
            <a:off x="2422182" y="3580098"/>
            <a:ext cx="7918450" cy="806150"/>
            <a:chOff x="2422182" y="2274905"/>
            <a:chExt cx="7918450" cy="80615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AB3C99E-089B-41EA-BC23-E2C664E10E8D}"/>
                </a:ext>
              </a:extLst>
            </p:cNvPr>
            <p:cNvSpPr txBox="1"/>
            <p:nvPr/>
          </p:nvSpPr>
          <p:spPr>
            <a:xfrm>
              <a:off x="2422182" y="2274905"/>
              <a:ext cx="409403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인덱스 사례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4BE8289-2002-4328-BF6E-03E596660CBD}"/>
                </a:ext>
              </a:extLst>
            </p:cNvPr>
            <p:cNvSpPr txBox="1"/>
            <p:nvPr/>
          </p:nvSpPr>
          <p:spPr>
            <a:xfrm>
              <a:off x="2422182" y="2773278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defTabSz="720000" eaLnBrk="1" hangingPunct="1">
                <a:defRPr/>
              </a:pPr>
              <a:endPara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4"/>
    </mc:Choice>
    <mc:Fallback xmlns="">
      <p:transition spd="slow" advTm="56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3200" b="1">
                <a:solidFill>
                  <a:schemeClr val="tx1"/>
                </a:solidFill>
              </a:rPr>
              <a:t>데이터베이스의 필요성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58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33"/>
    </mc:Choice>
    <mc:Fallback xmlns="">
      <p:transition spd="slow" advTm="663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엑셀로는 왜 충분하지 않지</a:t>
            </a:r>
            <a:r>
              <a:rPr lang="en-US" altLang="ko-KR" sz="3200">
                <a:solidFill>
                  <a:schemeClr val="tx1"/>
                </a:solidFill>
              </a:rPr>
              <a:t>?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8D162B4-3D43-4225-BF5E-0F7082789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35903"/>
            <a:ext cx="46543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생활코딩에서 스크랩한 토론글을 인용했다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17" name="표 9">
            <a:extLst>
              <a:ext uri="{FF2B5EF4-FFF2-40B4-BE49-F238E27FC236}">
                <a16:creationId xmlns:a16="http://schemas.microsoft.com/office/drawing/2014/main" id="{997A3FDC-8973-4248-9849-FC9436502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259167"/>
              </p:ext>
            </p:extLst>
          </p:nvPr>
        </p:nvGraphicFramePr>
        <p:xfrm>
          <a:off x="107504" y="1910822"/>
          <a:ext cx="8928994" cy="204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419934566"/>
                    </a:ext>
                  </a:extLst>
                </a:gridCol>
                <a:gridCol w="3852429">
                  <a:extLst>
                    <a:ext uri="{9D8B030D-6E8A-4147-A177-3AD203B41FA5}">
                      <a16:colId xmlns:a16="http://schemas.microsoft.com/office/drawing/2014/main" val="434004477"/>
                    </a:ext>
                  </a:extLst>
                </a:gridCol>
                <a:gridCol w="3852429">
                  <a:extLst>
                    <a:ext uri="{9D8B030D-6E8A-4147-A177-3AD203B41FA5}">
                      <a16:colId xmlns:a16="http://schemas.microsoft.com/office/drawing/2014/main" val="1650353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엑셀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DB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621952"/>
                  </a:ext>
                </a:extLst>
              </a:tr>
              <a:tr h="422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배포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수정시에 수정본을 여러명에게 배포</a:t>
                      </a:r>
                      <a:br>
                        <a:rPr lang="en-US" altLang="ko-KR" sz="1400" b="0" i="0">
                          <a:solidFill>
                            <a:schemeClr val="tx1"/>
                          </a:solidFill>
                        </a:rPr>
                      </a:br>
                      <a:br>
                        <a:rPr lang="en-US" altLang="ko-KR" sz="1400" b="0" i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원본</a:t>
                      </a:r>
                      <a:r>
                        <a:rPr lang="en-US" altLang="ko-KR" sz="1400" b="0" i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사본 이원화로 구분의 문제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수정시에 누구나 최신버전</a:t>
                      </a:r>
                      <a:br>
                        <a:rPr lang="en-US" altLang="ko-KR" sz="1400" b="0" i="0">
                          <a:solidFill>
                            <a:schemeClr val="tx1"/>
                          </a:solidFill>
                        </a:rPr>
                      </a:br>
                      <a:br>
                        <a:rPr lang="en-US" altLang="ko-KR" sz="1400" b="0" i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배포의 용이성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576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중앙집중</a:t>
                      </a:r>
                      <a:br>
                        <a:rPr lang="en-US" altLang="ko-KR" b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데이터</a:t>
                      </a:r>
                      <a:br>
                        <a:rPr lang="en-US" altLang="ko-KR" b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처리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파일 단위로</a:t>
                      </a:r>
                      <a:br>
                        <a:rPr lang="en-US" altLang="ko-KR" sz="1400" b="0" i="0">
                          <a:solidFill>
                            <a:schemeClr val="tx1"/>
                          </a:solidFill>
                        </a:rPr>
                      </a:br>
                      <a:br>
                        <a:rPr lang="en-US" altLang="ko-KR" sz="1400" b="0" i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누군가 파일을 열어서 작업하면</a:t>
                      </a:r>
                      <a:br>
                        <a:rPr lang="en-US" altLang="ko-KR" sz="1400" b="0" i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다른 사람은 읽기전용으로만 접근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서버 개념으로</a:t>
                      </a:r>
                      <a:br>
                        <a:rPr lang="en-US" altLang="ko-KR" sz="1400" b="0" i="0">
                          <a:solidFill>
                            <a:schemeClr val="tx1"/>
                          </a:solidFill>
                        </a:rPr>
                      </a:br>
                      <a:endParaRPr lang="en-US" altLang="ko-KR" sz="1400" b="0" i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여러명이 동시에 서버에 붙어서 </a:t>
                      </a:r>
                      <a:br>
                        <a:rPr lang="en-US" altLang="ko-KR" sz="1400" b="0" i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데이터 작업 처리가 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21638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C2A8BCF-3260-A2C2-0CD3-A1B9F6014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016" y="4384571"/>
            <a:ext cx="41044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대량의 데이터 중에서 필요한 것을 빨리 반환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(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인덱스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92204A-B4A2-1364-9BB2-BBAA3D52CE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016" y="5012898"/>
            <a:ext cx="475252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장애가 발생했을 때 빠른 복구로 데이터 무결성 보장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110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3200" b="1">
                <a:solidFill>
                  <a:schemeClr val="tx1"/>
                </a:solidFill>
              </a:rPr>
              <a:t>인덱스에 적합한 자료구조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504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인덱스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8D162B4-3D43-4225-BF5E-0F7082789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35903"/>
            <a:ext cx="7992888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탐색에 대한 성능을 대폭 상승하는 방식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형태</a:t>
            </a: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필드만 가지고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테이블의 세부 항목을 가지고 있지 않다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DE79B3-3277-E437-08B2-0DE8D674E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3985304"/>
            <a:ext cx="799288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핵심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여러 데이터를 탐색하기 위해 부등호를 사용할 수 있고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때문에 정렬을 요구한다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C1E820-41D9-3028-92D2-9081149E5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5105073"/>
            <a:ext cx="7992888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사용하기 좋은 경우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규모가 큰 테이블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b.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삽입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 작업이 자주 발생하지 않는 컬럼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c.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중복도가 낮은 컬럼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247453-87EF-9AA3-353D-5CE871B5A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30" y="2753260"/>
            <a:ext cx="8697539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150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인덱스에 적합한 자료구조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5DD87522-2DFB-E0AD-08DE-1BC16BD52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2776"/>
            <a:ext cx="9144000" cy="338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794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B tree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5" name="표 9">
            <a:extLst>
              <a:ext uri="{FF2B5EF4-FFF2-40B4-BE49-F238E27FC236}">
                <a16:creationId xmlns:a16="http://schemas.microsoft.com/office/drawing/2014/main" id="{E238ADAF-6B9C-01F4-D992-AB840E54D6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915643"/>
              </p:ext>
            </p:extLst>
          </p:nvPr>
        </p:nvGraphicFramePr>
        <p:xfrm>
          <a:off x="107504" y="1358266"/>
          <a:ext cx="8928994" cy="5545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419934566"/>
                    </a:ext>
                  </a:extLst>
                </a:gridCol>
                <a:gridCol w="4248472">
                  <a:extLst>
                    <a:ext uri="{9D8B030D-6E8A-4147-A177-3AD203B41FA5}">
                      <a16:colId xmlns:a16="http://schemas.microsoft.com/office/drawing/2014/main" val="434004477"/>
                    </a:ext>
                  </a:extLst>
                </a:gridCol>
                <a:gridCol w="4176466">
                  <a:extLst>
                    <a:ext uri="{9D8B030D-6E8A-4147-A177-3AD203B41FA5}">
                      <a16:colId xmlns:a16="http://schemas.microsoft.com/office/drawing/2014/main" val="1650353322"/>
                    </a:ext>
                  </a:extLst>
                </a:gridCol>
              </a:tblGrid>
              <a:tr h="414550"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B-tree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B+tree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621952"/>
                  </a:ext>
                </a:extLst>
              </a:tr>
              <a:tr h="21695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>
                          <a:solidFill>
                            <a:schemeClr val="tx1"/>
                          </a:solidFill>
                        </a:rPr>
                        <a:t>예시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 i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indent="-457200" algn="l" latinLnBrk="1"/>
                      <a:endParaRPr lang="ko-KR" altLang="en-US" b="0" i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17335"/>
                  </a:ext>
                </a:extLst>
              </a:tr>
              <a:tr h="20162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>
                          <a:solidFill>
                            <a:schemeClr val="tx1"/>
                          </a:solidFill>
                        </a:rPr>
                        <a:t>장점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평균적으로 </a:t>
                      </a:r>
                      <a:r>
                        <a:rPr lang="en-US" altLang="ko-KR" sz="1400" b="0" i="0">
                          <a:solidFill>
                            <a:schemeClr val="tx1"/>
                          </a:solidFill>
                        </a:rPr>
                        <a:t>leaf </a:t>
                      </a:r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노드 까지 탐색 </a:t>
                      </a:r>
                      <a:r>
                        <a:rPr lang="en-US" altLang="ko-KR" sz="1400" b="0" i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400" b="0" i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indent="-457200" algn="l" latinLnBrk="1"/>
                      <a:r>
                        <a:rPr lang="en-US" altLang="ko-KR" sz="1400" b="0" i="0">
                          <a:solidFill>
                            <a:schemeClr val="tx1"/>
                          </a:solidFill>
                        </a:rPr>
                        <a:t>- root, branch </a:t>
                      </a:r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노드는 데이터를 저장하지 않아</a:t>
                      </a:r>
                      <a:br>
                        <a:rPr lang="en-US" altLang="ko-KR" sz="1400" b="0" i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메모리를 아끼며</a:t>
                      </a:r>
                      <a:r>
                        <a:rPr lang="en-US" altLang="ko-KR" sz="1400" b="0" i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그 공간에 더 많은 </a:t>
                      </a:r>
                      <a:r>
                        <a:rPr lang="en-US" altLang="ko-KR" sz="1400" b="0" i="0">
                          <a:solidFill>
                            <a:schemeClr val="tx1"/>
                          </a:solidFill>
                        </a:rPr>
                        <a:t>key</a:t>
                      </a:r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를 가질 수 있다</a:t>
                      </a:r>
                      <a:r>
                        <a:rPr lang="en-US" altLang="ko-KR" sz="1400" b="0" i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80000" indent="-457200" algn="l" latinLnBrk="1"/>
                      <a:br>
                        <a:rPr lang="en-US" altLang="ko-KR" sz="1400" b="0" i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이는 트리의 높이를 낮추므로</a:t>
                      </a:r>
                      <a:r>
                        <a:rPr lang="en-US" altLang="ko-KR" sz="1400" b="0" i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탐색 속도를 높인다</a:t>
                      </a:r>
                      <a:r>
                        <a:rPr lang="en-US" altLang="ko-KR" sz="1400" b="0" i="0">
                          <a:solidFill>
                            <a:schemeClr val="tx1"/>
                          </a:solidFill>
                        </a:rPr>
                        <a:t>.</a:t>
                      </a:r>
                      <a:br>
                        <a:rPr lang="en-US" altLang="ko-KR" sz="1400" b="0" i="0">
                          <a:solidFill>
                            <a:schemeClr val="tx1"/>
                          </a:solidFill>
                        </a:rPr>
                      </a:br>
                      <a:endParaRPr lang="en-US" altLang="ko-KR" sz="1400" b="0" i="0">
                        <a:solidFill>
                          <a:schemeClr val="tx1"/>
                        </a:solidFill>
                      </a:endParaRPr>
                    </a:p>
                    <a:p>
                      <a:pPr marL="180000" indent="-457200" algn="l" latinLnBrk="1"/>
                      <a:r>
                        <a:rPr lang="en-US" altLang="ko-KR" sz="1400" b="0" i="0">
                          <a:solidFill>
                            <a:schemeClr val="tx1"/>
                          </a:solidFill>
                        </a:rPr>
                        <a:t>- Full scan</a:t>
                      </a:r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시 연결 리스트 개수만큼만 선형 시간 소모</a:t>
                      </a:r>
                      <a:endParaRPr lang="en-US" altLang="ko-KR" sz="1400" b="0" i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576870"/>
                  </a:ext>
                </a:extLst>
              </a:tr>
              <a:tr h="6212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>
                          <a:solidFill>
                            <a:schemeClr val="tx1"/>
                          </a:solidFill>
                        </a:rPr>
                        <a:t>단점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i="0">
                          <a:solidFill>
                            <a:schemeClr val="tx1"/>
                          </a:solidFill>
                        </a:rPr>
                        <a:t>Full scan</a:t>
                      </a:r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시 모든 노드 방문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-457200" algn="l" latinLnBrk="1"/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모든 탐색이 </a:t>
                      </a:r>
                      <a:r>
                        <a:rPr lang="en-US" altLang="ko-KR" sz="1400" b="0" i="0">
                          <a:solidFill>
                            <a:schemeClr val="tx1"/>
                          </a:solidFill>
                        </a:rPr>
                        <a:t>leaft </a:t>
                      </a:r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노드까지 도달 </a:t>
                      </a:r>
                      <a:br>
                        <a:rPr lang="en-US" altLang="ko-KR" sz="1400" b="0" i="0">
                          <a:solidFill>
                            <a:schemeClr val="tx1"/>
                          </a:solidFill>
                        </a:rPr>
                      </a:br>
                      <a:endParaRPr lang="en-US" altLang="ko-KR" sz="1400" b="0" i="0">
                        <a:solidFill>
                          <a:schemeClr val="tx1"/>
                        </a:solidFill>
                      </a:endParaRPr>
                    </a:p>
                    <a:p>
                      <a:pPr indent="-457200" algn="l" latinLnBrk="1"/>
                      <a:r>
                        <a:rPr lang="en-US" altLang="ko-KR" sz="1400" b="0" i="0">
                          <a:solidFill>
                            <a:schemeClr val="tx1"/>
                          </a:solidFill>
                        </a:rPr>
                        <a:t>but, </a:t>
                      </a:r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트리의 높이가 낮다면 큰 문제는 아니라고 판단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216386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85B88314-6EAB-0292-1160-FF020F561D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132856"/>
            <a:ext cx="4094946" cy="158417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F5E110F-A351-E543-AAD7-204294CAA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990" y="2114117"/>
            <a:ext cx="4078886" cy="158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010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인덱스와 </a:t>
            </a:r>
            <a:r>
              <a:rPr lang="en-US" altLang="ko-KR" sz="3200">
                <a:solidFill>
                  <a:schemeClr val="tx1"/>
                </a:solidFill>
              </a:rPr>
              <a:t>B+tree</a:t>
            </a:r>
            <a:r>
              <a:rPr lang="ko-KR" altLang="en-US" sz="3200">
                <a:solidFill>
                  <a:schemeClr val="tx1"/>
                </a:solidFill>
              </a:rPr>
              <a:t>의 연관성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5" name="표 9">
            <a:extLst>
              <a:ext uri="{FF2B5EF4-FFF2-40B4-BE49-F238E27FC236}">
                <a16:creationId xmlns:a16="http://schemas.microsoft.com/office/drawing/2014/main" id="{E238ADAF-6B9C-01F4-D992-AB840E54D6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080073"/>
              </p:ext>
            </p:extLst>
          </p:nvPr>
        </p:nvGraphicFramePr>
        <p:xfrm>
          <a:off x="4944000" y="1358266"/>
          <a:ext cx="4176466" cy="5545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6466">
                  <a:extLst>
                    <a:ext uri="{9D8B030D-6E8A-4147-A177-3AD203B41FA5}">
                      <a16:colId xmlns:a16="http://schemas.microsoft.com/office/drawing/2014/main" val="1650353322"/>
                    </a:ext>
                  </a:extLst>
                </a:gridCol>
              </a:tblGrid>
              <a:tr h="414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B+tree</a:t>
                      </a:r>
                      <a:endParaRPr lang="ko-KR" altLang="en-US" b="1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621952"/>
                  </a:ext>
                </a:extLst>
              </a:tr>
              <a:tr h="2169590">
                <a:tc>
                  <a:txBody>
                    <a:bodyPr/>
                    <a:lstStyle/>
                    <a:p>
                      <a:pPr marL="180000" indent="-457200" algn="l" latinLnBrk="1"/>
                      <a:endParaRPr lang="ko-KR" altLang="en-US" b="0" i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17335"/>
                  </a:ext>
                </a:extLst>
              </a:tr>
              <a:tr h="2016224">
                <a:tc>
                  <a:txBody>
                    <a:bodyPr/>
                    <a:lstStyle/>
                    <a:p>
                      <a:pPr marL="180000" indent="-457200" algn="l" latinLnBrk="1"/>
                      <a:r>
                        <a:rPr lang="en-US" altLang="ko-KR" sz="1400" b="0" i="0">
                          <a:solidFill>
                            <a:schemeClr val="tx1"/>
                          </a:solidFill>
                        </a:rPr>
                        <a:t>- root, branch </a:t>
                      </a:r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노드는 데이터를 저장하지 않아</a:t>
                      </a:r>
                      <a:br>
                        <a:rPr lang="en-US" altLang="ko-KR" sz="1400" b="0" i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메모리를 아끼며</a:t>
                      </a:r>
                      <a:r>
                        <a:rPr lang="en-US" altLang="ko-KR" sz="1400" b="0" i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그 공간에 더 많은 </a:t>
                      </a:r>
                      <a:r>
                        <a:rPr lang="en-US" altLang="ko-KR" sz="1400" b="0" i="0">
                          <a:solidFill>
                            <a:schemeClr val="tx1"/>
                          </a:solidFill>
                        </a:rPr>
                        <a:t>key</a:t>
                      </a:r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를 가질 수 있다</a:t>
                      </a:r>
                      <a:r>
                        <a:rPr lang="en-US" altLang="ko-KR" sz="1400" b="0" i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80000" indent="-457200" algn="l" latinLnBrk="1"/>
                      <a:br>
                        <a:rPr lang="en-US" altLang="ko-KR" sz="1400" b="0" i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이는 트리의 높이를 낮추므로</a:t>
                      </a:r>
                      <a:r>
                        <a:rPr lang="en-US" altLang="ko-KR" sz="1400" b="0" i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탐색 속도를 높인다</a:t>
                      </a:r>
                      <a:r>
                        <a:rPr lang="en-US" altLang="ko-KR" sz="1400" b="0" i="0">
                          <a:solidFill>
                            <a:schemeClr val="tx1"/>
                          </a:solidFill>
                        </a:rPr>
                        <a:t>.</a:t>
                      </a:r>
                      <a:br>
                        <a:rPr lang="en-US" altLang="ko-KR" sz="1400" b="0" i="0">
                          <a:solidFill>
                            <a:schemeClr val="tx1"/>
                          </a:solidFill>
                        </a:rPr>
                      </a:br>
                      <a:endParaRPr lang="en-US" altLang="ko-KR" sz="1400" b="0" i="0">
                        <a:solidFill>
                          <a:schemeClr val="tx1"/>
                        </a:solidFill>
                      </a:endParaRPr>
                    </a:p>
                    <a:p>
                      <a:pPr marL="180000" indent="-457200" algn="l" latinLnBrk="1"/>
                      <a:r>
                        <a:rPr lang="en-US" altLang="ko-KR" sz="1400" b="0" i="0">
                          <a:solidFill>
                            <a:schemeClr val="tx1"/>
                          </a:solidFill>
                        </a:rPr>
                        <a:t>- Full scan</a:t>
                      </a:r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시 연결 리스트 개수만큼만 선형 시간 소모</a:t>
                      </a:r>
                      <a:endParaRPr lang="en-US" altLang="ko-KR" sz="1400" b="0" i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576870"/>
                  </a:ext>
                </a:extLst>
              </a:tr>
              <a:tr h="621224">
                <a:tc>
                  <a:txBody>
                    <a:bodyPr/>
                    <a:lstStyle/>
                    <a:p>
                      <a:pPr indent="-457200" algn="l" latinLnBrk="1"/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모든 탐색이 </a:t>
                      </a:r>
                      <a:r>
                        <a:rPr lang="en-US" altLang="ko-KR" sz="1400" b="0" i="0">
                          <a:solidFill>
                            <a:schemeClr val="tx1"/>
                          </a:solidFill>
                        </a:rPr>
                        <a:t>leaft </a:t>
                      </a:r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노드까지 도달 </a:t>
                      </a:r>
                      <a:br>
                        <a:rPr lang="en-US" altLang="ko-KR" sz="1400" b="0" i="0">
                          <a:solidFill>
                            <a:schemeClr val="tx1"/>
                          </a:solidFill>
                        </a:rPr>
                      </a:br>
                      <a:endParaRPr lang="en-US" altLang="ko-KR" sz="1400" b="0" i="0">
                        <a:solidFill>
                          <a:schemeClr val="tx1"/>
                        </a:solidFill>
                      </a:endParaRPr>
                    </a:p>
                    <a:p>
                      <a:pPr indent="-457200" algn="l" latinLnBrk="1"/>
                      <a:r>
                        <a:rPr lang="en-US" altLang="ko-KR" sz="1400" b="0" i="0">
                          <a:solidFill>
                            <a:schemeClr val="tx1"/>
                          </a:solidFill>
                        </a:rPr>
                        <a:t>but, </a:t>
                      </a:r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트리의 높이가 낮다면 큰 문제는 아니라고 판단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216386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DF5E110F-A351-E543-AAD7-204294CAA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790" y="2114117"/>
            <a:ext cx="4078886" cy="15841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00CB98-0C1F-5B8F-7E6B-5E5E47F4CE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3580051"/>
            <a:ext cx="7992888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인덱스를 사용하기 좋은 경우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규모가 큰 테이블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b.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삽입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 작업이 자주 발생하지 않는 컬럼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c.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중복도가 낮은 컬럼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4C8C6B0-7CB3-041B-9DE0-6EF201471C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650" b="40449"/>
          <a:stretch/>
        </p:blipFill>
        <p:spPr>
          <a:xfrm>
            <a:off x="2154845" y="1412776"/>
            <a:ext cx="1403648" cy="201622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39A4C9C-FB32-53A8-8D74-879FC5262B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2287" b="40449"/>
          <a:stretch/>
        </p:blipFill>
        <p:spPr>
          <a:xfrm>
            <a:off x="553314" y="1412776"/>
            <a:ext cx="1619672" cy="20162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8729007-94A5-459C-4A6C-290A73D0C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188" y="5357820"/>
            <a:ext cx="4317843" cy="147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인덱스의 특이점</a:t>
            </a: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 작업에 따른 변경 이전 컬럼을 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사용하지 않음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둔다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buNone/>
            </a:pP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None/>
            </a:pP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🤔 왜</a:t>
            </a:r>
            <a: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pic>
        <p:nvPicPr>
          <p:cNvPr id="4" name="그래픽 3" descr="확인 표시 단색으로 채워진">
            <a:extLst>
              <a:ext uri="{FF2B5EF4-FFF2-40B4-BE49-F238E27FC236}">
                <a16:creationId xmlns:a16="http://schemas.microsoft.com/office/drawing/2014/main" id="{410D3CFB-B84B-DDAC-13E5-21AE3722C1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0394" y="3856898"/>
            <a:ext cx="433612" cy="433612"/>
          </a:xfrm>
          <a:prstGeom prst="rect">
            <a:avLst/>
          </a:prstGeom>
        </p:spPr>
      </p:pic>
      <p:pic>
        <p:nvPicPr>
          <p:cNvPr id="13" name="그래픽 12" descr="혼란스런 얼굴(윤곽선) 단색으로 채워진">
            <a:extLst>
              <a:ext uri="{FF2B5EF4-FFF2-40B4-BE49-F238E27FC236}">
                <a16:creationId xmlns:a16="http://schemas.microsoft.com/office/drawing/2014/main" id="{0C00518C-A86E-6BF3-103B-32B5CE0B73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6786" y="4310397"/>
            <a:ext cx="433612" cy="433612"/>
          </a:xfrm>
          <a:prstGeom prst="rect">
            <a:avLst/>
          </a:prstGeom>
        </p:spPr>
      </p:pic>
      <p:pic>
        <p:nvPicPr>
          <p:cNvPr id="16" name="그래픽 15" descr="혼란스런 얼굴(윤곽선) 단색으로 채워진">
            <a:extLst>
              <a:ext uri="{FF2B5EF4-FFF2-40B4-BE49-F238E27FC236}">
                <a16:creationId xmlns:a16="http://schemas.microsoft.com/office/drawing/2014/main" id="{BD1B96E3-9C96-1402-71AD-8D63517ED7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2919" y="4778261"/>
            <a:ext cx="433612" cy="433612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80AA739-182C-272B-7392-0E049D66B594}"/>
              </a:ext>
            </a:extLst>
          </p:cNvPr>
          <p:cNvCxnSpPr/>
          <p:nvPr/>
        </p:nvCxnSpPr>
        <p:spPr bwMode="auto">
          <a:xfrm>
            <a:off x="107504" y="5211873"/>
            <a:ext cx="46805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3889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프로젝트관리론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10775</TotalTime>
  <Words>443</Words>
  <Application>Microsoft Office PowerPoint</Application>
  <PresentationFormat>화면 슬라이드 쇼(4:3)</PresentationFormat>
  <Paragraphs>63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Arial Unicode MS</vt:lpstr>
      <vt:lpstr>맑은 고딕</vt:lpstr>
      <vt:lpstr>Arial</vt:lpstr>
      <vt:lpstr>Calibri</vt:lpstr>
      <vt:lpstr>Diseño predeterminado</vt:lpstr>
      <vt:lpstr>데이터베이스 필요성 &amp; 인덱스</vt:lpstr>
      <vt:lpstr>목차</vt:lpstr>
      <vt:lpstr>PowerPoint 프레젠테이션</vt:lpstr>
      <vt:lpstr>엑셀로는 왜 충분하지 않지?</vt:lpstr>
      <vt:lpstr>PowerPoint 프레젠테이션</vt:lpstr>
      <vt:lpstr>인덱스</vt:lpstr>
      <vt:lpstr>인덱스에 적합한 자료구조</vt:lpstr>
      <vt:lpstr>B tree</vt:lpstr>
      <vt:lpstr>인덱스와 B+tree의 연관성</vt:lpstr>
      <vt:lpstr>PowerPoint 프레젠테이션</vt:lpstr>
      <vt:lpstr>인덱스 사례</vt:lpstr>
      <vt:lpstr>PowerPoint 프레젠테이션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김용기</cp:lastModifiedBy>
  <cp:revision>969</cp:revision>
  <dcterms:created xsi:type="dcterms:W3CDTF">2010-05-23T14:28:12Z</dcterms:created>
  <dcterms:modified xsi:type="dcterms:W3CDTF">2022-05-19T11:13:56Z</dcterms:modified>
</cp:coreProperties>
</file>