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82" r:id="rId6"/>
    <p:sldId id="283" r:id="rId7"/>
    <p:sldId id="284" r:id="rId8"/>
    <p:sldId id="285" r:id="rId9"/>
    <p:sldId id="286" r:id="rId10"/>
    <p:sldId id="288" r:id="rId11"/>
    <p:sldId id="289" r:id="rId12"/>
    <p:sldId id="287" r:id="rId13"/>
    <p:sldId id="281" r:id="rId14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54381C"/>
    <a:srgbClr val="A50021"/>
    <a:srgbClr val="FFFFA3"/>
    <a:srgbClr val="E6E6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4" autoAdjust="0"/>
    <p:restoredTop sz="85990" autoAdjust="0"/>
  </p:normalViewPr>
  <p:slideViewPr>
    <p:cSldViewPr>
      <p:cViewPr varScale="1">
        <p:scale>
          <a:sx n="73" d="100"/>
          <a:sy n="73" d="100"/>
        </p:scale>
        <p:origin x="12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Hidden bit</a:t>
            </a:r>
            <a:r>
              <a:rPr lang="ko-KR" altLang="en-US"/>
              <a:t>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80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55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2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3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726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2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6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3F362C-6383-4015-9D75-95008838F6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CE130C-1E01-47FC-B7C8-7D5DB3EE55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FB49DC-430A-4FDF-A6AA-555F8C6C37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5D22-DF67-49E0-A626-335A5FC0DD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9765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6BAAFA-2A3C-4CD3-ADEB-5E76237352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28D627-9598-4425-A1E1-F433BD484E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4BA505-6268-48F6-BBC7-B0B1AAD172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FBC8D-EB96-4E7E-AE89-4D5F4DFD709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865870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F3D976-C72A-45DE-928C-E7C2C05AA8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EF84B9-19FA-4457-AC3C-22C18FCC47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8DA5E5-0288-41C1-BF71-C73B4ECB8D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D51C5-8527-42D0-B64B-DC2355874C8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27478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79C67-3138-458B-A6BA-0244B9F869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DE69B-02B2-48EF-BA72-C9F4B93E46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FA0B30-3C71-419D-BB94-01BAE7499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F913A-CC88-4829-967F-5823F705B97A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56551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6F1B72-99B1-4C6B-AB95-BEFC4AB782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902075-6242-4A4A-806E-59924AA7DF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7B14464-8E08-4D2F-B3E5-4344C3D35E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192F6-CCEC-49D5-8B88-9457A6A7FEAB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115862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907E3C8-B660-4EE9-A5D4-1705EEA026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1E4FC0-F039-484B-A074-48A1C0F029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EFDFB-7AD9-4D53-8A73-65C22CFAA3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6DDE8-E473-47B2-BE02-0120D8B0B1A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93723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B22E52-AA88-40A1-BFCD-EAFC574994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1288C9C-8C14-4B5B-942B-726E11B61E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C04485-A7F3-42EA-9DC5-E0DF0BE70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E879D-1B16-4CAA-B2B5-FCAD1049966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239333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5D3AC-7D6A-483D-933D-D5C5261B37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A33CCE-4D1E-44A4-A197-6D1332DCA4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DC079-38D1-4D4E-AC2C-CD16641C19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B2BAA-EAB6-4985-B6A1-8574D1F189E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2936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3963CB-D56B-43EB-BE79-0E8E53E97D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C696F-0F7B-433D-87E6-AB9584D59A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B5E31-B6A1-426B-AAEE-04FC16AF2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5BF51-EE06-4D7A-840F-7C43288C107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670820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EA2C19-5957-4D20-BAE4-70DEFDFAB7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F1875A-C7B9-48BE-A9FD-39B796195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38001E-63EF-4613-9E28-37CDEEEFB5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113D9-CB16-4F35-BF00-68104BE787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14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B8F01E-A5F8-4B33-9D3E-6FD0C76CE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DC4E05-C912-4E9B-AF7D-B1464CABE9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C7B714-25EB-47BF-9DFF-AC8E78902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7F1BB-5DEC-4E2A-94B8-0D5A83CD380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23522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8F58A8B-2FDA-45E8-8046-271349F7F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E14BE63-0987-49A1-9533-525AE7537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1D92655-898C-4D31-93AA-AAA0228330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C37DBF-38F5-4AB6-8405-C012A929DA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1F1F95B-6A64-46EA-A569-9C6DEABBBC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EB5A742-7A7C-4C33-BEC3-C0F2661FD8E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컴퓨터 내부의 언어체계</a:t>
            </a:r>
            <a:endParaRPr lang="en-US" altLang="ko-KR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ko-KR" sz="3200">
                <a:solidFill>
                  <a:schemeClr val="tx1"/>
                </a:solidFill>
              </a:rPr>
              <a:t>2</a:t>
            </a:r>
            <a:r>
              <a:rPr lang="ko-KR" altLang="en-US" sz="3200">
                <a:solidFill>
                  <a:schemeClr val="tx1"/>
                </a:solidFill>
              </a:rPr>
              <a:t>진수 텍스트</a:t>
            </a:r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en-US" altLang="ko-KR" sz="2000" b="0" i="0">
                <a:solidFill>
                  <a:srgbClr val="333333"/>
                </a:solidFill>
                <a:effectLst/>
                <a:latin typeface="-apple-system"/>
              </a:rPr>
              <a:t>Base64 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-apple-system"/>
              </a:rPr>
              <a:t>인코딩</a:t>
            </a:r>
            <a:r>
              <a:rPr lang="en-US" altLang="ko-KR" sz="2000" b="0" i="0">
                <a:solidFill>
                  <a:srgbClr val="333333"/>
                </a:solidFill>
                <a:effectLst/>
                <a:latin typeface="-apple-system"/>
              </a:rPr>
              <a:t>(1)</a:t>
            </a:r>
            <a:endParaRPr lang="ko-KR" altLang="en-US" sz="1800" b="0" i="0">
              <a:solidFill>
                <a:srgbClr val="333333"/>
              </a:solidFill>
              <a:effectLst/>
              <a:latin typeface="-apple-system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FD3064-6394-4543-B644-5FFFEE942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1329491"/>
            <a:ext cx="80283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Base64 </a:t>
            </a:r>
            <a:r>
              <a:rPr lang="ko-KR" altLang="en-US" sz="1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인코딩</a:t>
            </a:r>
            <a:endParaRPr lang="en-US" altLang="ko-KR" sz="1800" b="1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문자 코드인지에 관해 영향을 받지 않고 일련의 텍스트로 바꾸는 인코딩</a:t>
            </a:r>
            <a:endParaRPr lang="en-US" altLang="ko-KR" sz="1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0E25C4-3528-4638-8C05-724D5DF9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3059668"/>
            <a:ext cx="80283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일련의 텍스트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(=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아스키 코드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시스템마다 다른 아스키 코드의 제어 코드를 제외한 집합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78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ko-KR" sz="3200">
                <a:solidFill>
                  <a:schemeClr val="tx1"/>
                </a:solidFill>
              </a:rPr>
              <a:t>2</a:t>
            </a:r>
            <a:r>
              <a:rPr lang="ko-KR" altLang="en-US" sz="3200">
                <a:solidFill>
                  <a:schemeClr val="tx1"/>
                </a:solidFill>
              </a:rPr>
              <a:t>진수 텍스트</a:t>
            </a:r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en-US" altLang="ko-KR" sz="2000" b="0" i="0">
                <a:solidFill>
                  <a:srgbClr val="333333"/>
                </a:solidFill>
                <a:effectLst/>
                <a:latin typeface="-apple-system"/>
              </a:rPr>
              <a:t>Base64 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-apple-system"/>
              </a:rPr>
              <a:t>인코딩</a:t>
            </a:r>
            <a:r>
              <a:rPr lang="en-US" altLang="ko-KR" sz="2000" b="0" i="0">
                <a:solidFill>
                  <a:srgbClr val="333333"/>
                </a:solidFill>
                <a:effectLst/>
                <a:latin typeface="-apple-system"/>
              </a:rPr>
              <a:t>(2)</a:t>
            </a:r>
            <a:endParaRPr lang="ko-KR" altLang="en-US" sz="1800" b="0" i="0">
              <a:solidFill>
                <a:srgbClr val="333333"/>
              </a:solidFill>
              <a:effectLst/>
              <a:latin typeface="-apple-system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FD3064-6394-4543-B644-5FFFEE942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1329491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UTF-8</a:t>
            </a:r>
            <a:r>
              <a:rPr lang="ko-KR" altLang="en-US" sz="1800" b="1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인코딩 된 </a:t>
            </a:r>
            <a:r>
              <a:rPr lang="en-US" altLang="ko-KR" sz="1800" b="1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(π)</a:t>
            </a:r>
            <a:r>
              <a:rPr lang="ko-KR" altLang="en-US" sz="1800" b="1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Base64 </a:t>
            </a:r>
            <a:r>
              <a:rPr lang="ko-KR" altLang="en-US" sz="1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인코딩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0E25C4-3528-4638-8C05-724D5DF9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64" y="2950757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인코딩 결과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83103-60A7-4374-A363-C3120E0C6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4125048"/>
            <a:ext cx="8028334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왜 사용하는가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80000" indent="-457200"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algn="l">
              <a:buNone/>
            </a:pPr>
            <a:r>
              <a:rPr lang="en-US" altLang="ko-KR" sz="18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공통 아스키 코드를 사용한 이유이다</a:t>
            </a:r>
            <a:r>
              <a:rPr lang="en-US" altLang="ko-KR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80000" indent="-457200" algn="l">
              <a:buNone/>
            </a:pPr>
            <a:r>
              <a:rPr lang="ko-KR" altLang="en-US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시스템마다 제어코드가 상이해서 아스키 코드는 시스템 간 데이터 전달에 안전하지 않다</a:t>
            </a:r>
            <a:r>
              <a:rPr lang="en-US" altLang="ko-KR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indent="-457200" algn="l">
              <a:buNone/>
            </a:pPr>
            <a:endParaRPr lang="en-US" altLang="ko-KR" sz="18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algn="l">
              <a:buNone/>
            </a:pPr>
            <a:r>
              <a:rPr lang="en-US" altLang="ko-KR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우리가 많은 정보를 보낼 때를 생각해보자</a:t>
            </a:r>
            <a:r>
              <a:rPr lang="en-US" altLang="ko-KR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가령 이미지나 오디오를 전송할 때</a:t>
            </a:r>
            <a:r>
              <a:rPr lang="en-US" altLang="ko-KR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독립적으로 동일하게 전송과 저장이 보장된다</a:t>
            </a:r>
            <a:r>
              <a:rPr lang="en-US" altLang="ko-KR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1D1BB3-8E41-401C-894E-C5877128F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52" y="1693737"/>
            <a:ext cx="7849695" cy="1181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6EF099-DE2A-428A-89C2-C82924B50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56" y="3364354"/>
            <a:ext cx="989471" cy="6312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C92FA7-4135-4196-92CC-54E009752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100" y="3309774"/>
            <a:ext cx="4351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원본보다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비트의 비용 추가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인코딩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디코딩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 비용 추가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래픽 5" descr="혼란스런 얼굴(윤곽선) 단색으로 채워진">
            <a:extLst>
              <a:ext uri="{FF2B5EF4-FFF2-40B4-BE49-F238E27FC236}">
                <a16:creationId xmlns:a16="http://schemas.microsoft.com/office/drawing/2014/main" id="{9AC9B57E-9596-4D08-B968-C8F89DC29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9636" y="3288353"/>
            <a:ext cx="662192" cy="6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3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50">
            <a:extLst>
              <a:ext uri="{FF2B5EF4-FFF2-40B4-BE49-F238E27FC236}">
                <a16:creationId xmlns:a16="http://schemas.microsoft.com/office/drawing/2014/main" id="{48FF02BB-2D6E-499F-937F-8D63FC7D4E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59793" y="2781300"/>
            <a:ext cx="4824413" cy="647700"/>
          </a:xfrm>
        </p:spPr>
        <p:txBody>
          <a:bodyPr anchor="ctr"/>
          <a:lstStyle/>
          <a:p>
            <a:pPr eaLnBrk="1" hangingPunct="1"/>
            <a:r>
              <a:rPr lang="es-ES" altLang="ko-KR" sz="3200" b="1">
                <a:solidFill>
                  <a:schemeClr val="tx1"/>
                </a:solidFill>
                <a:ea typeface="굴림" panose="020B0600000101010101" pitchFamily="50" charset="-127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언어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문맥에 따라 달라지는 표현법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3F373E-B8C0-4C09-8A66-88CBAB766589}"/>
              </a:ext>
            </a:extLst>
          </p:cNvPr>
          <p:cNvSpPr txBox="1"/>
          <p:nvPr/>
        </p:nvSpPr>
        <p:spPr>
          <a:xfrm>
            <a:off x="606082" y="3698233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647578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2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진수 실수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부동 소수점  수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IEEE 754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표준안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무한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2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진 실수를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IEE 754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표준안으로 표현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A5C555-CE78-4B70-9C68-1B2538C400F5}"/>
              </a:ext>
            </a:extLst>
          </p:cNvPr>
          <p:cNvSpPr txBox="1"/>
          <p:nvPr/>
        </p:nvSpPr>
        <p:spPr>
          <a:xfrm>
            <a:off x="606580" y="4676655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2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진수 텍스트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UTF-8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인코딩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유니코드를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UTF-8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로 인코딩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Base64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인코딩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영역과 연산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영역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  /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정수 연산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  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실수  연산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언어</a:t>
            </a:r>
            <a:endParaRPr lang="ko-KR" altLang="ko-KR" sz="20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2794B-8E20-43EA-99C8-F34F90B18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444" y="1917829"/>
            <a:ext cx="3996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기호의 집합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(Encoding)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ACEBC2-62D7-4388-A529-20F4E3EA2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538" y="1913235"/>
            <a:ext cx="3996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문맥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(Context)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A2981-A9B0-42A2-B271-1BE107A0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33" y="4421615"/>
            <a:ext cx="80283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문맥에 따라 달라지는 표현법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1329491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언어가 제대로 작동하려면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1D7A9-F566-4850-8198-B5B1F53CF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33" y="2564160"/>
            <a:ext cx="80283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0" i="0">
                <a:solidFill>
                  <a:srgbClr val="57606A"/>
                </a:solidFill>
                <a:effectLst/>
                <a:latin typeface="-apple-system"/>
              </a:rPr>
              <a:t>예로</a:t>
            </a:r>
            <a:r>
              <a:rPr lang="en-US" altLang="ko-KR" sz="1600" b="0" i="0">
                <a:solidFill>
                  <a:srgbClr val="57606A"/>
                </a:solidFill>
                <a:effectLst/>
                <a:latin typeface="-apple-system"/>
              </a:rPr>
              <a:t>, camisole</a:t>
            </a:r>
            <a:r>
              <a:rPr lang="ko-KR" altLang="en-US" sz="1600" b="0" i="0">
                <a:solidFill>
                  <a:srgbClr val="57606A"/>
                </a:solidFill>
                <a:effectLst/>
                <a:latin typeface="-apple-system"/>
              </a:rPr>
              <a:t>이라는 기호의 집합이 미국과 프랑스권에서 다른 문맥으로 사용된다면</a:t>
            </a:r>
            <a:r>
              <a:rPr lang="en-US" altLang="ko-KR" sz="1600" b="0" i="0">
                <a:solidFill>
                  <a:srgbClr val="57606A"/>
                </a:solidFill>
                <a:effectLst/>
                <a:latin typeface="-apple-system"/>
              </a:rPr>
              <a:t>, </a:t>
            </a:r>
            <a:r>
              <a:rPr lang="ko-KR" altLang="en-US" sz="1600" b="0" i="0">
                <a:solidFill>
                  <a:srgbClr val="57606A"/>
                </a:solidFill>
                <a:effectLst/>
                <a:latin typeface="-apple-system"/>
              </a:rPr>
              <a:t>제대로 언어가 작동하지 않는다</a:t>
            </a:r>
            <a:r>
              <a:rPr lang="en-US" altLang="ko-KR" sz="1600" b="0" i="0">
                <a:solidFill>
                  <a:srgbClr val="57606A"/>
                </a:solidFill>
                <a:effectLst/>
                <a:latin typeface="-apple-system"/>
              </a:rPr>
              <a:t>.</a:t>
            </a:r>
            <a:endParaRPr lang="en-US" altLang="ko-KR" sz="2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2C4DD9-E920-4D6C-A6C2-382A6CB1C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386383"/>
              </p:ext>
            </p:extLst>
          </p:nvPr>
        </p:nvGraphicFramePr>
        <p:xfrm>
          <a:off x="575556" y="4887824"/>
          <a:ext cx="8229600" cy="73914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68107789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6701255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9138408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33775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2</a:t>
                      </a:r>
                      <a:r>
                        <a:rPr lang="ko-KR" altLang="en-US">
                          <a:effectLst/>
                        </a:rPr>
                        <a:t>진수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부호와의 크기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</a:t>
                      </a:r>
                      <a:r>
                        <a:rPr lang="ko-KR" altLang="en-US">
                          <a:effectLst/>
                        </a:rPr>
                        <a:t>의 보수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2</a:t>
                      </a:r>
                      <a:r>
                        <a:rPr lang="ko-KR" altLang="en-US">
                          <a:effectLst/>
                        </a:rPr>
                        <a:t>의 보수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136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1111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-7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-0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-1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4396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영역과 연산</a:t>
            </a:r>
            <a:endParaRPr lang="ko-KR" altLang="ko-KR" sz="320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0802C7-ECEF-4497-8BDC-A2747666A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표현할 수 있는 최댓값과 최솟값을 의미한다</a:t>
            </a:r>
            <a:r>
              <a:rPr lang="en-US" altLang="ko-KR" sz="180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연속적인 정수 값 사이의 거리를 의미한다</a:t>
            </a:r>
            <a:r>
              <a:rPr lang="en-US" altLang="ko-KR" sz="180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085BD-80EA-422C-88D0-DB05C2E9C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33" y="4131746"/>
            <a:ext cx="802833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 연산에서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overflow / underflow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 시 조건 코드 레지스터에서 상태를 알고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___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필요한 비트를 빌려온다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indent="-457200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 연산에서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overflow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표현 불가능해 심각한 오류가 되며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 연산에서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underflow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가까이 가는 수 밖에 없으므로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근사값으로 대체가능하다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1A846D-B0D2-498D-8549-72757972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182" y="2437945"/>
            <a:ext cx="2943636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2</a:t>
            </a:r>
            <a:r>
              <a:rPr lang="ko-KR" altLang="en-US" sz="3200">
                <a:solidFill>
                  <a:schemeClr val="tx1"/>
                </a:solidFill>
              </a:rPr>
              <a:t>진수 실수</a:t>
            </a:r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ko-KR" altLang="en-US" sz="2000">
                <a:solidFill>
                  <a:schemeClr val="tx1"/>
                </a:solidFill>
              </a:rPr>
              <a:t>부동 소수점 수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0802C7-ECEF-4497-8BDC-A2747666A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556792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비정규화 수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C1F44-FE8D-4477-89F5-14555C322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3244334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정규화 작업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22B83A-8E96-46FC-A60A-30F3F186D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292" y="4850576"/>
            <a:ext cx="8229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180000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180000"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var(--vscode-editor-font-family, &quot;SF Mono&quot;, Monaco, Menlo, Consolas, &quot;Ubuntu Mono&quot;, &quot;Liberation Mono&quot;, &quot;DejaVu Sans Mono&quot;, &quot;Courier New&quot;, monospace)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var(--vscode-editor-font-family, &quot;SF Mono&quot;, Monaco, Menlo, Consolas, &quot;Ubuntu Mono&quot;, &quot;Liberation Mono&quot;, &quot;DejaVu Sans Mono&quot;, &quot;Courier New&quot;, monospace)"/>
              </a:rPr>
              <a:t>hidden bit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를 사용할 경우 0을 표현하기 위해 정규화된 부동 소수점 수에 예외 조항이 필요하다.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ea typeface="-apple-system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ko-KR" altLang="ko-KR" sz="180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180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컴퓨터는 유한한 저장공간이기 때문에 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var(--vscode-editor-font-family, &quot;SF Mono&quot;, Monaco, Menlo, Consolas, &quot;Ubuntu Mono&quot;, &quot;Liberation Mono&quot;, &quot;DejaVu Sans Mono&quot;, &quot;Courier New&quot;, monospace)"/>
              </a:rPr>
              <a:t>무한 2진 실수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를 저장할 수 없다.</a:t>
            </a:r>
            <a:endParaRPr kumimoji="0" lang="ko-KR" altLang="ko-KR" sz="180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46C7056-B997-4E86-9EBB-0B1D143AA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08" y="1556792"/>
            <a:ext cx="6592160" cy="166963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3325281-BF07-474B-AA83-159C65999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408" y="3783827"/>
            <a:ext cx="6592160" cy="9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3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2</a:t>
            </a:r>
            <a:r>
              <a:rPr lang="ko-KR" altLang="en-US" sz="3200">
                <a:solidFill>
                  <a:schemeClr val="tx1"/>
                </a:solidFill>
              </a:rPr>
              <a:t>진수 실수</a:t>
            </a:r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en-US" altLang="ko-KR" sz="2000">
                <a:solidFill>
                  <a:schemeClr val="tx1"/>
                </a:solidFill>
              </a:rPr>
              <a:t>IEEE 754 </a:t>
            </a:r>
            <a:r>
              <a:rPr lang="ko-KR" altLang="en-US" sz="2000">
                <a:solidFill>
                  <a:schemeClr val="tx1"/>
                </a:solidFill>
              </a:rPr>
              <a:t>표준안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2B83A-8E96-46FC-A60A-30F3F186D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32" y="1484784"/>
            <a:ext cx="822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b="0" i="0">
                <a:solidFill>
                  <a:srgbClr val="24292F"/>
                </a:solidFill>
                <a:effectLst/>
                <a:latin typeface="-apple-system"/>
              </a:rPr>
              <a:t>NaN, +∞, -∞</a:t>
            </a:r>
            <a:r>
              <a:rPr lang="ko-KR" altLang="en-US" sz="1800" b="0" i="0">
                <a:solidFill>
                  <a:srgbClr val="24292F"/>
                </a:solidFill>
                <a:effectLst/>
                <a:latin typeface="-apple-system"/>
              </a:rPr>
              <a:t>와 같은 특수한 기호와 비정규화 수를 표현하기 위해 </a:t>
            </a:r>
            <a:br>
              <a:rPr lang="en-US" altLang="ko-KR" sz="1800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ko-KR" altLang="en-US" sz="1800" b="0" i="0">
                <a:solidFill>
                  <a:srgbClr val="24292F"/>
                </a:solidFill>
                <a:effectLst/>
                <a:latin typeface="-apple-system"/>
              </a:rPr>
              <a:t>지숫값 </a:t>
            </a:r>
            <a:r>
              <a:rPr lang="en-US" altLang="ko-KR" sz="1800" b="0" i="0">
                <a:solidFill>
                  <a:srgbClr val="24292F"/>
                </a:solidFill>
                <a:effectLst/>
                <a:latin typeface="-apple-system"/>
              </a:rPr>
              <a:t>-127</a:t>
            </a:r>
            <a:r>
              <a:rPr lang="ko-KR" altLang="en-US" sz="1800" b="0" i="0">
                <a:solidFill>
                  <a:srgbClr val="24292F"/>
                </a:solidFill>
                <a:effectLst/>
                <a:latin typeface="-apple-system"/>
              </a:rPr>
              <a:t>부터 </a:t>
            </a:r>
            <a:r>
              <a:rPr lang="en-US" altLang="ko-KR" sz="1800" b="0" i="0">
                <a:solidFill>
                  <a:srgbClr val="24292F"/>
                </a:solidFill>
                <a:effectLst/>
                <a:latin typeface="-apple-system"/>
              </a:rPr>
              <a:t>+128</a:t>
            </a:r>
            <a:r>
              <a:rPr lang="ko-KR" altLang="en-US" sz="1800" b="0" i="0">
                <a:solidFill>
                  <a:srgbClr val="24292F"/>
                </a:solidFill>
                <a:effectLst/>
                <a:latin typeface="-apple-system"/>
              </a:rPr>
              <a:t>을 별도의 용도로 예약하고 있다</a:t>
            </a:r>
            <a:r>
              <a:rPr lang="en-US" altLang="ko-KR" sz="1800" b="0" i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kumimoji="0" lang="ko-KR" altLang="ko-KR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0ECFB5-38EA-4C84-9154-44891059A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564160"/>
            <a:ext cx="6753620" cy="27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8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>
                <a:solidFill>
                  <a:schemeClr val="tx1"/>
                </a:solidFill>
              </a:rPr>
              <a:t>2</a:t>
            </a:r>
            <a:r>
              <a:rPr lang="ko-KR" altLang="en-US" sz="3200">
                <a:solidFill>
                  <a:schemeClr val="tx1"/>
                </a:solidFill>
              </a:rPr>
              <a:t>진수 실수</a:t>
            </a:r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무한 2진 실수(π) 를 IEEE 754 표준 binary32(float)로 표현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FD3064-6394-4543-B644-5FFFEE942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1329491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부호 표시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1C3210C-3E0D-4150-BCE6-BE0C5450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621" y="1772072"/>
            <a:ext cx="5620534" cy="10574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0E25C4-3528-4638-8C05-724D5DF9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3059668"/>
            <a:ext cx="80283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지수부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bias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E – e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공식에 지수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넣어보면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 = 128 = 10000000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83103-60A7-4374-A363-C3120E0C6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4117091"/>
            <a:ext cx="80283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가수부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MSB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순서로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7A1C842-2F3E-4730-AB39-1EEC125C5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936" y="5164190"/>
            <a:ext cx="568721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7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ko-KR" sz="3200">
                <a:solidFill>
                  <a:schemeClr val="tx1"/>
                </a:solidFill>
              </a:rPr>
              <a:t>2</a:t>
            </a:r>
            <a:r>
              <a:rPr lang="ko-KR" altLang="en-US" sz="3200">
                <a:solidFill>
                  <a:schemeClr val="tx1"/>
                </a:solidFill>
              </a:rPr>
              <a:t>진수 텍스트</a:t>
            </a:r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en-US" altLang="ko-KR" sz="2000">
                <a:solidFill>
                  <a:srgbClr val="333333"/>
                </a:solidFill>
                <a:latin typeface="-apple-system"/>
              </a:rPr>
              <a:t>UTF-8 </a:t>
            </a:r>
            <a:r>
              <a:rPr lang="ko-KR" altLang="en-US" sz="2000">
                <a:solidFill>
                  <a:srgbClr val="333333"/>
                </a:solidFill>
                <a:latin typeface="-apple-system"/>
              </a:rPr>
              <a:t>인코딩</a:t>
            </a:r>
            <a:endParaRPr lang="ko-KR" altLang="en-US" sz="1800" b="0" i="0">
              <a:solidFill>
                <a:srgbClr val="333333"/>
              </a:solidFill>
              <a:effectLst/>
              <a:latin typeface="-apple-system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FD3064-6394-4543-B644-5FFFEE942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1329491"/>
            <a:ext cx="80283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확장의 한계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아스키 코드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(7-8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아스키 코드 확장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(7-8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유니코드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(16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0E25C4-3528-4638-8C05-724D5DF9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2967335"/>
            <a:ext cx="80283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인코딩으로 해결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비트 패턴을 표현하기 위해 사용하는 비트패턴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8A1C3-E983-4C06-8C8B-B67E065F2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96" y="4716596"/>
            <a:ext cx="80283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UTF-8(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유니코드 변환 형식 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인코딩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호환성과 효율성으로 대표적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65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ko-KR" sz="3200">
                <a:solidFill>
                  <a:schemeClr val="tx1"/>
                </a:solidFill>
              </a:rPr>
              <a:t>2</a:t>
            </a:r>
            <a:r>
              <a:rPr lang="ko-KR" altLang="en-US" sz="3200">
                <a:solidFill>
                  <a:schemeClr val="tx1"/>
                </a:solidFill>
              </a:rPr>
              <a:t>진수 텍스트</a:t>
            </a:r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-apple-system"/>
              </a:rPr>
              <a:t>유니 코드</a:t>
            </a:r>
            <a:r>
              <a:rPr lang="en-US" altLang="ko-KR" sz="2000" b="0" i="0">
                <a:solidFill>
                  <a:srgbClr val="333333"/>
                </a:solidFill>
                <a:effectLst/>
                <a:latin typeface="-apple-system"/>
              </a:rPr>
              <a:t>(π)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-apple-system"/>
              </a:rPr>
              <a:t>를 </a:t>
            </a:r>
            <a:r>
              <a:rPr lang="en-US" altLang="ko-KR" sz="2000" b="0" i="0">
                <a:solidFill>
                  <a:srgbClr val="333333"/>
                </a:solidFill>
                <a:effectLst/>
                <a:latin typeface="-apple-system"/>
              </a:rPr>
              <a:t>UTF-8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-apple-system"/>
              </a:rPr>
              <a:t>로 인코딩</a:t>
            </a:r>
            <a:endParaRPr lang="ko-KR" altLang="en-US" sz="1800" b="0" i="0">
              <a:solidFill>
                <a:srgbClr val="333333"/>
              </a:solidFill>
              <a:effectLst/>
              <a:latin typeface="-apple-system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FD3064-6394-4543-B644-5FFFEE942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1329491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유니 코드</a:t>
            </a:r>
            <a:r>
              <a:rPr lang="en-US" altLang="ko-KR" sz="1800" b="1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(π)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0E25C4-3528-4638-8C05-724D5DF9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3059668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UTF-8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인코딩 시 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옥텟으로 쪼개지고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MSB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구분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83103-60A7-4374-A363-C3120E0C6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78" y="4876739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공간에 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LSB 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순으로 채워넣는다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8240C2-1126-4B7B-8F25-B70189DC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67" y="1796595"/>
            <a:ext cx="6925642" cy="1219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27868A-F5EE-4F80-8370-5055FFDB7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35" y="3439284"/>
            <a:ext cx="6716062" cy="12003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D2E739-8956-4E4B-961C-F0232734A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112" y="5246071"/>
            <a:ext cx="6725589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6908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9502</TotalTime>
  <Words>514</Words>
  <Application>Microsoft Office PowerPoint</Application>
  <PresentationFormat>화면 슬라이드 쇼(4:3)</PresentationFormat>
  <Paragraphs>96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1_Diseño predeterminado</vt:lpstr>
      <vt:lpstr>컴퓨터 내부의 언어체계</vt:lpstr>
      <vt:lpstr>목차</vt:lpstr>
      <vt:lpstr>언어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894</cp:revision>
  <dcterms:created xsi:type="dcterms:W3CDTF">2010-05-23T14:28:12Z</dcterms:created>
  <dcterms:modified xsi:type="dcterms:W3CDTF">2021-12-23T12:30:33Z</dcterms:modified>
</cp:coreProperties>
</file>