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14" r:id="rId4"/>
    <p:sldId id="328" r:id="rId5"/>
    <p:sldId id="315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01" r:id="rId18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3" autoAdjust="0"/>
    <p:restoredTop sz="95122" autoAdjust="0"/>
  </p:normalViewPr>
  <p:slideViewPr>
    <p:cSldViewPr>
      <p:cViewPr varScale="1">
        <p:scale>
          <a:sx n="84" d="100"/>
          <a:sy n="84" d="100"/>
        </p:scale>
        <p:origin x="84" y="1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C8A8A-C00E-495C-AA78-E91BBCD525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9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ko-KR" sz="2400" b="1">
                <a:solidFill>
                  <a:schemeClr val="bg1"/>
                </a:solidFill>
                <a:latin typeface="+mj-ea"/>
                <a:ea typeface="+mj-ea"/>
              </a:rPr>
              <a:t>SQL</a:t>
            </a:r>
            <a:r>
              <a:rPr lang="ko-KR" altLang="en-US" sz="2400" b="1">
                <a:solidFill>
                  <a:schemeClr val="bg1"/>
                </a:solidFill>
                <a:latin typeface="+mj-ea"/>
                <a:ea typeface="+mj-ea"/>
              </a:rPr>
              <a:t>문의</a:t>
            </a:r>
            <a:br>
              <a:rPr lang="en-US" altLang="ko-KR" sz="2400" b="1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2400" b="1">
                <a:solidFill>
                  <a:schemeClr val="bg1"/>
                </a:solidFill>
                <a:latin typeface="+mj-ea"/>
                <a:ea typeface="+mj-ea"/>
              </a:rPr>
              <a:t>특징과</a:t>
            </a:r>
            <a:br>
              <a:rPr lang="en-US" altLang="ko-KR" sz="2400" b="1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2400" b="1">
                <a:solidFill>
                  <a:schemeClr val="bg1"/>
                </a:solidFill>
                <a:latin typeface="+mj-ea"/>
                <a:ea typeface="+mj-ea"/>
              </a:rPr>
              <a:t>잘 다루는 법</a:t>
            </a:r>
            <a:endParaRPr lang="en-US" altLang="ko-KR" sz="24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0"/>
    </mc:Choice>
    <mc:Fallback xmlns="">
      <p:transition spd="slow" advTm="73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SELECT </a:t>
            </a:r>
            <a:r>
              <a:rPr lang="ko-KR" altLang="en-US" sz="3200" b="1">
                <a:solidFill>
                  <a:schemeClr val="tx1"/>
                </a:solidFill>
              </a:rPr>
              <a:t>구문의 처리 순서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42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SELECT </a:t>
            </a:r>
            <a:r>
              <a:rPr lang="ko-KR" altLang="en-US" sz="3200">
                <a:solidFill>
                  <a:schemeClr val="tx1"/>
                </a:solidFill>
              </a:rPr>
              <a:t>구문의 처리 순서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3EED3C-D047-8FD5-2D92-4843A9C1D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375225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키워드와 표현식을 묶어서 절이라고 표현한다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어느 절이 먼저 실행되는지를 모르면 처리 내용이나 처리 결과를 예측할 수 없다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C927B3-D3A2-DDB3-73FE-EB8EF44A3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53172"/>
            <a:ext cx="8004403" cy="1803039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835E3FB-2834-3ECC-4D07-AB283D2C0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467379"/>
              </p:ext>
            </p:extLst>
          </p:nvPr>
        </p:nvGraphicFramePr>
        <p:xfrm>
          <a:off x="0" y="4632007"/>
          <a:ext cx="9144001" cy="184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69941512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1483441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44537264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810430000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96727002"/>
                    </a:ext>
                  </a:extLst>
                </a:gridCol>
                <a:gridCol w="1694966">
                  <a:extLst>
                    <a:ext uri="{9D8B030D-6E8A-4147-A177-3AD203B41FA5}">
                      <a16:colId xmlns:a16="http://schemas.microsoft.com/office/drawing/2014/main" val="3425125105"/>
                    </a:ext>
                  </a:extLst>
                </a:gridCol>
                <a:gridCol w="917605">
                  <a:extLst>
                    <a:ext uri="{9D8B030D-6E8A-4147-A177-3AD203B41FA5}">
                      <a16:colId xmlns:a16="http://schemas.microsoft.com/office/drawing/2014/main" val="4204803161"/>
                    </a:ext>
                  </a:extLst>
                </a:gridCol>
              </a:tblGrid>
              <a:tr h="5251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FROM </a:t>
                      </a:r>
                    </a:p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+ JOIN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WHERE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GROUP BY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HAVING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 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SELECT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ORDER BY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LIMIT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728434"/>
                  </a:ext>
                </a:extLst>
              </a:tr>
              <a:tr h="1315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테이블 전체를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가져옴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데이터 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필터링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선택한 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칼럼으로 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그룹핑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각 그룹에 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사용되는 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조건절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어떤 열을 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출력할 것인가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행의 순서를 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어떻게 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보여줄 것인가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몇 개의 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73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22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82D8BCE-5177-9A42-A7F6-2DA189485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4569505"/>
            <a:ext cx="5080062" cy="1826539"/>
          </a:xfrm>
          <a:prstGeom prst="rect">
            <a:avLst/>
          </a:prstGeom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SELECT </a:t>
            </a:r>
            <a:r>
              <a:rPr lang="ko-KR" altLang="en-US" sz="3200">
                <a:solidFill>
                  <a:schemeClr val="tx1"/>
                </a:solidFill>
              </a:rPr>
              <a:t>구문의 처리 순서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3EED3C-D047-8FD5-2D92-4843A9C1D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375225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키워드와 표현식을 묶어서 절이라고 표현한다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어느 절이 먼저 실행되는지를 모르면 처리 내용이나 처리 결과를 예측할 수 없다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C927B3-D3A2-DDB3-73FE-EB8EF44A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53172"/>
            <a:ext cx="8004403" cy="1803039"/>
          </a:xfrm>
          <a:prstGeom prst="rect">
            <a:avLst/>
          </a:prstGeom>
        </p:spPr>
      </p:pic>
      <p:pic>
        <p:nvPicPr>
          <p:cNvPr id="11" name="그래픽 10" descr="혼란스런 얼굴(윤곽선) 단색으로 채워진">
            <a:extLst>
              <a:ext uri="{FF2B5EF4-FFF2-40B4-BE49-F238E27FC236}">
                <a16:creationId xmlns:a16="http://schemas.microsoft.com/office/drawing/2014/main" id="{F34BC25C-4EB1-7067-3F29-9A8DF1C17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0152" y="55892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9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SQL </a:t>
            </a:r>
            <a:r>
              <a:rPr lang="ko-KR" altLang="en-US" sz="3200" b="1">
                <a:solidFill>
                  <a:schemeClr val="tx1"/>
                </a:solidFill>
              </a:rPr>
              <a:t>설계 의도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480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SQL </a:t>
            </a:r>
            <a:r>
              <a:rPr lang="ko-KR" altLang="en-US" sz="3200">
                <a:solidFill>
                  <a:schemeClr val="tx1"/>
                </a:solidFill>
              </a:rPr>
              <a:t>설계 의도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F52AC9-38DE-F8C4-F5D4-DC0A275FB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501483"/>
            <a:ext cx="822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개념은 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간단한 것을 간단하게 하자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장점은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프로그래머가 아닌 사람도 사용할 수 있게 하자는 의도로 설계되었다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영어와 비슷한 구문으로 되어있어서 직관적으로 사용할 수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6B7FC-4851-15F2-CF63-97E2E377A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896742"/>
            <a:ext cx="822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다만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최근에는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SQL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표준에 복잡한 기능이 많이 들어가고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내부적인 움직임을 제대로 이해하지 못하면 성능이 제대로 나오지 않게 됨으로써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설계처럼 쉬운 언어가 아니게 되었다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780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SQL </a:t>
            </a:r>
            <a:r>
              <a:rPr lang="ko-KR" altLang="en-US" sz="3200">
                <a:solidFill>
                  <a:schemeClr val="tx1"/>
                </a:solidFill>
              </a:rPr>
              <a:t>쿼리 줄이기</a:t>
            </a:r>
            <a:r>
              <a:rPr lang="en-US" altLang="ko-KR" sz="3200">
                <a:solidFill>
                  <a:schemeClr val="tx1"/>
                </a:solidFill>
              </a:rPr>
              <a:t> </a:t>
            </a:r>
            <a:r>
              <a:rPr lang="ko-KR" altLang="en-US" sz="3200">
                <a:solidFill>
                  <a:schemeClr val="tx1"/>
                </a:solidFill>
              </a:rPr>
              <a:t>필요한가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F52AC9-38DE-F8C4-F5D4-DC0A275FB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501483"/>
            <a:ext cx="82296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쿼리를 사용하면서 가장 흔하게 수렁에 빠지는 경우는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하나의 쿼리로 할 수 있을까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쿼리가 복잡하고 비용이 많이 든다고 생각하기 때문에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개 이상의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배로 나쁘다고 생각한다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6B7FC-4851-15F2-CF63-97E2E377A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969711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결과를 하나의 쿼리로 만들어내려고 시도할 때 나타나는 흔한 결과는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카테시안 곱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(Cartesian product)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쿼리에 사용된 두 테이블에 이들의 관계를 제한하는 조건이 없을 때 발생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075B4-F99A-9FDD-CF82-F26FCE623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666484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이는 작업의 복잡도를 줄일 수 없지만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방법을 단순화하고 싶어하는 생각이다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cf.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프로그래밍에서 한줄의 코드로 해치워야 하는 접근방법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52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카테시안 곱 사례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F52AC9-38DE-F8C4-F5D4-DC0A275FB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54617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제품에 대해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수정된 버그가 있고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7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오픈된 버그를 출력해야하는 상황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58C05C-E50D-4C98-3312-EBAA865B6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885439"/>
            <a:ext cx="3699291" cy="11380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229207-54A0-B71F-A323-B2AD7F572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418736"/>
            <a:ext cx="38397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결과는 각각 버그가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77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개라는 결과를 내었다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61F070-3941-110B-241C-1A621EAA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34" y="3986174"/>
            <a:ext cx="6933773" cy="26235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B260091-453A-91FB-9B3C-56CDA2A0E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420" y="4044405"/>
            <a:ext cx="3829584" cy="26768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4034B5-ACA3-1AB1-9C30-1A724F49E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567" y="3418736"/>
            <a:ext cx="38397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번에 하나씩 접근함으로써 해결한다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814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SQL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의 의미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검색과 갱신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595130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SELECT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구문의 처리 순서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910526-FEEC-14C6-B1AA-C43B21369884}"/>
              </a:ext>
            </a:extLst>
          </p:cNvPr>
          <p:cNvSpPr txBox="1"/>
          <p:nvPr/>
        </p:nvSpPr>
        <p:spPr>
          <a:xfrm>
            <a:off x="606082" y="368520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48EF77-8EC4-7F3B-D8C8-2FBD63D264EB}"/>
              </a:ext>
            </a:extLst>
          </p:cNvPr>
          <p:cNvGrpSpPr/>
          <p:nvPr/>
        </p:nvGrpSpPr>
        <p:grpSpPr>
          <a:xfrm>
            <a:off x="2422182" y="3634554"/>
            <a:ext cx="7918450" cy="806150"/>
            <a:chOff x="2422182" y="2274905"/>
            <a:chExt cx="7918450" cy="8061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474252-555B-A268-E00B-977AD36505B3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SQL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설계 의도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9B203A-BFE1-B12B-A2BD-64AD3D92B6FD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SQL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쿼리 줄이기 필요한가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"/>
    </mc:Choice>
    <mc:Fallback xmlns="">
      <p:transition spd="slow" advTm="5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SQL</a:t>
            </a:r>
            <a:r>
              <a:rPr lang="ko-KR" altLang="en-US" sz="3200" b="1">
                <a:solidFill>
                  <a:schemeClr val="tx1"/>
                </a:solidFill>
              </a:rPr>
              <a:t>의 의미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3"/>
    </mc:Choice>
    <mc:Fallback xmlns="">
      <p:transition spd="slow" advTm="663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SQL</a:t>
            </a:r>
            <a:r>
              <a:rPr lang="ko-KR" altLang="en-US" sz="3200">
                <a:solidFill>
                  <a:schemeClr val="tx1"/>
                </a:solidFill>
              </a:rPr>
              <a:t>의 의미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F52AC9-38DE-F8C4-F5D4-DC0A275FB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501483"/>
            <a:ext cx="822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SQL(Structured Query Languate)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질의를 나타내며 좁은 뜻으로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이름에서 알 수 있듯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처음부터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검색을 중심으로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수행하기 위한 언어이다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갱신하는 것은 부가적인 기능이다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615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검색과 갱신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0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검색과 갱신 「메모리 사용 차이」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1E860FC-EEF2-CBBA-1A7F-5024B576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14" y="1311842"/>
            <a:ext cx="6277371" cy="44544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DED1EA-8E2F-453C-EA9C-C825C16D1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5873433"/>
            <a:ext cx="3411229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버퍼 매니저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버퍼에 데이터를 어떻게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어느 정도의 기간 동안 올릴지를 관리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6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검색 </a:t>
            </a:r>
            <a:r>
              <a:rPr lang="en-US" altLang="ko-KR" sz="3200">
                <a:solidFill>
                  <a:schemeClr val="tx1"/>
                </a:solidFill>
              </a:rPr>
              <a:t>vs</a:t>
            </a:r>
            <a:r>
              <a:rPr lang="ko-KR" altLang="en-US" sz="3200">
                <a:solidFill>
                  <a:schemeClr val="tx1"/>
                </a:solidFill>
              </a:rPr>
              <a:t> 갱신 「디스크 사용 측면」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1E860FC-EEF2-CBBA-1A7F-5024B576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311843"/>
            <a:ext cx="4608512" cy="3270233"/>
          </a:xfrm>
          <a:prstGeom prst="rect">
            <a:avLst/>
          </a:prstGeom>
        </p:spPr>
      </p:pic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89CC0E7D-94C7-123C-76A0-064C131AC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06320"/>
              </p:ext>
            </p:extLst>
          </p:nvPr>
        </p:nvGraphicFramePr>
        <p:xfrm>
          <a:off x="107504" y="4748569"/>
          <a:ext cx="8856984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262">
                  <a:extLst>
                    <a:ext uri="{9D8B030D-6E8A-4147-A177-3AD203B41FA5}">
                      <a16:colId xmlns:a16="http://schemas.microsoft.com/office/drawing/2014/main" val="1384821397"/>
                    </a:ext>
                  </a:extLst>
                </a:gridCol>
                <a:gridCol w="3929361">
                  <a:extLst>
                    <a:ext uri="{9D8B030D-6E8A-4147-A177-3AD203B41FA5}">
                      <a16:colId xmlns:a16="http://schemas.microsoft.com/office/drawing/2014/main" val="999358323"/>
                    </a:ext>
                  </a:extLst>
                </a:gridCol>
                <a:gridCol w="3929361">
                  <a:extLst>
                    <a:ext uri="{9D8B030D-6E8A-4147-A177-3AD203B41FA5}">
                      <a16:colId xmlns:a16="http://schemas.microsoft.com/office/drawing/2014/main" val="1451284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데이터 캐시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로그 버퍼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87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시점 차이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동기적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비동기적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20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풀이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검색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구문 실행과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데이터 없을시 디스크 검색 시점이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동기적으로 이루어진다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갱신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구문 실행 시점에서 사용자에게는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구문이 끝났다고 통지하고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내부적으로 디스크 갱신 처리를 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동기적으로 수행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18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01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검색 </a:t>
            </a:r>
            <a:r>
              <a:rPr lang="en-US" altLang="ko-KR" sz="3200">
                <a:solidFill>
                  <a:schemeClr val="tx1"/>
                </a:solidFill>
              </a:rPr>
              <a:t>vs</a:t>
            </a:r>
            <a:r>
              <a:rPr lang="ko-KR" altLang="en-US" sz="3200">
                <a:solidFill>
                  <a:schemeClr val="tx1"/>
                </a:solidFill>
              </a:rPr>
              <a:t> 갱신 「휘발성 측면」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1E860FC-EEF2-CBBA-1A7F-5024B576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311843"/>
            <a:ext cx="4608512" cy="3270233"/>
          </a:xfrm>
          <a:prstGeom prst="rect">
            <a:avLst/>
          </a:prstGeom>
        </p:spPr>
      </p:pic>
      <p:sp>
        <p:nvSpPr>
          <p:cNvPr id="5" name="폭발: 8pt 4">
            <a:extLst>
              <a:ext uri="{FF2B5EF4-FFF2-40B4-BE49-F238E27FC236}">
                <a16:creationId xmlns:a16="http://schemas.microsoft.com/office/drawing/2014/main" id="{1603F719-6475-D921-3E10-389FC763CA20}"/>
              </a:ext>
            </a:extLst>
          </p:cNvPr>
          <p:cNvSpPr/>
          <p:nvPr/>
        </p:nvSpPr>
        <p:spPr bwMode="auto">
          <a:xfrm>
            <a:off x="5148064" y="3296223"/>
            <a:ext cx="576064" cy="576064"/>
          </a:xfrm>
          <a:prstGeom prst="irregularSeal1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7323118B-6305-4D1F-AF33-2D6A203B7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958073"/>
              </p:ext>
            </p:extLst>
          </p:nvPr>
        </p:nvGraphicFramePr>
        <p:xfrm>
          <a:off x="107504" y="4748569"/>
          <a:ext cx="8856984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384821397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999358323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1451284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데이터 캐시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로그 버퍼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87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Consistency 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문제 발생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205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0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검색 </a:t>
            </a:r>
            <a:r>
              <a:rPr lang="en-US" altLang="ko-KR" sz="3200">
                <a:solidFill>
                  <a:schemeClr val="tx1"/>
                </a:solidFill>
              </a:rPr>
              <a:t>vs</a:t>
            </a:r>
            <a:r>
              <a:rPr lang="ko-KR" altLang="en-US" sz="3200">
                <a:solidFill>
                  <a:schemeClr val="tx1"/>
                </a:solidFill>
              </a:rPr>
              <a:t> 갱신 「크기 측면」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1E860FC-EEF2-CBBA-1A7F-5024B576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311843"/>
            <a:ext cx="4608512" cy="3270233"/>
          </a:xfrm>
          <a:prstGeom prst="rect">
            <a:avLst/>
          </a:prstGeom>
        </p:spPr>
      </p:pic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7323118B-6305-4D1F-AF33-2D6A203B7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240385"/>
              </p:ext>
            </p:extLst>
          </p:nvPr>
        </p:nvGraphicFramePr>
        <p:xfrm>
          <a:off x="107504" y="4748569"/>
          <a:ext cx="8856984" cy="168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384821397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999358323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1451284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데이터 캐시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로그 버퍼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87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크기 용량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크다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작다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20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풀이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indent="-457200"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검색 대상이 테이블 단위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marL="180000" indent="-457200" algn="l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cf.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검색 대상 레코드가 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수백만에서 수천만 건에 달한다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indent="-457200"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갱신 대상이 레코드 단위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marL="180000" indent="-457200" algn="l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cf.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갱신 대상 레코드가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marL="180000" indent="-457200" algn="l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     한 건에서 많아야 수만 건 정도다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160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832635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11169</TotalTime>
  <Words>537</Words>
  <Application>Microsoft Office PowerPoint</Application>
  <PresentationFormat>화면 슬라이드 쇼(4:3)</PresentationFormat>
  <Paragraphs>81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 Unicode MS</vt:lpstr>
      <vt:lpstr>맑은 고딕</vt:lpstr>
      <vt:lpstr>Arial</vt:lpstr>
      <vt:lpstr>Calibri</vt:lpstr>
      <vt:lpstr>Diseño predeterminado</vt:lpstr>
      <vt:lpstr>SQL문의 특징과 잘 다루는 법</vt:lpstr>
      <vt:lpstr>목차</vt:lpstr>
      <vt:lpstr>PowerPoint 프레젠테이션</vt:lpstr>
      <vt:lpstr>SQL의 의미</vt:lpstr>
      <vt:lpstr>PowerPoint 프레젠테이션</vt:lpstr>
      <vt:lpstr>검색과 갱신 「메모리 사용 차이」</vt:lpstr>
      <vt:lpstr>검색 vs 갱신 「디스크 사용 측면」</vt:lpstr>
      <vt:lpstr>검색 vs 갱신 「휘발성 측면」</vt:lpstr>
      <vt:lpstr>검색 vs 갱신 「크기 측면」</vt:lpstr>
      <vt:lpstr>PowerPoint 프레젠테이션</vt:lpstr>
      <vt:lpstr>SELECT 구문의 처리 순서</vt:lpstr>
      <vt:lpstr>SELECT 구문의 처리 순서</vt:lpstr>
      <vt:lpstr>PowerPoint 프레젠테이션</vt:lpstr>
      <vt:lpstr>SQL 설계 의도</vt:lpstr>
      <vt:lpstr>SQL 쿼리 줄이기 필요한가</vt:lpstr>
      <vt:lpstr>카테시안 곱 사례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972</cp:revision>
  <dcterms:created xsi:type="dcterms:W3CDTF">2010-05-23T14:28:12Z</dcterms:created>
  <dcterms:modified xsi:type="dcterms:W3CDTF">2022-06-02T08:09:40Z</dcterms:modified>
</cp:coreProperties>
</file>