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99" r:id="rId3"/>
    <p:sldId id="301" r:id="rId4"/>
    <p:sldId id="303" r:id="rId5"/>
    <p:sldId id="307" r:id="rId6"/>
    <p:sldId id="308" r:id="rId7"/>
    <p:sldId id="309" r:id="rId8"/>
    <p:sldId id="310" r:id="rId9"/>
    <p:sldId id="304" r:id="rId10"/>
    <p:sldId id="305" r:id="rId11"/>
    <p:sldId id="311" r:id="rId12"/>
    <p:sldId id="312" r:id="rId13"/>
    <p:sldId id="313" r:id="rId14"/>
    <p:sldId id="314" r:id="rId15"/>
    <p:sldId id="315" r:id="rId16"/>
    <p:sldId id="306" r:id="rId17"/>
    <p:sldId id="316" r:id="rId18"/>
    <p:sldId id="317" r:id="rId19"/>
    <p:sldId id="318" r:id="rId20"/>
    <p:sldId id="319" r:id="rId21"/>
    <p:sldId id="321" r:id="rId22"/>
    <p:sldId id="322" r:id="rId23"/>
    <p:sldId id="320" r:id="rId24"/>
    <p:sldId id="298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45" autoAdjust="0"/>
    <p:restoredTop sz="86270" autoAdjust="0"/>
  </p:normalViewPr>
  <p:slideViewPr>
    <p:cSldViewPr snapToGrid="0">
      <p:cViewPr varScale="1">
        <p:scale>
          <a:sx n="57" d="100"/>
          <a:sy n="57" d="100"/>
        </p:scale>
        <p:origin x="72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E9FA8-164B-485B-89B7-5F2E0A357284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CC78D-D063-4E8A-91D5-C467BE26F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340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759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8006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389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0885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2383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6607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6285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2658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7282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1938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855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0557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1692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6041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0334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79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525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450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078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422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578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869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330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F1B30-4BFF-4E31-A6E7-403C3D6FA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C57468-5773-48B7-922B-3310BDC5E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C6C06F-147E-4FDA-B8CA-6493E4A6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9C83F4-4F9C-4577-A7AD-6B625CAE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1BE5F-B9F5-4B68-AC40-F44C919C9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03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6F808-373E-4837-8766-1D4D184E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1BAE42-4755-42AF-AFC0-C668598E1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12000D-DF01-4344-BE74-72FC23DD7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645C5C-9B74-4C93-81F2-76C9DC761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B6C007-A6DB-48E5-9D56-0C089D52E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20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FCF763-D70D-48E8-A2BD-212A1C784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17E7A2-3BA0-4705-9D23-D6268390B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056A20-296E-4F36-9872-B56AD0B34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7B60E7-A936-4D69-A04A-908A61A9A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A174E7-F084-420E-8C00-63F2E97F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23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2E071-8355-479F-9E21-938732CA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7EC4B4-36FB-4C58-BF37-44B63C311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9F305-683B-4424-8B54-D24E98650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16344-34DA-4113-8DF7-CAAFE2571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972CFC-757F-417B-BFDD-0A033B2C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50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2D462-724D-4EEB-B9F6-603C10ECA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836866-98AF-437B-B74E-83FBD800D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518485-AF77-4A70-AD3D-A20F70A1F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6805F2-CAA4-40B4-A2DA-ABCA4572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B7EF74-BC1A-4F65-8E34-719A3FFA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48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FE432-AB69-4409-AEF6-51A14A526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B92212-2195-499B-B632-45C62B884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B74BE3-A805-4FD2-90DD-318F34D58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A4D0D3-B5E3-45F2-B9B8-FA2025FE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BD2E6C-6877-4883-AA1A-CF96EBB3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E85864-B955-4357-8F94-CEE0A5A1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64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D199F-63B5-4C69-8F5F-F4A510227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F54E6C-DB48-426F-9C45-476FBD329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CB9074-8E12-4753-890C-07E3ED700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063F72-5182-46D2-B3D2-78A40AD34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C4B6D1-BC69-4A6D-B762-EB01267AF2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C60898-6620-44F0-8054-0BA823D8D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287A0B-B812-46D9-ACAA-CCD54DDE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79661B-C53A-40C0-AB49-0127BA02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313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A24BC-6BC9-49A0-A122-7E23CB1D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DA5862-EBD2-4E20-8D82-CAB30CE48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55038D-1A62-4E2C-BFC3-163D7E72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14BE60-2FCC-44A0-AE40-ED1701F3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53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ECE463-62A5-4B09-A97D-B7CB3B079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8457B8-26AD-4703-B415-56077EEF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34CC98-0270-4B3C-86E6-BD6718EA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58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D6BF3-A995-4681-89AD-F094F40FF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F729D8-4A5C-4000-A7F6-0DAADE117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C57D84-452D-4DEE-B883-2B55BE60C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D07270-F9CF-4054-8AF1-031349BC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A4BB2C-F877-4C7A-8E5A-2BED4EE4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B88BC7-D6C7-487D-B222-14EA7124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75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491A3-512B-4A27-86FC-14B315357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DB1AAA-4C16-40E0-9E19-87AA394E4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5B88CC-2350-4A3F-853F-E090FD29C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380C4A-41B9-4EDA-B4FD-8E00FBE04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81C73B-7AD4-4BE5-BAEB-72E5C463B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126F7-9004-4493-A8FA-EA854F437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703A5A-F302-47D3-B6CC-13B75CC5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D537D7-F408-4B69-93C2-2384AC634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AA79D-F44D-4DB1-B377-1DBFD12A2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87A9C-3629-4C00-B345-D33EEDCBC4E7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F9CA20-0402-4DE2-B389-D47A65611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5270CB-D28A-4C12-B0F4-22713376F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53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FFC85-9286-48A3-BBC5-89B586F40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36950"/>
            <a:ext cx="9144000" cy="2387600"/>
          </a:xfrm>
        </p:spPr>
        <p:txBody>
          <a:bodyPr/>
          <a:lstStyle/>
          <a:p>
            <a:r>
              <a:rPr lang="en-US" altLang="ko-KR" dirty="0"/>
              <a:t>SQL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CB4667-0DFC-4253-9DFF-AD85197E7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0320" y="5945823"/>
            <a:ext cx="1780032" cy="411480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/>
              <a:t>신범철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3697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INNER JOIN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10304A-88D4-B275-8BD3-193A42797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504" y="1271529"/>
            <a:ext cx="5800991" cy="39247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A95F107-42EE-B861-4339-56AA572AE5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6229" y="5021894"/>
            <a:ext cx="7761905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371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LEFT OUTER JOIN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C85E7C-73AE-0D94-E3B9-A14F9D0F0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742" y="1445868"/>
            <a:ext cx="5436273" cy="33526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F1C49F4-F622-6FDD-1904-7B0DFDB71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2500" y="5030959"/>
            <a:ext cx="8326999" cy="138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765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RIGHT OUTER JOIN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9B6181-F471-1E9B-0F21-E56A27712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633" y="1445868"/>
            <a:ext cx="5873949" cy="350827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E9C6E96-540D-AA1E-1D8B-BADAA9002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3479" y="5016789"/>
            <a:ext cx="8304735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303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FULL OUTER JOIN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5AD0EE-8954-75F1-4413-738A84CEE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778" y="1163323"/>
            <a:ext cx="6573935" cy="375187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AA365C4-A13B-C371-6595-9AC537121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8750" y="4915197"/>
            <a:ext cx="9845050" cy="172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42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CROSS JOIN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77F28B-36D0-8424-A170-DF96AF441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61" y="1183079"/>
            <a:ext cx="5048877" cy="383881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D01329C-3132-F6D5-7543-F6E5EB953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8367" y="4963280"/>
            <a:ext cx="9293917" cy="171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842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SELF JOIN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5FB0E3-643E-C410-167C-EBC7C1F89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731" y="1279840"/>
            <a:ext cx="4622538" cy="37420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752E726-36D1-E4D3-72B0-A9F569AC0B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6371" y="5021894"/>
            <a:ext cx="10107429" cy="161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670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조인 사용시 고려사항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3C7871-199A-F648-5815-B4943840D64A}"/>
              </a:ext>
            </a:extLst>
          </p:cNvPr>
          <p:cNvSpPr txBox="1"/>
          <p:nvPr/>
        </p:nvSpPr>
        <p:spPr>
          <a:xfrm>
            <a:off x="1705287" y="2736502"/>
            <a:ext cx="91151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800" dirty="0"/>
              <a:t>조인할 대상의 집합 최소화</a:t>
            </a:r>
            <a:endParaRPr lang="en-US" altLang="ko-KR" sz="2800" dirty="0"/>
          </a:p>
          <a:p>
            <a:pPr marL="457200" indent="-457200">
              <a:buFontTx/>
              <a:buChar char="-"/>
            </a:pPr>
            <a:endParaRPr lang="en-US" altLang="ko-KR" sz="2800" dirty="0"/>
          </a:p>
          <a:p>
            <a:pPr marL="457200" indent="-457200">
              <a:buFontTx/>
              <a:buChar char="-"/>
            </a:pPr>
            <a:r>
              <a:rPr lang="ko-KR" altLang="en-US" sz="2800" dirty="0"/>
              <a:t>효과적인 인덱스 활용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691703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Partitioning </a:t>
            </a:r>
            <a:r>
              <a:rPr lang="ko-KR" altLang="en-US" dirty="0"/>
              <a:t>등장 배경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346BB3-6F61-0B79-BAF4-39367255E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916" y="1331288"/>
            <a:ext cx="5927884" cy="537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540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Partitioning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F547A3-7418-7D13-092F-ABD9D5FF2B5E}"/>
              </a:ext>
            </a:extLst>
          </p:cNvPr>
          <p:cNvSpPr txBox="1"/>
          <p:nvPr/>
        </p:nvSpPr>
        <p:spPr>
          <a:xfrm>
            <a:off x="1993155" y="2162538"/>
            <a:ext cx="791284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큰 테이블이나 인덱스를 관리하기 쉬운 단위로 분리하는 방법</a:t>
            </a:r>
            <a:endParaRPr lang="en-US" altLang="ko-KR" sz="2800" dirty="0"/>
          </a:p>
          <a:p>
            <a:endParaRPr lang="en-US" altLang="ko-KR" sz="28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8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Range Partitioning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8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List partitioning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8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Composite partitioning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8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Hash partitioning</a:t>
            </a:r>
            <a:endParaRPr lang="ko-KR" altLang="en-US" sz="2800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327440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Range Partitioning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F547A3-7418-7D13-092F-ABD9D5FF2B5E}"/>
              </a:ext>
            </a:extLst>
          </p:cNvPr>
          <p:cNvSpPr txBox="1"/>
          <p:nvPr/>
        </p:nvSpPr>
        <p:spPr>
          <a:xfrm>
            <a:off x="1941868" y="5609841"/>
            <a:ext cx="8709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연속적인 숫자나 날짜 기준으로 </a:t>
            </a:r>
            <a:r>
              <a:rPr lang="ko-KR" altLang="en-US" sz="2800" dirty="0" err="1"/>
              <a:t>파티셔닝을</a:t>
            </a:r>
            <a:r>
              <a:rPr lang="ko-KR" altLang="en-US" sz="2800" dirty="0"/>
              <a:t> 한다</a:t>
            </a:r>
            <a:r>
              <a:rPr lang="en-US" altLang="ko-KR" sz="28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2D8AB4-9218-9111-F24C-26C9E7A0E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769" y="1605877"/>
            <a:ext cx="6926461" cy="364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884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SQL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3C7871-199A-F648-5815-B4943840D64A}"/>
              </a:ext>
            </a:extLst>
          </p:cNvPr>
          <p:cNvSpPr txBox="1"/>
          <p:nvPr/>
        </p:nvSpPr>
        <p:spPr>
          <a:xfrm>
            <a:off x="1705287" y="2743767"/>
            <a:ext cx="9115113" cy="184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Structured Query Language</a:t>
            </a:r>
          </a:p>
          <a:p>
            <a:endParaRPr lang="en-US" altLang="ko-KR" sz="2800" dirty="0"/>
          </a:p>
          <a:p>
            <a:r>
              <a:rPr lang="en-US" altLang="ko-KR" sz="2800" dirty="0"/>
              <a:t>RDBMS</a:t>
            </a:r>
            <a:r>
              <a:rPr lang="ko-KR" altLang="en-US" sz="2800" dirty="0"/>
              <a:t>의 데이터를 관리하기 위해 설계된 특수 목적의 프로그래밍 언어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367314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List Partitioning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F547A3-7418-7D13-092F-ABD9D5FF2B5E}"/>
              </a:ext>
            </a:extLst>
          </p:cNvPr>
          <p:cNvSpPr txBox="1"/>
          <p:nvPr/>
        </p:nvSpPr>
        <p:spPr>
          <a:xfrm>
            <a:off x="1741172" y="5294142"/>
            <a:ext cx="8709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특정 </a:t>
            </a:r>
            <a:r>
              <a:rPr lang="ko-KR" altLang="en-US" sz="2800" dirty="0" err="1"/>
              <a:t>파이션에</a:t>
            </a:r>
            <a:r>
              <a:rPr lang="ko-KR" altLang="en-US" sz="2800" dirty="0"/>
              <a:t> 저장될 </a:t>
            </a:r>
            <a:r>
              <a:rPr lang="en-US" altLang="ko-KR" sz="2800" dirty="0"/>
              <a:t>Data</a:t>
            </a:r>
            <a:r>
              <a:rPr lang="ko-KR" altLang="en-US" sz="2800" dirty="0"/>
              <a:t>에 대한 명시적 제어 가능</a:t>
            </a:r>
            <a:endParaRPr lang="en-US" altLang="ko-KR"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D9434A-FC3E-142E-69A9-DC2B2B4E6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227" y="2046062"/>
            <a:ext cx="9386297" cy="264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550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 err="1"/>
              <a:t>Sharding</a:t>
            </a:r>
            <a:r>
              <a:rPr lang="en-US" altLang="ko-KR" dirty="0"/>
              <a:t> </a:t>
            </a:r>
            <a:r>
              <a:rPr lang="ko-KR" altLang="en-US" dirty="0"/>
              <a:t>등장 배경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346BB3-6F61-0B79-BAF4-39367255E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916" y="1331288"/>
            <a:ext cx="5927884" cy="537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169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 err="1"/>
              <a:t>Sharding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F547A3-7418-7D13-092F-ABD9D5FF2B5E}"/>
              </a:ext>
            </a:extLst>
          </p:cNvPr>
          <p:cNvSpPr txBox="1"/>
          <p:nvPr/>
        </p:nvSpPr>
        <p:spPr>
          <a:xfrm>
            <a:off x="2308911" y="3229338"/>
            <a:ext cx="75741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같은 테이블 스키마를 가진 데이터를 다수의 데이터베이스에 분산하여 저장하는 방법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34799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 err="1"/>
              <a:t>Sharding</a:t>
            </a:r>
            <a:r>
              <a:rPr lang="ko-KR" altLang="en-US" dirty="0"/>
              <a:t>과 </a:t>
            </a:r>
            <a:r>
              <a:rPr lang="en-US" altLang="ko-KR" dirty="0"/>
              <a:t>Partitioning</a:t>
            </a:r>
            <a:r>
              <a:rPr lang="ko-KR" altLang="en-US" dirty="0"/>
              <a:t>의 차이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F547A3-7418-7D13-092F-ABD9D5FF2B5E}"/>
              </a:ext>
            </a:extLst>
          </p:cNvPr>
          <p:cNvSpPr txBox="1"/>
          <p:nvPr/>
        </p:nvSpPr>
        <p:spPr>
          <a:xfrm>
            <a:off x="1554892" y="2305615"/>
            <a:ext cx="95167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/>
              <a:t>파티셔닝은</a:t>
            </a:r>
            <a:r>
              <a:rPr lang="ko-KR" altLang="en-US" sz="2800" dirty="0"/>
              <a:t> 하나의 </a:t>
            </a:r>
            <a:r>
              <a:rPr lang="ko-KR" altLang="en-US" sz="2800" dirty="0" err="1"/>
              <a:t>데이터테이스</a:t>
            </a:r>
            <a:r>
              <a:rPr lang="ko-KR" altLang="en-US" sz="2800" dirty="0"/>
              <a:t> 서버에서 테이블을 나누는 것이고</a:t>
            </a:r>
            <a:r>
              <a:rPr lang="en-US" altLang="ko-KR" sz="2800" dirty="0"/>
              <a:t>,</a:t>
            </a:r>
          </a:p>
          <a:p>
            <a:endParaRPr lang="en-US" altLang="ko-KR" sz="2800" dirty="0"/>
          </a:p>
          <a:p>
            <a:r>
              <a:rPr lang="ko-KR" altLang="en-US" sz="2800" dirty="0" err="1"/>
              <a:t>샤딩은</a:t>
            </a:r>
            <a:r>
              <a:rPr lang="ko-KR" altLang="en-US" sz="2800" dirty="0"/>
              <a:t> 하나의 큰 데이터에서 여러 데이터베이스 서버로 나누는 것을 말한다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8870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SQL</a:t>
            </a:r>
            <a:r>
              <a:rPr lang="ko-KR" altLang="en-US" dirty="0"/>
              <a:t>의 장단점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3C7871-199A-F648-5815-B4943840D64A}"/>
              </a:ext>
            </a:extLst>
          </p:cNvPr>
          <p:cNvSpPr txBox="1"/>
          <p:nvPr/>
        </p:nvSpPr>
        <p:spPr>
          <a:xfrm>
            <a:off x="1463615" y="1445868"/>
            <a:ext cx="92647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장점</a:t>
            </a:r>
          </a:p>
          <a:p>
            <a:r>
              <a:rPr lang="ko-KR" alt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28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사용법이 간단하다</a:t>
            </a:r>
            <a:r>
              <a:rPr lang="en-US" altLang="ko-K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28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데이터베이스의 기능</a:t>
            </a:r>
            <a:r>
              <a:rPr lang="en-US" altLang="ko-K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저장 프로시저</a:t>
            </a:r>
            <a:r>
              <a:rPr lang="en-US" altLang="ko-K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를 사용하면 성능을 향상 시킬 수 있다</a:t>
            </a:r>
            <a:r>
              <a:rPr lang="en-US" altLang="ko-K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endParaRPr lang="en-US" altLang="ko-KR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8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단점</a:t>
            </a:r>
          </a:p>
          <a:p>
            <a:r>
              <a:rPr lang="ko-KR" alt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28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좋은 </a:t>
            </a:r>
            <a:r>
              <a:rPr lang="en-US" altLang="ko-K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ko-KR" alt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문을 작성하는 것이 어렵다</a:t>
            </a:r>
            <a:r>
              <a:rPr lang="en-US" altLang="ko-K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28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업무 로직</a:t>
            </a:r>
            <a:r>
              <a:rPr lang="en-US" altLang="ko-K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(I/O</a:t>
            </a:r>
            <a:r>
              <a:rPr lang="ko-KR" alt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작업</a:t>
            </a:r>
            <a:r>
              <a:rPr lang="en-US" altLang="ko-K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ko-KR" alt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기술이 어렵다</a:t>
            </a:r>
            <a:r>
              <a:rPr lang="en-US" altLang="ko-K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endParaRPr lang="en-US" altLang="ko-KR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8C8E08-DC67-55EC-1609-3CA8A15BB7A0}"/>
              </a:ext>
            </a:extLst>
          </p:cNvPr>
          <p:cNvSpPr txBox="1"/>
          <p:nvPr/>
        </p:nvSpPr>
        <p:spPr>
          <a:xfrm>
            <a:off x="1091083" y="5412132"/>
            <a:ext cx="9264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2800" dirty="0"/>
              <a:t>결론 </a:t>
            </a:r>
            <a:r>
              <a:rPr lang="en-US" altLang="ko-KR" sz="2800" dirty="0"/>
              <a:t>: </a:t>
            </a:r>
            <a:r>
              <a:rPr lang="ko-KR" altLang="en-US" sz="2800" dirty="0"/>
              <a:t>로직은 프로그래밍 언어에서</a:t>
            </a:r>
            <a:r>
              <a:rPr lang="en-US" altLang="ko-KR" sz="2800" dirty="0"/>
              <a:t>, </a:t>
            </a:r>
            <a:r>
              <a:rPr lang="ko-KR" altLang="en-US" sz="2800" dirty="0"/>
              <a:t>데이터 조작은 </a:t>
            </a:r>
            <a:r>
              <a:rPr lang="en-US" altLang="ko-KR" sz="2800" dirty="0"/>
              <a:t>SQL</a:t>
            </a:r>
            <a:r>
              <a:rPr lang="ko-KR" altLang="en-US" sz="2800" dirty="0"/>
              <a:t>로 분담하여 작업하는 것이 좋다</a:t>
            </a:r>
            <a:r>
              <a:rPr lang="en-US" altLang="ko-KR" sz="28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0643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SQL </a:t>
            </a:r>
            <a:r>
              <a:rPr lang="ko-KR" altLang="en-US" dirty="0"/>
              <a:t>구문 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066E903-D203-3956-2113-87D7992D9AD9}"/>
              </a:ext>
            </a:extLst>
          </p:cNvPr>
          <p:cNvSpPr/>
          <p:nvPr/>
        </p:nvSpPr>
        <p:spPr>
          <a:xfrm>
            <a:off x="838200" y="1659697"/>
            <a:ext cx="3071180" cy="1182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DDL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A1E0250-C037-4070-1A2E-D7921E89B56D}"/>
              </a:ext>
            </a:extLst>
          </p:cNvPr>
          <p:cNvSpPr/>
          <p:nvPr/>
        </p:nvSpPr>
        <p:spPr>
          <a:xfrm>
            <a:off x="838200" y="5198303"/>
            <a:ext cx="3071180" cy="1182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DCL</a:t>
            </a:r>
            <a:endParaRPr lang="ko-KR" altLang="en-US" sz="24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AF90D69-67CB-EEE4-923B-115846B5332E}"/>
              </a:ext>
            </a:extLst>
          </p:cNvPr>
          <p:cNvSpPr/>
          <p:nvPr/>
        </p:nvSpPr>
        <p:spPr>
          <a:xfrm>
            <a:off x="838200" y="3429000"/>
            <a:ext cx="3071180" cy="1182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DML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6D88FA-43AE-81B2-F779-67C4D28F6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010" y="1419603"/>
            <a:ext cx="5741223" cy="166238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13D855F-4722-A9F9-1857-E875B6D267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8420" y="3183468"/>
            <a:ext cx="5741223" cy="166710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939EC01-1AB0-2B7F-DD52-CD524A2DA2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8420" y="5070587"/>
            <a:ext cx="5741223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61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테이블 작성하기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6ACFDC-FC8C-BFAF-FB14-0D6EB3C0F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761" y="1872440"/>
            <a:ext cx="9126335" cy="299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5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테이블 작성하기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6ACFDC-FC8C-BFAF-FB14-0D6EB3C0F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761" y="1872440"/>
            <a:ext cx="9126335" cy="2995129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1B4E7D4-D6A4-AA75-95F6-730CF5701299}"/>
              </a:ext>
            </a:extLst>
          </p:cNvPr>
          <p:cNvCxnSpPr/>
          <p:nvPr/>
        </p:nvCxnSpPr>
        <p:spPr>
          <a:xfrm>
            <a:off x="2387600" y="2573867"/>
            <a:ext cx="88053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434D119-AC13-3EBC-DFAB-A594396CCA3D}"/>
              </a:ext>
            </a:extLst>
          </p:cNvPr>
          <p:cNvCxnSpPr>
            <a:cxnSpLocks/>
          </p:cNvCxnSpPr>
          <p:nvPr/>
        </p:nvCxnSpPr>
        <p:spPr>
          <a:xfrm>
            <a:off x="2573866" y="2895600"/>
            <a:ext cx="133773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078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테이블 작성하기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6ACFDC-FC8C-BFAF-FB14-0D6EB3C0F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761" y="1872440"/>
            <a:ext cx="9126335" cy="2995129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1B4E7D4-D6A4-AA75-95F6-730CF5701299}"/>
              </a:ext>
            </a:extLst>
          </p:cNvPr>
          <p:cNvCxnSpPr>
            <a:cxnSpLocks/>
          </p:cNvCxnSpPr>
          <p:nvPr/>
        </p:nvCxnSpPr>
        <p:spPr>
          <a:xfrm>
            <a:off x="4047066" y="2895600"/>
            <a:ext cx="965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739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테이블 작성하기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6ACFDC-FC8C-BFAF-FB14-0D6EB3C0F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761" y="1872440"/>
            <a:ext cx="9126335" cy="2995129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1B4E7D4-D6A4-AA75-95F6-730CF5701299}"/>
              </a:ext>
            </a:extLst>
          </p:cNvPr>
          <p:cNvCxnSpPr>
            <a:cxnSpLocks/>
          </p:cNvCxnSpPr>
          <p:nvPr/>
        </p:nvCxnSpPr>
        <p:spPr>
          <a:xfrm>
            <a:off x="1574800" y="4419601"/>
            <a:ext cx="2184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434D119-AC13-3EBC-DFAB-A594396CCA3D}"/>
              </a:ext>
            </a:extLst>
          </p:cNvPr>
          <p:cNvCxnSpPr>
            <a:cxnSpLocks/>
          </p:cNvCxnSpPr>
          <p:nvPr/>
        </p:nvCxnSpPr>
        <p:spPr>
          <a:xfrm>
            <a:off x="1574800" y="4097866"/>
            <a:ext cx="191346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E9CD69F-71F8-65E5-6F05-E02231C37E85}"/>
              </a:ext>
            </a:extLst>
          </p:cNvPr>
          <p:cNvSpPr txBox="1"/>
          <p:nvPr/>
        </p:nvSpPr>
        <p:spPr>
          <a:xfrm>
            <a:off x="1349183" y="5294141"/>
            <a:ext cx="91151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인덱스를 부여하는 기준</a:t>
            </a:r>
            <a:r>
              <a:rPr lang="en-US" altLang="ko-KR" sz="2800" dirty="0"/>
              <a:t>!</a:t>
            </a:r>
          </a:p>
          <a:p>
            <a:r>
              <a:rPr lang="en-US" altLang="ko-KR" sz="2800" dirty="0"/>
              <a:t>-&gt; </a:t>
            </a:r>
            <a:r>
              <a:rPr lang="ko-KR" altLang="en-US" sz="2800" dirty="0">
                <a:solidFill>
                  <a:srgbClr val="FF0000"/>
                </a:solidFill>
              </a:rPr>
              <a:t>검색 조건으로 할 가능성이 있다고 생각될 때</a:t>
            </a:r>
            <a:endParaRPr lang="en-US" altLang="ko-K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69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테이블 작성하기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6ACFDC-FC8C-BFAF-FB14-0D6EB3C0F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761" y="1872440"/>
            <a:ext cx="9126335" cy="2995129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1B4E7D4-D6A4-AA75-95F6-730CF5701299}"/>
              </a:ext>
            </a:extLst>
          </p:cNvPr>
          <p:cNvCxnSpPr>
            <a:cxnSpLocks/>
          </p:cNvCxnSpPr>
          <p:nvPr/>
        </p:nvCxnSpPr>
        <p:spPr>
          <a:xfrm>
            <a:off x="2658533" y="3826934"/>
            <a:ext cx="1117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6746E5-B1DE-20A3-F743-E5EC7103C302}"/>
              </a:ext>
            </a:extLst>
          </p:cNvPr>
          <p:cNvSpPr txBox="1"/>
          <p:nvPr/>
        </p:nvSpPr>
        <p:spPr>
          <a:xfrm>
            <a:off x="1145983" y="5288149"/>
            <a:ext cx="91151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Datetime</a:t>
            </a:r>
            <a:r>
              <a:rPr lang="ko-KR" altLang="en-US" sz="2800" dirty="0"/>
              <a:t>은 </a:t>
            </a:r>
            <a:r>
              <a:rPr lang="ko-KR" altLang="en-US" sz="2800" dirty="0">
                <a:solidFill>
                  <a:srgbClr val="FF0000"/>
                </a:solidFill>
              </a:rPr>
              <a:t>계산</a:t>
            </a:r>
            <a:r>
              <a:rPr lang="ko-KR" altLang="en-US" sz="2800" dirty="0"/>
              <a:t>이 많다면 사용하는 것이 좋다</a:t>
            </a:r>
            <a:r>
              <a:rPr lang="en-US" altLang="ko-KR" sz="2800" dirty="0"/>
              <a:t>.</a:t>
            </a:r>
          </a:p>
          <a:p>
            <a:r>
              <a:rPr lang="en-US" altLang="ko-KR" sz="2800" dirty="0"/>
              <a:t>String</a:t>
            </a:r>
            <a:r>
              <a:rPr lang="ko-KR" altLang="en-US" sz="2800" dirty="0"/>
              <a:t>은 </a:t>
            </a:r>
            <a:r>
              <a:rPr lang="en-US" altLang="ko-KR" sz="2800" dirty="0"/>
              <a:t>display</a:t>
            </a:r>
            <a:r>
              <a:rPr lang="ko-KR" altLang="en-US" sz="2800" dirty="0"/>
              <a:t>용으로만 사용된다면 </a:t>
            </a:r>
            <a:r>
              <a:rPr lang="ko-KR" altLang="en-US" sz="2800" dirty="0">
                <a:solidFill>
                  <a:srgbClr val="FF0000"/>
                </a:solidFill>
              </a:rPr>
              <a:t>컴퓨터 비용을 절약</a:t>
            </a:r>
            <a:r>
              <a:rPr lang="ko-KR" altLang="en-US" sz="2800" dirty="0"/>
              <a:t>할 수 있다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323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JOIN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3C7871-199A-F648-5815-B4943840D64A}"/>
              </a:ext>
            </a:extLst>
          </p:cNvPr>
          <p:cNvSpPr txBox="1"/>
          <p:nvPr/>
        </p:nvSpPr>
        <p:spPr>
          <a:xfrm>
            <a:off x="1860177" y="2286567"/>
            <a:ext cx="84716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두 개 이상의 테이블이나 데이터베이스를 연결하여 데이터 검색하는 방법이다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8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INNER JOIN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8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LEFT OUTER JOIN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8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RIGHT OUTER JOIN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8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FULL OUTER JOIN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8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CROSS JOIN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8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SELF JOIN</a:t>
            </a:r>
          </a:p>
        </p:txBody>
      </p:sp>
    </p:spTree>
    <p:extLst>
      <p:ext uri="{BB962C8B-B14F-4D97-AF65-F5344CB8AC3E}">
        <p14:creationId xmlns:p14="http://schemas.microsoft.com/office/powerpoint/2010/main" val="304662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</TotalTime>
  <Words>283</Words>
  <Application>Microsoft Office PowerPoint</Application>
  <PresentationFormat>와이드스크린</PresentationFormat>
  <Paragraphs>89</Paragraphs>
  <Slides>24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-apple-system</vt:lpstr>
      <vt:lpstr>맑은 고딕</vt:lpstr>
      <vt:lpstr>Arial</vt:lpstr>
      <vt:lpstr>Consolas</vt:lpstr>
      <vt:lpstr>Office 테마</vt:lpstr>
      <vt:lpstr>SQL</vt:lpstr>
      <vt:lpstr>SQL이란?</vt:lpstr>
      <vt:lpstr>SQL 구문 </vt:lpstr>
      <vt:lpstr>테이블 작성하기</vt:lpstr>
      <vt:lpstr>테이블 작성하기</vt:lpstr>
      <vt:lpstr>테이블 작성하기</vt:lpstr>
      <vt:lpstr>테이블 작성하기</vt:lpstr>
      <vt:lpstr>테이블 작성하기</vt:lpstr>
      <vt:lpstr>JOIN이란?</vt:lpstr>
      <vt:lpstr>INNER JOIN</vt:lpstr>
      <vt:lpstr>LEFT OUTER JOIN</vt:lpstr>
      <vt:lpstr>RIGHT OUTER JOIN</vt:lpstr>
      <vt:lpstr>FULL OUTER JOIN</vt:lpstr>
      <vt:lpstr>CROSS JOIN</vt:lpstr>
      <vt:lpstr>SELF JOIN</vt:lpstr>
      <vt:lpstr>조인 사용시 고려사항</vt:lpstr>
      <vt:lpstr>Partitioning 등장 배경</vt:lpstr>
      <vt:lpstr>Partitioning</vt:lpstr>
      <vt:lpstr>Range Partitioning</vt:lpstr>
      <vt:lpstr>List Partitioning</vt:lpstr>
      <vt:lpstr>Sharding 등장 배경</vt:lpstr>
      <vt:lpstr>Sharding</vt:lpstr>
      <vt:lpstr>Sharding과 Partitioning의 차이</vt:lpstr>
      <vt:lpstr>SQL의 장단점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</dc:title>
  <dc:creator>신 범철</dc:creator>
  <cp:lastModifiedBy>신 범철</cp:lastModifiedBy>
  <cp:revision>21</cp:revision>
  <dcterms:created xsi:type="dcterms:W3CDTF">2022-01-06T05:20:31Z</dcterms:created>
  <dcterms:modified xsi:type="dcterms:W3CDTF">2022-06-02T07:35:51Z</dcterms:modified>
</cp:coreProperties>
</file>