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373" r:id="rId3"/>
    <p:sldId id="259" r:id="rId4"/>
    <p:sldId id="374" r:id="rId5"/>
    <p:sldId id="389" r:id="rId6"/>
    <p:sldId id="390" r:id="rId7"/>
    <p:sldId id="375" r:id="rId8"/>
    <p:sldId id="391" r:id="rId9"/>
    <p:sldId id="376" r:id="rId10"/>
    <p:sldId id="273" r:id="rId1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46"/>
    <p:restoredTop sz="94650"/>
  </p:normalViewPr>
  <p:slideViewPr>
    <p:cSldViewPr snapToGrid="0" snapToObjects="1">
      <p:cViewPr varScale="1">
        <p:scale>
          <a:sx n="78" d="100"/>
          <a:sy n="78" d="100"/>
        </p:scale>
        <p:origin x="184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E6723-DD58-0F4A-9FE0-EEDE4F34B7D1}" type="datetimeFigureOut">
              <a:rPr kumimoji="1" lang="ko-Kore-KR" altLang="en-US" smtClean="0"/>
              <a:t>2022. 4. 30.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1895C-C431-F440-8998-4A7CC888F9D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36183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032C6-AC90-A145-96CA-59100CF16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7ACC4C-4476-5545-B95B-7D33B1880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10DAAB-99C6-4244-ADD5-DA7D0CDBC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2022. 4. 30.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6BE3B4-0958-FD40-96B4-3D132FA47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852A06-961A-5748-A326-9945C88B3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52453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F3F7A-78CC-7D40-9477-BFE665712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9A2460-27ED-0244-82B7-D18BF4C9D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1E4A98-B422-D447-B1EE-89BA363E4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2022. 4. 30.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26F5EB-63B7-804E-A14C-85D41D077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FB92F-FEE4-E24C-A485-5774F00D0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0692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E4E457-4F72-B541-8D2D-E7C802C98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75B630-EC8E-F847-96DC-9070839DF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867E49-0690-4F46-AB89-90C68450D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2022. 4. 30.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FA0AD0-FFCB-A04C-AB8E-233EDB851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46DE6F-3950-FE41-928C-31D2338C0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34903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F2F153-951B-DE47-A9CD-F6DE2367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8D8EF8-96E8-204C-84B7-4DD38B42F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806267-30BA-854D-84E7-DDC7AD6BC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2022. 4. 30.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C9CC-08E8-234A-B8DE-5535E272D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F25DA7-FC70-6644-803C-E729321F8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6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EBFB0-AC96-D44E-B31F-30EBB6CF5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A8BA22-0DED-A44A-B9C7-CDC83C792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329012-03C0-5F41-B572-8191201D0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2022. 4. 30.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050D2B-8AD0-4344-8B4E-8662683FC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292FC8-687F-2849-9983-8EC67045C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7736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A944F-32BF-0D4D-9437-7BCE072F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7DF6E-127E-C945-9FA6-D9C67E731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0247B6-1798-3A4D-A6AB-67F201AB0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42AA23-EB49-5740-9DD7-D8F9AE2E2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2022. 4. 30.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8B6566-3428-3F44-A9F4-478005E9A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AB2AEB-92DA-6949-AE6F-0CB59D5C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35318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441FA-A765-6A47-A28C-8A00E87EA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4598E8-18D7-5B43-9489-3D9C409EA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323061-04A0-CA4F-90C0-E51412C0C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C5D27F-E548-4A4F-BB2C-39351812A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3A69FD-45CA-7345-A1CE-1ECA894AD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48C4F9-D214-1044-88C7-B474B3A63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2022. 4. 30.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0CA169-2251-8746-BAC2-A2286A91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CDA17F-D572-D347-B442-8D284DEC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34006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3D3A6-7F2E-B44C-9FA0-F490FC059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D6B165-A07C-6E48-82AB-692563E04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2022. 4. 30.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9ED5CB-114C-C146-8902-CB014ADF3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B878DB-E93B-3446-AFED-97D2AE692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4004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37443B-FA37-A84C-9CCC-12DF653EC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2022. 4. 30.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F0996F-3A04-6C4A-8836-C9412B570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85B268-D87C-4144-9147-B6ACDEC2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31335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0AD353-95CD-B241-A173-3E37CC250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710D05-F20C-FD4B-B85F-289220BA8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B75C23-8118-BA48-A0C6-4994431D5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80F080-27EF-AF4F-B3CC-85E0EF10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2022. 4. 30.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C7596C-BCA2-5E40-9ACA-CAA3637B8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4A91EF-ED8F-344F-A081-1D320A4B2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7450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05500-00CD-8149-9D36-3CDA04799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29AB21-F08E-B041-A1AB-7AFC6BFB90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8E48B-8255-DB4A-86E5-86A8A4353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E209B3-5B69-8049-ABC4-F4445C3BB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2022. 4. 30.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4D6CD2-9E0B-354D-A088-2B97B382D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1E4391-7610-DB4C-8690-66EE09F8A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889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862B93-3A94-6D4A-BB87-E2AF4E2E8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7ED5D2-6DF7-8845-B0AF-CDBEA5BC5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0C96A3-AD92-604B-935D-C6E66C7E5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C2325-EA9A-6C4A-AFAB-C3D928C1EEE8}" type="datetimeFigureOut">
              <a:rPr kumimoji="1" lang="ko-Kore-KR" altLang="en-US" smtClean="0"/>
              <a:t>2022. 4. 30.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AD6C83-1B15-3D4D-A9D0-FD50CD61B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A8A3DA-58EA-7348-9189-21A35224F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6470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E0F65-454C-F548-B8DC-E3FF22F3B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1493246"/>
          </a:xfrm>
        </p:spPr>
        <p:txBody>
          <a:bodyPr>
            <a:normAutofit/>
          </a:bodyPr>
          <a:lstStyle/>
          <a:p>
            <a:r>
              <a:rPr kumimoji="1" lang="en-US" altLang="ko-KR" sz="4000" dirty="0"/>
              <a:t>Transport Layer</a:t>
            </a:r>
            <a:endParaRPr kumimoji="1"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276216-644F-E34E-8C56-C6BD1A50D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4555"/>
            <a:ext cx="9144000" cy="1655762"/>
          </a:xfrm>
        </p:spPr>
        <p:txBody>
          <a:bodyPr/>
          <a:lstStyle/>
          <a:p>
            <a:r>
              <a:rPr kumimoji="1" lang="ko-KR" altLang="en-US" dirty="0"/>
              <a:t>발표자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JiYong</a:t>
            </a:r>
            <a:r>
              <a:rPr kumimoji="1" lang="en-US" altLang="ko-KR" dirty="0"/>
              <a:t> Kim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1230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8ECAE-61BB-0B45-9E1D-4BF84608A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ko-KR" altLang="en-US" dirty="0"/>
              <a:t>이상으로 발표 마치겠습니다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br>
              <a:rPr kumimoji="1" lang="en-US" altLang="ko-KR" dirty="0"/>
            </a:br>
            <a:r>
              <a:rPr kumimoji="1" lang="ko-KR" altLang="en-US" dirty="0"/>
              <a:t>감사합니다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3036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E0F65-454C-F548-B8DC-E3FF22F3B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856" y="320040"/>
            <a:ext cx="9144000" cy="1493246"/>
          </a:xfrm>
        </p:spPr>
        <p:txBody>
          <a:bodyPr>
            <a:normAutofit/>
          </a:bodyPr>
          <a:lstStyle/>
          <a:p>
            <a:r>
              <a:rPr kumimoji="1" lang="ko-KR" altLang="en-US" sz="4000" dirty="0"/>
              <a:t>목차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276216-644F-E34E-8C56-C6BD1A50D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4592" y="2601119"/>
            <a:ext cx="9144000" cy="1655762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" altLang="ko-Kore-KR" b="1" dirty="0"/>
              <a:t>Transports Layer </a:t>
            </a:r>
            <a:r>
              <a:rPr lang="ko-KR" altLang="en-US" b="1" dirty="0"/>
              <a:t>개요</a:t>
            </a:r>
            <a:endParaRPr lang="en-US" altLang="ko-KR" b="1" dirty="0"/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ko-KR" altLang="en-US" b="1" dirty="0"/>
              <a:t>다중화와 </a:t>
            </a:r>
            <a:r>
              <a:rPr lang="ko-KR" altLang="en-US" b="1" dirty="0" err="1"/>
              <a:t>역다중화</a:t>
            </a:r>
            <a:endParaRPr lang="en-US" altLang="ko-KR" b="1" dirty="0"/>
          </a:p>
          <a:p>
            <a:pPr marL="457200" indent="-457200" algn="l">
              <a:buAutoNum type="arabicPeriod"/>
            </a:pPr>
            <a:r>
              <a:rPr lang="en-US" altLang="ko-Kore-KR" b="1" dirty="0"/>
              <a:t>TCP UDP</a:t>
            </a:r>
          </a:p>
          <a:p>
            <a:pPr marL="457200" indent="-457200" algn="l">
              <a:buAutoNum type="arabicPeriod"/>
            </a:pPr>
            <a:endParaRPr lang="en" altLang="ko-Kore-KR" b="1" dirty="0"/>
          </a:p>
          <a:p>
            <a:pPr algn="l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7609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D60F515-3746-244C-AD60-5DCD1D22E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352" y="1104900"/>
            <a:ext cx="9525000" cy="4648200"/>
          </a:xfrm>
          <a:prstGeom prst="rect">
            <a:avLst/>
          </a:prstGeom>
        </p:spPr>
      </p:pic>
      <p:sp>
        <p:nvSpPr>
          <p:cNvPr id="5" name="오른쪽 화살표[R] 4">
            <a:extLst>
              <a:ext uri="{FF2B5EF4-FFF2-40B4-BE49-F238E27FC236}">
                <a16:creationId xmlns:a16="http://schemas.microsoft.com/office/drawing/2014/main" id="{B080873E-B3E2-364F-BC29-9BA319090880}"/>
              </a:ext>
            </a:extLst>
          </p:cNvPr>
          <p:cNvSpPr/>
          <p:nvPr/>
        </p:nvSpPr>
        <p:spPr>
          <a:xfrm rot="10800000">
            <a:off x="10143744" y="3349751"/>
            <a:ext cx="1341120" cy="40233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ysClr val="windowText" lastClr="0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43577B-E3C3-2045-BADE-C99751A1E3A7}"/>
              </a:ext>
            </a:extLst>
          </p:cNvPr>
          <p:cNvSpPr txBox="1"/>
          <p:nvPr/>
        </p:nvSpPr>
        <p:spPr>
          <a:xfrm>
            <a:off x="294156" y="443142"/>
            <a:ext cx="2680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Transport Layer </a:t>
            </a:r>
            <a:r>
              <a:rPr kumimoji="1" lang="ko-KR" altLang="en-US" dirty="0"/>
              <a:t>개요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64763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590DC9EF-B15B-8944-B7AE-306BEE5053C0}"/>
              </a:ext>
            </a:extLst>
          </p:cNvPr>
          <p:cNvSpPr txBox="1"/>
          <p:nvPr/>
        </p:nvSpPr>
        <p:spPr>
          <a:xfrm>
            <a:off x="294156" y="443142"/>
            <a:ext cx="2680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Transport Layer </a:t>
            </a:r>
            <a:r>
              <a:rPr kumimoji="1" lang="ko-KR" altLang="en-US" dirty="0"/>
              <a:t>개요</a:t>
            </a:r>
            <a:endParaRPr kumimoji="1" lang="ko-Kore-KR" altLang="en-US" dirty="0"/>
          </a:p>
        </p:txBody>
      </p:sp>
      <p:pic>
        <p:nvPicPr>
          <p:cNvPr id="6" name="그래픽 5" descr="컴퓨터 단색으로 채워진">
            <a:extLst>
              <a:ext uri="{FF2B5EF4-FFF2-40B4-BE49-F238E27FC236}">
                <a16:creationId xmlns:a16="http://schemas.microsoft.com/office/drawing/2014/main" id="{0471B63B-5A09-BB40-87E1-64E05B2AD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9299" y="4619118"/>
            <a:ext cx="914400" cy="914400"/>
          </a:xfrm>
          <a:prstGeom prst="rect">
            <a:avLst/>
          </a:prstGeom>
        </p:spPr>
      </p:pic>
      <p:pic>
        <p:nvPicPr>
          <p:cNvPr id="9" name="그래픽 8" descr="서버 윤곽선">
            <a:extLst>
              <a:ext uri="{FF2B5EF4-FFF2-40B4-BE49-F238E27FC236}">
                <a16:creationId xmlns:a16="http://schemas.microsoft.com/office/drawing/2014/main" id="{F611C62F-6F73-DE4A-B49D-67D94969A1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25928" y="4568965"/>
            <a:ext cx="914400" cy="914400"/>
          </a:xfrm>
          <a:prstGeom prst="rect">
            <a:avLst/>
          </a:prstGeom>
        </p:spPr>
      </p:pic>
      <p:pic>
        <p:nvPicPr>
          <p:cNvPr id="11" name="그래픽 10" descr="사용자 네트워크 단색으로 채워진">
            <a:extLst>
              <a:ext uri="{FF2B5EF4-FFF2-40B4-BE49-F238E27FC236}">
                <a16:creationId xmlns:a16="http://schemas.microsoft.com/office/drawing/2014/main" id="{F269231D-8961-9A4D-B4CA-C814576902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67540" y="1916979"/>
            <a:ext cx="2280249" cy="2280249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3EA11E65-6D1A-B646-8998-0BB487ED80BF}"/>
              </a:ext>
            </a:extLst>
          </p:cNvPr>
          <p:cNvSpPr/>
          <p:nvPr/>
        </p:nvSpPr>
        <p:spPr>
          <a:xfrm>
            <a:off x="2974848" y="627808"/>
            <a:ext cx="6065635" cy="48585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8B9F89-18B9-704E-B9DC-90C2A5CBBE80}"/>
              </a:ext>
            </a:extLst>
          </p:cNvPr>
          <p:cNvSpPr txBox="1"/>
          <p:nvPr/>
        </p:nvSpPr>
        <p:spPr>
          <a:xfrm>
            <a:off x="5488642" y="4870888"/>
            <a:ext cx="2680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Network</a:t>
            </a:r>
            <a:endParaRPr kumimoji="1" lang="ko-Kore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35526B1-3D9D-2C4B-A64E-D00B8A5C7703}"/>
              </a:ext>
            </a:extLst>
          </p:cNvPr>
          <p:cNvSpPr/>
          <p:nvPr/>
        </p:nvSpPr>
        <p:spPr>
          <a:xfrm>
            <a:off x="534838" y="3152955"/>
            <a:ext cx="2208362" cy="20872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9B79924-CD3A-7A45-A26A-31062302F187}"/>
              </a:ext>
            </a:extLst>
          </p:cNvPr>
          <p:cNvSpPr/>
          <p:nvPr/>
        </p:nvSpPr>
        <p:spPr>
          <a:xfrm rot="172227">
            <a:off x="9512813" y="3152954"/>
            <a:ext cx="2208362" cy="20872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5A24979-6CAB-8948-A594-AAB0E69358BD}"/>
              </a:ext>
            </a:extLst>
          </p:cNvPr>
          <p:cNvSpPr/>
          <p:nvPr/>
        </p:nvSpPr>
        <p:spPr>
          <a:xfrm>
            <a:off x="1027655" y="3711434"/>
            <a:ext cx="323287" cy="34920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45F364C-CB2A-B24D-8027-A6A8424853E4}"/>
              </a:ext>
            </a:extLst>
          </p:cNvPr>
          <p:cNvSpPr/>
          <p:nvPr/>
        </p:nvSpPr>
        <p:spPr>
          <a:xfrm>
            <a:off x="9807607" y="3711432"/>
            <a:ext cx="323287" cy="34920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FEA38B1-0AAB-3643-B439-1B7A9AE05275}"/>
              </a:ext>
            </a:extLst>
          </p:cNvPr>
          <p:cNvSpPr/>
          <p:nvPr/>
        </p:nvSpPr>
        <p:spPr>
          <a:xfrm>
            <a:off x="10978684" y="3711433"/>
            <a:ext cx="323287" cy="34920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FBBB45D-543A-2148-9341-42854A6780E7}"/>
              </a:ext>
            </a:extLst>
          </p:cNvPr>
          <p:cNvSpPr/>
          <p:nvPr/>
        </p:nvSpPr>
        <p:spPr>
          <a:xfrm>
            <a:off x="1843759" y="3711434"/>
            <a:ext cx="323287" cy="34920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1B38CA8-6426-CD41-BD43-502D1FF46C5A}"/>
              </a:ext>
            </a:extLst>
          </p:cNvPr>
          <p:cNvSpPr txBox="1"/>
          <p:nvPr/>
        </p:nvSpPr>
        <p:spPr>
          <a:xfrm>
            <a:off x="763353" y="4141154"/>
            <a:ext cx="78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prgA</a:t>
            </a:r>
            <a:endParaRPr kumimoji="1"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287CB6-99DC-8548-8C09-8750ED31432B}"/>
              </a:ext>
            </a:extLst>
          </p:cNvPr>
          <p:cNvSpPr txBox="1"/>
          <p:nvPr/>
        </p:nvSpPr>
        <p:spPr>
          <a:xfrm>
            <a:off x="1745463" y="4135558"/>
            <a:ext cx="78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prgB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3BF85B-4830-F143-B339-2001CCA4F9F9}"/>
              </a:ext>
            </a:extLst>
          </p:cNvPr>
          <p:cNvSpPr txBox="1"/>
          <p:nvPr/>
        </p:nvSpPr>
        <p:spPr>
          <a:xfrm>
            <a:off x="9701687" y="4195139"/>
            <a:ext cx="78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prgC</a:t>
            </a:r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6B07CA-1BCE-5B4C-A3B8-68EC30D81CAB}"/>
              </a:ext>
            </a:extLst>
          </p:cNvPr>
          <p:cNvSpPr txBox="1"/>
          <p:nvPr/>
        </p:nvSpPr>
        <p:spPr>
          <a:xfrm>
            <a:off x="10809023" y="4195139"/>
            <a:ext cx="78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prgD</a:t>
            </a:r>
            <a:endParaRPr kumimoji="1" lang="ko-Kore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59C8667-50A0-AE45-AF0C-10CB277D3920}"/>
              </a:ext>
            </a:extLst>
          </p:cNvPr>
          <p:cNvCxnSpPr>
            <a:cxnSpLocks/>
            <a:stCxn id="25" idx="0"/>
            <a:endCxn id="11" idx="1"/>
          </p:cNvCxnSpPr>
          <p:nvPr/>
        </p:nvCxnSpPr>
        <p:spPr>
          <a:xfrm flipV="1">
            <a:off x="1639019" y="3057104"/>
            <a:ext cx="3228521" cy="9585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CF38840-D94F-174F-B902-5C009B419629}"/>
              </a:ext>
            </a:extLst>
          </p:cNvPr>
          <p:cNvCxnSpPr>
            <a:cxnSpLocks/>
            <a:stCxn id="11" idx="3"/>
            <a:endCxn id="26" idx="0"/>
          </p:cNvCxnSpPr>
          <p:nvPr/>
        </p:nvCxnSpPr>
        <p:spPr>
          <a:xfrm>
            <a:off x="7147789" y="3057104"/>
            <a:ext cx="3521468" cy="9715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94660E47-30E5-7845-80ED-4C27BD0C290D}"/>
              </a:ext>
            </a:extLst>
          </p:cNvPr>
          <p:cNvCxnSpPr>
            <a:stCxn id="30" idx="0"/>
            <a:endCxn id="25" idx="0"/>
          </p:cNvCxnSpPr>
          <p:nvPr/>
        </p:nvCxnSpPr>
        <p:spPr>
          <a:xfrm flipH="1" flipV="1">
            <a:off x="1639019" y="3152955"/>
            <a:ext cx="366384" cy="5584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965F6CA-1E9C-B84A-80D8-673D54609403}"/>
              </a:ext>
            </a:extLst>
          </p:cNvPr>
          <p:cNvCxnSpPr>
            <a:stCxn id="26" idx="0"/>
            <a:endCxn id="28" idx="0"/>
          </p:cNvCxnSpPr>
          <p:nvPr/>
        </p:nvCxnSpPr>
        <p:spPr>
          <a:xfrm flipH="1">
            <a:off x="9969251" y="3154263"/>
            <a:ext cx="700006" cy="5571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50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590DC9EF-B15B-8944-B7AE-306BEE5053C0}"/>
              </a:ext>
            </a:extLst>
          </p:cNvPr>
          <p:cNvSpPr txBox="1"/>
          <p:nvPr/>
        </p:nvSpPr>
        <p:spPr>
          <a:xfrm>
            <a:off x="294156" y="443142"/>
            <a:ext cx="2680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Transport Layer </a:t>
            </a:r>
            <a:r>
              <a:rPr kumimoji="1" lang="ko-KR" altLang="en-US" dirty="0"/>
              <a:t>개요</a:t>
            </a:r>
            <a:endParaRPr kumimoji="1" lang="ko-Kore-KR" altLang="en-US" dirty="0"/>
          </a:p>
        </p:txBody>
      </p:sp>
      <p:pic>
        <p:nvPicPr>
          <p:cNvPr id="6" name="그래픽 5" descr="컴퓨터 단색으로 채워진">
            <a:extLst>
              <a:ext uri="{FF2B5EF4-FFF2-40B4-BE49-F238E27FC236}">
                <a16:creationId xmlns:a16="http://schemas.microsoft.com/office/drawing/2014/main" id="{0471B63B-5A09-BB40-87E1-64E05B2AD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9299" y="4619118"/>
            <a:ext cx="914400" cy="914400"/>
          </a:xfrm>
          <a:prstGeom prst="rect">
            <a:avLst/>
          </a:prstGeom>
        </p:spPr>
      </p:pic>
      <p:pic>
        <p:nvPicPr>
          <p:cNvPr id="9" name="그래픽 8" descr="서버 윤곽선">
            <a:extLst>
              <a:ext uri="{FF2B5EF4-FFF2-40B4-BE49-F238E27FC236}">
                <a16:creationId xmlns:a16="http://schemas.microsoft.com/office/drawing/2014/main" id="{F611C62F-6F73-DE4A-B49D-67D94969A1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25928" y="4568965"/>
            <a:ext cx="914400" cy="914400"/>
          </a:xfrm>
          <a:prstGeom prst="rect">
            <a:avLst/>
          </a:prstGeom>
        </p:spPr>
      </p:pic>
      <p:pic>
        <p:nvPicPr>
          <p:cNvPr id="11" name="그래픽 10" descr="사용자 네트워크 단색으로 채워진">
            <a:extLst>
              <a:ext uri="{FF2B5EF4-FFF2-40B4-BE49-F238E27FC236}">
                <a16:creationId xmlns:a16="http://schemas.microsoft.com/office/drawing/2014/main" id="{F269231D-8961-9A4D-B4CA-C814576902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67540" y="1916979"/>
            <a:ext cx="2280249" cy="2280249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3EA11E65-6D1A-B646-8998-0BB487ED80BF}"/>
              </a:ext>
            </a:extLst>
          </p:cNvPr>
          <p:cNvSpPr/>
          <p:nvPr/>
        </p:nvSpPr>
        <p:spPr>
          <a:xfrm>
            <a:off x="2974848" y="627808"/>
            <a:ext cx="6065635" cy="48585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8B9F89-18B9-704E-B9DC-90C2A5CBBE80}"/>
              </a:ext>
            </a:extLst>
          </p:cNvPr>
          <p:cNvSpPr txBox="1"/>
          <p:nvPr/>
        </p:nvSpPr>
        <p:spPr>
          <a:xfrm>
            <a:off x="5488642" y="4870888"/>
            <a:ext cx="2680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Network</a:t>
            </a:r>
            <a:endParaRPr kumimoji="1" lang="ko-Kore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35526B1-3D9D-2C4B-A64E-D00B8A5C7703}"/>
              </a:ext>
            </a:extLst>
          </p:cNvPr>
          <p:cNvSpPr/>
          <p:nvPr/>
        </p:nvSpPr>
        <p:spPr>
          <a:xfrm>
            <a:off x="534838" y="3152955"/>
            <a:ext cx="2208362" cy="20872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9B79924-CD3A-7A45-A26A-31062302F187}"/>
              </a:ext>
            </a:extLst>
          </p:cNvPr>
          <p:cNvSpPr/>
          <p:nvPr/>
        </p:nvSpPr>
        <p:spPr>
          <a:xfrm rot="172227">
            <a:off x="9512813" y="3152954"/>
            <a:ext cx="2208362" cy="20872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5A24979-6CAB-8948-A594-AAB0E69358BD}"/>
              </a:ext>
            </a:extLst>
          </p:cNvPr>
          <p:cNvSpPr/>
          <p:nvPr/>
        </p:nvSpPr>
        <p:spPr>
          <a:xfrm>
            <a:off x="1027655" y="3711434"/>
            <a:ext cx="323287" cy="34920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45F364C-CB2A-B24D-8027-A6A8424853E4}"/>
              </a:ext>
            </a:extLst>
          </p:cNvPr>
          <p:cNvSpPr/>
          <p:nvPr/>
        </p:nvSpPr>
        <p:spPr>
          <a:xfrm>
            <a:off x="9807607" y="3711432"/>
            <a:ext cx="323287" cy="34920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FEA38B1-0AAB-3643-B439-1B7A9AE05275}"/>
              </a:ext>
            </a:extLst>
          </p:cNvPr>
          <p:cNvSpPr/>
          <p:nvPr/>
        </p:nvSpPr>
        <p:spPr>
          <a:xfrm>
            <a:off x="10978684" y="3711433"/>
            <a:ext cx="323287" cy="34920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FBBB45D-543A-2148-9341-42854A6780E7}"/>
              </a:ext>
            </a:extLst>
          </p:cNvPr>
          <p:cNvSpPr/>
          <p:nvPr/>
        </p:nvSpPr>
        <p:spPr>
          <a:xfrm>
            <a:off x="1843759" y="3711434"/>
            <a:ext cx="323287" cy="34920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1B38CA8-6426-CD41-BD43-502D1FF46C5A}"/>
              </a:ext>
            </a:extLst>
          </p:cNvPr>
          <p:cNvSpPr txBox="1"/>
          <p:nvPr/>
        </p:nvSpPr>
        <p:spPr>
          <a:xfrm>
            <a:off x="763353" y="4141154"/>
            <a:ext cx="78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prgA</a:t>
            </a:r>
            <a:endParaRPr kumimoji="1"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287CB6-99DC-8548-8C09-8750ED31432B}"/>
              </a:ext>
            </a:extLst>
          </p:cNvPr>
          <p:cNvSpPr txBox="1"/>
          <p:nvPr/>
        </p:nvSpPr>
        <p:spPr>
          <a:xfrm>
            <a:off x="1745463" y="4135558"/>
            <a:ext cx="78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prgB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3BF85B-4830-F143-B339-2001CCA4F9F9}"/>
              </a:ext>
            </a:extLst>
          </p:cNvPr>
          <p:cNvSpPr txBox="1"/>
          <p:nvPr/>
        </p:nvSpPr>
        <p:spPr>
          <a:xfrm>
            <a:off x="9701687" y="4195139"/>
            <a:ext cx="78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prgC</a:t>
            </a:r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6B07CA-1BCE-5B4C-A3B8-68EC30D81CAB}"/>
              </a:ext>
            </a:extLst>
          </p:cNvPr>
          <p:cNvSpPr txBox="1"/>
          <p:nvPr/>
        </p:nvSpPr>
        <p:spPr>
          <a:xfrm>
            <a:off x="10809023" y="4195139"/>
            <a:ext cx="78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prgD</a:t>
            </a:r>
            <a:endParaRPr kumimoji="1" lang="ko-Kore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59C8667-50A0-AE45-AF0C-10CB277D3920}"/>
              </a:ext>
            </a:extLst>
          </p:cNvPr>
          <p:cNvCxnSpPr>
            <a:cxnSpLocks/>
            <a:stCxn id="25" idx="0"/>
            <a:endCxn id="11" idx="1"/>
          </p:cNvCxnSpPr>
          <p:nvPr/>
        </p:nvCxnSpPr>
        <p:spPr>
          <a:xfrm flipV="1">
            <a:off x="1639019" y="3057104"/>
            <a:ext cx="3228521" cy="9585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CF38840-D94F-174F-B902-5C009B419629}"/>
              </a:ext>
            </a:extLst>
          </p:cNvPr>
          <p:cNvCxnSpPr>
            <a:cxnSpLocks/>
            <a:stCxn id="11" idx="3"/>
            <a:endCxn id="26" idx="0"/>
          </p:cNvCxnSpPr>
          <p:nvPr/>
        </p:nvCxnSpPr>
        <p:spPr>
          <a:xfrm>
            <a:off x="7147789" y="3057104"/>
            <a:ext cx="3521468" cy="9715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94660E47-30E5-7845-80ED-4C27BD0C290D}"/>
              </a:ext>
            </a:extLst>
          </p:cNvPr>
          <p:cNvCxnSpPr>
            <a:stCxn id="30" idx="0"/>
            <a:endCxn id="25" idx="0"/>
          </p:cNvCxnSpPr>
          <p:nvPr/>
        </p:nvCxnSpPr>
        <p:spPr>
          <a:xfrm flipH="1" flipV="1">
            <a:off x="1639019" y="3152955"/>
            <a:ext cx="366384" cy="5584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965F6CA-1E9C-B84A-80D8-673D54609403}"/>
              </a:ext>
            </a:extLst>
          </p:cNvPr>
          <p:cNvCxnSpPr>
            <a:stCxn id="26" idx="0"/>
            <a:endCxn id="28" idx="0"/>
          </p:cNvCxnSpPr>
          <p:nvPr/>
        </p:nvCxnSpPr>
        <p:spPr>
          <a:xfrm flipH="1">
            <a:off x="9969251" y="3154263"/>
            <a:ext cx="700006" cy="5571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ABB14ED2-3B22-DD4B-80DC-34C90A46A5AE}"/>
              </a:ext>
            </a:extLst>
          </p:cNvPr>
          <p:cNvSpPr/>
          <p:nvPr/>
        </p:nvSpPr>
        <p:spPr>
          <a:xfrm>
            <a:off x="1404672" y="2908776"/>
            <a:ext cx="550944" cy="54010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6EE87035-CEE7-2B43-A023-D890B86FAD83}"/>
              </a:ext>
            </a:extLst>
          </p:cNvPr>
          <p:cNvSpPr/>
          <p:nvPr/>
        </p:nvSpPr>
        <p:spPr>
          <a:xfrm>
            <a:off x="10346554" y="2864548"/>
            <a:ext cx="550944" cy="54010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89C431-E970-D74E-8F19-7ED2A41525F9}"/>
              </a:ext>
            </a:extLst>
          </p:cNvPr>
          <p:cNvSpPr txBox="1"/>
          <p:nvPr/>
        </p:nvSpPr>
        <p:spPr>
          <a:xfrm>
            <a:off x="1198928" y="2492554"/>
            <a:ext cx="2680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요부분</a:t>
            </a:r>
            <a:r>
              <a:rPr kumimoji="1" lang="en-US" altLang="ko-KR" dirty="0"/>
              <a:t>!!</a:t>
            </a:r>
            <a:endParaRPr kumimoji="1" lang="ko-Kore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0B26D78-8431-344B-9675-B823583A4345}"/>
              </a:ext>
            </a:extLst>
          </p:cNvPr>
          <p:cNvSpPr txBox="1"/>
          <p:nvPr/>
        </p:nvSpPr>
        <p:spPr>
          <a:xfrm>
            <a:off x="10216061" y="2438029"/>
            <a:ext cx="2680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요부분</a:t>
            </a:r>
            <a:r>
              <a:rPr kumimoji="1" lang="en-US" altLang="ko-KR" dirty="0"/>
              <a:t>!!</a:t>
            </a:r>
            <a:endParaRPr kumimoji="1" lang="ko-Kore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538A74-E29D-DB49-A255-EC5BC8E58094}"/>
              </a:ext>
            </a:extLst>
          </p:cNvPr>
          <p:cNvSpPr txBox="1"/>
          <p:nvPr/>
        </p:nvSpPr>
        <p:spPr>
          <a:xfrm>
            <a:off x="1198928" y="5523788"/>
            <a:ext cx="2680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Host A</a:t>
            </a:r>
            <a:endParaRPr kumimoji="1" lang="ko-Kore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B9A2CB-BB82-564A-8C89-334F24701D65}"/>
              </a:ext>
            </a:extLst>
          </p:cNvPr>
          <p:cNvSpPr txBox="1"/>
          <p:nvPr/>
        </p:nvSpPr>
        <p:spPr>
          <a:xfrm>
            <a:off x="10258079" y="5620926"/>
            <a:ext cx="2680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Host B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59291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590DC9EF-B15B-8944-B7AE-306BEE5053C0}"/>
              </a:ext>
            </a:extLst>
          </p:cNvPr>
          <p:cNvSpPr txBox="1"/>
          <p:nvPr/>
        </p:nvSpPr>
        <p:spPr>
          <a:xfrm>
            <a:off x="294156" y="443142"/>
            <a:ext cx="2680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다중화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역다중화</a:t>
            </a:r>
            <a:endParaRPr kumimoji="1" lang="ko-Kore-KR" altLang="en-US" dirty="0"/>
          </a:p>
        </p:txBody>
      </p:sp>
      <p:pic>
        <p:nvPicPr>
          <p:cNvPr id="6" name="그래픽 5" descr="컴퓨터 단색으로 채워진">
            <a:extLst>
              <a:ext uri="{FF2B5EF4-FFF2-40B4-BE49-F238E27FC236}">
                <a16:creationId xmlns:a16="http://schemas.microsoft.com/office/drawing/2014/main" id="{0471B63B-5A09-BB40-87E1-64E05B2AD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9299" y="4619118"/>
            <a:ext cx="914400" cy="914400"/>
          </a:xfrm>
          <a:prstGeom prst="rect">
            <a:avLst/>
          </a:prstGeom>
        </p:spPr>
      </p:pic>
      <p:pic>
        <p:nvPicPr>
          <p:cNvPr id="9" name="그래픽 8" descr="서버 윤곽선">
            <a:extLst>
              <a:ext uri="{FF2B5EF4-FFF2-40B4-BE49-F238E27FC236}">
                <a16:creationId xmlns:a16="http://schemas.microsoft.com/office/drawing/2014/main" id="{F611C62F-6F73-DE4A-B49D-67D94969A1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25928" y="4568965"/>
            <a:ext cx="914400" cy="914400"/>
          </a:xfrm>
          <a:prstGeom prst="rect">
            <a:avLst/>
          </a:prstGeom>
        </p:spPr>
      </p:pic>
      <p:pic>
        <p:nvPicPr>
          <p:cNvPr id="11" name="그래픽 10" descr="사용자 네트워크 단색으로 채워진">
            <a:extLst>
              <a:ext uri="{FF2B5EF4-FFF2-40B4-BE49-F238E27FC236}">
                <a16:creationId xmlns:a16="http://schemas.microsoft.com/office/drawing/2014/main" id="{F269231D-8961-9A4D-B4CA-C814576902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67540" y="1916979"/>
            <a:ext cx="2280249" cy="2280249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3EA11E65-6D1A-B646-8998-0BB487ED80BF}"/>
              </a:ext>
            </a:extLst>
          </p:cNvPr>
          <p:cNvSpPr/>
          <p:nvPr/>
        </p:nvSpPr>
        <p:spPr>
          <a:xfrm>
            <a:off x="2974848" y="627808"/>
            <a:ext cx="6065635" cy="48585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8B9F89-18B9-704E-B9DC-90C2A5CBBE80}"/>
              </a:ext>
            </a:extLst>
          </p:cNvPr>
          <p:cNvSpPr txBox="1"/>
          <p:nvPr/>
        </p:nvSpPr>
        <p:spPr>
          <a:xfrm>
            <a:off x="5488642" y="4870888"/>
            <a:ext cx="2680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Network</a:t>
            </a:r>
            <a:endParaRPr kumimoji="1" lang="ko-Kore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35526B1-3D9D-2C4B-A64E-D00B8A5C7703}"/>
              </a:ext>
            </a:extLst>
          </p:cNvPr>
          <p:cNvSpPr/>
          <p:nvPr/>
        </p:nvSpPr>
        <p:spPr>
          <a:xfrm>
            <a:off x="534838" y="3152955"/>
            <a:ext cx="2208362" cy="20872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9B79924-CD3A-7A45-A26A-31062302F187}"/>
              </a:ext>
            </a:extLst>
          </p:cNvPr>
          <p:cNvSpPr/>
          <p:nvPr/>
        </p:nvSpPr>
        <p:spPr>
          <a:xfrm rot="172227">
            <a:off x="9512813" y="3152954"/>
            <a:ext cx="2208362" cy="20872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5A24979-6CAB-8948-A594-AAB0E69358BD}"/>
              </a:ext>
            </a:extLst>
          </p:cNvPr>
          <p:cNvSpPr/>
          <p:nvPr/>
        </p:nvSpPr>
        <p:spPr>
          <a:xfrm>
            <a:off x="1027655" y="3711434"/>
            <a:ext cx="323287" cy="34920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45F364C-CB2A-B24D-8027-A6A8424853E4}"/>
              </a:ext>
            </a:extLst>
          </p:cNvPr>
          <p:cNvSpPr/>
          <p:nvPr/>
        </p:nvSpPr>
        <p:spPr>
          <a:xfrm>
            <a:off x="9807607" y="3711432"/>
            <a:ext cx="323287" cy="34920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FEA38B1-0AAB-3643-B439-1B7A9AE05275}"/>
              </a:ext>
            </a:extLst>
          </p:cNvPr>
          <p:cNvSpPr/>
          <p:nvPr/>
        </p:nvSpPr>
        <p:spPr>
          <a:xfrm>
            <a:off x="10978684" y="3711433"/>
            <a:ext cx="323287" cy="34920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FBBB45D-543A-2148-9341-42854A6780E7}"/>
              </a:ext>
            </a:extLst>
          </p:cNvPr>
          <p:cNvSpPr/>
          <p:nvPr/>
        </p:nvSpPr>
        <p:spPr>
          <a:xfrm>
            <a:off x="1843759" y="3711434"/>
            <a:ext cx="323287" cy="34920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1B38CA8-6426-CD41-BD43-502D1FF46C5A}"/>
              </a:ext>
            </a:extLst>
          </p:cNvPr>
          <p:cNvSpPr txBox="1"/>
          <p:nvPr/>
        </p:nvSpPr>
        <p:spPr>
          <a:xfrm>
            <a:off x="763353" y="4141154"/>
            <a:ext cx="78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prgA</a:t>
            </a:r>
            <a:endParaRPr kumimoji="1"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287CB6-99DC-8548-8C09-8750ED31432B}"/>
              </a:ext>
            </a:extLst>
          </p:cNvPr>
          <p:cNvSpPr txBox="1"/>
          <p:nvPr/>
        </p:nvSpPr>
        <p:spPr>
          <a:xfrm>
            <a:off x="1745463" y="4135558"/>
            <a:ext cx="78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prgB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3BF85B-4830-F143-B339-2001CCA4F9F9}"/>
              </a:ext>
            </a:extLst>
          </p:cNvPr>
          <p:cNvSpPr txBox="1"/>
          <p:nvPr/>
        </p:nvSpPr>
        <p:spPr>
          <a:xfrm>
            <a:off x="9701687" y="4195139"/>
            <a:ext cx="78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prgC</a:t>
            </a:r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6B07CA-1BCE-5B4C-A3B8-68EC30D81CAB}"/>
              </a:ext>
            </a:extLst>
          </p:cNvPr>
          <p:cNvSpPr txBox="1"/>
          <p:nvPr/>
        </p:nvSpPr>
        <p:spPr>
          <a:xfrm>
            <a:off x="10809023" y="4195139"/>
            <a:ext cx="78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prgD</a:t>
            </a:r>
            <a:endParaRPr kumimoji="1" lang="ko-Kore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59C8667-50A0-AE45-AF0C-10CB277D3920}"/>
              </a:ext>
            </a:extLst>
          </p:cNvPr>
          <p:cNvCxnSpPr>
            <a:cxnSpLocks/>
            <a:stCxn id="25" idx="0"/>
            <a:endCxn id="11" idx="1"/>
          </p:cNvCxnSpPr>
          <p:nvPr/>
        </p:nvCxnSpPr>
        <p:spPr>
          <a:xfrm flipV="1">
            <a:off x="1639019" y="3057104"/>
            <a:ext cx="3228521" cy="9585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CF38840-D94F-174F-B902-5C009B419629}"/>
              </a:ext>
            </a:extLst>
          </p:cNvPr>
          <p:cNvCxnSpPr>
            <a:cxnSpLocks/>
            <a:stCxn id="11" idx="3"/>
            <a:endCxn id="26" idx="0"/>
          </p:cNvCxnSpPr>
          <p:nvPr/>
        </p:nvCxnSpPr>
        <p:spPr>
          <a:xfrm>
            <a:off x="7147789" y="3057104"/>
            <a:ext cx="3521468" cy="9715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94660E47-30E5-7845-80ED-4C27BD0C290D}"/>
              </a:ext>
            </a:extLst>
          </p:cNvPr>
          <p:cNvCxnSpPr>
            <a:stCxn id="30" idx="0"/>
            <a:endCxn id="25" idx="0"/>
          </p:cNvCxnSpPr>
          <p:nvPr/>
        </p:nvCxnSpPr>
        <p:spPr>
          <a:xfrm flipH="1" flipV="1">
            <a:off x="1639019" y="3152955"/>
            <a:ext cx="366384" cy="5584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965F6CA-1E9C-B84A-80D8-673D54609403}"/>
              </a:ext>
            </a:extLst>
          </p:cNvPr>
          <p:cNvCxnSpPr>
            <a:stCxn id="26" idx="0"/>
            <a:endCxn id="28" idx="0"/>
          </p:cNvCxnSpPr>
          <p:nvPr/>
        </p:nvCxnSpPr>
        <p:spPr>
          <a:xfrm flipH="1">
            <a:off x="9969251" y="3154263"/>
            <a:ext cx="700006" cy="5571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ABB14ED2-3B22-DD4B-80DC-34C90A46A5AE}"/>
              </a:ext>
            </a:extLst>
          </p:cNvPr>
          <p:cNvSpPr/>
          <p:nvPr/>
        </p:nvSpPr>
        <p:spPr>
          <a:xfrm>
            <a:off x="1404672" y="2908776"/>
            <a:ext cx="550944" cy="54010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6EE87035-CEE7-2B43-A023-D890B86FAD83}"/>
              </a:ext>
            </a:extLst>
          </p:cNvPr>
          <p:cNvSpPr/>
          <p:nvPr/>
        </p:nvSpPr>
        <p:spPr>
          <a:xfrm>
            <a:off x="10346554" y="2864548"/>
            <a:ext cx="550944" cy="54010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89C431-E970-D74E-8F19-7ED2A41525F9}"/>
              </a:ext>
            </a:extLst>
          </p:cNvPr>
          <p:cNvSpPr txBox="1"/>
          <p:nvPr/>
        </p:nvSpPr>
        <p:spPr>
          <a:xfrm>
            <a:off x="1198928" y="2492554"/>
            <a:ext cx="2680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ore-KR" altLang="en-US" dirty="0"/>
              <a:t>다중화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DE93CD-4A33-1C40-997C-E11D08B8B987}"/>
              </a:ext>
            </a:extLst>
          </p:cNvPr>
          <p:cNvSpPr txBox="1"/>
          <p:nvPr/>
        </p:nvSpPr>
        <p:spPr>
          <a:xfrm>
            <a:off x="10071824" y="2461903"/>
            <a:ext cx="2680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역</a:t>
            </a:r>
            <a:r>
              <a:rPr kumimoji="1" lang="ko-Kore-KR" altLang="en-US" dirty="0"/>
              <a:t>다중화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54368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DA6DA9F-9296-3A49-B0E4-485A4E9B68C1}"/>
              </a:ext>
            </a:extLst>
          </p:cNvPr>
          <p:cNvSpPr txBox="1"/>
          <p:nvPr/>
        </p:nvSpPr>
        <p:spPr>
          <a:xfrm>
            <a:off x="293298" y="267922"/>
            <a:ext cx="345344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 dirty="0"/>
              <a:t>TCP</a:t>
            </a:r>
          </a:p>
          <a:p>
            <a:r>
              <a:rPr lang="en" altLang="ko-Kore-KR" b="1" dirty="0"/>
              <a:t>&lt; Transmission Control Protocol&gt;</a:t>
            </a:r>
            <a:endParaRPr kumimoji="1" lang="ko-Kore-KR" altLang="en-US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C53382-D70C-2044-B75F-593C5D6973F6}"/>
              </a:ext>
            </a:extLst>
          </p:cNvPr>
          <p:cNvSpPr txBox="1"/>
          <p:nvPr/>
        </p:nvSpPr>
        <p:spPr>
          <a:xfrm>
            <a:off x="1253706" y="1780243"/>
            <a:ext cx="86321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신뢰성 </a:t>
            </a:r>
            <a:r>
              <a:rPr lang="en-US" altLang="ko-KR" b="1" dirty="0"/>
              <a:t>(</a:t>
            </a:r>
            <a:r>
              <a:rPr lang="en" altLang="ko-Kore-KR" b="1" dirty="0"/>
              <a:t>Reliable)</a:t>
            </a:r>
            <a:br>
              <a:rPr lang="en" altLang="ko-Kore-KR" b="1" dirty="0"/>
            </a:br>
            <a:endParaRPr lang="en" altLang="ko-Kore-KR" dirty="0"/>
          </a:p>
          <a:p>
            <a:r>
              <a:rPr lang="ko-KR" altLang="en-US" dirty="0"/>
              <a:t>패킷 손실</a:t>
            </a:r>
            <a:r>
              <a:rPr lang="en-US" altLang="ko-KR" dirty="0"/>
              <a:t>, </a:t>
            </a:r>
            <a:r>
              <a:rPr lang="ko-KR" altLang="en-US" dirty="0"/>
              <a:t>중복</a:t>
            </a:r>
            <a:r>
              <a:rPr lang="en-US" altLang="ko-KR" dirty="0"/>
              <a:t>, </a:t>
            </a:r>
            <a:r>
              <a:rPr lang="ko-KR" altLang="en-US" dirty="0" err="1"/>
              <a:t>순서바뀜</a:t>
            </a:r>
            <a:r>
              <a:rPr lang="ko-KR" altLang="en-US" dirty="0"/>
              <a:t> 등이 없도록 보장</a:t>
            </a:r>
            <a:br>
              <a:rPr lang="en-US" altLang="ko-KR" dirty="0"/>
            </a:br>
            <a:endParaRPr lang="ko-KR" altLang="en-US" dirty="0"/>
          </a:p>
          <a:p>
            <a:r>
              <a:rPr lang="en" altLang="ko-Kore-KR" dirty="0"/>
              <a:t>TCP </a:t>
            </a:r>
            <a:r>
              <a:rPr lang="ko-KR" altLang="en-US" dirty="0" err="1"/>
              <a:t>하위계층인</a:t>
            </a:r>
            <a:r>
              <a:rPr lang="ko-KR" altLang="en-US" dirty="0"/>
              <a:t> </a:t>
            </a:r>
            <a:r>
              <a:rPr lang="en" altLang="ko-Kore-KR" dirty="0"/>
              <a:t>IP </a:t>
            </a:r>
            <a:r>
              <a:rPr lang="ko-KR" altLang="en-US" dirty="0"/>
              <a:t>계층의 신뢰성 없는 서비스에 대해 다방면으로 신뢰성을 제공</a:t>
            </a:r>
            <a:br>
              <a:rPr lang="ko-KR" altLang="en-US" dirty="0"/>
            </a:br>
            <a:endParaRPr lang="ko-KR" altLang="en-US" dirty="0"/>
          </a:p>
          <a:p>
            <a:r>
              <a:rPr lang="ko-KR" altLang="en-US" b="1" dirty="0" err="1"/>
              <a:t>연결지향적</a:t>
            </a:r>
            <a:r>
              <a:rPr lang="ko-KR" altLang="en-US" b="1" dirty="0"/>
              <a:t> </a:t>
            </a:r>
            <a:r>
              <a:rPr lang="en-US" altLang="ko-KR" b="1" dirty="0"/>
              <a:t>(</a:t>
            </a:r>
            <a:r>
              <a:rPr lang="en" altLang="ko-Kore-KR" b="1" dirty="0"/>
              <a:t>Connection-oriented) </a:t>
            </a:r>
            <a:r>
              <a:rPr lang="en" altLang="ko-Kore-KR" dirty="0"/>
              <a:t>                                       </a:t>
            </a:r>
          </a:p>
          <a:p>
            <a:endParaRPr lang="en" altLang="ko-KR" dirty="0"/>
          </a:p>
          <a:p>
            <a:r>
              <a:rPr lang="ko-KR" altLang="en-US" dirty="0"/>
              <a:t>연결 관리를 위한 </a:t>
            </a:r>
            <a:r>
              <a:rPr lang="ko-KR" altLang="en-US" dirty="0" err="1"/>
              <a:t>연결설정</a:t>
            </a:r>
            <a:r>
              <a:rPr lang="ko-KR" altLang="en-US" dirty="0"/>
              <a:t> 및 </a:t>
            </a:r>
            <a:r>
              <a:rPr lang="ko-KR" altLang="en-US" dirty="0" err="1"/>
              <a:t>연결해제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양단간 어플리케이션</a:t>
            </a:r>
            <a:r>
              <a:rPr lang="en-US" altLang="ko-KR" dirty="0"/>
              <a:t>/</a:t>
            </a:r>
            <a:r>
              <a:rPr lang="ko-KR" altLang="en-US" dirty="0"/>
              <a:t>프로세스는 </a:t>
            </a:r>
            <a:r>
              <a:rPr lang="en" altLang="ko-Kore-KR" dirty="0"/>
              <a:t>TCP</a:t>
            </a:r>
            <a:r>
              <a:rPr lang="ko-KR" altLang="en-US" dirty="0"/>
              <a:t>가 제공하는 연결성 회선을 통하여 서로 통신</a:t>
            </a:r>
          </a:p>
        </p:txBody>
      </p:sp>
    </p:spTree>
    <p:extLst>
      <p:ext uri="{BB962C8B-B14F-4D97-AF65-F5344CB8AC3E}">
        <p14:creationId xmlns:p14="http://schemas.microsoft.com/office/powerpoint/2010/main" val="3816135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3E2CC342-6003-CE42-9D52-B788298E33C6}"/>
              </a:ext>
            </a:extLst>
          </p:cNvPr>
          <p:cNvSpPr txBox="1"/>
          <p:nvPr/>
        </p:nvSpPr>
        <p:spPr>
          <a:xfrm>
            <a:off x="0" y="181658"/>
            <a:ext cx="345344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 dirty="0"/>
              <a:t>UDP</a:t>
            </a:r>
          </a:p>
          <a:p>
            <a:pPr algn="ctr"/>
            <a:r>
              <a:rPr lang="en" altLang="ko-Kore-KR" b="1" dirty="0"/>
              <a:t>&lt; User Datagram Protocol&gt;</a:t>
            </a:r>
            <a:endParaRPr kumimoji="1" lang="ko-Kore-KR" altLang="en-US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CA386D-8444-6E47-836D-72E0FD13FA47}"/>
              </a:ext>
            </a:extLst>
          </p:cNvPr>
          <p:cNvSpPr txBox="1"/>
          <p:nvPr/>
        </p:nvSpPr>
        <p:spPr>
          <a:xfrm>
            <a:off x="293298" y="981877"/>
            <a:ext cx="120367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 </a:t>
            </a:r>
            <a:r>
              <a:rPr lang="ko-KR" altLang="en-US" b="1" dirty="0"/>
              <a:t>신뢰성이 낮은 프로토콜</a:t>
            </a:r>
            <a:r>
              <a:rPr lang="ko-KR" altLang="en-US" dirty="0"/>
              <a:t>로써 완전성을 보증하지 않으나</a:t>
            </a:r>
            <a:r>
              <a:rPr lang="en-US" altLang="ko-KR" dirty="0"/>
              <a:t>,  </a:t>
            </a:r>
          </a:p>
          <a:p>
            <a:r>
              <a:rPr lang="en-US" altLang="ko-KR" dirty="0"/>
              <a:t>- </a:t>
            </a:r>
            <a:r>
              <a:rPr lang="ko-KR" altLang="en-US" dirty="0" err="1"/>
              <a:t>가상회선을</a:t>
            </a:r>
            <a:r>
              <a:rPr lang="ko-KR" altLang="en-US" dirty="0"/>
              <a:t> 굳이 확립할 필요가 없고 유연하며 효율적 응용의 데이터 전송에 사용</a:t>
            </a:r>
          </a:p>
          <a:p>
            <a:r>
              <a:rPr lang="ko-KR" altLang="en-US" dirty="0"/>
              <a:t> </a:t>
            </a:r>
          </a:p>
          <a:p>
            <a:r>
              <a:rPr lang="en-US" altLang="ko-KR" b="1" dirty="0"/>
              <a:t>1. </a:t>
            </a:r>
            <a:r>
              <a:rPr lang="ko-KR" altLang="en-US" b="1" dirty="0" err="1"/>
              <a:t>비연결성이고</a:t>
            </a:r>
            <a:r>
              <a:rPr lang="en-US" altLang="ko-KR" b="1" dirty="0"/>
              <a:t>, </a:t>
            </a:r>
            <a:r>
              <a:rPr lang="ko-KR" altLang="en-US" b="1" dirty="0"/>
              <a:t>신뢰성이 없으며</a:t>
            </a:r>
            <a:r>
              <a:rPr lang="en-US" altLang="ko-KR" b="1" dirty="0"/>
              <a:t>, </a:t>
            </a:r>
            <a:r>
              <a:rPr lang="ko-KR" altLang="en-US" b="1" dirty="0" err="1"/>
              <a:t>순서화되지</a:t>
            </a:r>
            <a:r>
              <a:rPr lang="ko-KR" altLang="en-US" b="1" dirty="0"/>
              <a:t> 않은 </a:t>
            </a:r>
            <a:r>
              <a:rPr lang="en" altLang="ko-Kore-KR" b="1" dirty="0"/>
              <a:t>Datagram </a:t>
            </a:r>
            <a:r>
              <a:rPr lang="ko-KR" altLang="en-US" b="1" dirty="0"/>
              <a:t>서비스 제공 </a:t>
            </a:r>
            <a:endParaRPr lang="ko-KR" altLang="en-US" dirty="0"/>
          </a:p>
          <a:p>
            <a:r>
              <a:rPr lang="en-US" altLang="ko-KR" dirty="0"/>
              <a:t>-</a:t>
            </a:r>
            <a:br>
              <a:rPr lang="ko-KR" altLang="en-US" dirty="0"/>
            </a:br>
            <a:endParaRPr lang="ko-KR" altLang="en-US" dirty="0"/>
          </a:p>
          <a:p>
            <a:r>
              <a:rPr lang="en-US" altLang="ko-KR" b="1" dirty="0"/>
              <a:t>2. </a:t>
            </a:r>
            <a:r>
              <a:rPr lang="ko-KR" altLang="en-US" b="1" dirty="0"/>
              <a:t>실시간 응용 및 멀티캐스팅 가능</a:t>
            </a:r>
            <a:endParaRPr lang="ko-KR" altLang="en-US" dirty="0"/>
          </a:p>
          <a:p>
            <a:r>
              <a:rPr lang="en-US" altLang="ko-KR" dirty="0"/>
              <a:t>- </a:t>
            </a:r>
            <a:r>
              <a:rPr lang="ko-KR" altLang="en-US" dirty="0"/>
              <a:t>빠른 요청과 응답이 필요한 실시간 응용에 적합</a:t>
            </a:r>
          </a:p>
          <a:p>
            <a:br>
              <a:rPr lang="en-US" altLang="ko-KR" dirty="0"/>
            </a:br>
            <a:endParaRPr lang="en-US" altLang="ko-KR" dirty="0"/>
          </a:p>
          <a:p>
            <a:r>
              <a:rPr lang="en-US" altLang="ko-KR" b="1" dirty="0"/>
              <a:t>3. </a:t>
            </a:r>
            <a:r>
              <a:rPr lang="ko-KR" altLang="en-US" b="1" dirty="0"/>
              <a:t>헤더가 단순함</a:t>
            </a:r>
            <a:endParaRPr lang="ko-KR" altLang="en-US" dirty="0"/>
          </a:p>
          <a:p>
            <a:r>
              <a:rPr lang="en-US" altLang="ko-KR" dirty="0"/>
              <a:t>- </a:t>
            </a:r>
            <a:r>
              <a:rPr lang="en" altLang="ko-Kore-KR" dirty="0"/>
              <a:t>UDP</a:t>
            </a:r>
            <a:r>
              <a:rPr lang="ko-KR" altLang="en-US" dirty="0"/>
              <a:t>는 </a:t>
            </a:r>
            <a:r>
              <a:rPr lang="en" altLang="ko-Kore-KR" dirty="0"/>
              <a:t>TCP </a:t>
            </a:r>
            <a:r>
              <a:rPr lang="ko-KR" altLang="en-US" dirty="0" err="1"/>
              <a:t>처럼</a:t>
            </a:r>
            <a:r>
              <a:rPr lang="ko-KR" altLang="en-US" dirty="0"/>
              <a:t> </a:t>
            </a:r>
            <a:r>
              <a:rPr lang="en-US" altLang="ko-KR" dirty="0"/>
              <a:t>16 </a:t>
            </a:r>
            <a:r>
              <a:rPr lang="ko-KR" altLang="en-US" dirty="0"/>
              <a:t>비트의 포트 번호를 사용하나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헤더는 </a:t>
            </a:r>
            <a:r>
              <a:rPr lang="ko-KR" altLang="en-US" dirty="0" err="1"/>
              <a:t>고정크기의</a:t>
            </a:r>
            <a:r>
              <a:rPr lang="ko-KR" altLang="en-US" dirty="0"/>
              <a:t> </a:t>
            </a:r>
            <a:r>
              <a:rPr lang="en-US" altLang="ko-KR" dirty="0"/>
              <a:t>8 </a:t>
            </a:r>
            <a:r>
              <a:rPr lang="ko-KR" altLang="en-US" dirty="0"/>
              <a:t>바이트</a:t>
            </a:r>
            <a:r>
              <a:rPr lang="en-US" altLang="ko-KR" dirty="0"/>
              <a:t>(</a:t>
            </a:r>
            <a:r>
              <a:rPr lang="en" altLang="ko-Kore-KR" dirty="0"/>
              <a:t>TCP</a:t>
            </a:r>
            <a:r>
              <a:rPr lang="ko-KR" altLang="en-US" dirty="0"/>
              <a:t>는 </a:t>
            </a:r>
            <a:r>
              <a:rPr lang="en-US" altLang="ko-KR" dirty="0"/>
              <a:t>20 </a:t>
            </a:r>
            <a:r>
              <a:rPr lang="ko-KR" altLang="en-US" dirty="0"/>
              <a:t>바이트</a:t>
            </a:r>
            <a:r>
              <a:rPr lang="en-US" altLang="ko-KR" dirty="0"/>
              <a:t>) </a:t>
            </a:r>
            <a:r>
              <a:rPr lang="ko-KR" altLang="en-US" dirty="0"/>
              <a:t>만 사용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헤더 처리에 많은 시간과 노력을 요하지 않음</a:t>
            </a:r>
          </a:p>
        </p:txBody>
      </p:sp>
    </p:spTree>
    <p:extLst>
      <p:ext uri="{BB962C8B-B14F-4D97-AF65-F5344CB8AC3E}">
        <p14:creationId xmlns:p14="http://schemas.microsoft.com/office/powerpoint/2010/main" val="1913824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모니터, 화면, 점수판이(가) 표시된 사진&#10;&#10;자동 생성된 설명">
            <a:extLst>
              <a:ext uri="{FF2B5EF4-FFF2-40B4-BE49-F238E27FC236}">
                <a16:creationId xmlns:a16="http://schemas.microsoft.com/office/drawing/2014/main" id="{A490FA7E-B8F0-584D-A902-622EA0C05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512" y="413935"/>
            <a:ext cx="7940975" cy="603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42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2718</TotalTime>
  <Words>212</Words>
  <Application>Microsoft Macintosh PowerPoint</Application>
  <PresentationFormat>와이드스크린</PresentationFormat>
  <Paragraphs>56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테마</vt:lpstr>
      <vt:lpstr>Transport Layer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이상으로 발표 마치겠습니다.  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6장 입출력과 네트워킹</dc:title>
  <dc:creator>김지용</dc:creator>
  <cp:lastModifiedBy>김지용</cp:lastModifiedBy>
  <cp:revision>107</cp:revision>
  <dcterms:created xsi:type="dcterms:W3CDTF">2022-01-12T08:58:24Z</dcterms:created>
  <dcterms:modified xsi:type="dcterms:W3CDTF">2022-04-30T00:09:43Z</dcterms:modified>
</cp:coreProperties>
</file>