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93" r:id="rId4"/>
    <p:sldId id="304" r:id="rId5"/>
    <p:sldId id="305" r:id="rId6"/>
    <p:sldId id="306" r:id="rId7"/>
    <p:sldId id="307" r:id="rId8"/>
    <p:sldId id="308" r:id="rId9"/>
    <p:sldId id="30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95636" autoAdjust="0"/>
  </p:normalViewPr>
  <p:slideViewPr>
    <p:cSldViewPr snapToGrid="0">
      <p:cViewPr varScale="1">
        <p:scale>
          <a:sx n="57" d="100"/>
          <a:sy n="57" d="100"/>
        </p:scale>
        <p:origin x="7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2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8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1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5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ko-KR" altLang="en-US" dirty="0"/>
              <a:t>가용성과 데이터의 복제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들어가며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973651" y="2966015"/>
            <a:ext cx="9380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 : </a:t>
            </a:r>
            <a:r>
              <a:rPr lang="ko-KR" altLang="en-US" sz="2800" dirty="0"/>
              <a:t>데이터베이스가 </a:t>
            </a:r>
            <a:r>
              <a:rPr lang="ko-KR" altLang="en-US" sz="2800" dirty="0" err="1"/>
              <a:t>크래쉬되었을</a:t>
            </a:r>
            <a:r>
              <a:rPr lang="ko-KR" altLang="en-US" sz="2800" dirty="0"/>
              <a:t> 때 어떻게 하면 서비스를 </a:t>
            </a:r>
            <a:r>
              <a:rPr lang="ko-KR" altLang="en-US" sz="2800" dirty="0" err="1"/>
              <a:t>다운시키지</a:t>
            </a:r>
            <a:r>
              <a:rPr lang="ko-KR" altLang="en-US" sz="2800" dirty="0"/>
              <a:t> 않고 계속해서 운용할 수 있을까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장애의 유형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1445868"/>
            <a:ext cx="78533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장애란</a:t>
            </a:r>
            <a:r>
              <a:rPr lang="en-US" altLang="ko-KR" sz="2800" dirty="0"/>
              <a:t>, </a:t>
            </a:r>
            <a:r>
              <a:rPr lang="ko-KR" altLang="en-US" sz="2800" dirty="0"/>
              <a:t>시스템이 제대로 동작하지 않는 상태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트랜잭션 장애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하드웨어 장애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OS </a:t>
            </a:r>
            <a:r>
              <a:rPr lang="ko-KR" altLang="en-US" sz="2800" dirty="0"/>
              <a:t>장애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소프트웨어 장애</a:t>
            </a: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712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장애 해결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038535"/>
            <a:ext cx="7853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RAID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동일한 데이터를 두 개 이상의 </a:t>
            </a:r>
            <a:r>
              <a:rPr lang="en-US" altLang="ko-KR" sz="2800" dirty="0"/>
              <a:t>HDD</a:t>
            </a:r>
            <a:r>
              <a:rPr lang="ko-KR" altLang="en-US" sz="2800" dirty="0"/>
              <a:t>에 저장하는 방식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=&gt; </a:t>
            </a:r>
            <a:r>
              <a:rPr lang="ko-KR" altLang="en-US" sz="2800" dirty="0"/>
              <a:t>데이터 손실 방지에 초점을 둔 방식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473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장애 해결 방법 </a:t>
            </a:r>
            <a:r>
              <a:rPr lang="en-US" altLang="ko-KR" dirty="0"/>
              <a:t>: </a:t>
            </a:r>
            <a:r>
              <a:rPr lang="ko-KR" altLang="en-US" dirty="0"/>
              <a:t>서버 복제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27E99-6944-B48C-B167-B251E347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84" y="1445868"/>
            <a:ext cx="6327402" cy="4908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60DF2C-5CFA-B466-C8DB-0107DF037A03}"/>
              </a:ext>
            </a:extLst>
          </p:cNvPr>
          <p:cNvSpPr txBox="1"/>
          <p:nvPr/>
        </p:nvSpPr>
        <p:spPr>
          <a:xfrm>
            <a:off x="0" y="1562635"/>
            <a:ext cx="53467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단방향 복제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마스터에서 갱신한 결과가 </a:t>
            </a:r>
            <a:r>
              <a:rPr lang="ko-KR" altLang="en-US" sz="2800" dirty="0" err="1"/>
              <a:t>슬레이브에</a:t>
            </a:r>
            <a:r>
              <a:rPr lang="ko-KR" altLang="en-US" sz="2800" dirty="0"/>
              <a:t> 비동기로 전파하는 유형의 복제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 err="1"/>
              <a:t>슬레이브의</a:t>
            </a:r>
            <a:r>
              <a:rPr lang="ko-KR" altLang="en-US" sz="2800" dirty="0"/>
              <a:t> 기능</a:t>
            </a:r>
            <a:endParaRPr lang="en-US" altLang="ko-KR" sz="2800" dirty="0"/>
          </a:p>
          <a:p>
            <a:pPr marL="914400" lvl="1" indent="-457200">
              <a:buFontTx/>
              <a:buChar char="-"/>
            </a:pPr>
            <a:r>
              <a:rPr lang="ko-KR" altLang="en-US" sz="2800" dirty="0"/>
              <a:t>바이너리 로그 수신</a:t>
            </a:r>
            <a:endParaRPr lang="en-US" altLang="ko-KR" sz="2800" dirty="0"/>
          </a:p>
          <a:p>
            <a:pPr marL="914400" lvl="1" indent="-457200">
              <a:buFontTx/>
              <a:buChar char="-"/>
            </a:pPr>
            <a:r>
              <a:rPr lang="ko-KR" altLang="en-US" sz="2800" dirty="0"/>
              <a:t>바이너리 로그 수행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639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장애 해결 방법 </a:t>
            </a:r>
            <a:r>
              <a:rPr lang="en-US" altLang="ko-KR"/>
              <a:t>: </a:t>
            </a:r>
            <a:r>
              <a:rPr lang="ko-KR" altLang="en-US"/>
              <a:t>서버 복제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0DF2C-5CFA-B466-C8DB-0107DF037A03}"/>
              </a:ext>
            </a:extLst>
          </p:cNvPr>
          <p:cNvSpPr txBox="1"/>
          <p:nvPr/>
        </p:nvSpPr>
        <p:spPr>
          <a:xfrm>
            <a:off x="238056" y="1719694"/>
            <a:ext cx="53467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양방향 복제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마스터와 </a:t>
            </a:r>
            <a:r>
              <a:rPr lang="ko-KR" altLang="en-US" sz="2800" dirty="0" err="1"/>
              <a:t>슬레이브에서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둘다</a:t>
            </a:r>
            <a:r>
              <a:rPr lang="ko-KR" altLang="en-US" sz="2800" dirty="0"/>
              <a:t> 바이너리 로그수신과 바이너리 로그 실행이 가능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양방향 복제의 경우 규칙 필요</a:t>
            </a:r>
            <a:endParaRPr lang="en-US" altLang="ko-KR" sz="2800" dirty="0"/>
          </a:p>
          <a:p>
            <a:r>
              <a:rPr lang="en-US" altLang="ko-KR" sz="2800" dirty="0"/>
              <a:t>  ex) ID</a:t>
            </a:r>
            <a:r>
              <a:rPr lang="ko-KR" altLang="en-US" sz="2800" dirty="0"/>
              <a:t>가 홀수인 것은 마스터</a:t>
            </a:r>
            <a:r>
              <a:rPr lang="en-US" altLang="ko-KR" sz="2800" dirty="0"/>
              <a:t>A</a:t>
            </a:r>
            <a:r>
              <a:rPr lang="ko-KR" altLang="en-US" sz="2800" dirty="0"/>
              <a:t>에 건네고 </a:t>
            </a:r>
            <a:r>
              <a:rPr lang="en-US" altLang="ko-KR" sz="2800" dirty="0"/>
              <a:t>ID</a:t>
            </a:r>
            <a:r>
              <a:rPr lang="ko-KR" altLang="en-US" sz="2800" dirty="0"/>
              <a:t>가 짝수인 것은 </a:t>
            </a:r>
            <a:r>
              <a:rPr lang="ko-KR" altLang="en-US" sz="2800" dirty="0" err="1"/>
              <a:t>슬레이브에</a:t>
            </a:r>
            <a:r>
              <a:rPr lang="ko-KR" altLang="en-US" sz="2800" dirty="0"/>
              <a:t> 건넴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5D6550-287D-DED6-0440-B0AF481E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798" y="1445868"/>
            <a:ext cx="6036613" cy="49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장애로 </a:t>
            </a:r>
            <a:r>
              <a:rPr lang="ko-KR" altLang="en-US" dirty="0" err="1"/>
              <a:t>부터</a:t>
            </a:r>
            <a:r>
              <a:rPr lang="ko-KR" altLang="en-US" dirty="0"/>
              <a:t> 복구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40135"/>
            <a:ext cx="7853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장애 상황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슬레이브</a:t>
            </a:r>
            <a:r>
              <a:rPr lang="ko-KR" altLang="en-US" sz="2800" dirty="0"/>
              <a:t> 하드웨어 오류로 인해 </a:t>
            </a:r>
            <a:r>
              <a:rPr lang="ko-KR" altLang="en-US" sz="2800" dirty="0" err="1"/>
              <a:t>슬레이브</a:t>
            </a:r>
            <a:r>
              <a:rPr lang="ko-KR" altLang="en-US" sz="2800" dirty="0"/>
              <a:t> 내 </a:t>
            </a:r>
            <a:r>
              <a:rPr lang="ko-KR" altLang="en-US" sz="2800" dirty="0">
                <a:solidFill>
                  <a:srgbClr val="FF0000"/>
                </a:solidFill>
              </a:rPr>
              <a:t>데이터 유실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2800" dirty="0" err="1"/>
              <a:t>슬레이브</a:t>
            </a:r>
            <a:r>
              <a:rPr lang="ko-KR" altLang="en-US" sz="2800" dirty="0"/>
              <a:t> 또는 마스터에서 데이터를 복원하거나 백업 데이터가 있다면 백업</a:t>
            </a:r>
            <a:endParaRPr lang="en-US" altLang="ko-KR" sz="28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800" dirty="0"/>
          </a:p>
          <a:p>
            <a:r>
              <a:rPr lang="ko-KR" altLang="en-US" sz="2800" dirty="0"/>
              <a:t>장애 상황 </a:t>
            </a:r>
            <a:r>
              <a:rPr lang="en-US" altLang="ko-KR" sz="2800" dirty="0"/>
              <a:t>: OS </a:t>
            </a:r>
            <a:r>
              <a:rPr lang="ko-KR" altLang="en-US" sz="2800" dirty="0"/>
              <a:t>장애 등에 의해 데이터 자체는 있으나 </a:t>
            </a:r>
            <a:r>
              <a:rPr lang="ko-KR" altLang="en-US" sz="2800" dirty="0">
                <a:solidFill>
                  <a:srgbClr val="FF0000"/>
                </a:solidFill>
              </a:rPr>
              <a:t>데이터의 불일치</a:t>
            </a:r>
            <a:r>
              <a:rPr lang="ko-KR" altLang="en-US" sz="2800" dirty="0"/>
              <a:t>시</a:t>
            </a:r>
            <a:endParaRPr lang="en-US" altLang="ko-KR" sz="2800" dirty="0"/>
          </a:p>
          <a:p>
            <a:r>
              <a:rPr lang="en-US" altLang="ko-KR" sz="2800" dirty="0"/>
              <a:t>=&gt; </a:t>
            </a:r>
            <a:r>
              <a:rPr lang="ko-KR" altLang="en-US" sz="2800" dirty="0"/>
              <a:t>장애 시점과 현시점과의 차이만을 복제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4817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온라인 백업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576192" y="1794933"/>
            <a:ext cx="11039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백업할 때마다 데이터베이스를 비활성화할 수 없는 경우 온라인 백업을 선택한다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온라인 백업을 할 경우 데이터베이스에 대한 모든 연결을 유지할 수 있지만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트랜잭션 로그의 히스토리를 저장하기 위한 추가 디스크 공간이 필요하다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7914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들어가며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838201" y="1306548"/>
            <a:ext cx="1032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 : </a:t>
            </a:r>
            <a:r>
              <a:rPr lang="ko-KR" altLang="en-US" sz="2800" dirty="0"/>
              <a:t>데이터베이스가 </a:t>
            </a:r>
            <a:r>
              <a:rPr lang="ko-KR" altLang="en-US" sz="2800" dirty="0" err="1"/>
              <a:t>크래쉬되었을</a:t>
            </a:r>
            <a:r>
              <a:rPr lang="ko-KR" altLang="en-US" sz="2800" dirty="0"/>
              <a:t> 때 어떻게 하면 서비스를 </a:t>
            </a:r>
            <a:r>
              <a:rPr lang="ko-KR" altLang="en-US" sz="2800" dirty="0" err="1"/>
              <a:t>다운시키지</a:t>
            </a:r>
            <a:r>
              <a:rPr lang="ko-KR" altLang="en-US" sz="2800" dirty="0"/>
              <a:t> 않고 계속해서 운용할 수 있을까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2C4C4-6DCD-D8B7-8BD0-22C27325B87C}"/>
              </a:ext>
            </a:extLst>
          </p:cNvPr>
          <p:cNvSpPr txBox="1"/>
          <p:nvPr/>
        </p:nvSpPr>
        <p:spPr>
          <a:xfrm>
            <a:off x="931334" y="2632111"/>
            <a:ext cx="103293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 : </a:t>
            </a:r>
            <a:r>
              <a:rPr lang="ko-KR" altLang="en-US" sz="2800" dirty="0"/>
              <a:t>크게 디스크를 복제하는 방법</a:t>
            </a:r>
            <a:r>
              <a:rPr lang="en-US" altLang="ko-KR" sz="2800" dirty="0"/>
              <a:t>(RAID)</a:t>
            </a:r>
            <a:r>
              <a:rPr lang="ko-KR" altLang="en-US" sz="2800" dirty="0"/>
              <a:t>와 서버를 복제하는 방법</a:t>
            </a:r>
            <a:r>
              <a:rPr lang="en-US" altLang="ko-KR" sz="2800" dirty="0"/>
              <a:t>(</a:t>
            </a:r>
            <a:r>
              <a:rPr lang="ko-KR" altLang="en-US" sz="2800" dirty="0"/>
              <a:t>단방향</a:t>
            </a:r>
            <a:r>
              <a:rPr lang="en-US" altLang="ko-KR" sz="2800" dirty="0"/>
              <a:t>/</a:t>
            </a:r>
            <a:r>
              <a:rPr lang="ko-KR" altLang="en-US" sz="2800" dirty="0"/>
              <a:t>양방향 복제</a:t>
            </a:r>
            <a:r>
              <a:rPr lang="en-US" altLang="ko-KR" sz="2800" dirty="0"/>
              <a:t>)</a:t>
            </a:r>
            <a:r>
              <a:rPr lang="ko-KR" altLang="en-US" sz="2800" dirty="0"/>
              <a:t>가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프로젝트 상황에 따라 알맞은 방법으로 구현해야 하고</a:t>
            </a:r>
            <a:endParaRPr lang="en-US" altLang="ko-KR" sz="2800" dirty="0"/>
          </a:p>
          <a:p>
            <a:r>
              <a:rPr lang="ko-KR" altLang="en-US" sz="2800" dirty="0"/>
              <a:t>복제하는 방법에도 업데이트를 잠시 멈추는 방법과 업데이트를 유지하는 방식이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결국 데이터 손실을 최소화하면서 가능한 빠른 시간 내에 업무를 정상화 하는 것을 목표로 해 알맞은 방법을 사용해야한다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337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284</Words>
  <Application>Microsoft Office PowerPoint</Application>
  <PresentationFormat>와이드스크린</PresentationFormat>
  <Paragraphs>62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Symbol</vt:lpstr>
      <vt:lpstr>Office 테마</vt:lpstr>
      <vt:lpstr>가용성과 데이터의 복제</vt:lpstr>
      <vt:lpstr>들어가며</vt:lpstr>
      <vt:lpstr>장애의 유형</vt:lpstr>
      <vt:lpstr>장애 해결 방법</vt:lpstr>
      <vt:lpstr>장애 해결 방법 : 서버 복제</vt:lpstr>
      <vt:lpstr>장애 해결 방법 : 서버 복제</vt:lpstr>
      <vt:lpstr>장애로 부터 복구 방법</vt:lpstr>
      <vt:lpstr>온라인 백업</vt:lpstr>
      <vt:lpstr>들어가며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20</cp:revision>
  <dcterms:created xsi:type="dcterms:W3CDTF">2022-01-06T05:20:31Z</dcterms:created>
  <dcterms:modified xsi:type="dcterms:W3CDTF">2022-06-09T04:42:15Z</dcterms:modified>
</cp:coreProperties>
</file>