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9" r:id="rId6"/>
    <p:sldId id="270" r:id="rId7"/>
    <p:sldId id="271" r:id="rId8"/>
    <p:sldId id="272" r:id="rId9"/>
    <p:sldId id="262" r:id="rId10"/>
    <p:sldId id="263" r:id="rId11"/>
    <p:sldId id="273" r:id="rId12"/>
    <p:sldId id="27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F1B30-4BFF-4E31-A6E7-403C3D6FA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C57468-5773-48B7-922B-3310BDC5E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6C06F-147E-4FDA-B8CA-6493E4A6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83F4-4F9C-4577-A7AD-6B625CAE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1BE5F-B9F5-4B68-AC40-F44C919C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3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6F808-373E-4837-8766-1D4D184E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BAE42-4755-42AF-AFC0-C668598E1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2000D-DF01-4344-BE74-72FC23DD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45C5C-9B74-4C93-81F2-76C9DC76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6C007-A6DB-48E5-9D56-0C089D52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0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FCF763-D70D-48E8-A2BD-212A1C784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17E7A2-3BA0-4705-9D23-D6268390B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56A20-296E-4F36-9872-B56AD0B3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B60E7-A936-4D69-A04A-908A61A9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74E7-F084-420E-8C00-63F2E97F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3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2E071-8355-479F-9E21-938732CA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EC4B4-36FB-4C58-BF37-44B63C31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9F305-683B-4424-8B54-D24E9865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16344-34DA-4113-8DF7-CAAFE257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72CFC-757F-417B-BFDD-0A033B2C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2D462-724D-4EEB-B9F6-603C10EC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36866-98AF-437B-B74E-83FBD800D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18485-AF77-4A70-AD3D-A20F70A1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805F2-CAA4-40B4-A2DA-ABCA4572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7EF74-BC1A-4F65-8E34-719A3FFA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8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FE432-AB69-4409-AEF6-51A14A52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92212-2195-499B-B632-45C62B884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B74BE3-A805-4FD2-90DD-318F34D58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4D0D3-B5E3-45F2-B9B8-FA2025FE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D2E6C-6877-4883-AA1A-CF96EBB3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85864-B955-4357-8F94-CEE0A5A1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4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199F-63B5-4C69-8F5F-F4A51022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54E6C-DB48-426F-9C45-476FBD32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B9074-8E12-4753-890C-07E3ED700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063F72-5182-46D2-B3D2-78A40AD34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4B6D1-BC69-4A6D-B762-EB01267AF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C60898-6620-44F0-8054-0BA823D8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287A0B-B812-46D9-ACAA-CCD54DDE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9661B-C53A-40C0-AB49-0127BA02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1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A24BC-6BC9-49A0-A122-7E23CB1D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DA5862-EBD2-4E20-8D82-CAB30CE4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5038D-1A62-4E2C-BFC3-163D7E72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14BE60-2FCC-44A0-AE40-ED1701F3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3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ECE463-62A5-4B09-A97D-B7CB3B07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8457B8-26AD-4703-B415-56077EEF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4CC98-0270-4B3C-86E6-BD6718EA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8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D6BF3-A995-4681-89AD-F094F40F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729D8-4A5C-4000-A7F6-0DAADE11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57D84-452D-4DEE-B883-2B55BE60C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07270-F9CF-4054-8AF1-031349BC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4BB2C-F877-4C7A-8E5A-2BED4EE4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88BC7-D6C7-487D-B222-14EA7124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5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491A3-512B-4A27-86FC-14B31535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DB1AAA-4C16-40E0-9E19-87AA394E4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B88CC-2350-4A3F-853F-E090FD29C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80C4A-41B9-4EDA-B4FD-8E00FBE0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1C73B-7AD4-4BE5-BAEB-72E5C463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126F7-9004-4493-A8FA-EA854F43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703A5A-F302-47D3-B6CC-13B75CC5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537D7-F408-4B69-93C2-2384AC63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AA79D-F44D-4DB1-B377-1DBFD12A2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7A9C-3629-4C00-B345-D33EEDCBC4E7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9CA20-0402-4DE2-B389-D47A65611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270CB-D28A-4C12-B0F4-22713376F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3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FC85-9286-48A3-BBC5-89B586F40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683"/>
            <a:ext cx="9144000" cy="2387600"/>
          </a:xfrm>
        </p:spPr>
        <p:txBody>
          <a:bodyPr/>
          <a:lstStyle/>
          <a:p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CB4667-0DFC-4253-9DFF-AD85197E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0320" y="5945823"/>
            <a:ext cx="1780032" cy="41148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신범철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69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동시성 </a:t>
            </a:r>
            <a:r>
              <a:rPr lang="en-US" altLang="ko-KR" dirty="0"/>
              <a:t>&amp; </a:t>
            </a:r>
            <a:r>
              <a:rPr lang="ko-KR" altLang="en-US" dirty="0" err="1"/>
              <a:t>병렬성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E87AC7-69A8-4FCD-9F96-63DA0730E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708" y="4035163"/>
            <a:ext cx="7456219" cy="26003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E11DED-4DB2-425C-9873-3FAF7AA9C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32" y="1334066"/>
            <a:ext cx="1059337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74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071" y="99134"/>
            <a:ext cx="6164733" cy="769709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블로킹 </a:t>
            </a:r>
            <a:r>
              <a:rPr lang="en-US" altLang="ko-KR" sz="3200" dirty="0"/>
              <a:t>&amp; </a:t>
            </a:r>
            <a:r>
              <a:rPr lang="ko-KR" altLang="en-US" sz="3200" dirty="0" err="1"/>
              <a:t>논블로킹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519128" y="1094192"/>
            <a:ext cx="10291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블로킹과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논블로킹은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함수가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B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함수를 호출했을 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제어권을 어떻게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-apple-system"/>
              </a:rPr>
              <a:t>처리하느냐에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 따라 달라진다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6D9AF1-DC38-431C-A5A0-FFC1458FD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47" y="1763830"/>
            <a:ext cx="4429125" cy="39999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77B3A05-A4BF-4FB2-A549-43AAEC7AC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446" y="1763830"/>
            <a:ext cx="4429125" cy="40224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C1989F-9E6C-4BC3-A066-AD9ED8ADD045}"/>
              </a:ext>
            </a:extLst>
          </p:cNvPr>
          <p:cNvSpPr txBox="1"/>
          <p:nvPr/>
        </p:nvSpPr>
        <p:spPr>
          <a:xfrm>
            <a:off x="664946" y="5786318"/>
            <a:ext cx="442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블로킹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함수가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B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함수를 호출하면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</a:t>
            </a:r>
          </a:p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제어권을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A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가 호출한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B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-apple-system"/>
              </a:rPr>
              <a:t>함수에게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 넘겨준다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FAD66-844F-4F91-86BC-01B707008C39}"/>
              </a:ext>
            </a:extLst>
          </p:cNvPr>
          <p:cNvSpPr txBox="1"/>
          <p:nvPr/>
        </p:nvSpPr>
        <p:spPr>
          <a:xfrm>
            <a:off x="7097931" y="5786317"/>
            <a:ext cx="442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 err="1">
                <a:solidFill>
                  <a:srgbClr val="000000"/>
                </a:solidFill>
                <a:effectLst/>
                <a:latin typeface="-apple-system"/>
              </a:rPr>
              <a:t>논블로킹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함수가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B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함수를 호출해도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제어권은 그대로 자신이 가지고 있는다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757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071" y="99134"/>
            <a:ext cx="6164733" cy="769709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동가 </a:t>
            </a:r>
            <a:r>
              <a:rPr lang="en-US" altLang="ko-KR" sz="3200" dirty="0"/>
              <a:t>&amp; </a:t>
            </a:r>
            <a:r>
              <a:rPr lang="ko-KR" altLang="en-US" sz="3200" dirty="0"/>
              <a:t>비동기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519128" y="1094192"/>
            <a:ext cx="1029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동기와 비동기의 차이는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호출되는 함수의 작업 완료 여부를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-apple-system"/>
              </a:rPr>
              <a:t>신경쓰는지의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 여부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의 차이이다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C1989F-9E6C-4BC3-A066-AD9ED8ADD045}"/>
              </a:ext>
            </a:extLst>
          </p:cNvPr>
          <p:cNvSpPr txBox="1"/>
          <p:nvPr/>
        </p:nvSpPr>
        <p:spPr>
          <a:xfrm>
            <a:off x="860387" y="5469579"/>
            <a:ext cx="3435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함수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A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가 함수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B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를 호출한 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,</a:t>
            </a:r>
          </a:p>
          <a:p>
            <a:r>
              <a:rPr lang="ko-KR" altLang="en-US" sz="1600" b="1" i="0" dirty="0">
                <a:solidFill>
                  <a:srgbClr val="000000"/>
                </a:solidFill>
                <a:effectLst/>
                <a:latin typeface="-apple-system"/>
              </a:rPr>
              <a:t>함수</a:t>
            </a:r>
            <a:r>
              <a:rPr lang="en-US" altLang="ko-KR" sz="1600" b="1" i="0" dirty="0">
                <a:solidFill>
                  <a:srgbClr val="000000"/>
                </a:solidFill>
                <a:effectLst/>
                <a:latin typeface="-apple-system"/>
              </a:rPr>
              <a:t>B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-apple-system"/>
              </a:rPr>
              <a:t>의 리턴 값을 계속 확인하면서 </a:t>
            </a:r>
            <a:r>
              <a:rPr lang="ko-KR" altLang="en-US" sz="1600" b="1" i="0" dirty="0" err="1">
                <a:solidFill>
                  <a:srgbClr val="000000"/>
                </a:solidFill>
                <a:effectLst/>
                <a:latin typeface="-apple-system"/>
              </a:rPr>
              <a:t>신경쓰는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-apple-system"/>
              </a:rPr>
              <a:t> 것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FAD66-844F-4F91-86BC-01B707008C39}"/>
              </a:ext>
            </a:extLst>
          </p:cNvPr>
          <p:cNvSpPr txBox="1"/>
          <p:nvPr/>
        </p:nvSpPr>
        <p:spPr>
          <a:xfrm>
            <a:off x="6195636" y="5346468"/>
            <a:ext cx="51078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함수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A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가 함수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B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를 호출할 때 </a:t>
            </a:r>
            <a:r>
              <a:rPr lang="ko-KR" altLang="en-US" sz="1600" b="1" i="0" dirty="0" err="1">
                <a:solidFill>
                  <a:srgbClr val="000000"/>
                </a:solidFill>
                <a:effectLst/>
                <a:latin typeface="-apple-system"/>
              </a:rPr>
              <a:t>콜백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-apple-system"/>
              </a:rPr>
              <a:t> 함수를 함께 전달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해서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함수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B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의 작업이 완료되면 함께 보낸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-apple-system"/>
              </a:rPr>
              <a:t>콜백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 함수를 실행한다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br>
              <a:rPr lang="ko-KR" altLang="en-US" sz="1600" dirty="0"/>
            </a:b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함수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B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의 작업완료 여부를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-apple-system"/>
              </a:rPr>
              <a:t>신경쓰지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 않음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060B65-B097-4DF1-834F-13E81F909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03" y="1585364"/>
            <a:ext cx="3324225" cy="37623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1E3486-A897-4153-9F7F-4813F5AB3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303" y="1581877"/>
            <a:ext cx="3575763" cy="376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8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D5CB9-E1CE-4625-9C20-6EEF3EA8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650D3-EC94-4671-A059-6ABE9878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62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프로세스 상태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CPU vs </a:t>
            </a:r>
            <a:r>
              <a:rPr lang="ko-KR" altLang="en-US" dirty="0"/>
              <a:t>프로세서 </a:t>
            </a:r>
            <a:r>
              <a:rPr lang="en-US" altLang="ko-KR" dirty="0"/>
              <a:t>vs </a:t>
            </a:r>
            <a:r>
              <a:rPr lang="ko-KR" altLang="en-US" dirty="0"/>
              <a:t>코어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동시성 </a:t>
            </a:r>
            <a:r>
              <a:rPr lang="en-US" altLang="ko-KR" dirty="0"/>
              <a:t>&amp; </a:t>
            </a:r>
            <a:r>
              <a:rPr lang="ko-KR" altLang="en-US" dirty="0" err="1"/>
              <a:t>병렬성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블로킹 </a:t>
            </a:r>
            <a:r>
              <a:rPr lang="en-US" altLang="ko-KR" dirty="0"/>
              <a:t>&amp; </a:t>
            </a:r>
            <a:r>
              <a:rPr lang="ko-KR" altLang="en-US" dirty="0" err="1"/>
              <a:t>논블로킹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동기 </a:t>
            </a:r>
            <a:r>
              <a:rPr lang="en-US" altLang="ko-KR" dirty="0"/>
              <a:t>&amp; </a:t>
            </a:r>
            <a:r>
              <a:rPr lang="ko-KR" altLang="en-US" dirty="0"/>
              <a:t>비동기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97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16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프로세스 상태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BD6FD2-6646-403A-BF9F-3D56A2D4D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540" y="1690688"/>
            <a:ext cx="7372350" cy="4391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B7EFF1-FB9B-4643-8ACD-CAE5988C72D7}"/>
              </a:ext>
            </a:extLst>
          </p:cNvPr>
          <p:cNvSpPr txBox="1"/>
          <p:nvPr/>
        </p:nvSpPr>
        <p:spPr>
          <a:xfrm>
            <a:off x="3078759" y="2265028"/>
            <a:ext cx="1610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+</a:t>
            </a:r>
            <a:r>
              <a:rPr lang="ko-KR" altLang="en-US" sz="1400" dirty="0"/>
              <a:t>메모리 할당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3734A9-C7E8-4405-9A2B-4B216CC27104}"/>
              </a:ext>
            </a:extLst>
          </p:cNvPr>
          <p:cNvSpPr txBox="1"/>
          <p:nvPr/>
        </p:nvSpPr>
        <p:spPr>
          <a:xfrm>
            <a:off x="4689444" y="3217143"/>
            <a:ext cx="1911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Context Switching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6771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실행상태 </a:t>
            </a:r>
            <a:r>
              <a:rPr lang="en-US" altLang="ko-KR" dirty="0"/>
              <a:t>– </a:t>
            </a:r>
            <a:r>
              <a:rPr lang="ko-KR" altLang="en-US" dirty="0"/>
              <a:t>프로세스 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6829084" y="1915552"/>
            <a:ext cx="49621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커널 공간 </a:t>
            </a:r>
            <a:r>
              <a:rPr lang="en-US" altLang="ko-KR" dirty="0"/>
              <a:t>: </a:t>
            </a:r>
            <a:r>
              <a:rPr lang="ko-KR" altLang="en-US" dirty="0" err="1"/>
              <a:t>명령행</a:t>
            </a:r>
            <a:r>
              <a:rPr lang="ko-KR" altLang="en-US" dirty="0"/>
              <a:t> 인자</a:t>
            </a:r>
            <a:r>
              <a:rPr lang="en-US" altLang="ko-KR" dirty="0"/>
              <a:t>, </a:t>
            </a:r>
            <a:r>
              <a:rPr lang="ko-KR" altLang="en-US" dirty="0"/>
              <a:t>환경 변수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Stack :</a:t>
            </a:r>
            <a:r>
              <a:rPr lang="ko-KR" altLang="en-US" dirty="0"/>
              <a:t> 지역변수와 인자</a:t>
            </a:r>
            <a:r>
              <a:rPr lang="en-US" altLang="ko-KR" dirty="0"/>
              <a:t>, </a:t>
            </a:r>
            <a:r>
              <a:rPr lang="ko-KR" altLang="en-US" dirty="0"/>
              <a:t>함수의 리턴 주소</a:t>
            </a:r>
            <a:r>
              <a:rPr lang="en-US" altLang="ko-KR" dirty="0"/>
              <a:t>. </a:t>
            </a:r>
            <a:r>
              <a:rPr lang="ko-KR" altLang="en-US" dirty="0"/>
              <a:t>함수 호출 시에 생성되고 끝나면 반환된다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Heap : </a:t>
            </a:r>
            <a:r>
              <a:rPr lang="ko-KR" altLang="en-US" dirty="0"/>
              <a:t>동적으로 </a:t>
            </a:r>
            <a:r>
              <a:rPr lang="ko-KR" altLang="en-US" dirty="0" err="1"/>
              <a:t>할당받은</a:t>
            </a:r>
            <a:r>
              <a:rPr lang="ko-KR" altLang="en-US" dirty="0"/>
              <a:t> 데이터 영역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data</a:t>
            </a:r>
          </a:p>
          <a:p>
            <a:r>
              <a:rPr lang="en-US" altLang="ko-KR" dirty="0"/>
              <a:t>  - Uninitialized data(</a:t>
            </a:r>
            <a:r>
              <a:rPr lang="en-US" altLang="ko-KR" dirty="0" err="1"/>
              <a:t>Bss</a:t>
            </a:r>
            <a:r>
              <a:rPr lang="en-US" altLang="ko-KR" dirty="0"/>
              <a:t>) : </a:t>
            </a:r>
            <a:r>
              <a:rPr lang="ko-KR" altLang="en-US" dirty="0"/>
              <a:t>초기화 되지 않은 전역 변수</a:t>
            </a:r>
            <a:endParaRPr lang="en-US" altLang="ko-KR" dirty="0"/>
          </a:p>
          <a:p>
            <a:r>
              <a:rPr lang="en-US" altLang="ko-KR" dirty="0"/>
              <a:t>  - Initialized data : </a:t>
            </a:r>
            <a:r>
              <a:rPr lang="ko-KR" altLang="en-US" dirty="0"/>
              <a:t>초기화된 전역 변수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Text : </a:t>
            </a:r>
            <a:r>
              <a:rPr lang="ko-KR" altLang="en-US" dirty="0" err="1"/>
              <a:t>컴파일된</a:t>
            </a:r>
            <a:r>
              <a:rPr lang="ko-KR" altLang="en-US" dirty="0"/>
              <a:t> 소스 코드가 저장되는 영역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C8AF8A-7A20-42A2-B95A-260988E22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63" y="1557175"/>
            <a:ext cx="57721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6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실행상태 </a:t>
            </a:r>
            <a:r>
              <a:rPr lang="en-US" altLang="ko-KR" dirty="0"/>
              <a:t>– </a:t>
            </a:r>
            <a:r>
              <a:rPr lang="ko-KR" altLang="en-US" dirty="0"/>
              <a:t>프로세스 실행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905312" y="5209429"/>
            <a:ext cx="89349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PC : </a:t>
            </a:r>
            <a:r>
              <a:rPr lang="ko-KR" altLang="en-US" dirty="0"/>
              <a:t>다음 실행될 명령어의 위치를 </a:t>
            </a:r>
            <a:r>
              <a:rPr lang="ko-KR" altLang="en-US" dirty="0" err="1"/>
              <a:t>가르키는</a:t>
            </a:r>
            <a:r>
              <a:rPr lang="ko-KR" altLang="en-US" dirty="0"/>
              <a:t> 주소 레지스터</a:t>
            </a:r>
            <a:endParaRPr lang="en-US" altLang="ko-KR" dirty="0"/>
          </a:p>
          <a:p>
            <a:r>
              <a:rPr lang="en-US" altLang="ko-KR" dirty="0"/>
              <a:t>SP : </a:t>
            </a:r>
            <a:r>
              <a:rPr lang="ko-KR" altLang="en-US" dirty="0"/>
              <a:t>함수가 실행될 때 스택 프레임의 </a:t>
            </a:r>
            <a:r>
              <a:rPr lang="ko-KR" altLang="en-US" dirty="0" err="1"/>
              <a:t>최상단</a:t>
            </a:r>
            <a:r>
              <a:rPr lang="ko-KR" altLang="en-US" dirty="0"/>
              <a:t> 주소를 </a:t>
            </a:r>
            <a:r>
              <a:rPr lang="ko-KR" altLang="en-US" dirty="0" err="1"/>
              <a:t>가르키는</a:t>
            </a:r>
            <a:r>
              <a:rPr lang="ko-KR" altLang="en-US" dirty="0"/>
              <a:t> 레지스터</a:t>
            </a:r>
            <a:endParaRPr lang="en-US" altLang="ko-KR" dirty="0"/>
          </a:p>
          <a:p>
            <a:r>
              <a:rPr lang="en-US" altLang="ko-KR" dirty="0"/>
              <a:t>EAX : </a:t>
            </a:r>
            <a:r>
              <a:rPr lang="ko-KR" altLang="en-US" dirty="0" err="1"/>
              <a:t>리턴할</a:t>
            </a:r>
            <a:r>
              <a:rPr lang="ko-KR" altLang="en-US" dirty="0"/>
              <a:t> 결과값 </a:t>
            </a:r>
            <a:endParaRPr lang="en-US" altLang="ko-KR" dirty="0"/>
          </a:p>
          <a:p>
            <a:r>
              <a:rPr lang="en-US" altLang="ko-KR" dirty="0"/>
              <a:t>EBP : </a:t>
            </a:r>
            <a:r>
              <a:rPr lang="ko-KR" altLang="en-US" dirty="0"/>
              <a:t>스택 포인터의 </a:t>
            </a:r>
            <a:r>
              <a:rPr lang="ko-KR" altLang="en-US" dirty="0" err="1"/>
              <a:t>최상단</a:t>
            </a:r>
            <a:r>
              <a:rPr lang="ko-KR" altLang="en-US" dirty="0"/>
              <a:t> 주소 </a:t>
            </a:r>
            <a:r>
              <a:rPr lang="en-US" altLang="ko-KR" dirty="0"/>
              <a:t>-&gt; </a:t>
            </a:r>
            <a:r>
              <a:rPr lang="ko-KR" altLang="en-US" dirty="0"/>
              <a:t>함수 문제시 빠르게 </a:t>
            </a:r>
            <a:r>
              <a:rPr lang="ko-KR" altLang="en-US" dirty="0" err="1"/>
              <a:t>트래킹하기</a:t>
            </a:r>
            <a:r>
              <a:rPr lang="ko-KR" altLang="en-US" dirty="0"/>
              <a:t> 위함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B12B46-C665-4B8D-8195-B3A54BB27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12" y="1366468"/>
            <a:ext cx="8799774" cy="377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99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16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프로세스 상태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BD6FD2-6646-403A-BF9F-3D56A2D4D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540" y="1690688"/>
            <a:ext cx="7372350" cy="4391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B7EFF1-FB9B-4643-8ACD-CAE5988C72D7}"/>
              </a:ext>
            </a:extLst>
          </p:cNvPr>
          <p:cNvSpPr txBox="1"/>
          <p:nvPr/>
        </p:nvSpPr>
        <p:spPr>
          <a:xfrm>
            <a:off x="3078759" y="2265028"/>
            <a:ext cx="1610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+</a:t>
            </a:r>
            <a:r>
              <a:rPr lang="ko-KR" altLang="en-US" sz="1400" dirty="0"/>
              <a:t>메모리 할당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3734A9-C7E8-4405-9A2B-4B216CC27104}"/>
              </a:ext>
            </a:extLst>
          </p:cNvPr>
          <p:cNvSpPr txBox="1"/>
          <p:nvPr/>
        </p:nvSpPr>
        <p:spPr>
          <a:xfrm>
            <a:off x="4689444" y="3217143"/>
            <a:ext cx="1911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Context Switching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8959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실행상태 </a:t>
            </a:r>
            <a:r>
              <a:rPr lang="en-US" altLang="ko-KR" dirty="0"/>
              <a:t>-&gt; </a:t>
            </a:r>
            <a:r>
              <a:rPr lang="ko-KR" altLang="en-US" dirty="0"/>
              <a:t>대기상태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905312" y="1487713"/>
            <a:ext cx="870847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입출력 요청은 사용자 프로세서에서 할 수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sz="2400" b="1" dirty="0"/>
              <a:t>사용자 프로세스 </a:t>
            </a:r>
            <a:r>
              <a:rPr lang="en-US" altLang="ko-KR" sz="2400" b="1" dirty="0"/>
              <a:t>-&gt; </a:t>
            </a:r>
            <a:r>
              <a:rPr lang="ko-KR" altLang="en-US" sz="2400" b="1" dirty="0"/>
              <a:t>커널 프로세스</a:t>
            </a:r>
            <a:endParaRPr lang="en-US" altLang="ko-KR" sz="2400" b="1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사용자 프로세스에서 할 수 없는 </a:t>
            </a:r>
            <a:r>
              <a:rPr lang="en-US" altLang="ko-KR" dirty="0"/>
              <a:t>I/O </a:t>
            </a:r>
            <a:r>
              <a:rPr lang="ko-KR" altLang="en-US" dirty="0"/>
              <a:t>작업을 운영체제에게 시스템 콜을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Trap(</a:t>
            </a:r>
            <a:r>
              <a:rPr lang="ko-KR" altLang="en-US" dirty="0"/>
              <a:t>소프트웨어 인터럽트</a:t>
            </a:r>
            <a:r>
              <a:rPr lang="en-US" altLang="ko-KR" dirty="0"/>
              <a:t>)</a:t>
            </a:r>
            <a:r>
              <a:rPr lang="ko-KR" altLang="en-US" dirty="0"/>
              <a:t>를 통해 인터럽트 벡터의 위치로 이동한다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제어권이 인터럽트 벡터가 가리키는 </a:t>
            </a:r>
            <a:r>
              <a:rPr lang="en-US" altLang="ko-KR" dirty="0"/>
              <a:t>ISR(</a:t>
            </a:r>
            <a:r>
              <a:rPr lang="ko-KR" altLang="en-US" dirty="0"/>
              <a:t>인터럽트 서비스 루틴</a:t>
            </a:r>
            <a:r>
              <a:rPr lang="en-US" altLang="ko-KR" dirty="0"/>
              <a:t>)</a:t>
            </a:r>
            <a:r>
              <a:rPr lang="ko-KR" altLang="en-US" dirty="0"/>
              <a:t>의 시작 주소로 이동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이때 </a:t>
            </a:r>
            <a:r>
              <a:rPr lang="en-US" altLang="ko-KR" dirty="0"/>
              <a:t>ISR</a:t>
            </a:r>
            <a:r>
              <a:rPr lang="ko-KR" altLang="en-US" dirty="0"/>
              <a:t>의 주소는 커널 프로세스 주소이다</a:t>
            </a:r>
            <a:r>
              <a:rPr lang="en-US" altLang="ko-KR" dirty="0"/>
              <a:t>. </a:t>
            </a:r>
            <a:r>
              <a:rPr lang="ko-KR" altLang="en-US" dirty="0"/>
              <a:t>이 값을 </a:t>
            </a:r>
            <a:r>
              <a:rPr lang="en-US" altLang="ko-KR" dirty="0"/>
              <a:t>PC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올바른 </a:t>
            </a:r>
            <a:r>
              <a:rPr lang="en-US" altLang="ko-KR" dirty="0"/>
              <a:t>I/O </a:t>
            </a:r>
            <a:r>
              <a:rPr lang="ko-KR" altLang="en-US" dirty="0"/>
              <a:t>요청인지 확인 후 </a:t>
            </a:r>
            <a:r>
              <a:rPr lang="en-US" altLang="ko-KR" dirty="0"/>
              <a:t>ISR</a:t>
            </a:r>
            <a:r>
              <a:rPr lang="ko-KR" altLang="en-US" dirty="0"/>
              <a:t>를 순차적으로 실행 </a:t>
            </a:r>
            <a:r>
              <a:rPr lang="en-US" altLang="ko-KR" dirty="0"/>
              <a:t>-&gt; </a:t>
            </a:r>
            <a:r>
              <a:rPr lang="ko-KR" altLang="en-US" dirty="0"/>
              <a:t>커널 프로세스의 </a:t>
            </a:r>
            <a:r>
              <a:rPr lang="en-US" altLang="ko-KR" dirty="0"/>
              <a:t>code </a:t>
            </a:r>
            <a:r>
              <a:rPr lang="ko-KR" altLang="en-US" dirty="0"/>
              <a:t>영역을 실행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I/O </a:t>
            </a:r>
            <a:r>
              <a:rPr lang="ko-KR" altLang="en-US" dirty="0"/>
              <a:t>완료 시 하드웨어 인터럽트가 발생한 후</a:t>
            </a:r>
            <a:r>
              <a:rPr lang="en-US" altLang="ko-KR" dirty="0"/>
              <a:t>, </a:t>
            </a:r>
            <a:r>
              <a:rPr lang="ko-KR" altLang="en-US" dirty="0"/>
              <a:t>제어권을 시스템 콜 다음 명령으로 옮김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79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16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프로세스 상태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BD6FD2-6646-403A-BF9F-3D56A2D4D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540" y="1690688"/>
            <a:ext cx="7372350" cy="4391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B7EFF1-FB9B-4643-8ACD-CAE5988C72D7}"/>
              </a:ext>
            </a:extLst>
          </p:cNvPr>
          <p:cNvSpPr txBox="1"/>
          <p:nvPr/>
        </p:nvSpPr>
        <p:spPr>
          <a:xfrm>
            <a:off x="3078759" y="2265028"/>
            <a:ext cx="1610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+</a:t>
            </a:r>
            <a:r>
              <a:rPr lang="ko-KR" altLang="en-US" sz="1400" dirty="0"/>
              <a:t>메모리 할당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3734A9-C7E8-4405-9A2B-4B216CC27104}"/>
              </a:ext>
            </a:extLst>
          </p:cNvPr>
          <p:cNvSpPr txBox="1"/>
          <p:nvPr/>
        </p:nvSpPr>
        <p:spPr>
          <a:xfrm>
            <a:off x="4689444" y="3217143"/>
            <a:ext cx="1911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Context Switching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60DD31-948E-474F-967E-58F668825EAB}"/>
              </a:ext>
            </a:extLst>
          </p:cNvPr>
          <p:cNvSpPr txBox="1"/>
          <p:nvPr/>
        </p:nvSpPr>
        <p:spPr>
          <a:xfrm>
            <a:off x="6902742" y="4921507"/>
            <a:ext cx="1075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인터럽트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FF758F-CA5F-442A-8F6F-D04D7C3357F7}"/>
              </a:ext>
            </a:extLst>
          </p:cNvPr>
          <p:cNvSpPr txBox="1"/>
          <p:nvPr/>
        </p:nvSpPr>
        <p:spPr>
          <a:xfrm>
            <a:off x="3271706" y="4921507"/>
            <a:ext cx="1075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인터럽트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0202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en-US" altLang="ko-KR" dirty="0"/>
              <a:t>CPU vs </a:t>
            </a:r>
            <a:r>
              <a:rPr lang="ko-KR" altLang="en-US" dirty="0"/>
              <a:t>프로세서 </a:t>
            </a:r>
            <a:r>
              <a:rPr lang="en-US" altLang="ko-KR" dirty="0"/>
              <a:t>vs </a:t>
            </a:r>
            <a:r>
              <a:rPr lang="ko-KR" altLang="en-US" dirty="0"/>
              <a:t>코어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771088" y="1557175"/>
            <a:ext cx="101765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CPU :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컴퓨터의 구성 단위 중 기억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연산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제어의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대 기능을 종합하는 장치이다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프로세서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컴퓨터 운영을 위해 기본적인 명령어들을 처리하고 반응하기 위한 논리회로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프로세서란 용어는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CPU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라는 용어로 대체되어 왔다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코어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각종 연산을 하는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CPU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의 핵심요소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 CPU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안에서 일하는 부품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코어 수가 많을 수록 병렬 처리 효율 증가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결론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  CPU =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프로세서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&gt;=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코어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330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439</Words>
  <Application>Microsoft Office PowerPoint</Application>
  <PresentationFormat>와이드스크린</PresentationFormat>
  <Paragraphs>75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-apple-system</vt:lpstr>
      <vt:lpstr>맑은 고딕</vt:lpstr>
      <vt:lpstr>Arial</vt:lpstr>
      <vt:lpstr>Consolas</vt:lpstr>
      <vt:lpstr>Office 테마</vt:lpstr>
      <vt:lpstr>Process</vt:lpstr>
      <vt:lpstr>목차</vt:lpstr>
      <vt:lpstr>프로세스 상태</vt:lpstr>
      <vt:lpstr>실행상태 – 프로세스 구조</vt:lpstr>
      <vt:lpstr>실행상태 – 프로세스 실행</vt:lpstr>
      <vt:lpstr>프로세스 상태</vt:lpstr>
      <vt:lpstr>실행상태 -&gt; 대기상태</vt:lpstr>
      <vt:lpstr>프로세스 상태</vt:lpstr>
      <vt:lpstr>CPU vs 프로세서 vs 코어</vt:lpstr>
      <vt:lpstr>동시성 &amp; 병렬성</vt:lpstr>
      <vt:lpstr>블로킹 &amp; 논블로킹</vt:lpstr>
      <vt:lpstr>동가 &amp; 비동기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신 범철</dc:creator>
  <cp:lastModifiedBy>신 범철</cp:lastModifiedBy>
  <cp:revision>7</cp:revision>
  <dcterms:created xsi:type="dcterms:W3CDTF">2022-01-06T05:20:31Z</dcterms:created>
  <dcterms:modified xsi:type="dcterms:W3CDTF">2022-02-10T04:55:01Z</dcterms:modified>
</cp:coreProperties>
</file>