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260" r:id="rId4"/>
    <p:sldId id="261" r:id="rId5"/>
    <p:sldId id="269" r:id="rId6"/>
    <p:sldId id="278" r:id="rId7"/>
    <p:sldId id="279" r:id="rId8"/>
    <p:sldId id="280" r:id="rId9"/>
    <p:sldId id="270" r:id="rId10"/>
    <p:sldId id="281" r:id="rId11"/>
    <p:sldId id="28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5" autoAdjust="0"/>
    <p:restoredTop sz="66805" autoAdjust="0"/>
  </p:normalViewPr>
  <p:slideViewPr>
    <p:cSldViewPr snapToGrid="0">
      <p:cViewPr varScale="1">
        <p:scale>
          <a:sx n="43" d="100"/>
          <a:sy n="43" d="100"/>
        </p:scale>
        <p:origin x="7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E9FA8-164B-485B-89B7-5F2E0A357284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CC78D-D063-4E8A-91D5-C467BE26F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4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이건 이전에 배웠던 웹 소켓의 </a:t>
            </a:r>
            <a:r>
              <a:rPr lang="ko-KR" altLang="en-US" dirty="0" err="1"/>
              <a:t>연결과정입니다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전에는 클라이언트의 관점에서 웹 소켓의 연결 과정을 알아보았는데</a:t>
            </a:r>
            <a:endParaRPr lang="en-US" altLang="ko-KR" dirty="0"/>
          </a:p>
          <a:p>
            <a:r>
              <a:rPr lang="ko-KR" altLang="en-US" dirty="0"/>
              <a:t>이번에는 웹 서버의 관점에서 알아보려고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웹서버는 크게 클라이언트의 접속을 기다리는 부분과</a:t>
            </a:r>
            <a:r>
              <a:rPr lang="en-US" altLang="ko-KR" dirty="0"/>
              <a:t> </a:t>
            </a:r>
            <a:r>
              <a:rPr lang="ko-KR" altLang="en-US" dirty="0"/>
              <a:t>클라이언트와 대화를 나누는 부분으로 나눌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클라이언트의 접속을 기다리는 부분이란 서버 프로그램이 실행되어 초기화 작업을 마친 상태이다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클라이언트와 대화를 나누는 부분은 클라이언트가 접속을 하여 서버와의 연결이 된 상태이다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018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웹 서버를 두개로 나누는데 사이에는 </a:t>
            </a:r>
            <a:r>
              <a:rPr lang="en-US" altLang="ko-KR" dirty="0"/>
              <a:t>accept</a:t>
            </a:r>
            <a:r>
              <a:rPr lang="ko-KR" altLang="en-US" dirty="0"/>
              <a:t>이라는 명령어가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웹 서버는 </a:t>
            </a:r>
            <a:r>
              <a:rPr lang="en-US" altLang="ko-KR" dirty="0"/>
              <a:t>accept</a:t>
            </a:r>
            <a:r>
              <a:rPr lang="ko-KR" altLang="en-US" dirty="0"/>
              <a:t>명령을 통해 클라이언트로 소켓을 접수하면</a:t>
            </a:r>
            <a:endParaRPr lang="en-US" altLang="ko-KR" dirty="0"/>
          </a:p>
          <a:p>
            <a:r>
              <a:rPr lang="en-US" altLang="ko-KR" dirty="0"/>
              <a:t>3way-handshaking</a:t>
            </a:r>
            <a:r>
              <a:rPr lang="ko-KR" altLang="en-US" dirty="0"/>
              <a:t>을 통해 연결을 하고 접속 대기 소켓을 복사하여 독립된 새로운 소켓을 생성한다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06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</a:t>
            </a:r>
            <a:r>
              <a:rPr lang="en-US" altLang="ko-KR" dirty="0"/>
              <a:t>accept</a:t>
            </a:r>
            <a:r>
              <a:rPr lang="ko-KR" altLang="en-US" dirty="0"/>
              <a:t>명령어를 통해 복사된 소켓이 많아지면 뭔가 복잡해 보인다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서버는 </a:t>
            </a:r>
            <a:r>
              <a:rPr lang="ko-KR" altLang="en-US" dirty="0" err="1"/>
              <a:t>하나일텐데</a:t>
            </a:r>
            <a:r>
              <a:rPr lang="ko-KR" altLang="en-US" dirty="0"/>
              <a:t> 이렇게 많이 복사하면 어떻게 </a:t>
            </a:r>
            <a:r>
              <a:rPr lang="ko-KR" altLang="en-US" dirty="0" err="1"/>
              <a:t>사용할까라는</a:t>
            </a:r>
            <a:r>
              <a:rPr lang="ko-KR" altLang="en-US" dirty="0"/>
              <a:t> 의문점이 </a:t>
            </a:r>
            <a:r>
              <a:rPr lang="ko-KR" altLang="en-US" dirty="0" err="1"/>
              <a:t>들수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서버</a:t>
            </a:r>
            <a:r>
              <a:rPr lang="en-US" altLang="ko-KR" dirty="0"/>
              <a:t>OS</a:t>
            </a:r>
            <a:r>
              <a:rPr lang="ko-KR" altLang="en-US" dirty="0"/>
              <a:t>는 </a:t>
            </a:r>
            <a:r>
              <a:rPr lang="ko-KR" altLang="en-US" dirty="0" err="1"/>
              <a:t>멀티태스크로</a:t>
            </a:r>
            <a:r>
              <a:rPr lang="ko-KR" altLang="en-US" dirty="0"/>
              <a:t> 다수의 소켓을 동시에 작동시킨다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그럼 다 소켓 </a:t>
            </a:r>
            <a:r>
              <a:rPr lang="en-US" altLang="ko-KR" dirty="0"/>
              <a:t>1</a:t>
            </a:r>
            <a:r>
              <a:rPr lang="ko-KR" altLang="en-US" dirty="0"/>
              <a:t>에서 복사한 것인데 어떻게 소켓을 </a:t>
            </a:r>
            <a:r>
              <a:rPr lang="ko-KR" altLang="en-US" dirty="0" err="1"/>
              <a:t>구분할까라는</a:t>
            </a:r>
            <a:r>
              <a:rPr lang="ko-KR" altLang="en-US" dirty="0"/>
              <a:t> 의문도 </a:t>
            </a:r>
            <a:r>
              <a:rPr lang="ko-KR" altLang="en-US" dirty="0" err="1"/>
              <a:t>들수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68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다 소켓 </a:t>
            </a:r>
            <a:r>
              <a:rPr lang="en-US" altLang="ko-KR" dirty="0"/>
              <a:t>1</a:t>
            </a:r>
            <a:r>
              <a:rPr lang="ko-KR" altLang="en-US" dirty="0"/>
              <a:t>에서 복사한 것인데 어떻게 소켓을 </a:t>
            </a:r>
            <a:r>
              <a:rPr lang="ko-KR" altLang="en-US" dirty="0" err="1"/>
              <a:t>구분할까라는</a:t>
            </a:r>
            <a:r>
              <a:rPr lang="ko-KR" altLang="en-US" dirty="0"/>
              <a:t> 의문도 </a:t>
            </a:r>
            <a:r>
              <a:rPr lang="ko-KR" altLang="en-US" dirty="0" err="1"/>
              <a:t>들수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정답은 바로 파일 </a:t>
            </a:r>
            <a:r>
              <a:rPr lang="ko-KR" altLang="en-US" dirty="0" err="1"/>
              <a:t>디스크립터를</a:t>
            </a:r>
            <a:r>
              <a:rPr lang="ko-KR" altLang="en-US" dirty="0"/>
              <a:t> 사용한다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/</a:t>
            </a:r>
          </a:p>
          <a:p>
            <a:r>
              <a:rPr lang="ko-KR" altLang="en-US" dirty="0"/>
              <a:t>파일 </a:t>
            </a:r>
            <a:r>
              <a:rPr lang="ko-KR" altLang="en-US" dirty="0" err="1"/>
              <a:t>디스크립터란</a:t>
            </a:r>
            <a:r>
              <a:rPr lang="ko-KR" altLang="en-US" dirty="0"/>
              <a:t> 운영체제가 특정 파일에 할당해준 </a:t>
            </a:r>
            <a:r>
              <a:rPr lang="ko-KR" altLang="en-US" dirty="0" err="1"/>
              <a:t>정수값을</a:t>
            </a:r>
            <a:r>
              <a:rPr lang="ko-KR" altLang="en-US" dirty="0"/>
              <a:t> 의미한다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/</a:t>
            </a:r>
          </a:p>
          <a:p>
            <a:r>
              <a:rPr lang="ko-KR" altLang="en-US" dirty="0"/>
              <a:t>우리가 흔히 알고 있는 </a:t>
            </a:r>
            <a:r>
              <a:rPr lang="ko-KR" altLang="en-US" dirty="0" err="1"/>
              <a:t>파일뿐만</a:t>
            </a:r>
            <a:r>
              <a:rPr lang="ko-KR" altLang="en-US" dirty="0"/>
              <a:t> 아니라 소켓과 같은 자원도 파일 </a:t>
            </a:r>
            <a:r>
              <a:rPr lang="ko-KR" altLang="en-US" dirty="0" err="1"/>
              <a:t>디스크립터</a:t>
            </a:r>
            <a:r>
              <a:rPr lang="ko-KR" altLang="en-US" dirty="0"/>
              <a:t> 값을 받는다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소켓을 생성하는 </a:t>
            </a:r>
            <a:r>
              <a:rPr lang="en-US" altLang="ko-KR" dirty="0"/>
              <a:t>socket()</a:t>
            </a:r>
            <a:r>
              <a:rPr lang="ko-KR" altLang="en-US" dirty="0"/>
              <a:t>함수와</a:t>
            </a:r>
            <a:r>
              <a:rPr lang="en-US" altLang="ko-KR" dirty="0"/>
              <a:t>, </a:t>
            </a:r>
            <a:r>
              <a:rPr lang="ko-KR" altLang="en-US" dirty="0"/>
              <a:t>연결을 수락하는 </a:t>
            </a:r>
            <a:r>
              <a:rPr lang="en-US" altLang="ko-KR" dirty="0"/>
              <a:t>accept()</a:t>
            </a:r>
            <a:r>
              <a:rPr lang="ko-KR" altLang="en-US" dirty="0"/>
              <a:t>함수 모두 파일 </a:t>
            </a:r>
            <a:r>
              <a:rPr lang="ko-KR" altLang="en-US" dirty="0" err="1"/>
              <a:t>디스크립터</a:t>
            </a:r>
            <a:r>
              <a:rPr lang="ko-KR" altLang="en-US" dirty="0"/>
              <a:t> 값을 반환한다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870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다시 돌아와서 보면 </a:t>
            </a:r>
            <a:r>
              <a:rPr lang="en-US" altLang="ko-KR" dirty="0"/>
              <a:t>accept() </a:t>
            </a:r>
            <a:r>
              <a:rPr lang="ko-KR" altLang="en-US" dirty="0"/>
              <a:t>함수를 실행할 때 복사된 독립된 소켓</a:t>
            </a:r>
            <a:r>
              <a:rPr lang="en-US" altLang="ko-KR" dirty="0"/>
              <a:t>2</a:t>
            </a:r>
            <a:r>
              <a:rPr lang="ko-KR" altLang="en-US" dirty="0"/>
              <a:t>는 파일 </a:t>
            </a:r>
            <a:r>
              <a:rPr lang="ko-KR" altLang="en-US" dirty="0" err="1"/>
              <a:t>디스크립터를</a:t>
            </a:r>
            <a:r>
              <a:rPr lang="ko-KR" altLang="en-US" dirty="0"/>
              <a:t> </a:t>
            </a:r>
            <a:r>
              <a:rPr lang="ko-KR" altLang="en-US" dirty="0" err="1"/>
              <a:t>할당받은</a:t>
            </a:r>
            <a:r>
              <a:rPr lang="ko-KR" altLang="en-US" dirty="0"/>
              <a:t>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다시 정리하면 소켓을 식별하기 위해서는 </a:t>
            </a:r>
            <a:r>
              <a:rPr lang="ko-KR" altLang="en-US" dirty="0" err="1"/>
              <a:t>파일디스크립터를</a:t>
            </a:r>
            <a:r>
              <a:rPr lang="ko-KR" altLang="en-US" dirty="0"/>
              <a:t> 사용한다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095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Accept</a:t>
            </a:r>
            <a:r>
              <a:rPr lang="ko-KR" altLang="en-US" dirty="0"/>
              <a:t>까지 했으니 이제 클라이언트와 대화하는 부분을 </a:t>
            </a:r>
            <a:r>
              <a:rPr lang="ko-KR" altLang="en-US" dirty="0" err="1"/>
              <a:t>해보려고한다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/</a:t>
            </a:r>
          </a:p>
          <a:p>
            <a:r>
              <a:rPr lang="ko-KR" altLang="en-US" dirty="0"/>
              <a:t>웹 서버의 기준으로 하니 클라이언트가 </a:t>
            </a:r>
            <a:r>
              <a:rPr lang="en-US" altLang="ko-KR" dirty="0"/>
              <a:t>write</a:t>
            </a:r>
            <a:r>
              <a:rPr lang="ko-KR" altLang="en-US" dirty="0"/>
              <a:t>하고 웹 서버가 하는 </a:t>
            </a:r>
            <a:r>
              <a:rPr lang="en-US" altLang="ko-KR" dirty="0"/>
              <a:t>read</a:t>
            </a:r>
            <a:r>
              <a:rPr lang="ko-KR" altLang="en-US" dirty="0"/>
              <a:t>하는 동작을 </a:t>
            </a:r>
            <a:r>
              <a:rPr lang="ko-KR" altLang="en-US" dirty="0" err="1"/>
              <a:t>알아볼것이다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/</a:t>
            </a:r>
          </a:p>
          <a:p>
            <a:r>
              <a:rPr lang="ko-KR" altLang="en-US" dirty="0"/>
              <a:t>이 동작은 웹서버가 </a:t>
            </a:r>
            <a:r>
              <a:rPr lang="ko-KR" altLang="en-US" dirty="0" err="1"/>
              <a:t>리퀘스트</a:t>
            </a:r>
            <a:r>
              <a:rPr lang="ko-KR" altLang="en-US" dirty="0"/>
              <a:t> 메시지를 수신한 것을 의미한다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Read</a:t>
            </a:r>
            <a:r>
              <a:rPr lang="ko-KR" altLang="en-US" dirty="0"/>
              <a:t> 안에는 </a:t>
            </a:r>
            <a:r>
              <a:rPr lang="en-US" altLang="ko-KR" dirty="0"/>
              <a:t>HTTP </a:t>
            </a:r>
            <a:r>
              <a:rPr lang="ko-KR" altLang="en-US" dirty="0" err="1"/>
              <a:t>리퀘스트</a:t>
            </a:r>
            <a:r>
              <a:rPr lang="ko-KR" altLang="en-US" dirty="0"/>
              <a:t> 메시지가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413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</a:t>
            </a:r>
            <a:r>
              <a:rPr lang="en-US" altLang="ko-KR" dirty="0"/>
              <a:t>URI</a:t>
            </a:r>
            <a:r>
              <a:rPr lang="ko-KR" altLang="en-US" dirty="0"/>
              <a:t>에 기록된 경로명은 웹서버에서 공개하는 가상의 디렉터리 구조를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이유는 진짜 디렉토리 파일의 노출을 막아 보안을 강화하기 위해서이다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619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</a:t>
            </a:r>
            <a:r>
              <a:rPr lang="en-US" altLang="ko-KR" dirty="0"/>
              <a:t>URI</a:t>
            </a:r>
            <a:r>
              <a:rPr lang="ko-KR" altLang="en-US" dirty="0"/>
              <a:t>에 기록된 경로명은 웹서버에서 공개하는 가상의 디렉터리 구조를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이유는 진짜 디렉토리 파일의 노출을 막아 보안을 강화하기 위해서이다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121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5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F1B30-4BFF-4E31-A6E7-403C3D6FA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C57468-5773-48B7-922B-3310BDC5E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6C06F-147E-4FDA-B8CA-6493E4A6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C83F4-4F9C-4577-A7AD-6B625CAE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1BE5F-B9F5-4B68-AC40-F44C919C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3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6F808-373E-4837-8766-1D4D184E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1BAE42-4755-42AF-AFC0-C668598E1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2000D-DF01-4344-BE74-72FC23DD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45C5C-9B74-4C93-81F2-76C9DC76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6C007-A6DB-48E5-9D56-0C089D52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0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FCF763-D70D-48E8-A2BD-212A1C784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17E7A2-3BA0-4705-9D23-D6268390B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56A20-296E-4F36-9872-B56AD0B3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B60E7-A936-4D69-A04A-908A61A9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174E7-F084-420E-8C00-63F2E97F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3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2E071-8355-479F-9E21-938732CA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EC4B4-36FB-4C58-BF37-44B63C31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9F305-683B-4424-8B54-D24E9865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16344-34DA-4113-8DF7-CAAFE257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72CFC-757F-417B-BFDD-0A033B2C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2D462-724D-4EEB-B9F6-603C10EC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836866-98AF-437B-B74E-83FBD800D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18485-AF77-4A70-AD3D-A20F70A1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805F2-CAA4-40B4-A2DA-ABCA4572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7EF74-BC1A-4F65-8E34-719A3FFA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48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FE432-AB69-4409-AEF6-51A14A52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B92212-2195-499B-B632-45C62B884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B74BE3-A805-4FD2-90DD-318F34D58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4D0D3-B5E3-45F2-B9B8-FA2025FE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BD2E6C-6877-4883-AA1A-CF96EBB3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85864-B955-4357-8F94-CEE0A5A1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4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D199F-63B5-4C69-8F5F-F4A51022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54E6C-DB48-426F-9C45-476FBD32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CB9074-8E12-4753-890C-07E3ED700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063F72-5182-46D2-B3D2-78A40AD34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C4B6D1-BC69-4A6D-B762-EB01267AF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C60898-6620-44F0-8054-0BA823D8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287A0B-B812-46D9-ACAA-CCD54DDE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79661B-C53A-40C0-AB49-0127BA02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31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A24BC-6BC9-49A0-A122-7E23CB1D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DA5862-EBD2-4E20-8D82-CAB30CE4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55038D-1A62-4E2C-BFC3-163D7E72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14BE60-2FCC-44A0-AE40-ED1701F3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3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ECE463-62A5-4B09-A97D-B7CB3B07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8457B8-26AD-4703-B415-56077EEF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34CC98-0270-4B3C-86E6-BD6718EA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8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D6BF3-A995-4681-89AD-F094F40F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729D8-4A5C-4000-A7F6-0DAADE117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57D84-452D-4DEE-B883-2B55BE60C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D07270-F9CF-4054-8AF1-031349BC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4BB2C-F877-4C7A-8E5A-2BED4EE4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88BC7-D6C7-487D-B222-14EA7124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5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491A3-512B-4A27-86FC-14B31535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DB1AAA-4C16-40E0-9E19-87AA394E4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B88CC-2350-4A3F-853F-E090FD29C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380C4A-41B9-4EDA-B4FD-8E00FBE0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1C73B-7AD4-4BE5-BAEB-72E5C463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126F7-9004-4493-A8FA-EA854F43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703A5A-F302-47D3-B6CC-13B75CC5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D537D7-F408-4B69-93C2-2384AC634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AA79D-F44D-4DB1-B377-1DBFD12A2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7A9C-3629-4C00-B345-D33EEDCBC4E7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9CA20-0402-4DE2-B389-D47A65611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270CB-D28A-4C12-B0F4-22713376F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3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FC85-9286-48A3-BBC5-89B586F40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6683"/>
            <a:ext cx="9144000" cy="2387600"/>
          </a:xfrm>
        </p:spPr>
        <p:txBody>
          <a:bodyPr/>
          <a:lstStyle/>
          <a:p>
            <a:r>
              <a:rPr lang="en-US" altLang="ko-KR" dirty="0"/>
              <a:t>Web Server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CB4667-0DFC-4253-9DFF-AD85197E7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0320" y="5945823"/>
            <a:ext cx="1780032" cy="411480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신범철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69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웹 서버의 </a:t>
            </a:r>
            <a:r>
              <a:rPr lang="ko-KR" altLang="en-US" dirty="0" err="1"/>
              <a:t>리퀘스트</a:t>
            </a:r>
            <a:r>
              <a:rPr lang="ko-KR" altLang="en-US" dirty="0"/>
              <a:t> 메시지 수신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96C475-7B02-4D10-8317-26C17BF05335}"/>
              </a:ext>
            </a:extLst>
          </p:cNvPr>
          <p:cNvSpPr txBox="1"/>
          <p:nvPr/>
        </p:nvSpPr>
        <p:spPr>
          <a:xfrm>
            <a:off x="1222426" y="1702136"/>
            <a:ext cx="90148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Q : </a:t>
            </a:r>
            <a:r>
              <a:rPr lang="ko-KR" altLang="en-US" sz="2400" dirty="0"/>
              <a:t>만약 브라우저에서 보낸 </a:t>
            </a:r>
            <a:r>
              <a:rPr lang="en-US" altLang="ko-KR" sz="2400" dirty="0"/>
              <a:t>URI</a:t>
            </a:r>
            <a:r>
              <a:rPr lang="ko-KR" altLang="en-US" sz="2400" dirty="0"/>
              <a:t>에 파일명이 생략되어 있다면</a:t>
            </a:r>
            <a:r>
              <a:rPr lang="en-US" altLang="ko-KR" sz="2400" dirty="0"/>
              <a:t>??</a:t>
            </a:r>
          </a:p>
          <a:p>
            <a:r>
              <a:rPr lang="en-US" altLang="ko-KR" sz="2400" dirty="0"/>
              <a:t>A : </a:t>
            </a:r>
            <a:r>
              <a:rPr lang="ko-KR" altLang="en-US" sz="2400" dirty="0"/>
              <a:t>파일명이 생략되어 있다면 </a:t>
            </a:r>
            <a:r>
              <a:rPr lang="en-US" altLang="ko-KR" sz="2400" dirty="0"/>
              <a:t>index.html</a:t>
            </a:r>
            <a:r>
              <a:rPr lang="ko-KR" altLang="en-US" sz="2400" dirty="0"/>
              <a:t>로 표시된다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11802-756F-4737-BFAA-9E4D500BA98A}"/>
              </a:ext>
            </a:extLst>
          </p:cNvPr>
          <p:cNvSpPr txBox="1"/>
          <p:nvPr/>
        </p:nvSpPr>
        <p:spPr>
          <a:xfrm>
            <a:off x="1222426" y="3862240"/>
            <a:ext cx="90148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EX)</a:t>
            </a:r>
          </a:p>
          <a:p>
            <a:r>
              <a:rPr lang="en-US" altLang="ko-K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http://www.cyber.co.kr/tone/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이라면</a:t>
            </a:r>
          </a:p>
          <a:p>
            <a:r>
              <a:rPr lang="en-US" altLang="ko-K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http://www.cyber.co.kr/tone/index.html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이라는 의미</a:t>
            </a:r>
          </a:p>
          <a:p>
            <a:endParaRPr lang="en-US" altLang="ko-KR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36687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웹 서버의 </a:t>
            </a:r>
            <a:r>
              <a:rPr lang="ko-KR" altLang="en-US" dirty="0" err="1"/>
              <a:t>리퀘스트</a:t>
            </a:r>
            <a:r>
              <a:rPr lang="ko-KR" altLang="en-US" dirty="0"/>
              <a:t> 메시지 수신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96C475-7B02-4D10-8317-26C17BF05335}"/>
              </a:ext>
            </a:extLst>
          </p:cNvPr>
          <p:cNvSpPr txBox="1"/>
          <p:nvPr/>
        </p:nvSpPr>
        <p:spPr>
          <a:xfrm>
            <a:off x="1202548" y="1682258"/>
            <a:ext cx="9014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Q : </a:t>
            </a:r>
            <a:r>
              <a:rPr lang="ko-KR" altLang="en-US" sz="24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만약 </a:t>
            </a:r>
            <a:r>
              <a:rPr lang="en-US" altLang="ko-KR" sz="24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400" b="1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cgi</a:t>
            </a:r>
            <a:r>
              <a:rPr lang="en-US" altLang="ko-KR" sz="24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4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400" b="1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ko-KR" altLang="en-US" sz="24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와 같은 프로그램 파일 이라면</a:t>
            </a:r>
            <a:r>
              <a:rPr lang="en-US" altLang="ko-KR" sz="24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?</a:t>
            </a:r>
            <a:endParaRPr lang="ko-KR" alt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400" dirty="0"/>
              <a:t>A : </a:t>
            </a:r>
            <a:r>
              <a:rPr lang="ko-KR" altLang="en-US" sz="2400" dirty="0"/>
              <a:t>해당 프로그램을 작동시키도록 </a:t>
            </a:r>
            <a:r>
              <a:rPr lang="en-US" altLang="ko-KR" sz="2400" dirty="0"/>
              <a:t>OS</a:t>
            </a:r>
            <a:r>
              <a:rPr lang="ko-KR" altLang="en-US" sz="2400" dirty="0"/>
              <a:t>에 의뢰한다</a:t>
            </a:r>
            <a:r>
              <a:rPr lang="en-US" altLang="ko-KR" sz="24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B31C7E-8CA7-4CAF-8079-C313DE4A2E33}"/>
              </a:ext>
            </a:extLst>
          </p:cNvPr>
          <p:cNvSpPr txBox="1"/>
          <p:nvPr/>
        </p:nvSpPr>
        <p:spPr>
          <a:xfrm>
            <a:off x="1222426" y="3862240"/>
            <a:ext cx="90148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EX) http://www.cyber.co.kr/tone/beom.php</a:t>
            </a:r>
            <a:r>
              <a:rPr lang="ko-KR" altLang="en-U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인경우</a:t>
            </a:r>
            <a:endParaRPr lang="en-US" altLang="ko-KR" sz="2400" b="0" dirty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2400" dirty="0"/>
          </a:p>
          <a:p>
            <a:r>
              <a:rPr lang="en-US" altLang="ko-KR" sz="2400" dirty="0"/>
              <a:t>.</a:t>
            </a:r>
            <a:r>
              <a:rPr lang="en-US" altLang="ko-KR" sz="2400" dirty="0" err="1"/>
              <a:t>php</a:t>
            </a:r>
            <a:r>
              <a:rPr lang="ko-KR" altLang="en-US" sz="2400" dirty="0"/>
              <a:t>을 작동시키는 </a:t>
            </a:r>
            <a:r>
              <a:rPr lang="en-US" altLang="ko-KR" sz="2400" dirty="0"/>
              <a:t>OS</a:t>
            </a:r>
            <a:r>
              <a:rPr lang="ko-KR" altLang="en-US" sz="2400" dirty="0"/>
              <a:t>에 의뢰하여 실행 후 출력 데이터를</a:t>
            </a:r>
            <a:endParaRPr lang="en-US" altLang="ko-KR" sz="2400" dirty="0"/>
          </a:p>
          <a:p>
            <a:r>
              <a:rPr lang="ko-KR" altLang="en-US" sz="2400" dirty="0"/>
              <a:t>웹서버로 전송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8137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D5CB9-E1CE-4625-9C20-6EEF3EA8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650D3-EC94-4671-A059-6ABE9878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62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웹 소켓 연결과정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웹 서버 </a:t>
            </a:r>
            <a:r>
              <a:rPr lang="en-US" altLang="ko-KR" dirty="0"/>
              <a:t>– accept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웹 서버의 기능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웹 서버의 </a:t>
            </a:r>
            <a:r>
              <a:rPr lang="ko-KR" altLang="en-US" dirty="0" err="1"/>
              <a:t>리퀘스트</a:t>
            </a:r>
            <a:r>
              <a:rPr lang="ko-KR" altLang="en-US" dirty="0"/>
              <a:t> 메시지 수신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97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079" y="-15766"/>
            <a:ext cx="6270735" cy="869314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/>
              <a:t>웹 소켓 연결과정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3992C8-4D77-4652-B7EC-0C525AEAF1FB}"/>
              </a:ext>
            </a:extLst>
          </p:cNvPr>
          <p:cNvSpPr/>
          <p:nvPr/>
        </p:nvSpPr>
        <p:spPr>
          <a:xfrm>
            <a:off x="1671145" y="824310"/>
            <a:ext cx="2259724" cy="27518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socket()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3D9CA9-28FA-4F39-B9E8-D071183A469A}"/>
              </a:ext>
            </a:extLst>
          </p:cNvPr>
          <p:cNvSpPr/>
          <p:nvPr/>
        </p:nvSpPr>
        <p:spPr>
          <a:xfrm>
            <a:off x="1671145" y="3245930"/>
            <a:ext cx="2259724" cy="27518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connect()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D9CCA4-F6C2-4C74-9ED1-6E34695DAF82}"/>
              </a:ext>
            </a:extLst>
          </p:cNvPr>
          <p:cNvSpPr/>
          <p:nvPr/>
        </p:nvSpPr>
        <p:spPr>
          <a:xfrm>
            <a:off x="1671145" y="4622880"/>
            <a:ext cx="2259724" cy="27518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read()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DF3ACB-4346-44BC-B1C5-AAC595DCEC51}"/>
              </a:ext>
            </a:extLst>
          </p:cNvPr>
          <p:cNvSpPr/>
          <p:nvPr/>
        </p:nvSpPr>
        <p:spPr>
          <a:xfrm>
            <a:off x="1671145" y="3946681"/>
            <a:ext cx="2259724" cy="27518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write()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734CBF-3699-4F3E-832A-C51949F5EA61}"/>
              </a:ext>
            </a:extLst>
          </p:cNvPr>
          <p:cNvSpPr/>
          <p:nvPr/>
        </p:nvSpPr>
        <p:spPr>
          <a:xfrm>
            <a:off x="1671145" y="5299079"/>
            <a:ext cx="2259724" cy="27518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close()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6B2EAB-2365-4760-AA8A-E5233228C927}"/>
              </a:ext>
            </a:extLst>
          </p:cNvPr>
          <p:cNvSpPr/>
          <p:nvPr/>
        </p:nvSpPr>
        <p:spPr>
          <a:xfrm>
            <a:off x="7530662" y="853548"/>
            <a:ext cx="2259724" cy="27518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socket()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D6D32D-B313-4D31-A874-4BE4442BAF2D}"/>
              </a:ext>
            </a:extLst>
          </p:cNvPr>
          <p:cNvSpPr/>
          <p:nvPr/>
        </p:nvSpPr>
        <p:spPr>
          <a:xfrm>
            <a:off x="7530662" y="1662339"/>
            <a:ext cx="2259724" cy="27518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bind()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A85846D-72EA-4D17-A641-A7D5BFF500AD}"/>
              </a:ext>
            </a:extLst>
          </p:cNvPr>
          <p:cNvSpPr/>
          <p:nvPr/>
        </p:nvSpPr>
        <p:spPr>
          <a:xfrm>
            <a:off x="7530662" y="5299078"/>
            <a:ext cx="2259724" cy="27518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read()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CFF978-F673-425D-B6A8-D8A788E26B5C}"/>
              </a:ext>
            </a:extLst>
          </p:cNvPr>
          <p:cNvSpPr/>
          <p:nvPr/>
        </p:nvSpPr>
        <p:spPr>
          <a:xfrm>
            <a:off x="7530662" y="4622879"/>
            <a:ext cx="2259724" cy="27518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write()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EAE5D0-8B03-44C3-9E00-B30B178BE3C9}"/>
              </a:ext>
            </a:extLst>
          </p:cNvPr>
          <p:cNvSpPr/>
          <p:nvPr/>
        </p:nvSpPr>
        <p:spPr>
          <a:xfrm>
            <a:off x="7530662" y="6125613"/>
            <a:ext cx="2259724" cy="27518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close()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FCAF119-016E-4F46-AC53-624299B4334D}"/>
              </a:ext>
            </a:extLst>
          </p:cNvPr>
          <p:cNvSpPr/>
          <p:nvPr/>
        </p:nvSpPr>
        <p:spPr>
          <a:xfrm>
            <a:off x="7530662" y="3946681"/>
            <a:ext cx="2259724" cy="27518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read()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709B74E-1BB2-4204-B85C-9E6B4B73EDFE}"/>
              </a:ext>
            </a:extLst>
          </p:cNvPr>
          <p:cNvSpPr/>
          <p:nvPr/>
        </p:nvSpPr>
        <p:spPr>
          <a:xfrm>
            <a:off x="7530662" y="2419778"/>
            <a:ext cx="2259724" cy="27518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listen()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E157818-935E-449D-B3E5-4E4A6F6D23D8}"/>
              </a:ext>
            </a:extLst>
          </p:cNvPr>
          <p:cNvSpPr/>
          <p:nvPr/>
        </p:nvSpPr>
        <p:spPr>
          <a:xfrm>
            <a:off x="7530662" y="3245929"/>
            <a:ext cx="2259724" cy="27518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accept()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AAB4F48-408A-417E-8488-3D5103AF0D18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2801007" y="1099497"/>
            <a:ext cx="0" cy="2146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471ED0C-E312-496A-916F-468CBA28180D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2801007" y="3521117"/>
            <a:ext cx="0" cy="425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F20E15F-E9CB-40F1-A331-DC79A61E1FAF}"/>
              </a:ext>
            </a:extLst>
          </p:cNvPr>
          <p:cNvCxnSpPr>
            <a:endCxn id="10" idx="0"/>
          </p:cNvCxnSpPr>
          <p:nvPr/>
        </p:nvCxnSpPr>
        <p:spPr>
          <a:xfrm>
            <a:off x="2801007" y="4084274"/>
            <a:ext cx="0" cy="53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61134A-4F48-4875-8149-D74D402C33E9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2801007" y="4898067"/>
            <a:ext cx="0" cy="401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E2602B7-ABDA-4340-A706-EB125CABAA39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8660524" y="1128735"/>
            <a:ext cx="0" cy="533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349C7D8-1892-4D3F-9FD5-AAEB3698D6E2}"/>
              </a:ext>
            </a:extLst>
          </p:cNvPr>
          <p:cNvCxnSpPr>
            <a:stCxn id="14" idx="2"/>
            <a:endCxn id="29" idx="0"/>
          </p:cNvCxnSpPr>
          <p:nvPr/>
        </p:nvCxnSpPr>
        <p:spPr>
          <a:xfrm>
            <a:off x="8660524" y="1937526"/>
            <a:ext cx="0" cy="482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3DC4787-5FD6-471E-A292-EE9BEF28AE6D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8660524" y="2694965"/>
            <a:ext cx="0" cy="550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ED36F17-8C7D-4670-9115-A592FB26BC65}"/>
              </a:ext>
            </a:extLst>
          </p:cNvPr>
          <p:cNvCxnSpPr>
            <a:stCxn id="30" idx="2"/>
            <a:endCxn id="28" idx="0"/>
          </p:cNvCxnSpPr>
          <p:nvPr/>
        </p:nvCxnSpPr>
        <p:spPr>
          <a:xfrm>
            <a:off x="8660524" y="3521116"/>
            <a:ext cx="0" cy="4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44272B-6D53-46DA-8565-B8A679B3118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660524" y="4084274"/>
            <a:ext cx="0" cy="53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05A7B12-762E-46D6-8567-CE8F497ADD97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>
            <a:off x="8660524" y="4898066"/>
            <a:ext cx="0" cy="401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1391683-C95C-46A3-BD2A-9929B29588AC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8660524" y="5574265"/>
            <a:ext cx="0" cy="551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61D5111-70A3-4C1F-A23C-AC6B54847B0E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 flipV="1">
            <a:off x="3930869" y="3383523"/>
            <a:ext cx="35997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EB3EFE7-6BB4-44F4-854E-24FD988C1571}"/>
              </a:ext>
            </a:extLst>
          </p:cNvPr>
          <p:cNvSpPr txBox="1"/>
          <p:nvPr/>
        </p:nvSpPr>
        <p:spPr>
          <a:xfrm>
            <a:off x="4124652" y="3033979"/>
            <a:ext cx="338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연결 요청</a:t>
            </a:r>
            <a:r>
              <a:rPr lang="en-US" altLang="ko-KR" dirty="0"/>
              <a:t>(3way Handshaking)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65F7D00-5083-4DE7-8319-A3DC5A1AA4F4}"/>
              </a:ext>
            </a:extLst>
          </p:cNvPr>
          <p:cNvCxnSpPr>
            <a:stCxn id="11" idx="3"/>
            <a:endCxn id="28" idx="1"/>
          </p:cNvCxnSpPr>
          <p:nvPr/>
        </p:nvCxnSpPr>
        <p:spPr>
          <a:xfrm>
            <a:off x="3930869" y="4084275"/>
            <a:ext cx="3599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7BA20C3-BF74-4738-AF80-2AD7C36A1905}"/>
              </a:ext>
            </a:extLst>
          </p:cNvPr>
          <p:cNvCxnSpPr>
            <a:stCxn id="16" idx="1"/>
            <a:endCxn id="10" idx="3"/>
          </p:cNvCxnSpPr>
          <p:nvPr/>
        </p:nvCxnSpPr>
        <p:spPr>
          <a:xfrm flipH="1">
            <a:off x="3930869" y="4760473"/>
            <a:ext cx="35997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2B1F23A-F287-4986-9BFD-2E012F76C84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3930869" y="5436672"/>
            <a:ext cx="35997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BD7B052-344D-46BD-A5B1-4E63A1CFDA97}"/>
              </a:ext>
            </a:extLst>
          </p:cNvPr>
          <p:cNvSpPr txBox="1"/>
          <p:nvPr/>
        </p:nvSpPr>
        <p:spPr>
          <a:xfrm>
            <a:off x="4124652" y="5060349"/>
            <a:ext cx="338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종료 요청</a:t>
            </a:r>
            <a:r>
              <a:rPr lang="en-US" altLang="ko-KR" dirty="0"/>
              <a:t>(4way Handshaking)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1F583F27-0940-4D96-8330-06A247D20900}"/>
              </a:ext>
            </a:extLst>
          </p:cNvPr>
          <p:cNvCxnSpPr>
            <a:stCxn id="13" idx="3"/>
            <a:endCxn id="29" idx="3"/>
          </p:cNvCxnSpPr>
          <p:nvPr/>
        </p:nvCxnSpPr>
        <p:spPr>
          <a:xfrm>
            <a:off x="9790386" y="991142"/>
            <a:ext cx="12700" cy="1566230"/>
          </a:xfrm>
          <a:prstGeom prst="bentConnector3">
            <a:avLst>
              <a:gd name="adj1" fmla="val 3662071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FDB179BC-095D-42DA-89DB-FC00934CA143}"/>
              </a:ext>
            </a:extLst>
          </p:cNvPr>
          <p:cNvCxnSpPr>
            <a:stCxn id="28" idx="3"/>
            <a:endCxn id="15" idx="3"/>
          </p:cNvCxnSpPr>
          <p:nvPr/>
        </p:nvCxnSpPr>
        <p:spPr>
          <a:xfrm>
            <a:off x="9790386" y="4084275"/>
            <a:ext cx="12700" cy="1352397"/>
          </a:xfrm>
          <a:prstGeom prst="bentConnector3">
            <a:avLst>
              <a:gd name="adj1" fmla="val 3786205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B081675-BA5F-440B-B7BF-F1B63BD52913}"/>
              </a:ext>
            </a:extLst>
          </p:cNvPr>
          <p:cNvSpPr txBox="1"/>
          <p:nvPr/>
        </p:nvSpPr>
        <p:spPr>
          <a:xfrm>
            <a:off x="10257220" y="1395537"/>
            <a:ext cx="1582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클라이언트의 접속을 기다리는 부분</a:t>
            </a:r>
            <a:endParaRPr lang="en-US" altLang="ko-KR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973B79-A0C4-4956-A9A1-A7F39E03738E}"/>
              </a:ext>
            </a:extLst>
          </p:cNvPr>
          <p:cNvSpPr txBox="1"/>
          <p:nvPr/>
        </p:nvSpPr>
        <p:spPr>
          <a:xfrm>
            <a:off x="10322691" y="4598684"/>
            <a:ext cx="1582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클라이언트와 대화하는 부분</a:t>
            </a:r>
            <a:endParaRPr lang="en-US" altLang="ko-KR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D7B49D-9858-47F9-A58D-903EF66695C6}"/>
              </a:ext>
            </a:extLst>
          </p:cNvPr>
          <p:cNvSpPr txBox="1"/>
          <p:nvPr/>
        </p:nvSpPr>
        <p:spPr>
          <a:xfrm>
            <a:off x="2409935" y="147338"/>
            <a:ext cx="105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7A078E-46B3-4870-BBF7-5EF1E01CDC0B}"/>
              </a:ext>
            </a:extLst>
          </p:cNvPr>
          <p:cNvSpPr txBox="1"/>
          <p:nvPr/>
        </p:nvSpPr>
        <p:spPr>
          <a:xfrm>
            <a:off x="8194354" y="159647"/>
            <a:ext cx="105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066771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웹 서버 </a:t>
            </a:r>
            <a:r>
              <a:rPr lang="en-US" altLang="ko-KR" dirty="0"/>
              <a:t>- accept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F67E80-16A0-4543-9133-2766837F6D96}"/>
              </a:ext>
            </a:extLst>
          </p:cNvPr>
          <p:cNvSpPr/>
          <p:nvPr/>
        </p:nvSpPr>
        <p:spPr>
          <a:xfrm>
            <a:off x="4325006" y="2936012"/>
            <a:ext cx="2848305" cy="98597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accept()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C7ECE79-8FB8-414C-9079-5BDC79AD996B}"/>
              </a:ext>
            </a:extLst>
          </p:cNvPr>
          <p:cNvSpPr/>
          <p:nvPr/>
        </p:nvSpPr>
        <p:spPr>
          <a:xfrm>
            <a:off x="771088" y="2766218"/>
            <a:ext cx="2429312" cy="13255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접속 대기중인 소켓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8BBB2E0-D982-4E99-83ED-BD0A6A61C068}"/>
              </a:ext>
            </a:extLst>
          </p:cNvPr>
          <p:cNvSpPr/>
          <p:nvPr/>
        </p:nvSpPr>
        <p:spPr>
          <a:xfrm>
            <a:off x="8301750" y="1610449"/>
            <a:ext cx="2639518" cy="1517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접속 대기중인 </a:t>
            </a:r>
            <a:r>
              <a:rPr lang="ko-KR" altLang="en-US" dirty="0"/>
              <a:t>소켓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6AA5F3A-39F2-4AAF-9E13-70057337E089}"/>
              </a:ext>
            </a:extLst>
          </p:cNvPr>
          <p:cNvSpPr/>
          <p:nvPr/>
        </p:nvSpPr>
        <p:spPr>
          <a:xfrm>
            <a:off x="8301749" y="3921988"/>
            <a:ext cx="2639519" cy="1517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소켓 </a:t>
            </a:r>
            <a:r>
              <a:rPr lang="en-US" altLang="ko-KR" dirty="0"/>
              <a:t>1</a:t>
            </a:r>
            <a:r>
              <a:rPr lang="ko-KR" altLang="en-US" dirty="0"/>
              <a:t>을 복사한 독립된 소켓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600A649-61A1-4817-9836-A1C9B6E0BD17}"/>
              </a:ext>
            </a:extLst>
          </p:cNvPr>
          <p:cNvCxnSpPr>
            <a:stCxn id="3" idx="6"/>
            <a:endCxn id="5" idx="1"/>
          </p:cNvCxnSpPr>
          <p:nvPr/>
        </p:nvCxnSpPr>
        <p:spPr>
          <a:xfrm>
            <a:off x="3200400" y="3429000"/>
            <a:ext cx="1124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49054CE-6373-4552-8DBB-3274663B4E22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 flipV="1">
            <a:off x="7173311" y="2369007"/>
            <a:ext cx="1128439" cy="1059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C00C8D9-0FB6-4276-AB23-7AB119E4ACCF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>
            <a:off x="7173311" y="3429000"/>
            <a:ext cx="1128438" cy="125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생각 풍선: 구름 모양 16">
            <a:extLst>
              <a:ext uri="{FF2B5EF4-FFF2-40B4-BE49-F238E27FC236}">
                <a16:creationId xmlns:a16="http://schemas.microsoft.com/office/drawing/2014/main" id="{FE276850-C0CD-4E9C-8672-218D359BA3EF}"/>
              </a:ext>
            </a:extLst>
          </p:cNvPr>
          <p:cNvSpPr/>
          <p:nvPr/>
        </p:nvSpPr>
        <p:spPr>
          <a:xfrm>
            <a:off x="9553902" y="222512"/>
            <a:ext cx="2380595" cy="1201234"/>
          </a:xfrm>
          <a:prstGeom prst="cloudCallou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다시 접속을 기다리러</a:t>
            </a:r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18" name="생각 풍선: 구름 모양 17">
            <a:extLst>
              <a:ext uri="{FF2B5EF4-FFF2-40B4-BE49-F238E27FC236}">
                <a16:creationId xmlns:a16="http://schemas.microsoft.com/office/drawing/2014/main" id="{ED381A51-795E-4637-BC7F-A6805A0D9DF9}"/>
              </a:ext>
            </a:extLst>
          </p:cNvPr>
          <p:cNvSpPr/>
          <p:nvPr/>
        </p:nvSpPr>
        <p:spPr>
          <a:xfrm>
            <a:off x="9782502" y="5745693"/>
            <a:ext cx="1923393" cy="975667"/>
          </a:xfrm>
          <a:prstGeom prst="cloudCallout">
            <a:avLst>
              <a:gd name="adj1" fmla="val -50341"/>
              <a:gd name="adj2" fmla="val -71617"/>
            </a:avLst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대화 시작</a:t>
            </a:r>
          </a:p>
        </p:txBody>
      </p:sp>
    </p:spTree>
    <p:extLst>
      <p:ext uri="{BB962C8B-B14F-4D97-AF65-F5344CB8AC3E}">
        <p14:creationId xmlns:p14="http://schemas.microsoft.com/office/powerpoint/2010/main" val="48386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/>
              <a:t>웹 서버의 기능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6FD0620-7335-4210-9735-947E73367CEB}"/>
              </a:ext>
            </a:extLst>
          </p:cNvPr>
          <p:cNvSpPr/>
          <p:nvPr/>
        </p:nvSpPr>
        <p:spPr>
          <a:xfrm>
            <a:off x="2986781" y="3046374"/>
            <a:ext cx="2639519" cy="1517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소켓 </a:t>
            </a:r>
            <a:r>
              <a:rPr lang="en-US" altLang="ko-KR" dirty="0"/>
              <a:t>1</a:t>
            </a:r>
            <a:r>
              <a:rPr lang="ko-KR" altLang="en-US" dirty="0"/>
              <a:t>을 복사한 독립된 소켓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B2EED59-C6CB-4343-BBC8-E9B9CA01F407}"/>
              </a:ext>
            </a:extLst>
          </p:cNvPr>
          <p:cNvSpPr/>
          <p:nvPr/>
        </p:nvSpPr>
        <p:spPr>
          <a:xfrm>
            <a:off x="424431" y="1444915"/>
            <a:ext cx="2639519" cy="1517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소켓 </a:t>
            </a:r>
            <a:r>
              <a:rPr lang="en-US" altLang="ko-KR" dirty="0"/>
              <a:t>1</a:t>
            </a:r>
            <a:r>
              <a:rPr lang="ko-KR" altLang="en-US" dirty="0"/>
              <a:t>을 복사한 독립된 소켓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844BC-6695-48E2-906D-7922B4B1E4A4}"/>
              </a:ext>
            </a:extLst>
          </p:cNvPr>
          <p:cNvSpPr/>
          <p:nvPr/>
        </p:nvSpPr>
        <p:spPr>
          <a:xfrm>
            <a:off x="566650" y="4660359"/>
            <a:ext cx="2639519" cy="1517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소켓 </a:t>
            </a:r>
            <a:r>
              <a:rPr lang="en-US" altLang="ko-KR" dirty="0"/>
              <a:t>1</a:t>
            </a:r>
            <a:r>
              <a:rPr lang="ko-KR" altLang="en-US" dirty="0"/>
              <a:t>을 복사한 독립된 소켓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70319F4-4163-450C-8C06-4870A37BDC7D}"/>
              </a:ext>
            </a:extLst>
          </p:cNvPr>
          <p:cNvSpPr/>
          <p:nvPr/>
        </p:nvSpPr>
        <p:spPr>
          <a:xfrm>
            <a:off x="4535799" y="1432389"/>
            <a:ext cx="2639519" cy="1517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소켓 </a:t>
            </a:r>
            <a:r>
              <a:rPr lang="en-US" altLang="ko-KR" dirty="0"/>
              <a:t>1</a:t>
            </a:r>
            <a:r>
              <a:rPr lang="ko-KR" altLang="en-US" dirty="0"/>
              <a:t>을 복사한 독립된 소켓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3913CC2-FB4D-42F6-95E0-85FDB07014E9}"/>
              </a:ext>
            </a:extLst>
          </p:cNvPr>
          <p:cNvSpPr/>
          <p:nvPr/>
        </p:nvSpPr>
        <p:spPr>
          <a:xfrm>
            <a:off x="3768944" y="4909127"/>
            <a:ext cx="2639519" cy="1517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소켓 </a:t>
            </a:r>
            <a:r>
              <a:rPr lang="en-US" altLang="ko-KR" dirty="0"/>
              <a:t>1</a:t>
            </a:r>
            <a:r>
              <a:rPr lang="ko-KR" altLang="en-US" dirty="0"/>
              <a:t>을 복사한 독립된 소켓</a:t>
            </a:r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C406B18-8C9C-4A83-8571-CB69C83AF370}"/>
              </a:ext>
            </a:extLst>
          </p:cNvPr>
          <p:cNvSpPr/>
          <p:nvPr/>
        </p:nvSpPr>
        <p:spPr>
          <a:xfrm>
            <a:off x="9284466" y="2983228"/>
            <a:ext cx="2639519" cy="1517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소켓 </a:t>
            </a:r>
            <a:r>
              <a:rPr lang="en-US" altLang="ko-KR" dirty="0"/>
              <a:t>1</a:t>
            </a:r>
            <a:r>
              <a:rPr lang="ko-KR" altLang="en-US" dirty="0"/>
              <a:t>을 복사한 독립된 소켓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819069A-2EB0-40FA-9066-911EBB71A16F}"/>
              </a:ext>
            </a:extLst>
          </p:cNvPr>
          <p:cNvSpPr/>
          <p:nvPr/>
        </p:nvSpPr>
        <p:spPr>
          <a:xfrm>
            <a:off x="7827359" y="4781170"/>
            <a:ext cx="2639519" cy="1517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소켓 </a:t>
            </a:r>
            <a:r>
              <a:rPr lang="en-US" altLang="ko-KR" dirty="0"/>
              <a:t>1</a:t>
            </a:r>
            <a:r>
              <a:rPr lang="ko-KR" altLang="en-US" dirty="0"/>
              <a:t>을 복사한 독립된 소켓</a:t>
            </a:r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66FA653-6021-46B3-83EE-4E8CE884EC37}"/>
              </a:ext>
            </a:extLst>
          </p:cNvPr>
          <p:cNvSpPr/>
          <p:nvPr/>
        </p:nvSpPr>
        <p:spPr>
          <a:xfrm>
            <a:off x="8071251" y="1444915"/>
            <a:ext cx="2639519" cy="1517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소켓 </a:t>
            </a:r>
            <a:r>
              <a:rPr lang="en-US" altLang="ko-KR" dirty="0"/>
              <a:t>1</a:t>
            </a:r>
            <a:r>
              <a:rPr lang="ko-KR" altLang="en-US" dirty="0"/>
              <a:t>을 복사한 독립된 소켓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폭발: 8pt 2">
            <a:extLst>
              <a:ext uri="{FF2B5EF4-FFF2-40B4-BE49-F238E27FC236}">
                <a16:creationId xmlns:a16="http://schemas.microsoft.com/office/drawing/2014/main" id="{A178C1D9-E950-4FA1-A58A-F355C5283C0D}"/>
              </a:ext>
            </a:extLst>
          </p:cNvPr>
          <p:cNvSpPr/>
          <p:nvPr/>
        </p:nvSpPr>
        <p:spPr>
          <a:xfrm>
            <a:off x="2199580" y="1734958"/>
            <a:ext cx="7984944" cy="3940628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rgbClr val="FF0000"/>
                </a:solidFill>
              </a:rPr>
              <a:t>멀티 태스크</a:t>
            </a:r>
            <a:r>
              <a:rPr lang="en-US" altLang="ko-KR" sz="4000" dirty="0">
                <a:solidFill>
                  <a:srgbClr val="FF0000"/>
                </a:solidFill>
              </a:rPr>
              <a:t>!!!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99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46FD0620-7335-4210-9735-947E73367CEB}"/>
              </a:ext>
            </a:extLst>
          </p:cNvPr>
          <p:cNvSpPr/>
          <p:nvPr/>
        </p:nvSpPr>
        <p:spPr>
          <a:xfrm>
            <a:off x="2986781" y="3046374"/>
            <a:ext cx="2639519" cy="1517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소켓 </a:t>
            </a:r>
            <a:r>
              <a:rPr lang="en-US" altLang="ko-KR" dirty="0"/>
              <a:t>1</a:t>
            </a:r>
            <a:r>
              <a:rPr lang="ko-KR" altLang="en-US" dirty="0"/>
              <a:t>을 복사한 독립된 소켓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B2EED59-C6CB-4343-BBC8-E9B9CA01F407}"/>
              </a:ext>
            </a:extLst>
          </p:cNvPr>
          <p:cNvSpPr/>
          <p:nvPr/>
        </p:nvSpPr>
        <p:spPr>
          <a:xfrm>
            <a:off x="424431" y="1444915"/>
            <a:ext cx="2639519" cy="1517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소켓 </a:t>
            </a:r>
            <a:r>
              <a:rPr lang="en-US" altLang="ko-KR" dirty="0"/>
              <a:t>1</a:t>
            </a:r>
            <a:r>
              <a:rPr lang="ko-KR" altLang="en-US" dirty="0"/>
              <a:t>을 복사한 독립된 소켓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844BC-6695-48E2-906D-7922B4B1E4A4}"/>
              </a:ext>
            </a:extLst>
          </p:cNvPr>
          <p:cNvSpPr/>
          <p:nvPr/>
        </p:nvSpPr>
        <p:spPr>
          <a:xfrm>
            <a:off x="566650" y="4660359"/>
            <a:ext cx="2639519" cy="1517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소켓 </a:t>
            </a:r>
            <a:r>
              <a:rPr lang="en-US" altLang="ko-KR" dirty="0"/>
              <a:t>1</a:t>
            </a:r>
            <a:r>
              <a:rPr lang="ko-KR" altLang="en-US" dirty="0"/>
              <a:t>을 복사한 독립된 소켓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70319F4-4163-450C-8C06-4870A37BDC7D}"/>
              </a:ext>
            </a:extLst>
          </p:cNvPr>
          <p:cNvSpPr/>
          <p:nvPr/>
        </p:nvSpPr>
        <p:spPr>
          <a:xfrm>
            <a:off x="4535799" y="1432389"/>
            <a:ext cx="2639519" cy="1517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소켓 </a:t>
            </a:r>
            <a:r>
              <a:rPr lang="en-US" altLang="ko-KR" dirty="0"/>
              <a:t>1</a:t>
            </a:r>
            <a:r>
              <a:rPr lang="ko-KR" altLang="en-US" dirty="0"/>
              <a:t>을 복사한 독립된 소켓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3913CC2-FB4D-42F6-95E0-85FDB07014E9}"/>
              </a:ext>
            </a:extLst>
          </p:cNvPr>
          <p:cNvSpPr/>
          <p:nvPr/>
        </p:nvSpPr>
        <p:spPr>
          <a:xfrm>
            <a:off x="3768944" y="4909127"/>
            <a:ext cx="2639519" cy="1517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소켓 </a:t>
            </a:r>
            <a:r>
              <a:rPr lang="en-US" altLang="ko-KR" dirty="0"/>
              <a:t>1</a:t>
            </a:r>
            <a:r>
              <a:rPr lang="ko-KR" altLang="en-US" dirty="0"/>
              <a:t>을 복사한 독립된 소켓</a:t>
            </a:r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C406B18-8C9C-4A83-8571-CB69C83AF370}"/>
              </a:ext>
            </a:extLst>
          </p:cNvPr>
          <p:cNvSpPr/>
          <p:nvPr/>
        </p:nvSpPr>
        <p:spPr>
          <a:xfrm>
            <a:off x="9284466" y="2983228"/>
            <a:ext cx="2639519" cy="1517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소켓 </a:t>
            </a:r>
            <a:r>
              <a:rPr lang="en-US" altLang="ko-KR" dirty="0"/>
              <a:t>1</a:t>
            </a:r>
            <a:r>
              <a:rPr lang="ko-KR" altLang="en-US" dirty="0"/>
              <a:t>을 복사한 독립된 소켓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819069A-2EB0-40FA-9066-911EBB71A16F}"/>
              </a:ext>
            </a:extLst>
          </p:cNvPr>
          <p:cNvSpPr/>
          <p:nvPr/>
        </p:nvSpPr>
        <p:spPr>
          <a:xfrm>
            <a:off x="7827359" y="4781170"/>
            <a:ext cx="2639519" cy="1517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소켓 </a:t>
            </a:r>
            <a:r>
              <a:rPr lang="en-US" altLang="ko-KR" dirty="0"/>
              <a:t>1</a:t>
            </a:r>
            <a:r>
              <a:rPr lang="ko-KR" altLang="en-US" dirty="0"/>
              <a:t>을 복사한 독립된 소켓</a:t>
            </a:r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66FA653-6021-46B3-83EE-4E8CE884EC37}"/>
              </a:ext>
            </a:extLst>
          </p:cNvPr>
          <p:cNvSpPr/>
          <p:nvPr/>
        </p:nvSpPr>
        <p:spPr>
          <a:xfrm>
            <a:off x="8071251" y="1444915"/>
            <a:ext cx="2639519" cy="1517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소켓 </a:t>
            </a:r>
            <a:r>
              <a:rPr lang="en-US" altLang="ko-KR" dirty="0"/>
              <a:t>1</a:t>
            </a:r>
            <a:r>
              <a:rPr lang="ko-KR" altLang="en-US" dirty="0"/>
              <a:t>을 복사한 독립된 소켓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폭발: 8pt 14">
            <a:extLst>
              <a:ext uri="{FF2B5EF4-FFF2-40B4-BE49-F238E27FC236}">
                <a16:creationId xmlns:a16="http://schemas.microsoft.com/office/drawing/2014/main" id="{923C6F2D-FF2E-4466-A6C9-D1198BCCE3C5}"/>
              </a:ext>
            </a:extLst>
          </p:cNvPr>
          <p:cNvSpPr/>
          <p:nvPr/>
        </p:nvSpPr>
        <p:spPr>
          <a:xfrm>
            <a:off x="2036416" y="1644945"/>
            <a:ext cx="7984944" cy="3940628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rgbClr val="FF0000"/>
                </a:solidFill>
              </a:rPr>
              <a:t>파일 </a:t>
            </a:r>
            <a:r>
              <a:rPr lang="ko-KR" altLang="en-US" sz="4000" dirty="0" err="1">
                <a:solidFill>
                  <a:srgbClr val="FF0000"/>
                </a:solidFill>
              </a:rPr>
              <a:t>디스크립터</a:t>
            </a:r>
            <a:r>
              <a:rPr lang="en-US" altLang="ko-KR" sz="4000" dirty="0">
                <a:solidFill>
                  <a:srgbClr val="FF0000"/>
                </a:solidFill>
              </a:rPr>
              <a:t>!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986FAAD3-FF78-456B-8F43-06279A7DA9C3}"/>
              </a:ext>
            </a:extLst>
          </p:cNvPr>
          <p:cNvSpPr txBox="1">
            <a:spLocks/>
          </p:cNvSpPr>
          <p:nvPr/>
        </p:nvSpPr>
        <p:spPr>
          <a:xfrm>
            <a:off x="838200" y="1329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웹 서버의 기능</a:t>
            </a:r>
          </a:p>
        </p:txBody>
      </p:sp>
    </p:spTree>
    <p:extLst>
      <p:ext uri="{BB962C8B-B14F-4D97-AF65-F5344CB8AC3E}">
        <p14:creationId xmlns:p14="http://schemas.microsoft.com/office/powerpoint/2010/main" val="396896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파일 </a:t>
            </a:r>
            <a:r>
              <a:rPr lang="ko-KR" altLang="en-US" dirty="0" err="1"/>
              <a:t>디스크립터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F67E80-16A0-4543-9133-2766837F6D96}"/>
              </a:ext>
            </a:extLst>
          </p:cNvPr>
          <p:cNvSpPr/>
          <p:nvPr/>
        </p:nvSpPr>
        <p:spPr>
          <a:xfrm>
            <a:off x="4325006" y="2936012"/>
            <a:ext cx="2848305" cy="98597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accept()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C7ECE79-8FB8-414C-9079-5BDC79AD996B}"/>
              </a:ext>
            </a:extLst>
          </p:cNvPr>
          <p:cNvSpPr/>
          <p:nvPr/>
        </p:nvSpPr>
        <p:spPr>
          <a:xfrm>
            <a:off x="771088" y="2766218"/>
            <a:ext cx="2429312" cy="13255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접속 대기중인 소켓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8BBB2E0-D982-4E99-83ED-BD0A6A61C068}"/>
              </a:ext>
            </a:extLst>
          </p:cNvPr>
          <p:cNvSpPr/>
          <p:nvPr/>
        </p:nvSpPr>
        <p:spPr>
          <a:xfrm>
            <a:off x="8301750" y="1610449"/>
            <a:ext cx="2639518" cy="1517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접속 대기중인 </a:t>
            </a:r>
            <a:r>
              <a:rPr lang="ko-KR" altLang="en-US" dirty="0"/>
              <a:t>소켓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6AA5F3A-39F2-4AAF-9E13-70057337E089}"/>
              </a:ext>
            </a:extLst>
          </p:cNvPr>
          <p:cNvSpPr/>
          <p:nvPr/>
        </p:nvSpPr>
        <p:spPr>
          <a:xfrm>
            <a:off x="8301749" y="3921988"/>
            <a:ext cx="2639519" cy="1517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소켓 </a:t>
            </a:r>
            <a:r>
              <a:rPr lang="en-US" altLang="ko-KR" dirty="0"/>
              <a:t>1</a:t>
            </a:r>
            <a:r>
              <a:rPr lang="ko-KR" altLang="en-US" dirty="0"/>
              <a:t>을 복사한 독립된 소켓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600A649-61A1-4817-9836-A1C9B6E0BD17}"/>
              </a:ext>
            </a:extLst>
          </p:cNvPr>
          <p:cNvCxnSpPr>
            <a:stCxn id="3" idx="6"/>
            <a:endCxn id="5" idx="1"/>
          </p:cNvCxnSpPr>
          <p:nvPr/>
        </p:nvCxnSpPr>
        <p:spPr>
          <a:xfrm>
            <a:off x="3200400" y="3429000"/>
            <a:ext cx="1124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49054CE-6373-4552-8DBB-3274663B4E22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 flipV="1">
            <a:off x="7173311" y="2369007"/>
            <a:ext cx="1128439" cy="1059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C00C8D9-0FB6-4276-AB23-7AB119E4ACCF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>
            <a:off x="7173311" y="3429000"/>
            <a:ext cx="1128438" cy="125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생각 풍선: 구름 모양 16">
            <a:extLst>
              <a:ext uri="{FF2B5EF4-FFF2-40B4-BE49-F238E27FC236}">
                <a16:creationId xmlns:a16="http://schemas.microsoft.com/office/drawing/2014/main" id="{FE276850-C0CD-4E9C-8672-218D359BA3EF}"/>
              </a:ext>
            </a:extLst>
          </p:cNvPr>
          <p:cNvSpPr/>
          <p:nvPr/>
        </p:nvSpPr>
        <p:spPr>
          <a:xfrm>
            <a:off x="8507896" y="222512"/>
            <a:ext cx="3426601" cy="1201234"/>
          </a:xfrm>
          <a:prstGeom prst="cloudCallout">
            <a:avLst>
              <a:gd name="adj1" fmla="val -12711"/>
              <a:gd name="adj2" fmla="val 55881"/>
            </a:avLst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 </a:t>
            </a:r>
            <a:r>
              <a:rPr lang="ko-KR" altLang="en-US" dirty="0" err="1"/>
              <a:t>디스크립터</a:t>
            </a:r>
            <a:r>
              <a:rPr lang="ko-KR" altLang="en-US" dirty="0"/>
              <a:t> </a:t>
            </a:r>
            <a:r>
              <a:rPr lang="en-US" altLang="ko-KR" dirty="0"/>
              <a:t>: 1</a:t>
            </a:r>
            <a:endParaRPr lang="ko-KR" altLang="en-US" dirty="0"/>
          </a:p>
        </p:txBody>
      </p:sp>
      <p:sp>
        <p:nvSpPr>
          <p:cNvPr id="18" name="생각 풍선: 구름 모양 17">
            <a:extLst>
              <a:ext uri="{FF2B5EF4-FFF2-40B4-BE49-F238E27FC236}">
                <a16:creationId xmlns:a16="http://schemas.microsoft.com/office/drawing/2014/main" id="{ED381A51-795E-4637-BC7F-A6805A0D9DF9}"/>
              </a:ext>
            </a:extLst>
          </p:cNvPr>
          <p:cNvSpPr/>
          <p:nvPr/>
        </p:nvSpPr>
        <p:spPr>
          <a:xfrm>
            <a:off x="8030818" y="5659821"/>
            <a:ext cx="3675078" cy="975667"/>
          </a:xfrm>
          <a:prstGeom prst="cloudCallout">
            <a:avLst>
              <a:gd name="adj1" fmla="val 4830"/>
              <a:gd name="adj2" fmla="val -89954"/>
            </a:avLst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 </a:t>
            </a:r>
            <a:r>
              <a:rPr lang="ko-KR" altLang="en-US" dirty="0" err="1"/>
              <a:t>디스크립터</a:t>
            </a:r>
            <a:r>
              <a:rPr lang="ko-KR" altLang="en-US" dirty="0"/>
              <a:t> </a:t>
            </a:r>
            <a:r>
              <a:rPr lang="en-US" altLang="ko-KR" dirty="0"/>
              <a:t>: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1925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A5122D05-0C04-4ABD-A22B-C30DFD16528D}"/>
              </a:ext>
            </a:extLst>
          </p:cNvPr>
          <p:cNvSpPr/>
          <p:nvPr/>
        </p:nvSpPr>
        <p:spPr>
          <a:xfrm>
            <a:off x="894526" y="3629472"/>
            <a:ext cx="10023694" cy="252997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079" y="-15766"/>
            <a:ext cx="6270735" cy="869314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/>
              <a:t>웹 소켓 연결과정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3992C8-4D77-4652-B7EC-0C525AEAF1FB}"/>
              </a:ext>
            </a:extLst>
          </p:cNvPr>
          <p:cNvSpPr/>
          <p:nvPr/>
        </p:nvSpPr>
        <p:spPr>
          <a:xfrm>
            <a:off x="1671145" y="824310"/>
            <a:ext cx="2259724" cy="27518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socket()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3D9CA9-28FA-4F39-B9E8-D071183A469A}"/>
              </a:ext>
            </a:extLst>
          </p:cNvPr>
          <p:cNvSpPr/>
          <p:nvPr/>
        </p:nvSpPr>
        <p:spPr>
          <a:xfrm>
            <a:off x="1671145" y="3245930"/>
            <a:ext cx="2259724" cy="27518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connect()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D9CCA4-F6C2-4C74-9ED1-6E34695DAF82}"/>
              </a:ext>
            </a:extLst>
          </p:cNvPr>
          <p:cNvSpPr/>
          <p:nvPr/>
        </p:nvSpPr>
        <p:spPr>
          <a:xfrm>
            <a:off x="1671145" y="4622880"/>
            <a:ext cx="2259724" cy="27518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read()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DF3ACB-4346-44BC-B1C5-AAC595DCEC51}"/>
              </a:ext>
            </a:extLst>
          </p:cNvPr>
          <p:cNvSpPr/>
          <p:nvPr/>
        </p:nvSpPr>
        <p:spPr>
          <a:xfrm>
            <a:off x="1671145" y="3946681"/>
            <a:ext cx="2259724" cy="27518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write()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734CBF-3699-4F3E-832A-C51949F5EA61}"/>
              </a:ext>
            </a:extLst>
          </p:cNvPr>
          <p:cNvSpPr/>
          <p:nvPr/>
        </p:nvSpPr>
        <p:spPr>
          <a:xfrm>
            <a:off x="1671145" y="5299079"/>
            <a:ext cx="2259724" cy="27518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close()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6B2EAB-2365-4760-AA8A-E5233228C927}"/>
              </a:ext>
            </a:extLst>
          </p:cNvPr>
          <p:cNvSpPr/>
          <p:nvPr/>
        </p:nvSpPr>
        <p:spPr>
          <a:xfrm>
            <a:off x="7530662" y="853548"/>
            <a:ext cx="2259724" cy="27518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socket()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D6D32D-B313-4D31-A874-4BE4442BAF2D}"/>
              </a:ext>
            </a:extLst>
          </p:cNvPr>
          <p:cNvSpPr/>
          <p:nvPr/>
        </p:nvSpPr>
        <p:spPr>
          <a:xfrm>
            <a:off x="7530662" y="1662339"/>
            <a:ext cx="2259724" cy="27518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bind()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A85846D-72EA-4D17-A641-A7D5BFF500AD}"/>
              </a:ext>
            </a:extLst>
          </p:cNvPr>
          <p:cNvSpPr/>
          <p:nvPr/>
        </p:nvSpPr>
        <p:spPr>
          <a:xfrm>
            <a:off x="7530662" y="5299078"/>
            <a:ext cx="2259724" cy="27518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read()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CFF978-F673-425D-B6A8-D8A788E26B5C}"/>
              </a:ext>
            </a:extLst>
          </p:cNvPr>
          <p:cNvSpPr/>
          <p:nvPr/>
        </p:nvSpPr>
        <p:spPr>
          <a:xfrm>
            <a:off x="7530662" y="4622879"/>
            <a:ext cx="2259724" cy="27518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write()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EAE5D0-8B03-44C3-9E00-B30B178BE3C9}"/>
              </a:ext>
            </a:extLst>
          </p:cNvPr>
          <p:cNvSpPr/>
          <p:nvPr/>
        </p:nvSpPr>
        <p:spPr>
          <a:xfrm>
            <a:off x="7530662" y="6125613"/>
            <a:ext cx="2259724" cy="27518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close()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FCAF119-016E-4F46-AC53-624299B4334D}"/>
              </a:ext>
            </a:extLst>
          </p:cNvPr>
          <p:cNvSpPr/>
          <p:nvPr/>
        </p:nvSpPr>
        <p:spPr>
          <a:xfrm>
            <a:off x="7530662" y="3946681"/>
            <a:ext cx="2259724" cy="27518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read()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709B74E-1BB2-4204-B85C-9E6B4B73EDFE}"/>
              </a:ext>
            </a:extLst>
          </p:cNvPr>
          <p:cNvSpPr/>
          <p:nvPr/>
        </p:nvSpPr>
        <p:spPr>
          <a:xfrm>
            <a:off x="7530662" y="2419778"/>
            <a:ext cx="2259724" cy="27518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listen()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E157818-935E-449D-B3E5-4E4A6F6D23D8}"/>
              </a:ext>
            </a:extLst>
          </p:cNvPr>
          <p:cNvSpPr/>
          <p:nvPr/>
        </p:nvSpPr>
        <p:spPr>
          <a:xfrm>
            <a:off x="7530662" y="3245929"/>
            <a:ext cx="2259724" cy="27518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accept()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AAB4F48-408A-417E-8488-3D5103AF0D18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2801007" y="1099497"/>
            <a:ext cx="0" cy="2146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471ED0C-E312-496A-916F-468CBA28180D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2801007" y="3521117"/>
            <a:ext cx="0" cy="425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F20E15F-E9CB-40F1-A331-DC79A61E1FAF}"/>
              </a:ext>
            </a:extLst>
          </p:cNvPr>
          <p:cNvCxnSpPr>
            <a:endCxn id="10" idx="0"/>
          </p:cNvCxnSpPr>
          <p:nvPr/>
        </p:nvCxnSpPr>
        <p:spPr>
          <a:xfrm>
            <a:off x="2801007" y="4084274"/>
            <a:ext cx="0" cy="53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61134A-4F48-4875-8149-D74D402C33E9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2801007" y="4898067"/>
            <a:ext cx="0" cy="401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E2602B7-ABDA-4340-A706-EB125CABAA39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8660524" y="1128735"/>
            <a:ext cx="0" cy="533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349C7D8-1892-4D3F-9FD5-AAEB3698D6E2}"/>
              </a:ext>
            </a:extLst>
          </p:cNvPr>
          <p:cNvCxnSpPr>
            <a:stCxn id="14" idx="2"/>
            <a:endCxn id="29" idx="0"/>
          </p:cNvCxnSpPr>
          <p:nvPr/>
        </p:nvCxnSpPr>
        <p:spPr>
          <a:xfrm>
            <a:off x="8660524" y="1937526"/>
            <a:ext cx="0" cy="482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3DC4787-5FD6-471E-A292-EE9BEF28AE6D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8660524" y="2694965"/>
            <a:ext cx="0" cy="550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ED36F17-8C7D-4670-9115-A592FB26BC65}"/>
              </a:ext>
            </a:extLst>
          </p:cNvPr>
          <p:cNvCxnSpPr>
            <a:stCxn id="30" idx="2"/>
            <a:endCxn id="28" idx="0"/>
          </p:cNvCxnSpPr>
          <p:nvPr/>
        </p:nvCxnSpPr>
        <p:spPr>
          <a:xfrm>
            <a:off x="8660524" y="3521116"/>
            <a:ext cx="0" cy="42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44272B-6D53-46DA-8565-B8A679B3118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660524" y="4084274"/>
            <a:ext cx="0" cy="53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05A7B12-762E-46D6-8567-CE8F497ADD97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>
            <a:off x="8660524" y="4898066"/>
            <a:ext cx="0" cy="401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1391683-C95C-46A3-BD2A-9929B29588AC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8660524" y="5574265"/>
            <a:ext cx="0" cy="551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61D5111-70A3-4C1F-A23C-AC6B54847B0E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 flipV="1">
            <a:off x="3930869" y="3383523"/>
            <a:ext cx="35997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EB3EFE7-6BB4-44F4-854E-24FD988C1571}"/>
              </a:ext>
            </a:extLst>
          </p:cNvPr>
          <p:cNvSpPr txBox="1"/>
          <p:nvPr/>
        </p:nvSpPr>
        <p:spPr>
          <a:xfrm>
            <a:off x="4124652" y="3033979"/>
            <a:ext cx="338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연결 요청</a:t>
            </a:r>
            <a:r>
              <a:rPr lang="en-US" altLang="ko-KR" dirty="0"/>
              <a:t>(3way Handshaking)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65F7D00-5083-4DE7-8319-A3DC5A1AA4F4}"/>
              </a:ext>
            </a:extLst>
          </p:cNvPr>
          <p:cNvCxnSpPr>
            <a:stCxn id="11" idx="3"/>
            <a:endCxn id="28" idx="1"/>
          </p:cNvCxnSpPr>
          <p:nvPr/>
        </p:nvCxnSpPr>
        <p:spPr>
          <a:xfrm>
            <a:off x="3930869" y="4084275"/>
            <a:ext cx="3599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7BA20C3-BF74-4738-AF80-2AD7C36A1905}"/>
              </a:ext>
            </a:extLst>
          </p:cNvPr>
          <p:cNvCxnSpPr>
            <a:stCxn id="16" idx="1"/>
            <a:endCxn id="10" idx="3"/>
          </p:cNvCxnSpPr>
          <p:nvPr/>
        </p:nvCxnSpPr>
        <p:spPr>
          <a:xfrm flipH="1">
            <a:off x="3930869" y="4760473"/>
            <a:ext cx="35997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2B1F23A-F287-4986-9BFD-2E012F76C84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3930869" y="5436672"/>
            <a:ext cx="35997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BD7B052-344D-46BD-A5B1-4E63A1CFDA97}"/>
              </a:ext>
            </a:extLst>
          </p:cNvPr>
          <p:cNvSpPr txBox="1"/>
          <p:nvPr/>
        </p:nvSpPr>
        <p:spPr>
          <a:xfrm>
            <a:off x="4124652" y="5060349"/>
            <a:ext cx="338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종료 요청</a:t>
            </a:r>
            <a:r>
              <a:rPr lang="en-US" altLang="ko-KR" dirty="0"/>
              <a:t>(4way Handshaking)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1F583F27-0940-4D96-8330-06A247D20900}"/>
              </a:ext>
            </a:extLst>
          </p:cNvPr>
          <p:cNvCxnSpPr>
            <a:stCxn id="13" idx="3"/>
            <a:endCxn id="29" idx="3"/>
          </p:cNvCxnSpPr>
          <p:nvPr/>
        </p:nvCxnSpPr>
        <p:spPr>
          <a:xfrm>
            <a:off x="9790386" y="991142"/>
            <a:ext cx="12700" cy="1566230"/>
          </a:xfrm>
          <a:prstGeom prst="bentConnector3">
            <a:avLst>
              <a:gd name="adj1" fmla="val 3662071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FDB179BC-095D-42DA-89DB-FC00934CA143}"/>
              </a:ext>
            </a:extLst>
          </p:cNvPr>
          <p:cNvCxnSpPr>
            <a:stCxn id="28" idx="3"/>
            <a:endCxn id="15" idx="3"/>
          </p:cNvCxnSpPr>
          <p:nvPr/>
        </p:nvCxnSpPr>
        <p:spPr>
          <a:xfrm>
            <a:off x="9790386" y="4084275"/>
            <a:ext cx="12700" cy="1352397"/>
          </a:xfrm>
          <a:prstGeom prst="bentConnector3">
            <a:avLst>
              <a:gd name="adj1" fmla="val 3786205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B081675-BA5F-440B-B7BF-F1B63BD52913}"/>
              </a:ext>
            </a:extLst>
          </p:cNvPr>
          <p:cNvSpPr txBox="1"/>
          <p:nvPr/>
        </p:nvSpPr>
        <p:spPr>
          <a:xfrm>
            <a:off x="10257220" y="1395537"/>
            <a:ext cx="1582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클라이언트의 접속을 기다리는 부분</a:t>
            </a:r>
            <a:endParaRPr lang="en-US" altLang="ko-KR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973B79-A0C4-4956-A9A1-A7F39E03738E}"/>
              </a:ext>
            </a:extLst>
          </p:cNvPr>
          <p:cNvSpPr txBox="1"/>
          <p:nvPr/>
        </p:nvSpPr>
        <p:spPr>
          <a:xfrm>
            <a:off x="10322691" y="4598684"/>
            <a:ext cx="1582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클라이언트와 대화하는 부분</a:t>
            </a:r>
            <a:endParaRPr lang="en-US" altLang="ko-KR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D7B49D-9858-47F9-A58D-903EF66695C6}"/>
              </a:ext>
            </a:extLst>
          </p:cNvPr>
          <p:cNvSpPr txBox="1"/>
          <p:nvPr/>
        </p:nvSpPr>
        <p:spPr>
          <a:xfrm>
            <a:off x="2409935" y="147338"/>
            <a:ext cx="105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7A078E-46B3-4870-BBF7-5EF1E01CDC0B}"/>
              </a:ext>
            </a:extLst>
          </p:cNvPr>
          <p:cNvSpPr txBox="1"/>
          <p:nvPr/>
        </p:nvSpPr>
        <p:spPr>
          <a:xfrm>
            <a:off x="8194354" y="159647"/>
            <a:ext cx="105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934A041-7A1A-45F2-89DA-968FF3450553}"/>
              </a:ext>
            </a:extLst>
          </p:cNvPr>
          <p:cNvSpPr/>
          <p:nvPr/>
        </p:nvSpPr>
        <p:spPr>
          <a:xfrm rot="19686583">
            <a:off x="4787958" y="4479075"/>
            <a:ext cx="2842075" cy="976075"/>
          </a:xfrm>
          <a:prstGeom prst="rightArrow">
            <a:avLst>
              <a:gd name="adj1" fmla="val 50000"/>
              <a:gd name="adj2" fmla="val 1375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95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웹 서버의 </a:t>
            </a:r>
            <a:r>
              <a:rPr lang="ko-KR" altLang="en-US" dirty="0" err="1"/>
              <a:t>리퀘스트</a:t>
            </a:r>
            <a:r>
              <a:rPr lang="ko-KR" altLang="en-US" dirty="0"/>
              <a:t> 메시지 수신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96C475-7B02-4D10-8317-26C17BF05335}"/>
              </a:ext>
            </a:extLst>
          </p:cNvPr>
          <p:cNvSpPr txBox="1"/>
          <p:nvPr/>
        </p:nvSpPr>
        <p:spPr>
          <a:xfrm>
            <a:off x="1202548" y="1682258"/>
            <a:ext cx="9014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Q : </a:t>
            </a:r>
            <a:r>
              <a:rPr lang="ko-KR" altLang="en-US" sz="2400" dirty="0"/>
              <a:t>웹서버에서 </a:t>
            </a:r>
            <a:r>
              <a:rPr lang="en-US" altLang="ko-KR" sz="2400" dirty="0"/>
              <a:t>HTTP Request </a:t>
            </a:r>
            <a:r>
              <a:rPr lang="en-US" altLang="ko-KR" sz="2400" dirty="0" err="1"/>
              <a:t>messag</a:t>
            </a:r>
            <a:r>
              <a:rPr lang="ko-KR" altLang="en-US" sz="2400" dirty="0"/>
              <a:t>의 데이터는 </a:t>
            </a:r>
            <a:r>
              <a:rPr lang="ko-KR" altLang="en-US" sz="2400" dirty="0" err="1"/>
              <a:t>어디있는가</a:t>
            </a:r>
            <a:r>
              <a:rPr lang="en-US" altLang="ko-KR" sz="2400" dirty="0"/>
              <a:t>?</a:t>
            </a:r>
          </a:p>
          <a:p>
            <a:r>
              <a:rPr lang="en-US" altLang="ko-KR" sz="2400" dirty="0"/>
              <a:t>A : </a:t>
            </a:r>
            <a:r>
              <a:rPr lang="ko-KR" altLang="en-US" sz="2400" dirty="0"/>
              <a:t>디스크를 읽고 해석한다</a:t>
            </a:r>
            <a:r>
              <a:rPr lang="en-US" altLang="ko-KR" sz="24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42C8A3-F558-40E9-A08E-9504100F2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872" y="2749645"/>
            <a:ext cx="6474230" cy="356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99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757</Words>
  <Application>Microsoft Office PowerPoint</Application>
  <PresentationFormat>와이드스크린</PresentationFormat>
  <Paragraphs>143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Consolas</vt:lpstr>
      <vt:lpstr>Office 테마</vt:lpstr>
      <vt:lpstr>Web Server</vt:lpstr>
      <vt:lpstr>목차</vt:lpstr>
      <vt:lpstr>웹 소켓 연결과정</vt:lpstr>
      <vt:lpstr>웹 서버 - accept</vt:lpstr>
      <vt:lpstr>웹 서버의 기능</vt:lpstr>
      <vt:lpstr>PowerPoint 프레젠테이션</vt:lpstr>
      <vt:lpstr>파일 디스크립터</vt:lpstr>
      <vt:lpstr>웹 소켓 연결과정</vt:lpstr>
      <vt:lpstr>웹 서버의 리퀘스트 메시지 수신</vt:lpstr>
      <vt:lpstr>웹 서버의 리퀘스트 메시지 수신</vt:lpstr>
      <vt:lpstr>웹 서버의 리퀘스트 메시지 수신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</dc:title>
  <dc:creator>신 범철</dc:creator>
  <cp:lastModifiedBy>신 범철</cp:lastModifiedBy>
  <cp:revision>13</cp:revision>
  <dcterms:created xsi:type="dcterms:W3CDTF">2022-01-06T05:20:31Z</dcterms:created>
  <dcterms:modified xsi:type="dcterms:W3CDTF">2022-04-17T04:07:43Z</dcterms:modified>
</cp:coreProperties>
</file>