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3" r:id="rId3"/>
    <p:sldId id="304" r:id="rId4"/>
    <p:sldId id="320" r:id="rId5"/>
    <p:sldId id="305" r:id="rId6"/>
    <p:sldId id="294" r:id="rId7"/>
    <p:sldId id="306" r:id="rId8"/>
    <p:sldId id="307" r:id="rId9"/>
    <p:sldId id="313" r:id="rId10"/>
    <p:sldId id="319" r:id="rId11"/>
    <p:sldId id="321" r:id="rId12"/>
    <p:sldId id="322" r:id="rId13"/>
    <p:sldId id="323" r:id="rId14"/>
    <p:sldId id="325" r:id="rId15"/>
    <p:sldId id="324" r:id="rId16"/>
    <p:sldId id="326" r:id="rId17"/>
    <p:sldId id="327" r:id="rId18"/>
    <p:sldId id="328" r:id="rId19"/>
    <p:sldId id="329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95636" autoAdjust="0"/>
  </p:normalViewPr>
  <p:slideViewPr>
    <p:cSldViewPr snapToGrid="0">
      <p:cViewPr varScale="1">
        <p:scale>
          <a:sx n="58" d="100"/>
          <a:sy n="58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0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8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4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32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5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8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9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1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2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4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968" y="2726574"/>
            <a:ext cx="7112000" cy="1085418"/>
          </a:xfrm>
        </p:spPr>
        <p:txBody>
          <a:bodyPr/>
          <a:lstStyle/>
          <a:p>
            <a:r>
              <a:rPr lang="en-US" altLang="ko-KR" dirty="0"/>
              <a:t>Database Lock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Lock</a:t>
            </a:r>
            <a:r>
              <a:rPr lang="ko-KR" altLang="en-US" dirty="0"/>
              <a:t>의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780347" y="2951946"/>
            <a:ext cx="8631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동시에 접근하여 수정하려고 할 때 데이터베이스의 일관성이 깨질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55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Lock</a:t>
            </a:r>
            <a:r>
              <a:rPr lang="ko-KR" altLang="en-US" dirty="0"/>
              <a:t>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295736" y="2521059"/>
            <a:ext cx="8631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Optimistic Lock(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낙관적 잠금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Pessimistic Lock(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비관적 잠금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1174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698981" y="1595021"/>
            <a:ext cx="107940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낙관적 잠금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기본적으로 데이터 </a:t>
            </a:r>
            <a:r>
              <a:rPr lang="ko-KR" altLang="en-US" sz="2400" dirty="0" err="1"/>
              <a:t>갱신시</a:t>
            </a:r>
            <a:r>
              <a:rPr lang="ko-KR" altLang="en-US" sz="2400" dirty="0"/>
              <a:t> 충돌이 발생하지 않을 것이라고 낙관적으로 보는 것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비선점적 잠금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갱신시</a:t>
            </a:r>
            <a:r>
              <a:rPr lang="ko-KR" altLang="en-US" sz="2400" dirty="0"/>
              <a:t> 충돌이 발생하지 않을 것으로 예상하기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우선적으로 </a:t>
            </a:r>
            <a:r>
              <a:rPr lang="en-US" altLang="ko-KR" sz="2400" dirty="0"/>
              <a:t>Lock</a:t>
            </a:r>
            <a:r>
              <a:rPr lang="ko-KR" altLang="en-US" sz="2400" dirty="0"/>
              <a:t>을 걸지 않는다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Lock</a:t>
            </a:r>
            <a:r>
              <a:rPr lang="ko-KR" altLang="en-US" sz="2400" dirty="0"/>
              <a:t>을 걸지 않기 때문에 대처방법 구현 필요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Application Level(JPA)</a:t>
            </a:r>
            <a:r>
              <a:rPr lang="ko-KR" altLang="en-US" sz="2400" dirty="0"/>
              <a:t>에서 동작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Version</a:t>
            </a:r>
            <a:r>
              <a:rPr lang="ko-KR" altLang="en-US" sz="2400" dirty="0"/>
              <a:t> 등의 컬럼을 추가해서 여러 트랜잭션 내에서 하나의 데이터에 중복을 업데이트함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465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8" y="176105"/>
            <a:ext cx="10250978" cy="927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Optimistic Lock </a:t>
            </a:r>
            <a:r>
              <a:rPr lang="ko-KR" altLang="en-US" sz="3600" dirty="0"/>
              <a:t>동작 원리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040C1F9-3B02-587A-0057-42926AE91BA8}"/>
              </a:ext>
            </a:extLst>
          </p:cNvPr>
          <p:cNvCxnSpPr/>
          <p:nvPr/>
        </p:nvCxnSpPr>
        <p:spPr>
          <a:xfrm>
            <a:off x="2094807" y="1895302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AA00FB-7866-A3DF-BEE5-E16B04826F70}"/>
              </a:ext>
            </a:extLst>
          </p:cNvPr>
          <p:cNvCxnSpPr/>
          <p:nvPr/>
        </p:nvCxnSpPr>
        <p:spPr>
          <a:xfrm>
            <a:off x="5854931" y="1778924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6B73C-CF3C-E27C-B8FC-E9DB0AD47B8F}"/>
              </a:ext>
            </a:extLst>
          </p:cNvPr>
          <p:cNvCxnSpPr/>
          <p:nvPr/>
        </p:nvCxnSpPr>
        <p:spPr>
          <a:xfrm>
            <a:off x="9598429" y="1778924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75393-DEFF-703B-ED90-96E6AF919C48}"/>
              </a:ext>
            </a:extLst>
          </p:cNvPr>
          <p:cNvSpPr txBox="1"/>
          <p:nvPr/>
        </p:nvSpPr>
        <p:spPr>
          <a:xfrm>
            <a:off x="5220393" y="1445868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Database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AA749-A346-1CAC-FBC9-508240131499}"/>
              </a:ext>
            </a:extLst>
          </p:cNvPr>
          <p:cNvSpPr txBox="1"/>
          <p:nvPr/>
        </p:nvSpPr>
        <p:spPr>
          <a:xfrm>
            <a:off x="9186257" y="1351203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E0A39-6268-4133-1BB0-ACCAD6DB5495}"/>
              </a:ext>
            </a:extLst>
          </p:cNvPr>
          <p:cNvSpPr txBox="1"/>
          <p:nvPr/>
        </p:nvSpPr>
        <p:spPr>
          <a:xfrm>
            <a:off x="1587037" y="1382668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Client1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1D1E086-2071-CA35-6FA3-7EE8F5B9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14275"/>
              </p:ext>
            </p:extLst>
          </p:nvPr>
        </p:nvGraphicFramePr>
        <p:xfrm>
          <a:off x="4802160" y="1815200"/>
          <a:ext cx="306981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3273">
                  <a:extLst>
                    <a:ext uri="{9D8B030D-6E8A-4147-A177-3AD203B41FA5}">
                      <a16:colId xmlns:a16="http://schemas.microsoft.com/office/drawing/2014/main" val="995226166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3383937045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8109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9091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54E36-249F-E192-1641-FAA5F4F211E8}"/>
              </a:ext>
            </a:extLst>
          </p:cNvPr>
          <p:cNvCxnSpPr/>
          <p:nvPr/>
        </p:nvCxnSpPr>
        <p:spPr>
          <a:xfrm>
            <a:off x="2094807" y="3429000"/>
            <a:ext cx="37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CDA50-2772-75BB-D0F7-291090C1BBFA}"/>
              </a:ext>
            </a:extLst>
          </p:cNvPr>
          <p:cNvSpPr txBox="1"/>
          <p:nvPr/>
        </p:nvSpPr>
        <p:spPr>
          <a:xfrm>
            <a:off x="2094808" y="3435903"/>
            <a:ext cx="377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유저 </a:t>
            </a:r>
            <a:r>
              <a:rPr lang="en-US" altLang="ko-KR" dirty="0"/>
              <a:t>SET NAME = ‘</a:t>
            </a:r>
            <a:r>
              <a:rPr lang="en-US" altLang="ko-KR" dirty="0" err="1"/>
              <a:t>Chul</a:t>
            </a:r>
            <a:r>
              <a:rPr lang="en-US" altLang="ko-KR" dirty="0"/>
              <a:t>' WHERE ID =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24810-F71F-46FD-B83E-24B0B132B5F9}"/>
              </a:ext>
            </a:extLst>
          </p:cNvPr>
          <p:cNvSpPr txBox="1"/>
          <p:nvPr/>
        </p:nvSpPr>
        <p:spPr>
          <a:xfrm>
            <a:off x="4459951" y="1628475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508FBA-A290-4E46-13E0-3C4E1393447B}"/>
              </a:ext>
            </a:extLst>
          </p:cNvPr>
          <p:cNvCxnSpPr/>
          <p:nvPr/>
        </p:nvCxnSpPr>
        <p:spPr>
          <a:xfrm flipH="1">
            <a:off x="5871558" y="4082234"/>
            <a:ext cx="372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35D9A3-5149-B50E-611F-C01CEB31C6E3}"/>
              </a:ext>
            </a:extLst>
          </p:cNvPr>
          <p:cNvSpPr txBox="1"/>
          <p:nvPr/>
        </p:nvSpPr>
        <p:spPr>
          <a:xfrm>
            <a:off x="5922297" y="4118510"/>
            <a:ext cx="377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유저 </a:t>
            </a:r>
            <a:r>
              <a:rPr lang="en-US" altLang="ko-KR" dirty="0"/>
              <a:t>SET NAME = ‘Shin' WHERE ID = 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4CD776-E47D-CBC9-8726-95FA7DFB0BF1}"/>
              </a:ext>
            </a:extLst>
          </p:cNvPr>
          <p:cNvCxnSpPr/>
          <p:nvPr/>
        </p:nvCxnSpPr>
        <p:spPr>
          <a:xfrm>
            <a:off x="2094807" y="5106001"/>
            <a:ext cx="3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BD3949-0AA3-B1E4-D621-12984F3A85E2}"/>
              </a:ext>
            </a:extLst>
          </p:cNvPr>
          <p:cNvSpPr txBox="1"/>
          <p:nvPr/>
        </p:nvSpPr>
        <p:spPr>
          <a:xfrm>
            <a:off x="3209582" y="5091362"/>
            <a:ext cx="12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E1C9C6AD-67AC-041E-BA2E-068D7141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54087"/>
              </p:ext>
            </p:extLst>
          </p:nvPr>
        </p:nvGraphicFramePr>
        <p:xfrm>
          <a:off x="172491" y="4719768"/>
          <a:ext cx="306981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3273">
                  <a:extLst>
                    <a:ext uri="{9D8B030D-6E8A-4147-A177-3AD203B41FA5}">
                      <a16:colId xmlns:a16="http://schemas.microsoft.com/office/drawing/2014/main" val="995226166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3383937045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8109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909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03171C-3078-64F0-5C54-305457C81BB2}"/>
              </a:ext>
            </a:extLst>
          </p:cNvPr>
          <p:cNvCxnSpPr/>
          <p:nvPr/>
        </p:nvCxnSpPr>
        <p:spPr>
          <a:xfrm flipH="1">
            <a:off x="5848696" y="5460694"/>
            <a:ext cx="374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56661-C7E9-502A-E29A-CCA4DF955CEB}"/>
              </a:ext>
            </a:extLst>
          </p:cNvPr>
          <p:cNvSpPr txBox="1"/>
          <p:nvPr/>
        </p:nvSpPr>
        <p:spPr>
          <a:xfrm>
            <a:off x="7259781" y="5462956"/>
            <a:ext cx="12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E55263-6442-DCBD-1206-845A3CBFA644}"/>
              </a:ext>
            </a:extLst>
          </p:cNvPr>
          <p:cNvCxnSpPr/>
          <p:nvPr/>
        </p:nvCxnSpPr>
        <p:spPr>
          <a:xfrm>
            <a:off x="2094807" y="2371460"/>
            <a:ext cx="270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9858C0-19D6-CFB8-BFCC-63E6EEAAF2B1}"/>
              </a:ext>
            </a:extLst>
          </p:cNvPr>
          <p:cNvSpPr txBox="1"/>
          <p:nvPr/>
        </p:nvSpPr>
        <p:spPr>
          <a:xfrm>
            <a:off x="2670638" y="2402763"/>
            <a:ext cx="18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Select(version1)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E1AD9E-98CA-A64D-F134-4563CE05ED49}"/>
              </a:ext>
            </a:extLst>
          </p:cNvPr>
          <p:cNvCxnSpPr/>
          <p:nvPr/>
        </p:nvCxnSpPr>
        <p:spPr>
          <a:xfrm flipH="1">
            <a:off x="8013469" y="2597094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9634BF-5516-6E09-9E75-A38BE8DCAFB6}"/>
              </a:ext>
            </a:extLst>
          </p:cNvPr>
          <p:cNvSpPr txBox="1"/>
          <p:nvPr/>
        </p:nvSpPr>
        <p:spPr>
          <a:xfrm>
            <a:off x="7859687" y="2606456"/>
            <a:ext cx="17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Select(version1)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8A0808-1E10-3594-5321-C77255369C5D}"/>
              </a:ext>
            </a:extLst>
          </p:cNvPr>
          <p:cNvCxnSpPr/>
          <p:nvPr/>
        </p:nvCxnSpPr>
        <p:spPr>
          <a:xfrm>
            <a:off x="5871558" y="6068291"/>
            <a:ext cx="372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710375-5BDE-2ACF-D990-1D12FD555820}"/>
              </a:ext>
            </a:extLst>
          </p:cNvPr>
          <p:cNvSpPr txBox="1"/>
          <p:nvPr/>
        </p:nvSpPr>
        <p:spPr>
          <a:xfrm>
            <a:off x="7385167" y="6052489"/>
            <a:ext cx="12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Error!!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7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0FA3CC-321F-4A47-3AB0-B50B1C00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622355"/>
            <a:ext cx="10646434" cy="56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Optimistic Lock </a:t>
            </a:r>
            <a:r>
              <a:rPr lang="ko-KR" altLang="en-US" dirty="0"/>
              <a:t>사용처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838200" y="2828835"/>
            <a:ext cx="1079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동시 레코드 업데이트가 드물 곳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충돌이 나서 </a:t>
            </a:r>
            <a:r>
              <a:rPr lang="en-US" altLang="ko-KR" sz="2400" dirty="0"/>
              <a:t>dirty read</a:t>
            </a:r>
            <a:r>
              <a:rPr lang="ko-KR" altLang="en-US" sz="2400" dirty="0"/>
              <a:t>가 되더라도 무관한 곳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데이터베이스 연결을 유지할 필요가 없는 대용량 시스템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659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Pessiomistic</a:t>
            </a:r>
            <a:r>
              <a:rPr lang="en-US" altLang="ko-KR" dirty="0"/>
              <a:t> Lock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698981" y="1595021"/>
            <a:ext cx="10794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비관적인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기본적으로 데이터 </a:t>
            </a:r>
            <a:r>
              <a:rPr lang="ko-KR" altLang="en-US" sz="2400" dirty="0" err="1"/>
              <a:t>갱신시</a:t>
            </a:r>
            <a:r>
              <a:rPr lang="ko-KR" altLang="en-US" sz="2400" dirty="0"/>
              <a:t> 충돌이 발생할 것이라고 비관적으로 보고 미리 잠금을 거는 것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선점적인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데이터 갱신 충돌이 발생할 것이라고 예상하기 때문에 우선적으로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건다</a:t>
            </a:r>
            <a:r>
              <a:rPr lang="en-US" altLang="ko-KR" sz="2400" dirty="0"/>
              <a:t>.(</a:t>
            </a:r>
            <a:r>
              <a:rPr lang="ko-KR" altLang="en-US" sz="2400" dirty="0"/>
              <a:t>조회할 때부터</a:t>
            </a:r>
            <a:r>
              <a:rPr lang="en-US" altLang="ko-KR" sz="2400" dirty="0"/>
              <a:t>)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다음 사용자는 트랜잭션이 </a:t>
            </a:r>
            <a:r>
              <a:rPr lang="en-US" altLang="ko-KR" sz="2400" dirty="0"/>
              <a:t>commit</a:t>
            </a:r>
            <a:r>
              <a:rPr lang="ko-KR" altLang="en-US" sz="2400" dirty="0"/>
              <a:t>할 때까지 대기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트랜잭션 격리수준 </a:t>
            </a:r>
            <a:r>
              <a:rPr lang="en-US" altLang="ko-KR" sz="2400" dirty="0" err="1"/>
              <a:t>Reatable</a:t>
            </a:r>
            <a:r>
              <a:rPr lang="en-US" altLang="ko-KR" sz="2400" dirty="0"/>
              <a:t> Read </a:t>
            </a:r>
            <a:r>
              <a:rPr lang="ko-KR" altLang="en-US" sz="2400" dirty="0"/>
              <a:t>또는 </a:t>
            </a:r>
            <a:r>
              <a:rPr lang="en-US" altLang="ko-KR" sz="2400" dirty="0"/>
              <a:t>Serializable </a:t>
            </a:r>
            <a:r>
              <a:rPr lang="ko-KR" altLang="en-US" sz="2400" dirty="0"/>
              <a:t>격리 레벨에서 가능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758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8" y="176105"/>
            <a:ext cx="10250978" cy="927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Optimistic Lock </a:t>
            </a:r>
            <a:r>
              <a:rPr lang="ko-KR" altLang="en-US" sz="3600" dirty="0"/>
              <a:t>동작 원리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040C1F9-3B02-587A-0057-42926AE91BA8}"/>
              </a:ext>
            </a:extLst>
          </p:cNvPr>
          <p:cNvCxnSpPr/>
          <p:nvPr/>
        </p:nvCxnSpPr>
        <p:spPr>
          <a:xfrm>
            <a:off x="2094807" y="1895302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AA00FB-7866-A3DF-BEE5-E16B04826F70}"/>
              </a:ext>
            </a:extLst>
          </p:cNvPr>
          <p:cNvCxnSpPr/>
          <p:nvPr/>
        </p:nvCxnSpPr>
        <p:spPr>
          <a:xfrm>
            <a:off x="5854931" y="1778924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F6B73C-CF3C-E27C-B8FC-E9DB0AD47B8F}"/>
              </a:ext>
            </a:extLst>
          </p:cNvPr>
          <p:cNvCxnSpPr/>
          <p:nvPr/>
        </p:nvCxnSpPr>
        <p:spPr>
          <a:xfrm>
            <a:off x="9598429" y="1778924"/>
            <a:ext cx="0" cy="47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75393-DEFF-703B-ED90-96E6AF919C48}"/>
              </a:ext>
            </a:extLst>
          </p:cNvPr>
          <p:cNvSpPr txBox="1"/>
          <p:nvPr/>
        </p:nvSpPr>
        <p:spPr>
          <a:xfrm>
            <a:off x="5220393" y="1445868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Database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AA749-A346-1CAC-FBC9-508240131499}"/>
              </a:ext>
            </a:extLst>
          </p:cNvPr>
          <p:cNvSpPr txBox="1"/>
          <p:nvPr/>
        </p:nvSpPr>
        <p:spPr>
          <a:xfrm>
            <a:off x="9186257" y="1351203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E0A39-6268-4133-1BB0-ACCAD6DB5495}"/>
              </a:ext>
            </a:extLst>
          </p:cNvPr>
          <p:cNvSpPr txBox="1"/>
          <p:nvPr/>
        </p:nvSpPr>
        <p:spPr>
          <a:xfrm>
            <a:off x="1587037" y="1382668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Client1</a:t>
            </a:r>
            <a:endParaRPr lang="ko-KR" altLang="en-US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1D1E086-2071-CA35-6FA3-7EE8F5B9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3211"/>
              </p:ext>
            </p:extLst>
          </p:nvPr>
        </p:nvGraphicFramePr>
        <p:xfrm>
          <a:off x="4823345" y="1878986"/>
          <a:ext cx="2046546" cy="11140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3273">
                  <a:extLst>
                    <a:ext uri="{9D8B030D-6E8A-4147-A177-3AD203B41FA5}">
                      <a16:colId xmlns:a16="http://schemas.microsoft.com/office/drawing/2014/main" val="995226166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3383937045"/>
                    </a:ext>
                  </a:extLst>
                </a:gridCol>
              </a:tblGrid>
              <a:tr h="37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Beom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9091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54E36-249F-E192-1641-FAA5F4F211E8}"/>
              </a:ext>
            </a:extLst>
          </p:cNvPr>
          <p:cNvCxnSpPr/>
          <p:nvPr/>
        </p:nvCxnSpPr>
        <p:spPr>
          <a:xfrm>
            <a:off x="2094807" y="3429000"/>
            <a:ext cx="37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CDA50-2772-75BB-D0F7-291090C1BBFA}"/>
              </a:ext>
            </a:extLst>
          </p:cNvPr>
          <p:cNvSpPr txBox="1"/>
          <p:nvPr/>
        </p:nvSpPr>
        <p:spPr>
          <a:xfrm>
            <a:off x="2094808" y="3435903"/>
            <a:ext cx="377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유저 </a:t>
            </a:r>
            <a:r>
              <a:rPr lang="en-US" altLang="ko-KR" dirty="0"/>
              <a:t>SET NAME = ‘</a:t>
            </a:r>
            <a:r>
              <a:rPr lang="en-US" altLang="ko-KR" dirty="0" err="1"/>
              <a:t>Chul</a:t>
            </a:r>
            <a:r>
              <a:rPr lang="en-US" altLang="ko-KR" dirty="0"/>
              <a:t>' WHERE ID =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24810-F71F-46FD-B83E-24B0B132B5F9}"/>
              </a:ext>
            </a:extLst>
          </p:cNvPr>
          <p:cNvSpPr txBox="1"/>
          <p:nvPr/>
        </p:nvSpPr>
        <p:spPr>
          <a:xfrm>
            <a:off x="4459951" y="1628475"/>
            <a:ext cx="12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508FBA-A290-4E46-13E0-3C4E1393447B}"/>
              </a:ext>
            </a:extLst>
          </p:cNvPr>
          <p:cNvCxnSpPr/>
          <p:nvPr/>
        </p:nvCxnSpPr>
        <p:spPr>
          <a:xfrm flipH="1">
            <a:off x="5871558" y="5460694"/>
            <a:ext cx="372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35D9A3-5149-B50E-611F-C01CEB31C6E3}"/>
              </a:ext>
            </a:extLst>
          </p:cNvPr>
          <p:cNvSpPr txBox="1"/>
          <p:nvPr/>
        </p:nvSpPr>
        <p:spPr>
          <a:xfrm>
            <a:off x="5838305" y="5492221"/>
            <a:ext cx="377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유저 </a:t>
            </a:r>
            <a:r>
              <a:rPr lang="en-US" altLang="ko-KR" dirty="0"/>
              <a:t>SET NAME = ‘Shin' WHERE ID = 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4CD776-E47D-CBC9-8726-95FA7DFB0BF1}"/>
              </a:ext>
            </a:extLst>
          </p:cNvPr>
          <p:cNvCxnSpPr/>
          <p:nvPr/>
        </p:nvCxnSpPr>
        <p:spPr>
          <a:xfrm>
            <a:off x="2094807" y="5106001"/>
            <a:ext cx="3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BD3949-0AA3-B1E4-D621-12984F3A85E2}"/>
              </a:ext>
            </a:extLst>
          </p:cNvPr>
          <p:cNvSpPr txBox="1"/>
          <p:nvPr/>
        </p:nvSpPr>
        <p:spPr>
          <a:xfrm>
            <a:off x="3209582" y="5091362"/>
            <a:ext cx="12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E55263-6442-DCBD-1206-845A3CBFA644}"/>
              </a:ext>
            </a:extLst>
          </p:cNvPr>
          <p:cNvCxnSpPr/>
          <p:nvPr/>
        </p:nvCxnSpPr>
        <p:spPr>
          <a:xfrm>
            <a:off x="2094807" y="2371460"/>
            <a:ext cx="270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9858C0-19D6-CFB8-BFCC-63E6EEAAF2B1}"/>
              </a:ext>
            </a:extLst>
          </p:cNvPr>
          <p:cNvSpPr txBox="1"/>
          <p:nvPr/>
        </p:nvSpPr>
        <p:spPr>
          <a:xfrm>
            <a:off x="3070611" y="2402763"/>
            <a:ext cx="18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E1AD9E-98CA-A64D-F134-4563CE05ED49}"/>
              </a:ext>
            </a:extLst>
          </p:cNvPr>
          <p:cNvCxnSpPr>
            <a:cxnSpLocks/>
          </p:cNvCxnSpPr>
          <p:nvPr/>
        </p:nvCxnSpPr>
        <p:spPr>
          <a:xfrm flipH="1" flipV="1">
            <a:off x="6869891" y="2587429"/>
            <a:ext cx="2728538" cy="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9634BF-5516-6E09-9E75-A38BE8DCAFB6}"/>
              </a:ext>
            </a:extLst>
          </p:cNvPr>
          <p:cNvSpPr txBox="1"/>
          <p:nvPr/>
        </p:nvSpPr>
        <p:spPr>
          <a:xfrm>
            <a:off x="7743770" y="2594118"/>
            <a:ext cx="17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6A7CBBE0-0DFF-1953-2608-45FB4D59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68751"/>
              </p:ext>
            </p:extLst>
          </p:nvPr>
        </p:nvGraphicFramePr>
        <p:xfrm>
          <a:off x="306248" y="4764841"/>
          <a:ext cx="2046546" cy="11140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3273">
                  <a:extLst>
                    <a:ext uri="{9D8B030D-6E8A-4147-A177-3AD203B41FA5}">
                      <a16:colId xmlns:a16="http://schemas.microsoft.com/office/drawing/2014/main" val="995226166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3383937045"/>
                    </a:ext>
                  </a:extLst>
                </a:gridCol>
              </a:tblGrid>
              <a:tr h="37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Chul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90917"/>
                  </a:ext>
                </a:extLst>
              </a:tr>
            </a:tbl>
          </a:graphicData>
        </a:graphic>
      </p:graphicFrame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F0B957D1-0E5C-3D40-7B2E-E0EC1B1C14CF}"/>
              </a:ext>
            </a:extLst>
          </p:cNvPr>
          <p:cNvSpPr/>
          <p:nvPr/>
        </p:nvSpPr>
        <p:spPr>
          <a:xfrm>
            <a:off x="6903144" y="2626229"/>
            <a:ext cx="603883" cy="241916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02DAB-3213-0239-4BFE-080BC2CC1569}"/>
              </a:ext>
            </a:extLst>
          </p:cNvPr>
          <p:cNvSpPr txBox="1"/>
          <p:nvPr/>
        </p:nvSpPr>
        <p:spPr>
          <a:xfrm>
            <a:off x="7506106" y="3607784"/>
            <a:ext cx="17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</a:t>
            </a:r>
            <a:endParaRPr lang="ko-KR" altLang="en-US" dirty="0"/>
          </a:p>
        </p:txBody>
      </p:sp>
      <p:graphicFrame>
        <p:nvGraphicFramePr>
          <p:cNvPr id="33" name="표 11">
            <a:extLst>
              <a:ext uri="{FF2B5EF4-FFF2-40B4-BE49-F238E27FC236}">
                <a16:creationId xmlns:a16="http://schemas.microsoft.com/office/drawing/2014/main" id="{8ACDF0FF-BAB7-94B3-4A41-8A66FFED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62581"/>
              </p:ext>
            </p:extLst>
          </p:nvPr>
        </p:nvGraphicFramePr>
        <p:xfrm>
          <a:off x="9659911" y="5581511"/>
          <a:ext cx="2046546" cy="11140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3273">
                  <a:extLst>
                    <a:ext uri="{9D8B030D-6E8A-4147-A177-3AD203B41FA5}">
                      <a16:colId xmlns:a16="http://schemas.microsoft.com/office/drawing/2014/main" val="995226166"/>
                    </a:ext>
                  </a:extLst>
                </a:gridCol>
                <a:gridCol w="1023273">
                  <a:extLst>
                    <a:ext uri="{9D8B030D-6E8A-4147-A177-3AD203B41FA5}">
                      <a16:colId xmlns:a16="http://schemas.microsoft.com/office/drawing/2014/main" val="3383937045"/>
                    </a:ext>
                  </a:extLst>
                </a:gridCol>
              </a:tblGrid>
              <a:tr h="37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9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1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Pessiomistic</a:t>
            </a:r>
            <a:r>
              <a:rPr lang="en-US" altLang="ko-KR" dirty="0"/>
              <a:t> Lock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682355" y="2476170"/>
            <a:ext cx="10223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 Lock :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다른 사용자가 동시에 읽을 수는 있지만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Update, Delete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방지함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Exclusive Lock :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다른 사용자가 읽기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삭제 모두 불가능하게 함</a:t>
            </a:r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7782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60D615-97AB-D959-6575-FB72B1714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4" y="638095"/>
            <a:ext cx="11110598" cy="59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8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데이터베이스의 상태를 변화시키기 위해 수행하는 작업의 단위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2855-3C7B-B22D-3A56-55142AFFDF38}"/>
              </a:ext>
            </a:extLst>
          </p:cNvPr>
          <p:cNvSpPr txBox="1"/>
          <p:nvPr/>
        </p:nvSpPr>
        <p:spPr>
          <a:xfrm>
            <a:off x="2897437" y="4466344"/>
            <a:ext cx="785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SQL</a:t>
            </a:r>
            <a:r>
              <a:rPr lang="ko-KR" altLang="en-US" sz="2800" dirty="0">
                <a:solidFill>
                  <a:srgbClr val="FF0000"/>
                </a:solidFill>
              </a:rPr>
              <a:t>를 이용하여 </a:t>
            </a:r>
            <a:r>
              <a:rPr lang="en-US" altLang="ko-KR" sz="2800" dirty="0">
                <a:solidFill>
                  <a:srgbClr val="FF0000"/>
                </a:solidFill>
              </a:rPr>
              <a:t>DB</a:t>
            </a:r>
            <a:r>
              <a:rPr lang="ko-KR" altLang="en-US" sz="2800" dirty="0">
                <a:solidFill>
                  <a:srgbClr val="FF0000"/>
                </a:solidFill>
              </a:rPr>
              <a:t>에 접근하는 것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 Optimistic Lock vs </a:t>
            </a:r>
            <a:r>
              <a:rPr lang="en-US" altLang="ko-KR" dirty="0" err="1"/>
              <a:t>Pessiomistic</a:t>
            </a:r>
            <a:r>
              <a:rPr lang="en-US" altLang="ko-KR" dirty="0"/>
              <a:t> Lock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FE0C2-1803-60F5-3537-9D19942A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9927"/>
            <a:ext cx="10379824" cy="21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</a:t>
            </a:r>
            <a:r>
              <a:rPr lang="en-US" altLang="ko-KR" dirty="0"/>
              <a:t>4</a:t>
            </a:r>
            <a:r>
              <a:rPr lang="ko-KR" altLang="en-US" dirty="0"/>
              <a:t>가지 성질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2169304" y="2178970"/>
            <a:ext cx="7853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err="1"/>
              <a:t>원자성</a:t>
            </a:r>
            <a:r>
              <a:rPr lang="en-US" altLang="ko-KR" sz="2800" dirty="0"/>
              <a:t>(Atomicity)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일관성</a:t>
            </a:r>
            <a:r>
              <a:rPr lang="en-US" altLang="ko-KR" sz="2800" dirty="0"/>
              <a:t>(Consistency)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 err="1"/>
              <a:t>격리성</a:t>
            </a:r>
            <a:r>
              <a:rPr lang="en-US" altLang="ko-KR" sz="2800" dirty="0"/>
              <a:t>(Isolation)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지속성</a:t>
            </a:r>
            <a:r>
              <a:rPr lang="en-US" altLang="ko-KR" sz="2800" dirty="0"/>
              <a:t>(Durability)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08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Lock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750132" y="2951946"/>
            <a:ext cx="9057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데이터베이스의 </a:t>
            </a:r>
            <a:r>
              <a:rPr lang="ko-KR" altLang="en-US" sz="2800" dirty="0">
                <a:solidFill>
                  <a:srgbClr val="FF0000"/>
                </a:solidFill>
              </a:rPr>
              <a:t>일관성</a:t>
            </a:r>
            <a:r>
              <a:rPr lang="ko-KR" altLang="en-US" sz="2800" dirty="0"/>
              <a:t>과 </a:t>
            </a:r>
            <a:r>
              <a:rPr lang="ko-KR" altLang="en-US" sz="2800" dirty="0">
                <a:solidFill>
                  <a:srgbClr val="FF0000"/>
                </a:solidFill>
              </a:rPr>
              <a:t>무결성</a:t>
            </a:r>
            <a:r>
              <a:rPr lang="ko-KR" altLang="en-US" sz="2800" dirty="0"/>
              <a:t>을 유지하기 위해 </a:t>
            </a:r>
            <a:r>
              <a:rPr lang="ko-KR" altLang="en-US" sz="2800" dirty="0">
                <a:solidFill>
                  <a:srgbClr val="FF0000"/>
                </a:solidFill>
              </a:rPr>
              <a:t>트랜잭션의 순차적 진행을 보장할 수 있는 직렬화 장치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5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67252" y="2305615"/>
            <a:ext cx="9057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데이터의 무결성은 데이터의 정확성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일관성</a:t>
            </a:r>
            <a:r>
              <a:rPr lang="en-US" altLang="ko-KR" sz="2800" dirty="0"/>
              <a:t>, </a:t>
            </a:r>
            <a:r>
              <a:rPr lang="ko-KR" altLang="en-US" sz="2800" dirty="0"/>
              <a:t>유효성이 유지되는 것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DBMS</a:t>
            </a:r>
            <a:r>
              <a:rPr lang="ko-KR" altLang="en-US" sz="2800" dirty="0"/>
              <a:t>의 중요 기능 중 하나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9503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6450225" y="2305615"/>
            <a:ext cx="5391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인사부의 이름을 안녕부로 바꾸는 </a:t>
            </a:r>
            <a:r>
              <a:rPr lang="en-US" altLang="ko-KR" sz="2800" dirty="0"/>
              <a:t>SQL</a:t>
            </a:r>
            <a:r>
              <a:rPr lang="ko-KR" altLang="en-US" sz="2800" dirty="0"/>
              <a:t>을 실행하였다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2A22B-B485-B8F3-95A3-8D47C66D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9" y="1875677"/>
            <a:ext cx="5926962" cy="4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6450225" y="2305615"/>
            <a:ext cx="53915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 상황 </a:t>
            </a:r>
            <a:r>
              <a:rPr lang="en-US" altLang="ko-KR" sz="2800" dirty="0"/>
              <a:t>=&gt;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인사부의 이름을 안녕부로 바꾸는 </a:t>
            </a:r>
            <a:r>
              <a:rPr lang="en-US" altLang="ko-KR" sz="2800" dirty="0"/>
              <a:t>SQL</a:t>
            </a:r>
            <a:r>
              <a:rPr lang="ko-KR" altLang="en-US" sz="2800" dirty="0"/>
              <a:t>을 실행하였다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사원번호 </a:t>
            </a:r>
            <a:r>
              <a:rPr lang="en-US" altLang="ko-KR" sz="2800" dirty="0"/>
              <a:t>2</a:t>
            </a:r>
            <a:r>
              <a:rPr lang="ko-KR" altLang="en-US" sz="2800" dirty="0"/>
              <a:t>까지 바꾸고 </a:t>
            </a:r>
            <a:r>
              <a:rPr lang="en-US" altLang="ko-KR" sz="2800" dirty="0"/>
              <a:t>DB</a:t>
            </a:r>
            <a:r>
              <a:rPr lang="ko-KR" altLang="en-US" sz="2800" dirty="0"/>
              <a:t>가 다운되었다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2261B-F02B-4FD6-6DAD-C16121EB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70" y="2305615"/>
            <a:ext cx="6189098" cy="32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무결성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5DC9-B85B-456F-5983-7CE9402233FF}"/>
              </a:ext>
            </a:extLst>
          </p:cNvPr>
          <p:cNvSpPr txBox="1"/>
          <p:nvPr/>
        </p:nvSpPr>
        <p:spPr>
          <a:xfrm>
            <a:off x="1147863" y="1631921"/>
            <a:ext cx="53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트랜잭션이 없는 경우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12261B-F02B-4FD6-6DAD-C16121EB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70" y="2796681"/>
            <a:ext cx="5745730" cy="3245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DD94C-6802-F94D-6F7D-A0B19DA4C359}"/>
              </a:ext>
            </a:extLst>
          </p:cNvPr>
          <p:cNvSpPr txBox="1"/>
          <p:nvPr/>
        </p:nvSpPr>
        <p:spPr>
          <a:xfrm>
            <a:off x="6691768" y="1671146"/>
            <a:ext cx="53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트랜잭션이 있는 경우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4C260-80AC-15B1-EEE9-A48FBF0E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36" y="2569137"/>
            <a:ext cx="5186931" cy="37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Lock</a:t>
            </a:r>
            <a:r>
              <a:rPr lang="ko-KR" altLang="en-US" dirty="0"/>
              <a:t>의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278466" y="1445868"/>
            <a:ext cx="1020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Ex) 10</a:t>
            </a:r>
            <a:r>
              <a:rPr lang="ko-KR" altLang="en-US" sz="2800" dirty="0"/>
              <a:t>만원 계좌에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1 : 3</a:t>
            </a:r>
            <a:r>
              <a:rPr lang="ko-KR" altLang="en-US" sz="2800" dirty="0"/>
              <a:t>만원 입금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작업</a:t>
            </a:r>
            <a:r>
              <a:rPr lang="en-US" altLang="ko-KR" sz="2800" dirty="0"/>
              <a:t>2 : 5</a:t>
            </a:r>
            <a:r>
              <a:rPr lang="ko-KR" altLang="en-US" sz="2800" dirty="0"/>
              <a:t>만원 출금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결과 </a:t>
            </a:r>
            <a:r>
              <a:rPr lang="en-US" altLang="ko-KR" sz="2800" dirty="0"/>
              <a:t>: </a:t>
            </a:r>
            <a:r>
              <a:rPr lang="ko-KR" altLang="en-US" sz="2800" dirty="0"/>
              <a:t>계좌에는 </a:t>
            </a:r>
            <a:r>
              <a:rPr lang="en-US" altLang="ko-KR" sz="2800" dirty="0"/>
              <a:t>13</a:t>
            </a:r>
            <a:r>
              <a:rPr lang="ko-KR" altLang="en-US" sz="2800" dirty="0"/>
              <a:t>만원이거나 </a:t>
            </a:r>
            <a:r>
              <a:rPr lang="en-US" altLang="ko-KR" sz="2800" dirty="0"/>
              <a:t>5</a:t>
            </a:r>
            <a:r>
              <a:rPr lang="ko-KR" altLang="en-US" sz="2800" dirty="0"/>
              <a:t>만원 둘 중 하나의 결과 발생</a:t>
            </a:r>
            <a:endParaRPr lang="en-US" altLang="ko-KR" sz="2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D3062059-9928-B378-34C1-59E2A861142C}"/>
              </a:ext>
            </a:extLst>
          </p:cNvPr>
          <p:cNvSpPr/>
          <p:nvPr/>
        </p:nvSpPr>
        <p:spPr>
          <a:xfrm>
            <a:off x="1278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A0562CC0-DBCD-7089-3696-669864B8EFE4}"/>
              </a:ext>
            </a:extLst>
          </p:cNvPr>
          <p:cNvSpPr/>
          <p:nvPr/>
        </p:nvSpPr>
        <p:spPr>
          <a:xfrm>
            <a:off x="9787466" y="4639733"/>
            <a:ext cx="1363134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F04899-297E-B095-CDEF-7A3913126BB5}"/>
              </a:ext>
            </a:extLst>
          </p:cNvPr>
          <p:cNvSpPr/>
          <p:nvPr/>
        </p:nvSpPr>
        <p:spPr>
          <a:xfrm>
            <a:off x="4961467" y="4639733"/>
            <a:ext cx="2302933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 </a:t>
            </a:r>
            <a:r>
              <a:rPr lang="en-US" altLang="ko-KR" dirty="0"/>
              <a:t>: 10</a:t>
            </a:r>
            <a:r>
              <a:rPr lang="ko-KR" altLang="en-US" dirty="0"/>
              <a:t>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9C573-D135-19FB-14E7-77D7784ED141}"/>
              </a:ext>
            </a:extLst>
          </p:cNvPr>
          <p:cNvSpPr txBox="1"/>
          <p:nvPr/>
        </p:nvSpPr>
        <p:spPr>
          <a:xfrm>
            <a:off x="787400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/>
              <a:t>만원 입금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6B842-D29F-73D5-62E6-57865E49F248}"/>
              </a:ext>
            </a:extLst>
          </p:cNvPr>
          <p:cNvSpPr txBox="1"/>
          <p:nvPr/>
        </p:nvSpPr>
        <p:spPr>
          <a:xfrm>
            <a:off x="9258299" y="4116513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만원 출금</a:t>
            </a:r>
            <a:endParaRPr lang="en-US" altLang="ko-KR" sz="28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485B929A-7F5A-1D1D-1F02-72D5F5E8CB1B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2641600" y="5249333"/>
            <a:ext cx="231986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A76E40-3059-ED93-E14C-F8D0AABC2422}"/>
              </a:ext>
            </a:extLst>
          </p:cNvPr>
          <p:cNvSpPr txBox="1"/>
          <p:nvPr/>
        </p:nvSpPr>
        <p:spPr>
          <a:xfrm>
            <a:off x="2641600" y="49234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+ 3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7826-62EC-ACD8-7063-94496F58EFBB}"/>
              </a:ext>
            </a:extLst>
          </p:cNvPr>
          <p:cNvSpPr txBox="1"/>
          <p:nvPr/>
        </p:nvSpPr>
        <p:spPr>
          <a:xfrm>
            <a:off x="7230535" y="4910779"/>
            <a:ext cx="230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</a:t>
            </a:r>
            <a:r>
              <a:rPr lang="ko-KR" altLang="en-US" sz="1600" dirty="0"/>
              <a:t>만원 </a:t>
            </a:r>
            <a:r>
              <a:rPr lang="en-US" altLang="ko-KR" sz="1600" dirty="0"/>
              <a:t>- 5</a:t>
            </a:r>
            <a:r>
              <a:rPr lang="ko-KR" altLang="en-US" sz="1600" dirty="0"/>
              <a:t>만원</a:t>
            </a:r>
            <a:endParaRPr lang="en-US" altLang="ko-KR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4E9DFC-6726-138A-7A62-A9FF12ABD02E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7264400" y="5249333"/>
            <a:ext cx="2523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502</Words>
  <Application>Microsoft Office PowerPoint</Application>
  <PresentationFormat>와이드스크린</PresentationFormat>
  <Paragraphs>155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Database Lock</vt:lpstr>
      <vt:lpstr>트랜잭션</vt:lpstr>
      <vt:lpstr>트랜잭션의 4가지 성질</vt:lpstr>
      <vt:lpstr>Lock 이란?</vt:lpstr>
      <vt:lpstr>데이터 무결성</vt:lpstr>
      <vt:lpstr>트랜잭션의 무결성</vt:lpstr>
      <vt:lpstr>트랜잭션의 무결성</vt:lpstr>
      <vt:lpstr>트랜잭션의 무결성</vt:lpstr>
      <vt:lpstr>Lock의 필요성</vt:lpstr>
      <vt:lpstr>Lock의 필요성</vt:lpstr>
      <vt:lpstr>Lock의 종류</vt:lpstr>
      <vt:lpstr>Optimistic Lock</vt:lpstr>
      <vt:lpstr>Optimistic Lock 동작 원리</vt:lpstr>
      <vt:lpstr>PowerPoint 프레젠테이션</vt:lpstr>
      <vt:lpstr>Optimistic Lock 사용처</vt:lpstr>
      <vt:lpstr>Pessiomistic Lock</vt:lpstr>
      <vt:lpstr>Optimistic Lock 동작 원리</vt:lpstr>
      <vt:lpstr>Pessiomistic Lock 설정</vt:lpstr>
      <vt:lpstr>PowerPoint 프레젠테이션</vt:lpstr>
      <vt:lpstr> Optimistic Lock vs Pessiomistic 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21</cp:revision>
  <dcterms:created xsi:type="dcterms:W3CDTF">2022-01-06T05:20:31Z</dcterms:created>
  <dcterms:modified xsi:type="dcterms:W3CDTF">2022-07-07T06:18:22Z</dcterms:modified>
</cp:coreProperties>
</file>