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306" r:id="rId4"/>
    <p:sldId id="355" r:id="rId5"/>
    <p:sldId id="356" r:id="rId6"/>
    <p:sldId id="357" r:id="rId7"/>
    <p:sldId id="316" r:id="rId8"/>
    <p:sldId id="318" r:id="rId9"/>
    <p:sldId id="358" r:id="rId10"/>
    <p:sldId id="359" r:id="rId11"/>
    <p:sldId id="360" r:id="rId12"/>
    <p:sldId id="361" r:id="rId13"/>
    <p:sldId id="362" r:id="rId14"/>
    <p:sldId id="363" r:id="rId15"/>
    <p:sldId id="273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5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1895C-C431-F440-8998-4A7CC888F9D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5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Web </a:t>
            </a:r>
            <a:r>
              <a:rPr kumimoji="1" lang="ko-KR" altLang="en-US" sz="4000" dirty="0"/>
              <a:t>서버 설치와 방화벽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필터 윤곽선">
            <a:extLst>
              <a:ext uri="{FF2B5EF4-FFF2-40B4-BE49-F238E27FC236}">
                <a16:creationId xmlns:a16="http://schemas.microsoft.com/office/drawing/2014/main" id="{45FF5B4A-196F-F847-8A03-D9ED872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813" y="2448596"/>
            <a:ext cx="1960808" cy="1960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575424" y="87121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포트번호를 사용</a:t>
            </a:r>
            <a:endParaRPr kumimoji="1" lang="ko-Kore-KR" altLang="en-US" dirty="0"/>
          </a:p>
        </p:txBody>
      </p:sp>
      <p:pic>
        <p:nvPicPr>
          <p:cNvPr id="4" name="그래픽 3" descr="상자 윤곽선">
            <a:extLst>
              <a:ext uri="{FF2B5EF4-FFF2-40B4-BE49-F238E27FC236}">
                <a16:creationId xmlns:a16="http://schemas.microsoft.com/office/drawing/2014/main" id="{0683F720-FD4A-A746-B83B-40D81C727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5017" y="1240546"/>
            <a:ext cx="914400" cy="914400"/>
          </a:xfrm>
          <a:prstGeom prst="rect">
            <a:avLst/>
          </a:prstGeom>
        </p:spPr>
      </p:pic>
      <p:pic>
        <p:nvPicPr>
          <p:cNvPr id="6" name="그래픽 5" descr="태그 윤곽선">
            <a:extLst>
              <a:ext uri="{FF2B5EF4-FFF2-40B4-BE49-F238E27FC236}">
                <a16:creationId xmlns:a16="http://schemas.microsoft.com/office/drawing/2014/main" id="{695B768C-7143-3842-AFD1-A7078D167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8795" y="1413129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44D9E8-D05B-3941-B286-7576D695DD93}"/>
              </a:ext>
            </a:extLst>
          </p:cNvPr>
          <p:cNvCxnSpPr>
            <a:cxnSpLocks/>
          </p:cNvCxnSpPr>
          <p:nvPr/>
        </p:nvCxnSpPr>
        <p:spPr>
          <a:xfrm>
            <a:off x="6096000" y="1983346"/>
            <a:ext cx="14381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BEC-63BB-CA40-9371-2CDACB8067BC}"/>
              </a:ext>
            </a:extLst>
          </p:cNvPr>
          <p:cNvSpPr txBox="1"/>
          <p:nvPr/>
        </p:nvSpPr>
        <p:spPr>
          <a:xfrm>
            <a:off x="7616086" y="1798680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Port : 80</a:t>
            </a:r>
            <a:endParaRPr kumimoji="1" lang="ko-Kore-KR" altLang="en-US" dirty="0"/>
          </a:p>
        </p:txBody>
      </p:sp>
      <p:pic>
        <p:nvPicPr>
          <p:cNvPr id="17" name="그래픽 16" descr="상자 윤곽선">
            <a:extLst>
              <a:ext uri="{FF2B5EF4-FFF2-40B4-BE49-F238E27FC236}">
                <a16:creationId xmlns:a16="http://schemas.microsoft.com/office/drawing/2014/main" id="{78C4397B-B29F-5F46-83E1-34043FF3B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8775" y="4816699"/>
            <a:ext cx="914400" cy="9144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199231-96C1-1849-B5D1-56B29F0657C6}"/>
              </a:ext>
            </a:extLst>
          </p:cNvPr>
          <p:cNvCxnSpPr>
            <a:stCxn id="4" idx="2"/>
          </p:cNvCxnSpPr>
          <p:nvPr/>
        </p:nvCxnSpPr>
        <p:spPr>
          <a:xfrm>
            <a:off x="5342217" y="2154946"/>
            <a:ext cx="0" cy="2661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AE882-F6F3-AE46-8DBA-3A1D02146CF8}"/>
              </a:ext>
            </a:extLst>
          </p:cNvPr>
          <p:cNvSpPr/>
          <p:nvPr/>
        </p:nvSpPr>
        <p:spPr>
          <a:xfrm>
            <a:off x="6083120" y="2897746"/>
            <a:ext cx="3601783" cy="10174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C4D37-664E-9846-AB7A-2A467560DF39}"/>
              </a:ext>
            </a:extLst>
          </p:cNvPr>
          <p:cNvSpPr txBox="1"/>
          <p:nvPr/>
        </p:nvSpPr>
        <p:spPr>
          <a:xfrm>
            <a:off x="6113615" y="3030895"/>
            <a:ext cx="388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&gt;</a:t>
            </a:r>
          </a:p>
          <a:p>
            <a:r>
              <a:rPr kumimoji="1" lang="en-US" altLang="ko-KR" dirty="0"/>
              <a:t>80</a:t>
            </a:r>
            <a:r>
              <a:rPr kumimoji="1" lang="ko-KR" altLang="en-US" dirty="0"/>
              <a:t>번 포트 번호만 통과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418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65636" y="156624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컨트롤 비트를 통해 접속 방향을 판단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638A570-3828-044C-B2B0-D06202EB6C22}"/>
              </a:ext>
            </a:extLst>
          </p:cNvPr>
          <p:cNvCxnSpPr/>
          <p:nvPr/>
        </p:nvCxnSpPr>
        <p:spPr>
          <a:xfrm>
            <a:off x="1519707" y="1648496"/>
            <a:ext cx="0" cy="486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26AA4064-3D4B-E842-BE3B-105D7276C112}"/>
              </a:ext>
            </a:extLst>
          </p:cNvPr>
          <p:cNvCxnSpPr/>
          <p:nvPr/>
        </p:nvCxnSpPr>
        <p:spPr>
          <a:xfrm>
            <a:off x="6913809" y="1648496"/>
            <a:ext cx="0" cy="486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7CB54F-876A-0E4A-87F5-71A2E3CAFB08}"/>
              </a:ext>
            </a:extLst>
          </p:cNvPr>
          <p:cNvCxnSpPr/>
          <p:nvPr/>
        </p:nvCxnSpPr>
        <p:spPr>
          <a:xfrm flipH="1">
            <a:off x="1635617" y="2421228"/>
            <a:ext cx="5162282" cy="631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7DB0F9-C226-F146-84A3-6C81F674C53F}"/>
              </a:ext>
            </a:extLst>
          </p:cNvPr>
          <p:cNvSpPr txBox="1"/>
          <p:nvPr/>
        </p:nvSpPr>
        <p:spPr>
          <a:xfrm>
            <a:off x="3078219" y="919594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연결 요청 단계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BD6F7-2491-354C-A8E2-A0CF98AD8948}"/>
              </a:ext>
            </a:extLst>
          </p:cNvPr>
          <p:cNvSpPr txBox="1"/>
          <p:nvPr/>
        </p:nvSpPr>
        <p:spPr>
          <a:xfrm rot="21191177">
            <a:off x="2862412" y="2236562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1 , ACK =  0;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D9CB50-C37A-5D4D-90E4-C12761A16890}"/>
              </a:ext>
            </a:extLst>
          </p:cNvPr>
          <p:cNvCxnSpPr>
            <a:cxnSpLocks/>
          </p:cNvCxnSpPr>
          <p:nvPr/>
        </p:nvCxnSpPr>
        <p:spPr>
          <a:xfrm>
            <a:off x="1635617" y="3863662"/>
            <a:ext cx="5162282" cy="88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6FFF68-B219-6D41-878E-76C7D215F995}"/>
              </a:ext>
            </a:extLst>
          </p:cNvPr>
          <p:cNvSpPr txBox="1"/>
          <p:nvPr/>
        </p:nvSpPr>
        <p:spPr>
          <a:xfrm rot="433400">
            <a:off x="3084965" y="4013702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1 , ACK =  1;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866B04-037A-374F-9D05-304E3B8C4E5F}"/>
              </a:ext>
            </a:extLst>
          </p:cNvPr>
          <p:cNvCxnSpPr/>
          <p:nvPr/>
        </p:nvCxnSpPr>
        <p:spPr>
          <a:xfrm flipH="1">
            <a:off x="1841679" y="5254580"/>
            <a:ext cx="4803820" cy="99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ED5B52-8CE0-E449-9E4C-A755AB4BD6AD}"/>
              </a:ext>
            </a:extLst>
          </p:cNvPr>
          <p:cNvSpPr txBox="1"/>
          <p:nvPr/>
        </p:nvSpPr>
        <p:spPr>
          <a:xfrm rot="20950782">
            <a:off x="2992273" y="5201237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0 , ACK =  1;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63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65636" y="156624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컨트롤 비트를 통해 접속 방향을 판단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638A570-3828-044C-B2B0-D06202EB6C22}"/>
              </a:ext>
            </a:extLst>
          </p:cNvPr>
          <p:cNvCxnSpPr/>
          <p:nvPr/>
        </p:nvCxnSpPr>
        <p:spPr>
          <a:xfrm>
            <a:off x="1519707" y="1648496"/>
            <a:ext cx="0" cy="486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26AA4064-3D4B-E842-BE3B-105D7276C112}"/>
              </a:ext>
            </a:extLst>
          </p:cNvPr>
          <p:cNvCxnSpPr/>
          <p:nvPr/>
        </p:nvCxnSpPr>
        <p:spPr>
          <a:xfrm>
            <a:off x="6913809" y="1648496"/>
            <a:ext cx="0" cy="486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7CB54F-876A-0E4A-87F5-71A2E3CAFB08}"/>
              </a:ext>
            </a:extLst>
          </p:cNvPr>
          <p:cNvCxnSpPr/>
          <p:nvPr/>
        </p:nvCxnSpPr>
        <p:spPr>
          <a:xfrm flipH="1">
            <a:off x="1635617" y="2421228"/>
            <a:ext cx="5162282" cy="631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7DB0F9-C226-F146-84A3-6C81F674C53F}"/>
              </a:ext>
            </a:extLst>
          </p:cNvPr>
          <p:cNvSpPr txBox="1"/>
          <p:nvPr/>
        </p:nvSpPr>
        <p:spPr>
          <a:xfrm>
            <a:off x="3078219" y="919594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연결 요청 단계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BD6F7-2491-354C-A8E2-A0CF98AD8948}"/>
              </a:ext>
            </a:extLst>
          </p:cNvPr>
          <p:cNvSpPr txBox="1"/>
          <p:nvPr/>
        </p:nvSpPr>
        <p:spPr>
          <a:xfrm rot="21191177">
            <a:off x="2862412" y="2236562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1 , ACK =  0;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D9CB50-C37A-5D4D-90E4-C12761A16890}"/>
              </a:ext>
            </a:extLst>
          </p:cNvPr>
          <p:cNvCxnSpPr>
            <a:cxnSpLocks/>
          </p:cNvCxnSpPr>
          <p:nvPr/>
        </p:nvCxnSpPr>
        <p:spPr>
          <a:xfrm>
            <a:off x="1635617" y="3863662"/>
            <a:ext cx="5162282" cy="88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6FFF68-B219-6D41-878E-76C7D215F995}"/>
              </a:ext>
            </a:extLst>
          </p:cNvPr>
          <p:cNvSpPr txBox="1"/>
          <p:nvPr/>
        </p:nvSpPr>
        <p:spPr>
          <a:xfrm rot="433400">
            <a:off x="3084965" y="4013702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1 , ACK =  1;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866B04-037A-374F-9D05-304E3B8C4E5F}"/>
              </a:ext>
            </a:extLst>
          </p:cNvPr>
          <p:cNvCxnSpPr/>
          <p:nvPr/>
        </p:nvCxnSpPr>
        <p:spPr>
          <a:xfrm flipH="1">
            <a:off x="1841679" y="5254580"/>
            <a:ext cx="4803820" cy="99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ED5B52-8CE0-E449-9E4C-A755AB4BD6AD}"/>
              </a:ext>
            </a:extLst>
          </p:cNvPr>
          <p:cNvSpPr txBox="1"/>
          <p:nvPr/>
        </p:nvSpPr>
        <p:spPr>
          <a:xfrm rot="20950782">
            <a:off x="2992273" y="5201237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SYN = 0 , ACK =  1;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251169-146C-A249-B907-B31B9EBC1B67}"/>
              </a:ext>
            </a:extLst>
          </p:cNvPr>
          <p:cNvSpPr/>
          <p:nvPr/>
        </p:nvSpPr>
        <p:spPr>
          <a:xfrm>
            <a:off x="2492454" y="1892619"/>
            <a:ext cx="2678805" cy="12911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6333EA-EB22-5B4D-AA21-BFA61A62B58A}"/>
              </a:ext>
            </a:extLst>
          </p:cNvPr>
          <p:cNvCxnSpPr/>
          <p:nvPr/>
        </p:nvCxnSpPr>
        <p:spPr>
          <a:xfrm>
            <a:off x="5171259" y="2538172"/>
            <a:ext cx="25431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A01525-1627-5C41-B2D1-007ACEFC73A5}"/>
              </a:ext>
            </a:extLst>
          </p:cNvPr>
          <p:cNvSpPr txBox="1"/>
          <p:nvPr/>
        </p:nvSpPr>
        <p:spPr>
          <a:xfrm>
            <a:off x="7954981" y="2367428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최초의 패킷 판단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61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65636" y="156624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컨트롤 비트를 통해 접속 방향을 판단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54412-1BB7-574F-A046-09BCB9B9951D}"/>
              </a:ext>
            </a:extLst>
          </p:cNvPr>
          <p:cNvSpPr txBox="1"/>
          <p:nvPr/>
        </p:nvSpPr>
        <p:spPr>
          <a:xfrm>
            <a:off x="1316046" y="2266613"/>
            <a:ext cx="3758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UDP</a:t>
            </a:r>
          </a:p>
          <a:p>
            <a:endParaRPr kumimoji="1" lang="ko-Kore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26908-2311-A643-A3FF-E0A5793D4E21}"/>
              </a:ext>
            </a:extLst>
          </p:cNvPr>
          <p:cNvSpPr txBox="1"/>
          <p:nvPr/>
        </p:nvSpPr>
        <p:spPr>
          <a:xfrm>
            <a:off x="2141197" y="2741157"/>
            <a:ext cx="415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접속 연결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설정 단계 </a:t>
            </a:r>
            <a:r>
              <a:rPr kumimoji="1"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컨트롤 비트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3196664F-8A6D-3B42-A839-7D7103C6B2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9222" y="2778254"/>
            <a:ext cx="1287543" cy="25060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5769EF-D1E9-8441-AA56-615500E40F72}"/>
              </a:ext>
            </a:extLst>
          </p:cNvPr>
          <p:cNvSpPr txBox="1"/>
          <p:nvPr/>
        </p:nvSpPr>
        <p:spPr>
          <a:xfrm>
            <a:off x="6096000" y="4050579"/>
            <a:ext cx="415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애플리케이션의 패킷을 전부 통과시키는 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불편을 감수하고 애플리케이션을 전면적 차단하는 방법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245940" y="439959"/>
            <a:ext cx="41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lang="ko-KR" altLang="en-US" b="1" dirty="0"/>
              <a:t>방화벽의 통과 이후의 패킷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EF36DB-C6A5-5548-A8C6-D7F25015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1" y="1571491"/>
            <a:ext cx="9587143" cy="37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&lt;Web Server</a:t>
            </a:r>
            <a:r>
              <a:rPr lang="ko-KR" altLang="en-US" dirty="0"/>
              <a:t>의 구성 방식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 라우터에서 직접 사내 웹 서버를 연결하는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방화벽을 통해 분리하는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 통신 회사의 데이터 센터에 설치하는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&lt;</a:t>
            </a:r>
            <a:r>
              <a:rPr lang="ko-KR" altLang="en-US" dirty="0"/>
              <a:t>라우터에서 직접 사내 웹 서버를 연결하는 경우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51DB7-6872-CE43-A3E2-A2FA851B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142"/>
            <a:ext cx="7670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&lt;</a:t>
            </a:r>
            <a:r>
              <a:rPr lang="ko-KR" altLang="en-US" dirty="0"/>
              <a:t>라우터에서 직접 사내 웹 서버를 연결하는 경우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51DB7-6872-CE43-A3E2-A2FA851B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2142"/>
            <a:ext cx="7670800" cy="3530600"/>
          </a:xfrm>
          <a:prstGeom prst="rect">
            <a:avLst/>
          </a:prstGeom>
        </p:spPr>
      </p:pic>
      <p:sp>
        <p:nvSpPr>
          <p:cNvPr id="6" name="곱하기 5">
            <a:extLst>
              <a:ext uri="{FF2B5EF4-FFF2-40B4-BE49-F238E27FC236}">
                <a16:creationId xmlns:a16="http://schemas.microsoft.com/office/drawing/2014/main" id="{C189ABA9-0B62-7149-9E08-6AB58F22ED7D}"/>
              </a:ext>
            </a:extLst>
          </p:cNvPr>
          <p:cNvSpPr/>
          <p:nvPr/>
        </p:nvSpPr>
        <p:spPr>
          <a:xfrm>
            <a:off x="2540188" y="4238458"/>
            <a:ext cx="2881817" cy="285780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60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&lt;</a:t>
            </a:r>
            <a:r>
              <a:rPr lang="ko-KR" altLang="en-US" b="1" dirty="0"/>
              <a:t>방화벽을 통해 분리하는 경우</a:t>
            </a:r>
            <a:r>
              <a:rPr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03C70-BB3D-BC4C-82A9-10E5691D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3" y="1736892"/>
            <a:ext cx="80137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&lt;</a:t>
            </a:r>
            <a:r>
              <a:rPr lang="ko-KR" altLang="en-US" b="1" dirty="0"/>
              <a:t>데이터센터에 웹 서버를 설치하는 경우</a:t>
            </a:r>
            <a:r>
              <a:rPr lang="en-US" altLang="ko-KR" dirty="0"/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6AEBF-FE04-6740-8E78-71EE84D6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6745"/>
            <a:ext cx="8022465" cy="41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3" y="509666"/>
            <a:ext cx="11168557" cy="5358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&lt;</a:t>
            </a:r>
            <a:r>
              <a:rPr lang="ko-KR" altLang="en-US" dirty="0">
                <a:effectLst/>
              </a:rPr>
              <a:t>방화벽의 원리 동작</a:t>
            </a:r>
            <a:r>
              <a:rPr lang="en-US" altLang="ko-KR" dirty="0">
                <a:effectLst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F1AA2-C842-D44B-860B-C2BF2D82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" y="1172157"/>
            <a:ext cx="7683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0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575424" y="679241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필터링의</a:t>
            </a:r>
            <a:r>
              <a:rPr kumimoji="1" lang="ko-KR" altLang="en-US" dirty="0"/>
              <a:t> 조건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필터 윤곽선">
            <a:extLst>
              <a:ext uri="{FF2B5EF4-FFF2-40B4-BE49-F238E27FC236}">
                <a16:creationId xmlns:a16="http://schemas.microsoft.com/office/drawing/2014/main" id="{45FF5B4A-196F-F847-8A03-D9ED872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24" y="1568003"/>
            <a:ext cx="3917324" cy="391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4771790" y="2325591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패킷의 흐름의 착안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2CCEA-7837-FB4D-81BD-BB8C9E2C5CEE}"/>
              </a:ext>
            </a:extLst>
          </p:cNvPr>
          <p:cNvSpPr txBox="1"/>
          <p:nvPr/>
        </p:nvSpPr>
        <p:spPr>
          <a:xfrm>
            <a:off x="4771790" y="324433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lang="ko-KR" altLang="en-US" dirty="0"/>
              <a:t>포트를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BA995-2AAC-9F4D-84E1-7449ACA08F5A}"/>
              </a:ext>
            </a:extLst>
          </p:cNvPr>
          <p:cNvSpPr txBox="1"/>
          <p:nvPr/>
        </p:nvSpPr>
        <p:spPr>
          <a:xfrm>
            <a:off x="4771789" y="4153418"/>
            <a:ext cx="447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3)</a:t>
            </a:r>
            <a:r>
              <a:rPr lang="ko-KR" altLang="en-US" dirty="0"/>
              <a:t> 컨트롤 비트를 통해 접속 방향을 판단</a:t>
            </a:r>
          </a:p>
        </p:txBody>
      </p:sp>
    </p:spTree>
    <p:extLst>
      <p:ext uri="{BB962C8B-B14F-4D97-AF65-F5344CB8AC3E}">
        <p14:creationId xmlns:p14="http://schemas.microsoft.com/office/powerpoint/2010/main" val="264353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필터 윤곽선">
            <a:extLst>
              <a:ext uri="{FF2B5EF4-FFF2-40B4-BE49-F238E27FC236}">
                <a16:creationId xmlns:a16="http://schemas.microsoft.com/office/drawing/2014/main" id="{45FF5B4A-196F-F847-8A03-D9ED872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813" y="2448596"/>
            <a:ext cx="1960808" cy="1960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990F7-4BD7-C44B-B61C-1DDC5F9491C4}"/>
              </a:ext>
            </a:extLst>
          </p:cNvPr>
          <p:cNvSpPr txBox="1"/>
          <p:nvPr/>
        </p:nvSpPr>
        <p:spPr>
          <a:xfrm>
            <a:off x="575424" y="87121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패킷의 흐름의 착안</a:t>
            </a:r>
            <a:endParaRPr kumimoji="1" lang="ko-Kore-KR" altLang="en-US" dirty="0"/>
          </a:p>
        </p:txBody>
      </p:sp>
      <p:pic>
        <p:nvPicPr>
          <p:cNvPr id="4" name="그래픽 3" descr="상자 윤곽선">
            <a:extLst>
              <a:ext uri="{FF2B5EF4-FFF2-40B4-BE49-F238E27FC236}">
                <a16:creationId xmlns:a16="http://schemas.microsoft.com/office/drawing/2014/main" id="{0683F720-FD4A-A746-B83B-40D81C727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5017" y="1240546"/>
            <a:ext cx="914400" cy="914400"/>
          </a:xfrm>
          <a:prstGeom prst="rect">
            <a:avLst/>
          </a:prstGeom>
        </p:spPr>
      </p:pic>
      <p:pic>
        <p:nvPicPr>
          <p:cNvPr id="6" name="그래픽 5" descr="태그 윤곽선">
            <a:extLst>
              <a:ext uri="{FF2B5EF4-FFF2-40B4-BE49-F238E27FC236}">
                <a16:creationId xmlns:a16="http://schemas.microsoft.com/office/drawing/2014/main" id="{695B768C-7143-3842-AFD1-A7078D167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8795" y="1413129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44D9E8-D05B-3941-B286-7576D695DD93}"/>
              </a:ext>
            </a:extLst>
          </p:cNvPr>
          <p:cNvCxnSpPr>
            <a:cxnSpLocks/>
          </p:cNvCxnSpPr>
          <p:nvPr/>
        </p:nvCxnSpPr>
        <p:spPr>
          <a:xfrm>
            <a:off x="6096000" y="1983346"/>
            <a:ext cx="14381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BEC-63BB-CA40-9371-2CDACB8067BC}"/>
              </a:ext>
            </a:extLst>
          </p:cNvPr>
          <p:cNvSpPr txBox="1"/>
          <p:nvPr/>
        </p:nvSpPr>
        <p:spPr>
          <a:xfrm>
            <a:off x="7720719" y="1525266"/>
            <a:ext cx="237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&lt;TCP header</a:t>
            </a:r>
            <a:r>
              <a:rPr kumimoji="1"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송신처</a:t>
            </a:r>
            <a:r>
              <a:rPr kumimoji="1" lang="ko-KR" altLang="en-US" dirty="0"/>
              <a:t> </a:t>
            </a:r>
            <a:r>
              <a:rPr kumimoji="1" lang="en-US" altLang="ko-KR" dirty="0"/>
              <a:t>IP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수신처 </a:t>
            </a:r>
            <a:r>
              <a:rPr kumimoji="1" lang="en-US" altLang="ko-KR" dirty="0"/>
              <a:t>IP</a:t>
            </a:r>
            <a:endParaRPr kumimoji="1" lang="ko-Kore-KR" altLang="en-US" dirty="0"/>
          </a:p>
        </p:txBody>
      </p:sp>
      <p:pic>
        <p:nvPicPr>
          <p:cNvPr id="17" name="그래픽 16" descr="상자 윤곽선">
            <a:extLst>
              <a:ext uri="{FF2B5EF4-FFF2-40B4-BE49-F238E27FC236}">
                <a16:creationId xmlns:a16="http://schemas.microsoft.com/office/drawing/2014/main" id="{78C4397B-B29F-5F46-83E1-34043FF3B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8775" y="4816699"/>
            <a:ext cx="914400" cy="9144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199231-96C1-1849-B5D1-56B29F0657C6}"/>
              </a:ext>
            </a:extLst>
          </p:cNvPr>
          <p:cNvCxnSpPr>
            <a:stCxn id="4" idx="2"/>
          </p:cNvCxnSpPr>
          <p:nvPr/>
        </p:nvCxnSpPr>
        <p:spPr>
          <a:xfrm>
            <a:off x="5342217" y="2154946"/>
            <a:ext cx="0" cy="2661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AE882-F6F3-AE46-8DBA-3A1D02146CF8}"/>
              </a:ext>
            </a:extLst>
          </p:cNvPr>
          <p:cNvSpPr/>
          <p:nvPr/>
        </p:nvSpPr>
        <p:spPr>
          <a:xfrm>
            <a:off x="6083120" y="2897746"/>
            <a:ext cx="3601783" cy="10174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C4D37-664E-9846-AB7A-2A467560DF39}"/>
              </a:ext>
            </a:extLst>
          </p:cNvPr>
          <p:cNvSpPr txBox="1"/>
          <p:nvPr/>
        </p:nvSpPr>
        <p:spPr>
          <a:xfrm>
            <a:off x="6113615" y="2944796"/>
            <a:ext cx="388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통과할 수 있는 </a:t>
            </a:r>
            <a:r>
              <a:rPr kumimoji="1" lang="ko-KR" altLang="en-US" dirty="0" err="1"/>
              <a:t>송신처</a:t>
            </a:r>
            <a:r>
              <a:rPr kumimoji="1" lang="ko-KR" altLang="en-US" dirty="0"/>
              <a:t>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대역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통과할 수 있는 수신처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대역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61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259</Words>
  <Application>Microsoft Macintosh PowerPoint</Application>
  <PresentationFormat>와이드스크린</PresentationFormat>
  <Paragraphs>50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Web 서버 설치와 방화벽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94</cp:revision>
  <dcterms:created xsi:type="dcterms:W3CDTF">2022-01-12T08:58:24Z</dcterms:created>
  <dcterms:modified xsi:type="dcterms:W3CDTF">2022-03-31T07:33:14Z</dcterms:modified>
</cp:coreProperties>
</file>