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9" r:id="rId6"/>
    <p:sldId id="278" r:id="rId7"/>
    <p:sldId id="279" r:id="rId8"/>
    <p:sldId id="280" r:id="rId9"/>
    <p:sldId id="270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66805" autoAdjust="0"/>
  </p:normalViewPr>
  <p:slideViewPr>
    <p:cSldViewPr snapToGrid="0">
      <p:cViewPr varScale="1">
        <p:scale>
          <a:sx n="48" d="100"/>
          <a:sy n="48" d="100"/>
        </p:scale>
        <p:origin x="4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이전에 배웠던 웹 소켓의 </a:t>
            </a:r>
            <a:r>
              <a:rPr lang="ko-KR" altLang="en-US" dirty="0" err="1"/>
              <a:t>연결과정입니다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전에는 클라이언트의 관점에서 웹 소켓의 연결 과정을 알아보았는데</a:t>
            </a:r>
            <a:endParaRPr lang="en-US" altLang="ko-KR" dirty="0"/>
          </a:p>
          <a:p>
            <a:r>
              <a:rPr lang="ko-KR" altLang="en-US" dirty="0"/>
              <a:t>이번에는 웹 서버의 관점에서 알아보려고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웹서버는 크게 클라이언트의 접속을 기다리는 부분과</a:t>
            </a:r>
            <a:r>
              <a:rPr lang="en-US" altLang="ko-KR" dirty="0"/>
              <a:t> </a:t>
            </a:r>
            <a:r>
              <a:rPr lang="ko-KR" altLang="en-US" dirty="0"/>
              <a:t>클라이언트와 대화를 나누는 부분으로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접속을 기다리는 부분이란 서버 프로그램이 실행되어 초기화 작업을 마친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클라이언트와 대화를 나누는 부분은 클라이언트가 접속을 하여 서버와의 연결이 된 상태이다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1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서버를 두개로 나누는데 사이에는 </a:t>
            </a:r>
            <a:r>
              <a:rPr lang="en-US" altLang="ko-KR" dirty="0"/>
              <a:t>accept</a:t>
            </a:r>
            <a:r>
              <a:rPr lang="ko-KR" altLang="en-US" dirty="0"/>
              <a:t>이라는 명령어가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서버는 </a:t>
            </a:r>
            <a:r>
              <a:rPr lang="en-US" altLang="ko-KR" dirty="0"/>
              <a:t>accept</a:t>
            </a:r>
            <a:r>
              <a:rPr lang="ko-KR" altLang="en-US" dirty="0"/>
              <a:t>명령을 통해 클라이언트로 소켓을 접수하면</a:t>
            </a:r>
            <a:endParaRPr lang="en-US" altLang="ko-KR" dirty="0"/>
          </a:p>
          <a:p>
            <a:r>
              <a:rPr lang="en-US" altLang="ko-KR" dirty="0"/>
              <a:t>3way-handshaking</a:t>
            </a:r>
            <a:r>
              <a:rPr lang="ko-KR" altLang="en-US" dirty="0"/>
              <a:t>을 통해 연결을 하고 접속 대기 소켓을 복사하여 독립된 새로운 소켓을 생성한다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0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/>
              <a:t>accept</a:t>
            </a:r>
            <a:r>
              <a:rPr lang="ko-KR" altLang="en-US" dirty="0"/>
              <a:t>명령어를 통해 복사된 소켓이 많아지면 뭔가 복잡해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서버는 </a:t>
            </a:r>
            <a:r>
              <a:rPr lang="ko-KR" altLang="en-US" dirty="0" err="1"/>
              <a:t>하나일텐데</a:t>
            </a:r>
            <a:r>
              <a:rPr lang="ko-KR" altLang="en-US" dirty="0"/>
              <a:t> 이렇게 많이 복사하면 어떻게 </a:t>
            </a:r>
            <a:r>
              <a:rPr lang="ko-KR" altLang="en-US" dirty="0" err="1"/>
              <a:t>사용할까라는</a:t>
            </a:r>
            <a:r>
              <a:rPr lang="ko-KR" altLang="en-US" dirty="0"/>
              <a:t> 의문점이 </a:t>
            </a:r>
            <a:r>
              <a:rPr lang="ko-KR" altLang="en-US" dirty="0" err="1"/>
              <a:t>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서버</a:t>
            </a:r>
            <a:r>
              <a:rPr lang="en-US" altLang="ko-KR" dirty="0"/>
              <a:t>OS</a:t>
            </a:r>
            <a:r>
              <a:rPr lang="ko-KR" altLang="en-US" dirty="0"/>
              <a:t>는 </a:t>
            </a:r>
            <a:r>
              <a:rPr lang="ko-KR" altLang="en-US" dirty="0" err="1"/>
              <a:t>멀티태스크로</a:t>
            </a:r>
            <a:r>
              <a:rPr lang="ko-KR" altLang="en-US" dirty="0"/>
              <a:t> 다수의 소켓을 동시에 작동시킨다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다 소켓 </a:t>
            </a:r>
            <a:r>
              <a:rPr lang="en-US" altLang="ko-KR" dirty="0"/>
              <a:t>1</a:t>
            </a:r>
            <a:r>
              <a:rPr lang="ko-KR" altLang="en-US" dirty="0"/>
              <a:t>에서 복사한 것인데 어떻게 소켓을 </a:t>
            </a:r>
            <a:r>
              <a:rPr lang="ko-KR" altLang="en-US" dirty="0" err="1"/>
              <a:t>구분할까라는</a:t>
            </a:r>
            <a:r>
              <a:rPr lang="ko-KR" altLang="en-US" dirty="0"/>
              <a:t> 의문도 </a:t>
            </a:r>
            <a:r>
              <a:rPr lang="ko-KR" altLang="en-US" dirty="0" err="1"/>
              <a:t>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다 소켓 </a:t>
            </a:r>
            <a:r>
              <a:rPr lang="en-US" altLang="ko-KR" dirty="0"/>
              <a:t>1</a:t>
            </a:r>
            <a:r>
              <a:rPr lang="ko-KR" altLang="en-US" dirty="0"/>
              <a:t>에서 복사한 것인데 어떻게 소켓을 </a:t>
            </a:r>
            <a:r>
              <a:rPr lang="ko-KR" altLang="en-US" dirty="0" err="1"/>
              <a:t>구분할까라는</a:t>
            </a:r>
            <a:r>
              <a:rPr lang="ko-KR" altLang="en-US" dirty="0"/>
              <a:t> 의문도 </a:t>
            </a:r>
            <a:r>
              <a:rPr lang="ko-KR" altLang="en-US" dirty="0" err="1"/>
              <a:t>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정답은 바로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파일 </a:t>
            </a:r>
            <a:r>
              <a:rPr lang="ko-KR" altLang="en-US" dirty="0" err="1"/>
              <a:t>디스크립터란</a:t>
            </a:r>
            <a:r>
              <a:rPr lang="ko-KR" altLang="en-US" dirty="0"/>
              <a:t> 운영체제가 특정 파일에 할당해준 </a:t>
            </a:r>
            <a:r>
              <a:rPr lang="ko-KR" altLang="en-US" dirty="0" err="1"/>
              <a:t>정수값을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우리가 흔히 알고 있는 </a:t>
            </a:r>
            <a:r>
              <a:rPr lang="ko-KR" altLang="en-US" dirty="0" err="1"/>
              <a:t>파일뿐만</a:t>
            </a:r>
            <a:r>
              <a:rPr lang="ko-KR" altLang="en-US" dirty="0"/>
              <a:t> 아니라 소켓과 같은 자원도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값을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소켓을 생성하는 </a:t>
            </a:r>
            <a:r>
              <a:rPr lang="en-US" altLang="ko-KR" dirty="0"/>
              <a:t>socket()</a:t>
            </a:r>
            <a:r>
              <a:rPr lang="ko-KR" altLang="en-US" dirty="0"/>
              <a:t>함수와</a:t>
            </a:r>
            <a:r>
              <a:rPr lang="en-US" altLang="ko-KR" dirty="0"/>
              <a:t>, </a:t>
            </a:r>
            <a:r>
              <a:rPr lang="ko-KR" altLang="en-US" dirty="0"/>
              <a:t>연결을 수락하는 </a:t>
            </a:r>
            <a:r>
              <a:rPr lang="en-US" altLang="ko-KR" dirty="0"/>
              <a:t>accept()</a:t>
            </a:r>
            <a:r>
              <a:rPr lang="ko-KR" altLang="en-US" dirty="0"/>
              <a:t>함수 모두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값을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7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돌아와서 보면 </a:t>
            </a:r>
            <a:r>
              <a:rPr lang="en-US" altLang="ko-KR" dirty="0"/>
              <a:t>accept() </a:t>
            </a:r>
            <a:r>
              <a:rPr lang="ko-KR" altLang="en-US" dirty="0"/>
              <a:t>함수를 실행할 때 복사된 독립된 소켓</a:t>
            </a:r>
            <a:r>
              <a:rPr lang="en-US" altLang="ko-KR" dirty="0"/>
              <a:t>2</a:t>
            </a:r>
            <a:r>
              <a:rPr lang="ko-KR" altLang="en-US" dirty="0"/>
              <a:t>는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</a:t>
            </a:r>
            <a:r>
              <a:rPr lang="ko-KR" altLang="en-US" dirty="0" err="1"/>
              <a:t>할당받은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정리하면 소켓을 식별하기 위해서는 </a:t>
            </a:r>
            <a:r>
              <a:rPr lang="ko-KR" altLang="en-US" dirty="0" err="1"/>
              <a:t>파일디스크립터를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9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Accept</a:t>
            </a:r>
            <a:r>
              <a:rPr lang="ko-KR" altLang="en-US" dirty="0"/>
              <a:t>까지 했으니 이제 클라이언트와 대화하는 부분을 </a:t>
            </a:r>
            <a:r>
              <a:rPr lang="ko-KR" altLang="en-US" dirty="0" err="1"/>
              <a:t>해보려고한다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웹 서버의 기준으로 하니 클라이언트가 </a:t>
            </a:r>
            <a:r>
              <a:rPr lang="en-US" altLang="ko-KR" dirty="0"/>
              <a:t>write</a:t>
            </a:r>
            <a:r>
              <a:rPr lang="ko-KR" altLang="en-US" dirty="0"/>
              <a:t>하고 웹 서버가 하는 </a:t>
            </a:r>
            <a:r>
              <a:rPr lang="en-US" altLang="ko-KR" dirty="0"/>
              <a:t>read</a:t>
            </a:r>
            <a:r>
              <a:rPr lang="ko-KR" altLang="en-US" dirty="0"/>
              <a:t>하는 동작을 </a:t>
            </a:r>
            <a:r>
              <a:rPr lang="ko-KR" altLang="en-US" dirty="0" err="1"/>
              <a:t>알아볼것이다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이 동작은 웹서버가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메시지를 수신한 것을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Read</a:t>
            </a:r>
            <a:r>
              <a:rPr lang="ko-KR" altLang="en-US" dirty="0"/>
              <a:t> 안에는 </a:t>
            </a:r>
            <a:r>
              <a:rPr lang="en-US" altLang="ko-KR" dirty="0"/>
              <a:t>HTTP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메시지가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URI</a:t>
            </a:r>
            <a:r>
              <a:rPr lang="ko-KR" altLang="en-US" dirty="0"/>
              <a:t>에 기록된 경로명은 웹서버에서 공개하는 가상의 디렉터리 구조를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진짜 디렉토리 파일의 노출을 막아 보안을 강화하기 위해서이다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1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URI</a:t>
            </a:r>
            <a:r>
              <a:rPr lang="ko-KR" altLang="en-US" dirty="0"/>
              <a:t>에 기록된 경로명은 웹서버에서 공개하는 가상의 디렉터리 구조를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진짜 디렉토리 파일의 노출을 막아 보안을 강화하기 위해서이다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21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 서버의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6C475-7B02-4D10-8317-26C17BF05335}"/>
              </a:ext>
            </a:extLst>
          </p:cNvPr>
          <p:cNvSpPr txBox="1"/>
          <p:nvPr/>
        </p:nvSpPr>
        <p:spPr>
          <a:xfrm>
            <a:off x="1222426" y="1702136"/>
            <a:ext cx="901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 : </a:t>
            </a:r>
            <a:r>
              <a:rPr lang="ko-KR" altLang="en-US" sz="2400" dirty="0"/>
              <a:t>만약 브라우저에서 보낸 </a:t>
            </a:r>
            <a:r>
              <a:rPr lang="en-US" altLang="ko-KR" sz="2400" dirty="0"/>
              <a:t>URI</a:t>
            </a:r>
            <a:r>
              <a:rPr lang="ko-KR" altLang="en-US" sz="2400" dirty="0"/>
              <a:t>에 파일명이 생략되어 있다면</a:t>
            </a:r>
            <a:r>
              <a:rPr lang="en-US" altLang="ko-KR" sz="2400" dirty="0"/>
              <a:t>??</a:t>
            </a:r>
          </a:p>
          <a:p>
            <a:r>
              <a:rPr lang="en-US" altLang="ko-KR" sz="2400" dirty="0"/>
              <a:t>A : </a:t>
            </a:r>
            <a:r>
              <a:rPr lang="ko-KR" altLang="en-US" sz="2400" dirty="0"/>
              <a:t>파일명이 생략되어 있다면 </a:t>
            </a:r>
            <a:r>
              <a:rPr lang="en-US" altLang="ko-KR" sz="2400" dirty="0"/>
              <a:t>index.html</a:t>
            </a:r>
            <a:r>
              <a:rPr lang="ko-KR" altLang="en-US" sz="2400" dirty="0"/>
              <a:t>로 표시된다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11802-756F-4737-BFAA-9E4D500BA98A}"/>
              </a:ext>
            </a:extLst>
          </p:cNvPr>
          <p:cNvSpPr txBox="1"/>
          <p:nvPr/>
        </p:nvSpPr>
        <p:spPr>
          <a:xfrm>
            <a:off x="1222426" y="3862240"/>
            <a:ext cx="9014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EX)</a:t>
            </a:r>
          </a:p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http://www.cyber.co.kr/tone/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이라면</a:t>
            </a:r>
          </a:p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http://www.cyber.co.kr/tone/index.html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이라는 의미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668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 서버의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6C475-7B02-4D10-8317-26C17BF05335}"/>
              </a:ext>
            </a:extLst>
          </p:cNvPr>
          <p:cNvSpPr txBox="1"/>
          <p:nvPr/>
        </p:nvSpPr>
        <p:spPr>
          <a:xfrm>
            <a:off x="1202548" y="1682258"/>
            <a:ext cx="901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 : </a:t>
            </a:r>
            <a:r>
              <a:rPr lang="ko-KR" alt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2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cgi</a:t>
            </a:r>
            <a:r>
              <a:rPr lang="en-US" altLang="ko-KR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ko-KR" alt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와 같은 프로그램 파일 이라면</a:t>
            </a:r>
            <a:r>
              <a:rPr lang="en-US" altLang="ko-KR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dirty="0"/>
              <a:t>A : </a:t>
            </a:r>
            <a:r>
              <a:rPr lang="ko-KR" altLang="en-US" sz="2400" dirty="0"/>
              <a:t>해당 프로그램을 작동시키도록 </a:t>
            </a:r>
            <a:r>
              <a:rPr lang="en-US" altLang="ko-KR" sz="2400" dirty="0"/>
              <a:t>OS</a:t>
            </a:r>
            <a:r>
              <a:rPr lang="ko-KR" altLang="en-US" sz="2400" dirty="0"/>
              <a:t>에 의뢰한다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31C7E-8CA7-4CAF-8079-C313DE4A2E33}"/>
              </a:ext>
            </a:extLst>
          </p:cNvPr>
          <p:cNvSpPr txBox="1"/>
          <p:nvPr/>
        </p:nvSpPr>
        <p:spPr>
          <a:xfrm>
            <a:off x="1222426" y="3862240"/>
            <a:ext cx="901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EX) http://www.cyber.co.kr/tone/beom.php</a:t>
            </a:r>
            <a:r>
              <a:rPr lang="ko-KR" alt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인경우</a:t>
            </a:r>
            <a:endParaRPr lang="en-US" altLang="ko-KR" sz="2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.</a:t>
            </a:r>
            <a:r>
              <a:rPr lang="en-US" altLang="ko-KR" sz="2400" dirty="0" err="1"/>
              <a:t>php</a:t>
            </a:r>
            <a:r>
              <a:rPr lang="ko-KR" altLang="en-US" sz="2400" dirty="0"/>
              <a:t>을 작동시키는 </a:t>
            </a:r>
            <a:r>
              <a:rPr lang="en-US" altLang="ko-KR" sz="2400" dirty="0"/>
              <a:t>OS</a:t>
            </a:r>
            <a:r>
              <a:rPr lang="ko-KR" altLang="en-US" sz="2400" dirty="0"/>
              <a:t>에 의뢰하여 실행 후 출력 데이터를</a:t>
            </a:r>
            <a:endParaRPr lang="en-US" altLang="ko-KR" sz="2400" dirty="0"/>
          </a:p>
          <a:p>
            <a:r>
              <a:rPr lang="ko-KR" altLang="en-US" sz="2400" dirty="0"/>
              <a:t>웹서버로 전송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13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 소켓 연결과정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 서버 </a:t>
            </a:r>
            <a:r>
              <a:rPr lang="en-US" altLang="ko-KR" dirty="0"/>
              <a:t>– accept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 서버의 기능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 서버의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 수신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79" y="-15766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웹 소켓 연결과정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992C8-4D77-4652-B7EC-0C525AEAF1FB}"/>
              </a:ext>
            </a:extLst>
          </p:cNvPr>
          <p:cNvSpPr/>
          <p:nvPr/>
        </p:nvSpPr>
        <p:spPr>
          <a:xfrm>
            <a:off x="1671145" y="82431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D9CA9-28FA-4F39-B9E8-D071183A469A}"/>
              </a:ext>
            </a:extLst>
          </p:cNvPr>
          <p:cNvSpPr/>
          <p:nvPr/>
        </p:nvSpPr>
        <p:spPr>
          <a:xfrm>
            <a:off x="1671145" y="324593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connect()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D9CCA4-F6C2-4C74-9ED1-6E34695DAF82}"/>
              </a:ext>
            </a:extLst>
          </p:cNvPr>
          <p:cNvSpPr/>
          <p:nvPr/>
        </p:nvSpPr>
        <p:spPr>
          <a:xfrm>
            <a:off x="1671145" y="462288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3ACB-4346-44BC-B1C5-AAC595DCEC51}"/>
              </a:ext>
            </a:extLst>
          </p:cNvPr>
          <p:cNvSpPr/>
          <p:nvPr/>
        </p:nvSpPr>
        <p:spPr>
          <a:xfrm>
            <a:off x="1671145" y="3946681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734CBF-3699-4F3E-832A-C51949F5EA61}"/>
              </a:ext>
            </a:extLst>
          </p:cNvPr>
          <p:cNvSpPr/>
          <p:nvPr/>
        </p:nvSpPr>
        <p:spPr>
          <a:xfrm>
            <a:off x="1671145" y="5299079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6B2EAB-2365-4760-AA8A-E5233228C927}"/>
              </a:ext>
            </a:extLst>
          </p:cNvPr>
          <p:cNvSpPr/>
          <p:nvPr/>
        </p:nvSpPr>
        <p:spPr>
          <a:xfrm>
            <a:off x="7530662" y="85354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D6D32D-B313-4D31-A874-4BE4442BAF2D}"/>
              </a:ext>
            </a:extLst>
          </p:cNvPr>
          <p:cNvSpPr/>
          <p:nvPr/>
        </p:nvSpPr>
        <p:spPr>
          <a:xfrm>
            <a:off x="7530662" y="166233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bind()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85846D-72EA-4D17-A641-A7D5BFF500AD}"/>
              </a:ext>
            </a:extLst>
          </p:cNvPr>
          <p:cNvSpPr/>
          <p:nvPr/>
        </p:nvSpPr>
        <p:spPr>
          <a:xfrm>
            <a:off x="7530662" y="52990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CFF978-F673-425D-B6A8-D8A788E26B5C}"/>
              </a:ext>
            </a:extLst>
          </p:cNvPr>
          <p:cNvSpPr/>
          <p:nvPr/>
        </p:nvSpPr>
        <p:spPr>
          <a:xfrm>
            <a:off x="7530662" y="462287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EAE5D0-8B03-44C3-9E00-B30B178BE3C9}"/>
              </a:ext>
            </a:extLst>
          </p:cNvPr>
          <p:cNvSpPr/>
          <p:nvPr/>
        </p:nvSpPr>
        <p:spPr>
          <a:xfrm>
            <a:off x="7530662" y="6125613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CAF119-016E-4F46-AC53-624299B4334D}"/>
              </a:ext>
            </a:extLst>
          </p:cNvPr>
          <p:cNvSpPr/>
          <p:nvPr/>
        </p:nvSpPr>
        <p:spPr>
          <a:xfrm>
            <a:off x="7530662" y="3946681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09B74E-1BB2-4204-B85C-9E6B4B73EDFE}"/>
              </a:ext>
            </a:extLst>
          </p:cNvPr>
          <p:cNvSpPr/>
          <p:nvPr/>
        </p:nvSpPr>
        <p:spPr>
          <a:xfrm>
            <a:off x="7530662" y="24197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listen()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157818-935E-449D-B3E5-4E4A6F6D23D8}"/>
              </a:ext>
            </a:extLst>
          </p:cNvPr>
          <p:cNvSpPr/>
          <p:nvPr/>
        </p:nvSpPr>
        <p:spPr>
          <a:xfrm>
            <a:off x="7530662" y="324592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accept()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AAB4F48-408A-417E-8488-3D5103AF0D1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801007" y="1099497"/>
            <a:ext cx="0" cy="214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71ED0C-E312-496A-916F-468CBA28180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801007" y="3521117"/>
            <a:ext cx="0" cy="4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20E15F-E9CB-40F1-A331-DC79A61E1FAF}"/>
              </a:ext>
            </a:extLst>
          </p:cNvPr>
          <p:cNvCxnSpPr>
            <a:endCxn id="10" idx="0"/>
          </p:cNvCxnSpPr>
          <p:nvPr/>
        </p:nvCxnSpPr>
        <p:spPr>
          <a:xfrm>
            <a:off x="2801007" y="4084274"/>
            <a:ext cx="0" cy="53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61134A-4F48-4875-8149-D74D402C33E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801007" y="4898067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2602B7-ABDA-4340-A706-EB125CABAA3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660524" y="1128735"/>
            <a:ext cx="0" cy="53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49C7D8-1892-4D3F-9FD5-AAEB3698D6E2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>
            <a:off x="8660524" y="1937526"/>
            <a:ext cx="0" cy="4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DC4787-5FD6-471E-A292-EE9BEF28AE6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660524" y="2694965"/>
            <a:ext cx="0" cy="55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D36F17-8C7D-4670-9115-A592FB26BC65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8660524" y="3521116"/>
            <a:ext cx="0" cy="4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44272B-6D53-46DA-8565-B8A679B3118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660524" y="4084274"/>
            <a:ext cx="0" cy="5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05A7B12-762E-46D6-8567-CE8F497ADD97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8660524" y="4898066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391683-C95C-46A3-BD2A-9929B29588A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660524" y="5574265"/>
            <a:ext cx="0" cy="55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1D5111-70A3-4C1F-A23C-AC6B54847B0E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930869" y="338352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B3EFE7-6BB4-44F4-854E-24FD988C1571}"/>
              </a:ext>
            </a:extLst>
          </p:cNvPr>
          <p:cNvSpPr txBox="1"/>
          <p:nvPr/>
        </p:nvSpPr>
        <p:spPr>
          <a:xfrm>
            <a:off x="4124652" y="303397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요청</a:t>
            </a:r>
            <a:r>
              <a:rPr lang="en-US" altLang="ko-KR" dirty="0"/>
              <a:t>(3way Handshaking)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5F7D00-5083-4DE7-8319-A3DC5A1AA4F4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3930869" y="4084275"/>
            <a:ext cx="359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7BA20C3-BF74-4738-AF80-2AD7C36A1905}"/>
              </a:ext>
            </a:extLst>
          </p:cNvPr>
          <p:cNvCxnSpPr>
            <a:stCxn id="16" idx="1"/>
            <a:endCxn id="10" idx="3"/>
          </p:cNvCxnSpPr>
          <p:nvPr/>
        </p:nvCxnSpPr>
        <p:spPr>
          <a:xfrm flipH="1">
            <a:off x="3930869" y="476047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2B1F23A-F287-4986-9BFD-2E012F76C84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30869" y="5436672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D7B052-344D-46BD-A5B1-4E63A1CFDA97}"/>
              </a:ext>
            </a:extLst>
          </p:cNvPr>
          <p:cNvSpPr txBox="1"/>
          <p:nvPr/>
        </p:nvSpPr>
        <p:spPr>
          <a:xfrm>
            <a:off x="4124652" y="506034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 요청</a:t>
            </a:r>
            <a:r>
              <a:rPr lang="en-US" altLang="ko-KR" dirty="0"/>
              <a:t>(4way Handshaking)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F583F27-0940-4D96-8330-06A247D20900}"/>
              </a:ext>
            </a:extLst>
          </p:cNvPr>
          <p:cNvCxnSpPr>
            <a:stCxn id="13" idx="3"/>
            <a:endCxn id="29" idx="3"/>
          </p:cNvCxnSpPr>
          <p:nvPr/>
        </p:nvCxnSpPr>
        <p:spPr>
          <a:xfrm>
            <a:off x="9790386" y="991142"/>
            <a:ext cx="12700" cy="1566230"/>
          </a:xfrm>
          <a:prstGeom prst="bentConnector3">
            <a:avLst>
              <a:gd name="adj1" fmla="val 366207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DB179BC-095D-42DA-89DB-FC00934CA143}"/>
              </a:ext>
            </a:extLst>
          </p:cNvPr>
          <p:cNvCxnSpPr>
            <a:stCxn id="28" idx="3"/>
            <a:endCxn id="15" idx="3"/>
          </p:cNvCxnSpPr>
          <p:nvPr/>
        </p:nvCxnSpPr>
        <p:spPr>
          <a:xfrm>
            <a:off x="9790386" y="4084275"/>
            <a:ext cx="12700" cy="1352397"/>
          </a:xfrm>
          <a:prstGeom prst="bentConnector3">
            <a:avLst>
              <a:gd name="adj1" fmla="val 378620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081675-BA5F-440B-B7BF-F1B63BD52913}"/>
              </a:ext>
            </a:extLst>
          </p:cNvPr>
          <p:cNvSpPr txBox="1"/>
          <p:nvPr/>
        </p:nvSpPr>
        <p:spPr>
          <a:xfrm>
            <a:off x="10257220" y="1395537"/>
            <a:ext cx="158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클라이언트의 접속을 기다리는 부분</a:t>
            </a:r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973B79-A0C4-4956-A9A1-A7F39E03738E}"/>
              </a:ext>
            </a:extLst>
          </p:cNvPr>
          <p:cNvSpPr txBox="1"/>
          <p:nvPr/>
        </p:nvSpPr>
        <p:spPr>
          <a:xfrm>
            <a:off x="10322691" y="4598684"/>
            <a:ext cx="158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클라이언트와 대화하는 부분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D7B49D-9858-47F9-A58D-903EF66695C6}"/>
              </a:ext>
            </a:extLst>
          </p:cNvPr>
          <p:cNvSpPr txBox="1"/>
          <p:nvPr/>
        </p:nvSpPr>
        <p:spPr>
          <a:xfrm>
            <a:off x="2409935" y="147338"/>
            <a:ext cx="10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7A078E-46B3-4870-BBF7-5EF1E01CDC0B}"/>
              </a:ext>
            </a:extLst>
          </p:cNvPr>
          <p:cNvSpPr txBox="1"/>
          <p:nvPr/>
        </p:nvSpPr>
        <p:spPr>
          <a:xfrm>
            <a:off x="8194354" y="159647"/>
            <a:ext cx="10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- accept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F67E80-16A0-4543-9133-2766837F6D96}"/>
              </a:ext>
            </a:extLst>
          </p:cNvPr>
          <p:cNvSpPr/>
          <p:nvPr/>
        </p:nvSpPr>
        <p:spPr>
          <a:xfrm>
            <a:off x="4325006" y="2936012"/>
            <a:ext cx="2848305" cy="98597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accept()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C7ECE79-8FB8-414C-9079-5BDC79AD996B}"/>
              </a:ext>
            </a:extLst>
          </p:cNvPr>
          <p:cNvSpPr/>
          <p:nvPr/>
        </p:nvSpPr>
        <p:spPr>
          <a:xfrm>
            <a:off x="771088" y="2766218"/>
            <a:ext cx="2429312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접속 대기중인 소켓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BBB2E0-D982-4E99-83ED-BD0A6A61C068}"/>
              </a:ext>
            </a:extLst>
          </p:cNvPr>
          <p:cNvSpPr/>
          <p:nvPr/>
        </p:nvSpPr>
        <p:spPr>
          <a:xfrm>
            <a:off x="8301750" y="1610449"/>
            <a:ext cx="2639518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접속 대기중인 </a:t>
            </a:r>
            <a:r>
              <a:rPr lang="ko-KR" altLang="en-US" dirty="0"/>
              <a:t>소켓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AA5F3A-39F2-4AAF-9E13-70057337E089}"/>
              </a:ext>
            </a:extLst>
          </p:cNvPr>
          <p:cNvSpPr/>
          <p:nvPr/>
        </p:nvSpPr>
        <p:spPr>
          <a:xfrm>
            <a:off x="8301749" y="392198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00A649-61A1-4817-9836-A1C9B6E0BD1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3200400" y="3429000"/>
            <a:ext cx="1124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9054CE-6373-4552-8DBB-3274663B4E22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7173311" y="2369007"/>
            <a:ext cx="1128439" cy="105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0C8D9-0FB6-4276-AB23-7AB119E4ACCF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7173311" y="3429000"/>
            <a:ext cx="1128438" cy="12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FE276850-C0CD-4E9C-8672-218D359BA3EF}"/>
              </a:ext>
            </a:extLst>
          </p:cNvPr>
          <p:cNvSpPr/>
          <p:nvPr/>
        </p:nvSpPr>
        <p:spPr>
          <a:xfrm>
            <a:off x="9553902" y="222512"/>
            <a:ext cx="2380595" cy="1201234"/>
          </a:xfrm>
          <a:prstGeom prst="cloudCallou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 접속을 기다리러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8" name="생각 풍선: 구름 모양 17">
            <a:extLst>
              <a:ext uri="{FF2B5EF4-FFF2-40B4-BE49-F238E27FC236}">
                <a16:creationId xmlns:a16="http://schemas.microsoft.com/office/drawing/2014/main" id="{ED381A51-795E-4637-BC7F-A6805A0D9DF9}"/>
              </a:ext>
            </a:extLst>
          </p:cNvPr>
          <p:cNvSpPr/>
          <p:nvPr/>
        </p:nvSpPr>
        <p:spPr>
          <a:xfrm>
            <a:off x="9782502" y="5745693"/>
            <a:ext cx="1923393" cy="975667"/>
          </a:xfrm>
          <a:prstGeom prst="cloudCallout">
            <a:avLst>
              <a:gd name="adj1" fmla="val -50341"/>
              <a:gd name="adj2" fmla="val -71617"/>
            </a:avLst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 시작</a:t>
            </a:r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/>
              <a:t>웹 서버의 기능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6FD0620-7335-4210-9735-947E73367CEB}"/>
              </a:ext>
            </a:extLst>
          </p:cNvPr>
          <p:cNvSpPr/>
          <p:nvPr/>
        </p:nvSpPr>
        <p:spPr>
          <a:xfrm>
            <a:off x="2986781" y="3046374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2EED59-C6CB-4343-BBC8-E9B9CA01F407}"/>
              </a:ext>
            </a:extLst>
          </p:cNvPr>
          <p:cNvSpPr/>
          <p:nvPr/>
        </p:nvSpPr>
        <p:spPr>
          <a:xfrm>
            <a:off x="42443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844BC-6695-48E2-906D-7922B4B1E4A4}"/>
              </a:ext>
            </a:extLst>
          </p:cNvPr>
          <p:cNvSpPr/>
          <p:nvPr/>
        </p:nvSpPr>
        <p:spPr>
          <a:xfrm>
            <a:off x="566650" y="466035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0319F4-4163-450C-8C06-4870A37BDC7D}"/>
              </a:ext>
            </a:extLst>
          </p:cNvPr>
          <p:cNvSpPr/>
          <p:nvPr/>
        </p:nvSpPr>
        <p:spPr>
          <a:xfrm>
            <a:off x="4535799" y="143238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913CC2-FB4D-42F6-95E0-85FDB07014E9}"/>
              </a:ext>
            </a:extLst>
          </p:cNvPr>
          <p:cNvSpPr/>
          <p:nvPr/>
        </p:nvSpPr>
        <p:spPr>
          <a:xfrm>
            <a:off x="3768944" y="4909127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406B18-8C9C-4A83-8571-CB69C83AF370}"/>
              </a:ext>
            </a:extLst>
          </p:cNvPr>
          <p:cNvSpPr/>
          <p:nvPr/>
        </p:nvSpPr>
        <p:spPr>
          <a:xfrm>
            <a:off x="9284466" y="298322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19069A-2EB0-40FA-9066-911EBB71A16F}"/>
              </a:ext>
            </a:extLst>
          </p:cNvPr>
          <p:cNvSpPr/>
          <p:nvPr/>
        </p:nvSpPr>
        <p:spPr>
          <a:xfrm>
            <a:off x="7827359" y="4781170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6FA653-6021-46B3-83EE-4E8CE884EC37}"/>
              </a:ext>
            </a:extLst>
          </p:cNvPr>
          <p:cNvSpPr/>
          <p:nvPr/>
        </p:nvSpPr>
        <p:spPr>
          <a:xfrm>
            <a:off x="807125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A178C1D9-E950-4FA1-A58A-F355C5283C0D}"/>
              </a:ext>
            </a:extLst>
          </p:cNvPr>
          <p:cNvSpPr/>
          <p:nvPr/>
        </p:nvSpPr>
        <p:spPr>
          <a:xfrm>
            <a:off x="2199580" y="1734958"/>
            <a:ext cx="7984944" cy="3940628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멀티 태스크</a:t>
            </a:r>
            <a:r>
              <a:rPr lang="en-US" altLang="ko-KR" sz="4000" dirty="0">
                <a:solidFill>
                  <a:srgbClr val="FF0000"/>
                </a:solidFill>
              </a:rPr>
              <a:t>!!!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6FD0620-7335-4210-9735-947E73367CEB}"/>
              </a:ext>
            </a:extLst>
          </p:cNvPr>
          <p:cNvSpPr/>
          <p:nvPr/>
        </p:nvSpPr>
        <p:spPr>
          <a:xfrm>
            <a:off x="2986781" y="3046374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2EED59-C6CB-4343-BBC8-E9B9CA01F407}"/>
              </a:ext>
            </a:extLst>
          </p:cNvPr>
          <p:cNvSpPr/>
          <p:nvPr/>
        </p:nvSpPr>
        <p:spPr>
          <a:xfrm>
            <a:off x="42443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844BC-6695-48E2-906D-7922B4B1E4A4}"/>
              </a:ext>
            </a:extLst>
          </p:cNvPr>
          <p:cNvSpPr/>
          <p:nvPr/>
        </p:nvSpPr>
        <p:spPr>
          <a:xfrm>
            <a:off x="566650" y="466035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0319F4-4163-450C-8C06-4870A37BDC7D}"/>
              </a:ext>
            </a:extLst>
          </p:cNvPr>
          <p:cNvSpPr/>
          <p:nvPr/>
        </p:nvSpPr>
        <p:spPr>
          <a:xfrm>
            <a:off x="4535799" y="143238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913CC2-FB4D-42F6-95E0-85FDB07014E9}"/>
              </a:ext>
            </a:extLst>
          </p:cNvPr>
          <p:cNvSpPr/>
          <p:nvPr/>
        </p:nvSpPr>
        <p:spPr>
          <a:xfrm>
            <a:off x="3768944" y="4909127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406B18-8C9C-4A83-8571-CB69C83AF370}"/>
              </a:ext>
            </a:extLst>
          </p:cNvPr>
          <p:cNvSpPr/>
          <p:nvPr/>
        </p:nvSpPr>
        <p:spPr>
          <a:xfrm>
            <a:off x="9284466" y="298322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19069A-2EB0-40FA-9066-911EBB71A16F}"/>
              </a:ext>
            </a:extLst>
          </p:cNvPr>
          <p:cNvSpPr/>
          <p:nvPr/>
        </p:nvSpPr>
        <p:spPr>
          <a:xfrm>
            <a:off x="7827359" y="4781170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6FA653-6021-46B3-83EE-4E8CE884EC37}"/>
              </a:ext>
            </a:extLst>
          </p:cNvPr>
          <p:cNvSpPr/>
          <p:nvPr/>
        </p:nvSpPr>
        <p:spPr>
          <a:xfrm>
            <a:off x="807125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폭발: 8pt 14">
            <a:extLst>
              <a:ext uri="{FF2B5EF4-FFF2-40B4-BE49-F238E27FC236}">
                <a16:creationId xmlns:a16="http://schemas.microsoft.com/office/drawing/2014/main" id="{923C6F2D-FF2E-4466-A6C9-D1198BCCE3C5}"/>
              </a:ext>
            </a:extLst>
          </p:cNvPr>
          <p:cNvSpPr/>
          <p:nvPr/>
        </p:nvSpPr>
        <p:spPr>
          <a:xfrm>
            <a:off x="2036416" y="1644945"/>
            <a:ext cx="7984944" cy="3940628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파일 </a:t>
            </a:r>
            <a:r>
              <a:rPr lang="ko-KR" altLang="en-US" sz="4000" dirty="0" err="1">
                <a:solidFill>
                  <a:srgbClr val="FF0000"/>
                </a:solidFill>
              </a:rPr>
              <a:t>디스크립터</a:t>
            </a:r>
            <a:r>
              <a:rPr lang="en-US" altLang="ko-KR" sz="4000" dirty="0">
                <a:solidFill>
                  <a:srgbClr val="FF0000"/>
                </a:solidFill>
              </a:rPr>
              <a:t>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86FAAD3-FF78-456B-8F43-06279A7DA9C3}"/>
              </a:ext>
            </a:extLst>
          </p:cNvPr>
          <p:cNvSpPr txBox="1">
            <a:spLocks/>
          </p:cNvSpPr>
          <p:nvPr/>
        </p:nvSpPr>
        <p:spPr>
          <a:xfrm>
            <a:off x="838200" y="132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웹 서버의 기능</a:t>
            </a:r>
          </a:p>
        </p:txBody>
      </p:sp>
    </p:spTree>
    <p:extLst>
      <p:ext uri="{BB962C8B-B14F-4D97-AF65-F5344CB8AC3E}">
        <p14:creationId xmlns:p14="http://schemas.microsoft.com/office/powerpoint/2010/main" val="39689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F67E80-16A0-4543-9133-2766837F6D96}"/>
              </a:ext>
            </a:extLst>
          </p:cNvPr>
          <p:cNvSpPr/>
          <p:nvPr/>
        </p:nvSpPr>
        <p:spPr>
          <a:xfrm>
            <a:off x="4325006" y="2936012"/>
            <a:ext cx="2848305" cy="98597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accept()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C7ECE79-8FB8-414C-9079-5BDC79AD996B}"/>
              </a:ext>
            </a:extLst>
          </p:cNvPr>
          <p:cNvSpPr/>
          <p:nvPr/>
        </p:nvSpPr>
        <p:spPr>
          <a:xfrm>
            <a:off x="771088" y="2766218"/>
            <a:ext cx="2429312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접속 대기중인 소켓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BBB2E0-D982-4E99-83ED-BD0A6A61C068}"/>
              </a:ext>
            </a:extLst>
          </p:cNvPr>
          <p:cNvSpPr/>
          <p:nvPr/>
        </p:nvSpPr>
        <p:spPr>
          <a:xfrm>
            <a:off x="8301750" y="1610449"/>
            <a:ext cx="2639518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접속 대기중인 </a:t>
            </a:r>
            <a:r>
              <a:rPr lang="ko-KR" altLang="en-US" dirty="0"/>
              <a:t>소켓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AA5F3A-39F2-4AAF-9E13-70057337E089}"/>
              </a:ext>
            </a:extLst>
          </p:cNvPr>
          <p:cNvSpPr/>
          <p:nvPr/>
        </p:nvSpPr>
        <p:spPr>
          <a:xfrm>
            <a:off x="8301749" y="392198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00A649-61A1-4817-9836-A1C9B6E0BD1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3200400" y="3429000"/>
            <a:ext cx="1124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9054CE-6373-4552-8DBB-3274663B4E22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7173311" y="2369007"/>
            <a:ext cx="1128439" cy="105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0C8D9-0FB6-4276-AB23-7AB119E4ACCF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7173311" y="3429000"/>
            <a:ext cx="1128438" cy="12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FE276850-C0CD-4E9C-8672-218D359BA3EF}"/>
              </a:ext>
            </a:extLst>
          </p:cNvPr>
          <p:cNvSpPr/>
          <p:nvPr/>
        </p:nvSpPr>
        <p:spPr>
          <a:xfrm>
            <a:off x="8507896" y="222512"/>
            <a:ext cx="3426601" cy="1201234"/>
          </a:xfrm>
          <a:prstGeom prst="cloudCallout">
            <a:avLst>
              <a:gd name="adj1" fmla="val -12711"/>
              <a:gd name="adj2" fmla="val 55881"/>
            </a:avLst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18" name="생각 풍선: 구름 모양 17">
            <a:extLst>
              <a:ext uri="{FF2B5EF4-FFF2-40B4-BE49-F238E27FC236}">
                <a16:creationId xmlns:a16="http://schemas.microsoft.com/office/drawing/2014/main" id="{ED381A51-795E-4637-BC7F-A6805A0D9DF9}"/>
              </a:ext>
            </a:extLst>
          </p:cNvPr>
          <p:cNvSpPr/>
          <p:nvPr/>
        </p:nvSpPr>
        <p:spPr>
          <a:xfrm>
            <a:off x="8030818" y="5659821"/>
            <a:ext cx="3675078" cy="975667"/>
          </a:xfrm>
          <a:prstGeom prst="cloudCallout">
            <a:avLst>
              <a:gd name="adj1" fmla="val 4830"/>
              <a:gd name="adj2" fmla="val -89954"/>
            </a:avLst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92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5122D05-0C04-4ABD-A22B-C30DFD16528D}"/>
              </a:ext>
            </a:extLst>
          </p:cNvPr>
          <p:cNvSpPr/>
          <p:nvPr/>
        </p:nvSpPr>
        <p:spPr>
          <a:xfrm>
            <a:off x="894526" y="3629472"/>
            <a:ext cx="10023694" cy="252997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79" y="-15766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웹 소켓 연결과정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992C8-4D77-4652-B7EC-0C525AEAF1FB}"/>
              </a:ext>
            </a:extLst>
          </p:cNvPr>
          <p:cNvSpPr/>
          <p:nvPr/>
        </p:nvSpPr>
        <p:spPr>
          <a:xfrm>
            <a:off x="1671145" y="82431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D9CA9-28FA-4F39-B9E8-D071183A469A}"/>
              </a:ext>
            </a:extLst>
          </p:cNvPr>
          <p:cNvSpPr/>
          <p:nvPr/>
        </p:nvSpPr>
        <p:spPr>
          <a:xfrm>
            <a:off x="1671145" y="324593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connect()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D9CCA4-F6C2-4C74-9ED1-6E34695DAF82}"/>
              </a:ext>
            </a:extLst>
          </p:cNvPr>
          <p:cNvSpPr/>
          <p:nvPr/>
        </p:nvSpPr>
        <p:spPr>
          <a:xfrm>
            <a:off x="1671145" y="462288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3ACB-4346-44BC-B1C5-AAC595DCEC51}"/>
              </a:ext>
            </a:extLst>
          </p:cNvPr>
          <p:cNvSpPr/>
          <p:nvPr/>
        </p:nvSpPr>
        <p:spPr>
          <a:xfrm>
            <a:off x="1671145" y="3946681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734CBF-3699-4F3E-832A-C51949F5EA61}"/>
              </a:ext>
            </a:extLst>
          </p:cNvPr>
          <p:cNvSpPr/>
          <p:nvPr/>
        </p:nvSpPr>
        <p:spPr>
          <a:xfrm>
            <a:off x="1671145" y="5299079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6B2EAB-2365-4760-AA8A-E5233228C927}"/>
              </a:ext>
            </a:extLst>
          </p:cNvPr>
          <p:cNvSpPr/>
          <p:nvPr/>
        </p:nvSpPr>
        <p:spPr>
          <a:xfrm>
            <a:off x="7530662" y="85354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D6D32D-B313-4D31-A874-4BE4442BAF2D}"/>
              </a:ext>
            </a:extLst>
          </p:cNvPr>
          <p:cNvSpPr/>
          <p:nvPr/>
        </p:nvSpPr>
        <p:spPr>
          <a:xfrm>
            <a:off x="7530662" y="166233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bind()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85846D-72EA-4D17-A641-A7D5BFF500AD}"/>
              </a:ext>
            </a:extLst>
          </p:cNvPr>
          <p:cNvSpPr/>
          <p:nvPr/>
        </p:nvSpPr>
        <p:spPr>
          <a:xfrm>
            <a:off x="7530662" y="52990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CFF978-F673-425D-B6A8-D8A788E26B5C}"/>
              </a:ext>
            </a:extLst>
          </p:cNvPr>
          <p:cNvSpPr/>
          <p:nvPr/>
        </p:nvSpPr>
        <p:spPr>
          <a:xfrm>
            <a:off x="7530662" y="462287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EAE5D0-8B03-44C3-9E00-B30B178BE3C9}"/>
              </a:ext>
            </a:extLst>
          </p:cNvPr>
          <p:cNvSpPr/>
          <p:nvPr/>
        </p:nvSpPr>
        <p:spPr>
          <a:xfrm>
            <a:off x="7530662" y="6125613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CAF119-016E-4F46-AC53-624299B4334D}"/>
              </a:ext>
            </a:extLst>
          </p:cNvPr>
          <p:cNvSpPr/>
          <p:nvPr/>
        </p:nvSpPr>
        <p:spPr>
          <a:xfrm>
            <a:off x="7530662" y="3946681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09B74E-1BB2-4204-B85C-9E6B4B73EDFE}"/>
              </a:ext>
            </a:extLst>
          </p:cNvPr>
          <p:cNvSpPr/>
          <p:nvPr/>
        </p:nvSpPr>
        <p:spPr>
          <a:xfrm>
            <a:off x="7530662" y="24197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listen()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157818-935E-449D-B3E5-4E4A6F6D23D8}"/>
              </a:ext>
            </a:extLst>
          </p:cNvPr>
          <p:cNvSpPr/>
          <p:nvPr/>
        </p:nvSpPr>
        <p:spPr>
          <a:xfrm>
            <a:off x="7530662" y="324592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accept()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AAB4F48-408A-417E-8488-3D5103AF0D1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801007" y="1099497"/>
            <a:ext cx="0" cy="214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71ED0C-E312-496A-916F-468CBA28180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801007" y="3521117"/>
            <a:ext cx="0" cy="4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20E15F-E9CB-40F1-A331-DC79A61E1FAF}"/>
              </a:ext>
            </a:extLst>
          </p:cNvPr>
          <p:cNvCxnSpPr>
            <a:endCxn id="10" idx="0"/>
          </p:cNvCxnSpPr>
          <p:nvPr/>
        </p:nvCxnSpPr>
        <p:spPr>
          <a:xfrm>
            <a:off x="2801007" y="4084274"/>
            <a:ext cx="0" cy="53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61134A-4F48-4875-8149-D74D402C33E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801007" y="4898067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2602B7-ABDA-4340-A706-EB125CABAA3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660524" y="1128735"/>
            <a:ext cx="0" cy="53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49C7D8-1892-4D3F-9FD5-AAEB3698D6E2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>
            <a:off x="8660524" y="1937526"/>
            <a:ext cx="0" cy="4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DC4787-5FD6-471E-A292-EE9BEF28AE6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660524" y="2694965"/>
            <a:ext cx="0" cy="55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D36F17-8C7D-4670-9115-A592FB26BC65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8660524" y="3521116"/>
            <a:ext cx="0" cy="4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44272B-6D53-46DA-8565-B8A679B3118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660524" y="4084274"/>
            <a:ext cx="0" cy="5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05A7B12-762E-46D6-8567-CE8F497ADD97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8660524" y="4898066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391683-C95C-46A3-BD2A-9929B29588A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660524" y="5574265"/>
            <a:ext cx="0" cy="55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1D5111-70A3-4C1F-A23C-AC6B54847B0E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930869" y="338352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B3EFE7-6BB4-44F4-854E-24FD988C1571}"/>
              </a:ext>
            </a:extLst>
          </p:cNvPr>
          <p:cNvSpPr txBox="1"/>
          <p:nvPr/>
        </p:nvSpPr>
        <p:spPr>
          <a:xfrm>
            <a:off x="4124652" y="303397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요청</a:t>
            </a:r>
            <a:r>
              <a:rPr lang="en-US" altLang="ko-KR" dirty="0"/>
              <a:t>(3way Handshaking)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5F7D00-5083-4DE7-8319-A3DC5A1AA4F4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3930869" y="4084275"/>
            <a:ext cx="359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7BA20C3-BF74-4738-AF80-2AD7C36A1905}"/>
              </a:ext>
            </a:extLst>
          </p:cNvPr>
          <p:cNvCxnSpPr>
            <a:stCxn id="16" idx="1"/>
            <a:endCxn id="10" idx="3"/>
          </p:cNvCxnSpPr>
          <p:nvPr/>
        </p:nvCxnSpPr>
        <p:spPr>
          <a:xfrm flipH="1">
            <a:off x="3930869" y="476047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2B1F23A-F287-4986-9BFD-2E012F76C84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30869" y="5436672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D7B052-344D-46BD-A5B1-4E63A1CFDA97}"/>
              </a:ext>
            </a:extLst>
          </p:cNvPr>
          <p:cNvSpPr txBox="1"/>
          <p:nvPr/>
        </p:nvSpPr>
        <p:spPr>
          <a:xfrm>
            <a:off x="4124652" y="506034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 요청</a:t>
            </a:r>
            <a:r>
              <a:rPr lang="en-US" altLang="ko-KR" dirty="0"/>
              <a:t>(4way Handshaking)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F583F27-0940-4D96-8330-06A247D20900}"/>
              </a:ext>
            </a:extLst>
          </p:cNvPr>
          <p:cNvCxnSpPr>
            <a:stCxn id="13" idx="3"/>
            <a:endCxn id="29" idx="3"/>
          </p:cNvCxnSpPr>
          <p:nvPr/>
        </p:nvCxnSpPr>
        <p:spPr>
          <a:xfrm>
            <a:off x="9790386" y="991142"/>
            <a:ext cx="12700" cy="1566230"/>
          </a:xfrm>
          <a:prstGeom prst="bentConnector3">
            <a:avLst>
              <a:gd name="adj1" fmla="val 366207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DB179BC-095D-42DA-89DB-FC00934CA143}"/>
              </a:ext>
            </a:extLst>
          </p:cNvPr>
          <p:cNvCxnSpPr>
            <a:stCxn id="28" idx="3"/>
            <a:endCxn id="15" idx="3"/>
          </p:cNvCxnSpPr>
          <p:nvPr/>
        </p:nvCxnSpPr>
        <p:spPr>
          <a:xfrm>
            <a:off x="9790386" y="4084275"/>
            <a:ext cx="12700" cy="1352397"/>
          </a:xfrm>
          <a:prstGeom prst="bentConnector3">
            <a:avLst>
              <a:gd name="adj1" fmla="val 378620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081675-BA5F-440B-B7BF-F1B63BD52913}"/>
              </a:ext>
            </a:extLst>
          </p:cNvPr>
          <p:cNvSpPr txBox="1"/>
          <p:nvPr/>
        </p:nvSpPr>
        <p:spPr>
          <a:xfrm>
            <a:off x="10257220" y="1395537"/>
            <a:ext cx="158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클라이언트의 접속을 기다리는 부분</a:t>
            </a:r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973B79-A0C4-4956-A9A1-A7F39E03738E}"/>
              </a:ext>
            </a:extLst>
          </p:cNvPr>
          <p:cNvSpPr txBox="1"/>
          <p:nvPr/>
        </p:nvSpPr>
        <p:spPr>
          <a:xfrm>
            <a:off x="10322691" y="4598684"/>
            <a:ext cx="158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클라이언트와 대화하는 부분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D7B49D-9858-47F9-A58D-903EF66695C6}"/>
              </a:ext>
            </a:extLst>
          </p:cNvPr>
          <p:cNvSpPr txBox="1"/>
          <p:nvPr/>
        </p:nvSpPr>
        <p:spPr>
          <a:xfrm>
            <a:off x="2409935" y="147338"/>
            <a:ext cx="10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7A078E-46B3-4870-BBF7-5EF1E01CDC0B}"/>
              </a:ext>
            </a:extLst>
          </p:cNvPr>
          <p:cNvSpPr txBox="1"/>
          <p:nvPr/>
        </p:nvSpPr>
        <p:spPr>
          <a:xfrm>
            <a:off x="8194354" y="159647"/>
            <a:ext cx="10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934A041-7A1A-45F2-89DA-968FF3450553}"/>
              </a:ext>
            </a:extLst>
          </p:cNvPr>
          <p:cNvSpPr/>
          <p:nvPr/>
        </p:nvSpPr>
        <p:spPr>
          <a:xfrm rot="19686583">
            <a:off x="4787958" y="4479075"/>
            <a:ext cx="2842075" cy="976075"/>
          </a:xfrm>
          <a:prstGeom prst="rightArrow">
            <a:avLst>
              <a:gd name="adj1" fmla="val 50000"/>
              <a:gd name="adj2" fmla="val 1375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 서버의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6C475-7B02-4D10-8317-26C17BF05335}"/>
              </a:ext>
            </a:extLst>
          </p:cNvPr>
          <p:cNvSpPr txBox="1"/>
          <p:nvPr/>
        </p:nvSpPr>
        <p:spPr>
          <a:xfrm>
            <a:off x="1202548" y="1682258"/>
            <a:ext cx="901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 : </a:t>
            </a:r>
            <a:r>
              <a:rPr lang="ko-KR" altLang="en-US" sz="2400" dirty="0"/>
              <a:t>웹서버에서 </a:t>
            </a:r>
            <a:r>
              <a:rPr lang="en-US" altLang="ko-KR" sz="2400" dirty="0"/>
              <a:t>HTTP Request </a:t>
            </a:r>
            <a:r>
              <a:rPr lang="en-US" altLang="ko-KR" sz="2400" dirty="0" err="1"/>
              <a:t>messag</a:t>
            </a:r>
            <a:r>
              <a:rPr lang="ko-KR" altLang="en-US" sz="2400" dirty="0"/>
              <a:t>의 데이터는 </a:t>
            </a:r>
            <a:r>
              <a:rPr lang="ko-KR" altLang="en-US" sz="2400" dirty="0" err="1"/>
              <a:t>어디있는가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/>
              <a:t>A : </a:t>
            </a:r>
            <a:r>
              <a:rPr lang="ko-KR" altLang="en-US" sz="2400" dirty="0"/>
              <a:t>디스크를 읽고 해석한다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959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757</Words>
  <Application>Microsoft Office PowerPoint</Application>
  <PresentationFormat>와이드스크린</PresentationFormat>
  <Paragraphs>143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Web Server</vt:lpstr>
      <vt:lpstr>목차</vt:lpstr>
      <vt:lpstr>웹 소켓 연결과정</vt:lpstr>
      <vt:lpstr>웹 서버 - accept</vt:lpstr>
      <vt:lpstr>웹 서버의 기능</vt:lpstr>
      <vt:lpstr>PowerPoint 프레젠테이션</vt:lpstr>
      <vt:lpstr>파일 디스크립터</vt:lpstr>
      <vt:lpstr>웹 소켓 연결과정</vt:lpstr>
      <vt:lpstr>웹 서버의 리퀘스트 메시지 수신</vt:lpstr>
      <vt:lpstr>웹 서버의 리퀘스트 메시지 수신</vt:lpstr>
      <vt:lpstr>웹 서버의 리퀘스트 메시지 수신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12</cp:revision>
  <dcterms:created xsi:type="dcterms:W3CDTF">2022-01-06T05:20:31Z</dcterms:created>
  <dcterms:modified xsi:type="dcterms:W3CDTF">2022-04-16T15:57:48Z</dcterms:modified>
</cp:coreProperties>
</file>