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307" r:id="rId5"/>
    <p:sldId id="306" r:id="rId6"/>
    <p:sldId id="308" r:id="rId7"/>
    <p:sldId id="274" r:id="rId8"/>
    <p:sldId id="310" r:id="rId9"/>
    <p:sldId id="312" r:id="rId10"/>
    <p:sldId id="275" r:id="rId11"/>
    <p:sldId id="313" r:id="rId12"/>
    <p:sldId id="273" r:id="rId1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1"/>
    <p:restoredTop sz="94650"/>
  </p:normalViewPr>
  <p:slideViewPr>
    <p:cSldViewPr snapToGrid="0" snapToObjects="1">
      <p:cViewPr varScale="1">
        <p:scale>
          <a:sx n="87" d="100"/>
          <a:sy n="87" d="100"/>
        </p:scale>
        <p:origin x="232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E6723-DD58-0F4A-9FE0-EEDE4F34B7D1}" type="datetimeFigureOut">
              <a:rPr kumimoji="1" lang="ko-Kore-KR" altLang="en-US" smtClean="0"/>
              <a:t>2022. 2. 10.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1895C-C431-F440-8998-4A7CC888F9D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36183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1895C-C431-F440-8998-4A7CC888F9DC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8217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032C6-AC90-A145-96CA-59100CF16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7ACC4C-4476-5545-B95B-7D33B1880F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10DAAB-99C6-4244-ADD5-DA7D0CDBC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2325-EA9A-6C4A-AFAB-C3D928C1EEE8}" type="datetimeFigureOut">
              <a:rPr kumimoji="1" lang="ko-Kore-KR" altLang="en-US" smtClean="0"/>
              <a:t>2022. 2. 10.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6BE3B4-0958-FD40-96B4-3D132FA47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852A06-961A-5748-A326-9945C88B3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52453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FF3F7A-78CC-7D40-9477-BFE665712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9A2460-27ED-0244-82B7-D18BF4C9D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1E4A98-B422-D447-B1EE-89BA363E4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2325-EA9A-6C4A-AFAB-C3D928C1EEE8}" type="datetimeFigureOut">
              <a:rPr kumimoji="1" lang="ko-Kore-KR" altLang="en-US" smtClean="0"/>
              <a:t>2022. 2. 10.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26F5EB-63B7-804E-A14C-85D41D077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FB92F-FEE4-E24C-A485-5774F00D0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06928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0E4E457-4F72-B541-8D2D-E7C802C98C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75B630-EC8E-F847-96DC-9070839DF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867E49-0690-4F46-AB89-90C68450D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2325-EA9A-6C4A-AFAB-C3D928C1EEE8}" type="datetimeFigureOut">
              <a:rPr kumimoji="1" lang="ko-Kore-KR" altLang="en-US" smtClean="0"/>
              <a:t>2022. 2. 10.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FA0AD0-FFCB-A04C-AB8E-233EDB851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46DE6F-3950-FE41-928C-31D2338C0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34903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F2F153-951B-DE47-A9CD-F6DE23672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8D8EF8-96E8-204C-84B7-4DD38B42F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806267-30BA-854D-84E7-DDC7AD6BC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2325-EA9A-6C4A-AFAB-C3D928C1EEE8}" type="datetimeFigureOut">
              <a:rPr kumimoji="1" lang="ko-Kore-KR" altLang="en-US" smtClean="0"/>
              <a:t>2022. 2. 10.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C9CC-08E8-234A-B8DE-5535E272D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F25DA7-FC70-6644-803C-E729321F8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261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0EBFB0-AC96-D44E-B31F-30EBB6CF5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A8BA22-0DED-A44A-B9C7-CDC83C792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329012-03C0-5F41-B572-8191201D0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2325-EA9A-6C4A-AFAB-C3D928C1EEE8}" type="datetimeFigureOut">
              <a:rPr kumimoji="1" lang="ko-Kore-KR" altLang="en-US" smtClean="0"/>
              <a:t>2022. 2. 10.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050D2B-8AD0-4344-8B4E-8662683FC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292FC8-687F-2849-9983-8EC67045C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7736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3A944F-32BF-0D4D-9437-7BCE072FE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67DF6E-127E-C945-9FA6-D9C67E731A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0247B6-1798-3A4D-A6AB-67F201AB0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42AA23-EB49-5740-9DD7-D8F9AE2E2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2325-EA9A-6C4A-AFAB-C3D928C1EEE8}" type="datetimeFigureOut">
              <a:rPr kumimoji="1" lang="ko-Kore-KR" altLang="en-US" smtClean="0"/>
              <a:t>2022. 2. 10.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8B6566-3428-3F44-A9F4-478005E9A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AB2AEB-92DA-6949-AE6F-0CB59D5CA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35318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441FA-A765-6A47-A28C-8A00E87EA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4598E8-18D7-5B43-9489-3D9C409EA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323061-04A0-CA4F-90C0-E51412C0C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C5D27F-E548-4A4F-BB2C-39351812A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3A69FD-45CA-7345-A1CE-1ECA894AD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48C4F9-D214-1044-88C7-B474B3A63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2325-EA9A-6C4A-AFAB-C3D928C1EEE8}" type="datetimeFigureOut">
              <a:rPr kumimoji="1" lang="ko-Kore-KR" altLang="en-US" smtClean="0"/>
              <a:t>2022. 2. 10.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80CA169-2251-8746-BAC2-A2286A910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CDA17F-D572-D347-B442-8D284DECC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34006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3D3A6-7F2E-B44C-9FA0-F490FC059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D6B165-A07C-6E48-82AB-692563E04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2325-EA9A-6C4A-AFAB-C3D928C1EEE8}" type="datetimeFigureOut">
              <a:rPr kumimoji="1" lang="ko-Kore-KR" altLang="en-US" smtClean="0"/>
              <a:t>2022. 2. 10.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9ED5CB-114C-C146-8902-CB014ADF3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B878DB-E93B-3446-AFED-97D2AE692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94004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37443B-FA37-A84C-9CCC-12DF653EC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2325-EA9A-6C4A-AFAB-C3D928C1EEE8}" type="datetimeFigureOut">
              <a:rPr kumimoji="1" lang="ko-Kore-KR" altLang="en-US" smtClean="0"/>
              <a:t>2022. 2. 10.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CF0996F-3A04-6C4A-8836-C9412B570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85B268-D87C-4144-9147-B6ACDEC24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31335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0AD353-95CD-B241-A173-3E37CC250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710D05-F20C-FD4B-B85F-289220BA8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B75C23-8118-BA48-A0C6-4994431D5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80F080-27EF-AF4F-B3CC-85E0EF108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2325-EA9A-6C4A-AFAB-C3D928C1EEE8}" type="datetimeFigureOut">
              <a:rPr kumimoji="1" lang="ko-Kore-KR" altLang="en-US" smtClean="0"/>
              <a:t>2022. 2. 10.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C7596C-BCA2-5E40-9ACA-CAA3637B8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4A91EF-ED8F-344F-A081-1D320A4B2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67450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105500-00CD-8149-9D36-3CDA04799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29AB21-F08E-B041-A1AB-7AFC6BFB90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8E48B-8255-DB4A-86E5-86A8A4353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E209B3-5B69-8049-ABC4-F4445C3BB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2325-EA9A-6C4A-AFAB-C3D928C1EEE8}" type="datetimeFigureOut">
              <a:rPr kumimoji="1" lang="ko-Kore-KR" altLang="en-US" smtClean="0"/>
              <a:t>2022. 2. 10.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4D6CD2-9E0B-354D-A088-2B97B382D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1E4391-7610-DB4C-8690-66EE09F8A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68895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862B93-3A94-6D4A-BB87-E2AF4E2E8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7ED5D2-6DF7-8845-B0AF-CDBEA5BC5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0C96A3-AD92-604B-935D-C6E66C7E5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C2325-EA9A-6C4A-AFAB-C3D928C1EEE8}" type="datetimeFigureOut">
              <a:rPr kumimoji="1" lang="ko-Kore-KR" altLang="en-US" smtClean="0"/>
              <a:t>2022. 2. 10.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AD6C83-1B15-3D4D-A9D0-FD50CD61B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A8A3DA-58EA-7348-9189-21A35224F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6470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1E0F65-454C-F548-B8DC-E3FF22F3B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1493246"/>
          </a:xfrm>
        </p:spPr>
        <p:txBody>
          <a:bodyPr>
            <a:normAutofit/>
          </a:bodyPr>
          <a:lstStyle/>
          <a:p>
            <a:r>
              <a:rPr kumimoji="1" lang="en-US" altLang="ko-KR" sz="4000" dirty="0"/>
              <a:t>12</a:t>
            </a:r>
            <a:r>
              <a:rPr kumimoji="1" lang="ko-KR" altLang="en-US" sz="4000" dirty="0"/>
              <a:t>장</a:t>
            </a:r>
            <a:br>
              <a:rPr kumimoji="1" lang="en-US" altLang="ko-KR" sz="4000" dirty="0"/>
            </a:br>
            <a:r>
              <a:rPr kumimoji="1" lang="ko-KR" altLang="en-US" sz="4000" dirty="0" err="1"/>
              <a:t>병렬성</a:t>
            </a:r>
            <a:r>
              <a:rPr kumimoji="1" lang="ko-KR" altLang="en-US" sz="4000" dirty="0"/>
              <a:t> </a:t>
            </a:r>
            <a:r>
              <a:rPr kumimoji="1" lang="en-US" altLang="ko-KR" sz="4000" dirty="0"/>
              <a:t>&amp;</a:t>
            </a:r>
            <a:r>
              <a:rPr kumimoji="1" lang="ko-KR" altLang="en-US" sz="4000" dirty="0"/>
              <a:t> </a:t>
            </a:r>
            <a:r>
              <a:rPr kumimoji="1" lang="ko-KR" altLang="en-US" sz="4000" dirty="0" err="1"/>
              <a:t>동기성</a:t>
            </a:r>
            <a:endParaRPr kumimoji="1" lang="ko-KR" altLang="en-US" sz="4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276216-644F-E34E-8C56-C6BD1A50D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64555"/>
            <a:ext cx="9144000" cy="1655762"/>
          </a:xfrm>
        </p:spPr>
        <p:txBody>
          <a:bodyPr/>
          <a:lstStyle/>
          <a:p>
            <a:r>
              <a:rPr kumimoji="1" lang="ko-KR" altLang="en-US" dirty="0"/>
              <a:t>발표자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JiYong</a:t>
            </a:r>
            <a:r>
              <a:rPr kumimoji="1" lang="en-US" altLang="ko-KR" dirty="0"/>
              <a:t> Kim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1230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8C383C-060D-BD43-9E1C-5D97B90B2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29" y="309715"/>
            <a:ext cx="11724968" cy="6371303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소프트웨어적 동기화</a:t>
            </a:r>
          </a:p>
          <a:p>
            <a:pPr lvl="1"/>
            <a:r>
              <a:rPr lang="ko-KR" altLang="en-US" dirty="0"/>
              <a:t>알고리즘 이용</a:t>
            </a:r>
          </a:p>
          <a:p>
            <a:pPr lvl="2"/>
            <a:r>
              <a:rPr lang="ko-KR" altLang="en-US" dirty="0"/>
              <a:t>피터슨의 알고리즘 </a:t>
            </a:r>
            <a:r>
              <a:rPr lang="en-US" altLang="ko-KR" dirty="0"/>
              <a:t>(</a:t>
            </a:r>
            <a:r>
              <a:rPr lang="en" altLang="ko-Kore-KR" dirty="0"/>
              <a:t>Peterson's Algorithm) : </a:t>
            </a:r>
            <a:r>
              <a:rPr lang="ko-KR" altLang="en-US" dirty="0"/>
              <a:t>피터슨의 해결안</a:t>
            </a:r>
            <a:r>
              <a:rPr lang="en-US" altLang="ko-KR" dirty="0"/>
              <a:t>(</a:t>
            </a:r>
            <a:r>
              <a:rPr lang="en" altLang="ko-Kore-KR" dirty="0"/>
              <a:t>Peterson's Solution)</a:t>
            </a:r>
            <a:r>
              <a:rPr lang="ko-KR" altLang="en-US" dirty="0"/>
              <a:t>이라고도 하며</a:t>
            </a:r>
            <a:r>
              <a:rPr lang="en-US" altLang="ko-KR" dirty="0"/>
              <a:t>, 2</a:t>
            </a:r>
            <a:r>
              <a:rPr lang="ko-KR" altLang="en-US" dirty="0"/>
              <a:t>개의 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프로세스만 있을</a:t>
            </a:r>
            <a:r>
              <a:rPr lang="en-US" altLang="ko-KR" dirty="0"/>
              <a:t> </a:t>
            </a:r>
            <a:r>
              <a:rPr lang="ko-KR" altLang="en-US" dirty="0"/>
              <a:t>때 사용할 수 있다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pPr lvl="2"/>
            <a:r>
              <a:rPr lang="ko-KR" altLang="en-US" dirty="0" err="1"/>
              <a:t>데커의</a:t>
            </a:r>
            <a:r>
              <a:rPr lang="ko-KR" altLang="en-US" dirty="0"/>
              <a:t> 알고리즘 </a:t>
            </a:r>
            <a:r>
              <a:rPr lang="en-US" altLang="ko-KR" dirty="0"/>
              <a:t>(</a:t>
            </a:r>
            <a:r>
              <a:rPr lang="en" altLang="ko-Kore-KR" dirty="0"/>
              <a:t>Dekker's Algorithm) : </a:t>
            </a:r>
            <a:r>
              <a:rPr lang="ko-KR" altLang="en-US" dirty="0"/>
              <a:t>피터슨의 알고리즘과 비슷하며</a:t>
            </a:r>
            <a:r>
              <a:rPr lang="en-US" altLang="ko-KR" dirty="0"/>
              <a:t>, 2</a:t>
            </a:r>
            <a:r>
              <a:rPr lang="ko-KR" altLang="en-US" dirty="0"/>
              <a:t>개의 프로세스만 있을 때 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사용할 수 있다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pPr lvl="1"/>
            <a:r>
              <a:rPr lang="ko-KR" altLang="en-US" dirty="0" err="1"/>
              <a:t>세마포어</a:t>
            </a:r>
            <a:endParaRPr lang="ko-KR" altLang="en-US" dirty="0"/>
          </a:p>
          <a:p>
            <a:pPr marL="457200" lvl="1" indent="0">
              <a:buNone/>
            </a:pPr>
            <a:r>
              <a:rPr lang="en-US" altLang="ko-KR" b="1" dirty="0"/>
              <a:t>     </a:t>
            </a:r>
          </a:p>
          <a:p>
            <a:pPr marL="457200" lvl="1" indent="0">
              <a:buNone/>
            </a:pPr>
            <a:r>
              <a:rPr lang="en-US" altLang="ko-KR" b="1" dirty="0"/>
              <a:t>     </a:t>
            </a:r>
            <a:r>
              <a:rPr lang="ko-KR" altLang="en-US" b="1" dirty="0"/>
              <a:t>두개의 </a:t>
            </a:r>
            <a:r>
              <a:rPr lang="en" altLang="ko-Kore-KR" b="1" dirty="0"/>
              <a:t>Atomic</a:t>
            </a:r>
            <a:r>
              <a:rPr lang="ko-KR" altLang="en-US" b="1" dirty="0"/>
              <a:t>한 함수로 제어되는 정수 변수를 이용한 교착 상태 해법</a:t>
            </a:r>
            <a:endParaRPr lang="ko-KR" altLang="en-US" dirty="0"/>
          </a:p>
          <a:p>
            <a:pPr marL="457200" lvl="1" indent="0">
              <a:buNone/>
            </a:pPr>
            <a:br>
              <a:rPr lang="ko-KR" altLang="en-US" dirty="0"/>
            </a:br>
            <a:r>
              <a:rPr lang="en-US" altLang="ko-KR" dirty="0"/>
              <a:t>	-&gt; </a:t>
            </a:r>
            <a:r>
              <a:rPr lang="ko-KR" altLang="en-US" dirty="0"/>
              <a:t>한 </a:t>
            </a:r>
            <a:r>
              <a:rPr lang="ko-KR" altLang="en-US" dirty="0" err="1"/>
              <a:t>임계영역에</a:t>
            </a:r>
            <a:r>
              <a:rPr lang="ko-KR" altLang="en-US" dirty="0"/>
              <a:t> 접근 시 정수 변수를 변경하고 </a:t>
            </a:r>
            <a:r>
              <a:rPr lang="ko-KR" altLang="en-US" dirty="0" err="1"/>
              <a:t>임계영역을</a:t>
            </a:r>
            <a:r>
              <a:rPr lang="ko-KR" altLang="en-US" dirty="0"/>
              <a:t> 나올 때 다시 원상복귀</a:t>
            </a:r>
            <a:br>
              <a:rPr lang="ko-KR" altLang="en-US" dirty="0"/>
            </a:br>
            <a:endParaRPr lang="ko-KR" altLang="en-US" dirty="0"/>
          </a:p>
          <a:p>
            <a:r>
              <a:rPr lang="ko-KR" altLang="en-US" dirty="0"/>
              <a:t>하드웨어적 동기화</a:t>
            </a:r>
          </a:p>
          <a:p>
            <a:pPr marL="0" indent="0">
              <a:buNone/>
            </a:pPr>
            <a:r>
              <a:rPr lang="ko-KR" altLang="en-US" dirty="0"/>
              <a:t>⇒ 하드웨어적 동기화 방법은 하드웨어의 도움을 받아 두 명령어를 동시에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실행시키는 방식으로 진행된다</a:t>
            </a:r>
            <a:r>
              <a:rPr lang="en-US" altLang="ko-KR" dirty="0"/>
              <a:t>.</a:t>
            </a:r>
          </a:p>
          <a:p>
            <a:pPr lvl="1"/>
            <a:r>
              <a:rPr lang="en" altLang="ko-Kore-KR" dirty="0"/>
              <a:t>Test And Set</a:t>
            </a:r>
          </a:p>
          <a:p>
            <a:pPr lvl="2"/>
            <a:r>
              <a:rPr lang="ko-KR" altLang="en-US" dirty="0"/>
              <a:t>명령어는 동시성을 제어하기 위한 동기화 명령어 중 하나로서</a:t>
            </a:r>
            <a:r>
              <a:rPr lang="en-US" altLang="ko-KR" dirty="0"/>
              <a:t>, </a:t>
            </a:r>
            <a:r>
              <a:rPr lang="ko-KR" altLang="en-US" dirty="0"/>
              <a:t>하드웨어의 도움을 받아 수행된다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한정 대기 조건을 만족하지 못하는 단점</a:t>
            </a:r>
          </a:p>
        </p:txBody>
      </p:sp>
    </p:spTree>
    <p:extLst>
      <p:ext uri="{BB962C8B-B14F-4D97-AF65-F5344CB8AC3E}">
        <p14:creationId xmlns:p14="http://schemas.microsoft.com/office/powerpoint/2010/main" val="3858447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2F562-A894-BB44-8DE5-568C94F16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28" y="207684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동기화로 인해 발생하는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8C383C-060D-BD43-9E1C-5D97B90B2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28" y="1335767"/>
            <a:ext cx="11345091" cy="5157107"/>
          </a:xfrm>
        </p:spPr>
        <p:txBody>
          <a:bodyPr>
            <a:normAutofit fontScale="55000" lnSpcReduction="20000"/>
          </a:bodyPr>
          <a:lstStyle/>
          <a:p>
            <a:r>
              <a:rPr lang="ko-KR" altLang="en-US" dirty="0"/>
              <a:t>교착상태 </a:t>
            </a:r>
            <a:r>
              <a:rPr lang="en-US" altLang="ko-KR" dirty="0"/>
              <a:t>(</a:t>
            </a:r>
            <a:r>
              <a:rPr lang="en" altLang="ko-Kore-KR" dirty="0"/>
              <a:t>Dead Lock)</a:t>
            </a:r>
          </a:p>
          <a:p>
            <a:pPr lvl="1"/>
            <a:r>
              <a:rPr lang="ko-KR" altLang="en-US" dirty="0"/>
              <a:t>두 개 이상의 작업이 서로 상대방의 작업이 끝나기 만을 기다리고 있기 때문에 결과적으로 아무것도 완료되지 못하는 상태를 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      가리킨다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교착상태 원인과 방지</a:t>
            </a:r>
          </a:p>
          <a:p>
            <a:pPr lvl="2"/>
            <a:r>
              <a:rPr lang="ko-KR" altLang="en-US" dirty="0"/>
              <a:t>원인</a:t>
            </a:r>
          </a:p>
          <a:p>
            <a:pPr lvl="2"/>
            <a:r>
              <a:rPr lang="ko-KR" altLang="en-US" dirty="0"/>
              <a:t>교착 상태는 </a:t>
            </a:r>
            <a:r>
              <a:rPr lang="ko-KR" altLang="en-US" dirty="0" err="1"/>
              <a:t>공유자원과</a:t>
            </a:r>
            <a:r>
              <a:rPr lang="ko-KR" altLang="en-US" dirty="0"/>
              <a:t> 이 자원을 함께 사용하는 프로세스나 스레드가 </a:t>
            </a:r>
            <a:r>
              <a:rPr lang="ko-KR" altLang="en-US" b="1" dirty="0"/>
              <a:t>아래의 </a:t>
            </a:r>
            <a:r>
              <a:rPr lang="en-US" altLang="ko-KR" b="1" dirty="0"/>
              <a:t>4</a:t>
            </a:r>
            <a:r>
              <a:rPr lang="ko-KR" altLang="en-US" b="1" dirty="0"/>
              <a:t>가지 조건을 모두 충족할 경우</a:t>
            </a:r>
            <a:r>
              <a:rPr lang="ko-KR" altLang="en-US" dirty="0"/>
              <a:t> 교착 상태가 발생한다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 err="1"/>
              <a:t>상호배제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공유 자원을 함께 사용할 수 없어 어느 한 프로세스가 독점적으로 사용 해야한다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점유 대기 </a:t>
            </a:r>
            <a:r>
              <a:rPr lang="en-US" altLang="ko-KR" dirty="0"/>
              <a:t>: </a:t>
            </a:r>
            <a:r>
              <a:rPr lang="ko-KR" altLang="en-US" dirty="0"/>
              <a:t>프로세스들은 어느 자원을 점유한 상태에서 다른 자원을 요청한다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 err="1"/>
              <a:t>비선점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프로세스가 할당 받은 자원을 강제로 빼앗을 수 없다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순환 대기 </a:t>
            </a:r>
            <a:r>
              <a:rPr lang="en-US" altLang="ko-KR" dirty="0"/>
              <a:t>: </a:t>
            </a:r>
            <a:r>
              <a:rPr lang="ko-KR" altLang="en-US" dirty="0"/>
              <a:t>각 프로세스가 서로 순환적으로 다른 프로세스가 갖고 있는 자원을 요구한다</a:t>
            </a:r>
            <a:r>
              <a:rPr lang="en-US" altLang="ko-KR" dirty="0"/>
              <a:t>.</a:t>
            </a:r>
          </a:p>
          <a:p>
            <a:pPr marL="914400" lvl="2" indent="0">
              <a:buNone/>
            </a:pPr>
            <a:r>
              <a:rPr lang="ko-KR" altLang="en-US" dirty="0"/>
              <a:t>  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	⇒ </a:t>
            </a:r>
            <a:r>
              <a:rPr lang="ko-KR" altLang="en-US" dirty="0"/>
              <a:t>위의 </a:t>
            </a:r>
            <a:r>
              <a:rPr lang="en-US" altLang="ko-KR" dirty="0"/>
              <a:t>4</a:t>
            </a:r>
            <a:r>
              <a:rPr lang="ko-KR" altLang="en-US" dirty="0" err="1"/>
              <a:t>가지중</a:t>
            </a:r>
            <a:r>
              <a:rPr lang="ko-KR" altLang="en-US" dirty="0"/>
              <a:t> 하나라도 충족되지 않으면 교착 상태가 발생하지 않는다</a:t>
            </a:r>
            <a:r>
              <a:rPr lang="en-US" altLang="ko-KR" dirty="0"/>
              <a:t>.</a:t>
            </a:r>
          </a:p>
          <a:p>
            <a:pPr marL="914400" lvl="2" indent="0">
              <a:buNone/>
            </a:pPr>
            <a:br>
              <a:rPr lang="en-US" altLang="ko-KR" dirty="0"/>
            </a:br>
            <a:endParaRPr lang="en-US" altLang="ko-KR" dirty="0"/>
          </a:p>
          <a:p>
            <a:pPr lvl="2"/>
            <a:r>
              <a:rPr lang="ko-KR" altLang="en-US" dirty="0"/>
              <a:t>방지</a:t>
            </a:r>
          </a:p>
          <a:p>
            <a:pPr lvl="3"/>
            <a:r>
              <a:rPr lang="ko-KR" altLang="en-US" dirty="0"/>
              <a:t>자원을 상호 배제 하지 않고 언제든 공유할 수 있는 자원으로 만든다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어느 자원을 점유한 후 다른 자원을 요구하지 않고 한꺼번에 자원을 요구한다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 err="1"/>
              <a:t>선점형으로</a:t>
            </a:r>
            <a:r>
              <a:rPr lang="ko-KR" altLang="en-US" dirty="0"/>
              <a:t> 바꾼다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자원 마다 우선순위를 부여해 모든 프로세스가 서로 정해진 순서대로 자원을 요구한다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r>
              <a:rPr lang="en" altLang="ko-Kore-KR" dirty="0"/>
              <a:t>Starvation (</a:t>
            </a:r>
            <a:r>
              <a:rPr lang="ko-KR" altLang="en-US" dirty="0"/>
              <a:t>기아</a:t>
            </a:r>
            <a:r>
              <a:rPr lang="en-US" altLang="ko-KR" dirty="0"/>
              <a:t>) - </a:t>
            </a:r>
            <a:r>
              <a:rPr lang="en" altLang="ko-Kore-KR" dirty="0"/>
              <a:t>Infinite Blocking (</a:t>
            </a:r>
            <a:r>
              <a:rPr lang="ko-KR" altLang="en-US" dirty="0"/>
              <a:t>무한 대기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프로세스가 자원을 무한히 대기하는 상황이다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r>
              <a:rPr lang="en" altLang="ko-Kore-KR" dirty="0"/>
              <a:t>Priority Inversion (</a:t>
            </a:r>
            <a:r>
              <a:rPr lang="ko-KR" altLang="en-US" dirty="0"/>
              <a:t>우선순위 역전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공유 자원에 대한 허가를 기다리는 동안 낮은 우선순위의 프로세스와 </a:t>
            </a:r>
            <a:r>
              <a:rPr lang="ko-KR" altLang="en-US" dirty="0" err="1"/>
              <a:t>스케쥴링</a:t>
            </a:r>
            <a:r>
              <a:rPr lang="ko-KR" altLang="en-US" dirty="0"/>
              <a:t> 순서가 뒤바뀌는 상황이다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9B0DA3-2DE9-6946-9EDA-F2AECAEA5C31}"/>
              </a:ext>
            </a:extLst>
          </p:cNvPr>
          <p:cNvSpPr txBox="1"/>
          <p:nvPr/>
        </p:nvSpPr>
        <p:spPr>
          <a:xfrm>
            <a:off x="5425440" y="685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94413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48ECAE-61BB-0B45-9E1D-4BF84608A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ko-KR" altLang="en-US" dirty="0"/>
              <a:t>이상으로 발표 마치겠습니다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br>
              <a:rPr kumimoji="1" lang="en-US" altLang="ko-KR" dirty="0"/>
            </a:br>
            <a:r>
              <a:rPr kumimoji="1" lang="ko-KR" altLang="en-US" dirty="0"/>
              <a:t>감사합니다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3036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495244-B8F4-BA4A-9CC3-4F6A46252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ko-KR" altLang="en-US" dirty="0"/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D48AF7-848C-3541-A1DC-7FE966324DFF}"/>
              </a:ext>
            </a:extLst>
          </p:cNvPr>
          <p:cNvSpPr txBox="1"/>
          <p:nvPr/>
        </p:nvSpPr>
        <p:spPr>
          <a:xfrm>
            <a:off x="2691124" y="1690688"/>
            <a:ext cx="65146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400" b="1" dirty="0"/>
          </a:p>
          <a:p>
            <a:r>
              <a:rPr lang="en-US" altLang="ko-KR" sz="2400" b="1" dirty="0"/>
              <a:t>1.</a:t>
            </a:r>
            <a:r>
              <a:rPr lang="ko-KR" altLang="en-US" sz="2400" b="1" dirty="0"/>
              <a:t> 공유 자원</a:t>
            </a:r>
            <a:endParaRPr lang="en-US" altLang="ko-KR" sz="2400" b="1" dirty="0"/>
          </a:p>
          <a:p>
            <a:r>
              <a:rPr lang="en-US" altLang="ko-KR" sz="2400" b="1" dirty="0"/>
              <a:t>2. </a:t>
            </a:r>
            <a:r>
              <a:rPr lang="ko-KR" altLang="en-US" sz="2400" b="1" dirty="0"/>
              <a:t>경합 조건 </a:t>
            </a:r>
            <a:r>
              <a:rPr lang="en-US" altLang="ko-KR" sz="2400" b="1" dirty="0"/>
              <a:t>(Race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Condition)</a:t>
            </a:r>
          </a:p>
          <a:p>
            <a:r>
              <a:rPr lang="en" altLang="ko-Kore-KR" sz="2400" b="1" dirty="0"/>
              <a:t>3. </a:t>
            </a:r>
            <a:r>
              <a:rPr lang="ko-KR" altLang="en-US" sz="2400" b="1" dirty="0"/>
              <a:t>임계 영역 </a:t>
            </a:r>
            <a:r>
              <a:rPr lang="en-US" altLang="ko-KR" sz="2400" b="1" dirty="0"/>
              <a:t>(Critical Section)</a:t>
            </a:r>
          </a:p>
          <a:p>
            <a:r>
              <a:rPr lang="en" altLang="ko-Kore-KR" sz="2400" b="1" dirty="0"/>
              <a:t>4. </a:t>
            </a:r>
            <a:r>
              <a:rPr lang="ko-KR" altLang="en-US" sz="2400" b="1" dirty="0"/>
              <a:t>동기화</a:t>
            </a:r>
            <a:endParaRPr lang="en" altLang="ko-Kore-KR" sz="2400" b="1" dirty="0"/>
          </a:p>
        </p:txBody>
      </p:sp>
    </p:spTree>
    <p:extLst>
      <p:ext uri="{BB962C8B-B14F-4D97-AF65-F5344CB8AC3E}">
        <p14:creationId xmlns:p14="http://schemas.microsoft.com/office/powerpoint/2010/main" val="1096721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8C383C-060D-BD43-9E1C-5D97B90B2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424" y="737419"/>
            <a:ext cx="10515600" cy="51304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이전 </a:t>
            </a:r>
            <a:endParaRPr lang="en-US" altLang="ko-KR" dirty="0"/>
          </a:p>
          <a:p>
            <a:r>
              <a:rPr lang="en-US" altLang="ko-KR" dirty="0"/>
              <a:t>Multi processing</a:t>
            </a:r>
          </a:p>
          <a:p>
            <a:r>
              <a:rPr lang="en-US" altLang="ko-KR" dirty="0"/>
              <a:t>Multi Threading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…</a:t>
            </a:r>
            <a:r>
              <a:rPr lang="ko-KR" altLang="en-US" dirty="0"/>
              <a:t>등의 개념과 같이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작업을 협력하여 처리하거나 자원을 공유하여 사용하는 경우에 따라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⇒ </a:t>
            </a:r>
            <a:r>
              <a:rPr lang="ko-KR" altLang="en-US" b="1" u="sng" dirty="0"/>
              <a:t>동일한 자원의 동시 접근 문제점</a:t>
            </a:r>
            <a:r>
              <a:rPr lang="ko-KR" altLang="en-US" dirty="0"/>
              <a:t>이 발생한다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이에 대해 자세히 알아보자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4763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2F562-A894-BB44-8DE5-568C94F16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b="1" dirty="0"/>
              <a:t>공유 자원</a:t>
            </a:r>
            <a:endParaRPr lang="en" altLang="ko-Kore-KR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8C383C-060D-BD43-9E1C-5D97B90B2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424" y="1516522"/>
            <a:ext cx="10515600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ko-KR" altLang="en-US" dirty="0">
                <a:effectLst/>
              </a:rPr>
              <a:t>공유자원이란</a:t>
            </a:r>
            <a:r>
              <a:rPr lang="en-US" altLang="ko-KR" dirty="0">
                <a:effectLst/>
              </a:rPr>
              <a:t>?</a:t>
            </a:r>
          </a:p>
          <a:p>
            <a:pPr marL="0" indent="0">
              <a:buNone/>
            </a:pPr>
            <a:r>
              <a:rPr lang="ko-KR" altLang="en-US" dirty="0"/>
              <a:t>공유 자원이란 말 그대로 함께 공유하여 사용할 수 있는 자원을 말한다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>
              <a:effectLst/>
            </a:endParaRPr>
          </a:p>
          <a:p>
            <a:pPr marL="0" indent="0">
              <a:buNone/>
            </a:pPr>
            <a:r>
              <a:rPr lang="ko-KR" altLang="en-US" dirty="0"/>
              <a:t>컴퓨터 분야에서 공유 자원의 예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예시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스레드간</a:t>
            </a:r>
            <a:r>
              <a:rPr lang="ko-KR" altLang="en-US" dirty="0"/>
              <a:t> 공유 메모리</a:t>
            </a:r>
          </a:p>
          <a:p>
            <a:pPr marL="0" indent="0">
              <a:buNone/>
            </a:pPr>
            <a:r>
              <a:rPr lang="ko-KR" altLang="en-US" dirty="0"/>
              <a:t>⇒ 한 프로세스내 여러 스레드는 메모리의 코드</a:t>
            </a:r>
            <a:r>
              <a:rPr lang="en-US" altLang="ko-KR" dirty="0"/>
              <a:t>, </a:t>
            </a:r>
            <a:r>
              <a:rPr lang="ko-KR" altLang="en-US" dirty="0"/>
              <a:t>데이터 </a:t>
            </a:r>
            <a:r>
              <a:rPr lang="ko-KR" altLang="en-US" dirty="0" err="1"/>
              <a:t>힙</a:t>
            </a:r>
            <a:r>
              <a:rPr lang="ko-KR" altLang="en-US" dirty="0"/>
              <a:t> 영역을 공유하여 사용한다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⇒ </a:t>
            </a:r>
            <a:r>
              <a:rPr lang="ko-KR" altLang="en-US" dirty="0" err="1"/>
              <a:t>스레드간</a:t>
            </a:r>
            <a:r>
              <a:rPr lang="ko-KR" altLang="en-US" dirty="0"/>
              <a:t> 공유 자원 </a:t>
            </a:r>
            <a:r>
              <a:rPr lang="en-US" altLang="ko-KR" dirty="0"/>
              <a:t>( </a:t>
            </a:r>
            <a:r>
              <a:rPr lang="ko-KR" altLang="en-US" dirty="0"/>
              <a:t>메모리 </a:t>
            </a:r>
            <a:r>
              <a:rPr lang="en-US" altLang="ko-KR" dirty="0"/>
              <a:t>) </a:t>
            </a:r>
            <a:r>
              <a:rPr lang="ko-KR" altLang="en-US" dirty="0"/>
              <a:t>접근에 있어 동기화 문제가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⇒ ( </a:t>
            </a:r>
            <a:r>
              <a:rPr lang="ko-KR" altLang="en-US" dirty="0"/>
              <a:t>참고</a:t>
            </a:r>
            <a:r>
              <a:rPr lang="en-US" altLang="ko-KR" dirty="0"/>
              <a:t>, </a:t>
            </a:r>
            <a:r>
              <a:rPr lang="ko-KR" altLang="en-US" dirty="0"/>
              <a:t>스레드는 독립적인 작업의 흐름이기에 각자의 스택과 </a:t>
            </a:r>
            <a:r>
              <a:rPr lang="en" altLang="ko-Kore-KR" dirty="0"/>
              <a:t>PC(Program Counter)</a:t>
            </a:r>
            <a:r>
              <a:rPr lang="ko-KR" altLang="en-US" dirty="0"/>
              <a:t>는 따로 할당된다</a:t>
            </a:r>
            <a:r>
              <a:rPr lang="en-US" altLang="ko-KR" dirty="0"/>
              <a:t>.)</a:t>
            </a:r>
          </a:p>
          <a:p>
            <a:pPr marL="0" indent="0">
              <a:buNone/>
            </a:pPr>
            <a:br>
              <a:rPr lang="ko-KR" altLang="en-US" dirty="0"/>
            </a:br>
            <a:r>
              <a:rPr lang="ko-KR" altLang="en-US" dirty="0"/>
              <a:t>프린터 공유</a:t>
            </a:r>
          </a:p>
          <a:p>
            <a:pPr marL="0" indent="0">
              <a:buNone/>
            </a:pPr>
            <a:r>
              <a:rPr lang="ko-KR" altLang="en-US" dirty="0"/>
              <a:t>⇒ 여러 사용자들이 하나의 프린터를 공유하여 사용한다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⇒ </a:t>
            </a:r>
            <a:r>
              <a:rPr lang="ko-KR" altLang="en-US" dirty="0"/>
              <a:t>여러 사용자들의 문서가 프린터에서 뒤섞인다면 제대로 작동하지 않는다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br>
              <a:rPr lang="ko-KR" altLang="en-US" dirty="0"/>
            </a:br>
            <a:r>
              <a:rPr lang="ko-KR" altLang="en-US" dirty="0"/>
              <a:t>위와 같은 공유 자원을 사용함에 있어 늘 공유 자원 접근 시에 문제가 뒤따른다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23503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2F562-A894-BB44-8DE5-568C94F16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b="1" dirty="0"/>
              <a:t>경합</a:t>
            </a:r>
            <a:r>
              <a:rPr lang="en-US" altLang="ko-KR" b="1" dirty="0"/>
              <a:t>(</a:t>
            </a:r>
            <a:r>
              <a:rPr lang="ko-KR" altLang="en-US" b="1" dirty="0"/>
              <a:t>경쟁</a:t>
            </a:r>
            <a:r>
              <a:rPr lang="en-US" altLang="ko-KR" b="1" dirty="0"/>
              <a:t>) </a:t>
            </a:r>
            <a:r>
              <a:rPr lang="ko-KR" altLang="en-US" b="1" dirty="0"/>
              <a:t>조건</a:t>
            </a:r>
            <a:r>
              <a:rPr lang="en-US" altLang="ko-KR" b="1" dirty="0"/>
              <a:t>(</a:t>
            </a:r>
            <a:r>
              <a:rPr lang="en" altLang="ko-Kore-KR" b="1" dirty="0"/>
              <a:t>Race condition)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8C383C-060D-BD43-9E1C-5D97B90B2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424" y="151652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정의 </a:t>
            </a:r>
            <a:r>
              <a:rPr lang="en-US" altLang="ko-KR" dirty="0"/>
              <a:t>: </a:t>
            </a:r>
            <a:r>
              <a:rPr lang="ko-KR" altLang="en-US" dirty="0"/>
              <a:t>공유 자원에 대해 여러 프로세스가 동시에 접근을 시도할 때</a:t>
            </a:r>
            <a:r>
              <a:rPr lang="en-US" altLang="ko-KR" dirty="0"/>
              <a:t>, </a:t>
            </a:r>
            <a:r>
              <a:rPr lang="ko-KR" altLang="en-US" dirty="0"/>
              <a:t>타이밍이나 순서 등이 결과값에 영향을 줄 수 있는 상태를 말한다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br>
              <a:rPr lang="ko-KR" altLang="en-US" dirty="0"/>
            </a:br>
            <a:r>
              <a:rPr lang="ko-KR" altLang="en-US" dirty="0"/>
              <a:t>⇒ 즉 </a:t>
            </a:r>
            <a:r>
              <a:rPr lang="ko-KR" altLang="en-US" b="1" dirty="0"/>
              <a:t>두 가지 이상의 명령어 혹은 프로세스가 실행되는 순서를 명확하게</a:t>
            </a:r>
            <a:r>
              <a:rPr lang="ko-KR" altLang="en-US" dirty="0"/>
              <a:t> </a:t>
            </a:r>
            <a:r>
              <a:rPr lang="ko-KR" altLang="en-US" b="1" dirty="0"/>
              <a:t>정해주지 않아</a:t>
            </a:r>
            <a:r>
              <a:rPr lang="ko-KR" altLang="en-US" dirty="0"/>
              <a:t>서 어떤 명령어가 먼저 실행될 지 몰라 그 결과를 알 수 없게 되는 것이라는 뜻이다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br>
              <a:rPr lang="ko-KR" altLang="en-US" dirty="0"/>
            </a:br>
            <a:r>
              <a:rPr lang="ko-KR" altLang="en-US" dirty="0"/>
              <a:t>⇒ 이로 인해 동시에 접근할 때 자료의 </a:t>
            </a:r>
            <a:r>
              <a:rPr lang="ko-KR" altLang="en-US" b="1" dirty="0"/>
              <a:t>일관성</a:t>
            </a:r>
            <a:r>
              <a:rPr lang="ko-KR" altLang="en-US" dirty="0"/>
              <a:t> 을 해치는 결과가 나타날 수 있다</a:t>
            </a:r>
            <a:r>
              <a:rPr lang="en-US" altLang="ko-KR" dirty="0"/>
              <a:t>.</a:t>
            </a:r>
            <a:endParaRPr lang="en-US" altLang="ko-K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95503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2F562-A894-BB44-8DE5-568C94F16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b="1" dirty="0"/>
              <a:t>경합</a:t>
            </a:r>
            <a:r>
              <a:rPr lang="en-US" altLang="ko-KR" b="1" dirty="0"/>
              <a:t>(</a:t>
            </a:r>
            <a:r>
              <a:rPr lang="ko-KR" altLang="en-US" b="1" dirty="0"/>
              <a:t>경쟁</a:t>
            </a:r>
            <a:r>
              <a:rPr lang="en-US" altLang="ko-KR" b="1" dirty="0"/>
              <a:t>) </a:t>
            </a:r>
            <a:r>
              <a:rPr lang="ko-KR" altLang="en-US" b="1" dirty="0"/>
              <a:t>조건</a:t>
            </a:r>
            <a:r>
              <a:rPr lang="en-US" altLang="ko-KR" b="1" dirty="0"/>
              <a:t>(</a:t>
            </a:r>
            <a:r>
              <a:rPr lang="en" altLang="ko-Kore-KR" b="1" dirty="0"/>
              <a:t>Race condition)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8C383C-060D-BD43-9E1C-5D97B90B2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424" y="1516522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b="1" dirty="0"/>
              <a:t>실생활 예시</a:t>
            </a:r>
            <a:r>
              <a:rPr lang="en-US" altLang="ko-KR" b="1" dirty="0"/>
              <a:t>)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사람 </a:t>
            </a:r>
            <a:r>
              <a:rPr lang="en" altLang="ko-Kore-KR" dirty="0"/>
              <a:t>A,B</a:t>
            </a:r>
            <a:r>
              <a:rPr lang="ko-KR" altLang="en-US" dirty="0"/>
              <a:t>가 동일한 계좌에 동시에 금액을 입금 하는 경우</a:t>
            </a:r>
          </a:p>
          <a:p>
            <a:pPr marL="0" indent="0">
              <a:buNone/>
            </a:pPr>
            <a:br>
              <a:rPr lang="ko-KR" altLang="en-US" dirty="0"/>
            </a:br>
            <a:r>
              <a:rPr lang="ko-KR" altLang="en-US" dirty="0"/>
              <a:t>문제 상황 순서</a:t>
            </a:r>
          </a:p>
          <a:p>
            <a:r>
              <a:rPr lang="en-US" altLang="ko-KR" dirty="0"/>
              <a:t>&lt;</a:t>
            </a:r>
            <a:r>
              <a:rPr lang="ko-KR" altLang="en-US" dirty="0"/>
              <a:t>계좌에 </a:t>
            </a:r>
            <a:r>
              <a:rPr lang="en-US" altLang="ko-KR" dirty="0"/>
              <a:t>10</a:t>
            </a:r>
            <a:r>
              <a:rPr lang="ko-KR" altLang="en-US" dirty="0"/>
              <a:t>만원이 존재</a:t>
            </a:r>
            <a:r>
              <a:rPr lang="en-US" altLang="ko-KR" dirty="0"/>
              <a:t>&gt;</a:t>
            </a:r>
          </a:p>
          <a:p>
            <a:pPr lvl="1"/>
            <a:r>
              <a:rPr lang="en" altLang="ko-Kore-KR" dirty="0"/>
              <a:t>A</a:t>
            </a:r>
            <a:r>
              <a:rPr lang="ko-KR" altLang="en-US" dirty="0"/>
              <a:t>가 계좌 금액을 읽음</a:t>
            </a:r>
            <a:r>
              <a:rPr lang="en-US" altLang="ko-KR" dirty="0"/>
              <a:t>(10</a:t>
            </a:r>
            <a:r>
              <a:rPr lang="ko-KR" altLang="en-US" dirty="0"/>
              <a:t>만원</a:t>
            </a:r>
            <a:r>
              <a:rPr lang="en-US" altLang="ko-KR" dirty="0"/>
              <a:t>)</a:t>
            </a:r>
          </a:p>
          <a:p>
            <a:pPr lvl="1"/>
            <a:r>
              <a:rPr lang="en" altLang="ko-Kore-KR" dirty="0"/>
              <a:t>B</a:t>
            </a:r>
            <a:r>
              <a:rPr lang="ko-KR" altLang="en-US" dirty="0"/>
              <a:t>가 계좌 금액을 읽음</a:t>
            </a:r>
            <a:r>
              <a:rPr lang="en-US" altLang="ko-KR" dirty="0"/>
              <a:t>(10</a:t>
            </a:r>
            <a:r>
              <a:rPr lang="ko-KR" altLang="en-US" dirty="0"/>
              <a:t>만원</a:t>
            </a:r>
            <a:r>
              <a:rPr lang="en-US" altLang="ko-KR" dirty="0"/>
              <a:t>)</a:t>
            </a:r>
          </a:p>
          <a:p>
            <a:pPr lvl="1"/>
            <a:r>
              <a:rPr lang="en" altLang="ko-Kore-KR" dirty="0"/>
              <a:t>A</a:t>
            </a:r>
            <a:r>
              <a:rPr lang="ko-KR" altLang="en-US" dirty="0"/>
              <a:t>가 </a:t>
            </a:r>
            <a:r>
              <a:rPr lang="en-US" altLang="ko-KR" dirty="0"/>
              <a:t>10</a:t>
            </a:r>
            <a:r>
              <a:rPr lang="ko-KR" altLang="en-US" dirty="0"/>
              <a:t>만원에 </a:t>
            </a:r>
            <a:r>
              <a:rPr lang="en-US" altLang="ko-KR" dirty="0"/>
              <a:t>5</a:t>
            </a:r>
            <a:r>
              <a:rPr lang="ko-KR" altLang="en-US" dirty="0"/>
              <a:t>만원을 더함</a:t>
            </a:r>
          </a:p>
          <a:p>
            <a:pPr lvl="1"/>
            <a:r>
              <a:rPr lang="en" altLang="ko-Kore-KR" dirty="0"/>
              <a:t>B</a:t>
            </a:r>
            <a:r>
              <a:rPr lang="ko-KR" altLang="en-US" dirty="0"/>
              <a:t>가 </a:t>
            </a:r>
            <a:r>
              <a:rPr lang="en-US" altLang="ko-KR" dirty="0"/>
              <a:t>10</a:t>
            </a:r>
            <a:r>
              <a:rPr lang="ko-KR" altLang="en-US" dirty="0"/>
              <a:t>만원에 </a:t>
            </a:r>
            <a:r>
              <a:rPr lang="en-US" altLang="ko-KR" dirty="0"/>
              <a:t>3</a:t>
            </a:r>
            <a:r>
              <a:rPr lang="ko-KR" altLang="en-US" dirty="0"/>
              <a:t>만원을 더함</a:t>
            </a:r>
          </a:p>
          <a:p>
            <a:pPr lvl="1"/>
            <a:r>
              <a:rPr lang="en" altLang="ko-Kore-KR" dirty="0"/>
              <a:t>A</a:t>
            </a:r>
            <a:r>
              <a:rPr lang="ko-KR" altLang="en-US" dirty="0"/>
              <a:t>가 계좌에 반영 시킴</a:t>
            </a:r>
            <a:r>
              <a:rPr lang="en-US" altLang="ko-KR" dirty="0"/>
              <a:t>.</a:t>
            </a:r>
          </a:p>
          <a:p>
            <a:pPr lvl="1"/>
            <a:r>
              <a:rPr lang="en" altLang="ko-Kore-KR" dirty="0"/>
              <a:t>B</a:t>
            </a:r>
            <a:r>
              <a:rPr lang="ko-KR" altLang="en-US" dirty="0"/>
              <a:t>가 계좌에 반영 시킴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⇒ </a:t>
            </a:r>
            <a:r>
              <a:rPr lang="ko-KR" altLang="en-US" dirty="0"/>
              <a:t>최종 계좌에 반영된 금액 → </a:t>
            </a:r>
            <a:r>
              <a:rPr lang="en-US" altLang="ko-KR" dirty="0"/>
              <a:t>13</a:t>
            </a:r>
            <a:r>
              <a:rPr lang="ko-KR" altLang="en-US" dirty="0"/>
              <a:t>만원</a:t>
            </a:r>
          </a:p>
        </p:txBody>
      </p:sp>
    </p:spTree>
    <p:extLst>
      <p:ext uri="{BB962C8B-B14F-4D97-AF65-F5344CB8AC3E}">
        <p14:creationId xmlns:p14="http://schemas.microsoft.com/office/powerpoint/2010/main" val="4240003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2F562-A894-BB44-8DE5-568C94F16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29" y="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임계 영역 </a:t>
            </a:r>
            <a:r>
              <a:rPr lang="en-US" altLang="ko-KR" b="1" dirty="0"/>
              <a:t>( </a:t>
            </a:r>
            <a:r>
              <a:rPr lang="en" altLang="ko-Kore-KR" b="1" dirty="0"/>
              <a:t>Critical Section</a:t>
            </a:r>
            <a:r>
              <a:rPr lang="ko-KR" altLang="en-US" b="1" dirty="0"/>
              <a:t> </a:t>
            </a:r>
            <a:r>
              <a:rPr lang="en" altLang="ko-Kore-KR" b="1" dirty="0"/>
              <a:t>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8C383C-060D-BD43-9E1C-5D97B90B2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29" y="1011303"/>
            <a:ext cx="10515600" cy="552223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kumimoji="1" lang="ko-KR" altLang="en-US" dirty="0"/>
              <a:t>임계 영역 이란</a:t>
            </a:r>
            <a:r>
              <a:rPr kumimoji="1" lang="en-US" altLang="ko-KR" dirty="0"/>
              <a:t>?</a:t>
            </a:r>
          </a:p>
          <a:p>
            <a:pPr marL="0" indent="0">
              <a:buNone/>
            </a:pPr>
            <a:r>
              <a:rPr lang="ko-KR" altLang="en-US" b="1" dirty="0"/>
              <a:t>정의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sz="2000" dirty="0"/>
              <a:t>프로세스간 공유 자원 접근 하는데 있어 문제가 발생하지 않도록 한번에 하나의 프로세스만 접근 할 수 있도록 보장 해주어야 하는 영역을 말한다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b="1" dirty="0" err="1"/>
              <a:t>임계영역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==</a:t>
            </a:r>
            <a:r>
              <a:rPr kumimoji="1" lang="ko-KR" altLang="en-US" b="1" dirty="0"/>
              <a:t> </a:t>
            </a:r>
            <a:r>
              <a:rPr kumimoji="1" lang="ko-KR" altLang="en-US" b="1" dirty="0" err="1"/>
              <a:t>공유자원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?</a:t>
            </a:r>
            <a:r>
              <a:rPr kumimoji="1" lang="ko-KR" altLang="en-US" b="1" dirty="0"/>
              <a:t> </a:t>
            </a:r>
            <a:br>
              <a:rPr kumimoji="1" lang="en-US" altLang="ko-KR" dirty="0"/>
            </a:b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sz="2000" dirty="0" err="1"/>
              <a:t>공유자원은</a:t>
            </a:r>
            <a:r>
              <a:rPr kumimoji="1" lang="ko-KR" altLang="en-US" sz="2000" dirty="0"/>
              <a:t> 말 그대로 함께 공유하여 사용되는 자원을 의미하며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임계 영역은 공유 자원 내에서도 동시 접근하여 읽기</a:t>
            </a:r>
            <a:r>
              <a:rPr kumimoji="1" lang="en-US" altLang="ko-KR" sz="2000" dirty="0"/>
              <a:t>/</a:t>
            </a:r>
            <a:r>
              <a:rPr kumimoji="1" lang="ko-KR" altLang="en-US" sz="2000" dirty="0"/>
              <a:t>쓰기 와 같은 작업으로 인해 일관성이 깨질 수 있어 순서가 보장되어 </a:t>
            </a:r>
            <a:endParaRPr kumimoji="1" lang="en-US" altLang="ko-KR" sz="2000" dirty="0"/>
          </a:p>
          <a:p>
            <a:pPr marL="0" indent="0">
              <a:buNone/>
            </a:pPr>
            <a:r>
              <a:rPr kumimoji="1" lang="ko-KR" altLang="en-US" sz="2000" dirty="0"/>
              <a:t>져야 하는 영역을 의미한다</a:t>
            </a:r>
            <a:r>
              <a:rPr kumimoji="1" lang="en-US" altLang="ko-KR" sz="2000" dirty="0"/>
              <a:t>.</a:t>
            </a: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ko-KR" altLang="en-US" b="1" dirty="0" err="1"/>
              <a:t>임계영역을</a:t>
            </a:r>
            <a:r>
              <a:rPr lang="ko-KR" altLang="en-US" b="1" dirty="0"/>
              <a:t> 해결하기 위한 </a:t>
            </a:r>
            <a:r>
              <a:rPr lang="en-US" altLang="ko-KR" b="1" dirty="0"/>
              <a:t>3</a:t>
            </a:r>
            <a:r>
              <a:rPr lang="ko-KR" altLang="en-US" b="1" dirty="0"/>
              <a:t>가지 조건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⇒ 임계 영역을 문제를 해결 하기 위해 </a:t>
            </a:r>
            <a:r>
              <a:rPr lang="en-US" altLang="ko-KR" dirty="0"/>
              <a:t>3</a:t>
            </a:r>
            <a:r>
              <a:rPr lang="ko-KR" altLang="en-US" dirty="0"/>
              <a:t>가지 조건을 충족하여야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상호 </a:t>
            </a:r>
            <a:r>
              <a:rPr lang="ko-KR" altLang="en-US" dirty="0" err="1"/>
              <a:t>배재</a:t>
            </a:r>
            <a:r>
              <a:rPr lang="ko-KR" altLang="en-US" dirty="0"/>
              <a:t> </a:t>
            </a:r>
            <a:r>
              <a:rPr lang="en-US" altLang="ko-KR" dirty="0"/>
              <a:t>( </a:t>
            </a:r>
            <a:r>
              <a:rPr lang="en" altLang="ko-Kore-KR" dirty="0"/>
              <a:t>Mutual Exclusion )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하나의 프로세스가 </a:t>
            </a:r>
            <a:r>
              <a:rPr lang="ko-KR" altLang="en-US" dirty="0" err="1"/>
              <a:t>임계영역에</a:t>
            </a:r>
            <a:r>
              <a:rPr lang="ko-KR" altLang="en-US" dirty="0"/>
              <a:t> 접근 하였을 경우 다른 프로세스는 접근할 수 없어야 한다</a:t>
            </a:r>
            <a:r>
              <a:rPr lang="en-US" altLang="ko-KR" dirty="0"/>
              <a:t>.</a:t>
            </a:r>
          </a:p>
          <a:p>
            <a:br>
              <a:rPr lang="ko-KR" altLang="en-US" dirty="0"/>
            </a:br>
            <a:r>
              <a:rPr lang="ko-KR" altLang="en-US" dirty="0"/>
              <a:t>진행 </a:t>
            </a:r>
            <a:r>
              <a:rPr lang="en-US" altLang="ko-KR" dirty="0"/>
              <a:t>( </a:t>
            </a:r>
            <a:r>
              <a:rPr lang="en" altLang="ko-Kore-KR" dirty="0"/>
              <a:t>Progress )</a:t>
            </a:r>
          </a:p>
          <a:p>
            <a:pPr lvl="1"/>
            <a:r>
              <a:rPr lang="ko-KR" altLang="en-US" dirty="0"/>
              <a:t>현재 이용하지 않는 </a:t>
            </a:r>
            <a:r>
              <a:rPr lang="ko-KR" altLang="en-US" dirty="0" err="1"/>
              <a:t>임계영역에</a:t>
            </a:r>
            <a:r>
              <a:rPr lang="ko-KR" altLang="en-US" dirty="0"/>
              <a:t> 접근하는 프로세스가 </a:t>
            </a:r>
            <a:r>
              <a:rPr lang="ko-KR" altLang="en-US" dirty="0" err="1"/>
              <a:t>여러개라면</a:t>
            </a:r>
            <a:r>
              <a:rPr lang="ko-KR" altLang="en-US" dirty="0"/>
              <a:t> 어떤 프로세스가 들어가야 할지 결정해주어야 한다</a:t>
            </a:r>
            <a:r>
              <a:rPr lang="en-US" altLang="ko-KR" dirty="0"/>
              <a:t>.</a:t>
            </a:r>
          </a:p>
          <a:p>
            <a:br>
              <a:rPr lang="ko-KR" altLang="en-US" dirty="0"/>
            </a:br>
            <a:r>
              <a:rPr lang="ko-KR" altLang="en-US" dirty="0"/>
              <a:t>한정 대기 </a:t>
            </a:r>
            <a:r>
              <a:rPr lang="en-US" altLang="ko-KR" dirty="0"/>
              <a:t>( </a:t>
            </a:r>
            <a:r>
              <a:rPr lang="en" altLang="ko-Kore-KR" dirty="0"/>
              <a:t>Bounded Waiting )</a:t>
            </a:r>
          </a:p>
          <a:p>
            <a:pPr lvl="1"/>
            <a:r>
              <a:rPr lang="ko-KR" altLang="en-US" dirty="0"/>
              <a:t>다른 프로세스의 기아</a:t>
            </a:r>
            <a:r>
              <a:rPr lang="en-US" altLang="ko-KR" dirty="0"/>
              <a:t>(</a:t>
            </a:r>
            <a:r>
              <a:rPr lang="en" altLang="ko-Kore-KR" dirty="0"/>
              <a:t>Starvation)</a:t>
            </a:r>
            <a:r>
              <a:rPr lang="ko-KR" altLang="en-US" dirty="0"/>
              <a:t>현상을 방지하기 위해 </a:t>
            </a:r>
            <a:r>
              <a:rPr lang="ko-KR" altLang="en-US" dirty="0" err="1"/>
              <a:t>임계영역에</a:t>
            </a:r>
            <a:r>
              <a:rPr lang="ko-KR" altLang="en-US" dirty="0"/>
              <a:t> 들어간 프로세스는 다음 </a:t>
            </a:r>
            <a:r>
              <a:rPr lang="ko-KR" altLang="en-US" dirty="0" err="1"/>
              <a:t>임계영역에</a:t>
            </a:r>
            <a:r>
              <a:rPr lang="ko-KR" altLang="en-US" dirty="0"/>
              <a:t> 들어갈 때 제한을 두어야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br>
              <a:rPr lang="ko-KR" altLang="en-US" dirty="0"/>
            </a:br>
            <a:r>
              <a:rPr lang="ko-KR" altLang="en-US" b="1" dirty="0"/>
              <a:t>임계 영역 동시 접근 해결 방법</a:t>
            </a:r>
            <a:endParaRPr lang="ko-KR" altLang="en-US" dirty="0"/>
          </a:p>
          <a:p>
            <a:r>
              <a:rPr lang="en" altLang="ko-Kore-KR" dirty="0"/>
              <a:t>Lock</a:t>
            </a:r>
          </a:p>
          <a:p>
            <a:r>
              <a:rPr lang="en" altLang="ko-Kore-KR" dirty="0"/>
              <a:t>Semaphore</a:t>
            </a:r>
          </a:p>
          <a:p>
            <a:r>
              <a:rPr lang="en" altLang="ko-Kore-KR" dirty="0"/>
              <a:t>Monito</a:t>
            </a:r>
            <a:r>
              <a:rPr lang="en-US" altLang="ko-Kore-KR" dirty="0"/>
              <a:t>r</a:t>
            </a:r>
            <a:endParaRPr lang="en" altLang="ko-Kore-KR" dirty="0"/>
          </a:p>
        </p:txBody>
      </p:sp>
    </p:spTree>
    <p:extLst>
      <p:ext uri="{BB962C8B-B14F-4D97-AF65-F5344CB8AC3E}">
        <p14:creationId xmlns:p14="http://schemas.microsoft.com/office/powerpoint/2010/main" val="2328430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2F562-A894-BB44-8DE5-568C94F16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프로세스 동기화와 동기화로 </a:t>
            </a:r>
            <a:r>
              <a:rPr lang="ko-KR" altLang="en-US" b="1" dirty="0" err="1"/>
              <a:t>인한문제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8C383C-060D-BD43-9E1C-5D97B90B2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29" y="1335768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ko-KR" altLang="en-US" b="1" dirty="0"/>
              <a:t>동기화와 관련한 고전적인 문제</a:t>
            </a:r>
            <a:endParaRPr lang="en-US" altLang="ko-KR" b="1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✓ </a:t>
            </a:r>
            <a:r>
              <a:rPr lang="ko-KR" altLang="en-US" b="1" dirty="0"/>
              <a:t>은행 계좌 문제 </a:t>
            </a:r>
            <a:r>
              <a:rPr lang="en-US" altLang="ko-KR" b="1" dirty="0"/>
              <a:t>(</a:t>
            </a:r>
            <a:r>
              <a:rPr lang="en" altLang="ko-Kore-KR" b="1" dirty="0"/>
              <a:t>Back Account Problem)</a:t>
            </a:r>
            <a:endParaRPr lang="en-US" altLang="ko-KR" dirty="0"/>
          </a:p>
          <a:p>
            <a:r>
              <a:rPr lang="ko-KR" altLang="en-US" dirty="0"/>
              <a:t>입금과 출금 과정이 별도로 이루어져야 한다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크리티컬 섹션</a:t>
            </a:r>
            <a:r>
              <a:rPr lang="ko-KR" altLang="en-US" dirty="0"/>
              <a:t> </a:t>
            </a:r>
            <a:r>
              <a:rPr lang="en-US" altLang="ko-KR" dirty="0"/>
              <a:t>: </a:t>
            </a:r>
            <a:r>
              <a:rPr lang="ko-KR" altLang="en-US" dirty="0"/>
              <a:t>은행 계좌</a:t>
            </a:r>
          </a:p>
          <a:p>
            <a:pPr marL="0" indent="0">
              <a:buNone/>
            </a:pPr>
            <a:br>
              <a:rPr lang="ko-KR" altLang="en-US" dirty="0"/>
            </a:br>
            <a:r>
              <a:rPr lang="ko-KR" altLang="en-US" dirty="0"/>
              <a:t>✓ </a:t>
            </a:r>
            <a:r>
              <a:rPr lang="ko-KR" altLang="en-US" b="1" dirty="0"/>
              <a:t>식사하는 철학자 문제 </a:t>
            </a:r>
            <a:r>
              <a:rPr lang="en-US" altLang="ko-KR" b="1" dirty="0"/>
              <a:t>(</a:t>
            </a:r>
            <a:r>
              <a:rPr lang="en" altLang="ko-Kore-KR" b="1" dirty="0"/>
              <a:t>Dining Philosopher Problem)</a:t>
            </a:r>
            <a:endParaRPr lang="en" altLang="ko-Kore-KR" dirty="0"/>
          </a:p>
          <a:p>
            <a:r>
              <a:rPr lang="ko-KR" altLang="en-US" dirty="0"/>
              <a:t>원형 테이블에 철학자들이 앉아있고 철학자의 수만큼 젓가락이 철학자 사이에 하나씩 놓여있다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철학자들이 식사를 하기 위해서는 양쪽에 하나씩 놓여있는 젓가락을 둘 다 들어서 사용해야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어떤 철학자가 젓가락을 사용 중이라면</a:t>
            </a:r>
            <a:r>
              <a:rPr lang="en-US" altLang="ko-KR" dirty="0"/>
              <a:t>, </a:t>
            </a:r>
            <a:r>
              <a:rPr lang="ko-KR" altLang="en-US" dirty="0"/>
              <a:t>다른 어떤 철학자는 식사를 할 수 없다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크리티컬 섹션</a:t>
            </a:r>
            <a:r>
              <a:rPr lang="ko-KR" altLang="en-US" dirty="0"/>
              <a:t> </a:t>
            </a:r>
            <a:r>
              <a:rPr lang="en-US" altLang="ko-KR" dirty="0"/>
              <a:t>: </a:t>
            </a:r>
            <a:r>
              <a:rPr lang="ko-KR" altLang="en-US" dirty="0"/>
              <a:t>젓가락</a:t>
            </a:r>
          </a:p>
          <a:p>
            <a:pPr marL="0" indent="0">
              <a:buNone/>
            </a:pPr>
            <a:br>
              <a:rPr lang="ko-KR" altLang="en-US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40182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8C383C-060D-BD43-9E1C-5D97B90B2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339213"/>
            <a:ext cx="11102741" cy="6107307"/>
          </a:xfrm>
        </p:spPr>
        <p:txBody>
          <a:bodyPr>
            <a:noAutofit/>
          </a:bodyPr>
          <a:lstStyle/>
          <a:p>
            <a:r>
              <a:rPr lang="ko-KR" altLang="en-US" b="1" dirty="0"/>
              <a:t>동기화의 도구</a:t>
            </a:r>
            <a:endParaRPr lang="en-US" altLang="ko-KR" b="1" dirty="0"/>
          </a:p>
          <a:p>
            <a:endParaRPr lang="ko-KR" altLang="en-US" dirty="0"/>
          </a:p>
          <a:p>
            <a:r>
              <a:rPr lang="ko-KR" altLang="en-US" dirty="0" err="1"/>
              <a:t>락</a:t>
            </a:r>
            <a:r>
              <a:rPr lang="en-US" altLang="ko-KR" dirty="0"/>
              <a:t>(</a:t>
            </a:r>
            <a:r>
              <a:rPr lang="en" altLang="ko-Kore-KR" dirty="0"/>
              <a:t>lock)</a:t>
            </a:r>
          </a:p>
          <a:p>
            <a:pPr marL="0" indent="0">
              <a:buNone/>
            </a:pPr>
            <a:r>
              <a:rPr lang="ko-KR" altLang="en-US" dirty="0"/>
              <a:t>동시에 공유 자원 접근 </a:t>
            </a:r>
            <a:r>
              <a:rPr lang="ko-KR" altLang="en-US" dirty="0" err="1"/>
              <a:t>하는것을</a:t>
            </a:r>
            <a:r>
              <a:rPr lang="ko-KR" altLang="en-US" dirty="0"/>
              <a:t> 막기 위해 임계 구역에 진입하는 프로세스는 </a:t>
            </a:r>
            <a:r>
              <a:rPr lang="en" altLang="ko-Kore-KR" dirty="0"/>
              <a:t>Lock</a:t>
            </a:r>
            <a:r>
              <a:rPr lang="ko-KR" altLang="en-US" dirty="0"/>
              <a:t>을 획득하고 </a:t>
            </a:r>
            <a:r>
              <a:rPr lang="ko-KR" altLang="en-US" dirty="0" err="1"/>
              <a:t>임계구역을</a:t>
            </a:r>
            <a:r>
              <a:rPr lang="ko-KR" altLang="en-US" dirty="0"/>
              <a:t> </a:t>
            </a:r>
            <a:r>
              <a:rPr lang="ko-KR" altLang="en-US" dirty="0" err="1"/>
              <a:t>빠져나올때</a:t>
            </a:r>
            <a:r>
              <a:rPr lang="en-US" altLang="ko-KR" dirty="0"/>
              <a:t>, </a:t>
            </a:r>
            <a:r>
              <a:rPr lang="en" altLang="ko-Kore-KR" dirty="0"/>
              <a:t>Lock</a:t>
            </a:r>
            <a:r>
              <a:rPr lang="ko-KR" altLang="en-US" dirty="0"/>
              <a:t>을 방출함 </a:t>
            </a:r>
            <a:r>
              <a:rPr lang="ko-KR" altLang="en-US" dirty="0" err="1"/>
              <a:t>으로서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⇒ 동시 접근 되지 않도록 적용하는 방법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참고</a:t>
            </a:r>
            <a:r>
              <a:rPr lang="en-US" altLang="ko-KR" dirty="0"/>
              <a:t>)</a:t>
            </a:r>
          </a:p>
          <a:p>
            <a:pPr lvl="1"/>
            <a:r>
              <a:rPr lang="en" altLang="ko-Kore-KR" dirty="0"/>
              <a:t>Spin Lock</a:t>
            </a:r>
          </a:p>
          <a:p>
            <a:pPr marL="914400" lvl="2" indent="0">
              <a:buNone/>
            </a:pPr>
            <a:r>
              <a:rPr lang="ko-KR" altLang="en-US" dirty="0"/>
              <a:t>만약 </a:t>
            </a:r>
            <a:r>
              <a:rPr lang="ko-KR" altLang="en-US" b="1" dirty="0"/>
              <a:t>다른 스레드가 </a:t>
            </a:r>
            <a:r>
              <a:rPr lang="en" altLang="ko-Kore-KR" b="1" dirty="0"/>
              <a:t>lock</a:t>
            </a:r>
            <a:r>
              <a:rPr lang="ko-KR" altLang="en-US" b="1" dirty="0"/>
              <a:t>을 소유하고 있다면 그 </a:t>
            </a:r>
            <a:r>
              <a:rPr lang="en" altLang="ko-Kore-KR" b="1" dirty="0"/>
              <a:t>lock</a:t>
            </a:r>
            <a:r>
              <a:rPr lang="ko-KR" altLang="en-US" b="1" dirty="0"/>
              <a:t>이 반환될 때까지 계속 확인하며 기다리는 것</a:t>
            </a:r>
            <a:r>
              <a:rPr lang="ko-KR" altLang="en-US" dirty="0"/>
              <a:t>으로</a:t>
            </a:r>
            <a:br>
              <a:rPr lang="ko-KR" altLang="en-US" dirty="0"/>
            </a:br>
            <a:br>
              <a:rPr lang="ko-KR" altLang="en-US" dirty="0"/>
            </a:br>
            <a:r>
              <a:rPr lang="ko-KR" altLang="en-US" dirty="0"/>
              <a:t>크리티컬 섹션에 진입이 </a:t>
            </a:r>
            <a:r>
              <a:rPr lang="ko-KR" altLang="en-US" dirty="0" err="1"/>
              <a:t>불가능할때</a:t>
            </a:r>
            <a:r>
              <a:rPr lang="ko-KR" altLang="en-US" dirty="0"/>
              <a:t> 컨텍스트 </a:t>
            </a:r>
            <a:r>
              <a:rPr lang="ko-KR" altLang="en-US" dirty="0" err="1"/>
              <a:t>스위칭을</a:t>
            </a:r>
            <a:r>
              <a:rPr lang="ko-KR" altLang="en-US" dirty="0"/>
              <a:t> 하지 않고 잠시 루프를 돌면서 재시도 하는 것을 말한다</a:t>
            </a:r>
            <a:r>
              <a:rPr lang="en-US" altLang="ko-KR" dirty="0"/>
              <a:t>. (</a:t>
            </a:r>
            <a:r>
              <a:rPr lang="en" altLang="ko-Kore-KR" dirty="0"/>
              <a:t>busy </a:t>
            </a:r>
            <a:r>
              <a:rPr lang="en" altLang="ko-Kore-KR" dirty="0" err="1"/>
              <a:t>wa</a:t>
            </a:r>
            <a:r>
              <a:rPr lang="en-US" altLang="ko-Kore-KR" dirty="0" err="1"/>
              <a:t>i</a:t>
            </a:r>
            <a:r>
              <a:rPr lang="en" altLang="ko-Kore-KR" dirty="0"/>
              <a:t>ting </a:t>
            </a:r>
            <a:r>
              <a:rPr lang="ko-KR" altLang="en-US" dirty="0"/>
              <a:t>이라고도 불림 </a:t>
            </a:r>
            <a:r>
              <a:rPr lang="en-US" altLang="ko-KR" dirty="0"/>
              <a:t>)</a:t>
            </a:r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449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1261</TotalTime>
  <Words>1003</Words>
  <Application>Microsoft Macintosh PowerPoint</Application>
  <PresentationFormat>와이드스크린</PresentationFormat>
  <Paragraphs>133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테마</vt:lpstr>
      <vt:lpstr>12장 병렬성 &amp; 동기성</vt:lpstr>
      <vt:lpstr>목차</vt:lpstr>
      <vt:lpstr>PowerPoint 프레젠테이션</vt:lpstr>
      <vt:lpstr>공유 자원</vt:lpstr>
      <vt:lpstr>경합(경쟁) 조건(Race condition)</vt:lpstr>
      <vt:lpstr>경합(경쟁) 조건(Race condition)</vt:lpstr>
      <vt:lpstr>임계 영역 ( Critical Section )</vt:lpstr>
      <vt:lpstr>프로세스 동기화와 동기화로 인한문제</vt:lpstr>
      <vt:lpstr>PowerPoint 프레젠테이션</vt:lpstr>
      <vt:lpstr>PowerPoint 프레젠테이션</vt:lpstr>
      <vt:lpstr>동기화로 인해 발생하는 문제</vt:lpstr>
      <vt:lpstr>이상으로 발표 마치겠습니다.  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6장 입출력과 네트워킹</dc:title>
  <dc:creator>김지용</dc:creator>
  <cp:lastModifiedBy>김지용</cp:lastModifiedBy>
  <cp:revision>64</cp:revision>
  <dcterms:created xsi:type="dcterms:W3CDTF">2022-01-12T08:58:24Z</dcterms:created>
  <dcterms:modified xsi:type="dcterms:W3CDTF">2022-02-10T08:38:06Z</dcterms:modified>
</cp:coreProperties>
</file>