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90" r:id="rId5"/>
    <p:sldId id="291" r:id="rId6"/>
    <p:sldId id="302" r:id="rId7"/>
    <p:sldId id="301" r:id="rId8"/>
    <p:sldId id="303" r:id="rId9"/>
    <p:sldId id="326" r:id="rId10"/>
    <p:sldId id="304" r:id="rId11"/>
    <p:sldId id="305" r:id="rId12"/>
    <p:sldId id="306" r:id="rId13"/>
    <p:sldId id="307" r:id="rId14"/>
    <p:sldId id="308" r:id="rId15"/>
    <p:sldId id="309" r:id="rId16"/>
    <p:sldId id="327" r:id="rId17"/>
    <p:sldId id="310" r:id="rId18"/>
    <p:sldId id="312" r:id="rId19"/>
    <p:sldId id="313" r:id="rId20"/>
    <p:sldId id="324" r:id="rId21"/>
    <p:sldId id="315" r:id="rId22"/>
    <p:sldId id="316" r:id="rId23"/>
    <p:sldId id="317" r:id="rId24"/>
    <p:sldId id="318" r:id="rId25"/>
    <p:sldId id="319" r:id="rId26"/>
    <p:sldId id="320" r:id="rId27"/>
    <p:sldId id="322" r:id="rId28"/>
    <p:sldId id="321" r:id="rId29"/>
    <p:sldId id="325" r:id="rId30"/>
    <p:sldId id="323" r:id="rId31"/>
    <p:sldId id="300" r:id="rId32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95D1"/>
    <a:srgbClr val="422C16"/>
    <a:srgbClr val="0C788E"/>
    <a:srgbClr val="006666"/>
    <a:srgbClr val="54381C"/>
    <a:srgbClr val="A50021"/>
    <a:srgbClr val="FFFFA3"/>
    <a:srgbClr val="E6E6C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4" autoAdjust="0"/>
    <p:restoredTop sz="94574" autoAdjust="0"/>
  </p:normalViewPr>
  <p:slideViewPr>
    <p:cSldViewPr>
      <p:cViewPr varScale="1">
        <p:scale>
          <a:sx n="132" d="100"/>
          <a:sy n="132" d="100"/>
        </p:scale>
        <p:origin x="126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slides.com/kimyongki/deck-eed754/embe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slides.com/kimyongki/deck-15dbf8/embe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560" y="1204108"/>
            <a:ext cx="2115708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>
                <a:solidFill>
                  <a:srgbClr val="FFFFFF"/>
                </a:solidFill>
                <a:latin typeface="+mj-lt"/>
                <a:ea typeface="+mj-ea"/>
              </a:rPr>
              <a:t>데이터 구조와 처리</a:t>
            </a:r>
            <a:endParaRPr lang="en-US" altLang="ko-KR" sz="28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HashTable vs</a:t>
            </a:r>
            <a:r>
              <a:rPr lang="ko-KR" altLang="en-US" sz="3200">
                <a:solidFill>
                  <a:schemeClr val="tx1"/>
                </a:solidFill>
              </a:rPr>
              <a:t> </a:t>
            </a:r>
            <a:r>
              <a:rPr lang="en-US" altLang="ko-KR" sz="3200">
                <a:solidFill>
                  <a:schemeClr val="tx1"/>
                </a:solidFill>
              </a:rPr>
              <a:t>Deterministic HashTable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16518B-47B4-4C4A-977B-610820688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10932"/>
            <a:ext cx="822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MemoryUsage sizing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9E6E98-F757-4B21-91DC-7CB5D17BC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80264"/>
            <a:ext cx="7852430" cy="47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5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HashTable vs</a:t>
            </a:r>
            <a:r>
              <a:rPr lang="ko-KR" altLang="en-US" sz="3200">
                <a:solidFill>
                  <a:schemeClr val="tx1"/>
                </a:solidFill>
              </a:rPr>
              <a:t> </a:t>
            </a:r>
            <a:r>
              <a:rPr lang="en-US" altLang="ko-KR" sz="3200">
                <a:solidFill>
                  <a:schemeClr val="tx1"/>
                </a:solidFill>
              </a:rPr>
              <a:t>Deterministic HashTable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5EC9CE-1188-4CD8-94DC-5DE5C7140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060" y="1374544"/>
            <a:ext cx="20544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BFC121-213D-41A8-B70A-EDFBAC54E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65" y="1880331"/>
            <a:ext cx="3809584" cy="288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FD281F-F335-42B9-B0F8-D25D7273A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1390701"/>
            <a:ext cx="10272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Insertion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5D7E131-2926-4208-8F1B-2274AE982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594" y="1989000"/>
            <a:ext cx="3826850" cy="288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B7A4BB3-1AC8-43E9-84A3-E2782B544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3320331"/>
            <a:ext cx="3495484" cy="288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684D375-393C-44F4-B8F7-694184063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183" y="6330478"/>
            <a:ext cx="20544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Deletion</a:t>
            </a:r>
          </a:p>
        </p:txBody>
      </p:sp>
    </p:spTree>
    <p:extLst>
      <p:ext uri="{BB962C8B-B14F-4D97-AF65-F5344CB8AC3E}">
        <p14:creationId xmlns:p14="http://schemas.microsoft.com/office/powerpoint/2010/main" val="106249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자바스크립트 네이티브 객체</a:t>
            </a:r>
            <a:r>
              <a:rPr lang="en-US" altLang="ko-KR" sz="3200">
                <a:solidFill>
                  <a:schemeClr val="tx1"/>
                </a:solidFill>
              </a:rPr>
              <a:t>: JS</a:t>
            </a:r>
            <a:r>
              <a:rPr lang="ko-KR" altLang="en-US" sz="3200">
                <a:solidFill>
                  <a:schemeClr val="tx1"/>
                </a:solidFill>
              </a:rPr>
              <a:t>배열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3A391F-C5C9-4894-9CE5-63CC0490D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60" y="1471804"/>
            <a:ext cx="802833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800" b="1" i="0">
                <a:solidFill>
                  <a:srgbClr val="24292F"/>
                </a:solidFill>
                <a:effectLst/>
                <a:latin typeface="-apple-system"/>
              </a:rPr>
              <a:t>JS </a:t>
            </a:r>
            <a:r>
              <a:rPr lang="ko-KR" altLang="en-US" sz="1800" b="1" i="0">
                <a:solidFill>
                  <a:srgbClr val="24292F"/>
                </a:solidFill>
                <a:effectLst/>
                <a:latin typeface="-apple-system"/>
              </a:rPr>
              <a:t>배열 내부 자료구조의 변형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JS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배열도 원래는 일반 배열이지만 용량이 커질 수록 내부적으로 임계값을 돌파하다가 해시 테이블로 바뀐다</a:t>
            </a:r>
            <a:endParaRPr lang="en-US" altLang="ko-KR" sz="1800" b="1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DA6358-3A1F-47CA-80CA-24E7B33A1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55" y="3403872"/>
            <a:ext cx="6769289" cy="996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DEE1CB-5199-4AE4-8931-45EC5A4FB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60" y="2921168"/>
            <a:ext cx="8028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800" b="1" i="0">
                <a:solidFill>
                  <a:srgbClr val="24292F"/>
                </a:solidFill>
                <a:effectLst/>
                <a:latin typeface="-apple-system"/>
              </a:rPr>
              <a:t>내부 자료구조 디버깅 환경</a:t>
            </a:r>
            <a:endParaRPr lang="en-US" altLang="ko-KR" sz="1800" b="1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47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JS </a:t>
            </a:r>
            <a:r>
              <a:rPr lang="ko-KR" altLang="en-US" sz="3200">
                <a:solidFill>
                  <a:schemeClr val="tx1"/>
                </a:solidFill>
              </a:rPr>
              <a:t>배열 내부 자료구조의 변형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8A2EF8-7E12-482A-AF7D-FD3DC4658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28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처음엔 내부적으로 고정배열이다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400" b="1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FDB446-B16D-425D-8E57-E0C76F738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95" y="1729977"/>
            <a:ext cx="6293696" cy="18430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60CB18-E53C-4CAC-B5E7-BBB529584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34014"/>
            <a:ext cx="80283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 Unicode MS" panose="020B0604020202020204" pitchFamily="50" charset="-127"/>
                <a:ea typeface="ui-monospace"/>
              </a:rPr>
              <a:t>n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크기의 배열에 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 Unicode MS" panose="020B0604020202020204" pitchFamily="50" charset="-127"/>
                <a:ea typeface="ui-monospace"/>
              </a:rPr>
              <a:t>n + 1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이 이루어지면 </a:t>
            </a:r>
            <a:r>
              <a:rPr lang="en-US" altLang="ko-KR" sz="1800" b="1">
                <a:solidFill>
                  <a:srgbClr val="24292F"/>
                </a:solidFill>
                <a:ea typeface="-apple-system"/>
              </a:rPr>
              <a:t>v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8은 배열에 일부 추가 공간을 할당하여 확장하고, 배열 길이가 줄어들면 축소한다.</a:t>
            </a:r>
            <a:r>
              <a:rPr kumimoji="0" lang="ko-KR" altLang="ko-KR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76EA73A-8216-44BA-B9E1-0A2A35E95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91" y="4366818"/>
            <a:ext cx="6300000" cy="15688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5AACEE-644A-4FC7-B52E-6B34463E95D5}"/>
              </a:ext>
            </a:extLst>
          </p:cNvPr>
          <p:cNvSpPr txBox="1"/>
          <p:nvPr/>
        </p:nvSpPr>
        <p:spPr>
          <a:xfrm>
            <a:off x="4114292" y="4275731"/>
            <a:ext cx="4572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chemeClr val="bg2"/>
                </a:solidFill>
              </a:rPr>
              <a:t>확장</a:t>
            </a:r>
            <a:r>
              <a:rPr lang="en-US" altLang="ko-KR" sz="1400">
                <a:solidFill>
                  <a:schemeClr val="bg2"/>
                </a:solidFill>
              </a:rPr>
              <a:t>? </a:t>
            </a:r>
            <a:r>
              <a:rPr lang="ko-KR" altLang="en-US" sz="1400">
                <a:solidFill>
                  <a:schemeClr val="bg2"/>
                </a:solidFill>
              </a:rPr>
              <a:t>new_capacity = (old_capacity + 50%) + 16</a:t>
            </a:r>
            <a:br>
              <a:rPr lang="en-US" altLang="ko-KR" sz="1400">
                <a:solidFill>
                  <a:schemeClr val="bg2"/>
                </a:solidFill>
              </a:rPr>
            </a:br>
            <a:r>
              <a:rPr lang="ko-KR" altLang="en-US" sz="1400">
                <a:solidFill>
                  <a:schemeClr val="bg2"/>
                </a:solidFill>
              </a:rPr>
              <a:t>축소</a:t>
            </a:r>
            <a:r>
              <a:rPr lang="en-US" altLang="ko-KR" sz="1400">
                <a:solidFill>
                  <a:schemeClr val="bg2"/>
                </a:solidFill>
              </a:rPr>
              <a:t>? </a:t>
            </a:r>
            <a:r>
              <a:rPr lang="ko-KR" altLang="en-US" sz="1400">
                <a:solidFill>
                  <a:schemeClr val="bg2"/>
                </a:solidFill>
              </a:rPr>
              <a:t>절반 이상 요소가 사용되지 않을때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AB44586-1CBD-4015-8601-59BB369CA919}"/>
              </a:ext>
            </a:extLst>
          </p:cNvPr>
          <p:cNvCxnSpPr/>
          <p:nvPr/>
        </p:nvCxnSpPr>
        <p:spPr bwMode="auto">
          <a:xfrm>
            <a:off x="3131840" y="3068960"/>
            <a:ext cx="115212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92CA41C-C1B3-41BF-9537-F8E04112B5CD}"/>
              </a:ext>
            </a:extLst>
          </p:cNvPr>
          <p:cNvCxnSpPr/>
          <p:nvPr/>
        </p:nvCxnSpPr>
        <p:spPr bwMode="auto">
          <a:xfrm>
            <a:off x="4499992" y="3068960"/>
            <a:ext cx="172819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CA7977D-7111-4003-95F4-59E14F0C4B5F}"/>
              </a:ext>
            </a:extLst>
          </p:cNvPr>
          <p:cNvCxnSpPr/>
          <p:nvPr/>
        </p:nvCxnSpPr>
        <p:spPr bwMode="auto">
          <a:xfrm>
            <a:off x="3203848" y="5517232"/>
            <a:ext cx="129614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3729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JS </a:t>
            </a:r>
            <a:r>
              <a:rPr lang="ko-KR" altLang="en-US" sz="3200">
                <a:solidFill>
                  <a:schemeClr val="tx1"/>
                </a:solidFill>
              </a:rPr>
              <a:t>배열 내부 자료구조의 변형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8A2EF8-7E12-482A-AF7D-FD3DC4658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28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8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JS </a:t>
            </a:r>
            <a:r>
              <a:rPr lang="ko-KR" altLang="en-US" sz="18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배열 내부 요소가 수정될 때 배열 내부의 요소 종류가 바뀐다</a:t>
            </a:r>
            <a:r>
              <a:rPr lang="en-US" altLang="ko-KR" sz="18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0CB18-E53C-4CAC-B5E7-BBB529584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34014"/>
            <a:ext cx="8028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고정배열이 임계값을 초과하면 해시테이블 기반으로 바뀐다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ko-K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07AEB7-1DA7-4FE1-9AF0-608FC2D61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69" y="1729977"/>
            <a:ext cx="6300000" cy="13706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D2B437-5D3E-4BAA-89FA-667C36517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9" y="3973878"/>
            <a:ext cx="6300000" cy="1424024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D0C45E3-E032-4CAC-B1D2-E2C2BF9A5328}"/>
              </a:ext>
            </a:extLst>
          </p:cNvPr>
          <p:cNvCxnSpPr/>
          <p:nvPr/>
        </p:nvCxnSpPr>
        <p:spPr bwMode="auto">
          <a:xfrm>
            <a:off x="4716016" y="2643420"/>
            <a:ext cx="13681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0E7D0A7-7078-4D1A-A48F-BB3F34C28E54}"/>
              </a:ext>
            </a:extLst>
          </p:cNvPr>
          <p:cNvCxnSpPr/>
          <p:nvPr/>
        </p:nvCxnSpPr>
        <p:spPr bwMode="auto">
          <a:xfrm>
            <a:off x="4788024" y="5013176"/>
            <a:ext cx="158417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7631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DCB21BD-D9F7-42FE-BF95-F6125EB13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90656" cy="515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8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배열 요소 종류 별 다른 최적화</a:t>
            </a:r>
            <a:br>
              <a:rPr lang="en-US" altLang="ko-KR" sz="18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아래 단계로 내려가면 위로 올라갈 수 없다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None/>
            </a:pP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PACKED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구멍이 없는 배열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HOLEY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구멍이 있는 배열로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PACKED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덜 효율적으로 최적화된다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HOLEY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프로토타입 체인을 타고 조회를 하는 종류이기 때문이다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JS </a:t>
            </a:r>
            <a:r>
              <a:rPr lang="ko-KR" altLang="en-US" sz="3200">
                <a:solidFill>
                  <a:schemeClr val="tx1"/>
                </a:solidFill>
              </a:rPr>
              <a:t>배열 내부 자료구조의 변형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B220883-BEBD-4F48-93D5-84EC20A0D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92" y="2090550"/>
            <a:ext cx="6249272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9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DCB21BD-D9F7-42FE-BF95-F6125EB13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90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8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성능 비교</a:t>
            </a:r>
            <a:endParaRPr lang="ko-KR" altLang="en-US" sz="140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JS </a:t>
            </a:r>
            <a:r>
              <a:rPr lang="ko-KR" altLang="en-US" sz="3200">
                <a:solidFill>
                  <a:schemeClr val="tx1"/>
                </a:solidFill>
              </a:rPr>
              <a:t>배열 내부 자료구조의 변형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04D18AB-0D8E-402A-8588-F3592D61B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2268"/>
            <a:ext cx="9144000" cy="299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37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DCB21BD-D9F7-42FE-BF95-F6125EB13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906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구멍 생성을 방지하자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앞에서 언급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실생활에 적용하기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27111B3-2241-4545-A843-BC664E26A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28" y="1992270"/>
            <a:ext cx="3870132" cy="1494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011F05-3C50-43EE-AFCA-6ED7A4C38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152" y="2535996"/>
            <a:ext cx="19442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spread syntax 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	cf. …args</a:t>
            </a:r>
            <a:endParaRPr lang="ko-KR" altLang="en-US" sz="140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래픽 13" descr="오른쪽 화살표 단색으로 채워진">
            <a:extLst>
              <a:ext uri="{FF2B5EF4-FFF2-40B4-BE49-F238E27FC236}">
                <a16:creationId xmlns:a16="http://schemas.microsoft.com/office/drawing/2014/main" id="{FDEAD994-3EB8-485E-9CDE-8A1AAE6F4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9504" y="2287531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5CB54E-F046-40E2-A38C-24D67E8FB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56" y="1684493"/>
            <a:ext cx="80906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유사 배열 객체보다 배열을 사용하자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40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BD0803-6583-4526-A45C-F42FF168E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6" y="3558274"/>
            <a:ext cx="8090656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다형성 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(call site polymorphism)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피하자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빌트인 메서드는 요소가 같은 배열 요소를 처리할 때 인라인 캐싱이 더 빠르다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66BD08-F6BB-4EFA-8EC2-CB1D004E4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36246"/>
            <a:ext cx="80906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8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인라인 캐싱</a:t>
            </a: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임의의 객체에 조회를 한 번 수행한 다음 </a:t>
            </a:r>
            <a:br>
              <a:rPr lang="en-US" altLang="ko-KR" sz="1400" b="0" i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객체의 호출 모양을 키로 사용하여 캐시에 이 속성의 경로를 넣는 것이다</a:t>
            </a:r>
            <a:r>
              <a:rPr lang="en-US" altLang="ko-KR" sz="1400" b="0" i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DFD43C7-8690-4300-931E-54C3E4B05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028" y="4066231"/>
            <a:ext cx="7283702" cy="27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5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3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실생활에 적용하기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D5DC748-39E3-4521-AA19-02C1BA978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33" y="1760306"/>
            <a:ext cx="5076564" cy="21795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B75C2F-B192-4D84-B5C8-F49CCF4EC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57" y="4077072"/>
            <a:ext cx="7196664" cy="1295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37E427-968A-448C-9ABE-2F4A84B73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906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배열로 살펴보자면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013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7C5DD0-C20E-4512-B6EA-5A256FA19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55" y="5099957"/>
            <a:ext cx="8028334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Bad Cache Locality: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동적 할당으로 인해 쌓이는 힙 메모리의 데이터 주소가 분산되어 있기 때문이다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None/>
            </a:pP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Slow Access, Slow Search: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시 처음 노드부터 순차 접근해야하기 떄문이다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 u="sng">
                <a:solidFill>
                  <a:schemeClr val="tx1"/>
                </a:solidFill>
              </a:rPr>
              <a:t>이중 연결리스트</a:t>
            </a:r>
            <a:r>
              <a:rPr lang="ko-KR" altLang="en-US" sz="3200">
                <a:solidFill>
                  <a:schemeClr val="tx1"/>
                </a:solidFill>
              </a:rPr>
              <a:t> </a:t>
            </a:r>
            <a:r>
              <a:rPr lang="en-US" altLang="ko-KR" sz="3200">
                <a:solidFill>
                  <a:schemeClr val="bg2"/>
                </a:solidFill>
              </a:rPr>
              <a:t>vs </a:t>
            </a:r>
            <a:r>
              <a:rPr lang="ko-KR" altLang="en-US" sz="3200">
                <a:solidFill>
                  <a:schemeClr val="bg2"/>
                </a:solidFill>
              </a:rPr>
              <a:t>일반 배열</a:t>
            </a:r>
            <a:endParaRPr lang="ko-KR" altLang="ko-KR" sz="2000">
              <a:solidFill>
                <a:schemeClr val="bg2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2833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 상에 불연속적으로 배치된 자료구조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 Complexity</a:t>
            </a:r>
            <a:endParaRPr lang="en-US" altLang="ko-KR" sz="1800" b="1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89D9AAC-3E9D-4410-A97A-82B2BF954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88159"/>
              </p:ext>
            </p:extLst>
          </p:nvPr>
        </p:nvGraphicFramePr>
        <p:xfrm>
          <a:off x="554310" y="2729582"/>
          <a:ext cx="7931224" cy="675622"/>
        </p:xfrm>
        <a:graphic>
          <a:graphicData uri="http://schemas.openxmlformats.org/drawingml/2006/table">
            <a:tbl>
              <a:tblPr/>
              <a:tblGrid>
                <a:gridCol w="1982806">
                  <a:extLst>
                    <a:ext uri="{9D8B030D-6E8A-4147-A177-3AD203B41FA5}">
                      <a16:colId xmlns:a16="http://schemas.microsoft.com/office/drawing/2014/main" val="1983430377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2835912277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2860872015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818439917"/>
                    </a:ext>
                  </a:extLst>
                </a:gridCol>
              </a:tblGrid>
              <a:tr h="337811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Access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Search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Insertion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Deletion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344659"/>
                  </a:ext>
                </a:extLst>
              </a:tr>
              <a:tr h="33781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>
                          <a:effectLst/>
                        </a:rPr>
                        <a:t>O(n)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O(n)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O(1)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O(1)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5674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15E6A5A-E331-4031-BEF7-E19C406C0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55" y="3645024"/>
            <a:ext cx="8028334" cy="1317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Fast Insertion, Fast Deletion: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시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노드를 가리키는 주소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바꾸면 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None/>
            </a:pP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Flexible Size: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이로 인해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동적 할당을 해도 필요한 메모리 공간만 사용한다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800" b="1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11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56792"/>
            <a:ext cx="7918450" cy="806150"/>
            <a:chOff x="2422182" y="2274905"/>
            <a:chExt cx="7918450" cy="80615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24201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자바스크립트 네이티브 객체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Map  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자바스크립트 배열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F3F373E-B8C0-4C09-8A66-88CBAB766589}"/>
              </a:ext>
            </a:extLst>
          </p:cNvPr>
          <p:cNvSpPr txBox="1"/>
          <p:nvPr/>
        </p:nvSpPr>
        <p:spPr>
          <a:xfrm>
            <a:off x="606082" y="3698233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647578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V8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엔진 가비지 컬렉터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마이너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GC  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메이저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GC  /  GC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컨텍스트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BA5C555-CE78-4B70-9C68-1B2538C400F5}"/>
              </a:ext>
            </a:extLst>
          </p:cNvPr>
          <p:cNvSpPr txBox="1"/>
          <p:nvPr/>
        </p:nvSpPr>
        <p:spPr>
          <a:xfrm>
            <a:off x="606580" y="4676655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680" y="4626000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파일 시스템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Block  /  Directory  /  File descriptor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324201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이중 연결리스트 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vs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일반 배열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-</a:t>
              </a: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7C5DD0-C20E-4512-B6EA-5A256FA19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55" y="5099957"/>
            <a:ext cx="8028334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Slow Insertion, Slow Deletion: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삭제한 인덱스보다 큰 인덱스를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shift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해야하기 때문이다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None/>
            </a:pP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Fixied Size: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메모리에 최초 할당 시 고정된 메모리를 사용해야 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ArrayList(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동적 배열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배열의 갯수가 많아지면 크기를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배로 늘리고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적으면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배로 줄여 이 한계를 극복한다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bg2"/>
                </a:solidFill>
              </a:rPr>
              <a:t>이중 연결리스트 </a:t>
            </a:r>
            <a:r>
              <a:rPr lang="en-US" altLang="ko-KR" sz="3200">
                <a:solidFill>
                  <a:schemeClr val="bg2"/>
                </a:solidFill>
              </a:rPr>
              <a:t>vs</a:t>
            </a:r>
            <a:r>
              <a:rPr lang="en-US" altLang="ko-KR" sz="3200">
                <a:solidFill>
                  <a:schemeClr val="tx1"/>
                </a:solidFill>
              </a:rPr>
              <a:t> </a:t>
            </a:r>
            <a:r>
              <a:rPr lang="ko-KR" altLang="en-US" sz="3200" b="1" u="sng">
                <a:solidFill>
                  <a:schemeClr val="tx1"/>
                </a:solidFill>
              </a:rPr>
              <a:t>일반 배열</a:t>
            </a:r>
            <a:endParaRPr lang="ko-KR" altLang="ko-KR" sz="2000" b="1" u="sng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2833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 상에 연속적이며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타입이 같은 데이터를 배치한 자료구조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 Complexity</a:t>
            </a:r>
            <a:endParaRPr lang="en-US" altLang="ko-KR" sz="1800" b="1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5E6A5A-E331-4031-BEF7-E19C406C0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55" y="3645024"/>
            <a:ext cx="8028334" cy="1317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Good Cache Locality: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지역성이 좋아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 Hit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가능성이 크다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None/>
            </a:pP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Fast Access: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인덱스로 랜덤 접근이 가능하다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F965A62-A8E4-4C82-AB0A-AC60BF63E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320872"/>
              </p:ext>
            </p:extLst>
          </p:nvPr>
        </p:nvGraphicFramePr>
        <p:xfrm>
          <a:off x="543674" y="2709205"/>
          <a:ext cx="7931224" cy="675622"/>
        </p:xfrm>
        <a:graphic>
          <a:graphicData uri="http://schemas.openxmlformats.org/drawingml/2006/table">
            <a:tbl>
              <a:tblPr/>
              <a:tblGrid>
                <a:gridCol w="1982806">
                  <a:extLst>
                    <a:ext uri="{9D8B030D-6E8A-4147-A177-3AD203B41FA5}">
                      <a16:colId xmlns:a16="http://schemas.microsoft.com/office/drawing/2014/main" val="1983430377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2835912277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2860872015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818439917"/>
                    </a:ext>
                  </a:extLst>
                </a:gridCol>
              </a:tblGrid>
              <a:tr h="337811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Access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Search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Insertion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Deletion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344659"/>
                  </a:ext>
                </a:extLst>
              </a:tr>
              <a:tr h="33781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>
                          <a:effectLst/>
                        </a:rPr>
                        <a:t>O(1)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O(n)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O(n)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O(n)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5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87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V8</a:t>
            </a:r>
            <a:r>
              <a:rPr lang="ko-KR" altLang="en-US" sz="3200">
                <a:solidFill>
                  <a:schemeClr val="tx1"/>
                </a:solidFill>
              </a:rPr>
              <a:t>엔진의 가비지 컬렉터</a:t>
            </a:r>
            <a:r>
              <a:rPr lang="en-US" altLang="ko-KR" sz="3200">
                <a:solidFill>
                  <a:schemeClr val="tx1"/>
                </a:solidFill>
              </a:rPr>
              <a:t>: </a:t>
            </a:r>
            <a:r>
              <a:rPr lang="en-US" altLang="ko-KR" sz="2400">
                <a:solidFill>
                  <a:schemeClr val="tx1"/>
                </a:solidFill>
              </a:rPr>
              <a:t>Orinoco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56137"/>
            <a:ext cx="64190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마이너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마이너 GC는 New Space를 깨끗하게 유지시킨다.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New Space는 크기가 같은 To Space과 From Space로 나뉜다.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897174-F609-4F46-8673-1982D51A6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65003"/>
            <a:ext cx="6419056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객체들은 New Space에 할당되는데, 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대부분의 할당은 To Space에서 만들어진다.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endParaRPr kumimoji="0" lang="ko-KR" altLang="ko-KR" sz="1400" b="0" i="0" u="none" strike="noStrike" cap="none" normalizeH="0" baseline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객체에 대한 공간을 예약하려고 할 때마다 증가하는 할당 포인터가 있다.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할당 포인터가 To Space의 마지막에 도달하면, 마이너 GC가 발생한다.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A65958-B9AE-4B4A-B9CE-8032529B6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6381328"/>
            <a:ext cx="6419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마이너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발생한 상황 이후 작업을 슬라이드로 확인하자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8" name="그림 7">
            <a:hlinkClick r:id="rId2"/>
            <a:extLst>
              <a:ext uri="{FF2B5EF4-FFF2-40B4-BE49-F238E27FC236}">
                <a16:creationId xmlns:a16="http://schemas.microsoft.com/office/drawing/2014/main" id="{2139CDB2-DE5E-4DD1-9E22-22CB3E744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072" y="2445806"/>
            <a:ext cx="4499992" cy="311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5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V8</a:t>
            </a:r>
            <a:r>
              <a:rPr lang="ko-KR" altLang="en-US" sz="3200">
                <a:solidFill>
                  <a:schemeClr val="tx1"/>
                </a:solidFill>
              </a:rPr>
              <a:t>엔진의 가비지 컬렉터</a:t>
            </a:r>
            <a:r>
              <a:rPr lang="en-US" altLang="ko-KR" sz="3200">
                <a:solidFill>
                  <a:schemeClr val="tx1"/>
                </a:solidFill>
              </a:rPr>
              <a:t>: </a:t>
            </a:r>
            <a:r>
              <a:rPr lang="en-US" altLang="ko-KR" sz="2400">
                <a:solidFill>
                  <a:schemeClr val="tx1"/>
                </a:solidFill>
              </a:rPr>
              <a:t>Orinoco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56137"/>
            <a:ext cx="6419056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메이저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ea typeface="맑은 고딕" panose="020B0503020000020004" pitchFamily="50" charset="-127"/>
              </a:rPr>
              <a:t>메이저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 GC는 </a:t>
            </a:r>
            <a:r>
              <a:rPr lang="en-US" altLang="ko-KR" sz="1400">
                <a:solidFill>
                  <a:srgbClr val="24292F"/>
                </a:solidFill>
                <a:ea typeface="-apple-system"/>
              </a:rPr>
              <a:t>Old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 Space를 깨끗하게 유지시킨다.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04E406-12B4-4A39-A32B-6C40379C3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6381328"/>
            <a:ext cx="6419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메이저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발생한 상황 이후 작업을 슬라이드로 확인하자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5" name="그림 4">
            <a:hlinkClick r:id="rId2"/>
            <a:extLst>
              <a:ext uri="{FF2B5EF4-FFF2-40B4-BE49-F238E27FC236}">
                <a16:creationId xmlns:a16="http://schemas.microsoft.com/office/drawing/2014/main" id="{D844AC0A-B251-46DC-9DFA-A0E4EE21E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933" y="2447204"/>
            <a:ext cx="4508133" cy="31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36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V8</a:t>
            </a:r>
            <a:r>
              <a:rPr lang="ko-KR" altLang="en-US" sz="3200">
                <a:solidFill>
                  <a:schemeClr val="tx1"/>
                </a:solidFill>
              </a:rPr>
              <a:t>엔진의 가비지 컬렉터</a:t>
            </a:r>
            <a:r>
              <a:rPr lang="en-US" altLang="ko-KR" sz="3200">
                <a:solidFill>
                  <a:schemeClr val="tx1"/>
                </a:solidFill>
              </a:rPr>
              <a:t>: </a:t>
            </a:r>
            <a:r>
              <a:rPr lang="en-US" altLang="ko-KR" sz="2400">
                <a:solidFill>
                  <a:schemeClr val="tx1"/>
                </a:solidFill>
              </a:rPr>
              <a:t>Orinoco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56137"/>
            <a:ext cx="64190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 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컨텍스트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말풍선: 타원형 5">
            <a:hlinkClick r:id="rId2" action="ppaction://hlinksldjump"/>
            <a:extLst>
              <a:ext uri="{FF2B5EF4-FFF2-40B4-BE49-F238E27FC236}">
                <a16:creationId xmlns:a16="http://schemas.microsoft.com/office/drawing/2014/main" id="{1DD44B35-A03B-4B40-A2CB-75B1B0758D3C}"/>
              </a:ext>
            </a:extLst>
          </p:cNvPr>
          <p:cNvSpPr/>
          <p:nvPr/>
        </p:nvSpPr>
        <p:spPr bwMode="auto">
          <a:xfrm>
            <a:off x="4023993" y="4581128"/>
            <a:ext cx="4636529" cy="1325763"/>
          </a:xfrm>
          <a:prstGeom prst="wedgeEllipseCallout">
            <a:avLst>
              <a:gd name="adj1" fmla="val -21740"/>
              <a:gd name="adj2" fmla="val -80394"/>
            </a:avLst>
          </a:prstGeom>
          <a:solidFill>
            <a:srgbClr val="4495D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싱글 스레드인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v8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엔진에서 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메인스레드의 작업을 일시중지 시키지 않을까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AE0C34-300E-4238-ADFF-4B527F919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1809175"/>
            <a:ext cx="7884876" cy="22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GC</a:t>
            </a:r>
            <a:r>
              <a:rPr lang="ko-KR" altLang="en-US" sz="3200">
                <a:solidFill>
                  <a:schemeClr val="tx1"/>
                </a:solidFill>
              </a:rPr>
              <a:t> 컨텍스트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56137"/>
            <a:ext cx="64190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GC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Parallel 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사용대상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마이너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GC)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21F67-F51D-4600-B290-EB934CA0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068" y="3873843"/>
            <a:ext cx="64190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kumimoji="0" lang="ko-KR" altLang="en-US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메인스레드가 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 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작업을 교차하며 처리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A94D2C-A290-4E0D-BD00-AAD4D0375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1709582"/>
            <a:ext cx="398112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작업을 양분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일시중지 문제는 해결되지 않았다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스레드 간 동기화 작업이 필요하다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27F4DE-3BF0-43F0-A3B0-2E6E7A2EC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4112370"/>
            <a:ext cx="3981128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작업도 교차되는데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GC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의해 변경이 잦은 힙에서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작업이 무효화 될 경우가 존재한다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일시중지 문제는 해결되지 않았다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오히려 시간을 더 증가시킨다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04DCD57-D9CF-4245-BDBC-92406FD46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2156758"/>
            <a:ext cx="3858163" cy="116221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09EF701-FEF6-4CCD-9CB8-74E20F8E4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98" y="5098548"/>
            <a:ext cx="3915321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1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GC</a:t>
            </a:r>
            <a:r>
              <a:rPr lang="ko-KR" altLang="en-US" sz="3200">
                <a:solidFill>
                  <a:schemeClr val="tx1"/>
                </a:solidFill>
              </a:rPr>
              <a:t> 컨텍스트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56137"/>
            <a:ext cx="6419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GC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작업을 온전히 별도의 스레드에서 처리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21F67-F51D-4600-B290-EB934CA0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068" y="3873843"/>
            <a:ext cx="6419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0" lang="ko-KR" altLang="en-US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메이저 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GC (</a:t>
            </a:r>
            <a:r>
              <a:rPr kumimoji="0" lang="ko-KR" altLang="en-US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 사용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A94D2C-A290-4E0D-BD00-AAD4D0375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1709582"/>
            <a:ext cx="398112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스레드의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작업이 자유롭다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스레드와 별도의 스레드가 같은 객체를 동시에 읽기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쓰기 경쟁이 이루어진다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27F4DE-3BF0-43F0-A3B0-2E6E7A2EC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4112370"/>
            <a:ext cx="3981128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Compacting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작업을 메인 스레드와 별도의 스레드가 병렬 작업한다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Sweeping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작업과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작업을 동시 작업한다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일시중지 문제는 해결되지 않았다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BBD8CD-E954-4A4A-BDE6-2DD9461C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10" y="2117024"/>
            <a:ext cx="3867690" cy="11241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41964E-618E-4EC5-B681-5214A17B7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05" y="4604414"/>
            <a:ext cx="4369507" cy="157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파일 시스템</a:t>
            </a:r>
            <a:r>
              <a:rPr lang="en-US" altLang="ko-KR" sz="3200">
                <a:solidFill>
                  <a:schemeClr val="tx1"/>
                </a:solidFill>
              </a:rPr>
              <a:t>:</a:t>
            </a:r>
            <a:r>
              <a:rPr lang="en-US" altLang="ko-KR" sz="2800">
                <a:solidFill>
                  <a:schemeClr val="tx1"/>
                </a:solidFill>
              </a:rPr>
              <a:t> Block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03B275-4413-4BE1-AD4B-3F486E83F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124" y="2682642"/>
            <a:ext cx="3672408" cy="14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 Unicode MS" panose="020B0604020202020204" pitchFamily="50" charset="-127"/>
                <a:ea typeface="-apple-system"/>
              </a:rPr>
              <a:t>C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의 조각난 모양을 sector라고 한다.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파일 시스템은 이 섹터를 여러 개 모아서 block이라는 단위를 사용한다.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</a:b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OS는 disk를 일정한 크기의 block으로 나누어 저장한다.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130C6C-31D4-48BF-B77A-C76CB2F37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11737"/>
            <a:ext cx="3496163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08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파일 시스템</a:t>
            </a:r>
            <a:r>
              <a:rPr lang="en-US" altLang="ko-KR" sz="3200">
                <a:solidFill>
                  <a:schemeClr val="tx1"/>
                </a:solidFill>
              </a:rPr>
              <a:t>:</a:t>
            </a:r>
            <a:r>
              <a:rPr lang="en-US" altLang="ko-KR" sz="2800">
                <a:solidFill>
                  <a:schemeClr val="tx1"/>
                </a:solidFill>
              </a:rPr>
              <a:t> Block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23D3C87D-6F20-4FE6-820A-ED9A50A60F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12"/>
          <a:stretch/>
        </p:blipFill>
        <p:spPr bwMode="auto">
          <a:xfrm>
            <a:off x="107504" y="2132857"/>
            <a:ext cx="9144000" cy="116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C9CDEB1-872F-40ED-B94D-EDA26667A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74"/>
          <a:stretch/>
        </p:blipFill>
        <p:spPr bwMode="auto">
          <a:xfrm>
            <a:off x="0" y="3298799"/>
            <a:ext cx="9144000" cy="53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B4A918-5E0E-49A7-9B53-031BF67B3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595210"/>
            <a:ext cx="24777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Allocation structure 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30CD1-4D79-45D0-81F3-01525C07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1546974"/>
            <a:ext cx="24777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 meta data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DA0E8D-6A20-4A56-9624-335F8EAA3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629" y="3891449"/>
            <a:ext cx="24777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 data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9AF653-EF98-4F68-B0E2-73D5BD5A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2575" y="4545559"/>
            <a:ext cx="12241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Inode struct</a:t>
            </a:r>
          </a:p>
        </p:txBody>
      </p:sp>
      <p:pic>
        <p:nvPicPr>
          <p:cNvPr id="13" name="그래픽 12" descr="오른쪽 화살표 단색으로 채워진">
            <a:extLst>
              <a:ext uri="{FF2B5EF4-FFF2-40B4-BE49-F238E27FC236}">
                <a16:creationId xmlns:a16="http://schemas.microsoft.com/office/drawing/2014/main" id="{0D4AB3CE-8364-4CA0-B242-8C726378C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969819">
            <a:off x="6488604" y="3149218"/>
            <a:ext cx="1373055" cy="137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2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파일 시스템</a:t>
            </a:r>
            <a:r>
              <a:rPr lang="en-US" altLang="ko-KR" sz="3200">
                <a:solidFill>
                  <a:schemeClr val="tx1"/>
                </a:solidFill>
              </a:rPr>
              <a:t>:</a:t>
            </a:r>
            <a:r>
              <a:rPr lang="en-US" altLang="ko-KR" sz="2800">
                <a:solidFill>
                  <a:schemeClr val="tx1"/>
                </a:solidFill>
              </a:rPr>
              <a:t> Inode struct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2C4151-D558-4968-B824-A4F478814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28334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Inode struct에는 file에 대한 meta data가 저장된다.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(cf. size, mode, permission)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 file마다 하나의 Inode struct가 부여된다.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7D8D12-6486-4C0E-ABFB-425CE8801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88" y="2666514"/>
            <a:ext cx="80283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Inode struct에서 </a:t>
            </a:r>
            <a:r>
              <a:rPr kumimoji="0" lang="ko-KR" altLang="ko-KR" sz="14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가장 중요한 정보는 실제 data가 저장된 </a:t>
            </a:r>
            <a:r>
              <a:rPr kumimoji="0" lang="en-US" altLang="ko-KR" sz="14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user </a:t>
            </a:r>
            <a:r>
              <a:rPr kumimoji="0" lang="ko-KR" altLang="ko-KR" sz="14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data block의 pointer이다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16E7521-7841-44C0-8D59-57801B3FA8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12"/>
          <a:stretch/>
        </p:blipFill>
        <p:spPr>
          <a:xfrm>
            <a:off x="4499992" y="3610990"/>
            <a:ext cx="4644008" cy="33291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F35EB2-E987-44D3-A2AA-0A5107E29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16" y="3133828"/>
            <a:ext cx="80283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file의 크기가 block의 size보다 클 경우에는 여러 block을 사용해야 하기 때문에 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data block을 가리키는 여러 pointer 변수들이 Inode struct에 존재하게 된다.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A5AE3658-409A-49F4-8E92-4D26A6B75063}"/>
              </a:ext>
            </a:extLst>
          </p:cNvPr>
          <p:cNvSpPr/>
          <p:nvPr/>
        </p:nvSpPr>
        <p:spPr bwMode="auto">
          <a:xfrm>
            <a:off x="4572000" y="5661248"/>
            <a:ext cx="1944216" cy="360040"/>
          </a:xfrm>
          <a:prstGeom prst="fram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87F1AE04-50E7-4C3B-BEB9-3296FC05BF59}"/>
              </a:ext>
            </a:extLst>
          </p:cNvPr>
          <p:cNvSpPr/>
          <p:nvPr/>
        </p:nvSpPr>
        <p:spPr bwMode="auto">
          <a:xfrm>
            <a:off x="6948264" y="5841268"/>
            <a:ext cx="2195736" cy="756084"/>
          </a:xfrm>
          <a:prstGeom prst="frame">
            <a:avLst>
              <a:gd name="adj1" fmla="val 5571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8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6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파일 시스템</a:t>
            </a:r>
            <a:r>
              <a:rPr lang="en-US" altLang="ko-KR" sz="3200">
                <a:solidFill>
                  <a:schemeClr val="tx1"/>
                </a:solidFill>
              </a:rPr>
              <a:t>:</a:t>
            </a:r>
            <a:r>
              <a:rPr lang="en-US" altLang="ko-KR" sz="2800">
                <a:solidFill>
                  <a:schemeClr val="tx1"/>
                </a:solidFill>
              </a:rPr>
              <a:t> Directory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8FB2DF-EF41-49FD-9A6A-BE371C1BE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" y="1340768"/>
            <a:ext cx="802833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Directory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Directory는 file의 한 종류이다.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그렇다면 Directory의 Inode struct는 어떻게 구성되어 있을까? Inode struct의 일반적인 구성과 동일하다.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FEAFCE-2DF4-4889-BD92-FF684DE18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" y="2787318"/>
            <a:ext cx="802833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Directory의 </a:t>
            </a:r>
            <a:r>
              <a:rPr kumimoji="0" lang="en-US" altLang="ko-KR" sz="14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user </a:t>
            </a:r>
            <a:r>
              <a:rPr kumimoji="0" lang="ko-KR" altLang="ko-KR" sz="14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data block에서의 data가 다른데,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Directory 하위 항목들에 대한 linked list를 저장된다.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성능 향상을 위해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B-tree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사용하기도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linked list의 각 node는 Inode number와 name을 구성 요소로 갖는다. 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A5C730-E85F-4F64-8812-0BEAAE3740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12"/>
          <a:stretch/>
        </p:blipFill>
        <p:spPr>
          <a:xfrm>
            <a:off x="4499992" y="3610990"/>
            <a:ext cx="4644008" cy="3329169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33D52376-5F5B-4C3F-AF9D-40330F5102B8}"/>
              </a:ext>
            </a:extLst>
          </p:cNvPr>
          <p:cNvSpPr/>
          <p:nvPr/>
        </p:nvSpPr>
        <p:spPr bwMode="auto">
          <a:xfrm>
            <a:off x="4572000" y="4935165"/>
            <a:ext cx="1944216" cy="360040"/>
          </a:xfrm>
          <a:prstGeom prst="fram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58B85019-42E3-4E36-971E-8BF017B33810}"/>
              </a:ext>
            </a:extLst>
          </p:cNvPr>
          <p:cNvSpPr/>
          <p:nvPr/>
        </p:nvSpPr>
        <p:spPr bwMode="auto">
          <a:xfrm>
            <a:off x="6948264" y="5124809"/>
            <a:ext cx="2195736" cy="360040"/>
          </a:xfrm>
          <a:prstGeom prst="fram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52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자바스크립트 네이티브 객체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9BC9B25-085B-40CA-9E8D-265DCEE85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1297157"/>
            <a:ext cx="7889566" cy="2707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03B275-4413-4BE1-AD4B-3F486E83F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110" y="4365104"/>
            <a:ext cx="802833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 네이티브 객체는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내부적으로 해시테이블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자료구조이다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다만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해시테이블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자료구조를 내부적으로 사용하되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변형한 자료형들이 있다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변형이 되지 않는 해시테이블이라는 자료구조부터 짚고 넘어가보자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파일 시스템</a:t>
            </a:r>
            <a:r>
              <a:rPr lang="en-US" altLang="ko-KR" sz="3200">
                <a:solidFill>
                  <a:schemeClr val="tx1"/>
                </a:solidFill>
              </a:rPr>
              <a:t>:</a:t>
            </a:r>
            <a:r>
              <a:rPr lang="en-US" altLang="ko-KR" sz="2800">
                <a:solidFill>
                  <a:schemeClr val="tx1"/>
                </a:solidFill>
              </a:rPr>
              <a:t> File descriptor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2C4151-D558-4968-B824-A4F478814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5" y="1315931"/>
            <a:ext cx="80283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각 process는 고유한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 Unicode MS" panose="020B0604020202020204" pitchFamily="50" charset="-127"/>
                <a:ea typeface="ui-monospace"/>
              </a:rPr>
              <a:t>File descriptor table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을 운용한다.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D14AF-54F9-47D4-B3C9-67F1B5659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63" y="1682825"/>
            <a:ext cx="8028334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File descriptor란 해당 process가 어떤 file을 open했을 때 return되는 값인데, 한 process가 한 file을 여러 번 open할 수도 있다.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이 때마다 File descriptor는 새로 할당되게 된다. 즉, 같은 file에 대해 다른 File descriptor를 동시에 가질 수도 있는 것이다.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59ED0-36F2-46DE-A594-2D0028EDF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63" y="2952946"/>
            <a:ext cx="80283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각 File descriptor는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 Unicode MS" panose="020B0604020202020204" pitchFamily="50" charset="-127"/>
                <a:ea typeface="ui-monospace"/>
              </a:rPr>
              <a:t>open file table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을 가리킨다.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9E64BA0-A65B-4196-916C-9AC4B8642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0990"/>
            <a:ext cx="9144000" cy="332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2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  <a:ea typeface="굴림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8707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해시테이블</a:t>
            </a:r>
            <a:r>
              <a:rPr lang="en-US" altLang="ko-KR" sz="3200">
                <a:solidFill>
                  <a:schemeClr val="tx1"/>
                </a:solidFill>
              </a:rPr>
              <a:t>(HashTable)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28334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해시 함수를 적용해 고유한 인덱스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값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생성하고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인덱스를 활용해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저장하는 자료구조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자료구조를 반복할 시 삽입 순서가 유지되어 있지 않다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 Complexity: 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 Complexity: 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최악</a:t>
            </a:r>
            <a:endParaRPr lang="en-US" altLang="ko-KR" sz="1800" b="1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C32066E-1149-4B63-9042-295C6E56B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1458"/>
              </p:ext>
            </p:extLst>
          </p:nvPr>
        </p:nvGraphicFramePr>
        <p:xfrm>
          <a:off x="575556" y="3861048"/>
          <a:ext cx="7931224" cy="675622"/>
        </p:xfrm>
        <a:graphic>
          <a:graphicData uri="http://schemas.openxmlformats.org/drawingml/2006/table">
            <a:tbl>
              <a:tblPr/>
              <a:tblGrid>
                <a:gridCol w="1982806">
                  <a:extLst>
                    <a:ext uri="{9D8B030D-6E8A-4147-A177-3AD203B41FA5}">
                      <a16:colId xmlns:a16="http://schemas.microsoft.com/office/drawing/2014/main" val="580467033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2116371331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4128465350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943280695"/>
                    </a:ext>
                  </a:extLst>
                </a:gridCol>
              </a:tblGrid>
              <a:tr h="337811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Access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Search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Insertion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Deletion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371145"/>
                  </a:ext>
                </a:extLst>
              </a:tr>
              <a:tr h="337811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N/A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O(1)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O(1)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O(1)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81114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89D9AAC-3E9D-4410-A97A-82B2BF954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430287"/>
              </p:ext>
            </p:extLst>
          </p:nvPr>
        </p:nvGraphicFramePr>
        <p:xfrm>
          <a:off x="598816" y="5238391"/>
          <a:ext cx="7931224" cy="675622"/>
        </p:xfrm>
        <a:graphic>
          <a:graphicData uri="http://schemas.openxmlformats.org/drawingml/2006/table">
            <a:tbl>
              <a:tblPr/>
              <a:tblGrid>
                <a:gridCol w="1982806">
                  <a:extLst>
                    <a:ext uri="{9D8B030D-6E8A-4147-A177-3AD203B41FA5}">
                      <a16:colId xmlns:a16="http://schemas.microsoft.com/office/drawing/2014/main" val="1983430377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2835912277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2860872015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818439917"/>
                    </a:ext>
                  </a:extLst>
                </a:gridCol>
              </a:tblGrid>
              <a:tr h="337811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Access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Search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Insertion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Deletion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344659"/>
                  </a:ext>
                </a:extLst>
              </a:tr>
              <a:tr h="337811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N/A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O(n)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O(n)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O(n)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5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자바스크립트 네이티브 객체</a:t>
            </a:r>
            <a:r>
              <a:rPr lang="en-US" altLang="ko-KR" sz="3200">
                <a:solidFill>
                  <a:schemeClr val="tx1"/>
                </a:solidFill>
              </a:rPr>
              <a:t>: Map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012A7D-55C5-4EE2-8A2C-2BECCBEC9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148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반복할 시 삽입 순서가 유지 되어있다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 자료구조는 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Deterministic HashTable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사용한다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1B683-9932-4A0A-B238-853152215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429000"/>
            <a:ext cx="4726396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Deterministic HashTable 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구현체 의사코드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구현체는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의사코드용으로 타입스크립트 사용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Entry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인터페이스는 단일 연결리스트 자료구조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Chain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필드는 다음 연결리스트를 나타내는 포인터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CloseTable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dataTable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필드는 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Entry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 배열이며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삽입 순서로 들어온다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0" eaLnBrk="1" hangingPunct="1">
              <a:spcBef>
                <a:spcPct val="0"/>
              </a:spcBef>
              <a:buNone/>
            </a:pPr>
            <a:b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BD66A5-2DF7-41F8-A35D-D0D903EFF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3356992"/>
            <a:ext cx="2541863" cy="343638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395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Deterministic HashTable </a:t>
            </a:r>
            <a:r>
              <a:rPr lang="ko-KR" altLang="en-US" sz="3200">
                <a:solidFill>
                  <a:schemeClr val="tx1"/>
                </a:solidFill>
              </a:rPr>
              <a:t>내부 확인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16518B-47B4-4C4A-977B-610820688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10932"/>
            <a:ext cx="82296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 상황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 사용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rgbClr val="24292F"/>
                </a:solidFill>
                <a:latin typeface="Arial Unicode MS" panose="020B0604020202020204" pitchFamily="50" charset="-127"/>
                <a:ea typeface="-apple-system"/>
              </a:rPr>
              <a:t>3</a:t>
            </a:r>
            <a:r>
              <a:rPr lang="ko-KR" altLang="en-US" sz="1400">
                <a:solidFill>
                  <a:srgbClr val="24292F"/>
                </a:solidFill>
                <a:latin typeface="Arial Unicode MS" panose="020B0604020202020204" pitchFamily="50" charset="-127"/>
                <a:ea typeface="-apple-system"/>
              </a:rPr>
              <a:t>번 라인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에서 해시 충돌이 발생하였다.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 Unicode MS" panose="020B0604020202020204" pitchFamily="50" charset="-127"/>
                <a:ea typeface="ui-monospace"/>
              </a:rPr>
              <a:t>Seperate chaining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방법으로 해결한다.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D56194-C93C-48DB-BD42-68346714E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9" t="29794" r="19014" b="11519"/>
          <a:stretch/>
        </p:blipFill>
        <p:spPr>
          <a:xfrm>
            <a:off x="664871" y="2333322"/>
            <a:ext cx="5832648" cy="13920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401A59-1E4F-4A64-A3CD-3525B57BE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16" y="4455827"/>
            <a:ext cx="5554470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Separate chaining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0" i="0">
                <a:solidFill>
                  <a:srgbClr val="5760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같은 주소로 해싱되는 원소를 모두 하나의 연결 리스트에 매달아서 관리한다</a:t>
            </a:r>
            <a:r>
              <a:rPr lang="en-US" altLang="ko-KR" sz="1400" b="0" i="0">
                <a:solidFill>
                  <a:srgbClr val="5760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400" b="0" i="0">
                <a:solidFill>
                  <a:srgbClr val="5760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0" i="0">
                <a:solidFill>
                  <a:srgbClr val="5760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5760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원소를 검색할 때 해당 연결 리스트의 원소들을 차례로 지나가면서 탐색한다</a:t>
            </a:r>
            <a:r>
              <a:rPr lang="en-US" altLang="ko-KR" sz="1400" b="0" i="0">
                <a:solidFill>
                  <a:srgbClr val="5760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0" i="0">
              <a:solidFill>
                <a:srgbClr val="57606A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E45EF7-24A2-4518-844D-6DF0E5296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3356992"/>
            <a:ext cx="2541863" cy="343638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82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Deterministic HashTable </a:t>
            </a:r>
            <a:r>
              <a:rPr lang="ko-KR" altLang="en-US" sz="3200">
                <a:solidFill>
                  <a:schemeClr val="tx1"/>
                </a:solidFill>
              </a:rPr>
              <a:t>내부 확인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16518B-47B4-4C4A-977B-610820688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10932"/>
            <a:ext cx="2782180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 상황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새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Entry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가 들어온다고 하였을 때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, dataTable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배열에 들어오는데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, 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</a:br>
            <a:b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nextSlot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을 인덱스로 판단하고 삽입한다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.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450875-FCE3-423D-9475-FD0F78CE8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85" y="4446080"/>
            <a:ext cx="3353268" cy="22863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C766967-67C5-4AFF-AE9F-1148D57D3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521" y="1410933"/>
            <a:ext cx="4413093" cy="525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7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Deterministic HashTable </a:t>
            </a:r>
            <a:r>
              <a:rPr lang="ko-KR" altLang="en-US" sz="3200">
                <a:solidFill>
                  <a:schemeClr val="tx1"/>
                </a:solidFill>
              </a:rPr>
              <a:t>내부 확인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16518B-47B4-4C4A-977B-610820688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10932"/>
            <a:ext cx="822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상황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 사용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01A59-1E4F-4A64-A3CD-3525B57BE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220" y="2947124"/>
            <a:ext cx="3900784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상황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br>
              <a:rPr lang="en-US" altLang="ko-KR" sz="1400" b="0" i="0">
                <a:solidFill>
                  <a:srgbClr val="5760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Entry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를 삭제하면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키와 값은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undefined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가 되지만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, 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</a:br>
            <a:b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이는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dataTables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에 공간은 점유한다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.</a:t>
            </a:r>
            <a:endParaRPr lang="ko-KR" altLang="en-US" sz="1400" b="0" i="0">
              <a:solidFill>
                <a:srgbClr val="57606A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F73E51-292A-4AF6-B7ED-C557377A8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1922435"/>
            <a:ext cx="2067213" cy="7335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066CD9-5AF9-4474-8CC0-E6F579E7F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4441317"/>
            <a:ext cx="3391373" cy="22958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83305D7-E827-4854-8764-5F7652CE7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309" y="1367963"/>
            <a:ext cx="4104456" cy="5490037"/>
          </a:xfrm>
          <a:prstGeom prst="rect">
            <a:avLst/>
          </a:prstGeom>
        </p:spPr>
      </p:pic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F1E269C0-69C1-4D8B-A14C-520A204CDCCE}"/>
              </a:ext>
            </a:extLst>
          </p:cNvPr>
          <p:cNvSpPr/>
          <p:nvPr/>
        </p:nvSpPr>
        <p:spPr bwMode="auto">
          <a:xfrm>
            <a:off x="3635897" y="3903437"/>
            <a:ext cx="2044240" cy="576064"/>
          </a:xfrm>
          <a:prstGeom prst="wedgeEllipseCallout">
            <a:avLst>
              <a:gd name="adj1" fmla="val -55021"/>
              <a:gd name="adj2" fmla="val -45046"/>
            </a:avLst>
          </a:prstGeom>
          <a:solidFill>
            <a:srgbClr val="4495D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점유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70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Deterministic HashTable </a:t>
            </a:r>
            <a:r>
              <a:rPr lang="ko-KR" altLang="en-US" sz="3200">
                <a:solidFill>
                  <a:schemeClr val="tx1"/>
                </a:solidFill>
              </a:rPr>
              <a:t>내부 확인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16518B-47B4-4C4A-977B-610820688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10932"/>
            <a:ext cx="822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애초에 낮은 해시 충돌을 내는 해시함수를 사용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AAE076-7C85-40B7-A966-9A916B1EB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22435"/>
            <a:ext cx="3724795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3801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9936</TotalTime>
  <Words>1480</Words>
  <Application>Microsoft Office PowerPoint</Application>
  <PresentationFormat>화면 슬라이드 쇼(4:3)</PresentationFormat>
  <Paragraphs>186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-apple-system</vt:lpstr>
      <vt:lpstr>Arial Unicode MS</vt:lpstr>
      <vt:lpstr>맑은 고딕</vt:lpstr>
      <vt:lpstr>Arial</vt:lpstr>
      <vt:lpstr>Calibri</vt:lpstr>
      <vt:lpstr>Diseño predeterminado</vt:lpstr>
      <vt:lpstr>데이터 구조와 처리</vt:lpstr>
      <vt:lpstr>목차</vt:lpstr>
      <vt:lpstr>자바스크립트 네이티브 객체</vt:lpstr>
      <vt:lpstr>해시테이블(HashTable)</vt:lpstr>
      <vt:lpstr>자바스크립트 네이티브 객체: Map</vt:lpstr>
      <vt:lpstr>Deterministic HashTable 내부 확인</vt:lpstr>
      <vt:lpstr>Deterministic HashTable 내부 확인</vt:lpstr>
      <vt:lpstr>Deterministic HashTable 내부 확인</vt:lpstr>
      <vt:lpstr>Deterministic HashTable 내부 확인</vt:lpstr>
      <vt:lpstr>HashTable vs Deterministic HashTable</vt:lpstr>
      <vt:lpstr>HashTable vs Deterministic HashTable</vt:lpstr>
      <vt:lpstr>자바스크립트 네이티브 객체: JS배열</vt:lpstr>
      <vt:lpstr>JS 배열 내부 자료구조의 변형</vt:lpstr>
      <vt:lpstr>JS 배열 내부 자료구조의 변형</vt:lpstr>
      <vt:lpstr>JS 배열 내부 자료구조의 변형</vt:lpstr>
      <vt:lpstr>JS 배열 내부 자료구조의 변형</vt:lpstr>
      <vt:lpstr>실생활에 적용하기</vt:lpstr>
      <vt:lpstr>실생활에 적용하기</vt:lpstr>
      <vt:lpstr>이중 연결리스트 vs 일반 배열</vt:lpstr>
      <vt:lpstr>이중 연결리스트 vs 일반 배열</vt:lpstr>
      <vt:lpstr>V8엔진의 가비지 컬렉터: Orinoco</vt:lpstr>
      <vt:lpstr>V8엔진의 가비지 컬렉터: Orinoco</vt:lpstr>
      <vt:lpstr>V8엔진의 가비지 컬렉터: Orinoco</vt:lpstr>
      <vt:lpstr>GC 컨텍스트</vt:lpstr>
      <vt:lpstr>GC 컨텍스트</vt:lpstr>
      <vt:lpstr>파일 시스템: Block</vt:lpstr>
      <vt:lpstr>파일 시스템: Block</vt:lpstr>
      <vt:lpstr>파일 시스템: Inode struct</vt:lpstr>
      <vt:lpstr>파일 시스템: Directory</vt:lpstr>
      <vt:lpstr>파일 시스템: File descriptor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911</cp:revision>
  <dcterms:created xsi:type="dcterms:W3CDTF">2010-05-23T14:28:12Z</dcterms:created>
  <dcterms:modified xsi:type="dcterms:W3CDTF">2022-01-21T04:50:17Z</dcterms:modified>
</cp:coreProperties>
</file>