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4A962-831B-48DE-931B-05757C27D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E65D47-BF30-467D-B495-64271EB1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326E5-7381-4C61-A789-0C131A0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FA9B9-566E-41C4-B2D5-7F0009B6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A0B8D-F56D-4E96-94EB-A0FF136E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9F9D0-C208-4461-B0A8-C1603419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ADEE7-C85B-4733-A5A8-C4208CB24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D3020-C2DD-48B8-8F0F-304B0140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5605-A36A-494D-B4DE-A18B5644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1C233-B516-4833-B2A4-FBE87E79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3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3506B7-E2BA-486C-8320-EA7BEE2D4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C701F-FB0A-436F-AE84-501B2606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B4D6A-92AF-4C67-881D-2FCC2B19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C13A7-DE14-4B1B-8647-1FFFDEA7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85EB2-9D78-49AC-ACEC-4BD60D7B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7959-4CAB-4BB4-B258-AAB7F2D8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24804-E2D8-4A6B-B7BF-0B2198D19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21BE2-5874-406C-A971-9D8494A6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58113-A2EC-40B2-B709-D5573713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0C3AD-DA8E-49B6-A905-9CB5D55A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8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C45FE-9084-4E21-8BA4-ACF7488F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30BC2-F98A-4F1B-811E-0D6165F0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E842B-FCBC-42A1-8F02-2B1E17FC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8156A-710D-4A8E-9529-5CDDC714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D7158-299C-428F-916B-9B7025DB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7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E4B35-5750-455F-A870-63980617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90E3C-9025-4F32-A98E-718D773A3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5829DA-295B-42DB-841E-A716F9AD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724A5-3C74-4D9C-94D8-A8BC2969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30C9C-0A7A-43F0-AF16-84E4930C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17052-1C99-440A-B94F-2C9A2509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4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702B-985D-40D7-BAD4-C9A14437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7EA3C-C202-481A-9990-8D12F8321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64D51-75C2-402A-80BB-9F41DC76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5C7227-0FC0-4C98-9B6C-21008AC31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E2322-B09D-4E50-B78A-FCDFF7BF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D2C1F2-76D9-4385-93F1-6CAC9876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967367-2923-4271-9923-2FC3F323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9E2085-CFE0-415A-8316-DF2C046E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B40B7-A787-4227-B255-D41B66CD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EAD4E-9E60-49DB-A1A6-C6015FDD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8F8F1A-E738-442D-BEFF-BBED28B0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8BEAD-7098-4847-AFBA-CF6C69D9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6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F62BC9-6F23-48A4-BA87-71F7834D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DD7E0-A775-4F46-90EA-AD65BCC9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74EB3E-16E9-45E8-BF98-91A5D608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6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D543F-2F0E-4430-B2DF-E8E72DD8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B1CA-E951-474C-A2C9-C98FB1C5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6F7EF-FB3D-429F-B37F-C9222A4F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0F77C-D791-4914-A4C8-E623D41E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09DB2-E5C5-4554-B3C3-C8C633E7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79C71-369A-4492-A4D3-45C885B9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2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18D6-FBEE-4579-97A1-22FDB36F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2BDE2F-BF9F-4A47-9130-BF6848C3C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409A-033C-4BFB-9AC0-714959D6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A34F5-468B-48CB-93AB-FA5E0C8D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5B8A7-37B5-4DB3-9322-64199E4F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148D7-96D4-42AB-8D95-DED5A520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9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3ADE47-FA03-4D89-A364-0BF86C18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CCC7E-7F3F-4678-ACE7-FDFC713A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745B7-5296-41D8-8AB9-BF3E27CEA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792E9-76BE-4839-B8BC-77765EB1A9C1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316E0-E395-4FDD-B731-6EA93506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208F1-A0D6-45BB-AA5F-1B5C97C9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E106-7979-4C01-A1EA-E7DE19691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2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ko-KR" altLang="en-US" dirty="0"/>
              <a:t>전자회로의 조합 논리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B0D0-C45C-4074-8DBA-F1D5166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37BF1-EA78-48EC-B542-3A13A240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아날로그 </a:t>
            </a:r>
            <a:r>
              <a:rPr lang="en-US" altLang="ko-KR" dirty="0"/>
              <a:t>vs </a:t>
            </a:r>
            <a:r>
              <a:rPr lang="ko-KR" altLang="en-US" dirty="0"/>
              <a:t>디지털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컴퓨터가 </a:t>
            </a:r>
            <a:r>
              <a:rPr lang="en-US" altLang="ko-KR" dirty="0"/>
              <a:t>2</a:t>
            </a:r>
            <a:r>
              <a:rPr lang="ko-KR" altLang="en-US" dirty="0"/>
              <a:t>진수를 사용하는 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전기 이론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 게이트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66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B0D0-C45C-4074-8DBA-F1D5166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아날로그 </a:t>
            </a:r>
            <a:r>
              <a:rPr lang="en-US" altLang="ko-KR" dirty="0"/>
              <a:t>vs </a:t>
            </a:r>
            <a:r>
              <a:rPr lang="ko-KR" altLang="en-US" dirty="0"/>
              <a:t>디지털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372DB7-6984-46C2-8CE9-6C98AFF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49260"/>
              </p:ext>
            </p:extLst>
          </p:nvPr>
        </p:nvGraphicFramePr>
        <p:xfrm>
          <a:off x="591312" y="2260868"/>
          <a:ext cx="11009376" cy="348085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1018540072"/>
                    </a:ext>
                  </a:extLst>
                </a:gridCol>
                <a:gridCol w="4443984">
                  <a:extLst>
                    <a:ext uri="{9D8B030D-6E8A-4147-A177-3AD203B41FA5}">
                      <a16:colId xmlns:a16="http://schemas.microsoft.com/office/drawing/2014/main" val="1994108688"/>
                    </a:ext>
                  </a:extLst>
                </a:gridCol>
                <a:gridCol w="4517136">
                  <a:extLst>
                    <a:ext uri="{9D8B030D-6E8A-4147-A177-3AD203B41FA5}">
                      <a16:colId xmlns:a16="http://schemas.microsoft.com/office/drawing/2014/main" val="2778061329"/>
                    </a:ext>
                  </a:extLst>
                </a:gridCol>
              </a:tblGrid>
              <a:tr h="50347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아날로그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디지털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02378"/>
                  </a:ext>
                </a:extLst>
              </a:tr>
              <a:tr h="526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연속적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이산적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82688"/>
                  </a:ext>
                </a:extLst>
              </a:tr>
              <a:tr h="104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무한히 </a:t>
                      </a:r>
                      <a:r>
                        <a:rPr lang="ko-KR" altLang="en-US" sz="2800" dirty="0" err="1"/>
                        <a:t>작은단위로</a:t>
                      </a:r>
                      <a:r>
                        <a:rPr lang="ko-KR" altLang="en-US" sz="2800" dirty="0"/>
                        <a:t> 측정이 가능한 모든 </a:t>
                      </a:r>
                      <a:r>
                        <a:rPr lang="ko-KR" altLang="en-US" sz="2800" b="1" dirty="0" err="1">
                          <a:solidFill>
                            <a:sysClr val="windowText" lastClr="000000"/>
                          </a:solidFill>
                        </a:rPr>
                        <a:t>실수값</a:t>
                      </a:r>
                      <a:endParaRPr lang="ko-KR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수가 유한한 경우 </a:t>
                      </a:r>
                      <a:r>
                        <a:rPr lang="en-US" altLang="ko-KR" sz="2800" dirty="0"/>
                        <a:t>= </a:t>
                      </a:r>
                      <a:r>
                        <a:rPr lang="ko-KR" altLang="en-US" sz="2800" b="1" dirty="0" err="1"/>
                        <a:t>정수값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10553"/>
                  </a:ext>
                </a:extLst>
              </a:tr>
              <a:tr h="1392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계산자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무게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온도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부피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사람의 손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일정기간 동안 교통사고 발생건수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4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5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B0D0-C45C-4074-8DBA-F1D5166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컴퓨터가 </a:t>
            </a:r>
            <a:r>
              <a:rPr lang="en-US" altLang="ko-KR" dirty="0"/>
              <a:t>2</a:t>
            </a:r>
            <a:r>
              <a:rPr lang="ko-KR" altLang="en-US" dirty="0"/>
              <a:t>진수를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37BF1-EA78-48EC-B542-3A13A240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690688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컴퓨터는 전기를 활용하여 수많은 </a:t>
            </a:r>
            <a:r>
              <a:rPr lang="ko-KR" altLang="en-US" b="1" dirty="0" err="1"/>
              <a:t>트렌지스터를</a:t>
            </a:r>
            <a:r>
              <a:rPr lang="ko-KR" altLang="en-US" b="1" dirty="0"/>
              <a:t> </a:t>
            </a:r>
            <a:r>
              <a:rPr lang="en-US" altLang="ko-KR" b="1" dirty="0"/>
              <a:t>on/off</a:t>
            </a:r>
            <a:r>
              <a:rPr lang="ko-KR" altLang="en-US" b="1" dirty="0"/>
              <a:t>하는 행위</a:t>
            </a:r>
            <a:r>
              <a:rPr lang="ko-KR" altLang="en-US" dirty="0"/>
              <a:t>를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기반으로</a:t>
            </a:r>
            <a:r>
              <a:rPr lang="en-US" altLang="ko-KR" dirty="0"/>
              <a:t>, </a:t>
            </a:r>
            <a:r>
              <a:rPr lang="ko-KR" altLang="en-US" dirty="0"/>
              <a:t>전기적 신호를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처리한다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b="1" dirty="0"/>
              <a:t>3</a:t>
            </a:r>
            <a:r>
              <a:rPr lang="ko-KR" altLang="en-US" b="1" dirty="0"/>
              <a:t>이상의 </a:t>
            </a:r>
            <a:r>
              <a:rPr lang="en-US" altLang="ko-KR" b="1" dirty="0"/>
              <a:t>n</a:t>
            </a:r>
            <a:r>
              <a:rPr lang="ko-KR" altLang="en-US" b="1" dirty="0"/>
              <a:t>진수를 사용</a:t>
            </a:r>
            <a:r>
              <a:rPr lang="ko-KR" altLang="en-US" dirty="0"/>
              <a:t>하게 되면</a:t>
            </a:r>
            <a:r>
              <a:rPr lang="en-US" altLang="ko-KR" dirty="0"/>
              <a:t>, </a:t>
            </a:r>
            <a:r>
              <a:rPr lang="ko-KR" altLang="en-US" dirty="0"/>
              <a:t>전기적 신호는 </a:t>
            </a:r>
            <a:r>
              <a:rPr lang="en-US" altLang="ko-KR" dirty="0"/>
              <a:t>n</a:t>
            </a:r>
            <a:r>
              <a:rPr lang="ko-KR" altLang="en-US" dirty="0"/>
              <a:t>가지의 경우로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되면</a:t>
            </a:r>
            <a:r>
              <a:rPr lang="en-US" altLang="ko-KR" dirty="0"/>
              <a:t>, </a:t>
            </a:r>
            <a:r>
              <a:rPr lang="ko-KR" altLang="en-US" b="1" dirty="0"/>
              <a:t>오류 발생량과 소요 시간 및 비용은 증가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 연산속도는 </a:t>
            </a:r>
            <a:r>
              <a:rPr lang="ko-KR" altLang="en-US" dirty="0" err="1"/>
              <a:t>빨리지지만</a:t>
            </a:r>
            <a:r>
              <a:rPr lang="en-US" altLang="ko-KR" dirty="0"/>
              <a:t>, </a:t>
            </a:r>
            <a:r>
              <a:rPr lang="ko-KR" altLang="en-US" dirty="0"/>
              <a:t>전기적 신호를 </a:t>
            </a:r>
            <a:r>
              <a:rPr lang="ko-KR" altLang="en-US" dirty="0" err="1"/>
              <a:t>구분하는데에는</a:t>
            </a:r>
            <a:r>
              <a:rPr lang="ko-KR" altLang="en-US" dirty="0"/>
              <a:t> 비효율적이게 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en-US" altLang="ko-KR" b="1" dirty="0"/>
              <a:t>2</a:t>
            </a:r>
            <a:r>
              <a:rPr lang="ko-KR" altLang="en-US" b="1" dirty="0"/>
              <a:t>진수를 기반으로 컴퓨터시스템이 운영될 때 오류를 효율적인 시스템 구축이 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0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B0D0-C45C-4074-8DBA-F1D5166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컴퓨터가 </a:t>
            </a:r>
            <a:r>
              <a:rPr lang="en-US" altLang="ko-KR" dirty="0"/>
              <a:t>16</a:t>
            </a:r>
            <a:r>
              <a:rPr lang="ko-KR" altLang="en-US" dirty="0"/>
              <a:t>진수를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37BF1-EA78-48EC-B542-3A13A240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690688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구분이 가능함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ko-KR" altLang="en-US" dirty="0"/>
              <a:t>하나가 </a:t>
            </a:r>
            <a:r>
              <a:rPr lang="en-US" altLang="ko-KR" dirty="0"/>
              <a:t>4</a:t>
            </a:r>
            <a:r>
              <a:rPr lang="ko-KR" altLang="en-US" dirty="0"/>
              <a:t>비트 </a:t>
            </a:r>
            <a:r>
              <a:rPr lang="en-US" altLang="ko-KR" dirty="0"/>
              <a:t>2</a:t>
            </a:r>
            <a:r>
              <a:rPr lang="ko-KR" altLang="en-US" dirty="0"/>
              <a:t>개가 </a:t>
            </a:r>
            <a:r>
              <a:rPr lang="en-US" altLang="ko-KR" dirty="0"/>
              <a:t>1</a:t>
            </a:r>
            <a:r>
              <a:rPr lang="ko-KR" altLang="en-US" dirty="0"/>
              <a:t>바이트이다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722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B0D0-C45C-4074-8DBA-F1D5166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전기 이론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78538-0ADC-40F2-8BDE-9AC7424D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84" y="1355230"/>
            <a:ext cx="6404039" cy="53388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12589E-29E6-44F2-8D47-AF425D35A5E1}"/>
              </a:ext>
            </a:extLst>
          </p:cNvPr>
          <p:cNvCxnSpPr/>
          <p:nvPr/>
        </p:nvCxnSpPr>
        <p:spPr>
          <a:xfrm flipH="1">
            <a:off x="7469220" y="1027906"/>
            <a:ext cx="2139696" cy="123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B59AEC-44B4-40D3-94F4-F59130BD8A4B}"/>
              </a:ext>
            </a:extLst>
          </p:cNvPr>
          <p:cNvSpPr txBox="1"/>
          <p:nvPr/>
        </p:nvSpPr>
        <p:spPr>
          <a:xfrm>
            <a:off x="9576816" y="191972"/>
            <a:ext cx="261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전기회로 </a:t>
            </a:r>
            <a:r>
              <a:rPr lang="en-US" altLang="ko-KR" dirty="0"/>
              <a:t>: </a:t>
            </a:r>
            <a:r>
              <a:rPr lang="ko-KR" altLang="en-US" dirty="0"/>
              <a:t>전원과 부하 및 전류가 흐르는 통로인 도선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5B1DF421-13EB-42AA-AA00-A4AAE15AC403}"/>
              </a:ext>
            </a:extLst>
          </p:cNvPr>
          <p:cNvSpPr/>
          <p:nvPr/>
        </p:nvSpPr>
        <p:spPr>
          <a:xfrm>
            <a:off x="402336" y="2930493"/>
            <a:ext cx="2395728" cy="1458627"/>
          </a:xfrm>
          <a:prstGeom prst="wedgeRectCallout">
            <a:avLst>
              <a:gd name="adj1" fmla="val 65427"/>
              <a:gd name="adj2" fmla="val 349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전압 </a:t>
            </a:r>
            <a:r>
              <a:rPr lang="en-US" altLang="ko-KR" dirty="0"/>
              <a:t>: </a:t>
            </a:r>
            <a:r>
              <a:rPr lang="ko-KR" altLang="en-US" dirty="0"/>
              <a:t>회로 내에 전류가 흐르기 위해서 필요한 전기적인 압력</a:t>
            </a:r>
            <a:endParaRPr lang="en-US" altLang="ko-KR" dirty="0"/>
          </a:p>
          <a:p>
            <a:pPr algn="ctr"/>
            <a:r>
              <a:rPr lang="ko-KR" altLang="en-US" dirty="0"/>
              <a:t>단위 </a:t>
            </a:r>
            <a:r>
              <a:rPr lang="en-US" altLang="ko-KR" dirty="0"/>
              <a:t>: [V]</a:t>
            </a:r>
            <a:endParaRPr lang="ko-KR" altLang="en-US" dirty="0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ADFD2702-E3FC-4F28-B173-3F978697F09E}"/>
              </a:ext>
            </a:extLst>
          </p:cNvPr>
          <p:cNvSpPr/>
          <p:nvPr/>
        </p:nvSpPr>
        <p:spPr>
          <a:xfrm>
            <a:off x="9136283" y="2930493"/>
            <a:ext cx="2395728" cy="1458627"/>
          </a:xfrm>
          <a:prstGeom prst="wedgeRectCallout">
            <a:avLst>
              <a:gd name="adj1" fmla="val -84191"/>
              <a:gd name="adj2" fmla="val 449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전류 </a:t>
            </a:r>
            <a:r>
              <a:rPr lang="en-US" altLang="ko-KR" dirty="0"/>
              <a:t>: </a:t>
            </a:r>
            <a:r>
              <a:rPr lang="ko-KR" altLang="en-US" dirty="0"/>
              <a:t>전기 흐름의 양</a:t>
            </a:r>
            <a:endParaRPr lang="en-US" altLang="ko-KR" dirty="0"/>
          </a:p>
          <a:p>
            <a:pPr algn="ctr"/>
            <a:r>
              <a:rPr lang="ko-KR" altLang="en-US" dirty="0"/>
              <a:t>단위 </a:t>
            </a:r>
            <a:r>
              <a:rPr lang="en-US" altLang="ko-KR" dirty="0"/>
              <a:t>: [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7BF30454-E37A-4586-9E46-30BA2DCA9CB4}"/>
              </a:ext>
            </a:extLst>
          </p:cNvPr>
          <p:cNvSpPr/>
          <p:nvPr/>
        </p:nvSpPr>
        <p:spPr>
          <a:xfrm>
            <a:off x="3983118" y="76000"/>
            <a:ext cx="2615184" cy="1458627"/>
          </a:xfrm>
          <a:prstGeom prst="wedgeRectCallout">
            <a:avLst>
              <a:gd name="adj1" fmla="val -4802"/>
              <a:gd name="adj2" fmla="val 1038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저항 </a:t>
            </a:r>
            <a:r>
              <a:rPr lang="en-US" altLang="ko-KR" dirty="0"/>
              <a:t>: </a:t>
            </a:r>
            <a:r>
              <a:rPr lang="ko-KR" altLang="en-US" dirty="0"/>
              <a:t>전기회로에 전류가 흐를 때 전류의 흐름을 방해하는 작용</a:t>
            </a:r>
            <a:endParaRPr lang="en-US" altLang="ko-KR" dirty="0"/>
          </a:p>
          <a:p>
            <a:pPr algn="ctr"/>
            <a:r>
              <a:rPr lang="ko-KR" altLang="en-US" dirty="0"/>
              <a:t>단위 </a:t>
            </a:r>
            <a:r>
              <a:rPr lang="en-US" altLang="ko-KR" dirty="0"/>
              <a:t>: [</a:t>
            </a:r>
            <a:r>
              <a:rPr lang="el-GR" altLang="ko-KR" b="0" i="0" dirty="0">
                <a:solidFill>
                  <a:srgbClr val="24292F"/>
                </a:solidFill>
                <a:effectLst/>
                <a:latin typeface="-apple-system"/>
              </a:rPr>
              <a:t>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C2F635D9-437C-4B95-9A2C-59A0963F51CC}"/>
              </a:ext>
            </a:extLst>
          </p:cNvPr>
          <p:cNvSpPr/>
          <p:nvPr/>
        </p:nvSpPr>
        <p:spPr>
          <a:xfrm>
            <a:off x="8539068" y="5172773"/>
            <a:ext cx="2395728" cy="1458627"/>
          </a:xfrm>
          <a:prstGeom prst="wedgeRectCallout">
            <a:avLst>
              <a:gd name="adj1" fmla="val -143733"/>
              <a:gd name="adj2" fmla="val 98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 </a:t>
            </a:r>
            <a:r>
              <a:rPr lang="en-US" altLang="ko-KR" dirty="0"/>
              <a:t>: </a:t>
            </a:r>
            <a:r>
              <a:rPr lang="ko-KR" altLang="en-US" dirty="0"/>
              <a:t>전류의 흐름 유</a:t>
            </a:r>
            <a:r>
              <a:rPr lang="en-US" altLang="ko-KR" dirty="0"/>
              <a:t>/</a:t>
            </a:r>
            <a:r>
              <a:rPr lang="ko-KR" altLang="en-US" dirty="0"/>
              <a:t>무를 제어해주는 장치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BB4F0-8F0E-4470-A3D0-0854AADD23FE}"/>
              </a:ext>
            </a:extLst>
          </p:cNvPr>
          <p:cNvSpPr txBox="1"/>
          <p:nvPr/>
        </p:nvSpPr>
        <p:spPr>
          <a:xfrm>
            <a:off x="199932" y="5077238"/>
            <a:ext cx="2980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옴의 법칙</a:t>
            </a:r>
            <a:endParaRPr lang="en-US" altLang="ko-KR" dirty="0"/>
          </a:p>
          <a:p>
            <a:r>
              <a:rPr lang="en-US" altLang="ko-KR" dirty="0"/>
              <a:t>I =V/R</a:t>
            </a:r>
          </a:p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= &gt;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전기회로에 흐르는 전류는 전압에 비례하고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저항에 반비례한다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62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2B0D0-C45C-4074-8DBA-F1D5166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논리게이트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0A2935-7915-4C52-9373-2C04E0E83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0666"/>
            <a:ext cx="5257800" cy="42255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78F0C-BC78-4211-8B55-C34511505F64}"/>
              </a:ext>
            </a:extLst>
          </p:cNvPr>
          <p:cNvSpPr txBox="1"/>
          <p:nvPr/>
        </p:nvSpPr>
        <p:spPr>
          <a:xfrm>
            <a:off x="838200" y="1506022"/>
            <a:ext cx="70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정의 </a:t>
            </a:r>
            <a:r>
              <a:rPr lang="en-US" altLang="ko-KR" b="1" dirty="0"/>
              <a:t>: 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불 대수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(AND, OR, NOT, XOR 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등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를 물리적 장치에 구현한 것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6903A-B834-4AD9-9AB7-7A56C277E71D}"/>
              </a:ext>
            </a:extLst>
          </p:cNvPr>
          <p:cNvSpPr txBox="1"/>
          <p:nvPr/>
        </p:nvSpPr>
        <p:spPr>
          <a:xfrm>
            <a:off x="6854952" y="2122100"/>
            <a:ext cx="4681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게이트에서 </a:t>
            </a:r>
            <a:r>
              <a:rPr lang="en-US" altLang="ko-KR" dirty="0"/>
              <a:t>AND</a:t>
            </a:r>
            <a:r>
              <a:rPr lang="ko-KR" altLang="en-US" dirty="0"/>
              <a:t>게이트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OR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게이트보다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NAND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NOR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게이트가 더 많이 사용된다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왜 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WHY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NAND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NOR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NOT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포함하고 있기 때문에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AND, OR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게이트보다 표현범위가 넓고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집적도가 높기 때문에 같은 공간에 많은 소자들을 설계할 수 있기 때문이다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3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972F5-FB1B-472B-8FC0-487F710B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= AB + CD</a:t>
            </a:r>
            <a:r>
              <a:rPr lang="ko-KR" altLang="en-US" dirty="0"/>
              <a:t>를 </a:t>
            </a:r>
            <a:r>
              <a:rPr lang="en-US" altLang="ko-KR" dirty="0"/>
              <a:t>NAND</a:t>
            </a:r>
            <a:r>
              <a:rPr lang="ko-KR" altLang="en-US" dirty="0"/>
              <a:t>로 표현하기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AACBF8-ADF4-4C3C-8DA9-F2C304DB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052"/>
            <a:ext cx="4352925" cy="1866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7C9CE1-F630-46C0-B770-175C37E6B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721429"/>
            <a:ext cx="5029200" cy="16668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DC47D8-C766-4DF8-84A1-CA5384B07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7560"/>
            <a:ext cx="4991100" cy="16287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275D3E-6595-46BE-8A19-CA6B206B1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2" y="4469821"/>
            <a:ext cx="4457700" cy="155257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271A5B5-7BFA-4F45-A70B-C83AC2757508}"/>
              </a:ext>
            </a:extLst>
          </p:cNvPr>
          <p:cNvSpPr/>
          <p:nvPr/>
        </p:nvSpPr>
        <p:spPr>
          <a:xfrm>
            <a:off x="5376862" y="2252085"/>
            <a:ext cx="904875" cy="7094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11BAEC6-4281-474D-89CC-FBBC0882C65B}"/>
              </a:ext>
            </a:extLst>
          </p:cNvPr>
          <p:cNvSpPr/>
          <p:nvPr/>
        </p:nvSpPr>
        <p:spPr>
          <a:xfrm rot="9501633">
            <a:off x="5011685" y="3619991"/>
            <a:ext cx="1711432" cy="5529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18BED52-45B3-40E6-99C2-805E930FCA33}"/>
              </a:ext>
            </a:extLst>
          </p:cNvPr>
          <p:cNvSpPr/>
          <p:nvPr/>
        </p:nvSpPr>
        <p:spPr>
          <a:xfrm>
            <a:off x="5736431" y="4891373"/>
            <a:ext cx="719138" cy="7094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304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-apple-system</vt:lpstr>
      <vt:lpstr>맑은 고딕</vt:lpstr>
      <vt:lpstr>Arial</vt:lpstr>
      <vt:lpstr>Office 테마</vt:lpstr>
      <vt:lpstr>전자회로의 조합 논리</vt:lpstr>
      <vt:lpstr>목차</vt:lpstr>
      <vt:lpstr>아날로그 vs 디지털</vt:lpstr>
      <vt:lpstr>컴퓨터가 2진수를 사용하는 이유</vt:lpstr>
      <vt:lpstr>컴퓨터가 16진수를 사용하는 이유</vt:lpstr>
      <vt:lpstr>전기 이론</vt:lpstr>
      <vt:lpstr>논리게이트</vt:lpstr>
      <vt:lpstr>Q = AB + CD를 NAND로 표현하기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전자회로의 조합 논리</dc:title>
  <dc:creator>신 범철</dc:creator>
  <cp:lastModifiedBy>신 범철</cp:lastModifiedBy>
  <cp:revision>3</cp:revision>
  <dcterms:created xsi:type="dcterms:W3CDTF">2021-12-30T04:05:16Z</dcterms:created>
  <dcterms:modified xsi:type="dcterms:W3CDTF">2021-12-30T15:58:05Z</dcterms:modified>
</cp:coreProperties>
</file>